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3"/>
  </p:handoutMasterIdLst>
  <p:sldIdLst>
    <p:sldId id="257" r:id="rId3"/>
    <p:sldId id="258" r:id="rId5"/>
    <p:sldId id="457" r:id="rId6"/>
    <p:sldId id="285" r:id="rId7"/>
    <p:sldId id="320" r:id="rId8"/>
    <p:sldId id="284" r:id="rId9"/>
    <p:sldId id="283" r:id="rId10"/>
    <p:sldId id="261" r:id="rId11"/>
    <p:sldId id="260" r:id="rId12"/>
    <p:sldId id="262" r:id="rId13"/>
    <p:sldId id="263" r:id="rId14"/>
    <p:sldId id="265" r:id="rId15"/>
    <p:sldId id="266" r:id="rId16"/>
    <p:sldId id="267" r:id="rId17"/>
    <p:sldId id="268" r:id="rId18"/>
    <p:sldId id="271" r:id="rId19"/>
    <p:sldId id="269" r:id="rId20"/>
    <p:sldId id="270" r:id="rId21"/>
    <p:sldId id="272" r:id="rId22"/>
    <p:sldId id="273" r:id="rId23"/>
    <p:sldId id="274" r:id="rId24"/>
    <p:sldId id="275" r:id="rId25"/>
    <p:sldId id="276" r:id="rId26"/>
    <p:sldId id="277" r:id="rId27"/>
    <p:sldId id="278" r:id="rId28"/>
    <p:sldId id="279" r:id="rId29"/>
    <p:sldId id="280" r:id="rId30"/>
    <p:sldId id="321" r:id="rId31"/>
    <p:sldId id="281" r:id="rId32"/>
    <p:sldId id="282" r:id="rId33"/>
    <p:sldId id="305" r:id="rId34"/>
    <p:sldId id="286" r:id="rId35"/>
    <p:sldId id="287" r:id="rId36"/>
    <p:sldId id="291" r:id="rId37"/>
    <p:sldId id="292" r:id="rId38"/>
    <p:sldId id="293" r:id="rId39"/>
    <p:sldId id="294" r:id="rId40"/>
    <p:sldId id="450" r:id="rId41"/>
    <p:sldId id="309" r:id="rId42"/>
    <p:sldId id="310" r:id="rId43"/>
    <p:sldId id="295" r:id="rId44"/>
    <p:sldId id="296" r:id="rId45"/>
    <p:sldId id="452" r:id="rId46"/>
    <p:sldId id="453" r:id="rId47"/>
    <p:sldId id="455" r:id="rId48"/>
    <p:sldId id="454" r:id="rId49"/>
    <p:sldId id="288" r:id="rId50"/>
    <p:sldId id="456" r:id="rId51"/>
    <p:sldId id="289" r:id="rId52"/>
    <p:sldId id="290" r:id="rId53"/>
    <p:sldId id="322" r:id="rId54"/>
    <p:sldId id="297" r:id="rId55"/>
    <p:sldId id="298" r:id="rId56"/>
    <p:sldId id="299" r:id="rId57"/>
    <p:sldId id="300" r:id="rId58"/>
    <p:sldId id="301" r:id="rId59"/>
    <p:sldId id="354" r:id="rId60"/>
    <p:sldId id="303" r:id="rId61"/>
    <p:sldId id="302" r:id="rId62"/>
    <p:sldId id="304" r:id="rId63"/>
    <p:sldId id="307" r:id="rId64"/>
    <p:sldId id="312" r:id="rId65"/>
    <p:sldId id="311" r:id="rId66"/>
    <p:sldId id="313" r:id="rId67"/>
    <p:sldId id="314" r:id="rId68"/>
    <p:sldId id="316" r:id="rId69"/>
    <p:sldId id="317" r:id="rId70"/>
    <p:sldId id="581" r:id="rId71"/>
    <p:sldId id="583" r:id="rId72"/>
    <p:sldId id="584" r:id="rId73"/>
    <p:sldId id="592" r:id="rId74"/>
    <p:sldId id="594" r:id="rId75"/>
    <p:sldId id="596" r:id="rId76"/>
    <p:sldId id="586" r:id="rId77"/>
    <p:sldId id="588" r:id="rId78"/>
    <p:sldId id="590" r:id="rId79"/>
    <p:sldId id="598" r:id="rId80"/>
    <p:sldId id="318" r:id="rId81"/>
    <p:sldId id="323" r:id="rId82"/>
    <p:sldId id="324" r:id="rId83"/>
    <p:sldId id="325" r:id="rId84"/>
    <p:sldId id="326" r:id="rId85"/>
    <p:sldId id="327" r:id="rId86"/>
    <p:sldId id="328" r:id="rId87"/>
    <p:sldId id="329" r:id="rId88"/>
    <p:sldId id="332" r:id="rId89"/>
    <p:sldId id="330" r:id="rId90"/>
    <p:sldId id="333" r:id="rId91"/>
    <p:sldId id="337" r:id="rId92"/>
    <p:sldId id="338" r:id="rId93"/>
    <p:sldId id="339" r:id="rId94"/>
    <p:sldId id="340" r:id="rId95"/>
    <p:sldId id="342" r:id="rId96"/>
    <p:sldId id="319" r:id="rId97"/>
    <p:sldId id="409" r:id="rId98"/>
    <p:sldId id="336" r:id="rId99"/>
    <p:sldId id="345" r:id="rId100"/>
    <p:sldId id="335" r:id="rId101"/>
    <p:sldId id="343" r:id="rId102"/>
    <p:sldId id="344" r:id="rId103"/>
    <p:sldId id="346" r:id="rId104"/>
    <p:sldId id="347" r:id="rId105"/>
    <p:sldId id="348" r:id="rId106"/>
    <p:sldId id="349" r:id="rId107"/>
    <p:sldId id="350" r:id="rId108"/>
    <p:sldId id="351" r:id="rId109"/>
    <p:sldId id="352" r:id="rId110"/>
    <p:sldId id="353" r:id="rId111"/>
    <p:sldId id="410" r:id="rId112"/>
    <p:sldId id="411" r:id="rId113"/>
    <p:sldId id="412" r:id="rId114"/>
    <p:sldId id="413" r:id="rId115"/>
    <p:sldId id="414" r:id="rId116"/>
    <p:sldId id="415" r:id="rId117"/>
    <p:sldId id="416" r:id="rId118"/>
    <p:sldId id="424" r:id="rId119"/>
    <p:sldId id="417" r:id="rId120"/>
    <p:sldId id="395" r:id="rId121"/>
    <p:sldId id="396" r:id="rId122"/>
    <p:sldId id="397" r:id="rId123"/>
    <p:sldId id="398" r:id="rId124"/>
    <p:sldId id="399" r:id="rId125"/>
    <p:sldId id="400" r:id="rId126"/>
    <p:sldId id="401" r:id="rId127"/>
    <p:sldId id="403" r:id="rId128"/>
    <p:sldId id="404" r:id="rId129"/>
    <p:sldId id="669" r:id="rId130"/>
    <p:sldId id="405" r:id="rId131"/>
    <p:sldId id="407" r:id="rId132"/>
    <p:sldId id="660" r:id="rId133"/>
    <p:sldId id="659" r:id="rId134"/>
    <p:sldId id="418" r:id="rId135"/>
    <p:sldId id="670" r:id="rId136"/>
    <p:sldId id="419" r:id="rId137"/>
    <p:sldId id="408" r:id="rId138"/>
    <p:sldId id="420" r:id="rId139"/>
    <p:sldId id="421" r:id="rId140"/>
    <p:sldId id="422" r:id="rId141"/>
    <p:sldId id="423" r:id="rId142"/>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varro" initials="n"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FFFF99"/>
    <a:srgbClr val="DF9B21"/>
    <a:srgbClr val="E53BA0"/>
    <a:srgbClr val="B46C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6" d="100"/>
          <a:sy n="76" d="100"/>
        </p:scale>
        <p:origin x="456" y="9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7" Type="http://schemas.openxmlformats.org/officeDocument/2006/relationships/commentAuthors" Target="commentAuthors.xml"/><Relationship Id="rId146" Type="http://schemas.openxmlformats.org/officeDocument/2006/relationships/tableStyles" Target="tableStyles.xml"/><Relationship Id="rId145" Type="http://schemas.openxmlformats.org/officeDocument/2006/relationships/viewProps" Target="viewProps.xml"/><Relationship Id="rId144" Type="http://schemas.openxmlformats.org/officeDocument/2006/relationships/presProps" Target="presProps.xml"/><Relationship Id="rId143" Type="http://schemas.openxmlformats.org/officeDocument/2006/relationships/handoutMaster" Target="handoutMasters/handoutMaster1.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F18574-DBF7-465D-B037-FE631F471BB2}" type="datetimeFigureOut">
              <a:rPr lang="pt-BR" smtClean="0"/>
            </a:fld>
            <a:endParaRPr lang="pt-BR"/>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4C3D8E-6D01-472B-9760-E65C392860FE}" type="slidenum">
              <a:rPr lang="pt-BR" smtClean="0"/>
            </a:fld>
            <a:endParaRPr lang="pt-B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83068-4E73-4EE9-873E-99A2FCC1C250}" type="datetimeFigureOut">
              <a:rPr lang="pt-BR" smtClean="0"/>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DFBDA-21E5-4C80-95D2-4CD7C0FFE83C}" type="slidenum">
              <a:rPr lang="pt-BR" smtClean="0"/>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Explicar a disciplina, que é feita em meio semestre, com aulas presenciais e presenca obrigatoria. Deve ter as primeiras aulas virtuais.</a:t>
            </a:r>
            <a:endParaRPr lang="pt-BR" altLang="en-US"/>
          </a:p>
          <a:p>
            <a:r>
              <a:rPr lang="pt-BR" altLang="en-US"/>
              <a:t>Depois, a outra metade do semestre sera de çaboratorio para a maior parte deles.</a:t>
            </a:r>
            <a:endParaRPr lang="pt-B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O Si, alem de puro, deve ser sem defeitos. Um tarugo do lado (pesa uns 500 kg)</a:t>
            </a:r>
            <a:endParaRPr lang="pt-B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3. Explicar o que é litografia. Dar a eles um idea</a:t>
            </a:r>
            <a:endParaRPr lang="pt-B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4. Tecnicas de corrosão. dizer o que é etching e dar alguma ideia da função</a:t>
            </a:r>
            <a:endParaRPr lang="pt-BR" altLang="en-US"/>
          </a:p>
          <a:p>
            <a:r>
              <a:rPr lang="pt-BR" altLang="en-US"/>
              <a:t>5. Oxidação: dar ideia da funcao do SiO2 (usado para porta, não mais, para isolação. mascara, para proteção e muitas outras coisas). O SiO2 é uma das razoes de se usar o Si (poderia se usar Ge que tem maior mobilidade, no entanto seu oxido não é bom)</a:t>
            </a:r>
            <a:endParaRPr lang="pt-B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SiO2, cristalino e amorfo. Normalmente se usa o amorfo. Molecula. dimensoes</a:t>
            </a:r>
            <a:endParaRPr lang="pt-B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6. CVD: exlicar que no CVD ocorre uma reação e o resultado da reação cai e deposita na lamina. Pode-se deposita SiO2 por CVD, onde ocorre uma reacao e o resultado desta é o SiO2. Usa-se altas temperaturas para acelerar o processo</a:t>
            </a:r>
            <a:endParaRPr lang="pt-B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7. Difusa e implantacao ionica: difusao é conceituamente simples mas foi abandonado na decada de 80 pelas desvantagens</a:t>
            </a:r>
            <a:endParaRPr lang="pt-BR" altLang="en-US"/>
          </a:p>
          <a:p>
            <a:r>
              <a:rPr lang="pt-BR" altLang="en-US"/>
              <a:t>Desvantagens de difusão: nao se controla perfil, exige maiores temperaturas e a difusão é isotropica (igual na verticar e horizontal)</a:t>
            </a:r>
            <a:endParaRPr lang="pt-BR" altLang="en-US"/>
          </a:p>
          <a:p>
            <a:r>
              <a:rPr lang="pt-BR" altLang="en-US"/>
              <a:t>Explicar a implantacao ionica (acelera a impureza e joga no na lamina), Bom controle de perfil e boa anisopia,</a:t>
            </a:r>
            <a:endParaRPr lang="pt-BR" altLang="en-US"/>
          </a:p>
          <a:p>
            <a:endParaRPr lang="pt-BR" altLang="en-US"/>
          </a:p>
          <a:p>
            <a:r>
              <a:rPr lang="pt-BR" altLang="en-US"/>
              <a:t>Difusao sempre ocorre na lamina toda vez que se eleva a temperatura. Deve-se conhecer sobre ela</a:t>
            </a:r>
            <a:endParaRPr lang="pt-B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8. Deposicao por sputering. Cr1a-se um plasma (gaz submetido a alta tensão) e os ions do plasma colidem com o target. Atomos do target sao arrancados e vão depositar na lamina. E usado para depositar qualquer material condutor</a:t>
            </a:r>
            <a:endParaRPr lang="pt-B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9. Eletrodeposiçãp; Usado para colocacao de Cu.  Por eletrolise o material vai sendo tranferido do anado ou da solução para a lamina. Por dificuldades do Cu com sputering, foi introduzido esse processo. Pode comentar que cobre comecou a ser importante pois a resistividade do Al ja estava atrapalhando muito o desempenho dos circuitos. Também pode falar sobre os gates, que inicialmente eram de Al, depois passaram a ser de Poli, e nas tecnologias mais modernas ja é de novo de metal</a:t>
            </a:r>
            <a:endParaRPr lang="pt-BR"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10. Planarização é importante para aplicacao de varias camadas de metal e para algumas etapas (colocar Cu, por exemplo). A lamina é planarizada atravez de lechamento. Claro que tem de lixar a lamina toda e a superficie dever ficar com ondulacoes inferiores a um </a:t>
            </a:r>
            <a:endParaRPr lang="pt-BR"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a:t>Apos ver as varias etapas serão vistos processos completos de construção. Ao menos dois exemplos, com todos os passos serã vistos. Utilizaremos material do RIT.</a:t>
            </a:r>
            <a:endParaRPr lang="pt-BR"/>
          </a:p>
          <a:p>
            <a:r>
              <a:rPr lang="pt-BR"/>
              <a:t>É um curso com muito conteudo e visto rapidamente. Tem que acompanhar aula a aula</a:t>
            </a:r>
            <a:endParaRPr lang="pt-BR"/>
          </a:p>
        </p:txBody>
      </p:sp>
      <p:sp>
        <p:nvSpPr>
          <p:cNvPr id="4" name="Espaço Reservado para Número de Slide 3"/>
          <p:cNvSpPr>
            <a:spLocks noGrp="1"/>
          </p:cNvSpPr>
          <p:nvPr>
            <p:ph type="sldNum" sz="quarter" idx="10"/>
          </p:nvPr>
        </p:nvSpPr>
        <p:spPr/>
        <p:txBody>
          <a:bodyPr/>
          <a:lstStyle/>
          <a:p>
            <a:fld id="{7B1DFBDA-21E5-4C80-95D2-4CD7C0FFE83C}" type="slidenum">
              <a:rPr lang="pt-BR" smtClean="0"/>
            </a:fld>
            <a:endParaRPr lang="pt-B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Explicar o funcionamento do inversor CMOS. O estado dos transistores em cada regiao da curva. Nunca sei o que estao sabendo, serve um pouco para explorar o que aprenderam em eletronicos II. Acima tem a implementacao fisica do circuito. Da para deixar claro que circuitos integrados, a fabricacao dos NMOS e dos PMOS. E tudo feito ao mesmo tempo. Esclarecer como é essa fabricação</a:t>
            </a:r>
            <a:endParaRPr lang="pt-B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Nota: uma prova dissertativa. Na prova não se espera que ninguem saiba formulas quimicas ou detalhes nesse nivel, mas deve ser capaz de decrever processos, discutir vantagens devantagens, etc.</a:t>
            </a:r>
            <a:endParaRPr lang="pt-BR"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Falar sobre o MOS, partes, como é a implementação. Deve ser uma recordacao do que sabem, mas ..</a:t>
            </a:r>
            <a:endParaRPr lang="pt-BR"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endParaRPr lang="pt-BR"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endParaRPr lang="pt-B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Falar rapido sobre TTL (não espero que saibam como é). Serve como contra ponto para dizer porque em digitais se usa apenas o CMOS. Vantagens do CMOS: consomem menos, não tem consumo estatico, sao simples de projetar e pode-se por bilhoes de transistores num CI</a:t>
            </a:r>
            <a:endParaRPr lang="pt-B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Conexão entre circuitos. Serve para reforcar que a saida dos circuitos é capacitiva (ao menos em principio). Ja ir introduzindo ideias que não sei se sabem e servirao na aula de projetos</a:t>
            </a:r>
            <a:endParaRPr lang="pt-B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NANDs, implementção. Pode exemlificar com NOR para sentir como estao e mesmo latchs. Deixar claro que sao sempre inversores e que umas vez se sabe fazer portas logicas e latchs, fazer um processador é so questão de trabalho.</a:t>
            </a:r>
            <a:endParaRPr lang="pt-B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Outras possiveis implementacoes do mesmo inversor (tecnologias diferentes. Pode falar das possibilidades de tecnologias: Bulk, um poco, Bulk, dois pocos, SOI e ate FINFET (eles verão no curso)</a:t>
            </a:r>
            <a:endParaRPr lang="pt-B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Mostrar as tres fases: esquematico, coisa de projetista, layout, projetista, e a implementacao. Dar enfase a essas fases pois eles aprenderao neste curso e no outra, lab, como fazer esquematicos e layouts</a:t>
            </a:r>
            <a:endParaRPr lang="pt-B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outro exemplo, esquematico, layout implementacao, agora alinhados para entenderem melhor</a:t>
            </a:r>
            <a:endParaRPr lang="pt-B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Imagem de Slide 1"/>
          <p:cNvSpPr/>
          <p:nvPr>
            <p:ph type="sldImg" idx="2"/>
          </p:nvPr>
        </p:nvSpPr>
        <p:spPr/>
      </p:sp>
      <p:sp>
        <p:nvSpPr>
          <p:cNvPr id="3" name="Espaço Reservado para Texto 2"/>
          <p:cNvSpPr/>
          <p:nvPr>
            <p:ph type="body" idx="3"/>
          </p:nvPr>
        </p:nvSpPr>
        <p:spPr/>
        <p:txBody>
          <a:bodyPr/>
          <a:p>
            <a:r>
              <a:rPr lang="pt-BR" altLang="en-US"/>
              <a:t>A disciplina mostra como se constroi um circuito. Veremos na dsiciplna </a:t>
            </a:r>
            <a:endParaRPr lang="pt-BR" altLang="en-US"/>
          </a:p>
          <a:p>
            <a:r>
              <a:rPr lang="pt-BR" altLang="en-US"/>
              <a:t>1. Introducao, historia; </a:t>
            </a:r>
            <a:endParaRPr lang="pt-BR" altLang="en-US"/>
          </a:p>
          <a:p>
            <a:r>
              <a:rPr lang="pt-BR" altLang="en-US"/>
              <a:t>2. Com se obtem a lamina;: mostrar o cristal, chamar atenção para as dimensoes, para depois comparar com as dimensoes das implementacoes, e para o grau de pureza que se precisa. Ha farta fonte de Si na crosta, mas não cristalino e não puro</a:t>
            </a:r>
            <a:endParaRPr lang="pt-B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DD990DC-F9D6-42A1-9C56-3A5773DF4EE3}"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hasCustomPrompt="1"/>
          </p:nvPr>
        </p:nvSpPr>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0C7471BA-069F-4B6C-A687-240908AE42F0}"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hasCustomPrompt="1"/>
          </p:nvPr>
        </p:nvSpPr>
        <p:spPr>
          <a:xfrm>
            <a:off x="838200" y="365125"/>
            <a:ext cx="7734300" cy="5811838"/>
          </a:xfrm>
        </p:spPr>
        <p:txBody>
          <a:bodyPr vert="eaVert"/>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27001D78-8985-4E0B-8020-E4E216945540}"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hasCustomPrompt="1"/>
          </p:nvPr>
        </p:nvSpPr>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10"/>
          </p:nvPr>
        </p:nvSpPr>
        <p:spPr/>
        <p:txBody>
          <a:bodyPr/>
          <a:lstStyle/>
          <a:p>
            <a:fld id="{6233FF62-C962-4913-BE83-949ED0E5EA3C}"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endParaRPr lang="pt-BR" smtClean="0"/>
          </a:p>
        </p:txBody>
      </p:sp>
      <p:sp>
        <p:nvSpPr>
          <p:cNvPr id="4" name="Espaço Reservado para Data 3"/>
          <p:cNvSpPr>
            <a:spLocks noGrp="1"/>
          </p:cNvSpPr>
          <p:nvPr>
            <p:ph type="dt" sz="half" idx="10"/>
          </p:nvPr>
        </p:nvSpPr>
        <p:spPr/>
        <p:txBody>
          <a:bodyPr/>
          <a:lstStyle/>
          <a:p>
            <a:fld id="{529B1EA4-414B-4066-9A88-1FF63A7CE4CB}" type="datetime1">
              <a:rPr lang="pt-BR" smtClean="0"/>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hasCustomPrompt="1"/>
          </p:nvPr>
        </p:nvSpPr>
        <p:spPr>
          <a:xfrm>
            <a:off x="838200" y="1825625"/>
            <a:ext cx="5181600" cy="435133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Conteúdo 3"/>
          <p:cNvSpPr>
            <a:spLocks noGrp="1"/>
          </p:cNvSpPr>
          <p:nvPr>
            <p:ph sz="half" idx="2" hasCustomPrompt="1"/>
          </p:nvPr>
        </p:nvSpPr>
        <p:spPr>
          <a:xfrm>
            <a:off x="6172200" y="1825625"/>
            <a:ext cx="5181600" cy="435133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Data 4"/>
          <p:cNvSpPr>
            <a:spLocks noGrp="1"/>
          </p:cNvSpPr>
          <p:nvPr>
            <p:ph type="dt" sz="half" idx="10"/>
          </p:nvPr>
        </p:nvSpPr>
        <p:spPr/>
        <p:txBody>
          <a:bodyPr/>
          <a:lstStyle/>
          <a:p>
            <a:fld id="{708DC613-4EEB-4A1E-9B4F-B997971B6898}" type="datetime1">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4" name="Espaço Reservado para Conteúdo 3"/>
          <p:cNvSpPr>
            <a:spLocks noGrp="1"/>
          </p:cNvSpPr>
          <p:nvPr>
            <p:ph sz="half" idx="2" hasCustomPrompt="1"/>
          </p:nvPr>
        </p:nvSpPr>
        <p:spPr>
          <a:xfrm>
            <a:off x="839788" y="2505075"/>
            <a:ext cx="5157787" cy="368458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5" name="Espaço Reservado para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endParaRPr lang="pt-BR" smtClean="0"/>
          </a:p>
        </p:txBody>
      </p:sp>
      <p:sp>
        <p:nvSpPr>
          <p:cNvPr id="6" name="Espaço Reservado para Conteúdo 5"/>
          <p:cNvSpPr>
            <a:spLocks noGrp="1"/>
          </p:cNvSpPr>
          <p:nvPr>
            <p:ph sz="quarter" idx="4" hasCustomPrompt="1"/>
          </p:nvPr>
        </p:nvSpPr>
        <p:spPr>
          <a:xfrm>
            <a:off x="6172200" y="2505075"/>
            <a:ext cx="5183188" cy="3684588"/>
          </a:xfrm>
        </p:spPr>
        <p:txBody>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7" name="Espaço Reservado para Data 6"/>
          <p:cNvSpPr>
            <a:spLocks noGrp="1"/>
          </p:cNvSpPr>
          <p:nvPr>
            <p:ph type="dt" sz="half" idx="10"/>
          </p:nvPr>
        </p:nvSpPr>
        <p:spPr/>
        <p:txBody>
          <a:bodyPr/>
          <a:lstStyle/>
          <a:p>
            <a:fld id="{95FDBB18-26C0-409A-A311-893C07E233C3}" type="datetime1">
              <a:rPr lang="pt-BR" smtClean="0"/>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A5158ECB-F98A-4B64-99AC-7CD935275BBC}" type="datetime1">
              <a:rPr lang="pt-BR" smtClean="0"/>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8DC75168-726B-4C7D-9537-F352A5845BD9}" type="datetime1">
              <a:rPr lang="pt-BR" smtClean="0"/>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endParaRPr lang="pt-BR" smtClean="0"/>
          </a:p>
        </p:txBody>
      </p:sp>
      <p:sp>
        <p:nvSpPr>
          <p:cNvPr id="5" name="Espaço Reservado para Data 4"/>
          <p:cNvSpPr>
            <a:spLocks noGrp="1"/>
          </p:cNvSpPr>
          <p:nvPr>
            <p:ph type="dt" sz="half" idx="10"/>
          </p:nvPr>
        </p:nvSpPr>
        <p:spPr/>
        <p:txBody>
          <a:bodyPr/>
          <a:lstStyle/>
          <a:p>
            <a:fld id="{51E80471-6DE6-4D77-B509-5A39730AFCD1}" type="datetime1">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endParaRPr lang="pt-BR" smtClean="0"/>
          </a:p>
        </p:txBody>
      </p:sp>
      <p:sp>
        <p:nvSpPr>
          <p:cNvPr id="5" name="Espaço Reservado para Data 4"/>
          <p:cNvSpPr>
            <a:spLocks noGrp="1"/>
          </p:cNvSpPr>
          <p:nvPr>
            <p:ph type="dt" sz="half" idx="10"/>
          </p:nvPr>
        </p:nvSpPr>
        <p:spPr/>
        <p:txBody>
          <a:bodyPr/>
          <a:lstStyle/>
          <a:p>
            <a:fld id="{C94BD3B3-6962-41A5-8736-B98C856C5DC2}" type="datetime1">
              <a:rPr lang="pt-BR" smtClean="0"/>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endParaRPr lang="pt-BR" smtClean="0"/>
          </a:p>
          <a:p>
            <a:pPr lvl="1"/>
            <a:r>
              <a:rPr lang="pt-BR" smtClean="0"/>
              <a:t>Segundo nível</a:t>
            </a:r>
            <a:endParaRPr lang="pt-BR" smtClean="0"/>
          </a:p>
          <a:p>
            <a:pPr lvl="2"/>
            <a:r>
              <a:rPr lang="pt-BR" smtClean="0"/>
              <a:t>Terceiro nível</a:t>
            </a:r>
            <a:endParaRPr lang="pt-BR" smtClean="0"/>
          </a:p>
          <a:p>
            <a:pPr lvl="3"/>
            <a:r>
              <a:rPr lang="pt-BR" smtClean="0"/>
              <a:t>Quarto nível</a:t>
            </a:r>
            <a:endParaRPr lang="pt-BR" smtClean="0"/>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B20320-08F2-4176-8A1D-0D870512BFE7}" type="datetime1">
              <a:rPr lang="pt-BR" smtClean="0"/>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F297BB-B745-4CAB-BE1D-CE4C89382949}" type="slidenum">
              <a:rPr lang="pt-BR" smtClean="0"/>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NULL" TargetMode="External"/><Relationship Id="rId1" Type="http://schemas.openxmlformats.org/officeDocument/2006/relationships/image" Target="../media/image13.jpeg"/></Relationships>
</file>

<file path=ppt/slides/_rels/slide10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3.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5.png"/><Relationship Id="rId1" Type="http://schemas.openxmlformats.org/officeDocument/2006/relationships/image" Target="../media/image84.png"/></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6.png"/></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7.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8.jpeg"/></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9.png"/></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1.png"/></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1.png"/></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2.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3.png"/></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4.png"/></Relationships>
</file>

<file path=ppt/slides/_rels/slide1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5.png"/></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15.jpeg"/></Relationships>
</file>

<file path=ppt/slides/_rels/slide1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7.png"/></Relationships>
</file>

<file path=ppt/slides/_rels/slide1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8.png"/></Relationships>
</file>

<file path=ppt/slides/_rels/slide1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9.png"/></Relationships>
</file>

<file path=ppt/slides/_rels/slide1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5.png"/></Relationships>
</file>

<file path=ppt/slides/_rels/slide1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0.png"/></Relationships>
</file>

<file path=ppt/slides/_rels/slide1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1.png"/></Relationships>
</file>

<file path=ppt/slides/_rels/slide1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7.xml"/><Relationship Id="rId3" Type="http://schemas.openxmlformats.org/officeDocument/2006/relationships/image" Target="../media/image19.png"/><Relationship Id="rId2" Type="http://schemas.openxmlformats.org/officeDocument/2006/relationships/image" Target="NULL" TargetMode="Externa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20.emf"/></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22.png"/><Relationship Id="rId1" Type="http://schemas.openxmlformats.org/officeDocument/2006/relationships/image" Target="../media/image21.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6.xml"/><Relationship Id="rId2" Type="http://schemas.openxmlformats.org/officeDocument/2006/relationships/image" Target="../media/image2.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0.emf"/></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png"/><Relationship Id="rId1" Type="http://schemas.openxmlformats.org/officeDocument/2006/relationships/hyperlink" Target="http://static.righto.com/images/741/clean_scaled_small.p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2.jpe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4.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7.png"/><Relationship Id="rId1" Type="http://schemas.openxmlformats.org/officeDocument/2006/relationships/image" Target="../media/image34.jpeg"/></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8.png"/><Relationship Id="rId1" Type="http://schemas.openxmlformats.org/officeDocument/2006/relationships/image" Target="../media/image2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0.png"/><Relationship Id="rId1" Type="http://schemas.openxmlformats.org/officeDocument/2006/relationships/image" Target="../media/image39.png"/></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4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4.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5.png"/></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45.png"/><Relationship Id="rId1" Type="http://schemas.openxmlformats.org/officeDocument/2006/relationships/image" Target="../media/image46.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9.png"/></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1.png"/><Relationship Id="rId1" Type="http://schemas.openxmlformats.org/officeDocument/2006/relationships/image" Target="../media/image50.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2.pn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image" Target="../media/image53.jpeg"/></Relationships>
</file>

<file path=ppt/slides/_rels/slide6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image" Target="../media/image34.jpeg"/></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6.png"/></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7.png"/></Relationships>
</file>

<file path=ppt/slides/_rels/slide6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9.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0.png"/></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1.png"/></Relationships>
</file>

<file path=ppt/slides/_rels/slide7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2.png"/></Relationships>
</file>

<file path=ppt/slides/_rels/slide7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3.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6.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6.png"/><Relationship Id="rId1" Type="http://schemas.openxmlformats.org/officeDocument/2006/relationships/image" Target="../media/image65.png"/></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70.png"/><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image" Target="../media/image67.png"/></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2.png"/><Relationship Id="rId1" Type="http://schemas.openxmlformats.org/officeDocument/2006/relationships/image" Target="../media/image7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4.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5.emf"/></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6.emf"/></Relationships>
</file>

<file path=ppt/slides/_rels/slide9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8.png"/><Relationship Id="rId1" Type="http://schemas.openxmlformats.org/officeDocument/2006/relationships/image" Target="../media/image77.png"/></Relationships>
</file>

<file path=ppt/slides/_rels/slide9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0.png"/><Relationship Id="rId1" Type="http://schemas.openxmlformats.org/officeDocument/2006/relationships/image" Target="../media/image79.png"/></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1.GIF"/></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3.png"/><Relationship Id="rId1" Type="http://schemas.openxmlformats.org/officeDocument/2006/relationships/image" Target="../media/image82.png"/></Relationships>
</file>

<file path=ppt/slides/_rels/slide9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3.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3.png"/></Relationships>
</file>

<file path=ppt/slides/_rels/slide9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dirty="0" smtClean="0">
                <a:latin typeface="Comic Sans MS" panose="030F0702030302020204" pitchFamily="66" charset="0"/>
              </a:rPr>
              <a:t>SEL0617 </a:t>
            </a:r>
            <a:br>
              <a:rPr lang="pt-BR" dirty="0" smtClean="0">
                <a:latin typeface="Comic Sans MS" panose="030F0702030302020204" pitchFamily="66" charset="0"/>
              </a:rPr>
            </a:br>
            <a:r>
              <a:rPr lang="pt-BR" dirty="0" smtClean="0">
                <a:latin typeface="Comic Sans MS" panose="030F0702030302020204" pitchFamily="66" charset="0"/>
              </a:rPr>
              <a:t>Fundamentos de Microeletrônica</a:t>
            </a:r>
            <a:endParaRPr lang="pt-BR" dirty="0">
              <a:latin typeface="Comic Sans MS" panose="030F0702030302020204" pitchFamily="66" charset="0"/>
            </a:endParaRPr>
          </a:p>
        </p:txBody>
      </p:sp>
      <p:sp>
        <p:nvSpPr>
          <p:cNvPr id="3" name="Espaço Reservado para Conteúdo 2"/>
          <p:cNvSpPr>
            <a:spLocks noGrp="1"/>
          </p:cNvSpPr>
          <p:nvPr>
            <p:ph idx="1"/>
          </p:nvPr>
        </p:nvSpPr>
        <p:spPr>
          <a:xfrm>
            <a:off x="838200" y="2231142"/>
            <a:ext cx="10515600" cy="3533555"/>
          </a:xfrm>
        </p:spPr>
        <p:txBody>
          <a:bodyPr/>
          <a:lstStyle/>
          <a:p>
            <a:pPr marL="0" indent="0">
              <a:buNone/>
            </a:pPr>
            <a:r>
              <a:rPr lang="pt-BR" dirty="0" smtClean="0">
                <a:solidFill>
                  <a:srgbClr val="C00000"/>
                </a:solidFill>
                <a:latin typeface="Comic Sans MS" panose="030F0702030302020204" pitchFamily="66" charset="0"/>
              </a:rPr>
              <a:t>Horário</a:t>
            </a:r>
            <a:endParaRPr lang="pt-BR" dirty="0" smtClean="0">
              <a:solidFill>
                <a:srgbClr val="C00000"/>
              </a:solidFill>
              <a:latin typeface="Comic Sans MS" panose="030F0702030302020204" pitchFamily="66" charset="0"/>
            </a:endParaRPr>
          </a:p>
          <a:p>
            <a:pPr>
              <a:buFontTx/>
              <a:buChar char="-"/>
            </a:pPr>
            <a:r>
              <a:rPr lang="pt-BR" dirty="0" smtClean="0">
                <a:solidFill>
                  <a:srgbClr val="C00000"/>
                </a:solidFill>
                <a:latin typeface="Comic Sans MS" panose="030F0702030302020204" pitchFamily="66" charset="0"/>
              </a:rPr>
              <a:t>Ter.: 16:20 as 18:0</a:t>
            </a:r>
            <a:endParaRPr lang="pt-BR" dirty="0" smtClean="0">
              <a:solidFill>
                <a:srgbClr val="C00000"/>
              </a:solidFill>
              <a:latin typeface="Comic Sans MS" panose="030F0702030302020204" pitchFamily="66" charset="0"/>
            </a:endParaRPr>
          </a:p>
          <a:p>
            <a:pPr>
              <a:buFontTx/>
              <a:buChar char="-"/>
            </a:pPr>
            <a:r>
              <a:rPr lang="pt-BR" dirty="0" smtClean="0">
                <a:solidFill>
                  <a:srgbClr val="C00000"/>
                </a:solidFill>
                <a:latin typeface="Comic Sans MS" panose="030F0702030302020204" pitchFamily="66" charset="0"/>
              </a:rPr>
              <a:t>Quar.: 16:20 as 18:00</a:t>
            </a:r>
            <a:endParaRPr lang="pt-BR" dirty="0" smtClean="0">
              <a:solidFill>
                <a:srgbClr val="C00000"/>
              </a:solidFill>
              <a:latin typeface="Comic Sans MS" panose="030F0702030302020204" pitchFamily="66" charset="0"/>
            </a:endParaRPr>
          </a:p>
          <a:p>
            <a:pPr>
              <a:buFontTx/>
              <a:buChar char="-"/>
            </a:pPr>
            <a:r>
              <a:rPr lang="pt-BR" dirty="0" smtClean="0">
                <a:latin typeface="Comic Sans MS" panose="030F0702030302020204" pitchFamily="66" charset="0"/>
              </a:rPr>
              <a:t>Meio semestre com 16 aulas</a:t>
            </a:r>
            <a:endParaRPr lang="pt-BR" dirty="0" smtClean="0">
              <a:latin typeface="Comic Sans MS" panose="030F0702030302020204" pitchFamily="66" charset="0"/>
            </a:endParaRPr>
          </a:p>
          <a:p>
            <a:pPr>
              <a:buFontTx/>
              <a:buChar char="-"/>
            </a:pPr>
            <a:r>
              <a:rPr lang="pt-BR" b="1" dirty="0" smtClean="0">
                <a:latin typeface="Comic Sans MS" panose="030F0702030302020204" pitchFamily="66" charset="0"/>
              </a:rPr>
              <a:t>Conteúdo: mostrar o funcionamento de transistores MOS (recordação rápida), alguns problemas e como são construídos</a:t>
            </a:r>
            <a:endParaRPr lang="pt-BR" b="1" dirty="0">
              <a:latin typeface="Comic Sans MS" panose="030F0702030302020204" pitchFamily="66" charset="0"/>
            </a:endParaRP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http://www.tf.uni-kiel.de/matwis/amat/elmat_en/kap_6/illustr/si_einkrist_inset.jpg"/>
          <p:cNvPicPr>
            <a:picLocks noGrp="1" noChangeAspect="1"/>
          </p:cNvPicPr>
          <p:nvPr>
            <p:ph idx="1"/>
          </p:nvPr>
        </p:nvPicPr>
        <p:blipFill>
          <a:blip r:embed="rId1" r:link="rId2"/>
          <a:stretch>
            <a:fillRect/>
          </a:stretch>
        </p:blipFill>
        <p:spPr>
          <a:xfrm>
            <a:off x="6826550" y="600468"/>
            <a:ext cx="4318334" cy="5755408"/>
          </a:xfrm>
          <a:prstGeom prst="rect">
            <a:avLst/>
          </a:prstGeom>
          <a:noFill/>
          <a:ln w="9525">
            <a:noFill/>
          </a:ln>
        </p:spPr>
      </p:pic>
      <p:pic>
        <p:nvPicPr>
          <p:cNvPr id="8" name="Picture 1" descr="fig6a"/>
          <p:cNvPicPr>
            <a:picLocks noChangeAspect="1"/>
          </p:cNvPicPr>
          <p:nvPr/>
        </p:nvPicPr>
        <p:blipFill rotWithShape="1">
          <a:blip r:embed="rId3"/>
          <a:srcRect t="40516"/>
          <a:stretch>
            <a:fillRect/>
          </a:stretch>
        </p:blipFill>
        <p:spPr>
          <a:xfrm>
            <a:off x="778268" y="2268327"/>
            <a:ext cx="4643437" cy="3597844"/>
          </a:xfrm>
          <a:prstGeom prst="rect">
            <a:avLst/>
          </a:prstGeom>
          <a:noFill/>
          <a:ln w="9525">
            <a:noFill/>
          </a:ln>
        </p:spPr>
      </p:pic>
      <p:sp>
        <p:nvSpPr>
          <p:cNvPr id="10" name="CaixaDeTexto 9"/>
          <p:cNvSpPr txBox="1"/>
          <p:nvPr/>
        </p:nvSpPr>
        <p:spPr>
          <a:xfrm>
            <a:off x="1577894" y="1148188"/>
            <a:ext cx="3045125" cy="95313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Lamina sem defeitos</a:t>
            </a:r>
            <a:endParaRPr lang="pt-BR" sz="2800" b="1" dirty="0" smtClean="0">
              <a:solidFill>
                <a:srgbClr val="C00000"/>
              </a:solidFill>
              <a:latin typeface="Comic Sans MS" panose="030F0702030302020204" pitchFamily="66" charset="0"/>
            </a:endParaRPr>
          </a:p>
        </p:txBody>
      </p:sp>
      <p:sp>
        <p:nvSpPr>
          <p:cNvPr id="11" name="Espaço Reservado para Número de Slide 10"/>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Picture 2" descr="Electronic Devices 2016 - Inderjit Singh"/>
          <p:cNvPicPr>
            <a:picLocks noChangeAspect="1" noChangeArrowheads="1"/>
          </p:cNvPicPr>
          <p:nvPr/>
        </p:nvPicPr>
        <p:blipFill rotWithShape="1">
          <a:blip r:embed="rId1">
            <a:extLst>
              <a:ext uri="{28A0092B-C50C-407E-A947-70E740481C1C}">
                <a14:useLocalDpi xmlns:a14="http://schemas.microsoft.com/office/drawing/2010/main" val="0"/>
              </a:ext>
            </a:extLst>
          </a:blip>
          <a:srcRect l="1252" t="177" r="3963" b="-177"/>
          <a:stretch>
            <a:fillRect/>
          </a:stretch>
        </p:blipFill>
        <p:spPr bwMode="auto">
          <a:xfrm>
            <a:off x="866776" y="1457325"/>
            <a:ext cx="10487024" cy="499903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511576" y="331897"/>
            <a:ext cx="11375624" cy="954107"/>
          </a:xfrm>
          <a:prstGeom prst="rect">
            <a:avLst/>
          </a:prstGeom>
          <a:noFill/>
        </p:spPr>
        <p:txBody>
          <a:bodyPr wrap="square" rtlCol="0">
            <a:spAutoFit/>
          </a:bodyPr>
          <a:lstStyle/>
          <a:p>
            <a:r>
              <a:rPr lang="pt-BR" sz="2800" dirty="0" smtClean="0">
                <a:latin typeface="Comic Sans MS" panose="030F0702030302020204" pitchFamily="66" charset="0"/>
              </a:rPr>
              <a:t>Importante: a medida que baixa a tensão na junção, diminui o campo elétrico e aumenta a corrente de difusão. </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4" name="Retângulo de cantos arredondados 3"/>
          <p:cNvSpPr/>
          <p:nvPr/>
        </p:nvSpPr>
        <p:spPr>
          <a:xfrm>
            <a:off x="467460" y="1344483"/>
            <a:ext cx="10833357" cy="323550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2786933" y="1222151"/>
            <a:ext cx="6328247" cy="1073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2759602" y="994153"/>
            <a:ext cx="6372968" cy="221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10524007" y="3568508"/>
            <a:ext cx="1039799" cy="461665"/>
          </a:xfrm>
          <a:prstGeom prst="rect">
            <a:avLst/>
          </a:prstGeom>
          <a:noFill/>
        </p:spPr>
        <p:txBody>
          <a:bodyPr wrap="square" rtlCol="0">
            <a:spAutoFit/>
          </a:bodyPr>
          <a:lstStyle/>
          <a:p>
            <a:r>
              <a:rPr lang="pt-BR" sz="2400" dirty="0" err="1" smtClean="0"/>
              <a:t>P-Si</a:t>
            </a:r>
            <a:endParaRPr lang="pt-BR" sz="2400" dirty="0"/>
          </a:p>
        </p:txBody>
      </p:sp>
      <p:sp>
        <p:nvSpPr>
          <p:cNvPr id="8" name="CaixaDeTexto 7"/>
          <p:cNvSpPr txBox="1"/>
          <p:nvPr/>
        </p:nvSpPr>
        <p:spPr>
          <a:xfrm>
            <a:off x="5884139" y="892748"/>
            <a:ext cx="872255" cy="461665"/>
          </a:xfrm>
          <a:prstGeom prst="rect">
            <a:avLst/>
          </a:prstGeom>
          <a:noFill/>
        </p:spPr>
        <p:txBody>
          <a:bodyPr wrap="square" rtlCol="0">
            <a:spAutoFit/>
          </a:bodyPr>
          <a:lstStyle/>
          <a:p>
            <a:r>
              <a:rPr lang="pt-BR" sz="2400" dirty="0" smtClean="0"/>
              <a:t>poli</a:t>
            </a:r>
            <a:endParaRPr lang="pt-BR" sz="2400" dirty="0"/>
          </a:p>
        </p:txBody>
      </p:sp>
      <p:sp>
        <p:nvSpPr>
          <p:cNvPr id="9" name="Retângulo de cantos arredondados 8"/>
          <p:cNvSpPr/>
          <p:nvPr/>
        </p:nvSpPr>
        <p:spPr>
          <a:xfrm>
            <a:off x="1968776" y="1329524"/>
            <a:ext cx="952326" cy="10400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2049904" y="1594684"/>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1" name="Grupo 10"/>
          <p:cNvGrpSpPr/>
          <p:nvPr/>
        </p:nvGrpSpPr>
        <p:grpSpPr>
          <a:xfrm>
            <a:off x="4746692" y="1344507"/>
            <a:ext cx="241540" cy="369332"/>
            <a:chOff x="4860992" y="3059007"/>
            <a:chExt cx="241540" cy="369332"/>
          </a:xfrm>
        </p:grpSpPr>
        <p:sp>
          <p:nvSpPr>
            <p:cNvPr id="12" name="Elipse 11"/>
            <p:cNvSpPr/>
            <p:nvPr/>
          </p:nvSpPr>
          <p:spPr>
            <a:xfrm>
              <a:off x="4907718"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4860992" y="3059007"/>
              <a:ext cx="241540" cy="369332"/>
            </a:xfrm>
            <a:prstGeom prst="rect">
              <a:avLst/>
            </a:prstGeom>
            <a:noFill/>
          </p:spPr>
          <p:txBody>
            <a:bodyPr wrap="square" rtlCol="0">
              <a:spAutoFit/>
            </a:bodyPr>
            <a:lstStyle/>
            <a:p>
              <a:r>
                <a:rPr lang="pt-BR" dirty="0" smtClean="0"/>
                <a:t>-</a:t>
              </a:r>
              <a:endParaRPr lang="pt-BR" dirty="0"/>
            </a:p>
          </p:txBody>
        </p:sp>
      </p:grpSp>
      <p:grpSp>
        <p:nvGrpSpPr>
          <p:cNvPr id="14" name="Grupo 13"/>
          <p:cNvGrpSpPr/>
          <p:nvPr/>
        </p:nvGrpSpPr>
        <p:grpSpPr>
          <a:xfrm>
            <a:off x="4993982" y="1306966"/>
            <a:ext cx="241540" cy="369332"/>
            <a:chOff x="5108282" y="3021466"/>
            <a:chExt cx="241540" cy="369332"/>
          </a:xfrm>
        </p:grpSpPr>
        <p:sp>
          <p:nvSpPr>
            <p:cNvPr id="15" name="Elipse 14"/>
            <p:cNvSpPr/>
            <p:nvPr/>
          </p:nvSpPr>
          <p:spPr>
            <a:xfrm>
              <a:off x="5155008" y="3122425"/>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5108282" y="3021466"/>
              <a:ext cx="241540" cy="369332"/>
            </a:xfrm>
            <a:prstGeom prst="rect">
              <a:avLst/>
            </a:prstGeom>
            <a:noFill/>
          </p:spPr>
          <p:txBody>
            <a:bodyPr wrap="square" rtlCol="0">
              <a:spAutoFit/>
            </a:bodyPr>
            <a:lstStyle/>
            <a:p>
              <a:r>
                <a:rPr lang="pt-BR" dirty="0" smtClean="0"/>
                <a:t>-</a:t>
              </a:r>
              <a:endParaRPr lang="pt-BR" dirty="0"/>
            </a:p>
          </p:txBody>
        </p:sp>
      </p:grpSp>
      <p:grpSp>
        <p:nvGrpSpPr>
          <p:cNvPr id="17" name="Grupo 16"/>
          <p:cNvGrpSpPr/>
          <p:nvPr/>
        </p:nvGrpSpPr>
        <p:grpSpPr>
          <a:xfrm>
            <a:off x="5998600" y="1328317"/>
            <a:ext cx="241540" cy="369332"/>
            <a:chOff x="6112900" y="3042817"/>
            <a:chExt cx="241540" cy="369332"/>
          </a:xfrm>
        </p:grpSpPr>
        <p:sp>
          <p:nvSpPr>
            <p:cNvPr id="18" name="Elipse 17"/>
            <p:cNvSpPr/>
            <p:nvPr/>
          </p:nvSpPr>
          <p:spPr>
            <a:xfrm>
              <a:off x="6159626" y="314377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6112900" y="3042817"/>
              <a:ext cx="241540" cy="369332"/>
            </a:xfrm>
            <a:prstGeom prst="rect">
              <a:avLst/>
            </a:prstGeom>
            <a:noFill/>
          </p:spPr>
          <p:txBody>
            <a:bodyPr wrap="square" rtlCol="0">
              <a:spAutoFit/>
            </a:bodyPr>
            <a:lstStyle/>
            <a:p>
              <a:r>
                <a:rPr lang="pt-BR" dirty="0" smtClean="0"/>
                <a:t>-</a:t>
              </a:r>
              <a:endParaRPr lang="pt-BR" dirty="0"/>
            </a:p>
          </p:txBody>
        </p:sp>
      </p:grpSp>
      <p:grpSp>
        <p:nvGrpSpPr>
          <p:cNvPr id="20" name="Grupo 19"/>
          <p:cNvGrpSpPr/>
          <p:nvPr/>
        </p:nvGrpSpPr>
        <p:grpSpPr>
          <a:xfrm>
            <a:off x="6270691" y="1344507"/>
            <a:ext cx="241540" cy="369332"/>
            <a:chOff x="6384991" y="3059007"/>
            <a:chExt cx="241540" cy="369332"/>
          </a:xfrm>
        </p:grpSpPr>
        <p:sp>
          <p:nvSpPr>
            <p:cNvPr id="21" name="Elipse 20"/>
            <p:cNvSpPr/>
            <p:nvPr/>
          </p:nvSpPr>
          <p:spPr>
            <a:xfrm>
              <a:off x="6431717"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6384991" y="3059007"/>
              <a:ext cx="241540" cy="369332"/>
            </a:xfrm>
            <a:prstGeom prst="rect">
              <a:avLst/>
            </a:prstGeom>
            <a:noFill/>
          </p:spPr>
          <p:txBody>
            <a:bodyPr wrap="square" rtlCol="0">
              <a:spAutoFit/>
            </a:bodyPr>
            <a:lstStyle/>
            <a:p>
              <a:r>
                <a:rPr lang="pt-BR" dirty="0" smtClean="0"/>
                <a:t>-</a:t>
              </a:r>
              <a:endParaRPr lang="pt-BR" dirty="0"/>
            </a:p>
          </p:txBody>
        </p:sp>
      </p:grpSp>
      <p:grpSp>
        <p:nvGrpSpPr>
          <p:cNvPr id="23" name="Grupo 22"/>
          <p:cNvGrpSpPr/>
          <p:nvPr/>
        </p:nvGrpSpPr>
        <p:grpSpPr>
          <a:xfrm>
            <a:off x="6535594" y="1307921"/>
            <a:ext cx="241540" cy="369332"/>
            <a:chOff x="6649894" y="3022421"/>
            <a:chExt cx="241540" cy="369332"/>
          </a:xfrm>
        </p:grpSpPr>
        <p:sp>
          <p:nvSpPr>
            <p:cNvPr id="24" name="Elipse 23"/>
            <p:cNvSpPr/>
            <p:nvPr/>
          </p:nvSpPr>
          <p:spPr>
            <a:xfrm>
              <a:off x="6696620" y="3123380"/>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6649894" y="3022421"/>
              <a:ext cx="241540" cy="369332"/>
            </a:xfrm>
            <a:prstGeom prst="rect">
              <a:avLst/>
            </a:prstGeom>
            <a:noFill/>
          </p:spPr>
          <p:txBody>
            <a:bodyPr wrap="square" rtlCol="0">
              <a:spAutoFit/>
            </a:bodyPr>
            <a:lstStyle/>
            <a:p>
              <a:r>
                <a:rPr lang="pt-BR" dirty="0" smtClean="0"/>
                <a:t>-</a:t>
              </a:r>
              <a:endParaRPr lang="pt-BR" dirty="0"/>
            </a:p>
          </p:txBody>
        </p:sp>
      </p:grpSp>
      <p:grpSp>
        <p:nvGrpSpPr>
          <p:cNvPr id="26" name="Grupo 25"/>
          <p:cNvGrpSpPr/>
          <p:nvPr/>
        </p:nvGrpSpPr>
        <p:grpSpPr>
          <a:xfrm>
            <a:off x="6869513" y="1309340"/>
            <a:ext cx="241540" cy="369332"/>
            <a:chOff x="6983813" y="3023840"/>
            <a:chExt cx="241540" cy="369332"/>
          </a:xfrm>
        </p:grpSpPr>
        <p:sp>
          <p:nvSpPr>
            <p:cNvPr id="27" name="Elipse 26"/>
            <p:cNvSpPr/>
            <p:nvPr/>
          </p:nvSpPr>
          <p:spPr>
            <a:xfrm>
              <a:off x="7030539" y="31247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6983813" y="3023840"/>
              <a:ext cx="241540" cy="369332"/>
            </a:xfrm>
            <a:prstGeom prst="rect">
              <a:avLst/>
            </a:prstGeom>
            <a:noFill/>
          </p:spPr>
          <p:txBody>
            <a:bodyPr wrap="square" rtlCol="0">
              <a:spAutoFit/>
            </a:bodyPr>
            <a:lstStyle/>
            <a:p>
              <a:r>
                <a:rPr lang="pt-BR" dirty="0" smtClean="0"/>
                <a:t>-</a:t>
              </a:r>
              <a:endParaRPr lang="pt-BR" dirty="0"/>
            </a:p>
          </p:txBody>
        </p:sp>
      </p:grpSp>
      <p:grpSp>
        <p:nvGrpSpPr>
          <p:cNvPr id="29" name="Grupo 28"/>
          <p:cNvGrpSpPr/>
          <p:nvPr/>
        </p:nvGrpSpPr>
        <p:grpSpPr>
          <a:xfrm>
            <a:off x="5735850" y="1333729"/>
            <a:ext cx="241540" cy="369332"/>
            <a:chOff x="5850150" y="3048229"/>
            <a:chExt cx="241540" cy="369332"/>
          </a:xfrm>
        </p:grpSpPr>
        <p:sp>
          <p:nvSpPr>
            <p:cNvPr id="30" name="Elipse 29"/>
            <p:cNvSpPr/>
            <p:nvPr/>
          </p:nvSpPr>
          <p:spPr>
            <a:xfrm>
              <a:off x="5896876" y="3149188"/>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5850150" y="3048229"/>
              <a:ext cx="241540" cy="369332"/>
            </a:xfrm>
            <a:prstGeom prst="rect">
              <a:avLst/>
            </a:prstGeom>
            <a:noFill/>
          </p:spPr>
          <p:txBody>
            <a:bodyPr wrap="square" rtlCol="0">
              <a:spAutoFit/>
            </a:bodyPr>
            <a:lstStyle/>
            <a:p>
              <a:r>
                <a:rPr lang="pt-BR" dirty="0" smtClean="0"/>
                <a:t>-</a:t>
              </a:r>
              <a:endParaRPr lang="pt-BR" dirty="0"/>
            </a:p>
          </p:txBody>
        </p:sp>
      </p:grpSp>
      <p:grpSp>
        <p:nvGrpSpPr>
          <p:cNvPr id="32" name="Grupo 31"/>
          <p:cNvGrpSpPr/>
          <p:nvPr/>
        </p:nvGrpSpPr>
        <p:grpSpPr>
          <a:xfrm>
            <a:off x="5439678" y="1335847"/>
            <a:ext cx="241540" cy="369332"/>
            <a:chOff x="5553978" y="3050347"/>
            <a:chExt cx="241540" cy="369332"/>
          </a:xfrm>
        </p:grpSpPr>
        <p:sp>
          <p:nvSpPr>
            <p:cNvPr id="33" name="Elipse 32"/>
            <p:cNvSpPr/>
            <p:nvPr/>
          </p:nvSpPr>
          <p:spPr>
            <a:xfrm>
              <a:off x="5600704" y="315130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5553978" y="3050347"/>
              <a:ext cx="241540" cy="369332"/>
            </a:xfrm>
            <a:prstGeom prst="rect">
              <a:avLst/>
            </a:prstGeom>
            <a:noFill/>
          </p:spPr>
          <p:txBody>
            <a:bodyPr wrap="square" rtlCol="0">
              <a:spAutoFit/>
            </a:bodyPr>
            <a:lstStyle/>
            <a:p>
              <a:r>
                <a:rPr lang="pt-BR" dirty="0" smtClean="0"/>
                <a:t>-</a:t>
              </a:r>
              <a:endParaRPr lang="pt-BR" dirty="0"/>
            </a:p>
          </p:txBody>
        </p:sp>
      </p:grpSp>
      <p:grpSp>
        <p:nvGrpSpPr>
          <p:cNvPr id="35" name="Grupo 34"/>
          <p:cNvGrpSpPr/>
          <p:nvPr/>
        </p:nvGrpSpPr>
        <p:grpSpPr>
          <a:xfrm>
            <a:off x="5195265" y="1344507"/>
            <a:ext cx="241540" cy="369332"/>
            <a:chOff x="5309565" y="3059007"/>
            <a:chExt cx="241540" cy="369332"/>
          </a:xfrm>
        </p:grpSpPr>
        <p:sp>
          <p:nvSpPr>
            <p:cNvPr id="36" name="Elipse 35"/>
            <p:cNvSpPr/>
            <p:nvPr/>
          </p:nvSpPr>
          <p:spPr>
            <a:xfrm>
              <a:off x="5356291"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5309565" y="3059007"/>
              <a:ext cx="241540" cy="369332"/>
            </a:xfrm>
            <a:prstGeom prst="rect">
              <a:avLst/>
            </a:prstGeom>
            <a:noFill/>
          </p:spPr>
          <p:txBody>
            <a:bodyPr wrap="square" rtlCol="0">
              <a:spAutoFit/>
            </a:bodyPr>
            <a:lstStyle/>
            <a:p>
              <a:r>
                <a:rPr lang="pt-BR" dirty="0" smtClean="0"/>
                <a:t>-</a:t>
              </a:r>
              <a:endParaRPr lang="pt-BR" dirty="0"/>
            </a:p>
          </p:txBody>
        </p:sp>
      </p:grpSp>
      <p:sp>
        <p:nvSpPr>
          <p:cNvPr id="38" name="Retângulo de cantos arredondados 37"/>
          <p:cNvSpPr/>
          <p:nvPr/>
        </p:nvSpPr>
        <p:spPr>
          <a:xfrm>
            <a:off x="9050388" y="1348645"/>
            <a:ext cx="952326" cy="10208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9158345" y="1640590"/>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40" name="Grupo 39"/>
          <p:cNvGrpSpPr/>
          <p:nvPr/>
        </p:nvGrpSpPr>
        <p:grpSpPr>
          <a:xfrm>
            <a:off x="2949955" y="1272774"/>
            <a:ext cx="241540" cy="369332"/>
            <a:chOff x="3064255" y="2987274"/>
            <a:chExt cx="241540" cy="369332"/>
          </a:xfrm>
        </p:grpSpPr>
        <p:sp>
          <p:nvSpPr>
            <p:cNvPr id="41" name="Elipse 40"/>
            <p:cNvSpPr/>
            <p:nvPr/>
          </p:nvSpPr>
          <p:spPr>
            <a:xfrm>
              <a:off x="3110981" y="308823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3064255" y="2987274"/>
              <a:ext cx="241540" cy="369332"/>
            </a:xfrm>
            <a:prstGeom prst="rect">
              <a:avLst/>
            </a:prstGeom>
            <a:noFill/>
          </p:spPr>
          <p:txBody>
            <a:bodyPr wrap="square" rtlCol="0">
              <a:spAutoFit/>
            </a:bodyPr>
            <a:lstStyle/>
            <a:p>
              <a:r>
                <a:rPr lang="pt-BR" dirty="0" smtClean="0"/>
                <a:t>-</a:t>
              </a:r>
              <a:endParaRPr lang="pt-BR" dirty="0"/>
            </a:p>
          </p:txBody>
        </p:sp>
      </p:grpSp>
      <p:grpSp>
        <p:nvGrpSpPr>
          <p:cNvPr id="43" name="Grupo 42"/>
          <p:cNvGrpSpPr/>
          <p:nvPr/>
        </p:nvGrpSpPr>
        <p:grpSpPr>
          <a:xfrm>
            <a:off x="7457174" y="1285897"/>
            <a:ext cx="241540" cy="369332"/>
            <a:chOff x="7571474" y="3000397"/>
            <a:chExt cx="241540" cy="369332"/>
          </a:xfrm>
        </p:grpSpPr>
        <p:sp>
          <p:nvSpPr>
            <p:cNvPr id="44" name="Elipse 43"/>
            <p:cNvSpPr/>
            <p:nvPr/>
          </p:nvSpPr>
          <p:spPr>
            <a:xfrm>
              <a:off x="7618200" y="310135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7571474" y="3000397"/>
              <a:ext cx="241540" cy="369332"/>
            </a:xfrm>
            <a:prstGeom prst="rect">
              <a:avLst/>
            </a:prstGeom>
            <a:noFill/>
          </p:spPr>
          <p:txBody>
            <a:bodyPr wrap="square" rtlCol="0">
              <a:spAutoFit/>
            </a:bodyPr>
            <a:lstStyle/>
            <a:p>
              <a:r>
                <a:rPr lang="pt-BR" dirty="0" smtClean="0"/>
                <a:t>-</a:t>
              </a:r>
              <a:endParaRPr lang="pt-BR" dirty="0"/>
            </a:p>
          </p:txBody>
        </p:sp>
      </p:grpSp>
      <p:grpSp>
        <p:nvGrpSpPr>
          <p:cNvPr id="46" name="Grupo 45"/>
          <p:cNvGrpSpPr/>
          <p:nvPr/>
        </p:nvGrpSpPr>
        <p:grpSpPr>
          <a:xfrm>
            <a:off x="7144470" y="1238922"/>
            <a:ext cx="241540" cy="369332"/>
            <a:chOff x="7258770" y="2953422"/>
            <a:chExt cx="241540" cy="369332"/>
          </a:xfrm>
        </p:grpSpPr>
        <p:sp>
          <p:nvSpPr>
            <p:cNvPr id="47" name="Elipse 46"/>
            <p:cNvSpPr/>
            <p:nvPr/>
          </p:nvSpPr>
          <p:spPr>
            <a:xfrm>
              <a:off x="7305496" y="3054381"/>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a:off x="7258770" y="2953422"/>
              <a:ext cx="241540" cy="369332"/>
            </a:xfrm>
            <a:prstGeom prst="rect">
              <a:avLst/>
            </a:prstGeom>
            <a:noFill/>
          </p:spPr>
          <p:txBody>
            <a:bodyPr wrap="square" rtlCol="0">
              <a:spAutoFit/>
            </a:bodyPr>
            <a:lstStyle/>
            <a:p>
              <a:r>
                <a:rPr lang="pt-BR" dirty="0" smtClean="0"/>
                <a:t>-</a:t>
              </a:r>
              <a:endParaRPr lang="pt-BR" dirty="0"/>
            </a:p>
          </p:txBody>
        </p:sp>
      </p:grpSp>
      <p:grpSp>
        <p:nvGrpSpPr>
          <p:cNvPr id="49" name="Grupo 48"/>
          <p:cNvGrpSpPr/>
          <p:nvPr/>
        </p:nvGrpSpPr>
        <p:grpSpPr>
          <a:xfrm>
            <a:off x="4142766" y="1269952"/>
            <a:ext cx="241540" cy="369332"/>
            <a:chOff x="4257066" y="2984452"/>
            <a:chExt cx="241540" cy="369332"/>
          </a:xfrm>
        </p:grpSpPr>
        <p:sp>
          <p:nvSpPr>
            <p:cNvPr id="50" name="Elipse 49"/>
            <p:cNvSpPr/>
            <p:nvPr/>
          </p:nvSpPr>
          <p:spPr>
            <a:xfrm>
              <a:off x="4303792" y="3085411"/>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4257066" y="2984452"/>
              <a:ext cx="241540" cy="369332"/>
            </a:xfrm>
            <a:prstGeom prst="rect">
              <a:avLst/>
            </a:prstGeom>
            <a:noFill/>
          </p:spPr>
          <p:txBody>
            <a:bodyPr wrap="square" rtlCol="0">
              <a:spAutoFit/>
            </a:bodyPr>
            <a:lstStyle/>
            <a:p>
              <a:r>
                <a:rPr lang="pt-BR" dirty="0" smtClean="0"/>
                <a:t>-</a:t>
              </a:r>
              <a:endParaRPr lang="pt-BR" dirty="0"/>
            </a:p>
          </p:txBody>
        </p:sp>
      </p:grpSp>
      <p:grpSp>
        <p:nvGrpSpPr>
          <p:cNvPr id="52" name="Grupo 51"/>
          <p:cNvGrpSpPr/>
          <p:nvPr/>
        </p:nvGrpSpPr>
        <p:grpSpPr>
          <a:xfrm>
            <a:off x="3765920" y="1252140"/>
            <a:ext cx="241540" cy="369332"/>
            <a:chOff x="3880220" y="2966640"/>
            <a:chExt cx="241540" cy="369332"/>
          </a:xfrm>
        </p:grpSpPr>
        <p:sp>
          <p:nvSpPr>
            <p:cNvPr id="53" name="Elipse 52"/>
            <p:cNvSpPr/>
            <p:nvPr/>
          </p:nvSpPr>
          <p:spPr>
            <a:xfrm>
              <a:off x="3926946" y="30675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p:cNvSpPr txBox="1"/>
            <p:nvPr/>
          </p:nvSpPr>
          <p:spPr>
            <a:xfrm>
              <a:off x="3880220" y="2966640"/>
              <a:ext cx="241540" cy="369332"/>
            </a:xfrm>
            <a:prstGeom prst="rect">
              <a:avLst/>
            </a:prstGeom>
            <a:noFill/>
          </p:spPr>
          <p:txBody>
            <a:bodyPr wrap="square" rtlCol="0">
              <a:spAutoFit/>
            </a:bodyPr>
            <a:lstStyle/>
            <a:p>
              <a:r>
                <a:rPr lang="pt-BR" dirty="0" smtClean="0"/>
                <a:t>-</a:t>
              </a:r>
              <a:endParaRPr lang="pt-BR" dirty="0"/>
            </a:p>
          </p:txBody>
        </p:sp>
      </p:grpSp>
      <p:grpSp>
        <p:nvGrpSpPr>
          <p:cNvPr id="55" name="Grupo 54"/>
          <p:cNvGrpSpPr/>
          <p:nvPr/>
        </p:nvGrpSpPr>
        <p:grpSpPr>
          <a:xfrm>
            <a:off x="3495937" y="1350965"/>
            <a:ext cx="241540" cy="369332"/>
            <a:chOff x="3610237" y="3065465"/>
            <a:chExt cx="241540" cy="369332"/>
          </a:xfrm>
        </p:grpSpPr>
        <p:sp>
          <p:nvSpPr>
            <p:cNvPr id="56" name="Elipse 55"/>
            <p:cNvSpPr/>
            <p:nvPr/>
          </p:nvSpPr>
          <p:spPr>
            <a:xfrm>
              <a:off x="3656963" y="3166424"/>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3610237" y="3065465"/>
              <a:ext cx="241540" cy="369332"/>
            </a:xfrm>
            <a:prstGeom prst="rect">
              <a:avLst/>
            </a:prstGeom>
            <a:noFill/>
          </p:spPr>
          <p:txBody>
            <a:bodyPr wrap="square" rtlCol="0">
              <a:spAutoFit/>
            </a:bodyPr>
            <a:lstStyle/>
            <a:p>
              <a:r>
                <a:rPr lang="pt-BR" dirty="0" smtClean="0"/>
                <a:t>-</a:t>
              </a:r>
              <a:endParaRPr lang="pt-BR" dirty="0"/>
            </a:p>
          </p:txBody>
        </p:sp>
      </p:grpSp>
      <p:grpSp>
        <p:nvGrpSpPr>
          <p:cNvPr id="58" name="Grupo 57"/>
          <p:cNvGrpSpPr/>
          <p:nvPr/>
        </p:nvGrpSpPr>
        <p:grpSpPr>
          <a:xfrm>
            <a:off x="3235844" y="1252140"/>
            <a:ext cx="241540" cy="369332"/>
            <a:chOff x="3350144" y="2966640"/>
            <a:chExt cx="241540" cy="369332"/>
          </a:xfrm>
        </p:grpSpPr>
        <p:sp>
          <p:nvSpPr>
            <p:cNvPr id="59" name="Elipse 58"/>
            <p:cNvSpPr/>
            <p:nvPr/>
          </p:nvSpPr>
          <p:spPr>
            <a:xfrm>
              <a:off x="3396870" y="30675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p:cNvSpPr txBox="1"/>
            <p:nvPr/>
          </p:nvSpPr>
          <p:spPr>
            <a:xfrm>
              <a:off x="3350144" y="2966640"/>
              <a:ext cx="241540" cy="369332"/>
            </a:xfrm>
            <a:prstGeom prst="rect">
              <a:avLst/>
            </a:prstGeom>
            <a:noFill/>
          </p:spPr>
          <p:txBody>
            <a:bodyPr wrap="square" rtlCol="0">
              <a:spAutoFit/>
            </a:bodyPr>
            <a:lstStyle/>
            <a:p>
              <a:r>
                <a:rPr lang="pt-BR" dirty="0" smtClean="0"/>
                <a:t>-</a:t>
              </a:r>
              <a:endParaRPr lang="pt-BR" dirty="0"/>
            </a:p>
          </p:txBody>
        </p:sp>
      </p:grpSp>
      <p:grpSp>
        <p:nvGrpSpPr>
          <p:cNvPr id="61" name="Grupo 60"/>
          <p:cNvGrpSpPr/>
          <p:nvPr/>
        </p:nvGrpSpPr>
        <p:grpSpPr>
          <a:xfrm>
            <a:off x="8715623" y="1272247"/>
            <a:ext cx="241540" cy="369332"/>
            <a:chOff x="8829923" y="2986747"/>
            <a:chExt cx="241540" cy="369332"/>
          </a:xfrm>
        </p:grpSpPr>
        <p:sp>
          <p:nvSpPr>
            <p:cNvPr id="62" name="Elipse 61"/>
            <p:cNvSpPr/>
            <p:nvPr/>
          </p:nvSpPr>
          <p:spPr>
            <a:xfrm>
              <a:off x="8876649" y="308770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CaixaDeTexto 62"/>
            <p:cNvSpPr txBox="1"/>
            <p:nvPr/>
          </p:nvSpPr>
          <p:spPr>
            <a:xfrm>
              <a:off x="8829923" y="2986747"/>
              <a:ext cx="241540" cy="369332"/>
            </a:xfrm>
            <a:prstGeom prst="rect">
              <a:avLst/>
            </a:prstGeom>
            <a:noFill/>
          </p:spPr>
          <p:txBody>
            <a:bodyPr wrap="square" rtlCol="0">
              <a:spAutoFit/>
            </a:bodyPr>
            <a:lstStyle/>
            <a:p>
              <a:r>
                <a:rPr lang="pt-BR" dirty="0" smtClean="0"/>
                <a:t>-</a:t>
              </a:r>
              <a:endParaRPr lang="pt-BR" dirty="0"/>
            </a:p>
          </p:txBody>
        </p:sp>
      </p:grpSp>
      <p:grpSp>
        <p:nvGrpSpPr>
          <p:cNvPr id="64" name="Grupo 63"/>
          <p:cNvGrpSpPr/>
          <p:nvPr/>
        </p:nvGrpSpPr>
        <p:grpSpPr>
          <a:xfrm>
            <a:off x="4467231" y="1303785"/>
            <a:ext cx="241540" cy="369332"/>
            <a:chOff x="4581531" y="3018285"/>
            <a:chExt cx="241540" cy="369332"/>
          </a:xfrm>
        </p:grpSpPr>
        <p:sp>
          <p:nvSpPr>
            <p:cNvPr id="65" name="Elipse 64"/>
            <p:cNvSpPr/>
            <p:nvPr/>
          </p:nvSpPr>
          <p:spPr>
            <a:xfrm>
              <a:off x="4628257" y="3119244"/>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4581531" y="3018285"/>
              <a:ext cx="241540" cy="369332"/>
            </a:xfrm>
            <a:prstGeom prst="rect">
              <a:avLst/>
            </a:prstGeom>
            <a:noFill/>
          </p:spPr>
          <p:txBody>
            <a:bodyPr wrap="square" rtlCol="0">
              <a:spAutoFit/>
            </a:bodyPr>
            <a:lstStyle/>
            <a:p>
              <a:r>
                <a:rPr lang="pt-BR" dirty="0" smtClean="0"/>
                <a:t>-</a:t>
              </a:r>
              <a:endParaRPr lang="pt-BR" dirty="0"/>
            </a:p>
          </p:txBody>
        </p:sp>
      </p:grpSp>
      <p:grpSp>
        <p:nvGrpSpPr>
          <p:cNvPr id="67" name="Grupo 66"/>
          <p:cNvGrpSpPr/>
          <p:nvPr/>
        </p:nvGrpSpPr>
        <p:grpSpPr>
          <a:xfrm>
            <a:off x="8372137" y="1310231"/>
            <a:ext cx="241540" cy="369332"/>
            <a:chOff x="8486437" y="3024731"/>
            <a:chExt cx="241540" cy="369332"/>
          </a:xfrm>
        </p:grpSpPr>
        <p:sp>
          <p:nvSpPr>
            <p:cNvPr id="68" name="Elipse 67"/>
            <p:cNvSpPr/>
            <p:nvPr/>
          </p:nvSpPr>
          <p:spPr>
            <a:xfrm>
              <a:off x="8533163" y="3125690"/>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8486437" y="3024731"/>
              <a:ext cx="241540" cy="369332"/>
            </a:xfrm>
            <a:prstGeom prst="rect">
              <a:avLst/>
            </a:prstGeom>
            <a:noFill/>
          </p:spPr>
          <p:txBody>
            <a:bodyPr wrap="square" rtlCol="0">
              <a:spAutoFit/>
            </a:bodyPr>
            <a:lstStyle/>
            <a:p>
              <a:r>
                <a:rPr lang="pt-BR" dirty="0" smtClean="0"/>
                <a:t>-</a:t>
              </a:r>
              <a:endParaRPr lang="pt-BR" dirty="0"/>
            </a:p>
          </p:txBody>
        </p:sp>
      </p:grpSp>
      <p:grpSp>
        <p:nvGrpSpPr>
          <p:cNvPr id="70" name="Grupo 69"/>
          <p:cNvGrpSpPr/>
          <p:nvPr/>
        </p:nvGrpSpPr>
        <p:grpSpPr>
          <a:xfrm>
            <a:off x="8019796" y="1330569"/>
            <a:ext cx="241540" cy="369332"/>
            <a:chOff x="8134096" y="3045069"/>
            <a:chExt cx="241540" cy="369332"/>
          </a:xfrm>
        </p:grpSpPr>
        <p:sp>
          <p:nvSpPr>
            <p:cNvPr id="71" name="Elipse 70"/>
            <p:cNvSpPr/>
            <p:nvPr/>
          </p:nvSpPr>
          <p:spPr>
            <a:xfrm>
              <a:off x="8180822" y="3146028"/>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p:cNvSpPr txBox="1"/>
            <p:nvPr/>
          </p:nvSpPr>
          <p:spPr>
            <a:xfrm>
              <a:off x="8134096" y="3045069"/>
              <a:ext cx="241540" cy="369332"/>
            </a:xfrm>
            <a:prstGeom prst="rect">
              <a:avLst/>
            </a:prstGeom>
            <a:noFill/>
          </p:spPr>
          <p:txBody>
            <a:bodyPr wrap="square" rtlCol="0">
              <a:spAutoFit/>
            </a:bodyPr>
            <a:lstStyle/>
            <a:p>
              <a:r>
                <a:rPr lang="pt-BR" dirty="0" smtClean="0"/>
                <a:t>-</a:t>
              </a:r>
              <a:endParaRPr lang="pt-BR" dirty="0"/>
            </a:p>
          </p:txBody>
        </p:sp>
      </p:grpSp>
      <p:grpSp>
        <p:nvGrpSpPr>
          <p:cNvPr id="73" name="Grupo 72"/>
          <p:cNvGrpSpPr/>
          <p:nvPr/>
        </p:nvGrpSpPr>
        <p:grpSpPr>
          <a:xfrm>
            <a:off x="7734098" y="1244610"/>
            <a:ext cx="241540" cy="369332"/>
            <a:chOff x="7848398" y="2959110"/>
            <a:chExt cx="241540" cy="369332"/>
          </a:xfrm>
        </p:grpSpPr>
        <p:sp>
          <p:nvSpPr>
            <p:cNvPr id="74" name="Elipse 73"/>
            <p:cNvSpPr/>
            <p:nvPr/>
          </p:nvSpPr>
          <p:spPr>
            <a:xfrm>
              <a:off x="7895124" y="306006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p:cNvSpPr txBox="1"/>
            <p:nvPr/>
          </p:nvSpPr>
          <p:spPr>
            <a:xfrm>
              <a:off x="7848398" y="2959110"/>
              <a:ext cx="241540" cy="369332"/>
            </a:xfrm>
            <a:prstGeom prst="rect">
              <a:avLst/>
            </a:prstGeom>
            <a:noFill/>
          </p:spPr>
          <p:txBody>
            <a:bodyPr wrap="square" rtlCol="0">
              <a:spAutoFit/>
            </a:bodyPr>
            <a:lstStyle/>
            <a:p>
              <a:r>
                <a:rPr lang="pt-BR" dirty="0" smtClean="0"/>
                <a:t>-</a:t>
              </a:r>
              <a:endParaRPr lang="pt-BR" dirty="0"/>
            </a:p>
          </p:txBody>
        </p:sp>
      </p:grpSp>
      <p:cxnSp>
        <p:nvCxnSpPr>
          <p:cNvPr id="79" name="Conector Reto 78"/>
          <p:cNvCxnSpPr/>
          <p:nvPr/>
        </p:nvCxnSpPr>
        <p:spPr>
          <a:xfrm flipH="1" flipV="1">
            <a:off x="9578138" y="841160"/>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0" name="Conector Reto 79"/>
          <p:cNvCxnSpPr/>
          <p:nvPr/>
        </p:nvCxnSpPr>
        <p:spPr>
          <a:xfrm flipH="1" flipV="1">
            <a:off x="6222616" y="52893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1" name="Conector Reto 80"/>
          <p:cNvCxnSpPr/>
          <p:nvPr/>
        </p:nvCxnSpPr>
        <p:spPr>
          <a:xfrm flipH="1" flipV="1">
            <a:off x="2322668" y="84696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2" name="CaixaDeTexto 81"/>
          <p:cNvSpPr txBox="1"/>
          <p:nvPr/>
        </p:nvSpPr>
        <p:spPr>
          <a:xfrm>
            <a:off x="6243083" y="289352"/>
            <a:ext cx="585225" cy="584775"/>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83" name="CaixaDeTexto 82"/>
          <p:cNvSpPr txBox="1"/>
          <p:nvPr/>
        </p:nvSpPr>
        <p:spPr>
          <a:xfrm>
            <a:off x="9564202" y="575692"/>
            <a:ext cx="585417" cy="584775"/>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84" name="CaixaDeTexto 83"/>
          <p:cNvSpPr txBox="1"/>
          <p:nvPr/>
        </p:nvSpPr>
        <p:spPr>
          <a:xfrm>
            <a:off x="1742413" y="469416"/>
            <a:ext cx="539700" cy="584775"/>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85" name="Retângulo de cantos arredondados 84"/>
          <p:cNvSpPr/>
          <p:nvPr/>
        </p:nvSpPr>
        <p:spPr>
          <a:xfrm>
            <a:off x="10031913" y="1341186"/>
            <a:ext cx="952326"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CaixaDeTexto 85"/>
          <p:cNvSpPr txBox="1"/>
          <p:nvPr/>
        </p:nvSpPr>
        <p:spPr>
          <a:xfrm>
            <a:off x="10144131" y="1285897"/>
            <a:ext cx="847728"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87" name="Conector Reto 86"/>
          <p:cNvCxnSpPr/>
          <p:nvPr/>
        </p:nvCxnSpPr>
        <p:spPr>
          <a:xfrm flipH="1" flipV="1">
            <a:off x="10524007" y="86350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a:off x="10524007" y="627651"/>
            <a:ext cx="1305165" cy="584775"/>
          </a:xfrm>
          <a:prstGeom prst="rect">
            <a:avLst/>
          </a:prstGeom>
          <a:noFill/>
        </p:spPr>
        <p:txBody>
          <a:bodyPr wrap="none" rtlCol="0">
            <a:spAutoFit/>
          </a:bodyPr>
          <a:lstStyle/>
          <a:p>
            <a:r>
              <a:rPr lang="pt-BR" sz="3200" dirty="0" smtClean="0"/>
              <a:t>V</a:t>
            </a:r>
            <a:r>
              <a:rPr lang="pt-BR" sz="3200" baseline="-25000" dirty="0" smtClean="0"/>
              <a:t>B</a:t>
            </a:r>
            <a:r>
              <a:rPr lang="pt-BR" sz="3200" dirty="0" smtClean="0"/>
              <a:t>= 0V</a:t>
            </a:r>
            <a:endParaRPr lang="pt-BR" sz="3200" dirty="0"/>
          </a:p>
        </p:txBody>
      </p:sp>
      <p:cxnSp>
        <p:nvCxnSpPr>
          <p:cNvPr id="98" name="Conector de Seta Reta 97"/>
          <p:cNvCxnSpPr/>
          <p:nvPr/>
        </p:nvCxnSpPr>
        <p:spPr>
          <a:xfrm>
            <a:off x="4301636" y="1551886"/>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Conector de Seta Reta 98"/>
          <p:cNvCxnSpPr/>
          <p:nvPr/>
        </p:nvCxnSpPr>
        <p:spPr>
          <a:xfrm>
            <a:off x="8919541" y="15555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Conector de Seta Reta 99"/>
          <p:cNvCxnSpPr/>
          <p:nvPr/>
        </p:nvCxnSpPr>
        <p:spPr>
          <a:xfrm>
            <a:off x="8223714" y="159885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Conector de Seta Reta 100"/>
          <p:cNvCxnSpPr/>
          <p:nvPr/>
        </p:nvCxnSpPr>
        <p:spPr>
          <a:xfrm>
            <a:off x="7918099" y="1416841"/>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2" name="Conector de Seta Reta 101"/>
          <p:cNvCxnSpPr/>
          <p:nvPr/>
        </p:nvCxnSpPr>
        <p:spPr>
          <a:xfrm>
            <a:off x="5585076" y="16417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Conector de Seta Reta 102"/>
          <p:cNvCxnSpPr/>
          <p:nvPr/>
        </p:nvCxnSpPr>
        <p:spPr>
          <a:xfrm>
            <a:off x="7334700" y="142358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p:nvPr/>
        </p:nvCxnSpPr>
        <p:spPr>
          <a:xfrm>
            <a:off x="7081769" y="1533422"/>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5" name="Conector de Seta Reta 104"/>
          <p:cNvCxnSpPr/>
          <p:nvPr/>
        </p:nvCxnSpPr>
        <p:spPr>
          <a:xfrm>
            <a:off x="4634559" y="143152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de Seta Reta 105"/>
          <p:cNvCxnSpPr/>
          <p:nvPr/>
        </p:nvCxnSpPr>
        <p:spPr>
          <a:xfrm>
            <a:off x="3983110" y="14705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Conector de Seta Reta 106"/>
          <p:cNvCxnSpPr/>
          <p:nvPr/>
        </p:nvCxnSpPr>
        <p:spPr>
          <a:xfrm>
            <a:off x="6177690" y="14705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Conector de Seta Reta 107"/>
          <p:cNvCxnSpPr/>
          <p:nvPr/>
        </p:nvCxnSpPr>
        <p:spPr>
          <a:xfrm>
            <a:off x="3134147" y="1536424"/>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Conector de Seta Reta 108"/>
          <p:cNvCxnSpPr/>
          <p:nvPr/>
        </p:nvCxnSpPr>
        <p:spPr>
          <a:xfrm>
            <a:off x="8567200" y="15555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Conector de Seta Reta 109"/>
          <p:cNvCxnSpPr/>
          <p:nvPr/>
        </p:nvCxnSpPr>
        <p:spPr>
          <a:xfrm>
            <a:off x="3468451" y="1398015"/>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1" name="CaixaDeTexto 110"/>
          <p:cNvSpPr txBox="1"/>
          <p:nvPr/>
        </p:nvSpPr>
        <p:spPr>
          <a:xfrm>
            <a:off x="3659934" y="4600386"/>
            <a:ext cx="4770784" cy="1569660"/>
          </a:xfrm>
          <a:prstGeom prst="rect">
            <a:avLst/>
          </a:prstGeom>
          <a:noFill/>
        </p:spPr>
        <p:txBody>
          <a:bodyPr wrap="square" rtlCol="0">
            <a:spAutoFit/>
          </a:bodyPr>
          <a:lstStyle/>
          <a:p>
            <a:r>
              <a:rPr lang="pt-BR" sz="3200" dirty="0" smtClean="0">
                <a:latin typeface="Comic Sans MS" panose="030F0702030302020204" pitchFamily="66" charset="0"/>
              </a:rPr>
              <a:t>Diodos </a:t>
            </a:r>
            <a:r>
              <a:rPr lang="pt-BR" sz="3200" dirty="0" err="1" smtClean="0">
                <a:latin typeface="Comic Sans MS" panose="030F0702030302020204" pitchFamily="66" charset="0"/>
              </a:rPr>
              <a:t>reversamente</a:t>
            </a:r>
            <a:r>
              <a:rPr lang="pt-BR" sz="3200" dirty="0" smtClean="0">
                <a:latin typeface="Comic Sans MS" panose="030F0702030302020204" pitchFamily="66" charset="0"/>
              </a:rPr>
              <a:t> polarizados no dreno e no </a:t>
            </a:r>
            <a:r>
              <a:rPr lang="pt-BR" sz="3200" dirty="0" err="1" smtClean="0">
                <a:latin typeface="Comic Sans MS" panose="030F0702030302020204" pitchFamily="66" charset="0"/>
              </a:rPr>
              <a:t>source</a:t>
            </a:r>
            <a:endParaRPr lang="pt-BR" sz="3200" dirty="0">
              <a:latin typeface="Comic Sans MS" panose="030F0702030302020204" pitchFamily="66" charset="0"/>
            </a:endParaRPr>
          </a:p>
        </p:txBody>
      </p:sp>
      <p:sp>
        <p:nvSpPr>
          <p:cNvPr id="112" name="Forma livre 111"/>
          <p:cNvSpPr/>
          <p:nvPr/>
        </p:nvSpPr>
        <p:spPr>
          <a:xfrm>
            <a:off x="2674773" y="2286000"/>
            <a:ext cx="982827" cy="2847975"/>
          </a:xfrm>
          <a:custGeom>
            <a:avLst/>
            <a:gdLst>
              <a:gd name="connsiteX0" fmla="*/ 77952 w 982827"/>
              <a:gd name="connsiteY0" fmla="*/ 0 h 2847975"/>
              <a:gd name="connsiteX1" fmla="*/ 1752 w 982827"/>
              <a:gd name="connsiteY1" fmla="*/ 695325 h 2847975"/>
              <a:gd name="connsiteX2" fmla="*/ 144627 w 982827"/>
              <a:gd name="connsiteY2" fmla="*/ 2486025 h 2847975"/>
              <a:gd name="connsiteX3" fmla="*/ 982827 w 982827"/>
              <a:gd name="connsiteY3" fmla="*/ 2847975 h 2847975"/>
            </a:gdLst>
            <a:ahLst/>
            <a:cxnLst>
              <a:cxn ang="0">
                <a:pos x="connsiteX0" y="connsiteY0"/>
              </a:cxn>
              <a:cxn ang="0">
                <a:pos x="connsiteX1" y="connsiteY1"/>
              </a:cxn>
              <a:cxn ang="0">
                <a:pos x="connsiteX2" y="connsiteY2"/>
              </a:cxn>
              <a:cxn ang="0">
                <a:pos x="connsiteX3" y="connsiteY3"/>
              </a:cxn>
            </a:cxnLst>
            <a:rect l="l" t="t" r="r" b="b"/>
            <a:pathLst>
              <a:path w="982827" h="2847975">
                <a:moveTo>
                  <a:pt x="77952" y="0"/>
                </a:moveTo>
                <a:cubicBezTo>
                  <a:pt x="34296" y="140494"/>
                  <a:pt x="-9360" y="280988"/>
                  <a:pt x="1752" y="695325"/>
                </a:cubicBezTo>
                <a:cubicBezTo>
                  <a:pt x="12864" y="1109662"/>
                  <a:pt x="-18886" y="2127250"/>
                  <a:pt x="144627" y="2486025"/>
                </a:cubicBezTo>
                <a:cubicBezTo>
                  <a:pt x="308140" y="2844800"/>
                  <a:pt x="645483" y="2846387"/>
                  <a:pt x="982827" y="2847975"/>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3" name="Forma livre 112"/>
          <p:cNvSpPr/>
          <p:nvPr/>
        </p:nvSpPr>
        <p:spPr>
          <a:xfrm>
            <a:off x="7496175" y="2352675"/>
            <a:ext cx="1657350" cy="2743200"/>
          </a:xfrm>
          <a:custGeom>
            <a:avLst/>
            <a:gdLst>
              <a:gd name="connsiteX0" fmla="*/ 1657350 w 1657350"/>
              <a:gd name="connsiteY0" fmla="*/ 0 h 2743200"/>
              <a:gd name="connsiteX1" fmla="*/ 904875 w 1657350"/>
              <a:gd name="connsiteY1" fmla="*/ 323850 h 2743200"/>
              <a:gd name="connsiteX2" fmla="*/ 1085850 w 1657350"/>
              <a:gd name="connsiteY2" fmla="*/ 1905000 h 2743200"/>
              <a:gd name="connsiteX3" fmla="*/ 0 w 1657350"/>
              <a:gd name="connsiteY3" fmla="*/ 2743200 h 2743200"/>
            </a:gdLst>
            <a:ahLst/>
            <a:cxnLst>
              <a:cxn ang="0">
                <a:pos x="connsiteX0" y="connsiteY0"/>
              </a:cxn>
              <a:cxn ang="0">
                <a:pos x="connsiteX1" y="connsiteY1"/>
              </a:cxn>
              <a:cxn ang="0">
                <a:pos x="connsiteX2" y="connsiteY2"/>
              </a:cxn>
              <a:cxn ang="0">
                <a:pos x="connsiteX3" y="connsiteY3"/>
              </a:cxn>
            </a:cxnLst>
            <a:rect l="l" t="t" r="r" b="b"/>
            <a:pathLst>
              <a:path w="1657350" h="2743200">
                <a:moveTo>
                  <a:pt x="1657350" y="0"/>
                </a:moveTo>
                <a:cubicBezTo>
                  <a:pt x="1328737" y="3175"/>
                  <a:pt x="1000125" y="6350"/>
                  <a:pt x="904875" y="323850"/>
                </a:cubicBezTo>
                <a:cubicBezTo>
                  <a:pt x="809625" y="641350"/>
                  <a:pt x="1236662" y="1501775"/>
                  <a:pt x="1085850" y="1905000"/>
                </a:cubicBezTo>
                <a:cubicBezTo>
                  <a:pt x="935038" y="2308225"/>
                  <a:pt x="467519" y="2525712"/>
                  <a:pt x="0" y="274320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Forma livre 114"/>
          <p:cNvSpPr/>
          <p:nvPr/>
        </p:nvSpPr>
        <p:spPr>
          <a:xfrm>
            <a:off x="1578066" y="1352550"/>
            <a:ext cx="1797564" cy="1457249"/>
          </a:xfrm>
          <a:custGeom>
            <a:avLst/>
            <a:gdLst>
              <a:gd name="connsiteX0" fmla="*/ 22134 w 1797564"/>
              <a:gd name="connsiteY0" fmla="*/ 0 h 1457249"/>
              <a:gd name="connsiteX1" fmla="*/ 3084 w 1797564"/>
              <a:gd name="connsiteY1" fmla="*/ 428625 h 1457249"/>
              <a:gd name="connsiteX2" fmla="*/ 79284 w 1797564"/>
              <a:gd name="connsiteY2" fmla="*/ 1066800 h 1457249"/>
              <a:gd name="connsiteX3" fmla="*/ 460284 w 1797564"/>
              <a:gd name="connsiteY3" fmla="*/ 1381125 h 1457249"/>
              <a:gd name="connsiteX4" fmla="*/ 1555659 w 1797564"/>
              <a:gd name="connsiteY4" fmla="*/ 1381125 h 1457249"/>
              <a:gd name="connsiteX5" fmla="*/ 1793784 w 1797564"/>
              <a:gd name="connsiteY5" fmla="*/ 533400 h 1457249"/>
              <a:gd name="connsiteX6" fmla="*/ 1679484 w 1797564"/>
              <a:gd name="connsiteY6" fmla="*/ 171450 h 145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4" h="1457249">
                <a:moveTo>
                  <a:pt x="22134" y="0"/>
                </a:moveTo>
                <a:cubicBezTo>
                  <a:pt x="7846" y="125412"/>
                  <a:pt x="-6441" y="250825"/>
                  <a:pt x="3084" y="428625"/>
                </a:cubicBezTo>
                <a:cubicBezTo>
                  <a:pt x="12609" y="606425"/>
                  <a:pt x="3084" y="908050"/>
                  <a:pt x="79284" y="1066800"/>
                </a:cubicBezTo>
                <a:cubicBezTo>
                  <a:pt x="155484" y="1225550"/>
                  <a:pt x="214222" y="1328738"/>
                  <a:pt x="460284" y="1381125"/>
                </a:cubicBezTo>
                <a:cubicBezTo>
                  <a:pt x="706347" y="1433513"/>
                  <a:pt x="1333409" y="1522413"/>
                  <a:pt x="1555659" y="1381125"/>
                </a:cubicBezTo>
                <a:cubicBezTo>
                  <a:pt x="1777909" y="1239838"/>
                  <a:pt x="1773147" y="735012"/>
                  <a:pt x="1793784" y="533400"/>
                </a:cubicBezTo>
                <a:cubicBezTo>
                  <a:pt x="1814421" y="331788"/>
                  <a:pt x="1746952" y="251619"/>
                  <a:pt x="1679484" y="171450"/>
                </a:cubicBezTo>
              </a:path>
            </a:pathLst>
          </a:cu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6" name="Forma livre 115"/>
          <p:cNvSpPr/>
          <p:nvPr/>
        </p:nvSpPr>
        <p:spPr>
          <a:xfrm>
            <a:off x="8827227" y="1562100"/>
            <a:ext cx="1486428" cy="1153155"/>
          </a:xfrm>
          <a:custGeom>
            <a:avLst/>
            <a:gdLst>
              <a:gd name="connsiteX0" fmla="*/ 1431198 w 1486428"/>
              <a:gd name="connsiteY0" fmla="*/ 152400 h 1153155"/>
              <a:gd name="connsiteX1" fmla="*/ 1459773 w 1486428"/>
              <a:gd name="connsiteY1" fmla="*/ 666750 h 1153155"/>
              <a:gd name="connsiteX2" fmla="*/ 1097823 w 1486428"/>
              <a:gd name="connsiteY2" fmla="*/ 1095375 h 1153155"/>
              <a:gd name="connsiteX3" fmla="*/ 278673 w 1486428"/>
              <a:gd name="connsiteY3" fmla="*/ 1085850 h 1153155"/>
              <a:gd name="connsiteX4" fmla="*/ 31023 w 1486428"/>
              <a:gd name="connsiteY4" fmla="*/ 514350 h 1153155"/>
              <a:gd name="connsiteX5" fmla="*/ 11973 w 1486428"/>
              <a:gd name="connsiteY5" fmla="*/ 0 h 115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428" h="1153155">
                <a:moveTo>
                  <a:pt x="1431198" y="152400"/>
                </a:moveTo>
                <a:cubicBezTo>
                  <a:pt x="1473267" y="330993"/>
                  <a:pt x="1515336" y="509587"/>
                  <a:pt x="1459773" y="666750"/>
                </a:cubicBezTo>
                <a:cubicBezTo>
                  <a:pt x="1404210" y="823913"/>
                  <a:pt x="1294673" y="1025525"/>
                  <a:pt x="1097823" y="1095375"/>
                </a:cubicBezTo>
                <a:cubicBezTo>
                  <a:pt x="900973" y="1165225"/>
                  <a:pt x="456473" y="1182687"/>
                  <a:pt x="278673" y="1085850"/>
                </a:cubicBezTo>
                <a:cubicBezTo>
                  <a:pt x="100873" y="989013"/>
                  <a:pt x="75473" y="695325"/>
                  <a:pt x="31023" y="514350"/>
                </a:cubicBezTo>
                <a:cubicBezTo>
                  <a:pt x="-13427" y="333375"/>
                  <a:pt x="-727" y="166687"/>
                  <a:pt x="11973" y="0"/>
                </a:cubicBezTo>
              </a:path>
            </a:pathLst>
          </a:custGeom>
          <a:noFill/>
          <a:ln w="3175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Forma livre 116"/>
          <p:cNvSpPr/>
          <p:nvPr/>
        </p:nvSpPr>
        <p:spPr>
          <a:xfrm>
            <a:off x="2035817" y="1362075"/>
            <a:ext cx="839727" cy="969476"/>
          </a:xfrm>
          <a:custGeom>
            <a:avLst/>
            <a:gdLst>
              <a:gd name="connsiteX0" fmla="*/ 31108 w 839727"/>
              <a:gd name="connsiteY0" fmla="*/ 0 h 969476"/>
              <a:gd name="connsiteX1" fmla="*/ 2533 w 839727"/>
              <a:gd name="connsiteY1" fmla="*/ 495300 h 969476"/>
              <a:gd name="connsiteX2" fmla="*/ 88258 w 839727"/>
              <a:gd name="connsiteY2" fmla="*/ 923925 h 969476"/>
              <a:gd name="connsiteX3" fmla="*/ 602608 w 839727"/>
              <a:gd name="connsiteY3" fmla="*/ 933450 h 969476"/>
              <a:gd name="connsiteX4" fmla="*/ 812158 w 839727"/>
              <a:gd name="connsiteY4" fmla="*/ 714375 h 969476"/>
              <a:gd name="connsiteX5" fmla="*/ 831208 w 839727"/>
              <a:gd name="connsiteY5" fmla="*/ 85725 h 9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727" h="969476">
                <a:moveTo>
                  <a:pt x="31108" y="0"/>
                </a:moveTo>
                <a:cubicBezTo>
                  <a:pt x="12058" y="170656"/>
                  <a:pt x="-6992" y="341313"/>
                  <a:pt x="2533" y="495300"/>
                </a:cubicBezTo>
                <a:cubicBezTo>
                  <a:pt x="12058" y="649287"/>
                  <a:pt x="-11754" y="850900"/>
                  <a:pt x="88258" y="923925"/>
                </a:cubicBezTo>
                <a:cubicBezTo>
                  <a:pt x="188270" y="996950"/>
                  <a:pt x="481958" y="968375"/>
                  <a:pt x="602608" y="933450"/>
                </a:cubicBezTo>
                <a:cubicBezTo>
                  <a:pt x="723258" y="898525"/>
                  <a:pt x="774058" y="855662"/>
                  <a:pt x="812158" y="714375"/>
                </a:cubicBezTo>
                <a:cubicBezTo>
                  <a:pt x="850258" y="573088"/>
                  <a:pt x="840733" y="329406"/>
                  <a:pt x="831208" y="85725"/>
                </a:cubicBezTo>
              </a:path>
            </a:pathLst>
          </a:cu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Forma livre 117"/>
          <p:cNvSpPr/>
          <p:nvPr/>
        </p:nvSpPr>
        <p:spPr>
          <a:xfrm>
            <a:off x="9085652" y="1466850"/>
            <a:ext cx="870565" cy="919041"/>
          </a:xfrm>
          <a:custGeom>
            <a:avLst/>
            <a:gdLst>
              <a:gd name="connsiteX0" fmla="*/ 20248 w 870565"/>
              <a:gd name="connsiteY0" fmla="*/ 0 h 919041"/>
              <a:gd name="connsiteX1" fmla="*/ 10723 w 870565"/>
              <a:gd name="connsiteY1" fmla="*/ 466725 h 919041"/>
              <a:gd name="connsiteX2" fmla="*/ 77398 w 870565"/>
              <a:gd name="connsiteY2" fmla="*/ 857250 h 919041"/>
              <a:gd name="connsiteX3" fmla="*/ 772723 w 870565"/>
              <a:gd name="connsiteY3" fmla="*/ 847725 h 919041"/>
              <a:gd name="connsiteX4" fmla="*/ 858448 w 870565"/>
              <a:gd name="connsiteY4" fmla="*/ 180975 h 919041"/>
              <a:gd name="connsiteX5" fmla="*/ 867973 w 870565"/>
              <a:gd name="connsiteY5" fmla="*/ 28575 h 9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65" h="919041">
                <a:moveTo>
                  <a:pt x="20248" y="0"/>
                </a:moveTo>
                <a:cubicBezTo>
                  <a:pt x="10723" y="161925"/>
                  <a:pt x="1198" y="323850"/>
                  <a:pt x="10723" y="466725"/>
                </a:cubicBezTo>
                <a:cubicBezTo>
                  <a:pt x="20248" y="609600"/>
                  <a:pt x="-49602" y="793750"/>
                  <a:pt x="77398" y="857250"/>
                </a:cubicBezTo>
                <a:cubicBezTo>
                  <a:pt x="204398" y="920750"/>
                  <a:pt x="642548" y="960437"/>
                  <a:pt x="772723" y="847725"/>
                </a:cubicBezTo>
                <a:cubicBezTo>
                  <a:pt x="902898" y="735013"/>
                  <a:pt x="842573" y="317500"/>
                  <a:pt x="858448" y="180975"/>
                </a:cubicBezTo>
                <a:cubicBezTo>
                  <a:pt x="874323" y="44450"/>
                  <a:pt x="871148" y="36512"/>
                  <a:pt x="867973" y="28575"/>
                </a:cubicBezTo>
              </a:path>
            </a:pathLst>
          </a:cu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9" name="CaixaDeTexto 118"/>
          <p:cNvSpPr txBox="1"/>
          <p:nvPr/>
        </p:nvSpPr>
        <p:spPr>
          <a:xfrm>
            <a:off x="600799" y="3222105"/>
            <a:ext cx="1899039" cy="1077218"/>
          </a:xfrm>
          <a:prstGeom prst="rect">
            <a:avLst/>
          </a:prstGeom>
          <a:noFill/>
        </p:spPr>
        <p:txBody>
          <a:bodyPr wrap="square" rtlCol="0">
            <a:spAutoFit/>
          </a:bodyPr>
          <a:lstStyle/>
          <a:p>
            <a:r>
              <a:rPr lang="pt-BR" sz="3200" dirty="0" smtClean="0"/>
              <a:t>Região de depleção</a:t>
            </a:r>
            <a:endParaRPr lang="pt-BR" sz="3200" dirty="0"/>
          </a:p>
        </p:txBody>
      </p:sp>
      <p:sp>
        <p:nvSpPr>
          <p:cNvPr id="120" name="Forma livre 119"/>
          <p:cNvSpPr/>
          <p:nvPr/>
        </p:nvSpPr>
        <p:spPr>
          <a:xfrm>
            <a:off x="1473858" y="2524125"/>
            <a:ext cx="602592" cy="1019175"/>
          </a:xfrm>
          <a:custGeom>
            <a:avLst/>
            <a:gdLst>
              <a:gd name="connsiteX0" fmla="*/ 602592 w 602592"/>
              <a:gd name="connsiteY0" fmla="*/ 0 h 1019175"/>
              <a:gd name="connsiteX1" fmla="*/ 50142 w 602592"/>
              <a:gd name="connsiteY1" fmla="*/ 342900 h 1019175"/>
              <a:gd name="connsiteX2" fmla="*/ 59667 w 602592"/>
              <a:gd name="connsiteY2" fmla="*/ 1019175 h 1019175"/>
            </a:gdLst>
            <a:ahLst/>
            <a:cxnLst>
              <a:cxn ang="0">
                <a:pos x="connsiteX0" y="connsiteY0"/>
              </a:cxn>
              <a:cxn ang="0">
                <a:pos x="connsiteX1" y="connsiteY1"/>
              </a:cxn>
              <a:cxn ang="0">
                <a:pos x="connsiteX2" y="connsiteY2"/>
              </a:cxn>
            </a:cxnLst>
            <a:rect l="l" t="t" r="r" b="b"/>
            <a:pathLst>
              <a:path w="602592" h="1019175">
                <a:moveTo>
                  <a:pt x="602592" y="0"/>
                </a:moveTo>
                <a:cubicBezTo>
                  <a:pt x="371611" y="86518"/>
                  <a:pt x="140630" y="173037"/>
                  <a:pt x="50142" y="342900"/>
                </a:cubicBezTo>
                <a:cubicBezTo>
                  <a:pt x="-40346" y="512763"/>
                  <a:pt x="9660" y="765969"/>
                  <a:pt x="59667" y="1019175"/>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3090335" y="1084440"/>
                <a:ext cx="5605990" cy="11835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𝑋</m:t>
                          </m:r>
                        </m:e>
                        <m:sub>
                          <m:r>
                            <a:rPr lang="pt-BR" sz="2400" b="0" i="1" smtClean="0">
                              <a:latin typeface="Cambria Math" panose="02040503050406030204" pitchFamily="18" charset="0"/>
                              <a:ea typeface="Cambria Math" panose="02040503050406030204" pitchFamily="18" charset="0"/>
                            </a:rPr>
                            <m:t>𝑑</m:t>
                          </m:r>
                        </m:sub>
                      </m:sSub>
                      <m:r>
                        <a:rPr lang="pt-BR" sz="2400" b="0" i="1" smtClean="0">
                          <a:latin typeface="Cambria Math" panose="02040503050406030204" pitchFamily="18" charset="0"/>
                          <a:ea typeface="Cambria Math" panose="02040503050406030204" pitchFamily="18" charset="0"/>
                        </a:rPr>
                        <m:t>=</m:t>
                      </m:r>
                      <m:rad>
                        <m:radPr>
                          <m:degHide m:val="on"/>
                          <m:ctrlPr>
                            <a:rPr lang="pt-BR" sz="2400" b="0" i="1" smtClean="0">
                              <a:latin typeface="Cambria Math" panose="02040503050406030204" pitchFamily="18" charset="0"/>
                              <a:ea typeface="Cambria Math" panose="02040503050406030204" pitchFamily="18" charset="0"/>
                            </a:rPr>
                          </m:ctrlPr>
                        </m:radPr>
                        <m:deg/>
                        <m:e>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2</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𝜀</m:t>
                                  </m:r>
                                </m:e>
                                <m:sub>
                                  <m:r>
                                    <a:rPr lang="pt-BR" sz="2400" b="0" i="1" smtClean="0">
                                      <a:latin typeface="Cambria Math" panose="02040503050406030204" pitchFamily="18" charset="0"/>
                                      <a:ea typeface="Cambria Math" panose="02040503050406030204" pitchFamily="18" charset="0"/>
                                    </a:rPr>
                                    <m:t>𝑠𝑖</m:t>
                                  </m:r>
                                </m:sub>
                              </m:sSub>
                            </m:num>
                            <m:den>
                              <m:r>
                                <a:rPr lang="pt-BR" sz="2400" b="0" i="1" smtClean="0">
                                  <a:latin typeface="Cambria Math" panose="02040503050406030204" pitchFamily="18" charset="0"/>
                                  <a:ea typeface="Cambria Math" panose="02040503050406030204" pitchFamily="18" charset="0"/>
                                </a:rPr>
                                <m:t>𝑞</m:t>
                              </m:r>
                            </m:den>
                          </m:f>
                          <m:d>
                            <m:dPr>
                              <m:ctrlPr>
                                <a:rPr lang="pt-BR" sz="2400" i="1">
                                  <a:latin typeface="Cambria Math" panose="02040503050406030204" pitchFamily="18" charset="0"/>
                                  <a:ea typeface="Cambria Math" panose="02040503050406030204" pitchFamily="18" charset="0"/>
                                </a:rPr>
                              </m:ctrlPr>
                            </m:dPr>
                            <m:e>
                              <m:f>
                                <m:fPr>
                                  <m:ctrlPr>
                                    <a:rPr lang="pt-BR" sz="2400" i="1">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1</m:t>
                                  </m:r>
                                </m:num>
                                <m:den>
                                  <m:sSub>
                                    <m:sSubPr>
                                      <m:ctrlPr>
                                        <a:rPr lang="pt-BR" sz="240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𝑁</m:t>
                                      </m:r>
                                    </m:e>
                                    <m:sub>
                                      <m:r>
                                        <a:rPr lang="pt-BR" sz="2400" b="0" i="1" smtClean="0">
                                          <a:latin typeface="Cambria Math" panose="02040503050406030204" pitchFamily="18" charset="0"/>
                                          <a:ea typeface="Cambria Math" panose="02040503050406030204" pitchFamily="18" charset="0"/>
                                        </a:rPr>
                                        <m:t>𝐴</m:t>
                                      </m:r>
                                    </m:sub>
                                  </m:sSub>
                                </m:den>
                              </m:f>
                              <m:r>
                                <a:rPr lang="pt-BR" sz="2400" i="1">
                                  <a:latin typeface="Cambria Math" panose="02040503050406030204" pitchFamily="18" charset="0"/>
                                  <a:ea typeface="Cambria Math" panose="02040503050406030204" pitchFamily="18" charset="0"/>
                                </a:rPr>
                                <m:t>+</m:t>
                              </m:r>
                              <m:f>
                                <m:fPr>
                                  <m:ctrlPr>
                                    <a:rPr lang="pt-BR" sz="240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1</m:t>
                                  </m:r>
                                </m:num>
                                <m:den>
                                  <m:sSub>
                                    <m:sSubPr>
                                      <m:ctrlPr>
                                        <a:rPr lang="pt-BR" sz="240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𝑁</m:t>
                                      </m:r>
                                    </m:e>
                                    <m:sub>
                                      <m:r>
                                        <a:rPr lang="pt-BR" sz="2400" b="0" i="1" smtClean="0">
                                          <a:latin typeface="Cambria Math" panose="02040503050406030204" pitchFamily="18" charset="0"/>
                                          <a:ea typeface="Cambria Math" panose="02040503050406030204" pitchFamily="18" charset="0"/>
                                        </a:rPr>
                                        <m:t>𝐷</m:t>
                                      </m:r>
                                    </m:sub>
                                  </m:sSub>
                                </m:den>
                              </m:f>
                            </m:e>
                          </m:d>
                          <m:d>
                            <m:dPr>
                              <m:ctrlPr>
                                <a:rPr lang="pt-BR" sz="2400" i="1" smtClean="0">
                                  <a:latin typeface="Cambria Math" panose="02040503050406030204" pitchFamily="18" charset="0"/>
                                  <a:ea typeface="Cambria Math" panose="02040503050406030204" pitchFamily="18" charset="0"/>
                                </a:rPr>
                              </m:ctrlPr>
                            </m:dPr>
                            <m:e>
                              <m:sSub>
                                <m:sSubPr>
                                  <m:ctrlPr>
                                    <a:rPr lang="pt-BR" sz="2400" i="1" smtClean="0">
                                      <a:latin typeface="Cambria Math" panose="02040503050406030204" pitchFamily="18" charset="0"/>
                                      <a:ea typeface="Cambria Math" panose="02040503050406030204" pitchFamily="18" charset="0"/>
                                    </a:rPr>
                                  </m:ctrlPr>
                                </m:sSubPr>
                                <m:e>
                                  <m:r>
                                    <a:rPr lang="pt-BR" sz="2400" i="1" smtClean="0">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𝑖</m:t>
                                  </m:r>
                                </m:sub>
                              </m:sSub>
                              <m:r>
                                <a:rPr lang="pt-BR" sz="2400" b="0" i="1" smtClean="0">
                                  <a:latin typeface="Cambria Math" panose="02040503050406030204" pitchFamily="18" charset="0"/>
                                  <a:ea typeface="Cambria Math" panose="02040503050406030204" pitchFamily="18" charset="0"/>
                                </a:rPr>
                                <m:t>+</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𝑉</m:t>
                                  </m:r>
                                </m:e>
                                <m:sub>
                                  <m:r>
                                    <a:rPr lang="pt-BR" sz="2400" b="0" i="1" smtClean="0">
                                      <a:latin typeface="Cambria Math" panose="02040503050406030204" pitchFamily="18" charset="0"/>
                                      <a:ea typeface="Cambria Math" panose="02040503050406030204" pitchFamily="18" charset="0"/>
                                    </a:rPr>
                                    <m:t>𝐴</m:t>
                                  </m:r>
                                </m:sub>
                              </m:sSub>
                            </m:e>
                          </m:d>
                        </m:e>
                      </m:rad>
                    </m:oMath>
                  </m:oMathPara>
                </a14:m>
                <a:endParaRPr lang="pt-BR" sz="2000" dirty="0"/>
              </a:p>
            </p:txBody>
          </p:sp>
        </mc:Choice>
        <mc:Fallback>
          <p:sp>
            <p:nvSpPr>
              <p:cNvPr id="3" name="CaixaDeTexto 2"/>
              <p:cNvSpPr txBox="1">
                <a:spLocks noRot="1" noChangeAspect="1" noMove="1" noResize="1" noEditPoints="1" noAdjustHandles="1" noChangeArrowheads="1" noChangeShapeType="1" noTextEdit="1"/>
              </p:cNvSpPr>
              <p:nvPr/>
            </p:nvSpPr>
            <p:spPr>
              <a:xfrm>
                <a:off x="3090335" y="1084440"/>
                <a:ext cx="5605990" cy="1183529"/>
              </a:xfrm>
              <a:prstGeom prst="rect">
                <a:avLst/>
              </a:prstGeom>
              <a:blipFill rotWithShape="1">
                <a:blip r:embed="rId1"/>
                <a:stretch>
                  <a:fillRect l="-8" t="-42" b="32"/>
                </a:stretch>
              </a:blipFill>
            </p:spPr>
            <p:txBody>
              <a:bodyPr/>
              <a:lstStyle/>
              <a:p>
                <a:r>
                  <a:rPr lang="pt-BR" altLang="en-US">
                    <a:noFill/>
                  </a:rPr>
                  <a:t> </a:t>
                </a:r>
              </a:p>
            </p:txBody>
          </p:sp>
        </mc:Fallback>
      </mc:AlternateContent>
      <p:sp>
        <p:nvSpPr>
          <p:cNvPr id="4" name="CaixaDeTexto 3"/>
          <p:cNvSpPr txBox="1"/>
          <p:nvPr/>
        </p:nvSpPr>
        <p:spPr>
          <a:xfrm>
            <a:off x="473476" y="493822"/>
            <a:ext cx="5546324" cy="523220"/>
          </a:xfrm>
          <a:prstGeom prst="rect">
            <a:avLst/>
          </a:prstGeom>
          <a:noFill/>
        </p:spPr>
        <p:txBody>
          <a:bodyPr wrap="square" rtlCol="0">
            <a:spAutoFit/>
          </a:bodyPr>
          <a:lstStyle/>
          <a:p>
            <a:r>
              <a:rPr lang="pt-BR" sz="2800" dirty="0" smtClean="0">
                <a:latin typeface="Comic Sans MS" panose="030F0702030302020204" pitchFamily="66" charset="0"/>
              </a:rPr>
              <a:t>Tamanho da região de Depleção</a:t>
            </a:r>
            <a:endParaRPr lang="pt-BR" sz="2800" dirty="0" smtClean="0">
              <a:latin typeface="Comic Sans MS" panose="030F0702030302020204" pitchFamily="66" charset="0"/>
            </a:endParaRPr>
          </a:p>
        </p:txBody>
      </p:sp>
      <p:sp>
        <p:nvSpPr>
          <p:cNvPr id="5" name="CaixaDeTexto 4"/>
          <p:cNvSpPr txBox="1"/>
          <p:nvPr/>
        </p:nvSpPr>
        <p:spPr>
          <a:xfrm>
            <a:off x="508200" y="2427767"/>
            <a:ext cx="11023199" cy="2677656"/>
          </a:xfrm>
          <a:prstGeom prst="rect">
            <a:avLst/>
          </a:prstGeom>
          <a:noFill/>
        </p:spPr>
        <p:txBody>
          <a:bodyPr wrap="square" rtlCol="0">
            <a:spAutoFit/>
          </a:bodyPr>
          <a:lstStyle/>
          <a:p>
            <a:r>
              <a:rPr lang="pt-BR" sz="2800" dirty="0" smtClean="0">
                <a:latin typeface="Comic Sans MS" panose="030F0702030302020204" pitchFamily="66" charset="0"/>
              </a:rPr>
              <a:t>Onde q é carga do elétron, Na é a concentração dos aceitadores, N</a:t>
            </a:r>
            <a:r>
              <a:rPr lang="pt-BR" sz="2800" baseline="-25000" dirty="0" smtClean="0">
                <a:latin typeface="Comic Sans MS" panose="030F0702030302020204" pitchFamily="66" charset="0"/>
              </a:rPr>
              <a:t>D</a:t>
            </a:r>
            <a:r>
              <a:rPr lang="pt-BR" sz="2800" dirty="0" smtClean="0">
                <a:latin typeface="Comic Sans MS" panose="030F0702030302020204" pitchFamily="66" charset="0"/>
              </a:rPr>
              <a:t> é a concentração dos doadores, V</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a tenção reversa no diodo e </a:t>
            </a:r>
            <a:r>
              <a:rPr lang="pt-BR" sz="2800" dirty="0" err="1" smtClean="0">
                <a:latin typeface="Symbol" panose="05050102010706020507" pitchFamily="18" charset="2"/>
              </a:rPr>
              <a:t>f</a:t>
            </a:r>
            <a:r>
              <a:rPr lang="pt-BR" sz="2800" baseline="-25000" dirty="0" err="1" smtClean="0">
                <a:latin typeface="Comic Sans MS" panose="030F0702030302020204" pitchFamily="66" charset="0"/>
              </a:rPr>
              <a:t>i</a:t>
            </a:r>
            <a:r>
              <a:rPr lang="pt-BR" sz="2800" dirty="0" smtClean="0">
                <a:latin typeface="Comic Sans MS" panose="030F0702030302020204" pitchFamily="66" charset="0"/>
              </a:rPr>
              <a:t> = (</a:t>
            </a:r>
            <a:r>
              <a:rPr lang="pt-BR" sz="2800" dirty="0" err="1" smtClean="0">
                <a:latin typeface="Symbol" panose="05050102010706020507" pitchFamily="18" charset="2"/>
              </a:rPr>
              <a:t>f</a:t>
            </a:r>
            <a:r>
              <a:rPr lang="pt-BR" sz="2800" baseline="-25000" dirty="0" err="1">
                <a:latin typeface="Comic Sans MS" panose="030F0702030302020204" pitchFamily="66" charset="0"/>
              </a:rPr>
              <a:t>p</a:t>
            </a:r>
            <a:r>
              <a:rPr lang="pt-BR" sz="2800" dirty="0" smtClean="0">
                <a:latin typeface="Comic Sans MS" panose="030F0702030302020204" pitchFamily="66" charset="0"/>
              </a:rPr>
              <a:t> + </a:t>
            </a:r>
            <a:r>
              <a:rPr lang="pt-BR" sz="2800" dirty="0" err="1" smtClean="0">
                <a:latin typeface="Symbol" panose="05050102010706020507" pitchFamily="18" charset="2"/>
              </a:rPr>
              <a:t>f</a:t>
            </a:r>
            <a:r>
              <a:rPr lang="pt-BR" sz="2800" baseline="-25000" dirty="0" err="1">
                <a:latin typeface="Comic Sans MS" panose="030F0702030302020204" pitchFamily="66" charset="0"/>
              </a:rPr>
              <a:t>n</a:t>
            </a:r>
            <a:r>
              <a:rPr lang="pt-BR" sz="2800" dirty="0" smtClean="0">
                <a:latin typeface="Comic Sans MS" panose="030F0702030302020204" pitchFamily="66" charset="0"/>
              </a:rPr>
              <a:t>)</a:t>
            </a:r>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Caso N</a:t>
            </a:r>
            <a:r>
              <a:rPr lang="pt-BR" sz="2800" baseline="-25000" dirty="0" smtClean="0">
                <a:latin typeface="Comic Sans MS" panose="030F0702030302020204" pitchFamily="66" charset="0"/>
              </a:rPr>
              <a:t>D</a:t>
            </a:r>
            <a:r>
              <a:rPr lang="pt-BR" sz="2800" dirty="0" smtClean="0">
                <a:latin typeface="Comic Sans MS" panose="030F0702030302020204" pitchFamily="66" charset="0"/>
              </a:rPr>
              <a:t> &gt;&gt; 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como acontece no </a:t>
            </a:r>
            <a:r>
              <a:rPr lang="pt-BR" sz="2800" dirty="0" err="1" smtClean="0">
                <a:latin typeface="Comic Sans MS" panose="030F0702030302020204" pitchFamily="66" charset="0"/>
              </a:rPr>
              <a:t>source</a:t>
            </a:r>
            <a:r>
              <a:rPr lang="pt-BR" sz="2800" dirty="0" smtClean="0">
                <a:latin typeface="Comic Sans MS" panose="030F0702030302020204" pitchFamily="66" charset="0"/>
              </a:rPr>
              <a:t>/bulk ou dreno/bulk do NMOS, podemos escrever que</a:t>
            </a:r>
            <a:endParaRPr lang="pt-BR" sz="28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6" name="CaixaDeTexto 5"/>
              <p:cNvSpPr txBox="1"/>
              <p:nvPr/>
            </p:nvSpPr>
            <p:spPr>
              <a:xfrm>
                <a:off x="3090335" y="5105423"/>
                <a:ext cx="5605990" cy="11835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𝑋</m:t>
                          </m:r>
                        </m:e>
                        <m:sub>
                          <m:r>
                            <a:rPr lang="pt-BR" sz="2400" b="0" i="1" smtClean="0">
                              <a:latin typeface="Cambria Math" panose="02040503050406030204" pitchFamily="18" charset="0"/>
                              <a:ea typeface="Cambria Math" panose="02040503050406030204" pitchFamily="18" charset="0"/>
                            </a:rPr>
                            <m:t>𝑑</m:t>
                          </m:r>
                        </m:sub>
                      </m:sSub>
                      <m:r>
                        <a:rPr lang="pt-BR" sz="2400" b="0" i="1" smtClean="0">
                          <a:latin typeface="Cambria Math" panose="02040503050406030204" pitchFamily="18" charset="0"/>
                          <a:ea typeface="Cambria Math" panose="02040503050406030204" pitchFamily="18" charset="0"/>
                        </a:rPr>
                        <m:t>=</m:t>
                      </m:r>
                      <m:rad>
                        <m:radPr>
                          <m:degHide m:val="on"/>
                          <m:ctrlPr>
                            <a:rPr lang="pt-BR" sz="2400" b="0" i="1" smtClean="0">
                              <a:latin typeface="Cambria Math" panose="02040503050406030204" pitchFamily="18" charset="0"/>
                              <a:ea typeface="Cambria Math" panose="02040503050406030204" pitchFamily="18" charset="0"/>
                            </a:rPr>
                          </m:ctrlPr>
                        </m:radPr>
                        <m:deg/>
                        <m:e>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2</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𝜀</m:t>
                                  </m:r>
                                </m:e>
                                <m:sub>
                                  <m:r>
                                    <a:rPr lang="pt-BR" sz="2400" b="0" i="1" smtClean="0">
                                      <a:latin typeface="Cambria Math" panose="02040503050406030204" pitchFamily="18" charset="0"/>
                                      <a:ea typeface="Cambria Math" panose="02040503050406030204" pitchFamily="18" charset="0"/>
                                    </a:rPr>
                                    <m:t>𝑠𝑖</m:t>
                                  </m:r>
                                </m:sub>
                              </m:sSub>
                            </m:num>
                            <m:den>
                              <m:r>
                                <a:rPr lang="pt-BR" sz="2400" b="0" i="1" smtClean="0">
                                  <a:latin typeface="Cambria Math" panose="02040503050406030204" pitchFamily="18" charset="0"/>
                                  <a:ea typeface="Cambria Math" panose="02040503050406030204" pitchFamily="18" charset="0"/>
                                </a:rPr>
                                <m:t>𝑞</m:t>
                              </m:r>
                            </m:den>
                          </m:f>
                          <m:d>
                            <m:dPr>
                              <m:ctrlPr>
                                <a:rPr lang="pt-BR" sz="2400" i="1">
                                  <a:latin typeface="Cambria Math" panose="02040503050406030204" pitchFamily="18" charset="0"/>
                                  <a:ea typeface="Cambria Math" panose="02040503050406030204" pitchFamily="18" charset="0"/>
                                </a:rPr>
                              </m:ctrlPr>
                            </m:dPr>
                            <m:e>
                              <m:f>
                                <m:fPr>
                                  <m:ctrlPr>
                                    <a:rPr lang="pt-BR" sz="2400" i="1">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1</m:t>
                                  </m:r>
                                </m:num>
                                <m:den>
                                  <m:sSub>
                                    <m:sSubPr>
                                      <m:ctrlPr>
                                        <a:rPr lang="pt-BR" sz="240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𝑁</m:t>
                                      </m:r>
                                    </m:e>
                                    <m:sub>
                                      <m:r>
                                        <a:rPr lang="pt-BR" sz="2400" b="0" i="1" smtClean="0">
                                          <a:latin typeface="Cambria Math" panose="02040503050406030204" pitchFamily="18" charset="0"/>
                                          <a:ea typeface="Cambria Math" panose="02040503050406030204" pitchFamily="18" charset="0"/>
                                        </a:rPr>
                                        <m:t>𝐴</m:t>
                                      </m:r>
                                    </m:sub>
                                  </m:sSub>
                                </m:den>
                              </m:f>
                            </m:e>
                          </m:d>
                          <m:d>
                            <m:dPr>
                              <m:ctrlPr>
                                <a:rPr lang="pt-BR" sz="2400" i="1" smtClean="0">
                                  <a:latin typeface="Cambria Math" panose="02040503050406030204" pitchFamily="18" charset="0"/>
                                  <a:ea typeface="Cambria Math" panose="02040503050406030204" pitchFamily="18" charset="0"/>
                                </a:rPr>
                              </m:ctrlPr>
                            </m:dPr>
                            <m:e>
                              <m:sSub>
                                <m:sSubPr>
                                  <m:ctrlPr>
                                    <a:rPr lang="pt-BR" sz="2400" i="1" smtClean="0">
                                      <a:latin typeface="Cambria Math" panose="02040503050406030204" pitchFamily="18" charset="0"/>
                                      <a:ea typeface="Cambria Math" panose="02040503050406030204" pitchFamily="18" charset="0"/>
                                    </a:rPr>
                                  </m:ctrlPr>
                                </m:sSubPr>
                                <m:e>
                                  <m:r>
                                    <a:rPr lang="pt-BR" sz="2400" i="1" smtClean="0">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𝑖</m:t>
                                  </m:r>
                                </m:sub>
                              </m:sSub>
                              <m:r>
                                <a:rPr lang="pt-BR" sz="2400" b="0" i="1" smtClean="0">
                                  <a:latin typeface="Cambria Math" panose="02040503050406030204" pitchFamily="18" charset="0"/>
                                  <a:ea typeface="Cambria Math" panose="02040503050406030204" pitchFamily="18" charset="0"/>
                                </a:rPr>
                                <m:t>+</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𝑉</m:t>
                                  </m:r>
                                </m:e>
                                <m:sub>
                                  <m:r>
                                    <a:rPr lang="pt-BR" sz="2400" b="0" i="1" smtClean="0">
                                      <a:latin typeface="Cambria Math" panose="02040503050406030204" pitchFamily="18" charset="0"/>
                                      <a:ea typeface="Cambria Math" panose="02040503050406030204" pitchFamily="18" charset="0"/>
                                    </a:rPr>
                                    <m:t>𝐴</m:t>
                                  </m:r>
                                </m:sub>
                              </m:sSub>
                            </m:e>
                          </m:d>
                        </m:e>
                      </m:rad>
                    </m:oMath>
                  </m:oMathPara>
                </a14:m>
                <a:endParaRPr lang="pt-BR" sz="2000" dirty="0"/>
              </a:p>
            </p:txBody>
          </p:sp>
        </mc:Choice>
        <mc:Fallback>
          <p:sp>
            <p:nvSpPr>
              <p:cNvPr id="6" name="CaixaDeTexto 5"/>
              <p:cNvSpPr txBox="1">
                <a:spLocks noRot="1" noChangeAspect="1" noMove="1" noResize="1" noEditPoints="1" noAdjustHandles="1" noChangeArrowheads="1" noChangeShapeType="1" noTextEdit="1"/>
              </p:cNvSpPr>
              <p:nvPr/>
            </p:nvSpPr>
            <p:spPr>
              <a:xfrm>
                <a:off x="3090335" y="5105423"/>
                <a:ext cx="5605990" cy="1183529"/>
              </a:xfrm>
              <a:prstGeom prst="rect">
                <a:avLst/>
              </a:prstGeom>
              <a:blipFill rotWithShape="1">
                <a:blip r:embed="rId2"/>
                <a:stretch>
                  <a:fillRect l="-8" t="-2" b="46"/>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403425" y="484667"/>
            <a:ext cx="11023199" cy="4401205"/>
          </a:xfrm>
          <a:prstGeom prst="rect">
            <a:avLst/>
          </a:prstGeom>
          <a:noFill/>
        </p:spPr>
        <p:txBody>
          <a:bodyPr wrap="square" rtlCol="0">
            <a:spAutoFit/>
          </a:bodyPr>
          <a:lstStyle/>
          <a:p>
            <a:r>
              <a:rPr lang="pt-BR" sz="2800" dirty="0" smtClean="0">
                <a:latin typeface="Comic Sans MS" panose="030F0702030302020204" pitchFamily="66" charset="0"/>
              </a:rPr>
              <a:t>A densidade de cargas na região </a:t>
            </a:r>
            <a:r>
              <a:rPr lang="pt-BR" sz="2800" dirty="0" err="1" smtClean="0">
                <a:latin typeface="Comic Sans MS" panose="030F0702030302020204" pitchFamily="66" charset="0"/>
              </a:rPr>
              <a:t>P-Si</a:t>
            </a:r>
            <a:r>
              <a:rPr lang="pt-BR" sz="2800" dirty="0" smtClean="0">
                <a:latin typeface="Comic Sans MS" panose="030F0702030302020204" pitchFamily="66" charset="0"/>
              </a:rPr>
              <a:t> é –N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enquanto a densidade de cargas na região N-Si é N</a:t>
            </a:r>
            <a:r>
              <a:rPr lang="pt-BR" sz="2800" baseline="-25000" dirty="0" smtClean="0">
                <a:latin typeface="Comic Sans MS" panose="030F0702030302020204" pitchFamily="66" charset="0"/>
              </a:rPr>
              <a:t>D</a:t>
            </a:r>
            <a:endParaRPr lang="pt-BR" sz="2800" baseline="-250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O total de cargas na região P é (-x</a:t>
            </a:r>
            <a:r>
              <a:rPr lang="pt-BR" sz="2800" baseline="-25000" dirty="0" smtClean="0">
                <a:latin typeface="Comic Sans MS" panose="030F0702030302020204" pitchFamily="66" charset="0"/>
              </a:rPr>
              <a:t>dP</a:t>
            </a:r>
            <a:r>
              <a:rPr lang="pt-BR" sz="2800" dirty="0" smtClean="0">
                <a:latin typeface="Comic Sans MS" panose="030F0702030302020204" pitchFamily="66" charset="0"/>
              </a:rPr>
              <a:t>.N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a:latin typeface="Comic Sans MS" panose="030F0702030302020204" pitchFamily="66" charset="0"/>
              </a:rPr>
              <a:t>O total de cargas na região </a:t>
            </a:r>
            <a:r>
              <a:rPr lang="pt-BR" sz="2800" dirty="0" smtClean="0">
                <a:latin typeface="Comic Sans MS" panose="030F0702030302020204" pitchFamily="66" charset="0"/>
              </a:rPr>
              <a:t>N </a:t>
            </a:r>
            <a:r>
              <a:rPr lang="pt-BR" sz="2800" dirty="0">
                <a:latin typeface="Comic Sans MS" panose="030F0702030302020204" pitchFamily="66" charset="0"/>
              </a:rPr>
              <a:t>é </a:t>
            </a:r>
            <a:r>
              <a:rPr lang="pt-BR" sz="2800" dirty="0" smtClean="0">
                <a:latin typeface="Comic Sans MS" panose="030F0702030302020204" pitchFamily="66" charset="0"/>
              </a:rPr>
              <a:t>(</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dn</a:t>
            </a:r>
            <a:r>
              <a:rPr lang="pt-BR" sz="2800" dirty="0" err="1" smtClean="0">
                <a:latin typeface="Comic Sans MS" panose="030F0702030302020204" pitchFamily="66" charset="0"/>
              </a:rPr>
              <a:t>.N</a:t>
            </a:r>
            <a:r>
              <a:rPr lang="pt-BR" sz="2800" baseline="-25000" dirty="0" err="1" smtClean="0">
                <a:latin typeface="Comic Sans MS" panose="030F0702030302020204" pitchFamily="66" charset="0"/>
              </a:rPr>
              <a:t>D</a:t>
            </a:r>
            <a:r>
              <a:rPr lang="pt-BR" sz="2800" dirty="0" smtClean="0">
                <a:latin typeface="Comic Sans MS" panose="030F0702030302020204" pitchFamily="66" charset="0"/>
              </a:rPr>
              <a:t>)</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err="1" smtClean="0">
                <a:latin typeface="Comic Sans MS" panose="030F0702030302020204" pitchFamily="66" charset="0"/>
              </a:rPr>
              <a:t>Lembrmos</a:t>
            </a:r>
            <a:r>
              <a:rPr lang="pt-BR" sz="2800" dirty="0" smtClean="0">
                <a:latin typeface="Comic Sans MS" panose="030F0702030302020204" pitchFamily="66" charset="0"/>
              </a:rPr>
              <a:t> que X</a:t>
            </a:r>
            <a:r>
              <a:rPr lang="pt-BR" sz="2800" baseline="-25000" dirty="0" smtClean="0">
                <a:latin typeface="Comic Sans MS" panose="030F0702030302020204" pitchFamily="66" charset="0"/>
              </a:rPr>
              <a:t>D</a:t>
            </a:r>
            <a:r>
              <a:rPr lang="pt-BR" sz="2800" dirty="0" smtClean="0">
                <a:latin typeface="Comic Sans MS" panose="030F0702030302020204" pitchFamily="66" charset="0"/>
              </a:rPr>
              <a:t> = </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dP</a:t>
            </a:r>
            <a:r>
              <a:rPr lang="pt-BR" sz="2800" dirty="0" smtClean="0">
                <a:latin typeface="Comic Sans MS" panose="030F0702030302020204" pitchFamily="66" charset="0"/>
              </a:rPr>
              <a:t> + </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dN</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Como cargas elétricas não são criadas devemos ter que </a:t>
            </a:r>
            <a:endParaRPr lang="pt-BR" sz="2800" dirty="0">
              <a:latin typeface="Comic Sans MS" panose="030F0702030302020204" pitchFamily="66" charset="0"/>
            </a:endParaRPr>
          </a:p>
          <a:p>
            <a:pPr algn="ctr"/>
            <a:r>
              <a:rPr lang="pt-BR" sz="2800" dirty="0" smtClean="0">
                <a:latin typeface="Comic Sans MS" panose="030F0702030302020204" pitchFamily="66" charset="0"/>
              </a:rPr>
              <a:t>(-x</a:t>
            </a:r>
            <a:r>
              <a:rPr lang="pt-BR" sz="2800" baseline="-25000" dirty="0" smtClean="0">
                <a:latin typeface="Comic Sans MS" panose="030F0702030302020204" pitchFamily="66" charset="0"/>
              </a:rPr>
              <a:t>dP</a:t>
            </a:r>
            <a:r>
              <a:rPr lang="pt-BR" sz="2800" dirty="0" smtClean="0">
                <a:latin typeface="Comic Sans MS" panose="030F0702030302020204" pitchFamily="66" charset="0"/>
              </a:rPr>
              <a:t>.N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 </a:t>
            </a:r>
            <a:r>
              <a:rPr lang="pt-BR" sz="2800" dirty="0">
                <a:latin typeface="Comic Sans MS" panose="030F0702030302020204" pitchFamily="66" charset="0"/>
              </a:rPr>
              <a:t>(</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dn</a:t>
            </a:r>
            <a:r>
              <a:rPr lang="pt-BR" sz="2800" dirty="0" err="1" smtClean="0">
                <a:latin typeface="Comic Sans MS" panose="030F0702030302020204" pitchFamily="66" charset="0"/>
              </a:rPr>
              <a:t>.N</a:t>
            </a:r>
            <a:r>
              <a:rPr lang="pt-BR" sz="2800" baseline="-25000" dirty="0" err="1" smtClean="0">
                <a:latin typeface="Comic Sans MS" panose="030F0702030302020204" pitchFamily="66" charset="0"/>
              </a:rPr>
              <a:t>D</a:t>
            </a:r>
            <a:r>
              <a:rPr lang="pt-BR" sz="2800" dirty="0" smtClean="0">
                <a:latin typeface="Comic Sans MS" panose="030F0702030302020204" pitchFamily="66" charset="0"/>
              </a:rPr>
              <a:t>) = 0  </a:t>
            </a:r>
            <a:r>
              <a:rPr lang="pt-BR" sz="2800" dirty="0" smtClean="0">
                <a:latin typeface="Calibri" panose="020F0502020204030204" charset="0"/>
                <a:cs typeface="Calibri" panose="020F0502020204030204" charset="0"/>
              </a:rPr>
              <a:t>→     </a:t>
            </a:r>
            <a:r>
              <a:rPr lang="pt-BR" sz="2800" dirty="0" smtClean="0">
                <a:latin typeface="Comic Sans MS" panose="030F0702030302020204" pitchFamily="66" charset="0"/>
              </a:rPr>
              <a:t>(x</a:t>
            </a:r>
            <a:r>
              <a:rPr lang="pt-BR" sz="2800" baseline="-25000" dirty="0" smtClean="0">
                <a:latin typeface="Comic Sans MS" panose="030F0702030302020204" pitchFamily="66" charset="0"/>
              </a:rPr>
              <a:t>dP.NA</a:t>
            </a:r>
            <a:r>
              <a:rPr lang="pt-BR" sz="2800" dirty="0">
                <a:latin typeface="Comic Sans MS" panose="030F0702030302020204" pitchFamily="66" charset="0"/>
              </a:rPr>
              <a:t>) </a:t>
            </a:r>
            <a:r>
              <a:rPr lang="pt-BR" sz="2800" dirty="0" smtClean="0">
                <a:latin typeface="Comic Sans MS" panose="030F0702030302020204" pitchFamily="66" charset="0"/>
              </a:rPr>
              <a:t>= </a:t>
            </a:r>
            <a:r>
              <a:rPr lang="pt-BR" sz="2800" dirty="0">
                <a:latin typeface="Comic Sans MS" panose="030F0702030302020204" pitchFamily="66" charset="0"/>
              </a:rPr>
              <a:t>(</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dn</a:t>
            </a:r>
            <a:r>
              <a:rPr lang="pt-BR" sz="2800" dirty="0" err="1" smtClean="0">
                <a:latin typeface="Comic Sans MS" panose="030F0702030302020204" pitchFamily="66" charset="0"/>
              </a:rPr>
              <a:t>.N</a:t>
            </a:r>
            <a:r>
              <a:rPr lang="pt-BR" sz="2800" baseline="-25000" dirty="0" err="1" smtClean="0">
                <a:latin typeface="Comic Sans MS" panose="030F0702030302020204" pitchFamily="66" charset="0"/>
              </a:rPr>
              <a:t>D</a:t>
            </a:r>
            <a:r>
              <a:rPr lang="pt-BR" sz="2800" dirty="0">
                <a:latin typeface="Comic Sans MS" panose="030F0702030302020204" pitchFamily="66" charset="0"/>
              </a:rPr>
              <a:t>) </a:t>
            </a:r>
            <a:endParaRPr lang="pt-BR" sz="2800" dirty="0">
              <a:latin typeface="Comic Sans MS" panose="030F0702030302020204" pitchFamily="66" charset="0"/>
            </a:endParaRPr>
          </a:p>
          <a:p>
            <a:pPr marL="457200" indent="-457200">
              <a:buFont typeface="Arial" panose="020B0604020202020204" pitchFamily="34" charset="0"/>
              <a:buChar char="•"/>
            </a:pPr>
            <a:endParaRPr lang="pt-BR" sz="2800" dirty="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Caso N</a:t>
            </a:r>
            <a:r>
              <a:rPr lang="pt-BR" sz="2800" baseline="-25000" dirty="0" smtClean="0">
                <a:latin typeface="Comic Sans MS" panose="030F0702030302020204" pitchFamily="66" charset="0"/>
              </a:rPr>
              <a:t>D</a:t>
            </a:r>
            <a:r>
              <a:rPr lang="pt-BR" sz="2800" dirty="0" smtClean="0">
                <a:latin typeface="Comic Sans MS" panose="030F0702030302020204" pitchFamily="66" charset="0"/>
              </a:rPr>
              <a:t> seja muito maior que 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então </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dP</a:t>
            </a:r>
            <a:r>
              <a:rPr lang="pt-BR" sz="2800" dirty="0" smtClean="0">
                <a:latin typeface="Comic Sans MS" panose="030F0702030302020204" pitchFamily="66" charset="0"/>
              </a:rPr>
              <a:t> &gt;&gt; </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dn</a:t>
            </a:r>
            <a:r>
              <a:rPr lang="pt-BR" sz="2800" dirty="0" smtClean="0">
                <a:latin typeface="Comic Sans MS" panose="030F0702030302020204" pitchFamily="66" charset="0"/>
              </a:rPr>
              <a:t> e </a:t>
            </a:r>
            <a:r>
              <a:rPr lang="pt-BR" sz="2800" dirty="0" err="1" smtClean="0">
                <a:latin typeface="Comic Sans MS" panose="030F0702030302020204" pitchFamily="66" charset="0"/>
              </a:rPr>
              <a:t>X</a:t>
            </a:r>
            <a:r>
              <a:rPr lang="pt-BR" sz="2800" baseline="-25000" dirty="0" err="1">
                <a:latin typeface="Comic Sans MS" panose="030F0702030302020204" pitchFamily="66" charset="0"/>
              </a:rPr>
              <a:t>d</a:t>
            </a:r>
            <a:r>
              <a:rPr lang="pt-BR" sz="2800" dirty="0" smtClean="0">
                <a:latin typeface="Comic Sans MS" panose="030F0702030302020204" pitchFamily="66" charset="0"/>
              </a:rPr>
              <a:t> ≈ </a:t>
            </a:r>
            <a:r>
              <a:rPr lang="pt-BR" sz="2800" dirty="0" err="1" smtClean="0">
                <a:latin typeface="Comic Sans MS" panose="030F0702030302020204" pitchFamily="66" charset="0"/>
              </a:rPr>
              <a:t>x</a:t>
            </a:r>
            <a:r>
              <a:rPr lang="pt-BR" sz="2800" baseline="-25000" dirty="0" err="1" smtClean="0">
                <a:latin typeface="Comic Sans MS" panose="030F0702030302020204" pitchFamily="66" charset="0"/>
              </a:rPr>
              <a:t>dp</a:t>
            </a:r>
            <a:r>
              <a:rPr lang="pt-BR" sz="2800" dirty="0" smtClean="0">
                <a:latin typeface="Comic Sans MS" panose="030F0702030302020204" pitchFamily="66" charset="0"/>
              </a:rPr>
              <a:t> Assim</a:t>
            </a:r>
            <a:endParaRPr lang="pt-BR" sz="28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 name="CaixaDeTexto 3"/>
              <p:cNvSpPr txBox="1"/>
              <p:nvPr/>
            </p:nvSpPr>
            <p:spPr>
              <a:xfrm>
                <a:off x="3112029" y="4723947"/>
                <a:ext cx="5605990" cy="11835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400" b="0" i="1" smtClean="0">
                              <a:latin typeface="Cambria Math" panose="02040503050406030204" pitchFamily="18" charset="0"/>
                              <a:ea typeface="Cambria Math" panose="02040503050406030204" pitchFamily="18" charset="0"/>
                            </a:rPr>
                          </m:ctrlPr>
                        </m:sSubPr>
                        <m:e>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𝑥</m:t>
                              </m:r>
                            </m:e>
                            <m:sub>
                              <m:r>
                                <a:rPr lang="pt-BR" sz="2400" b="0" i="1" smtClean="0">
                                  <a:latin typeface="Cambria Math" panose="02040503050406030204" pitchFamily="18" charset="0"/>
                                  <a:ea typeface="Cambria Math" panose="02040503050406030204" pitchFamily="18" charset="0"/>
                                </a:rPr>
                                <m:t>𝑑𝑝</m:t>
                              </m:r>
                            </m:sub>
                          </m:sSub>
                          <m:r>
                            <a:rPr lang="pt-BR" sz="2400" b="0" i="1" smtClean="0">
                              <a:latin typeface="Cambria Math" panose="02040503050406030204" pitchFamily="18" charset="0"/>
                              <a:ea typeface="Cambria Math" panose="02040503050406030204" pitchFamily="18" charset="0"/>
                            </a:rPr>
                            <m:t>=</m:t>
                          </m:r>
                          <m:r>
                            <a:rPr lang="pt-BR" sz="2400" b="0" i="1" smtClean="0">
                              <a:latin typeface="Cambria Math" panose="02040503050406030204" pitchFamily="18" charset="0"/>
                              <a:ea typeface="Cambria Math" panose="02040503050406030204" pitchFamily="18" charset="0"/>
                            </a:rPr>
                            <m:t>𝑋</m:t>
                          </m:r>
                        </m:e>
                        <m:sub>
                          <m:r>
                            <a:rPr lang="pt-BR" sz="2400" b="0" i="1" smtClean="0">
                              <a:latin typeface="Cambria Math" panose="02040503050406030204" pitchFamily="18" charset="0"/>
                              <a:ea typeface="Cambria Math" panose="02040503050406030204" pitchFamily="18" charset="0"/>
                            </a:rPr>
                            <m:t>𝑑</m:t>
                          </m:r>
                        </m:sub>
                      </m:sSub>
                      <m:r>
                        <a:rPr lang="pt-BR" sz="2400" b="0" i="1" smtClean="0">
                          <a:latin typeface="Cambria Math" panose="02040503050406030204" pitchFamily="18" charset="0"/>
                          <a:ea typeface="Cambria Math" panose="02040503050406030204" pitchFamily="18" charset="0"/>
                        </a:rPr>
                        <m:t>=</m:t>
                      </m:r>
                      <m:rad>
                        <m:radPr>
                          <m:degHide m:val="on"/>
                          <m:ctrlPr>
                            <a:rPr lang="pt-BR" sz="2400" b="0" i="1" smtClean="0">
                              <a:latin typeface="Cambria Math" panose="02040503050406030204" pitchFamily="18" charset="0"/>
                              <a:ea typeface="Cambria Math" panose="02040503050406030204" pitchFamily="18" charset="0"/>
                            </a:rPr>
                          </m:ctrlPr>
                        </m:radPr>
                        <m:deg/>
                        <m:e>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2</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𝜀</m:t>
                                  </m:r>
                                </m:e>
                                <m:sub>
                                  <m:r>
                                    <a:rPr lang="pt-BR" sz="2400" b="0" i="1" smtClean="0">
                                      <a:latin typeface="Cambria Math" panose="02040503050406030204" pitchFamily="18" charset="0"/>
                                      <a:ea typeface="Cambria Math" panose="02040503050406030204" pitchFamily="18" charset="0"/>
                                    </a:rPr>
                                    <m:t>𝑠𝑖</m:t>
                                  </m:r>
                                </m:sub>
                              </m:sSub>
                            </m:num>
                            <m:den>
                              <m:r>
                                <a:rPr lang="pt-BR" sz="2400" b="0" i="1" smtClean="0">
                                  <a:latin typeface="Cambria Math" panose="02040503050406030204" pitchFamily="18" charset="0"/>
                                  <a:ea typeface="Cambria Math" panose="02040503050406030204" pitchFamily="18" charset="0"/>
                                </a:rPr>
                                <m:t>𝑞</m:t>
                              </m:r>
                            </m:den>
                          </m:f>
                          <m:d>
                            <m:dPr>
                              <m:ctrlPr>
                                <a:rPr lang="pt-BR" sz="2400" i="1">
                                  <a:latin typeface="Cambria Math" panose="02040503050406030204" pitchFamily="18" charset="0"/>
                                  <a:ea typeface="Cambria Math" panose="02040503050406030204" pitchFamily="18" charset="0"/>
                                </a:rPr>
                              </m:ctrlPr>
                            </m:dPr>
                            <m:e>
                              <m:f>
                                <m:fPr>
                                  <m:ctrlPr>
                                    <a:rPr lang="pt-BR" sz="2400" i="1">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1</m:t>
                                  </m:r>
                                </m:num>
                                <m:den>
                                  <m:sSub>
                                    <m:sSubPr>
                                      <m:ctrlPr>
                                        <a:rPr lang="pt-BR" sz="240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𝑁</m:t>
                                      </m:r>
                                    </m:e>
                                    <m:sub>
                                      <m:r>
                                        <a:rPr lang="pt-BR" sz="2400" b="0" i="1" smtClean="0">
                                          <a:latin typeface="Cambria Math" panose="02040503050406030204" pitchFamily="18" charset="0"/>
                                          <a:ea typeface="Cambria Math" panose="02040503050406030204" pitchFamily="18" charset="0"/>
                                        </a:rPr>
                                        <m:t>𝐴</m:t>
                                      </m:r>
                                    </m:sub>
                                  </m:sSub>
                                </m:den>
                              </m:f>
                            </m:e>
                          </m:d>
                          <m:d>
                            <m:dPr>
                              <m:ctrlPr>
                                <a:rPr lang="pt-BR" sz="2400" i="1" smtClean="0">
                                  <a:latin typeface="Cambria Math" panose="02040503050406030204" pitchFamily="18" charset="0"/>
                                  <a:ea typeface="Cambria Math" panose="02040503050406030204" pitchFamily="18" charset="0"/>
                                </a:rPr>
                              </m:ctrlPr>
                            </m:dPr>
                            <m:e>
                              <m:sSub>
                                <m:sSubPr>
                                  <m:ctrlPr>
                                    <a:rPr lang="pt-BR" sz="2400" i="1" smtClean="0">
                                      <a:latin typeface="Cambria Math" panose="02040503050406030204" pitchFamily="18" charset="0"/>
                                      <a:ea typeface="Cambria Math" panose="02040503050406030204" pitchFamily="18" charset="0"/>
                                    </a:rPr>
                                  </m:ctrlPr>
                                </m:sSubPr>
                                <m:e>
                                  <m:r>
                                    <a:rPr lang="pt-BR" sz="2400" i="1" smtClean="0">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ea typeface="Cambria Math" panose="02040503050406030204" pitchFamily="18" charset="0"/>
                                    </a:rPr>
                                    <m:t>𝑖</m:t>
                                  </m:r>
                                </m:sub>
                              </m:sSub>
                              <m:r>
                                <a:rPr lang="pt-BR" sz="2400" b="0" i="1" smtClean="0">
                                  <a:latin typeface="Cambria Math" panose="02040503050406030204" pitchFamily="18" charset="0"/>
                                  <a:ea typeface="Cambria Math" panose="02040503050406030204" pitchFamily="18" charset="0"/>
                                </a:rPr>
                                <m:t>+</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𝑉</m:t>
                                  </m:r>
                                </m:e>
                                <m:sub>
                                  <m:r>
                                    <a:rPr lang="pt-BR" sz="2400" b="0" i="1" smtClean="0">
                                      <a:latin typeface="Cambria Math" panose="02040503050406030204" pitchFamily="18" charset="0"/>
                                      <a:ea typeface="Cambria Math" panose="02040503050406030204" pitchFamily="18" charset="0"/>
                                    </a:rPr>
                                    <m:t>𝐴</m:t>
                                  </m:r>
                                </m:sub>
                              </m:sSub>
                            </m:e>
                          </m:d>
                        </m:e>
                      </m:rad>
                    </m:oMath>
                  </m:oMathPara>
                </a14:m>
                <a:endParaRPr lang="pt-BR" sz="2000" dirty="0"/>
              </a:p>
            </p:txBody>
          </p:sp>
        </mc:Choice>
        <mc:Fallback>
          <p:sp>
            <p:nvSpPr>
              <p:cNvPr id="4" name="CaixaDeTexto 3"/>
              <p:cNvSpPr txBox="1">
                <a:spLocks noRot="1" noChangeAspect="1" noMove="1" noResize="1" noEditPoints="1" noAdjustHandles="1" noChangeArrowheads="1" noChangeShapeType="1" noTextEdit="1"/>
              </p:cNvSpPr>
              <p:nvPr/>
            </p:nvSpPr>
            <p:spPr>
              <a:xfrm>
                <a:off x="3112029" y="4723947"/>
                <a:ext cx="5605990" cy="1183529"/>
              </a:xfrm>
              <a:prstGeom prst="rect">
                <a:avLst/>
              </a:prstGeom>
              <a:blipFill rotWithShape="1">
                <a:blip r:embed="rId1"/>
                <a:stretch>
                  <a:fillRect l="-9" t="-15" r="2" b="6"/>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403425" y="484667"/>
            <a:ext cx="11023199" cy="2246769"/>
          </a:xfrm>
          <a:prstGeom prst="rect">
            <a:avLst/>
          </a:prstGeom>
          <a:noFill/>
        </p:spPr>
        <p:txBody>
          <a:bodyPr wrap="square" rtlCol="0">
            <a:spAutoFit/>
          </a:bodyPr>
          <a:lstStyle/>
          <a:p>
            <a:r>
              <a:rPr lang="pt-BR" sz="2800" dirty="0" smtClean="0">
                <a:latin typeface="Comic Sans MS" panose="030F0702030302020204" pitchFamily="66" charset="0"/>
              </a:rPr>
              <a:t>Veja que quando se diminui as dimensões, as dopagens devem também ser aumentadas para reduzir as regiões de depleção. </a:t>
            </a:r>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A região de depleção acumula cargas e pode ser modelada como um capacitor, cujo valor é dado por </a:t>
            </a:r>
            <a:endParaRPr lang="pt-BR" sz="28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 name="CaixaDeTexto 3"/>
              <p:cNvSpPr txBox="1"/>
              <p:nvPr/>
            </p:nvSpPr>
            <p:spPr>
              <a:xfrm>
                <a:off x="3388254" y="2999922"/>
                <a:ext cx="5605990" cy="1183529"/>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𝐶</m:t>
                          </m:r>
                        </m:e>
                        <m:sub>
                          <m:r>
                            <a:rPr lang="pt-BR" sz="2400" b="0" i="1" smtClean="0">
                              <a:latin typeface="Cambria Math" panose="02040503050406030204" pitchFamily="18" charset="0"/>
                              <a:ea typeface="Cambria Math" panose="02040503050406030204" pitchFamily="18" charset="0"/>
                            </a:rPr>
                            <m:t>𝑗</m:t>
                          </m:r>
                        </m:sub>
                      </m:sSub>
                      <m:r>
                        <a:rPr lang="pt-BR" sz="2400" b="0" i="1" smtClean="0">
                          <a:latin typeface="Cambria Math" panose="02040503050406030204" pitchFamily="18" charset="0"/>
                          <a:ea typeface="Cambria Math" panose="02040503050406030204" pitchFamily="18" charset="0"/>
                        </a:rPr>
                        <m:t>=</m:t>
                      </m:r>
                      <m:rad>
                        <m:radPr>
                          <m:degHide m:val="on"/>
                          <m:ctrlPr>
                            <a:rPr lang="pt-BR" sz="2400" b="0" i="1" smtClean="0">
                              <a:latin typeface="Cambria Math" panose="02040503050406030204" pitchFamily="18" charset="0"/>
                              <a:ea typeface="Cambria Math" panose="02040503050406030204" pitchFamily="18" charset="0"/>
                            </a:rPr>
                          </m:ctrlPr>
                        </m:radPr>
                        <m:deg/>
                        <m:e>
                          <m:f>
                            <m:fPr>
                              <m:ctrlPr>
                                <a:rPr lang="pt-BR" sz="2400" b="0" i="1" smtClean="0">
                                  <a:latin typeface="Cambria Math" panose="02040503050406030204" pitchFamily="18" charset="0"/>
                                  <a:ea typeface="Cambria Math" panose="02040503050406030204" pitchFamily="18" charset="0"/>
                                </a:rPr>
                              </m:ctrlPr>
                            </m:fPr>
                            <m:num>
                              <m:r>
                                <a:rPr lang="pt-BR" sz="2400" b="0" i="1" smtClean="0">
                                  <a:latin typeface="Cambria Math" panose="02040503050406030204" pitchFamily="18" charset="0"/>
                                  <a:ea typeface="Cambria Math" panose="02040503050406030204" pitchFamily="18" charset="0"/>
                                </a:rPr>
                                <m:t>𝑞</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𝜀</m:t>
                                  </m:r>
                                </m:e>
                                <m:sub>
                                  <m:r>
                                    <a:rPr lang="pt-BR" sz="2400" b="0" i="1" smtClean="0">
                                      <a:latin typeface="Cambria Math" panose="02040503050406030204" pitchFamily="18" charset="0"/>
                                      <a:ea typeface="Cambria Math" panose="02040503050406030204" pitchFamily="18" charset="0"/>
                                    </a:rPr>
                                    <m:t>𝑠𝑖</m:t>
                                  </m:r>
                                </m:sub>
                              </m:sSub>
                            </m:num>
                            <m:den>
                              <m:r>
                                <a:rPr lang="pt-BR" sz="2400" b="0" i="1" smtClean="0">
                                  <a:latin typeface="Cambria Math" panose="02040503050406030204" pitchFamily="18" charset="0"/>
                                  <a:ea typeface="Cambria Math" panose="02040503050406030204" pitchFamily="18" charset="0"/>
                                </a:rPr>
                                <m:t>2</m:t>
                              </m:r>
                              <m:r>
                                <a:rPr lang="pt-BR" sz="2400" b="0" i="1" smtClean="0">
                                  <a:latin typeface="Cambria Math" panose="02040503050406030204" pitchFamily="18" charset="0"/>
                                  <a:ea typeface="Cambria Math" panose="02040503050406030204" pitchFamily="18" charset="0"/>
                                </a:rPr>
                                <m:t>𝑞</m:t>
                              </m:r>
                              <m:d>
                                <m:dPr>
                                  <m:ctrlPr>
                                    <a:rPr lang="pt-BR" sz="2400" i="1">
                                      <a:latin typeface="Cambria Math" panose="02040503050406030204" pitchFamily="18" charset="0"/>
                                      <a:ea typeface="Cambria Math" panose="02040503050406030204" pitchFamily="18" charset="0"/>
                                    </a:rPr>
                                  </m:ctrlPr>
                                </m:dPr>
                                <m:e>
                                  <m:f>
                                    <m:fPr>
                                      <m:ctrlPr>
                                        <a:rPr lang="pt-BR" sz="2400" i="1">
                                          <a:latin typeface="Cambria Math" panose="02040503050406030204" pitchFamily="18" charset="0"/>
                                          <a:ea typeface="Cambria Math" panose="02040503050406030204" pitchFamily="18" charset="0"/>
                                        </a:rPr>
                                      </m:ctrlPr>
                                    </m:fPr>
                                    <m:num>
                                      <m:r>
                                        <a:rPr lang="pt-BR" sz="2400" i="1">
                                          <a:latin typeface="Cambria Math" panose="02040503050406030204" pitchFamily="18" charset="0"/>
                                          <a:ea typeface="Cambria Math" panose="02040503050406030204" pitchFamily="18" charset="0"/>
                                        </a:rPr>
                                        <m:t>1</m:t>
                                      </m:r>
                                    </m:num>
                                    <m:den>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𝑁</m:t>
                                          </m:r>
                                        </m:e>
                                        <m:sub>
                                          <m:r>
                                            <a:rPr lang="pt-BR" sz="2400" i="1">
                                              <a:latin typeface="Cambria Math" panose="02040503050406030204" pitchFamily="18" charset="0"/>
                                              <a:ea typeface="Cambria Math" panose="02040503050406030204" pitchFamily="18" charset="0"/>
                                            </a:rPr>
                                            <m:t>𝐴</m:t>
                                          </m:r>
                                        </m:sub>
                                      </m:sSub>
                                    </m:den>
                                  </m:f>
                                  <m:r>
                                    <a:rPr lang="pt-BR" sz="2400" i="1">
                                      <a:latin typeface="Cambria Math" panose="02040503050406030204" pitchFamily="18" charset="0"/>
                                      <a:ea typeface="Cambria Math" panose="02040503050406030204" pitchFamily="18" charset="0"/>
                                    </a:rPr>
                                    <m:t>+</m:t>
                                  </m:r>
                                  <m:f>
                                    <m:fPr>
                                      <m:ctrlPr>
                                        <a:rPr lang="pt-BR" sz="2400" i="1">
                                          <a:latin typeface="Cambria Math" panose="02040503050406030204" pitchFamily="18" charset="0"/>
                                          <a:ea typeface="Cambria Math" panose="02040503050406030204" pitchFamily="18" charset="0"/>
                                        </a:rPr>
                                      </m:ctrlPr>
                                    </m:fPr>
                                    <m:num>
                                      <m:r>
                                        <a:rPr lang="pt-BR" sz="2400" i="1">
                                          <a:latin typeface="Cambria Math" panose="02040503050406030204" pitchFamily="18" charset="0"/>
                                          <a:ea typeface="Cambria Math" panose="02040503050406030204" pitchFamily="18" charset="0"/>
                                        </a:rPr>
                                        <m:t>1</m:t>
                                      </m:r>
                                    </m:num>
                                    <m:den>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𝑁</m:t>
                                          </m:r>
                                        </m:e>
                                        <m:sub>
                                          <m:r>
                                            <a:rPr lang="pt-BR" sz="2400" i="1">
                                              <a:latin typeface="Cambria Math" panose="02040503050406030204" pitchFamily="18" charset="0"/>
                                              <a:ea typeface="Cambria Math" panose="02040503050406030204" pitchFamily="18" charset="0"/>
                                            </a:rPr>
                                            <m:t>𝐷</m:t>
                                          </m:r>
                                        </m:sub>
                                      </m:sSub>
                                    </m:den>
                                  </m:f>
                                </m:e>
                              </m:d>
                              <m:d>
                                <m:dPr>
                                  <m:ctrlPr>
                                    <a:rPr lang="pt-BR" sz="2400" i="1">
                                      <a:latin typeface="Cambria Math" panose="02040503050406030204" pitchFamily="18" charset="0"/>
                                      <a:ea typeface="Cambria Math" panose="02040503050406030204" pitchFamily="18" charset="0"/>
                                    </a:rPr>
                                  </m:ctrlPr>
                                </m:dPr>
                                <m:e>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ea typeface="Cambria Math" panose="02040503050406030204" pitchFamily="18" charset="0"/>
                                        </a:rPr>
                                        <m:t>𝑖</m:t>
                                      </m:r>
                                    </m:sub>
                                  </m:sSub>
                                  <m:r>
                                    <a:rPr lang="pt-BR" sz="2400" i="1">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𝑉</m:t>
                                      </m:r>
                                    </m:e>
                                    <m:sub>
                                      <m:r>
                                        <a:rPr lang="pt-BR" sz="2400" i="1">
                                          <a:latin typeface="Cambria Math" panose="02040503050406030204" pitchFamily="18" charset="0"/>
                                          <a:ea typeface="Cambria Math" panose="02040503050406030204" pitchFamily="18" charset="0"/>
                                        </a:rPr>
                                        <m:t>𝐴</m:t>
                                      </m:r>
                                    </m:sub>
                                  </m:sSub>
                                </m:e>
                              </m:d>
                            </m:den>
                          </m:f>
                        </m:e>
                      </m:rad>
                    </m:oMath>
                  </m:oMathPara>
                </a14:m>
                <a:endParaRPr lang="pt-BR" sz="2000" dirty="0"/>
              </a:p>
            </p:txBody>
          </p:sp>
        </mc:Choice>
        <mc:Fallback>
          <p:sp>
            <p:nvSpPr>
              <p:cNvPr id="4" name="CaixaDeTexto 3"/>
              <p:cNvSpPr txBox="1">
                <a:spLocks noRot="1" noChangeAspect="1" noMove="1" noResize="1" noEditPoints="1" noAdjustHandles="1" noChangeArrowheads="1" noChangeShapeType="1" noTextEdit="1"/>
              </p:cNvSpPr>
              <p:nvPr/>
            </p:nvSpPr>
            <p:spPr>
              <a:xfrm>
                <a:off x="3388254" y="2999922"/>
                <a:ext cx="5605990" cy="1183529"/>
              </a:xfrm>
              <a:prstGeom prst="rect">
                <a:avLst/>
              </a:prstGeom>
              <a:blipFill rotWithShape="1">
                <a:blip r:embed="rId1"/>
                <a:stretch>
                  <a:fillRect l="-9" t="-15" r="2" b="-23601"/>
                </a:stretch>
              </a:blipFill>
            </p:spPr>
            <p:txBody>
              <a:bodyPr/>
              <a:lstStyle/>
              <a:p>
                <a:r>
                  <a:rPr lang="pt-BR" altLang="en-US">
                    <a:noFill/>
                  </a:rPr>
                  <a:t> </a:t>
                </a:r>
              </a:p>
            </p:txBody>
          </p:sp>
        </mc:Fallback>
      </mc:AlternateContent>
      <p:sp>
        <p:nvSpPr>
          <p:cNvPr id="6" name="CaixaDeTexto 5"/>
          <p:cNvSpPr txBox="1"/>
          <p:nvPr/>
        </p:nvSpPr>
        <p:spPr>
          <a:xfrm>
            <a:off x="479625" y="4577403"/>
            <a:ext cx="11023199" cy="1384995"/>
          </a:xfrm>
          <a:prstGeom prst="rect">
            <a:avLst/>
          </a:prstGeom>
          <a:noFill/>
        </p:spPr>
        <p:txBody>
          <a:bodyPr wrap="square" rtlCol="0">
            <a:spAutoFit/>
          </a:bodyPr>
          <a:lstStyle/>
          <a:p>
            <a:pPr marL="457200" indent="-457200">
              <a:buFont typeface="Arial" panose="020B0604020202020204" pitchFamily="34" charset="0"/>
              <a:buChar char="•"/>
            </a:pPr>
            <a:r>
              <a:rPr lang="pt-BR" sz="2800" dirty="0" smtClean="0">
                <a:latin typeface="Comic Sans MS" panose="030F0702030302020204" pitchFamily="66" charset="0"/>
              </a:rPr>
              <a:t>Quanto menor a tenção reversa aplicada, maior a capacitância do diodo</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Quanto maior a dopagem, maior a capacitância do diodo</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403425" y="484667"/>
            <a:ext cx="11023199" cy="5755422"/>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Tensão de ruptura do diodo (por avalanche)</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A ruptura por avalanche depende do campo elétrico no diodo: </a:t>
            </a:r>
            <a:r>
              <a:rPr lang="pt-BR" sz="2800" dirty="0">
                <a:latin typeface="Comic Sans MS" panose="030F0702030302020204" pitchFamily="66" charset="0"/>
              </a:rPr>
              <a:t>q</a:t>
            </a:r>
            <a:r>
              <a:rPr lang="pt-BR" sz="2800" dirty="0" smtClean="0">
                <a:latin typeface="Comic Sans MS" panose="030F0702030302020204" pitchFamily="66" charset="0"/>
              </a:rPr>
              <a:t>uanto maior o campo, mais fácil acontecer a avalanche.</a:t>
            </a:r>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Dada uma tensão aplicada no diodo, quanto menor a região de depleção maiores são os campos elétrico (∆V = -</a:t>
            </a:r>
            <a:r>
              <a:rPr lang="pt-BR" sz="2800" dirty="0" err="1" smtClean="0">
                <a:latin typeface="Comic Sans MS" panose="030F0702030302020204" pitchFamily="66" charset="0"/>
              </a:rPr>
              <a:t>E∆x</a:t>
            </a:r>
            <a:r>
              <a:rPr lang="pt-BR" sz="2800" dirty="0" smtClean="0">
                <a:latin typeface="Comic Sans MS" panose="030F0702030302020204" pitchFamily="66" charset="0"/>
              </a:rPr>
              <a:t>) e, portanto, mais fácil ocorrer a ruptura. Isso implica que a tensão de ruptura (V</a:t>
            </a:r>
            <a:r>
              <a:rPr lang="pt-BR" sz="2800" baseline="-25000" dirty="0" smtClean="0">
                <a:latin typeface="Comic Sans MS" panose="030F0702030302020204" pitchFamily="66" charset="0"/>
              </a:rPr>
              <a:t>R</a:t>
            </a:r>
            <a:r>
              <a:rPr lang="pt-BR" sz="2800" dirty="0" smtClean="0">
                <a:latin typeface="Comic Sans MS" panose="030F0702030302020204" pitchFamily="66" charset="0"/>
              </a:rPr>
              <a:t>), modulo, é menor.</a:t>
            </a:r>
            <a:endParaRPr lang="pt-BR" sz="2800" dirty="0" smtClean="0">
              <a:latin typeface="Comic Sans MS" panose="030F0702030302020204" pitchFamily="66" charset="0"/>
            </a:endParaRPr>
          </a:p>
          <a:p>
            <a:pPr algn="ctr"/>
            <a:r>
              <a:rPr lang="pt-BR" sz="3200" dirty="0">
                <a:latin typeface="Comic Sans MS" panose="030F0702030302020204" pitchFamily="66" charset="0"/>
              </a:rPr>
              <a:t>|</a:t>
            </a:r>
            <a:r>
              <a:rPr lang="pt-BR" sz="3200" dirty="0" smtClean="0">
                <a:latin typeface="Comic Sans MS" panose="030F0702030302020204" pitchFamily="66" charset="0"/>
              </a:rPr>
              <a:t>V</a:t>
            </a:r>
            <a:r>
              <a:rPr lang="pt-BR" sz="3200" baseline="-25000" dirty="0" smtClean="0">
                <a:latin typeface="Comic Sans MS" panose="030F0702030302020204" pitchFamily="66" charset="0"/>
              </a:rPr>
              <a:t>R</a:t>
            </a:r>
            <a:r>
              <a:rPr lang="pt-BR" sz="3200" dirty="0" smtClean="0">
                <a:latin typeface="Comic Sans MS" panose="030F0702030302020204" pitchFamily="66" charset="0"/>
              </a:rPr>
              <a:t>| </a:t>
            </a:r>
            <a:r>
              <a:rPr lang="pt-BR" sz="3200" dirty="0" smtClean="0">
                <a:latin typeface="Symbol" panose="05050102010706020507" pitchFamily="18" charset="2"/>
              </a:rPr>
              <a:t>a</a:t>
            </a:r>
            <a:r>
              <a:rPr lang="pt-BR" sz="3200" dirty="0" smtClean="0">
                <a:latin typeface="Comic Sans MS" panose="030F0702030302020204" pitchFamily="66" charset="0"/>
              </a:rPr>
              <a:t> 1/N</a:t>
            </a:r>
            <a:r>
              <a:rPr lang="pt-BR" sz="3200" baseline="-25000" dirty="0" smtClean="0">
                <a:latin typeface="Comic Sans MS" panose="030F0702030302020204" pitchFamily="66" charset="0"/>
              </a:rPr>
              <a:t>A</a:t>
            </a:r>
            <a:endParaRPr lang="pt-BR" sz="3200" baseline="-25000" dirty="0" smtClean="0">
              <a:latin typeface="Comic Sans MS" panose="030F0702030302020204" pitchFamily="66" charset="0"/>
            </a:endParaRPr>
          </a:p>
          <a:p>
            <a:r>
              <a:rPr lang="pt-BR" sz="2800" dirty="0" smtClean="0">
                <a:latin typeface="Comic Sans MS" panose="030F0702030302020204" pitchFamily="66" charset="0"/>
              </a:rPr>
              <a:t>Assim, se N</a:t>
            </a:r>
            <a:r>
              <a:rPr lang="pt-BR" sz="2800" baseline="-25000" dirty="0" smtClean="0">
                <a:latin typeface="Comic Sans MS" panose="030F0702030302020204" pitchFamily="66" charset="0"/>
              </a:rPr>
              <a:t>A</a:t>
            </a:r>
            <a:r>
              <a:rPr lang="pt-BR" sz="2800" dirty="0" smtClean="0">
                <a:latin typeface="Comic Sans MS" panose="030F0702030302020204" pitchFamily="66" charset="0"/>
              </a:rPr>
              <a:t> aumenta</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X</a:t>
            </a:r>
            <a:r>
              <a:rPr lang="pt-BR" sz="2800" baseline="-25000" dirty="0" smtClean="0">
                <a:latin typeface="Comic Sans MS" panose="030F0702030302020204" pitchFamily="66" charset="0"/>
              </a:rPr>
              <a:t>D</a:t>
            </a:r>
            <a:r>
              <a:rPr lang="pt-BR" sz="2800" dirty="0" smtClean="0">
                <a:latin typeface="Comic Sans MS" panose="030F0702030302020204" pitchFamily="66" charset="0"/>
              </a:rPr>
              <a:t> diminui   </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C</a:t>
            </a:r>
            <a:r>
              <a:rPr lang="pt-BR" sz="2800" baseline="-25000" dirty="0" smtClean="0">
                <a:latin typeface="Comic Sans MS" panose="030F0702030302020204" pitchFamily="66" charset="0"/>
              </a:rPr>
              <a:t>J</a:t>
            </a:r>
            <a:r>
              <a:rPr lang="pt-BR" sz="2800" dirty="0" smtClean="0">
                <a:latin typeface="Comic Sans MS" panose="030F0702030302020204" pitchFamily="66" charset="0"/>
              </a:rPr>
              <a:t> aumenta</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a:t>
            </a:r>
            <a:r>
              <a:rPr lang="pt-BR" sz="2800" dirty="0" err="1" smtClean="0">
                <a:latin typeface="Comic Sans MS" panose="030F0702030302020204" pitchFamily="66" charset="0"/>
              </a:rPr>
              <a:t>V</a:t>
            </a:r>
            <a:r>
              <a:rPr lang="pt-BR" sz="2800" baseline="-25000" dirty="0" err="1" smtClean="0">
                <a:latin typeface="Comic Sans MS" panose="030F0702030302020204" pitchFamily="66" charset="0"/>
              </a:rPr>
              <a:t>R</a:t>
            </a:r>
            <a:r>
              <a:rPr lang="pt-BR" sz="2800" dirty="0" err="1">
                <a:latin typeface="Comic Sans MS" panose="030F0702030302020204" pitchFamily="66" charset="0"/>
              </a:rPr>
              <a:t>|</a:t>
            </a:r>
            <a:r>
              <a:rPr lang="pt-BR" sz="2800" dirty="0" err="1" smtClean="0">
                <a:latin typeface="Comic Sans MS" panose="030F0702030302020204" pitchFamily="66" charset="0"/>
              </a:rPr>
              <a:t>diminui</a:t>
            </a:r>
            <a:endParaRPr lang="pt-BR" sz="2800" dirty="0" smtClean="0">
              <a:latin typeface="Comic Sans MS" panose="030F0702030302020204" pitchFamily="66" charset="0"/>
            </a:endParaRPr>
          </a:p>
        </p:txBody>
      </p:sp>
      <p:sp>
        <p:nvSpPr>
          <p:cNvPr id="4" name="Rosto feliz 3"/>
          <p:cNvSpPr/>
          <p:nvPr/>
        </p:nvSpPr>
        <p:spPr>
          <a:xfrm>
            <a:off x="3047364" y="4819650"/>
            <a:ext cx="428625" cy="438150"/>
          </a:xfrm>
          <a:prstGeom prst="smileyFac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aio 5"/>
          <p:cNvSpPr/>
          <p:nvPr/>
        </p:nvSpPr>
        <p:spPr>
          <a:xfrm>
            <a:off x="3295648" y="5322887"/>
            <a:ext cx="428625" cy="439364"/>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aio 6"/>
          <p:cNvSpPr/>
          <p:nvPr/>
        </p:nvSpPr>
        <p:spPr>
          <a:xfrm>
            <a:off x="3475987" y="5826947"/>
            <a:ext cx="428625" cy="439364"/>
          </a:xfrm>
          <a:prstGeom prst="lightningBol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422910" y="584200"/>
            <a:ext cx="11412855" cy="95313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4. </a:t>
            </a:r>
            <a:r>
              <a:rPr lang="pt-BR" sz="2800" b="1" dirty="0" err="1" smtClean="0">
                <a:solidFill>
                  <a:srgbClr val="C00000"/>
                </a:solidFill>
                <a:latin typeface="Comic Sans MS" panose="030F0702030302020204" pitchFamily="66" charset="0"/>
              </a:rPr>
              <a:t>Punch</a:t>
            </a:r>
            <a:r>
              <a:rPr lang="pt-BR" sz="2800" b="1" dirty="0" err="1">
                <a:solidFill>
                  <a:srgbClr val="C00000"/>
                </a:solidFill>
                <a:latin typeface="Comic Sans MS" panose="030F0702030302020204" pitchFamily="66" charset="0"/>
              </a:rPr>
              <a:t>-</a:t>
            </a:r>
            <a:r>
              <a:rPr lang="pt-BR" sz="2800" b="1" dirty="0" err="1" smtClean="0">
                <a:solidFill>
                  <a:srgbClr val="C00000"/>
                </a:solidFill>
                <a:latin typeface="Comic Sans MS" panose="030F0702030302020204" pitchFamily="66" charset="0"/>
              </a:rPr>
              <a:t>Through</a:t>
            </a:r>
            <a:endParaRPr lang="pt-BR" sz="2800" b="1" dirty="0" smtClean="0">
              <a:solidFill>
                <a:srgbClr val="C00000"/>
              </a:solidFill>
              <a:latin typeface="Comic Sans MS" panose="030F0702030302020204" pitchFamily="66" charset="0"/>
            </a:endParaRPr>
          </a:p>
          <a:p>
            <a:r>
              <a:rPr lang="pt-BR" sz="2800" b="1" dirty="0" smtClean="0">
                <a:latin typeface="Comic Sans MS" panose="030F0702030302020204" pitchFamily="66" charset="0"/>
              </a:rPr>
              <a:t>O que pode acontecer se a região de depleção não for reduzida?</a:t>
            </a:r>
            <a:endParaRPr lang="pt-BR" sz="2800" dirty="0" smtClean="0">
              <a:latin typeface="Comic Sans MS" panose="030F0702030302020204" pitchFamily="66" charset="0"/>
            </a:endParaRPr>
          </a:p>
        </p:txBody>
      </p:sp>
      <p:sp>
        <p:nvSpPr>
          <p:cNvPr id="4" name="Retângulo de cantos arredondados 3"/>
          <p:cNvSpPr/>
          <p:nvPr/>
        </p:nvSpPr>
        <p:spPr>
          <a:xfrm>
            <a:off x="1964868" y="2773363"/>
            <a:ext cx="8445958" cy="19778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4063284" y="2646699"/>
            <a:ext cx="3690338" cy="13298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4063284" y="2437367"/>
            <a:ext cx="3690338" cy="20933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9413418" y="4056722"/>
            <a:ext cx="1039799" cy="461665"/>
          </a:xfrm>
          <a:prstGeom prst="rect">
            <a:avLst/>
          </a:prstGeom>
          <a:noFill/>
        </p:spPr>
        <p:txBody>
          <a:bodyPr wrap="square" rtlCol="0">
            <a:spAutoFit/>
          </a:bodyPr>
          <a:lstStyle/>
          <a:p>
            <a:r>
              <a:rPr lang="pt-BR" sz="2400" dirty="0" err="1" smtClean="0"/>
              <a:t>P-Si</a:t>
            </a:r>
            <a:endParaRPr lang="pt-BR" sz="2400" dirty="0"/>
          </a:p>
        </p:txBody>
      </p:sp>
      <p:sp>
        <p:nvSpPr>
          <p:cNvPr id="8" name="CaixaDeTexto 7"/>
          <p:cNvSpPr txBox="1"/>
          <p:nvPr/>
        </p:nvSpPr>
        <p:spPr>
          <a:xfrm>
            <a:off x="5741308" y="2306318"/>
            <a:ext cx="872255" cy="461665"/>
          </a:xfrm>
          <a:prstGeom prst="rect">
            <a:avLst/>
          </a:prstGeom>
          <a:noFill/>
        </p:spPr>
        <p:txBody>
          <a:bodyPr wrap="square" rtlCol="0">
            <a:spAutoFit/>
          </a:bodyPr>
          <a:lstStyle/>
          <a:p>
            <a:r>
              <a:rPr lang="pt-BR" sz="2400" dirty="0" smtClean="0"/>
              <a:t>poli</a:t>
            </a:r>
            <a:endParaRPr lang="pt-BR" sz="2400" dirty="0"/>
          </a:p>
        </p:txBody>
      </p:sp>
      <p:sp>
        <p:nvSpPr>
          <p:cNvPr id="9" name="Retângulo de cantos arredondados 8"/>
          <p:cNvSpPr/>
          <p:nvPr/>
        </p:nvSpPr>
        <p:spPr>
          <a:xfrm>
            <a:off x="3245126" y="2754072"/>
            <a:ext cx="952326" cy="10400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3326254" y="3019232"/>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sp>
        <p:nvSpPr>
          <p:cNvPr id="38" name="Retângulo de cantos arredondados 37"/>
          <p:cNvSpPr/>
          <p:nvPr/>
        </p:nvSpPr>
        <p:spPr>
          <a:xfrm>
            <a:off x="7697838" y="2773193"/>
            <a:ext cx="952326" cy="10208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7805795" y="3065138"/>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cxnSp>
        <p:nvCxnSpPr>
          <p:cNvPr id="76" name="Conector Reto 75"/>
          <p:cNvCxnSpPr/>
          <p:nvPr/>
        </p:nvCxnSpPr>
        <p:spPr>
          <a:xfrm flipH="1" flipV="1">
            <a:off x="8121449" y="2303742"/>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flipH="1" flipV="1">
            <a:off x="6012023" y="1962534"/>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flipH="1" flipV="1">
            <a:off x="3599018" y="227151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79" name="CaixaDeTexto 78"/>
          <p:cNvSpPr txBox="1"/>
          <p:nvPr/>
        </p:nvSpPr>
        <p:spPr>
          <a:xfrm>
            <a:off x="5410315" y="1694608"/>
            <a:ext cx="585225" cy="584775"/>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80" name="CaixaDeTexto 79"/>
          <p:cNvSpPr txBox="1"/>
          <p:nvPr/>
        </p:nvSpPr>
        <p:spPr>
          <a:xfrm>
            <a:off x="8129405" y="1929489"/>
            <a:ext cx="585417" cy="584775"/>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81" name="CaixaDeTexto 80"/>
          <p:cNvSpPr txBox="1"/>
          <p:nvPr/>
        </p:nvSpPr>
        <p:spPr>
          <a:xfrm>
            <a:off x="3018763" y="1893964"/>
            <a:ext cx="539700" cy="584775"/>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82" name="Retângulo de cantos arredondados 81"/>
          <p:cNvSpPr/>
          <p:nvPr/>
        </p:nvSpPr>
        <p:spPr>
          <a:xfrm>
            <a:off x="8679363" y="2765734"/>
            <a:ext cx="952326"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82"/>
          <p:cNvSpPr txBox="1"/>
          <p:nvPr/>
        </p:nvSpPr>
        <p:spPr>
          <a:xfrm>
            <a:off x="8791581" y="2710445"/>
            <a:ext cx="847728"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84" name="Conector Reto 83"/>
          <p:cNvCxnSpPr/>
          <p:nvPr/>
        </p:nvCxnSpPr>
        <p:spPr>
          <a:xfrm flipH="1" flipV="1">
            <a:off x="9171457" y="228805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Conector de Seta Reta 85"/>
          <p:cNvCxnSpPr/>
          <p:nvPr/>
        </p:nvCxnSpPr>
        <p:spPr>
          <a:xfrm>
            <a:off x="7566991" y="2980125"/>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00" name="Forma livre 99"/>
          <p:cNvSpPr/>
          <p:nvPr/>
        </p:nvSpPr>
        <p:spPr>
          <a:xfrm>
            <a:off x="2854325" y="2776855"/>
            <a:ext cx="2043430" cy="1457325"/>
          </a:xfrm>
          <a:custGeom>
            <a:avLst/>
            <a:gdLst>
              <a:gd name="connsiteX0" fmla="*/ 22134 w 1797564"/>
              <a:gd name="connsiteY0" fmla="*/ 0 h 1457249"/>
              <a:gd name="connsiteX1" fmla="*/ 3084 w 1797564"/>
              <a:gd name="connsiteY1" fmla="*/ 428625 h 1457249"/>
              <a:gd name="connsiteX2" fmla="*/ 79284 w 1797564"/>
              <a:gd name="connsiteY2" fmla="*/ 1066800 h 1457249"/>
              <a:gd name="connsiteX3" fmla="*/ 460284 w 1797564"/>
              <a:gd name="connsiteY3" fmla="*/ 1381125 h 1457249"/>
              <a:gd name="connsiteX4" fmla="*/ 1555659 w 1797564"/>
              <a:gd name="connsiteY4" fmla="*/ 1381125 h 1457249"/>
              <a:gd name="connsiteX5" fmla="*/ 1793784 w 1797564"/>
              <a:gd name="connsiteY5" fmla="*/ 533400 h 1457249"/>
              <a:gd name="connsiteX6" fmla="*/ 1679484 w 1797564"/>
              <a:gd name="connsiteY6" fmla="*/ 171450 h 145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7564" h="1457249">
                <a:moveTo>
                  <a:pt x="22134" y="0"/>
                </a:moveTo>
                <a:cubicBezTo>
                  <a:pt x="7846" y="125412"/>
                  <a:pt x="-6441" y="250825"/>
                  <a:pt x="3084" y="428625"/>
                </a:cubicBezTo>
                <a:cubicBezTo>
                  <a:pt x="12609" y="606425"/>
                  <a:pt x="3084" y="908050"/>
                  <a:pt x="79284" y="1066800"/>
                </a:cubicBezTo>
                <a:cubicBezTo>
                  <a:pt x="155484" y="1225550"/>
                  <a:pt x="214222" y="1328738"/>
                  <a:pt x="460284" y="1381125"/>
                </a:cubicBezTo>
                <a:cubicBezTo>
                  <a:pt x="706347" y="1433513"/>
                  <a:pt x="1333409" y="1522413"/>
                  <a:pt x="1555659" y="1381125"/>
                </a:cubicBezTo>
                <a:cubicBezTo>
                  <a:pt x="1777909" y="1239838"/>
                  <a:pt x="1773147" y="735012"/>
                  <a:pt x="1793784" y="533400"/>
                </a:cubicBezTo>
                <a:cubicBezTo>
                  <a:pt x="1814421" y="331788"/>
                  <a:pt x="1746952" y="251619"/>
                  <a:pt x="1679484" y="171450"/>
                </a:cubicBezTo>
              </a:path>
            </a:pathLst>
          </a:cu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Forma livre 101"/>
          <p:cNvSpPr/>
          <p:nvPr/>
        </p:nvSpPr>
        <p:spPr>
          <a:xfrm>
            <a:off x="3312167" y="2786623"/>
            <a:ext cx="839727" cy="969476"/>
          </a:xfrm>
          <a:custGeom>
            <a:avLst/>
            <a:gdLst>
              <a:gd name="connsiteX0" fmla="*/ 31108 w 839727"/>
              <a:gd name="connsiteY0" fmla="*/ 0 h 969476"/>
              <a:gd name="connsiteX1" fmla="*/ 2533 w 839727"/>
              <a:gd name="connsiteY1" fmla="*/ 495300 h 969476"/>
              <a:gd name="connsiteX2" fmla="*/ 88258 w 839727"/>
              <a:gd name="connsiteY2" fmla="*/ 923925 h 969476"/>
              <a:gd name="connsiteX3" fmla="*/ 602608 w 839727"/>
              <a:gd name="connsiteY3" fmla="*/ 933450 h 969476"/>
              <a:gd name="connsiteX4" fmla="*/ 812158 w 839727"/>
              <a:gd name="connsiteY4" fmla="*/ 714375 h 969476"/>
              <a:gd name="connsiteX5" fmla="*/ 831208 w 839727"/>
              <a:gd name="connsiteY5" fmla="*/ 85725 h 969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9727" h="969476">
                <a:moveTo>
                  <a:pt x="31108" y="0"/>
                </a:moveTo>
                <a:cubicBezTo>
                  <a:pt x="12058" y="170656"/>
                  <a:pt x="-6992" y="341313"/>
                  <a:pt x="2533" y="495300"/>
                </a:cubicBezTo>
                <a:cubicBezTo>
                  <a:pt x="12058" y="649287"/>
                  <a:pt x="-11754" y="850900"/>
                  <a:pt x="88258" y="923925"/>
                </a:cubicBezTo>
                <a:cubicBezTo>
                  <a:pt x="188270" y="996950"/>
                  <a:pt x="481958" y="968375"/>
                  <a:pt x="602608" y="933450"/>
                </a:cubicBezTo>
                <a:cubicBezTo>
                  <a:pt x="723258" y="898525"/>
                  <a:pt x="774058" y="855662"/>
                  <a:pt x="812158" y="714375"/>
                </a:cubicBezTo>
                <a:cubicBezTo>
                  <a:pt x="850258" y="573088"/>
                  <a:pt x="840733" y="329406"/>
                  <a:pt x="831208" y="85725"/>
                </a:cubicBezTo>
              </a:path>
            </a:pathLst>
          </a:cu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3" name="Forma livre 102"/>
          <p:cNvSpPr/>
          <p:nvPr/>
        </p:nvSpPr>
        <p:spPr>
          <a:xfrm>
            <a:off x="7733102" y="2891398"/>
            <a:ext cx="870565" cy="919041"/>
          </a:xfrm>
          <a:custGeom>
            <a:avLst/>
            <a:gdLst>
              <a:gd name="connsiteX0" fmla="*/ 20248 w 870565"/>
              <a:gd name="connsiteY0" fmla="*/ 0 h 919041"/>
              <a:gd name="connsiteX1" fmla="*/ 10723 w 870565"/>
              <a:gd name="connsiteY1" fmla="*/ 466725 h 919041"/>
              <a:gd name="connsiteX2" fmla="*/ 77398 w 870565"/>
              <a:gd name="connsiteY2" fmla="*/ 857250 h 919041"/>
              <a:gd name="connsiteX3" fmla="*/ 772723 w 870565"/>
              <a:gd name="connsiteY3" fmla="*/ 847725 h 919041"/>
              <a:gd name="connsiteX4" fmla="*/ 858448 w 870565"/>
              <a:gd name="connsiteY4" fmla="*/ 180975 h 919041"/>
              <a:gd name="connsiteX5" fmla="*/ 867973 w 870565"/>
              <a:gd name="connsiteY5" fmla="*/ 28575 h 91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0565" h="919041">
                <a:moveTo>
                  <a:pt x="20248" y="0"/>
                </a:moveTo>
                <a:cubicBezTo>
                  <a:pt x="10723" y="161925"/>
                  <a:pt x="1198" y="323850"/>
                  <a:pt x="10723" y="466725"/>
                </a:cubicBezTo>
                <a:cubicBezTo>
                  <a:pt x="20248" y="609600"/>
                  <a:pt x="-49602" y="793750"/>
                  <a:pt x="77398" y="857250"/>
                </a:cubicBezTo>
                <a:cubicBezTo>
                  <a:pt x="204398" y="920750"/>
                  <a:pt x="642548" y="960437"/>
                  <a:pt x="772723" y="847725"/>
                </a:cubicBezTo>
                <a:cubicBezTo>
                  <a:pt x="902898" y="735013"/>
                  <a:pt x="842573" y="317500"/>
                  <a:pt x="858448" y="180975"/>
                </a:cubicBezTo>
                <a:cubicBezTo>
                  <a:pt x="874323" y="44450"/>
                  <a:pt x="871148" y="36512"/>
                  <a:pt x="867973" y="28575"/>
                </a:cubicBezTo>
              </a:path>
            </a:pathLst>
          </a:custGeom>
          <a:noFill/>
          <a:ln w="25400">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CaixaDeTexto 103"/>
          <p:cNvSpPr txBox="1"/>
          <p:nvPr/>
        </p:nvSpPr>
        <p:spPr>
          <a:xfrm>
            <a:off x="4231037" y="4764822"/>
            <a:ext cx="3797227" cy="1077218"/>
          </a:xfrm>
          <a:prstGeom prst="rect">
            <a:avLst/>
          </a:prstGeom>
          <a:noFill/>
        </p:spPr>
        <p:txBody>
          <a:bodyPr wrap="square" rtlCol="0">
            <a:spAutoFit/>
          </a:bodyPr>
          <a:lstStyle/>
          <a:p>
            <a:pPr algn="ctr"/>
            <a:r>
              <a:rPr lang="pt-BR" sz="3200" dirty="0" smtClean="0"/>
              <a:t>Regiões de depleção se encostam</a:t>
            </a:r>
            <a:endParaRPr lang="pt-BR" sz="3200" dirty="0"/>
          </a:p>
        </p:txBody>
      </p:sp>
      <p:sp>
        <p:nvSpPr>
          <p:cNvPr id="105" name="Forma livre 104"/>
          <p:cNvSpPr/>
          <p:nvPr/>
        </p:nvSpPr>
        <p:spPr>
          <a:xfrm>
            <a:off x="4143181" y="4053177"/>
            <a:ext cx="602592" cy="1019175"/>
          </a:xfrm>
          <a:custGeom>
            <a:avLst/>
            <a:gdLst>
              <a:gd name="connsiteX0" fmla="*/ 602592 w 602592"/>
              <a:gd name="connsiteY0" fmla="*/ 0 h 1019175"/>
              <a:gd name="connsiteX1" fmla="*/ 50142 w 602592"/>
              <a:gd name="connsiteY1" fmla="*/ 342900 h 1019175"/>
              <a:gd name="connsiteX2" fmla="*/ 59667 w 602592"/>
              <a:gd name="connsiteY2" fmla="*/ 1019175 h 1019175"/>
            </a:gdLst>
            <a:ahLst/>
            <a:cxnLst>
              <a:cxn ang="0">
                <a:pos x="connsiteX0" y="connsiteY0"/>
              </a:cxn>
              <a:cxn ang="0">
                <a:pos x="connsiteX1" y="connsiteY1"/>
              </a:cxn>
              <a:cxn ang="0">
                <a:pos x="connsiteX2" y="connsiteY2"/>
              </a:cxn>
            </a:cxnLst>
            <a:rect l="l" t="t" r="r" b="b"/>
            <a:pathLst>
              <a:path w="602592" h="1019175">
                <a:moveTo>
                  <a:pt x="602592" y="0"/>
                </a:moveTo>
                <a:cubicBezTo>
                  <a:pt x="371611" y="86518"/>
                  <a:pt x="140630" y="173037"/>
                  <a:pt x="50142" y="342900"/>
                </a:cubicBezTo>
                <a:cubicBezTo>
                  <a:pt x="-40346" y="512763"/>
                  <a:pt x="9660" y="765969"/>
                  <a:pt x="59667" y="1019175"/>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Forma livre 10"/>
          <p:cNvSpPr/>
          <p:nvPr/>
        </p:nvSpPr>
        <p:spPr>
          <a:xfrm>
            <a:off x="4755515" y="2787015"/>
            <a:ext cx="4359275" cy="1731010"/>
          </a:xfrm>
          <a:custGeom>
            <a:avLst/>
            <a:gdLst>
              <a:gd name="connisteX0" fmla="*/ 3995655 w 4359331"/>
              <a:gd name="connsiteY0" fmla="*/ 0 h 1372849"/>
              <a:gd name="connisteX1" fmla="*/ 4282675 w 4359331"/>
              <a:gd name="connsiteY1" fmla="*/ 407035 h 1372849"/>
              <a:gd name="connisteX2" fmla="*/ 4237590 w 4359331"/>
              <a:gd name="connsiteY2" fmla="*/ 904875 h 1372849"/>
              <a:gd name="connisteX3" fmla="*/ 3226670 w 4359331"/>
              <a:gd name="connsiteY3" fmla="*/ 1327785 h 1372849"/>
              <a:gd name="connisteX4" fmla="*/ 1642345 w 4359331"/>
              <a:gd name="connsiteY4" fmla="*/ 1343025 h 1372849"/>
              <a:gd name="connisteX5" fmla="*/ 555860 w 4359331"/>
              <a:gd name="connsiteY5" fmla="*/ 1297305 h 1372849"/>
              <a:gd name="connisteX6" fmla="*/ 42780 w 4359331"/>
              <a:gd name="connsiteY6" fmla="*/ 1146810 h 1372849"/>
              <a:gd name="connisteX7" fmla="*/ 103105 w 4359331"/>
              <a:gd name="connsiteY7" fmla="*/ 723900 h 1372849"/>
              <a:gd name="connisteX8" fmla="*/ 449815 w 4359331"/>
              <a:gd name="connsiteY8" fmla="*/ 271145 h 1372849"/>
              <a:gd name="connisteX9" fmla="*/ 691115 w 4359331"/>
              <a:gd name="connsiteY9" fmla="*/ 180975 h 1372849"/>
              <a:gd name="connisteX10" fmla="*/ 842245 w 4359331"/>
              <a:gd name="connsiteY10" fmla="*/ 0 h 137284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4359331" h="1372849">
                <a:moveTo>
                  <a:pt x="3995656" y="0"/>
                </a:moveTo>
                <a:cubicBezTo>
                  <a:pt x="4054076" y="71755"/>
                  <a:pt x="4234416" y="226060"/>
                  <a:pt x="4282676" y="407035"/>
                </a:cubicBezTo>
                <a:cubicBezTo>
                  <a:pt x="4330936" y="588010"/>
                  <a:pt x="4449046" y="720725"/>
                  <a:pt x="4237591" y="904875"/>
                </a:cubicBezTo>
                <a:cubicBezTo>
                  <a:pt x="4026136" y="1089025"/>
                  <a:pt x="3745466" y="1240155"/>
                  <a:pt x="3226671" y="1327785"/>
                </a:cubicBezTo>
                <a:cubicBezTo>
                  <a:pt x="2707876" y="1415415"/>
                  <a:pt x="2176381" y="1349375"/>
                  <a:pt x="1642346" y="1343025"/>
                </a:cubicBezTo>
                <a:cubicBezTo>
                  <a:pt x="1108311" y="1336675"/>
                  <a:pt x="875901" y="1336675"/>
                  <a:pt x="555861" y="1297305"/>
                </a:cubicBezTo>
                <a:cubicBezTo>
                  <a:pt x="235821" y="1257935"/>
                  <a:pt x="133586" y="1261745"/>
                  <a:pt x="42781" y="1146810"/>
                </a:cubicBezTo>
                <a:cubicBezTo>
                  <a:pt x="-48024" y="1031875"/>
                  <a:pt x="21826" y="899160"/>
                  <a:pt x="103106" y="723900"/>
                </a:cubicBezTo>
                <a:cubicBezTo>
                  <a:pt x="184386" y="548640"/>
                  <a:pt x="332341" y="379730"/>
                  <a:pt x="449816" y="271145"/>
                </a:cubicBezTo>
                <a:cubicBezTo>
                  <a:pt x="567291" y="162560"/>
                  <a:pt x="612376" y="234950"/>
                  <a:pt x="691116" y="180975"/>
                </a:cubicBezTo>
                <a:cubicBezTo>
                  <a:pt x="769856" y="127000"/>
                  <a:pt x="816846" y="34290"/>
                  <a:pt x="842246" y="0"/>
                </a:cubicBezTo>
              </a:path>
            </a:pathLst>
          </a:custGeom>
          <a:noFill/>
          <a:ln w="254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1266" name="Picture 2" descr="EE327 Lec 31h - Punch-through band diagrams - YouTube"/>
          <p:cNvPicPr>
            <a:picLocks noChangeAspect="1" noChangeArrowheads="1"/>
          </p:cNvPicPr>
          <p:nvPr/>
        </p:nvPicPr>
        <p:blipFill rotWithShape="1">
          <a:blip r:embed="rId1">
            <a:extLst>
              <a:ext uri="{28A0092B-C50C-407E-A947-70E740481C1C}">
                <a14:useLocalDpi xmlns:a14="http://schemas.microsoft.com/office/drawing/2010/main" val="0"/>
              </a:ext>
            </a:extLst>
          </a:blip>
          <a:srcRect l="16145" t="10860" r="14870" b="8958"/>
          <a:stretch>
            <a:fillRect/>
          </a:stretch>
        </p:blipFill>
        <p:spPr bwMode="auto">
          <a:xfrm>
            <a:off x="1717675" y="1314450"/>
            <a:ext cx="9159875" cy="5224145"/>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216660" y="553085"/>
            <a:ext cx="2249170" cy="1198880"/>
          </a:xfrm>
          <a:prstGeom prst="rect">
            <a:avLst/>
          </a:prstGeom>
          <a:solidFill>
            <a:schemeClr val="bg1"/>
          </a:solidFill>
        </p:spPr>
        <p:txBody>
          <a:bodyPr wrap="square">
            <a:spAutoFit/>
          </a:bodyPr>
          <a:lstStyle/>
          <a:p>
            <a:r>
              <a:rPr lang="pt-BR" sz="3600" b="1" dirty="0" err="1" smtClean="0">
                <a:solidFill>
                  <a:srgbClr val="C00000"/>
                </a:solidFill>
                <a:latin typeface="Comic Sans MS" panose="030F0702030302020204" pitchFamily="66" charset="0"/>
              </a:rPr>
              <a:t>Punch-through</a:t>
            </a:r>
            <a:endParaRPr lang="pt-BR" sz="3600" dirty="0">
              <a:solidFill>
                <a:srgbClr val="C00000"/>
              </a:solidFill>
              <a:latin typeface="Comic Sans MS" panose="030F0702030302020204" pitchFamily="66" charset="0"/>
            </a:endParaRPr>
          </a:p>
        </p:txBody>
      </p:sp>
      <p:sp>
        <p:nvSpPr>
          <p:cNvPr id="4" name="CaixaDeTexto 3"/>
          <p:cNvSpPr txBox="1"/>
          <p:nvPr/>
        </p:nvSpPr>
        <p:spPr>
          <a:xfrm>
            <a:off x="8917497" y="852785"/>
            <a:ext cx="1892940" cy="923330"/>
          </a:xfrm>
          <a:prstGeom prst="rect">
            <a:avLst/>
          </a:prstGeom>
          <a:solidFill>
            <a:schemeClr val="bg1"/>
          </a:solidFill>
        </p:spPr>
        <p:txBody>
          <a:bodyPr wrap="square" rtlCol="0">
            <a:spAutoFit/>
          </a:bodyPr>
          <a:lstStyle/>
          <a:p>
            <a:pPr algn="ctr"/>
            <a:r>
              <a:rPr lang="pt-BR" dirty="0" smtClean="0"/>
              <a:t>Regiões de depleção se encontram</a:t>
            </a:r>
            <a:endParaRPr lang="pt-BR" dirty="0"/>
          </a:p>
        </p:txBody>
      </p:sp>
      <p:sp>
        <p:nvSpPr>
          <p:cNvPr id="6" name="CaixaDeTexto 5"/>
          <p:cNvSpPr txBox="1"/>
          <p:nvPr/>
        </p:nvSpPr>
        <p:spPr>
          <a:xfrm>
            <a:off x="1216666" y="1752116"/>
            <a:ext cx="1892940" cy="923330"/>
          </a:xfrm>
          <a:prstGeom prst="rect">
            <a:avLst/>
          </a:prstGeom>
          <a:solidFill>
            <a:schemeClr val="bg1"/>
          </a:solidFill>
        </p:spPr>
        <p:txBody>
          <a:bodyPr wrap="square" rtlCol="0">
            <a:spAutoFit/>
          </a:bodyPr>
          <a:lstStyle/>
          <a:p>
            <a:pPr algn="ctr"/>
            <a:r>
              <a:rPr lang="pt-BR" dirty="0" smtClean="0"/>
              <a:t>Regiões de depleção não se encontram</a:t>
            </a:r>
            <a:endParaRPr lang="pt-BR" dirty="0"/>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2290" name="Picture 2" descr="Figure(C.4) (a)Punchthrough in a MOS transistor (b) the effect on the... |  Download Scientific Diagram"/>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31268" y="2544762"/>
            <a:ext cx="9606632" cy="3811588"/>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808355" y="714375"/>
            <a:ext cx="10993120" cy="1814830"/>
          </a:xfrm>
          <a:prstGeom prst="rect">
            <a:avLst/>
          </a:prstGeom>
          <a:solidFill>
            <a:schemeClr val="bg1"/>
          </a:solidFill>
        </p:spPr>
        <p:txBody>
          <a:bodyPr wrap="square">
            <a:spAutoFit/>
          </a:bodyPr>
          <a:lstStyle/>
          <a:p>
            <a:r>
              <a:rPr lang="pt-BR" sz="2800" dirty="0" smtClean="0">
                <a:latin typeface="Comic Sans MS" panose="030F0702030302020204" pitchFamily="66" charset="0"/>
              </a:rPr>
              <a:t>No </a:t>
            </a:r>
            <a:r>
              <a:rPr lang="pt-BR" sz="2800" dirty="0" err="1" smtClean="0">
                <a:latin typeface="Comic Sans MS" panose="030F0702030302020204" pitchFamily="66" charset="0"/>
              </a:rPr>
              <a:t>Punch-through</a:t>
            </a:r>
            <a:r>
              <a:rPr lang="pt-BR" sz="2800" dirty="0" smtClean="0">
                <a:latin typeface="Comic Sans MS" panose="030F0702030302020204" pitchFamily="66" charset="0"/>
              </a:rPr>
              <a:t> correntes passam por baixo do canal. Essas correntes não são controladas pelo V</a:t>
            </a:r>
            <a:r>
              <a:rPr lang="pt-BR" sz="2800" baseline="-25000" dirty="0" smtClean="0">
                <a:latin typeface="Comic Sans MS" panose="030F0702030302020204" pitchFamily="66" charset="0"/>
              </a:rPr>
              <a:t>G</a:t>
            </a:r>
            <a:r>
              <a:rPr lang="pt-BR" sz="2800" dirty="0" smtClean="0">
                <a:latin typeface="Comic Sans MS" panose="030F0702030302020204" pitchFamily="66" charset="0"/>
              </a:rPr>
              <a:t>!</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b="1" dirty="0" smtClean="0">
                <a:solidFill>
                  <a:srgbClr val="C00000"/>
                </a:solidFill>
                <a:latin typeface="Comic Sans MS" panose="030F0702030302020204" pitchFamily="66" charset="0"/>
              </a:rPr>
              <a:t>Quando as dimensões são reduzidas, as dopagens devem ser aumentadas para evitar o </a:t>
            </a:r>
            <a:r>
              <a:rPr lang="pt-BR" sz="2800" b="1" dirty="0" err="1" smtClean="0">
                <a:solidFill>
                  <a:srgbClr val="C00000"/>
                </a:solidFill>
                <a:latin typeface="Comic Sans MS" panose="030F0702030302020204" pitchFamily="66" charset="0"/>
              </a:rPr>
              <a:t>punch-throught</a:t>
            </a:r>
            <a:endParaRPr lang="pt-BR" sz="2800" b="1"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rotWithShape="1">
          <a:blip r:embed="rId1"/>
          <a:srcRect l="22587" r="2170"/>
          <a:stretch>
            <a:fillRect/>
          </a:stretch>
        </p:blipFill>
        <p:spPr>
          <a:xfrm>
            <a:off x="62230" y="1644650"/>
            <a:ext cx="5625465" cy="4868545"/>
          </a:xfrm>
          <a:prstGeom prst="rect">
            <a:avLst/>
          </a:prstGeom>
        </p:spPr>
      </p:pic>
      <p:sp>
        <p:nvSpPr>
          <p:cNvPr id="4" name="CaixaDeTexto 3"/>
          <p:cNvSpPr txBox="1"/>
          <p:nvPr/>
        </p:nvSpPr>
        <p:spPr>
          <a:xfrm>
            <a:off x="808710" y="428845"/>
            <a:ext cx="11023199" cy="892552"/>
          </a:xfrm>
          <a:prstGeom prst="rect">
            <a:avLst/>
          </a:prstGeom>
          <a:noFill/>
        </p:spPr>
        <p:txBody>
          <a:bodyPr wrap="square" rtlCol="0">
            <a:spAutoFit/>
          </a:bodyPr>
          <a:lstStyle/>
          <a:p>
            <a:r>
              <a:rPr lang="pt-BR" sz="2800" b="1" dirty="0">
                <a:solidFill>
                  <a:srgbClr val="C00000"/>
                </a:solidFill>
                <a:latin typeface="Comic Sans MS" panose="030F0702030302020204" pitchFamily="66" charset="0"/>
              </a:rPr>
              <a:t>5</a:t>
            </a:r>
            <a:r>
              <a:rPr lang="pt-BR" sz="2800" b="1" dirty="0" smtClean="0">
                <a:solidFill>
                  <a:srgbClr val="C00000"/>
                </a:solidFill>
                <a:latin typeface="Comic Sans MS" panose="030F0702030302020204" pitchFamily="66" charset="0"/>
              </a:rPr>
              <a:t>. Cargas </a:t>
            </a:r>
            <a:r>
              <a:rPr lang="pt-BR" sz="2800" b="1" dirty="0">
                <a:solidFill>
                  <a:srgbClr val="C00000"/>
                </a:solidFill>
                <a:latin typeface="Comic Sans MS" panose="030F0702030302020204" pitchFamily="66" charset="0"/>
              </a:rPr>
              <a:t>no óxido </a:t>
            </a:r>
            <a:r>
              <a:rPr lang="pt-BR" sz="2400" b="1" dirty="0">
                <a:solidFill>
                  <a:srgbClr val="C00000"/>
                </a:solidFill>
                <a:latin typeface="Comic Sans MS" panose="030F0702030302020204" pitchFamily="66" charset="0"/>
              </a:rPr>
              <a:t>(https://</a:t>
            </a:r>
            <a:r>
              <a:rPr lang="pt-BR" sz="2400" b="1" dirty="0" smtClean="0">
                <a:solidFill>
                  <a:srgbClr val="C00000"/>
                </a:solidFill>
                <a:latin typeface="Comic Sans MS" panose="030F0702030302020204" pitchFamily="66" charset="0"/>
              </a:rPr>
              <a:t>www.ccs.unicamp.br/cursos/ee941/download/cap05.pdf)</a:t>
            </a:r>
            <a:endParaRPr lang="pt-BR" sz="2400" b="1" dirty="0" smtClean="0">
              <a:solidFill>
                <a:srgbClr val="C00000"/>
              </a:solidFill>
              <a:latin typeface="Comic Sans MS" panose="030F0702030302020204" pitchFamily="66" charset="0"/>
            </a:endParaRPr>
          </a:p>
        </p:txBody>
      </p:sp>
      <p:sp>
        <p:nvSpPr>
          <p:cNvPr id="5" name="CaixaDeTexto 4"/>
          <p:cNvSpPr txBox="1"/>
          <p:nvPr/>
        </p:nvSpPr>
        <p:spPr>
          <a:xfrm>
            <a:off x="5687736" y="1498220"/>
            <a:ext cx="6216242" cy="4708981"/>
          </a:xfrm>
          <a:prstGeom prst="rect">
            <a:avLst/>
          </a:prstGeom>
          <a:noFill/>
        </p:spPr>
        <p:txBody>
          <a:bodyPr wrap="square" rtlCol="0">
            <a:spAutoFit/>
          </a:bodyPr>
          <a:lstStyle/>
          <a:p>
            <a:r>
              <a:rPr lang="pt-BR" sz="2000" dirty="0" smtClean="0">
                <a:latin typeface="Comic Sans MS" panose="030F0702030302020204" pitchFamily="66" charset="0"/>
              </a:rPr>
              <a:t>Há </a:t>
            </a:r>
            <a:r>
              <a:rPr lang="pt-BR" sz="2000" dirty="0">
                <a:latin typeface="Comic Sans MS" panose="030F0702030302020204" pitchFamily="66" charset="0"/>
              </a:rPr>
              <a:t>quatro tipos de cargas que normalmente </a:t>
            </a:r>
            <a:r>
              <a:rPr lang="pt-BR" sz="2000" dirty="0" smtClean="0">
                <a:latin typeface="Comic Sans MS" panose="030F0702030302020204" pitchFamily="66" charset="0"/>
              </a:rPr>
              <a:t>são observadas no SiO</a:t>
            </a:r>
            <a:r>
              <a:rPr lang="pt-BR" sz="2000" baseline="-25000" dirty="0" smtClean="0">
                <a:latin typeface="Comic Sans MS" panose="030F0702030302020204" pitchFamily="66" charset="0"/>
              </a:rPr>
              <a:t>2 </a:t>
            </a:r>
            <a:r>
              <a:rPr lang="pt-BR" sz="2000" dirty="0" smtClean="0">
                <a:latin typeface="Comic Sans MS" panose="030F0702030302020204" pitchFamily="66" charset="0"/>
              </a:rPr>
              <a:t>e </a:t>
            </a:r>
            <a:r>
              <a:rPr lang="pt-BR" sz="2000" dirty="0">
                <a:latin typeface="Comic Sans MS" panose="030F0702030302020204" pitchFamily="66" charset="0"/>
              </a:rPr>
              <a:t>na </a:t>
            </a:r>
            <a:r>
              <a:rPr lang="pt-BR" sz="2000" dirty="0" smtClean="0">
                <a:latin typeface="Comic Sans MS" panose="030F0702030302020204" pitchFamily="66" charset="0"/>
              </a:rPr>
              <a:t>interface SiO</a:t>
            </a:r>
            <a:r>
              <a:rPr lang="pt-BR" sz="2000" baseline="-25000" dirty="0" smtClean="0">
                <a:latin typeface="Comic Sans MS" panose="030F0702030302020204" pitchFamily="66" charset="0"/>
              </a:rPr>
              <a:t>2</a:t>
            </a:r>
            <a:r>
              <a:rPr lang="pt-BR" sz="2000" dirty="0" smtClean="0">
                <a:latin typeface="Comic Sans MS" panose="030F0702030302020204" pitchFamily="66" charset="0"/>
              </a:rPr>
              <a:t>/Si: </a:t>
            </a:r>
            <a:r>
              <a:rPr lang="pt-BR" sz="2000" b="1" dirty="0">
                <a:latin typeface="Comic Sans MS" panose="030F0702030302020204" pitchFamily="66" charset="0"/>
              </a:rPr>
              <a:t>cargas móveis</a:t>
            </a:r>
            <a:r>
              <a:rPr lang="pt-BR" sz="2000" b="1" dirty="0" smtClean="0">
                <a:latin typeface="Comic Sans MS" panose="030F0702030302020204" pitchFamily="66" charset="0"/>
              </a:rPr>
              <a:t>, </a:t>
            </a:r>
            <a:r>
              <a:rPr lang="pt-BR" sz="2000" b="1" dirty="0" err="1" smtClean="0">
                <a:latin typeface="Comic Sans MS" panose="030F0702030302020204" pitchFamily="66" charset="0"/>
              </a:rPr>
              <a:t>Qm</a:t>
            </a:r>
            <a:r>
              <a:rPr lang="pt-BR" sz="2000" b="1" dirty="0" smtClean="0">
                <a:latin typeface="Comic Sans MS" panose="030F0702030302020204" pitchFamily="66" charset="0"/>
              </a:rPr>
              <a:t>, </a:t>
            </a:r>
            <a:r>
              <a:rPr lang="pt-BR" sz="2000" b="1" dirty="0">
                <a:latin typeface="Comic Sans MS" panose="030F0702030302020204" pitchFamily="66" charset="0"/>
              </a:rPr>
              <a:t>cargas capturadas no </a:t>
            </a:r>
            <a:r>
              <a:rPr lang="pt-BR" sz="2000" b="1" dirty="0" smtClean="0">
                <a:latin typeface="Comic Sans MS" panose="030F0702030302020204" pitchFamily="66" charset="0"/>
              </a:rPr>
              <a:t>óxido, </a:t>
            </a:r>
            <a:r>
              <a:rPr lang="pt-BR" sz="2000" b="1" dirty="0" err="1" smtClean="0">
                <a:latin typeface="Comic Sans MS" panose="030F0702030302020204" pitchFamily="66" charset="0"/>
              </a:rPr>
              <a:t>Qot</a:t>
            </a:r>
            <a:r>
              <a:rPr lang="pt-BR" sz="2000" b="1" dirty="0" smtClean="0">
                <a:latin typeface="Comic Sans MS" panose="030F0702030302020204" pitchFamily="66" charset="0"/>
              </a:rPr>
              <a:t>, cargas fixas, </a:t>
            </a:r>
            <a:r>
              <a:rPr lang="pt-BR" sz="2000" b="1" dirty="0" err="1" smtClean="0">
                <a:latin typeface="Comic Sans MS" panose="030F0702030302020204" pitchFamily="66" charset="0"/>
              </a:rPr>
              <a:t>Qf</a:t>
            </a:r>
            <a:r>
              <a:rPr lang="pt-BR" sz="2000" b="1" dirty="0" smtClean="0">
                <a:latin typeface="Comic Sans MS" panose="030F0702030302020204" pitchFamily="66" charset="0"/>
              </a:rPr>
              <a:t>, e </a:t>
            </a:r>
            <a:r>
              <a:rPr lang="pt-BR" sz="2000" b="1" dirty="0">
                <a:latin typeface="Comic Sans MS" panose="030F0702030302020204" pitchFamily="66" charset="0"/>
              </a:rPr>
              <a:t>cargas capturadas na </a:t>
            </a:r>
            <a:r>
              <a:rPr lang="pt-BR" sz="2000" b="1" dirty="0" smtClean="0">
                <a:latin typeface="Comic Sans MS" panose="030F0702030302020204" pitchFamily="66" charset="0"/>
              </a:rPr>
              <a:t>interface Si/SiO</a:t>
            </a:r>
            <a:r>
              <a:rPr lang="pt-BR" sz="2000" b="1" baseline="-25000" dirty="0" smtClean="0">
                <a:latin typeface="Comic Sans MS" panose="030F0702030302020204" pitchFamily="66" charset="0"/>
              </a:rPr>
              <a:t>2</a:t>
            </a:r>
            <a:r>
              <a:rPr lang="pt-BR" sz="2000" dirty="0" smtClean="0">
                <a:latin typeface="Comic Sans MS" panose="030F0702030302020204" pitchFamily="66" charset="0"/>
              </a:rPr>
              <a:t>, </a:t>
            </a:r>
            <a:r>
              <a:rPr lang="pt-BR" sz="2000" b="1" dirty="0" err="1" smtClean="0">
                <a:latin typeface="Comic Sans MS" panose="030F0702030302020204" pitchFamily="66" charset="0"/>
              </a:rPr>
              <a:t>Qit</a:t>
            </a:r>
            <a:r>
              <a:rPr lang="pt-BR" sz="2000" b="1" dirty="0" smtClean="0">
                <a:latin typeface="Comic Sans MS" panose="030F0702030302020204" pitchFamily="66" charset="0"/>
              </a:rPr>
              <a:t>.</a:t>
            </a:r>
            <a:r>
              <a:rPr lang="pt-BR" sz="2000" dirty="0" smtClean="0">
                <a:latin typeface="Comic Sans MS" panose="030F0702030302020204" pitchFamily="66" charset="0"/>
              </a:rPr>
              <a:t> </a:t>
            </a:r>
            <a:r>
              <a:rPr lang="pt-BR" sz="2000" dirty="0">
                <a:latin typeface="Comic Sans MS" panose="030F0702030302020204" pitchFamily="66" charset="0"/>
              </a:rPr>
              <a:t>A carga efetiva </a:t>
            </a:r>
            <a:r>
              <a:rPr lang="pt-BR" sz="2000" dirty="0" err="1">
                <a:latin typeface="Comic Sans MS" panose="030F0702030302020204" pitchFamily="66" charset="0"/>
              </a:rPr>
              <a:t>Qo</a:t>
            </a:r>
            <a:r>
              <a:rPr lang="pt-BR" sz="2000" dirty="0">
                <a:latin typeface="Comic Sans MS" panose="030F0702030302020204" pitchFamily="66" charset="0"/>
              </a:rPr>
              <a:t> no óxido compreende estes </a:t>
            </a:r>
            <a:r>
              <a:rPr lang="pt-BR" sz="2000" dirty="0" smtClean="0">
                <a:latin typeface="Comic Sans MS" panose="030F0702030302020204" pitchFamily="66" charset="0"/>
              </a:rPr>
              <a:t>quatro </a:t>
            </a:r>
            <a:r>
              <a:rPr lang="pt-BR" sz="2000" dirty="0">
                <a:latin typeface="Comic Sans MS" panose="030F0702030302020204" pitchFamily="66" charset="0"/>
              </a:rPr>
              <a:t>tipos de cargas. A presença delas no óxido ou na </a:t>
            </a:r>
            <a:r>
              <a:rPr lang="pt-BR" sz="2000" dirty="0" smtClean="0">
                <a:latin typeface="Comic Sans MS" panose="030F0702030302020204" pitchFamily="66" charset="0"/>
              </a:rPr>
              <a:t>interface óxido/semicondutor </a:t>
            </a:r>
            <a:r>
              <a:rPr lang="pt-BR" sz="2000" dirty="0">
                <a:latin typeface="Comic Sans MS" panose="030F0702030302020204" pitchFamily="66" charset="0"/>
              </a:rPr>
              <a:t>ajuda a </a:t>
            </a:r>
            <a:r>
              <a:rPr lang="pt-BR" sz="2000" dirty="0" smtClean="0">
                <a:latin typeface="Comic Sans MS" panose="030F0702030302020204" pitchFamily="66" charset="0"/>
              </a:rPr>
              <a:t>diminuir </a:t>
            </a:r>
            <a:r>
              <a:rPr lang="pt-BR" sz="2000" dirty="0">
                <a:latin typeface="Comic Sans MS" panose="030F0702030302020204" pitchFamily="66" charset="0"/>
              </a:rPr>
              <a:t>a integridade </a:t>
            </a:r>
            <a:r>
              <a:rPr lang="pt-BR" sz="2000" dirty="0" smtClean="0">
                <a:latin typeface="Comic Sans MS" panose="030F0702030302020204" pitchFamily="66" charset="0"/>
              </a:rPr>
              <a:t>do isolante, aumenta </a:t>
            </a:r>
            <a:r>
              <a:rPr lang="pt-BR" sz="2000" dirty="0">
                <a:latin typeface="Comic Sans MS" panose="030F0702030302020204" pitchFamily="66" charset="0"/>
              </a:rPr>
              <a:t>a instabilidade </a:t>
            </a:r>
            <a:r>
              <a:rPr lang="pt-BR" sz="2000" dirty="0" smtClean="0">
                <a:latin typeface="Comic Sans MS" panose="030F0702030302020204" pitchFamily="66" charset="0"/>
              </a:rPr>
              <a:t>do comportamento </a:t>
            </a:r>
            <a:r>
              <a:rPr lang="pt-BR" sz="2000" dirty="0">
                <a:latin typeface="Comic Sans MS" panose="030F0702030302020204" pitchFamily="66" charset="0"/>
              </a:rPr>
              <a:t>dos </a:t>
            </a:r>
            <a:r>
              <a:rPr lang="pt-BR" sz="2000" dirty="0" smtClean="0">
                <a:latin typeface="Comic Sans MS" panose="030F0702030302020204" pitchFamily="66" charset="0"/>
              </a:rPr>
              <a:t>dispositivos </a:t>
            </a:r>
            <a:r>
              <a:rPr lang="pt-BR" sz="2000" dirty="0">
                <a:latin typeface="Comic Sans MS" panose="030F0702030302020204" pitchFamily="66" charset="0"/>
              </a:rPr>
              <a:t>MOS, gera </a:t>
            </a:r>
            <a:r>
              <a:rPr lang="pt-BR" sz="2000" dirty="0" smtClean="0">
                <a:latin typeface="Comic Sans MS" panose="030F0702030302020204" pitchFamily="66" charset="0"/>
              </a:rPr>
              <a:t>ruídos, aumenta </a:t>
            </a:r>
            <a:r>
              <a:rPr lang="pt-BR" sz="2000" dirty="0">
                <a:latin typeface="Comic Sans MS" panose="030F0702030302020204" pitchFamily="66" charset="0"/>
              </a:rPr>
              <a:t>as correntes de fuga das junções e da superfície, </a:t>
            </a:r>
            <a:r>
              <a:rPr lang="pt-BR" sz="2000" dirty="0" smtClean="0">
                <a:latin typeface="Comic Sans MS" panose="030F0702030302020204" pitchFamily="66" charset="0"/>
              </a:rPr>
              <a:t>diminui </a:t>
            </a:r>
            <a:r>
              <a:rPr lang="pt-BR" sz="2000" dirty="0">
                <a:latin typeface="Comic Sans MS" panose="030F0702030302020204" pitchFamily="66" charset="0"/>
              </a:rPr>
              <a:t>a tensão de ruptura </a:t>
            </a:r>
            <a:r>
              <a:rPr lang="pt-BR" sz="2000" dirty="0" smtClean="0">
                <a:latin typeface="Comic Sans MS" panose="030F0702030302020204" pitchFamily="66" charset="0"/>
              </a:rPr>
              <a:t>dielétrica e afeta </a:t>
            </a:r>
            <a:r>
              <a:rPr lang="pt-BR" sz="2000" dirty="0">
                <a:latin typeface="Comic Sans MS" panose="030F0702030302020204" pitchFamily="66" charset="0"/>
              </a:rPr>
              <a:t>a tensão de </a:t>
            </a:r>
            <a:r>
              <a:rPr lang="pt-BR" sz="2000" dirty="0" smtClean="0">
                <a:latin typeface="Comic Sans MS" panose="030F0702030302020204" pitchFamily="66" charset="0"/>
              </a:rPr>
              <a:t>limiar </a:t>
            </a:r>
            <a:r>
              <a:rPr lang="pt-BR" sz="2000" dirty="0" err="1">
                <a:latin typeface="Comic Sans MS" panose="030F0702030302020204" pitchFamily="66" charset="0"/>
              </a:rPr>
              <a:t>Vt</a:t>
            </a:r>
            <a:r>
              <a:rPr lang="pt-BR" sz="2000" dirty="0">
                <a:latin typeface="Comic Sans MS" panose="030F0702030302020204" pitchFamily="66" charset="0"/>
              </a:rPr>
              <a:t>. </a:t>
            </a:r>
            <a:r>
              <a:rPr lang="pt-BR" sz="2000" dirty="0" smtClean="0">
                <a:latin typeface="Comic Sans MS" panose="030F0702030302020204" pitchFamily="66" charset="0"/>
              </a:rPr>
              <a:t>Níveis aceitáveis </a:t>
            </a:r>
            <a:r>
              <a:rPr lang="pt-BR" sz="2000" dirty="0">
                <a:latin typeface="Comic Sans MS" panose="030F0702030302020204" pitchFamily="66" charset="0"/>
              </a:rPr>
              <a:t>de densidade de carga efetiva no óxido </a:t>
            </a:r>
            <a:r>
              <a:rPr lang="pt-BR" sz="2000" dirty="0" smtClean="0">
                <a:latin typeface="Comic Sans MS" panose="030F0702030302020204" pitchFamily="66" charset="0"/>
              </a:rPr>
              <a:t>em circuitos </a:t>
            </a:r>
            <a:r>
              <a:rPr lang="pt-BR" sz="2000" dirty="0">
                <a:latin typeface="Comic Sans MS" panose="030F0702030302020204" pitchFamily="66" charset="0"/>
              </a:rPr>
              <a:t>ULSI são da </a:t>
            </a:r>
            <a:r>
              <a:rPr lang="pt-BR" sz="2000" dirty="0" smtClean="0">
                <a:latin typeface="Comic Sans MS" panose="030F0702030302020204" pitchFamily="66" charset="0"/>
              </a:rPr>
              <a:t>ordem </a:t>
            </a:r>
            <a:r>
              <a:rPr lang="pt-BR" sz="2000" dirty="0">
                <a:latin typeface="Comic Sans MS" panose="030F0702030302020204" pitchFamily="66" charset="0"/>
              </a:rPr>
              <a:t>de 10</a:t>
            </a:r>
            <a:r>
              <a:rPr lang="pt-BR" sz="2000" baseline="30000" dirty="0">
                <a:latin typeface="Comic Sans MS" panose="030F0702030302020204" pitchFamily="66" charset="0"/>
              </a:rPr>
              <a:t>10</a:t>
            </a:r>
            <a:r>
              <a:rPr lang="pt-BR" sz="2000" dirty="0">
                <a:latin typeface="Comic Sans MS" panose="030F0702030302020204" pitchFamily="66" charset="0"/>
              </a:rPr>
              <a:t> cm</a:t>
            </a:r>
            <a:r>
              <a:rPr lang="pt-BR" sz="2000" baseline="30000" dirty="0">
                <a:latin typeface="Comic Sans MS" panose="030F0702030302020204" pitchFamily="66" charset="0"/>
              </a:rPr>
              <a:t>-2</a:t>
            </a:r>
            <a:r>
              <a:rPr lang="pt-BR" sz="2000" dirty="0">
                <a:latin typeface="Comic Sans MS" panose="030F0702030302020204" pitchFamily="66" charset="0"/>
              </a:rPr>
              <a:t>.</a:t>
            </a:r>
            <a:endParaRPr lang="pt-BR" sz="2800" b="1" dirty="0" smtClean="0">
              <a:solidFill>
                <a:srgbClr val="C00000"/>
              </a:solidFill>
              <a:latin typeface="Comic Sans MS" panose="030F0702030302020204" pitchFamily="66" charset="0"/>
            </a:endParaRPr>
          </a:p>
        </p:txBody>
      </p:sp>
      <p:sp>
        <p:nvSpPr>
          <p:cNvPr id="6" name="CaixaDeTexto 5"/>
          <p:cNvSpPr txBox="1"/>
          <p:nvPr/>
        </p:nvSpPr>
        <p:spPr>
          <a:xfrm>
            <a:off x="2617202" y="2323750"/>
            <a:ext cx="530915" cy="369332"/>
          </a:xfrm>
          <a:prstGeom prst="rect">
            <a:avLst/>
          </a:prstGeom>
          <a:solidFill>
            <a:srgbClr val="FFFF00"/>
          </a:solidFill>
        </p:spPr>
        <p:txBody>
          <a:bodyPr wrap="none" rtlCol="0">
            <a:spAutoFit/>
          </a:bodyPr>
          <a:lstStyle/>
          <a:p>
            <a:r>
              <a:rPr lang="pt-BR" b="1" dirty="0" err="1" smtClean="0">
                <a:solidFill>
                  <a:srgbClr val="C00000"/>
                </a:solidFill>
              </a:rPr>
              <a:t>Qm</a:t>
            </a:r>
            <a:endParaRPr lang="pt-BR" b="1" dirty="0">
              <a:solidFill>
                <a:srgbClr val="C00000"/>
              </a:solidFill>
            </a:endParaRPr>
          </a:p>
        </p:txBody>
      </p:sp>
      <p:sp>
        <p:nvSpPr>
          <p:cNvPr id="7" name="CaixaDeTexto 6"/>
          <p:cNvSpPr txBox="1"/>
          <p:nvPr/>
        </p:nvSpPr>
        <p:spPr>
          <a:xfrm>
            <a:off x="2617774" y="3244056"/>
            <a:ext cx="546945" cy="369332"/>
          </a:xfrm>
          <a:prstGeom prst="rect">
            <a:avLst/>
          </a:prstGeom>
          <a:solidFill>
            <a:srgbClr val="FFFF00"/>
          </a:solidFill>
        </p:spPr>
        <p:txBody>
          <a:bodyPr wrap="none" rtlCol="0">
            <a:spAutoFit/>
          </a:bodyPr>
          <a:lstStyle/>
          <a:p>
            <a:r>
              <a:rPr lang="pt-BR" b="1" dirty="0" err="1" smtClean="0">
                <a:solidFill>
                  <a:srgbClr val="C00000"/>
                </a:solidFill>
              </a:rPr>
              <a:t>Qot</a:t>
            </a:r>
            <a:endParaRPr lang="pt-BR" b="1" dirty="0">
              <a:solidFill>
                <a:srgbClr val="C00000"/>
              </a:solidFill>
            </a:endParaRPr>
          </a:p>
        </p:txBody>
      </p:sp>
      <p:sp>
        <p:nvSpPr>
          <p:cNvPr id="8" name="CaixaDeTexto 7"/>
          <p:cNvSpPr txBox="1"/>
          <p:nvPr/>
        </p:nvSpPr>
        <p:spPr>
          <a:xfrm>
            <a:off x="4111504" y="4293673"/>
            <a:ext cx="417102" cy="369332"/>
          </a:xfrm>
          <a:prstGeom prst="rect">
            <a:avLst/>
          </a:prstGeom>
          <a:solidFill>
            <a:srgbClr val="FFFF00"/>
          </a:solidFill>
        </p:spPr>
        <p:txBody>
          <a:bodyPr wrap="none" rtlCol="0">
            <a:spAutoFit/>
          </a:bodyPr>
          <a:lstStyle/>
          <a:p>
            <a:r>
              <a:rPr lang="pt-BR" b="1" dirty="0" err="1" smtClean="0">
                <a:solidFill>
                  <a:srgbClr val="C00000"/>
                </a:solidFill>
              </a:rPr>
              <a:t>Qf</a:t>
            </a:r>
            <a:endParaRPr lang="pt-BR" b="1" dirty="0">
              <a:solidFill>
                <a:srgbClr val="C00000"/>
              </a:solidFill>
            </a:endParaRPr>
          </a:p>
        </p:txBody>
      </p:sp>
      <p:sp>
        <p:nvSpPr>
          <p:cNvPr id="9" name="CaixaDeTexto 8"/>
          <p:cNvSpPr txBox="1"/>
          <p:nvPr/>
        </p:nvSpPr>
        <p:spPr>
          <a:xfrm>
            <a:off x="4111868" y="4912592"/>
            <a:ext cx="479618" cy="369332"/>
          </a:xfrm>
          <a:prstGeom prst="rect">
            <a:avLst/>
          </a:prstGeom>
          <a:solidFill>
            <a:srgbClr val="FFFF00"/>
          </a:solidFill>
        </p:spPr>
        <p:txBody>
          <a:bodyPr wrap="none" rtlCol="0">
            <a:spAutoFit/>
          </a:bodyPr>
          <a:lstStyle/>
          <a:p>
            <a:r>
              <a:rPr lang="pt-BR" b="1" dirty="0" err="1" smtClean="0">
                <a:solidFill>
                  <a:srgbClr val="C00000"/>
                </a:solidFill>
              </a:rPr>
              <a:t>Qit</a:t>
            </a:r>
            <a:endParaRPr lang="pt-BR" b="1"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898585" y="500332"/>
            <a:ext cx="10515600" cy="638355"/>
          </a:xfrm>
        </p:spPr>
        <p:txBody>
          <a:bodyPr/>
          <a:lstStyle/>
          <a:p>
            <a:pPr marL="0" indent="0">
              <a:buNone/>
            </a:pPr>
            <a:r>
              <a:rPr lang="pt-BR" b="1" dirty="0" smtClean="0">
                <a:solidFill>
                  <a:srgbClr val="C00000"/>
                </a:solidFill>
                <a:latin typeface="Comic Sans MS" panose="030F0702030302020204" pitchFamily="66" charset="0"/>
              </a:rPr>
              <a:t>3. Litografia</a:t>
            </a:r>
            <a:r>
              <a:rPr lang="pt-BR" dirty="0" smtClean="0">
                <a:solidFill>
                  <a:srgbClr val="C00000"/>
                </a:solidFill>
                <a:latin typeface="Comic Sans MS" panose="030F0702030302020204" pitchFamily="66" charset="0"/>
              </a:rPr>
              <a:t>:</a:t>
            </a:r>
            <a:r>
              <a:rPr lang="pt-BR" dirty="0" smtClean="0">
                <a:latin typeface="Comic Sans MS" panose="030F0702030302020204" pitchFamily="66" charset="0"/>
              </a:rPr>
              <a:t> Como “marcar” numa lamina padrões desejados</a:t>
            </a:r>
            <a:endParaRPr lang="pt-BR" dirty="0">
              <a:latin typeface="Comic Sans MS" panose="030F0702030302020204" pitchFamily="66" charset="0"/>
            </a:endParaRPr>
          </a:p>
        </p:txBody>
      </p:sp>
      <p:grpSp>
        <p:nvGrpSpPr>
          <p:cNvPr id="14" name="Grupo 13"/>
          <p:cNvGrpSpPr/>
          <p:nvPr/>
        </p:nvGrpSpPr>
        <p:grpSpPr>
          <a:xfrm>
            <a:off x="2261235" y="2367664"/>
            <a:ext cx="7285355" cy="3011805"/>
            <a:chOff x="2668198" y="2453150"/>
            <a:chExt cx="7285355" cy="3011805"/>
          </a:xfrm>
        </p:grpSpPr>
        <p:sp>
          <p:nvSpPr>
            <p:cNvPr id="7" name="Elipse 6"/>
            <p:cNvSpPr/>
            <p:nvPr/>
          </p:nvSpPr>
          <p:spPr>
            <a:xfrm>
              <a:off x="2668198" y="4146060"/>
              <a:ext cx="6950075" cy="1318895"/>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Elipse 5"/>
            <p:cNvSpPr/>
            <p:nvPr/>
          </p:nvSpPr>
          <p:spPr>
            <a:xfrm>
              <a:off x="3052373" y="2453150"/>
              <a:ext cx="6901180" cy="1031240"/>
            </a:xfrm>
            <a:prstGeom prst="ellipse">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3345359" y="2717322"/>
              <a:ext cx="6441440" cy="521970"/>
            </a:xfrm>
            <a:prstGeom prst="rect">
              <a:avLst/>
            </a:prstGeom>
            <a:noFill/>
          </p:spPr>
          <p:txBody>
            <a:bodyPr wrap="none" rtlCol="0">
              <a:spAutoFit/>
            </a:bodyPr>
            <a:lstStyle/>
            <a:p>
              <a:r>
                <a:rPr lang="pt-BR" sz="2800" dirty="0" smtClean="0">
                  <a:latin typeface="Comic Sans MS" panose="030F0702030302020204" pitchFamily="66" charset="0"/>
                </a:rPr>
                <a:t>Litografia: marca um padrão na lamina</a:t>
              </a:r>
              <a:endParaRPr lang="pt-BR" sz="2800" dirty="0" smtClean="0">
                <a:latin typeface="Comic Sans MS" panose="030F0702030302020204" pitchFamily="66" charset="0"/>
              </a:endParaRPr>
            </a:p>
          </p:txBody>
        </p:sp>
        <p:sp>
          <p:nvSpPr>
            <p:cNvPr id="5" name="CaixaDeTexto 4"/>
            <p:cNvSpPr txBox="1"/>
            <p:nvPr/>
          </p:nvSpPr>
          <p:spPr>
            <a:xfrm>
              <a:off x="2780398" y="4422285"/>
              <a:ext cx="6725285" cy="953135"/>
            </a:xfrm>
            <a:prstGeom prst="rect">
              <a:avLst/>
            </a:prstGeom>
            <a:noFill/>
          </p:spPr>
          <p:txBody>
            <a:bodyPr wrap="square" rtlCol="0">
              <a:spAutoFit/>
            </a:bodyPr>
            <a:lstStyle/>
            <a:p>
              <a:pPr algn="ctr"/>
              <a:r>
                <a:rPr lang="pt-BR" sz="2800" dirty="0" smtClean="0">
                  <a:latin typeface="Comic Sans MS" panose="030F0702030302020204" pitchFamily="66" charset="0"/>
                </a:rPr>
                <a:t>No padrão se coloca ou se retira um material</a:t>
              </a:r>
              <a:endParaRPr lang="pt-BR" sz="2800" dirty="0" smtClean="0">
                <a:latin typeface="Comic Sans MS" panose="030F0702030302020204" pitchFamily="66" charset="0"/>
              </a:endParaRPr>
            </a:p>
          </p:txBody>
        </p:sp>
        <p:cxnSp>
          <p:nvCxnSpPr>
            <p:cNvPr id="9" name="Conector em curva 8"/>
            <p:cNvCxnSpPr>
              <a:stCxn id="7" idx="2"/>
              <a:endCxn id="6" idx="2"/>
            </p:cNvCxnSpPr>
            <p:nvPr/>
          </p:nvCxnSpPr>
          <p:spPr>
            <a:xfrm rot="10800000" flipH="1">
              <a:off x="2668198" y="2969021"/>
              <a:ext cx="384175" cy="1837055"/>
            </a:xfrm>
            <a:prstGeom prst="curvedConnector3">
              <a:avLst>
                <a:gd name="adj1" fmla="val -61983"/>
              </a:avLst>
            </a:prstGeom>
            <a:ln w="31750">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12" name="Conector em curva 11"/>
            <p:cNvCxnSpPr>
              <a:stCxn id="6" idx="6"/>
              <a:endCxn id="7" idx="6"/>
            </p:cNvCxnSpPr>
            <p:nvPr/>
          </p:nvCxnSpPr>
          <p:spPr>
            <a:xfrm flipH="1">
              <a:off x="9618273" y="2969021"/>
              <a:ext cx="335280" cy="1837055"/>
            </a:xfrm>
            <a:prstGeom prst="curvedConnector3">
              <a:avLst>
                <a:gd name="adj1" fmla="val -71023"/>
              </a:avLst>
            </a:prstGeom>
            <a:ln w="34925">
              <a:solidFill>
                <a:srgbClr val="C00000"/>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grpSp>
      <p:sp>
        <p:nvSpPr>
          <p:cNvPr id="15" name="Espaço Reservado para Número de Slide 14"/>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553674" y="978103"/>
            <a:ext cx="11249636" cy="4355038"/>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Cargas no óxido</a:t>
            </a:r>
            <a:endParaRPr lang="pt-BR" sz="2800" b="1" dirty="0" smtClean="0">
              <a:solidFill>
                <a:srgbClr val="C00000"/>
              </a:solidFill>
              <a:latin typeface="Comic Sans MS" panose="030F0702030302020204" pitchFamily="66" charset="0"/>
            </a:endParaRPr>
          </a:p>
          <a:p>
            <a:endParaRPr lang="pt-BR" sz="2800" b="1" dirty="0" smtClean="0">
              <a:solidFill>
                <a:srgbClr val="C00000"/>
              </a:solidFill>
              <a:latin typeface="Comic Sans MS" panose="030F0702030302020204" pitchFamily="66" charset="0"/>
            </a:endParaRPr>
          </a:p>
          <a:p>
            <a:pPr>
              <a:spcAft>
                <a:spcPts val="600"/>
              </a:spcAft>
            </a:pPr>
            <a:r>
              <a:rPr lang="pt-BR" sz="2400" b="1" dirty="0" err="1">
                <a:latin typeface="Comic Sans MS" panose="030F0702030302020204" pitchFamily="66" charset="0"/>
              </a:rPr>
              <a:t>Qm</a:t>
            </a:r>
            <a:r>
              <a:rPr lang="pt-BR" sz="2400" b="1" dirty="0">
                <a:latin typeface="Comic Sans MS" panose="030F0702030302020204" pitchFamily="66" charset="0"/>
              </a:rPr>
              <a:t> - CARGAS </a:t>
            </a:r>
            <a:r>
              <a:rPr lang="pt-BR" sz="2400" b="1" dirty="0" smtClean="0">
                <a:latin typeface="Comic Sans MS" panose="030F0702030302020204" pitchFamily="66" charset="0"/>
              </a:rPr>
              <a:t>MÓVEIS</a:t>
            </a:r>
            <a:endParaRPr lang="pt-BR" sz="2400" dirty="0">
              <a:latin typeface="Comic Sans MS" panose="030F0702030302020204" pitchFamily="66" charset="0"/>
            </a:endParaRPr>
          </a:p>
          <a:p>
            <a:r>
              <a:rPr lang="pt-BR" sz="2400" dirty="0">
                <a:latin typeface="Comic Sans MS" panose="030F0702030302020204" pitchFamily="66" charset="0"/>
              </a:rPr>
              <a:t>As cargas móveis </a:t>
            </a:r>
            <a:r>
              <a:rPr lang="pt-BR" sz="2400" dirty="0" err="1">
                <a:latin typeface="Comic Sans MS" panose="030F0702030302020204" pitchFamily="66" charset="0"/>
              </a:rPr>
              <a:t>Qm</a:t>
            </a:r>
            <a:r>
              <a:rPr lang="pt-BR" sz="2400" dirty="0">
                <a:latin typeface="Comic Sans MS" panose="030F0702030302020204" pitchFamily="66" charset="0"/>
              </a:rPr>
              <a:t> são associadas a contaminação do óxido de silício por íons </a:t>
            </a:r>
            <a:r>
              <a:rPr lang="pt-BR" sz="2400" dirty="0" smtClean="0">
                <a:latin typeface="Comic Sans MS" panose="030F0702030302020204" pitchFamily="66" charset="0"/>
              </a:rPr>
              <a:t>dos metais </a:t>
            </a:r>
            <a:r>
              <a:rPr lang="pt-BR" sz="2400" dirty="0">
                <a:latin typeface="Comic Sans MS" panose="030F0702030302020204" pitchFamily="66" charset="0"/>
              </a:rPr>
              <a:t>alcalinos Na+ , K + e Li+ e íons H+ e H</a:t>
            </a:r>
            <a:r>
              <a:rPr lang="pt-BR" sz="2400" baseline="-25000" dirty="0">
                <a:latin typeface="Comic Sans MS" panose="030F0702030302020204" pitchFamily="66" charset="0"/>
              </a:rPr>
              <a:t>3</a:t>
            </a:r>
            <a:r>
              <a:rPr lang="pt-BR" sz="2400" dirty="0">
                <a:latin typeface="Comic Sans MS" panose="030F0702030302020204" pitchFamily="66" charset="0"/>
              </a:rPr>
              <a:t>O+ . Estes íons são móveis no óxido sob efeito </a:t>
            </a:r>
            <a:r>
              <a:rPr lang="pt-BR" sz="2400" dirty="0" smtClean="0">
                <a:latin typeface="Comic Sans MS" panose="030F0702030302020204" pitchFamily="66" charset="0"/>
              </a:rPr>
              <a:t>de campo </a:t>
            </a:r>
            <a:r>
              <a:rPr lang="pt-BR" sz="2400" dirty="0">
                <a:latin typeface="Comic Sans MS" panose="030F0702030302020204" pitchFamily="66" charset="0"/>
              </a:rPr>
              <a:t>elétrico à temperaturas T ≥ temperatura ambiente. </a:t>
            </a:r>
            <a:r>
              <a:rPr lang="pt-BR" sz="2400" dirty="0" smtClean="0">
                <a:latin typeface="Comic Sans MS" panose="030F0702030302020204" pitchFamily="66" charset="0"/>
              </a:rPr>
              <a:t>Provocam </a:t>
            </a:r>
            <a:r>
              <a:rPr lang="pt-BR" sz="2400" dirty="0">
                <a:latin typeface="Comic Sans MS" panose="030F0702030302020204" pitchFamily="66" charset="0"/>
              </a:rPr>
              <a:t>instabilidade das características elétricas dos dispositivos MOS. </a:t>
            </a:r>
            <a:r>
              <a:rPr lang="pt-BR" sz="2400" dirty="0" smtClean="0">
                <a:latin typeface="Comic Sans MS" panose="030F0702030302020204" pitchFamily="66" charset="0"/>
              </a:rPr>
              <a:t>As </a:t>
            </a:r>
            <a:r>
              <a:rPr lang="pt-BR" sz="2400" dirty="0">
                <a:latin typeface="Comic Sans MS" panose="030F0702030302020204" pitchFamily="66" charset="0"/>
              </a:rPr>
              <a:t>cargas móveis </a:t>
            </a:r>
            <a:r>
              <a:rPr lang="pt-BR" sz="2400" dirty="0" err="1">
                <a:latin typeface="Comic Sans MS" panose="030F0702030302020204" pitchFamily="66" charset="0"/>
              </a:rPr>
              <a:t>Qm</a:t>
            </a:r>
            <a:r>
              <a:rPr lang="pt-BR" sz="2400" dirty="0">
                <a:latin typeface="Comic Sans MS" panose="030F0702030302020204" pitchFamily="66" charset="0"/>
              </a:rPr>
              <a:t>, principalmente os íons de sódio Na+ , podem incorporar-se </a:t>
            </a:r>
            <a:r>
              <a:rPr lang="pt-BR" sz="2400" dirty="0" smtClean="0">
                <a:latin typeface="Comic Sans MS" panose="030F0702030302020204" pitchFamily="66" charset="0"/>
              </a:rPr>
              <a:t>ao óxido </a:t>
            </a:r>
            <a:r>
              <a:rPr lang="pt-BR" sz="2400" dirty="0">
                <a:latin typeface="Comic Sans MS" panose="030F0702030302020204" pitchFamily="66" charset="0"/>
              </a:rPr>
              <a:t>de silício nos processos de evaporação, oxidação térmica, recozimento térmico, </a:t>
            </a:r>
            <a:r>
              <a:rPr lang="pt-BR" sz="2400" dirty="0" smtClean="0">
                <a:latin typeface="Comic Sans MS" panose="030F0702030302020204" pitchFamily="66" charset="0"/>
              </a:rPr>
              <a:t>aplicação </a:t>
            </a:r>
            <a:r>
              <a:rPr lang="pt-BR" sz="2400" dirty="0">
                <a:latin typeface="Comic Sans MS" panose="030F0702030302020204" pitchFamily="66" charset="0"/>
              </a:rPr>
              <a:t>de </a:t>
            </a:r>
            <a:r>
              <a:rPr lang="pt-BR" sz="2400" dirty="0" smtClean="0">
                <a:latin typeface="Comic Sans MS" panose="030F0702030302020204" pitchFamily="66" charset="0"/>
              </a:rPr>
              <a:t>foto resiste </a:t>
            </a:r>
            <a:r>
              <a:rPr lang="pt-BR" sz="2400" dirty="0">
                <a:latin typeface="Comic Sans MS" panose="030F0702030302020204" pitchFamily="66" charset="0"/>
              </a:rPr>
              <a:t>e em qualquer etapa da </a:t>
            </a:r>
            <a:r>
              <a:rPr lang="pt-BR" sz="2400" dirty="0" smtClean="0">
                <a:latin typeface="Comic Sans MS" panose="030F0702030302020204" pitchFamily="66" charset="0"/>
              </a:rPr>
              <a:t>fabricação </a:t>
            </a:r>
            <a:r>
              <a:rPr lang="pt-BR" sz="2400" dirty="0">
                <a:latin typeface="Comic Sans MS" panose="030F0702030302020204" pitchFamily="66" charset="0"/>
              </a:rPr>
              <a:t>em que se </a:t>
            </a:r>
            <a:r>
              <a:rPr lang="pt-BR" sz="2400" dirty="0" smtClean="0">
                <a:latin typeface="Comic Sans MS" panose="030F0702030302020204" pitchFamily="66" charset="0"/>
              </a:rPr>
              <a:t>manuseiam as lâminas</a:t>
            </a:r>
            <a:r>
              <a:rPr lang="pt-BR" sz="2400" dirty="0">
                <a:latin typeface="Comic Sans MS" panose="030F0702030302020204" pitchFamily="66" charset="0"/>
              </a:rPr>
              <a:t>. </a:t>
            </a:r>
            <a:endParaRPr lang="pt-BR" sz="24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553720" y="977900"/>
            <a:ext cx="11405870" cy="5200650"/>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Cargas no óxido</a:t>
            </a:r>
            <a:endParaRPr lang="pt-BR" sz="2800" b="1" dirty="0" smtClean="0">
              <a:solidFill>
                <a:srgbClr val="C00000"/>
              </a:solidFill>
              <a:latin typeface="Comic Sans MS" panose="030F0702030302020204" pitchFamily="66" charset="0"/>
            </a:endParaRPr>
          </a:p>
          <a:p>
            <a:endParaRPr lang="pt-BR" sz="2000" b="1" dirty="0" smtClean="0"/>
          </a:p>
          <a:p>
            <a:r>
              <a:rPr lang="pt-BR" sz="2400" b="1" dirty="0" err="1" smtClean="0">
                <a:latin typeface="Comic Sans MS" panose="030F0702030302020204" pitchFamily="66" charset="0"/>
              </a:rPr>
              <a:t>Qot</a:t>
            </a:r>
            <a:r>
              <a:rPr lang="pt-BR" sz="2400" b="1" dirty="0" smtClean="0">
                <a:latin typeface="Comic Sans MS" panose="030F0702030302020204" pitchFamily="66" charset="0"/>
              </a:rPr>
              <a:t> </a:t>
            </a:r>
            <a:r>
              <a:rPr lang="pt-BR" sz="2400" b="1" dirty="0">
                <a:latin typeface="Comic Sans MS" panose="030F0702030302020204" pitchFamily="66" charset="0"/>
              </a:rPr>
              <a:t>- CARGAS CAPTURADAS NO ÓXIDO. </a:t>
            </a:r>
            <a:endParaRPr lang="pt-BR" sz="2400" dirty="0">
              <a:latin typeface="Comic Sans MS" panose="030F0702030302020204" pitchFamily="66" charset="0"/>
            </a:endParaRPr>
          </a:p>
          <a:p>
            <a:r>
              <a:rPr lang="pt-BR" sz="2000" dirty="0">
                <a:latin typeface="Comic Sans MS" panose="030F0702030302020204" pitchFamily="66" charset="0"/>
              </a:rPr>
              <a:t>As cargas capturadas no óxido </a:t>
            </a:r>
            <a:r>
              <a:rPr lang="pt-BR" sz="2000" dirty="0" err="1">
                <a:latin typeface="Comic Sans MS" panose="030F0702030302020204" pitchFamily="66" charset="0"/>
              </a:rPr>
              <a:t>Qot</a:t>
            </a:r>
            <a:r>
              <a:rPr lang="pt-BR" sz="2000" dirty="0">
                <a:latin typeface="Comic Sans MS" panose="030F0702030302020204" pitchFamily="66" charset="0"/>
              </a:rPr>
              <a:t> localizam-se por todo o volume do filme de SiO</a:t>
            </a:r>
            <a:r>
              <a:rPr lang="pt-BR" sz="2000" baseline="-25000" dirty="0">
                <a:latin typeface="Comic Sans MS" panose="030F0702030302020204" pitchFamily="66" charset="0"/>
              </a:rPr>
              <a:t>2</a:t>
            </a:r>
            <a:r>
              <a:rPr lang="pt-BR" sz="2000" dirty="0">
                <a:latin typeface="Comic Sans MS" panose="030F0702030302020204" pitchFamily="66" charset="0"/>
              </a:rPr>
              <a:t> e </a:t>
            </a:r>
            <a:r>
              <a:rPr lang="pt-BR" sz="2000" dirty="0" smtClean="0">
                <a:latin typeface="Comic Sans MS" panose="030F0702030302020204" pitchFamily="66" charset="0"/>
              </a:rPr>
              <a:t>são </a:t>
            </a:r>
            <a:r>
              <a:rPr lang="pt-BR" sz="2000" dirty="0">
                <a:latin typeface="Comic Sans MS" panose="030F0702030302020204" pitchFamily="66" charset="0"/>
              </a:rPr>
              <a:t>lacunas ou elétrons em armadilhas (“</a:t>
            </a:r>
            <a:r>
              <a:rPr lang="pt-BR" sz="2000" dirty="0" err="1">
                <a:latin typeface="Comic Sans MS" panose="030F0702030302020204" pitchFamily="66" charset="0"/>
              </a:rPr>
              <a:t>traps</a:t>
            </a:r>
            <a:r>
              <a:rPr lang="pt-BR" sz="2000" dirty="0">
                <a:latin typeface="Comic Sans MS" panose="030F0702030302020204" pitchFamily="66" charset="0"/>
              </a:rPr>
              <a:t>”) no corpo do óxido. Estas armadilhas </a:t>
            </a:r>
            <a:r>
              <a:rPr lang="pt-BR" sz="2000" dirty="0" smtClean="0">
                <a:latin typeface="Comic Sans MS" panose="030F0702030302020204" pitchFamily="66" charset="0"/>
              </a:rPr>
              <a:t>são impurezas </a:t>
            </a:r>
            <a:r>
              <a:rPr lang="pt-BR" sz="2000" dirty="0">
                <a:latin typeface="Comic Sans MS" panose="030F0702030302020204" pitchFamily="66" charset="0"/>
              </a:rPr>
              <a:t>e ligações atômicas quebradas (provocadas por tensões e defeitos no óxido). </a:t>
            </a:r>
            <a:r>
              <a:rPr lang="pt-BR" sz="2000" dirty="0" smtClean="0">
                <a:latin typeface="Comic Sans MS" panose="030F0702030302020204" pitchFamily="66" charset="0"/>
              </a:rPr>
              <a:t>Normalmente </a:t>
            </a:r>
            <a:r>
              <a:rPr lang="pt-BR" sz="2000" dirty="0">
                <a:latin typeface="Comic Sans MS" panose="030F0702030302020204" pitchFamily="66" charset="0"/>
              </a:rPr>
              <a:t>são neutras, mas tornam-se carregadas quando elétrons ou lacunas são </a:t>
            </a:r>
            <a:r>
              <a:rPr lang="pt-BR" sz="2000" dirty="0" smtClean="0">
                <a:latin typeface="Comic Sans MS" panose="030F0702030302020204" pitchFamily="66" charset="0"/>
              </a:rPr>
              <a:t>introduzidos </a:t>
            </a:r>
            <a:r>
              <a:rPr lang="pt-BR" sz="2000" dirty="0">
                <a:latin typeface="Comic Sans MS" panose="030F0702030302020204" pitchFamily="66" charset="0"/>
              </a:rPr>
              <a:t>no óxido por: tunelamento de portadores do substrato de silício ou da eletrodo </a:t>
            </a:r>
            <a:r>
              <a:rPr lang="pt-BR" sz="2000" dirty="0" smtClean="0">
                <a:latin typeface="Comic Sans MS" panose="030F0702030302020204" pitchFamily="66" charset="0"/>
              </a:rPr>
              <a:t>superior </a:t>
            </a:r>
            <a:r>
              <a:rPr lang="pt-BR" sz="2000" dirty="0">
                <a:latin typeface="Comic Sans MS" panose="030F0702030302020204" pitchFamily="66" charset="0"/>
              </a:rPr>
              <a:t>(pode ocorrer para dispositivos MOS com óxidos de eletrodo superior </a:t>
            </a:r>
            <a:r>
              <a:rPr lang="pt-BR" sz="2000" dirty="0" err="1">
                <a:latin typeface="Comic Sans MS" panose="030F0702030302020204" pitchFamily="66" charset="0"/>
              </a:rPr>
              <a:t>ultra-finos</a:t>
            </a:r>
            <a:r>
              <a:rPr lang="pt-BR" sz="2000" dirty="0">
                <a:latin typeface="Comic Sans MS" panose="030F0702030302020204" pitchFamily="66" charset="0"/>
              </a:rPr>
              <a:t>); </a:t>
            </a:r>
            <a:r>
              <a:rPr lang="pt-BR" sz="2000" dirty="0" smtClean="0">
                <a:latin typeface="Comic Sans MS" panose="030F0702030302020204" pitchFamily="66" charset="0"/>
              </a:rPr>
              <a:t>injeção </a:t>
            </a:r>
            <a:r>
              <a:rPr lang="pt-BR" sz="2000" dirty="0">
                <a:latin typeface="Comic Sans MS" panose="030F0702030302020204" pitchFamily="66" charset="0"/>
              </a:rPr>
              <a:t>de portadores por avalanche (pode ocorrer quando há grande diferença de potencial </a:t>
            </a:r>
            <a:r>
              <a:rPr lang="pt-BR" sz="2000" dirty="0" smtClean="0">
                <a:latin typeface="Comic Sans MS" panose="030F0702030302020204" pitchFamily="66" charset="0"/>
              </a:rPr>
              <a:t>entre </a:t>
            </a:r>
            <a:r>
              <a:rPr lang="pt-BR" sz="2000" dirty="0">
                <a:latin typeface="Comic Sans MS" panose="030F0702030302020204" pitchFamily="66" charset="0"/>
              </a:rPr>
              <a:t>as várias regiões de um dispositivo em operação, provocando a aceleração de portadores </a:t>
            </a:r>
            <a:r>
              <a:rPr lang="pt-BR" sz="2000" dirty="0" smtClean="0">
                <a:latin typeface="Comic Sans MS" panose="030F0702030302020204" pitchFamily="66" charset="0"/>
              </a:rPr>
              <a:t>por </a:t>
            </a:r>
            <a:r>
              <a:rPr lang="pt-BR" sz="2000" dirty="0">
                <a:latin typeface="Comic Sans MS" panose="030F0702030302020204" pitchFamily="66" charset="0"/>
              </a:rPr>
              <a:t>avalanche para dentro do óxido); e exposição a radiação ionizante (com energia &gt; 8.8 </a:t>
            </a:r>
            <a:r>
              <a:rPr lang="pt-BR" sz="2000" dirty="0" err="1" smtClean="0">
                <a:latin typeface="Comic Sans MS" panose="030F0702030302020204" pitchFamily="66" charset="0"/>
              </a:rPr>
              <a:t>eV</a:t>
            </a:r>
            <a:r>
              <a:rPr lang="pt-BR" sz="2000" dirty="0" smtClean="0">
                <a:latin typeface="Comic Sans MS" panose="030F0702030302020204" pitchFamily="66" charset="0"/>
              </a:rPr>
              <a:t> (energia </a:t>
            </a:r>
            <a:r>
              <a:rPr lang="pt-BR" sz="2000" dirty="0">
                <a:latin typeface="Comic Sans MS" panose="030F0702030302020204" pitchFamily="66" charset="0"/>
              </a:rPr>
              <a:t>da banda proibida (“gap”) do SiO</a:t>
            </a:r>
            <a:r>
              <a:rPr lang="pt-BR" sz="2000" baseline="-25000" dirty="0">
                <a:latin typeface="Comic Sans MS" panose="030F0702030302020204" pitchFamily="66" charset="0"/>
              </a:rPr>
              <a:t>2</a:t>
            </a:r>
            <a:r>
              <a:rPr lang="pt-BR" sz="2000" dirty="0">
                <a:latin typeface="Comic Sans MS" panose="030F0702030302020204" pitchFamily="66" charset="0"/>
              </a:rPr>
              <a:t> </a:t>
            </a:r>
            <a:r>
              <a:rPr lang="pt-BR" sz="2000" dirty="0" smtClean="0">
                <a:latin typeface="Comic Sans MS" panose="030F0702030302020204" pitchFamily="66" charset="0"/>
              </a:rPr>
              <a:t>)). </a:t>
            </a:r>
            <a:r>
              <a:rPr lang="pt-BR" sz="2000" dirty="0">
                <a:latin typeface="Comic Sans MS" panose="030F0702030302020204" pitchFamily="66" charset="0"/>
              </a:rPr>
              <a:t>Além disso, as cargas capturadas </a:t>
            </a:r>
            <a:r>
              <a:rPr lang="pt-BR" sz="2000" dirty="0" smtClean="0">
                <a:latin typeface="Comic Sans MS" panose="030F0702030302020204" pitchFamily="66" charset="0"/>
              </a:rPr>
              <a:t>no óxido </a:t>
            </a:r>
            <a:r>
              <a:rPr lang="pt-BR" sz="2000" dirty="0" err="1">
                <a:latin typeface="Comic Sans MS" panose="030F0702030302020204" pitchFamily="66" charset="0"/>
              </a:rPr>
              <a:t>Qot</a:t>
            </a:r>
            <a:r>
              <a:rPr lang="pt-BR" sz="2000" dirty="0">
                <a:latin typeface="Comic Sans MS" panose="030F0702030302020204" pitchFamily="66" charset="0"/>
              </a:rPr>
              <a:t> não variam com a polarização de eletrodo superior, como ocorre com as cargas </a:t>
            </a:r>
            <a:r>
              <a:rPr lang="pt-BR" sz="2000" dirty="0" smtClean="0">
                <a:latin typeface="Comic Sans MS" panose="030F0702030302020204" pitchFamily="66" charset="0"/>
              </a:rPr>
              <a:t>capturadas </a:t>
            </a:r>
            <a:r>
              <a:rPr lang="pt-BR" sz="2000" dirty="0">
                <a:latin typeface="Comic Sans MS" panose="030F0702030302020204" pitchFamily="66" charset="0"/>
              </a:rPr>
              <a:t>na interface</a:t>
            </a:r>
            <a:r>
              <a:rPr lang="pt-BR" sz="2000" dirty="0" smtClean="0">
                <a:latin typeface="Comic Sans MS" panose="030F0702030302020204" pitchFamily="66" charset="0"/>
              </a:rPr>
              <a:t>. </a:t>
            </a:r>
            <a:endParaRPr lang="pt-BR" sz="2000" dirty="0" smtClean="0">
              <a:latin typeface="Comic Sans MS" panose="030F0702030302020204" pitchFamily="66" charset="0"/>
            </a:endParaRPr>
          </a:p>
          <a:p>
            <a:r>
              <a:rPr lang="pt-BR" sz="2000" dirty="0" smtClean="0">
                <a:latin typeface="Comic Sans MS" panose="030F0702030302020204" pitchFamily="66" charset="0"/>
              </a:rPr>
              <a:t>Recozimentos </a:t>
            </a:r>
            <a:r>
              <a:rPr lang="pt-BR" sz="2000" dirty="0">
                <a:latin typeface="Comic Sans MS" panose="030F0702030302020204" pitchFamily="66" charset="0"/>
              </a:rPr>
              <a:t>em ambiente com hidrogênio em aproximadamente </a:t>
            </a:r>
            <a:r>
              <a:rPr lang="pt-BR" sz="2000" dirty="0" smtClean="0">
                <a:latin typeface="Comic Sans MS" panose="030F0702030302020204" pitchFamily="66" charset="0"/>
              </a:rPr>
              <a:t>450 </a:t>
            </a:r>
            <a:r>
              <a:rPr lang="pt-BR" sz="2000" baseline="30000" dirty="0" smtClean="0">
                <a:latin typeface="Comic Sans MS" panose="030F0702030302020204" pitchFamily="66" charset="0"/>
              </a:rPr>
              <a:t>0</a:t>
            </a:r>
            <a:r>
              <a:rPr lang="pt-BR" sz="2000" dirty="0" smtClean="0">
                <a:latin typeface="Comic Sans MS" panose="030F0702030302020204" pitchFamily="66" charset="0"/>
              </a:rPr>
              <a:t>C </a:t>
            </a:r>
            <a:r>
              <a:rPr lang="pt-BR" sz="2000" dirty="0">
                <a:latin typeface="Comic Sans MS" panose="030F0702030302020204" pitchFamily="66" charset="0"/>
              </a:rPr>
              <a:t>são eficazes </a:t>
            </a:r>
            <a:r>
              <a:rPr lang="pt-BR" sz="2000" dirty="0" smtClean="0">
                <a:latin typeface="Comic Sans MS" panose="030F0702030302020204" pitchFamily="66" charset="0"/>
              </a:rPr>
              <a:t>na minimização </a:t>
            </a:r>
            <a:r>
              <a:rPr lang="pt-BR" sz="2000" dirty="0">
                <a:latin typeface="Comic Sans MS" panose="030F0702030302020204" pitchFamily="66" charset="0"/>
              </a:rPr>
              <a:t>das cargas </a:t>
            </a:r>
            <a:r>
              <a:rPr lang="pt-BR" sz="2000" dirty="0" err="1">
                <a:latin typeface="Comic Sans MS" panose="030F0702030302020204" pitchFamily="66" charset="0"/>
              </a:rPr>
              <a:t>Qot</a:t>
            </a:r>
            <a:r>
              <a:rPr lang="pt-BR" sz="2000" dirty="0">
                <a:latin typeface="Comic Sans MS" panose="030F0702030302020204" pitchFamily="66" charset="0"/>
              </a:rPr>
              <a:t>.</a:t>
            </a:r>
            <a:endParaRPr lang="pt-BR" sz="20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Retângulo 2"/>
          <p:cNvSpPr/>
          <p:nvPr/>
        </p:nvSpPr>
        <p:spPr>
          <a:xfrm>
            <a:off x="457200" y="900730"/>
            <a:ext cx="10972800" cy="4724370"/>
          </a:xfrm>
          <a:prstGeom prst="rect">
            <a:avLst/>
          </a:prstGeom>
        </p:spPr>
        <p:txBody>
          <a:bodyPr wrap="square">
            <a:spAutoFit/>
          </a:bodyPr>
          <a:lstStyle/>
          <a:p>
            <a:r>
              <a:rPr lang="pt-BR" sz="3200" b="1" dirty="0">
                <a:solidFill>
                  <a:srgbClr val="C00000"/>
                </a:solidFill>
                <a:latin typeface="Comic Sans MS" panose="030F0702030302020204" pitchFamily="66" charset="0"/>
              </a:rPr>
              <a:t>Cargas no óxido</a:t>
            </a:r>
            <a:endParaRPr lang="pt-BR" sz="3200" b="1" dirty="0">
              <a:solidFill>
                <a:srgbClr val="C00000"/>
              </a:solidFill>
              <a:latin typeface="Comic Sans MS" panose="030F0702030302020204" pitchFamily="66" charset="0"/>
            </a:endParaRPr>
          </a:p>
          <a:p>
            <a:endParaRPr lang="pt-BR" sz="2400" b="1" dirty="0" smtClean="0">
              <a:solidFill>
                <a:srgbClr val="000000"/>
              </a:solidFill>
              <a:latin typeface="Comic Sans MS" panose="030F0702030302020204" pitchFamily="66" charset="0"/>
            </a:endParaRPr>
          </a:p>
          <a:p>
            <a:pPr>
              <a:spcAft>
                <a:spcPts val="600"/>
              </a:spcAft>
            </a:pPr>
            <a:r>
              <a:rPr lang="pt-BR" sz="2400" b="1" dirty="0" err="1" smtClean="0">
                <a:solidFill>
                  <a:srgbClr val="000000"/>
                </a:solidFill>
                <a:latin typeface="Comic Sans MS" panose="030F0702030302020204" pitchFamily="66" charset="0"/>
              </a:rPr>
              <a:t>Qf</a:t>
            </a:r>
            <a:r>
              <a:rPr lang="pt-BR" sz="2400" b="1" dirty="0" smtClean="0">
                <a:solidFill>
                  <a:srgbClr val="000000"/>
                </a:solidFill>
                <a:latin typeface="Comic Sans MS" panose="030F0702030302020204" pitchFamily="66" charset="0"/>
              </a:rPr>
              <a:t> </a:t>
            </a:r>
            <a:r>
              <a:rPr lang="pt-BR" sz="2400" b="1" dirty="0">
                <a:solidFill>
                  <a:srgbClr val="000000"/>
                </a:solidFill>
                <a:latin typeface="Comic Sans MS" panose="030F0702030302020204" pitchFamily="66" charset="0"/>
              </a:rPr>
              <a:t>- CARGAS </a:t>
            </a:r>
            <a:r>
              <a:rPr lang="pt-BR" sz="2400" b="1" dirty="0" smtClean="0">
                <a:solidFill>
                  <a:srgbClr val="000000"/>
                </a:solidFill>
                <a:latin typeface="Comic Sans MS" panose="030F0702030302020204" pitchFamily="66" charset="0"/>
              </a:rPr>
              <a:t>FIXAS </a:t>
            </a:r>
            <a:endParaRPr lang="pt-BR" sz="2400" dirty="0">
              <a:latin typeface="Comic Sans MS" panose="030F0702030302020204" pitchFamily="66" charset="0"/>
            </a:endParaRPr>
          </a:p>
          <a:p>
            <a:r>
              <a:rPr lang="pt-BR" sz="2400" dirty="0">
                <a:solidFill>
                  <a:srgbClr val="000000"/>
                </a:solidFill>
                <a:latin typeface="Comic Sans MS" panose="030F0702030302020204" pitchFamily="66" charset="0"/>
              </a:rPr>
              <a:t>As cargas fixas </a:t>
            </a:r>
            <a:r>
              <a:rPr lang="pt-BR" sz="2400" dirty="0" err="1">
                <a:solidFill>
                  <a:srgbClr val="000000"/>
                </a:solidFill>
                <a:latin typeface="Comic Sans MS" panose="030F0702030302020204" pitchFamily="66" charset="0"/>
              </a:rPr>
              <a:t>Qf</a:t>
            </a:r>
            <a:r>
              <a:rPr lang="pt-BR" sz="2400" dirty="0">
                <a:solidFill>
                  <a:srgbClr val="000000"/>
                </a:solidFill>
                <a:latin typeface="Comic Sans MS" panose="030F0702030302020204" pitchFamily="66" charset="0"/>
              </a:rPr>
              <a:t> localizam-se na camada do óxido a menos de 2.5 </a:t>
            </a:r>
            <a:r>
              <a:rPr lang="pt-BR" sz="2400" dirty="0" err="1">
                <a:solidFill>
                  <a:srgbClr val="000000"/>
                </a:solidFill>
                <a:latin typeface="Comic Sans MS" panose="030F0702030302020204" pitchFamily="66" charset="0"/>
              </a:rPr>
              <a:t>nm</a:t>
            </a:r>
            <a:r>
              <a:rPr lang="pt-BR" sz="2400" dirty="0">
                <a:solidFill>
                  <a:srgbClr val="000000"/>
                </a:solidFill>
                <a:latin typeface="Comic Sans MS" panose="030F0702030302020204" pitchFamily="66" charset="0"/>
              </a:rPr>
              <a:t> da interface </a:t>
            </a:r>
            <a:r>
              <a:rPr lang="pt-BR" sz="2400" dirty="0" smtClean="0">
                <a:solidFill>
                  <a:srgbClr val="000000"/>
                </a:solidFill>
                <a:latin typeface="Comic Sans MS" panose="030F0702030302020204" pitchFamily="66" charset="0"/>
              </a:rPr>
              <a:t>SiO2/Si</a:t>
            </a:r>
            <a:r>
              <a:rPr lang="pt-BR" sz="2400" dirty="0">
                <a:solidFill>
                  <a:srgbClr val="000000"/>
                </a:solidFill>
                <a:latin typeface="Comic Sans MS" panose="030F0702030302020204" pitchFamily="66" charset="0"/>
              </a:rPr>
              <a:t>, que é a região de óxido tensionado (óxido não-estequiométrico, com composição do </a:t>
            </a:r>
            <a:r>
              <a:rPr lang="pt-BR" sz="2400" dirty="0" smtClean="0">
                <a:solidFill>
                  <a:srgbClr val="000000"/>
                </a:solidFill>
                <a:latin typeface="Comic Sans MS" panose="030F0702030302020204" pitchFamily="66" charset="0"/>
              </a:rPr>
              <a:t>tipo </a:t>
            </a:r>
            <a:r>
              <a:rPr lang="pt-BR" sz="2400" dirty="0" err="1">
                <a:solidFill>
                  <a:srgbClr val="000000"/>
                </a:solidFill>
                <a:latin typeface="Comic Sans MS" panose="030F0702030302020204" pitchFamily="66" charset="0"/>
              </a:rPr>
              <a:t>SiOx</a:t>
            </a:r>
            <a:r>
              <a:rPr lang="pt-BR" sz="2400" dirty="0">
                <a:solidFill>
                  <a:srgbClr val="000000"/>
                </a:solidFill>
                <a:latin typeface="Comic Sans MS" panose="030F0702030302020204" pitchFamily="66" charset="0"/>
              </a:rPr>
              <a:t>). As cargas fixas </a:t>
            </a:r>
            <a:r>
              <a:rPr lang="pt-BR" sz="2400" dirty="0" err="1">
                <a:solidFill>
                  <a:srgbClr val="000000"/>
                </a:solidFill>
                <a:latin typeface="Comic Sans MS" panose="030F0702030302020204" pitchFamily="66" charset="0"/>
              </a:rPr>
              <a:t>Qf</a:t>
            </a:r>
            <a:r>
              <a:rPr lang="pt-BR" sz="2400" dirty="0">
                <a:solidFill>
                  <a:srgbClr val="000000"/>
                </a:solidFill>
                <a:latin typeface="Comic Sans MS" panose="030F0702030302020204" pitchFamily="66" charset="0"/>
              </a:rPr>
              <a:t> </a:t>
            </a:r>
            <a:r>
              <a:rPr lang="pt-BR" sz="2400" dirty="0" smtClean="0">
                <a:solidFill>
                  <a:srgbClr val="000000"/>
                </a:solidFill>
                <a:latin typeface="Comic Sans MS" panose="030F0702030302020204" pitchFamily="66" charset="0"/>
              </a:rPr>
              <a:t>mantêm </a:t>
            </a:r>
            <a:r>
              <a:rPr lang="pt-BR" sz="2400" dirty="0">
                <a:solidFill>
                  <a:srgbClr val="000000"/>
                </a:solidFill>
                <a:latin typeface="Comic Sans MS" panose="030F0702030302020204" pitchFamily="66" charset="0"/>
              </a:rPr>
              <a:t>seu estado de </a:t>
            </a:r>
            <a:r>
              <a:rPr lang="pt-BR" sz="2400" dirty="0" smtClean="0">
                <a:solidFill>
                  <a:srgbClr val="000000"/>
                </a:solidFill>
                <a:latin typeface="Comic Sans MS" panose="030F0702030302020204" pitchFamily="66" charset="0"/>
              </a:rPr>
              <a:t>carga </a:t>
            </a:r>
            <a:r>
              <a:rPr lang="pt-BR" sz="2400" dirty="0">
                <a:solidFill>
                  <a:srgbClr val="000000"/>
                </a:solidFill>
                <a:latin typeface="Comic Sans MS" panose="030F0702030302020204" pitchFamily="66" charset="0"/>
              </a:rPr>
              <a:t>(são cargas positivas). </a:t>
            </a:r>
            <a:endParaRPr lang="pt-BR" sz="2400" dirty="0">
              <a:latin typeface="Comic Sans MS" panose="030F0702030302020204" pitchFamily="66" charset="0"/>
            </a:endParaRPr>
          </a:p>
          <a:p>
            <a:r>
              <a:rPr lang="pt-BR" sz="2400" dirty="0">
                <a:solidFill>
                  <a:srgbClr val="000000"/>
                </a:solidFill>
                <a:latin typeface="Comic Sans MS" panose="030F0702030302020204" pitchFamily="66" charset="0"/>
              </a:rPr>
              <a:t>A presença de </a:t>
            </a:r>
            <a:r>
              <a:rPr lang="pt-BR" sz="2400" dirty="0" err="1">
                <a:solidFill>
                  <a:srgbClr val="000000"/>
                </a:solidFill>
                <a:latin typeface="Comic Sans MS" panose="030F0702030302020204" pitchFamily="66" charset="0"/>
              </a:rPr>
              <a:t>Qf</a:t>
            </a:r>
            <a:r>
              <a:rPr lang="pt-BR" sz="2400" dirty="0">
                <a:solidFill>
                  <a:srgbClr val="000000"/>
                </a:solidFill>
                <a:latin typeface="Comic Sans MS" panose="030F0702030302020204" pitchFamily="66" charset="0"/>
              </a:rPr>
              <a:t> no óxido depende de vários parâmetros, que são: a orientação cristalina dos </a:t>
            </a:r>
            <a:r>
              <a:rPr lang="pt-BR" sz="2400" dirty="0" smtClean="0">
                <a:solidFill>
                  <a:srgbClr val="000000"/>
                </a:solidFill>
                <a:latin typeface="Comic Sans MS" panose="030F0702030302020204" pitchFamily="66" charset="0"/>
              </a:rPr>
              <a:t>substratos </a:t>
            </a:r>
            <a:r>
              <a:rPr lang="pt-BR" sz="2400" dirty="0">
                <a:solidFill>
                  <a:srgbClr val="000000"/>
                </a:solidFill>
                <a:latin typeface="Comic Sans MS" panose="030F0702030302020204" pitchFamily="66" charset="0"/>
              </a:rPr>
              <a:t>de silício (</a:t>
            </a:r>
            <a:r>
              <a:rPr lang="pt-BR" sz="2400" dirty="0" err="1">
                <a:solidFill>
                  <a:srgbClr val="000000"/>
                </a:solidFill>
                <a:latin typeface="Comic Sans MS" panose="030F0702030302020204" pitchFamily="66" charset="0"/>
              </a:rPr>
              <a:t>Qf</a:t>
            </a:r>
            <a:r>
              <a:rPr lang="pt-BR" sz="2400" dirty="0">
                <a:solidFill>
                  <a:srgbClr val="000000"/>
                </a:solidFill>
                <a:latin typeface="Comic Sans MS" panose="030F0702030302020204" pitchFamily="66" charset="0"/>
              </a:rPr>
              <a:t>(111</a:t>
            </a:r>
            <a:r>
              <a:rPr lang="pt-BR" sz="2400" dirty="0" smtClean="0">
                <a:solidFill>
                  <a:srgbClr val="000000"/>
                </a:solidFill>
                <a:latin typeface="Comic Sans MS" panose="030F0702030302020204" pitchFamily="66" charset="0"/>
              </a:rPr>
              <a:t>) &gt; </a:t>
            </a:r>
            <a:r>
              <a:rPr lang="pt-BR" sz="2400" dirty="0" err="1" smtClean="0">
                <a:solidFill>
                  <a:srgbClr val="000000"/>
                </a:solidFill>
                <a:latin typeface="Comic Sans MS" panose="030F0702030302020204" pitchFamily="66" charset="0"/>
              </a:rPr>
              <a:t>Qf</a:t>
            </a:r>
            <a:r>
              <a:rPr lang="pt-BR" sz="2400" dirty="0" smtClean="0">
                <a:solidFill>
                  <a:srgbClr val="000000"/>
                </a:solidFill>
                <a:latin typeface="Comic Sans MS" panose="030F0702030302020204" pitchFamily="66" charset="0"/>
              </a:rPr>
              <a:t>(110) &gt; </a:t>
            </a:r>
            <a:r>
              <a:rPr lang="pt-BR" sz="2400" dirty="0" err="1" smtClean="0">
                <a:solidFill>
                  <a:srgbClr val="000000"/>
                </a:solidFill>
                <a:latin typeface="Comic Sans MS" panose="030F0702030302020204" pitchFamily="66" charset="0"/>
              </a:rPr>
              <a:t>Qf</a:t>
            </a:r>
            <a:r>
              <a:rPr lang="pt-BR" sz="2400" dirty="0" smtClean="0">
                <a:solidFill>
                  <a:srgbClr val="000000"/>
                </a:solidFill>
                <a:latin typeface="Comic Sans MS" panose="030F0702030302020204" pitchFamily="66" charset="0"/>
              </a:rPr>
              <a:t>(100</a:t>
            </a:r>
            <a:r>
              <a:rPr lang="pt-BR" sz="2400" dirty="0">
                <a:solidFill>
                  <a:srgbClr val="000000"/>
                </a:solidFill>
                <a:latin typeface="Comic Sans MS" panose="030F0702030302020204" pitchFamily="66" charset="0"/>
              </a:rPr>
              <a:t>)), o ambiente de oxidação (seco ou </a:t>
            </a:r>
            <a:r>
              <a:rPr lang="pt-BR" sz="2400" dirty="0" smtClean="0">
                <a:solidFill>
                  <a:srgbClr val="000000"/>
                </a:solidFill>
                <a:latin typeface="Comic Sans MS" panose="030F0702030302020204" pitchFamily="66" charset="0"/>
              </a:rPr>
              <a:t>úmido), </a:t>
            </a:r>
            <a:r>
              <a:rPr lang="pt-BR" sz="2400" dirty="0">
                <a:solidFill>
                  <a:srgbClr val="000000"/>
                </a:solidFill>
                <a:latin typeface="Comic Sans MS" panose="030F0702030302020204" pitchFamily="66" charset="0"/>
              </a:rPr>
              <a:t>a </a:t>
            </a:r>
            <a:r>
              <a:rPr lang="pt-BR" sz="2400" dirty="0" smtClean="0">
                <a:solidFill>
                  <a:srgbClr val="000000"/>
                </a:solidFill>
                <a:latin typeface="Comic Sans MS" panose="030F0702030302020204" pitchFamily="66" charset="0"/>
              </a:rPr>
              <a:t>temperatura </a:t>
            </a:r>
            <a:r>
              <a:rPr lang="pt-BR" sz="2400" dirty="0">
                <a:solidFill>
                  <a:srgbClr val="000000"/>
                </a:solidFill>
                <a:latin typeface="Comic Sans MS" panose="030F0702030302020204" pitchFamily="66" charset="0"/>
              </a:rPr>
              <a:t>de oxidação, as condições de resfriamento dos substratos de silício após a </a:t>
            </a:r>
            <a:r>
              <a:rPr lang="pt-BR" sz="2400" dirty="0" smtClean="0">
                <a:solidFill>
                  <a:srgbClr val="000000"/>
                </a:solidFill>
                <a:latin typeface="Comic Sans MS" panose="030F0702030302020204" pitchFamily="66" charset="0"/>
              </a:rPr>
              <a:t>oxidação </a:t>
            </a:r>
            <a:r>
              <a:rPr lang="pt-BR" sz="2400" dirty="0">
                <a:solidFill>
                  <a:srgbClr val="000000"/>
                </a:solidFill>
                <a:latin typeface="Comic Sans MS" panose="030F0702030302020204" pitchFamily="66" charset="0"/>
              </a:rPr>
              <a:t>e a pressão de </a:t>
            </a:r>
            <a:r>
              <a:rPr lang="pt-BR" sz="2400" dirty="0" smtClean="0">
                <a:solidFill>
                  <a:srgbClr val="000000"/>
                </a:solidFill>
                <a:latin typeface="Comic Sans MS" panose="030F0702030302020204" pitchFamily="66" charset="0"/>
              </a:rPr>
              <a:t>O</a:t>
            </a:r>
            <a:r>
              <a:rPr lang="pt-BR" sz="2400" baseline="-25000" dirty="0" smtClean="0">
                <a:solidFill>
                  <a:srgbClr val="000000"/>
                </a:solidFill>
                <a:latin typeface="Comic Sans MS" panose="030F0702030302020204" pitchFamily="66" charset="0"/>
              </a:rPr>
              <a:t>2</a:t>
            </a:r>
            <a:r>
              <a:rPr lang="pt-BR" sz="2400" dirty="0" smtClean="0">
                <a:solidFill>
                  <a:srgbClr val="000000"/>
                </a:solidFill>
                <a:latin typeface="Comic Sans MS" panose="030F0702030302020204" pitchFamily="66" charset="0"/>
              </a:rPr>
              <a:t> </a:t>
            </a:r>
            <a:r>
              <a:rPr lang="pt-BR" sz="2400" dirty="0">
                <a:solidFill>
                  <a:srgbClr val="000000"/>
                </a:solidFill>
                <a:latin typeface="Comic Sans MS" panose="030F0702030302020204" pitchFamily="66" charset="0"/>
              </a:rPr>
              <a:t>no ambiente de </a:t>
            </a:r>
            <a:r>
              <a:rPr lang="pt-BR" sz="2400" dirty="0" smtClean="0">
                <a:solidFill>
                  <a:srgbClr val="000000"/>
                </a:solidFill>
                <a:latin typeface="Comic Sans MS" panose="030F0702030302020204" pitchFamily="66" charset="0"/>
              </a:rPr>
              <a:t>oxidação. </a:t>
            </a:r>
            <a:endParaRPr lang="pt-BR"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Retângulo 2"/>
          <p:cNvSpPr/>
          <p:nvPr/>
        </p:nvSpPr>
        <p:spPr>
          <a:xfrm>
            <a:off x="413656" y="352603"/>
            <a:ext cx="11451773" cy="6324808"/>
          </a:xfrm>
          <a:prstGeom prst="rect">
            <a:avLst/>
          </a:prstGeom>
        </p:spPr>
        <p:txBody>
          <a:bodyPr wrap="square">
            <a:spAutoFit/>
          </a:bodyPr>
          <a:lstStyle/>
          <a:p>
            <a:pPr>
              <a:spcAft>
                <a:spcPts val="600"/>
              </a:spcAft>
            </a:pPr>
            <a:r>
              <a:rPr lang="pt-BR" sz="2400" b="1" dirty="0" err="1" smtClean="0">
                <a:solidFill>
                  <a:srgbClr val="000000"/>
                </a:solidFill>
                <a:latin typeface="Comic Sans MS" panose="030F0702030302020204" pitchFamily="66" charset="0"/>
              </a:rPr>
              <a:t>Qit</a:t>
            </a:r>
            <a:r>
              <a:rPr lang="pt-BR" sz="1000" b="1" dirty="0" smtClean="0">
                <a:solidFill>
                  <a:srgbClr val="000000"/>
                </a:solidFill>
                <a:latin typeface="Comic Sans MS" panose="030F0702030302020204" pitchFamily="66" charset="0"/>
              </a:rPr>
              <a:t> </a:t>
            </a:r>
            <a:r>
              <a:rPr lang="pt-BR" sz="2400" b="1" dirty="0">
                <a:solidFill>
                  <a:srgbClr val="000000"/>
                </a:solidFill>
                <a:latin typeface="Comic Sans MS" panose="030F0702030302020204" pitchFamily="66" charset="0"/>
              </a:rPr>
              <a:t>- CARGAS CAPTURADAS NA INTERFACE </a:t>
            </a:r>
            <a:r>
              <a:rPr lang="pt-BR" sz="2400" b="1" dirty="0" smtClean="0">
                <a:solidFill>
                  <a:srgbClr val="000000"/>
                </a:solidFill>
                <a:latin typeface="Comic Sans MS" panose="030F0702030302020204" pitchFamily="66" charset="0"/>
              </a:rPr>
              <a:t>SiO</a:t>
            </a:r>
            <a:r>
              <a:rPr lang="pt-BR" sz="1000" b="1" dirty="0" smtClean="0">
                <a:solidFill>
                  <a:srgbClr val="000000"/>
                </a:solidFill>
                <a:latin typeface="Comic Sans MS" panose="030F0702030302020204" pitchFamily="66" charset="0"/>
              </a:rPr>
              <a:t>2</a:t>
            </a:r>
            <a:r>
              <a:rPr lang="pt-BR" sz="2400" b="1" dirty="0" smtClean="0">
                <a:solidFill>
                  <a:srgbClr val="000000"/>
                </a:solidFill>
                <a:latin typeface="Comic Sans MS" panose="030F0702030302020204" pitchFamily="66" charset="0"/>
              </a:rPr>
              <a:t>/Si</a:t>
            </a:r>
            <a:endParaRPr lang="pt-BR" sz="2400" b="1" dirty="0" smtClean="0">
              <a:solidFill>
                <a:srgbClr val="000000"/>
              </a:solidFill>
              <a:latin typeface="Comic Sans MS" panose="030F0702030302020204" pitchFamily="66" charset="0"/>
            </a:endParaRPr>
          </a:p>
          <a:p>
            <a:r>
              <a:rPr lang="pt-BR" sz="2000" b="1" dirty="0" smtClean="0">
                <a:solidFill>
                  <a:srgbClr val="000000"/>
                </a:solidFill>
                <a:latin typeface="Times-Bold"/>
              </a:rPr>
              <a:t> </a:t>
            </a:r>
            <a:r>
              <a:rPr lang="pt-BR" sz="2000" dirty="0" smtClean="0">
                <a:solidFill>
                  <a:srgbClr val="000000"/>
                </a:solidFill>
                <a:latin typeface="Comic Sans MS" panose="030F0702030302020204" pitchFamily="66" charset="0"/>
              </a:rPr>
              <a:t>Por </a:t>
            </a:r>
            <a:r>
              <a:rPr lang="pt-BR" sz="2000" dirty="0">
                <a:solidFill>
                  <a:srgbClr val="000000"/>
                </a:solidFill>
                <a:latin typeface="Comic Sans MS" panose="030F0702030302020204" pitchFamily="66" charset="0"/>
              </a:rPr>
              <a:t>localizar-se na interface entre o SiO</a:t>
            </a:r>
            <a:r>
              <a:rPr lang="pt-BR" sz="900" dirty="0">
                <a:solidFill>
                  <a:srgbClr val="000000"/>
                </a:solidFill>
                <a:latin typeface="Comic Sans MS" panose="030F0702030302020204" pitchFamily="66" charset="0"/>
              </a:rPr>
              <a:t>2 </a:t>
            </a:r>
            <a:r>
              <a:rPr lang="pt-BR" sz="2000" dirty="0">
                <a:solidFill>
                  <a:srgbClr val="000000"/>
                </a:solidFill>
                <a:latin typeface="Comic Sans MS" panose="030F0702030302020204" pitchFamily="66" charset="0"/>
              </a:rPr>
              <a:t>(material amorfo) e o Si (material cristalino), </a:t>
            </a:r>
            <a:r>
              <a:rPr lang="pt-BR" sz="2000" dirty="0" smtClean="0">
                <a:solidFill>
                  <a:srgbClr val="000000"/>
                </a:solidFill>
                <a:latin typeface="Comic Sans MS" panose="030F0702030302020204" pitchFamily="66" charset="0"/>
              </a:rPr>
              <a:t>as </a:t>
            </a:r>
            <a:r>
              <a:rPr lang="pt-BR" sz="2000" dirty="0">
                <a:solidFill>
                  <a:srgbClr val="000000"/>
                </a:solidFill>
                <a:latin typeface="Comic Sans MS" panose="030F0702030302020204" pitchFamily="66" charset="0"/>
              </a:rPr>
              <a:t>cargas capturadas na interface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 </a:t>
            </a:r>
            <a:r>
              <a:rPr lang="pt-BR" sz="2000" dirty="0">
                <a:solidFill>
                  <a:srgbClr val="000000"/>
                </a:solidFill>
                <a:latin typeface="Comic Sans MS" panose="030F0702030302020204" pitchFamily="66" charset="0"/>
              </a:rPr>
              <a:t>ocorrem devido aos defeitos de posicionamento atômico </a:t>
            </a:r>
            <a:r>
              <a:rPr lang="pt-BR" sz="2000" dirty="0" smtClean="0">
                <a:solidFill>
                  <a:srgbClr val="000000"/>
                </a:solidFill>
                <a:latin typeface="Comic Sans MS" panose="030F0702030302020204" pitchFamily="66" charset="0"/>
              </a:rPr>
              <a:t>de </a:t>
            </a:r>
            <a:r>
              <a:rPr lang="pt-BR" sz="2000" dirty="0">
                <a:solidFill>
                  <a:srgbClr val="000000"/>
                </a:solidFill>
                <a:latin typeface="Comic Sans MS" panose="030F0702030302020204" pitchFamily="66" charset="0"/>
              </a:rPr>
              <a:t>uma estrutura silício-oxigênio (Si parcialmente oxidado ou Si não saturado) e a presença de </a:t>
            </a:r>
            <a:r>
              <a:rPr lang="pt-BR" sz="2000" dirty="0" smtClean="0">
                <a:solidFill>
                  <a:srgbClr val="000000"/>
                </a:solidFill>
                <a:latin typeface="Comic Sans MS" panose="030F0702030302020204" pitchFamily="66" charset="0"/>
              </a:rPr>
              <a:t>impurezas </a:t>
            </a:r>
            <a:r>
              <a:rPr lang="pt-BR" sz="2000" dirty="0">
                <a:solidFill>
                  <a:srgbClr val="000000"/>
                </a:solidFill>
                <a:latin typeface="Comic Sans MS" panose="030F0702030302020204" pitchFamily="66" charset="0"/>
              </a:rPr>
              <a:t>metálicas. Estados quânticos de energia são introduzidos na banda proibida do </a:t>
            </a:r>
            <a:r>
              <a:rPr lang="pt-BR" sz="2000" dirty="0" smtClean="0">
                <a:solidFill>
                  <a:srgbClr val="000000"/>
                </a:solidFill>
                <a:latin typeface="Comic Sans MS" panose="030F0702030302020204" pitchFamily="66" charset="0"/>
              </a:rPr>
              <a:t>silício. </a:t>
            </a:r>
            <a:r>
              <a:rPr lang="pt-BR" sz="2000" dirty="0">
                <a:solidFill>
                  <a:srgbClr val="000000"/>
                </a:solidFill>
                <a:latin typeface="Comic Sans MS" panose="030F0702030302020204" pitchFamily="66" charset="0"/>
              </a:rPr>
              <a:t>Conforme o potencial de superfície, </a:t>
            </a:r>
            <a:r>
              <a:rPr lang="pt-BR" sz="2000" dirty="0" smtClean="0">
                <a:solidFill>
                  <a:srgbClr val="000000"/>
                </a:solidFill>
                <a:latin typeface="Comic Sans MS" panose="030F0702030302020204" pitchFamily="66" charset="0"/>
              </a:rPr>
              <a:t>estes estados quânticos estarão ocupados ou não, variando a carga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 capturando </a:t>
            </a:r>
            <a:r>
              <a:rPr lang="pt-BR" sz="2000" dirty="0">
                <a:solidFill>
                  <a:srgbClr val="000000"/>
                </a:solidFill>
                <a:latin typeface="Comic Sans MS" panose="030F0702030302020204" pitchFamily="66" charset="0"/>
              </a:rPr>
              <a:t>(carregando) ou emitindo </a:t>
            </a:r>
            <a:r>
              <a:rPr lang="pt-BR" sz="2000" dirty="0" smtClean="0">
                <a:solidFill>
                  <a:srgbClr val="000000"/>
                </a:solidFill>
                <a:latin typeface="Comic Sans MS" panose="030F0702030302020204" pitchFamily="66" charset="0"/>
              </a:rPr>
              <a:t>(</a:t>
            </a:r>
            <a:r>
              <a:rPr lang="pt-BR" sz="2000" dirty="0">
                <a:solidFill>
                  <a:srgbClr val="000000"/>
                </a:solidFill>
                <a:latin typeface="Comic Sans MS" panose="030F0702030302020204" pitchFamily="66" charset="0"/>
              </a:rPr>
              <a:t>descarregando) </a:t>
            </a:r>
            <a:r>
              <a:rPr lang="pt-BR" sz="2000" dirty="0" smtClean="0">
                <a:solidFill>
                  <a:srgbClr val="000000"/>
                </a:solidFill>
                <a:latin typeface="Comic Sans MS" panose="030F0702030302020204" pitchFamily="66" charset="0"/>
              </a:rPr>
              <a:t>portadores. Portanto</a:t>
            </a:r>
            <a:r>
              <a:rPr lang="pt-BR" sz="2000" dirty="0">
                <a:solidFill>
                  <a:srgbClr val="000000"/>
                </a:solidFill>
                <a:latin typeface="Comic Sans MS" panose="030F0702030302020204" pitchFamily="66" charset="0"/>
              </a:rPr>
              <a:t>, estas cargas são positivas ou negativas. </a:t>
            </a:r>
            <a:r>
              <a:rPr lang="pt-BR" sz="2000" dirty="0" smtClean="0">
                <a:solidFill>
                  <a:srgbClr val="000000"/>
                </a:solidFill>
                <a:latin typeface="Comic Sans MS" panose="030F0702030302020204" pitchFamily="66" charset="0"/>
              </a:rPr>
              <a:t>A </a:t>
            </a:r>
            <a:r>
              <a:rPr lang="pt-BR" sz="2000" dirty="0">
                <a:solidFill>
                  <a:srgbClr val="000000"/>
                </a:solidFill>
                <a:latin typeface="Comic Sans MS" panose="030F0702030302020204" pitchFamily="66" charset="0"/>
              </a:rPr>
              <a:t>presença de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 na </a:t>
            </a:r>
            <a:r>
              <a:rPr lang="pt-BR" sz="2000" dirty="0">
                <a:solidFill>
                  <a:srgbClr val="000000"/>
                </a:solidFill>
                <a:latin typeface="Comic Sans MS" panose="030F0702030302020204" pitchFamily="66" charset="0"/>
              </a:rPr>
              <a:t>interface SiO</a:t>
            </a:r>
            <a:r>
              <a:rPr lang="pt-BR" sz="900" dirty="0">
                <a:solidFill>
                  <a:srgbClr val="000000"/>
                </a:solidFill>
                <a:latin typeface="Comic Sans MS" panose="030F0702030302020204" pitchFamily="66" charset="0"/>
              </a:rPr>
              <a:t>2</a:t>
            </a:r>
            <a:r>
              <a:rPr lang="pt-BR" sz="2000" dirty="0">
                <a:solidFill>
                  <a:srgbClr val="000000"/>
                </a:solidFill>
                <a:latin typeface="Comic Sans MS" panose="030F0702030302020204" pitchFamily="66" charset="0"/>
              </a:rPr>
              <a:t>/Si depende de vários parâmetros das etapas de </a:t>
            </a:r>
            <a:r>
              <a:rPr lang="pt-BR" sz="2000" dirty="0" smtClean="0">
                <a:solidFill>
                  <a:srgbClr val="000000"/>
                </a:solidFill>
                <a:latin typeface="Comic Sans MS" panose="030F0702030302020204" pitchFamily="66" charset="0"/>
              </a:rPr>
              <a:t>fabricação </a:t>
            </a:r>
            <a:r>
              <a:rPr lang="pt-BR" sz="2000" dirty="0">
                <a:solidFill>
                  <a:srgbClr val="000000"/>
                </a:solidFill>
                <a:latin typeface="Comic Sans MS" panose="030F0702030302020204" pitchFamily="66" charset="0"/>
              </a:rPr>
              <a:t>dos dispositivos </a:t>
            </a:r>
            <a:r>
              <a:rPr lang="pt-BR" sz="2000" dirty="0" smtClean="0">
                <a:solidFill>
                  <a:srgbClr val="000000"/>
                </a:solidFill>
                <a:latin typeface="Comic Sans MS" panose="030F0702030302020204" pitchFamily="66" charset="0"/>
              </a:rPr>
              <a:t>MOS, tais </a:t>
            </a:r>
            <a:r>
              <a:rPr lang="pt-BR" sz="2000" dirty="0">
                <a:solidFill>
                  <a:srgbClr val="000000"/>
                </a:solidFill>
                <a:latin typeface="Comic Sans MS" panose="030F0702030302020204" pitchFamily="66" charset="0"/>
              </a:rPr>
              <a:t>como: orientação cristalográfica dos substratos </a:t>
            </a:r>
            <a:r>
              <a:rPr lang="pt-BR" sz="2000" dirty="0" smtClean="0">
                <a:solidFill>
                  <a:srgbClr val="000000"/>
                </a:solidFill>
                <a:latin typeface="Comic Sans MS" panose="030F0702030302020204" pitchFamily="66" charset="0"/>
              </a:rPr>
              <a:t>de silício, </a:t>
            </a:r>
            <a:r>
              <a:rPr lang="pt-BR" sz="2000" dirty="0">
                <a:solidFill>
                  <a:srgbClr val="000000"/>
                </a:solidFill>
                <a:latin typeface="Comic Sans MS" panose="030F0702030302020204" pitchFamily="66" charset="0"/>
              </a:rPr>
              <a:t>que determina a densidade relativa de ligações na interface, sendo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(111) &gt; Qit110) &gt;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(100</a:t>
            </a:r>
            <a:r>
              <a:rPr lang="pt-BR" sz="2000" dirty="0">
                <a:solidFill>
                  <a:srgbClr val="000000"/>
                </a:solidFill>
                <a:latin typeface="Comic Sans MS" panose="030F0702030302020204" pitchFamily="66" charset="0"/>
              </a:rPr>
              <a:t>); temperatura de oxidação; ambiente de </a:t>
            </a:r>
            <a:r>
              <a:rPr lang="pt-BR" sz="2000" dirty="0" smtClean="0">
                <a:solidFill>
                  <a:srgbClr val="000000"/>
                </a:solidFill>
                <a:latin typeface="Comic Sans MS" panose="030F0702030302020204" pitchFamily="66" charset="0"/>
              </a:rPr>
              <a:t>oxidação; recozimento </a:t>
            </a:r>
            <a:r>
              <a:rPr lang="pt-BR" sz="2000" dirty="0">
                <a:solidFill>
                  <a:srgbClr val="000000"/>
                </a:solidFill>
                <a:latin typeface="Comic Sans MS" panose="030F0702030302020204" pitchFamily="66" charset="0"/>
              </a:rPr>
              <a:t>pós-oxidação em N</a:t>
            </a:r>
            <a:r>
              <a:rPr lang="pt-BR" sz="900" dirty="0">
                <a:solidFill>
                  <a:srgbClr val="000000"/>
                </a:solidFill>
                <a:latin typeface="Comic Sans MS" panose="030F0702030302020204" pitchFamily="66" charset="0"/>
              </a:rPr>
              <a:t>2 </a:t>
            </a:r>
            <a:r>
              <a:rPr lang="pt-BR" sz="2000" dirty="0">
                <a:solidFill>
                  <a:srgbClr val="000000"/>
                </a:solidFill>
                <a:latin typeface="Comic Sans MS" panose="030F0702030302020204" pitchFamily="66" charset="0"/>
              </a:rPr>
              <a:t>em alta temperatura por </a:t>
            </a:r>
            <a:r>
              <a:rPr lang="pt-BR" sz="2000" dirty="0" smtClean="0">
                <a:solidFill>
                  <a:srgbClr val="000000"/>
                </a:solidFill>
                <a:latin typeface="Comic Sans MS" panose="030F0702030302020204" pitchFamily="66" charset="0"/>
              </a:rPr>
              <a:t>tempo </a:t>
            </a:r>
            <a:r>
              <a:rPr lang="pt-BR" sz="2000" dirty="0">
                <a:solidFill>
                  <a:srgbClr val="000000"/>
                </a:solidFill>
                <a:latin typeface="Comic Sans MS" panose="030F0702030302020204" pitchFamily="66" charset="0"/>
              </a:rPr>
              <a:t>prolongado; contaminação por impurezas interfaciais (em ambientes de </a:t>
            </a:r>
            <a:r>
              <a:rPr lang="pt-BR" sz="2000" dirty="0" smtClean="0">
                <a:solidFill>
                  <a:srgbClr val="000000"/>
                </a:solidFill>
                <a:latin typeface="Comic Sans MS" panose="030F0702030302020204" pitchFamily="66" charset="0"/>
              </a:rPr>
              <a:t>difusão, oxidação </a:t>
            </a:r>
            <a:r>
              <a:rPr lang="pt-BR" sz="2000" dirty="0">
                <a:solidFill>
                  <a:srgbClr val="000000"/>
                </a:solidFill>
                <a:latin typeface="Comic Sans MS" panose="030F0702030302020204" pitchFamily="66" charset="0"/>
              </a:rPr>
              <a:t>e implantação); recozimento a baixa temperatura em ambientes sem a presença de </a:t>
            </a:r>
            <a:r>
              <a:rPr lang="pt-BR" sz="2000" dirty="0" smtClean="0">
                <a:solidFill>
                  <a:srgbClr val="000000"/>
                </a:solidFill>
                <a:latin typeface="Comic Sans MS" panose="030F0702030302020204" pitchFamily="66" charset="0"/>
              </a:rPr>
              <a:t>hidrogênio</a:t>
            </a:r>
            <a:r>
              <a:rPr lang="pt-BR" sz="2000" dirty="0">
                <a:solidFill>
                  <a:srgbClr val="000000"/>
                </a:solidFill>
                <a:latin typeface="Comic Sans MS" panose="030F0702030302020204" pitchFamily="66" charset="0"/>
              </a:rPr>
              <a:t>; e processos radioativos (litografia por feixe de elétrons, raio-X e UV, evaporação </a:t>
            </a:r>
            <a:r>
              <a:rPr lang="pt-BR" sz="2000" dirty="0" smtClean="0">
                <a:solidFill>
                  <a:srgbClr val="000000"/>
                </a:solidFill>
                <a:latin typeface="Comic Sans MS" panose="030F0702030302020204" pitchFamily="66" charset="0"/>
              </a:rPr>
              <a:t>por </a:t>
            </a:r>
            <a:r>
              <a:rPr lang="pt-BR" sz="2000" dirty="0">
                <a:solidFill>
                  <a:srgbClr val="000000"/>
                </a:solidFill>
                <a:latin typeface="Comic Sans MS" panose="030F0702030302020204" pitchFamily="66" charset="0"/>
              </a:rPr>
              <a:t>feixe de elétrons, implantação iônica, plasma e “</a:t>
            </a:r>
            <a:r>
              <a:rPr lang="pt-BR" sz="2000" dirty="0" err="1">
                <a:solidFill>
                  <a:srgbClr val="000000"/>
                </a:solidFill>
                <a:latin typeface="Comic Sans MS" panose="030F0702030302020204" pitchFamily="66" charset="0"/>
              </a:rPr>
              <a:t>sputtering</a:t>
            </a:r>
            <a:r>
              <a:rPr lang="pt-BR" sz="2000" dirty="0">
                <a:solidFill>
                  <a:srgbClr val="000000"/>
                </a:solidFill>
                <a:latin typeface="Comic Sans MS" panose="030F0702030302020204" pitchFamily="66" charset="0"/>
              </a:rPr>
              <a:t>”) que quebram ligações </a:t>
            </a:r>
            <a:r>
              <a:rPr lang="pt-BR" sz="2000" dirty="0" smtClean="0">
                <a:solidFill>
                  <a:srgbClr val="000000"/>
                </a:solidFill>
                <a:latin typeface="Comic Sans MS" panose="030F0702030302020204" pitchFamily="66" charset="0"/>
              </a:rPr>
              <a:t>atômicas</a:t>
            </a:r>
            <a:r>
              <a:rPr lang="pt-BR" sz="2000" dirty="0">
                <a:solidFill>
                  <a:srgbClr val="000000"/>
                </a:solidFill>
                <a:latin typeface="Comic Sans MS" panose="030F0702030302020204" pitchFamily="66" charset="0"/>
              </a:rPr>
              <a:t>. </a:t>
            </a:r>
            <a:endParaRPr lang="pt-BR" sz="2000" dirty="0">
              <a:latin typeface="Comic Sans MS" panose="030F0702030302020204" pitchFamily="66" charset="0"/>
            </a:endParaRPr>
          </a:p>
          <a:p>
            <a:r>
              <a:rPr lang="pt-BR" sz="2000" dirty="0">
                <a:solidFill>
                  <a:srgbClr val="000000"/>
                </a:solidFill>
                <a:latin typeface="Comic Sans MS" panose="030F0702030302020204" pitchFamily="66" charset="0"/>
              </a:rPr>
              <a:t>A neutralização efetiva das cargas </a:t>
            </a:r>
            <a:r>
              <a:rPr lang="pt-BR" sz="2000" dirty="0" err="1" smtClean="0">
                <a:solidFill>
                  <a:srgbClr val="000000"/>
                </a:solidFill>
                <a:latin typeface="Comic Sans MS" panose="030F0702030302020204" pitchFamily="66" charset="0"/>
              </a:rPr>
              <a:t>Qit</a:t>
            </a:r>
            <a:r>
              <a:rPr lang="pt-BR" sz="900" dirty="0" smtClean="0">
                <a:solidFill>
                  <a:srgbClr val="000000"/>
                </a:solidFill>
                <a:latin typeface="Comic Sans MS" panose="030F0702030302020204" pitchFamily="66" charset="0"/>
              </a:rPr>
              <a:t> </a:t>
            </a:r>
            <a:r>
              <a:rPr lang="pt-BR" sz="2000" dirty="0">
                <a:solidFill>
                  <a:srgbClr val="000000"/>
                </a:solidFill>
                <a:latin typeface="Comic Sans MS" panose="030F0702030302020204" pitchFamily="66" charset="0"/>
              </a:rPr>
              <a:t>é executada por processos de recozimento </a:t>
            </a:r>
            <a:r>
              <a:rPr lang="pt-BR" sz="2000" dirty="0" smtClean="0">
                <a:solidFill>
                  <a:srgbClr val="000000"/>
                </a:solidFill>
                <a:latin typeface="Comic Sans MS" panose="030F0702030302020204" pitchFamily="66" charset="0"/>
              </a:rPr>
              <a:t>pós-metalização </a:t>
            </a:r>
            <a:r>
              <a:rPr lang="pt-BR" sz="2000" dirty="0">
                <a:solidFill>
                  <a:srgbClr val="000000"/>
                </a:solidFill>
                <a:latin typeface="Comic Sans MS" panose="030F0702030302020204" pitchFamily="66" charset="0"/>
              </a:rPr>
              <a:t>(sinterização) em baixa temperatura (aproximadamente </a:t>
            </a:r>
            <a:r>
              <a:rPr lang="pt-BR" sz="2000" dirty="0" smtClean="0">
                <a:solidFill>
                  <a:srgbClr val="000000"/>
                </a:solidFill>
                <a:latin typeface="Comic Sans MS" panose="030F0702030302020204" pitchFamily="66" charset="0"/>
              </a:rPr>
              <a:t>450</a:t>
            </a:r>
            <a:r>
              <a:rPr lang="pt-BR" sz="2000" baseline="30000" dirty="0" smtClean="0">
                <a:solidFill>
                  <a:srgbClr val="000000"/>
                </a:solidFill>
                <a:latin typeface="Comic Sans MS" panose="030F0702030302020204" pitchFamily="66" charset="0"/>
              </a:rPr>
              <a:t>0</a:t>
            </a:r>
            <a:r>
              <a:rPr lang="pt-BR" sz="900" dirty="0" smtClean="0">
                <a:solidFill>
                  <a:srgbClr val="000000"/>
                </a:solidFill>
                <a:latin typeface="Comic Sans MS" panose="030F0702030302020204" pitchFamily="66" charset="0"/>
              </a:rPr>
              <a:t> </a:t>
            </a:r>
            <a:r>
              <a:rPr lang="pt-BR" sz="2000" dirty="0" smtClean="0">
                <a:solidFill>
                  <a:srgbClr val="000000"/>
                </a:solidFill>
                <a:latin typeface="Comic Sans MS" panose="030F0702030302020204" pitchFamily="66" charset="0"/>
              </a:rPr>
              <a:t>C</a:t>
            </a:r>
            <a:r>
              <a:rPr lang="pt-BR" sz="2000" dirty="0">
                <a:solidFill>
                  <a:srgbClr val="000000"/>
                </a:solidFill>
                <a:latin typeface="Comic Sans MS" panose="030F0702030302020204" pitchFamily="66" charset="0"/>
              </a:rPr>
              <a:t>) em ambientes com </a:t>
            </a:r>
            <a:r>
              <a:rPr lang="pt-BR" sz="2000" dirty="0" smtClean="0">
                <a:solidFill>
                  <a:srgbClr val="000000"/>
                </a:solidFill>
                <a:latin typeface="Comic Sans MS" panose="030F0702030302020204" pitchFamily="66" charset="0"/>
              </a:rPr>
              <a:t>a </a:t>
            </a:r>
            <a:r>
              <a:rPr lang="pt-BR" sz="2000" dirty="0">
                <a:solidFill>
                  <a:srgbClr val="000000"/>
                </a:solidFill>
                <a:latin typeface="Comic Sans MS" panose="030F0702030302020204" pitchFamily="66" charset="0"/>
              </a:rPr>
              <a:t>presença de </a:t>
            </a:r>
            <a:r>
              <a:rPr lang="pt-BR" sz="2000" dirty="0" smtClean="0">
                <a:solidFill>
                  <a:srgbClr val="000000"/>
                </a:solidFill>
                <a:latin typeface="Comic Sans MS" panose="030F0702030302020204" pitchFamily="66" charset="0"/>
              </a:rPr>
              <a:t>hidrogênio. </a:t>
            </a:r>
            <a:r>
              <a:rPr lang="pt-BR" sz="2000" dirty="0">
                <a:solidFill>
                  <a:srgbClr val="000000"/>
                </a:solidFill>
                <a:latin typeface="Comic Sans MS" panose="030F0702030302020204" pitchFamily="66" charset="0"/>
              </a:rPr>
              <a:t>O hidrogênio reduz a presença de </a:t>
            </a:r>
            <a:r>
              <a:rPr lang="pt-BR" sz="2000" dirty="0" err="1" smtClean="0">
                <a:solidFill>
                  <a:srgbClr val="000000"/>
                </a:solidFill>
                <a:latin typeface="Comic Sans MS" panose="030F0702030302020204" pitchFamily="66" charset="0"/>
              </a:rPr>
              <a:t>Qit</a:t>
            </a:r>
            <a:r>
              <a:rPr lang="pt-BR" sz="2000" dirty="0" smtClean="0">
                <a:solidFill>
                  <a:srgbClr val="000000"/>
                </a:solidFill>
                <a:latin typeface="Comic Sans MS" panose="030F0702030302020204" pitchFamily="66" charset="0"/>
              </a:rPr>
              <a:t> </a:t>
            </a:r>
            <a:r>
              <a:rPr lang="pt-BR" sz="2000" dirty="0">
                <a:solidFill>
                  <a:srgbClr val="000000"/>
                </a:solidFill>
                <a:latin typeface="Comic Sans MS" panose="030F0702030302020204" pitchFamily="66" charset="0"/>
              </a:rPr>
              <a:t>pois satura as ligações </a:t>
            </a:r>
            <a:r>
              <a:rPr lang="pt-BR" sz="2000" dirty="0" smtClean="0">
                <a:solidFill>
                  <a:srgbClr val="000000"/>
                </a:solidFill>
                <a:latin typeface="Comic Sans MS" panose="030F0702030302020204" pitchFamily="66" charset="0"/>
              </a:rPr>
              <a:t>dos </a:t>
            </a:r>
            <a:r>
              <a:rPr lang="pt-BR" sz="2000" dirty="0">
                <a:solidFill>
                  <a:srgbClr val="000000"/>
                </a:solidFill>
                <a:latin typeface="Comic Sans MS" panose="030F0702030302020204" pitchFamily="66" charset="0"/>
              </a:rPr>
              <a:t>átomos de oxigênio e de silício e remove os defeitos estruturais na interface </a:t>
            </a:r>
            <a:r>
              <a:rPr lang="pt-BR" sz="2000" dirty="0" smtClean="0">
                <a:solidFill>
                  <a:srgbClr val="000000"/>
                </a:solidFill>
                <a:latin typeface="Comic Sans MS" panose="030F0702030302020204" pitchFamily="66" charset="0"/>
              </a:rPr>
              <a:t>SiO</a:t>
            </a:r>
            <a:r>
              <a:rPr lang="pt-BR" sz="2000" baseline="-25000" dirty="0" smtClean="0">
                <a:solidFill>
                  <a:srgbClr val="000000"/>
                </a:solidFill>
                <a:latin typeface="Comic Sans MS" panose="030F0702030302020204" pitchFamily="66" charset="0"/>
              </a:rPr>
              <a:t>2</a:t>
            </a:r>
            <a:r>
              <a:rPr lang="pt-BR" sz="2000" dirty="0" smtClean="0">
                <a:solidFill>
                  <a:srgbClr val="000000"/>
                </a:solidFill>
                <a:latin typeface="Comic Sans MS" panose="030F0702030302020204" pitchFamily="66" charset="0"/>
              </a:rPr>
              <a:t>/Si</a:t>
            </a:r>
            <a:r>
              <a:rPr lang="pt-BR" sz="2000" dirty="0">
                <a:solidFill>
                  <a:srgbClr val="000000"/>
                </a:solidFill>
                <a:latin typeface="Comic Sans MS" panose="030F0702030302020204" pitchFamily="66" charset="0"/>
              </a:rPr>
              <a:t>. </a:t>
            </a:r>
            <a:endParaRPr lang="pt-BR" sz="20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553674" y="978103"/>
            <a:ext cx="11249636" cy="5324535"/>
          </a:xfrm>
          <a:prstGeom prst="rect">
            <a:avLst/>
          </a:prstGeom>
          <a:noFill/>
        </p:spPr>
        <p:txBody>
          <a:bodyPr wrap="square" rtlCol="0">
            <a:spAutoFit/>
          </a:bodyPr>
          <a:lstStyle/>
          <a:p>
            <a:pPr algn="ctr"/>
            <a:r>
              <a:rPr lang="pt-BR" sz="2800" b="1" dirty="0" smtClean="0">
                <a:solidFill>
                  <a:srgbClr val="C00000"/>
                </a:solidFill>
                <a:latin typeface="Comic Sans MS" panose="030F0702030302020204" pitchFamily="66" charset="0"/>
              </a:rPr>
              <a:t>Efeito das cargas em V</a:t>
            </a:r>
            <a:r>
              <a:rPr lang="pt-BR" sz="2800" b="1" baseline="-25000" dirty="0" smtClean="0">
                <a:solidFill>
                  <a:srgbClr val="C00000"/>
                </a:solidFill>
                <a:latin typeface="Comic Sans MS" panose="030F0702030302020204" pitchFamily="66" charset="0"/>
              </a:rPr>
              <a:t>T</a:t>
            </a:r>
            <a:endParaRPr lang="pt-BR" sz="2800" b="1" baseline="-25000" dirty="0" smtClean="0">
              <a:solidFill>
                <a:srgbClr val="C00000"/>
              </a:solidFill>
              <a:latin typeface="Comic Sans MS" panose="030F0702030302020204" pitchFamily="66" charset="0"/>
            </a:endParaRPr>
          </a:p>
          <a:p>
            <a:r>
              <a:rPr lang="pt-BR" sz="2400" b="1" dirty="0" smtClean="0">
                <a:solidFill>
                  <a:srgbClr val="C00000"/>
                </a:solidFill>
                <a:latin typeface="Comic Sans MS" panose="030F0702030302020204" pitchFamily="66" charset="0"/>
              </a:rPr>
              <a:t>Cargas Positivas</a:t>
            </a:r>
            <a:endParaRPr lang="pt-BR" sz="2400" b="1" dirty="0" smtClean="0">
              <a:solidFill>
                <a:srgbClr val="C00000"/>
              </a:solidFill>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Reduzem o V</a:t>
            </a:r>
            <a:r>
              <a:rPr lang="pt-BR" sz="2400" baseline="-25000" dirty="0" smtClean="0">
                <a:latin typeface="Comic Sans MS" panose="030F0702030302020204" pitchFamily="66" charset="0"/>
              </a:rPr>
              <a:t>TN</a:t>
            </a:r>
            <a:r>
              <a:rPr lang="pt-BR" sz="2400" dirty="0" smtClean="0">
                <a:latin typeface="Comic Sans MS" panose="030F0702030302020204" pitchFamily="66" charset="0"/>
              </a:rPr>
              <a:t> (atraem elétrons) </a:t>
            </a:r>
            <a:endParaRPr lang="pt-BR" sz="2400" dirty="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aumentam o |V</a:t>
            </a:r>
            <a:r>
              <a:rPr lang="pt-BR" sz="2400" baseline="-25000" dirty="0" smtClean="0">
                <a:latin typeface="Comic Sans MS" panose="030F0702030302020204" pitchFamily="66" charset="0"/>
              </a:rPr>
              <a:t>TP</a:t>
            </a:r>
            <a:r>
              <a:rPr lang="pt-BR" sz="2400" dirty="0" smtClean="0">
                <a:latin typeface="Comic Sans MS" panose="030F0702030302020204" pitchFamily="66" charset="0"/>
              </a:rPr>
              <a:t>| (repelem lacunas)</a:t>
            </a:r>
            <a:endParaRPr lang="pt-BR" sz="2400" dirty="0" smtClean="0">
              <a:latin typeface="Comic Sans MS" panose="030F0702030302020204" pitchFamily="66" charset="0"/>
            </a:endParaRPr>
          </a:p>
          <a:p>
            <a:r>
              <a:rPr lang="pt-BR" sz="2400" b="1" dirty="0" smtClean="0">
                <a:solidFill>
                  <a:srgbClr val="C00000"/>
                </a:solidFill>
                <a:latin typeface="Comic Sans MS" panose="030F0702030302020204" pitchFamily="66" charset="0"/>
              </a:rPr>
              <a:t>Cargas Negativas</a:t>
            </a:r>
            <a:endParaRPr lang="pt-BR" sz="2400" b="1" dirty="0" smtClean="0">
              <a:solidFill>
                <a:srgbClr val="C00000"/>
              </a:solidFill>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Aumentam </a:t>
            </a:r>
            <a:r>
              <a:rPr lang="pt-BR" sz="2400" dirty="0">
                <a:latin typeface="Comic Sans MS" panose="030F0702030302020204" pitchFamily="66" charset="0"/>
              </a:rPr>
              <a:t>o V</a:t>
            </a:r>
            <a:r>
              <a:rPr lang="pt-BR" sz="2400" baseline="-25000" dirty="0">
                <a:latin typeface="Comic Sans MS" panose="030F0702030302020204" pitchFamily="66" charset="0"/>
              </a:rPr>
              <a:t>TN</a:t>
            </a:r>
            <a:r>
              <a:rPr lang="pt-BR" sz="2400" dirty="0">
                <a:latin typeface="Comic Sans MS" panose="030F0702030302020204" pitchFamily="66" charset="0"/>
              </a:rPr>
              <a:t> (atraem elétrons) </a:t>
            </a:r>
            <a:endParaRPr lang="pt-BR" sz="2400" dirty="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reduzem </a:t>
            </a:r>
            <a:r>
              <a:rPr lang="pt-BR" sz="2400" dirty="0">
                <a:latin typeface="Comic Sans MS" panose="030F0702030302020204" pitchFamily="66" charset="0"/>
              </a:rPr>
              <a:t>|V</a:t>
            </a:r>
            <a:r>
              <a:rPr lang="pt-BR" sz="2400" baseline="-25000" dirty="0">
                <a:latin typeface="Comic Sans MS" panose="030F0702030302020204" pitchFamily="66" charset="0"/>
              </a:rPr>
              <a:t>TP</a:t>
            </a:r>
            <a:r>
              <a:rPr lang="pt-BR" sz="2400" dirty="0">
                <a:latin typeface="Comic Sans MS" panose="030F0702030302020204" pitchFamily="66" charset="0"/>
              </a:rPr>
              <a:t>| (repelem lacunas</a:t>
            </a:r>
            <a:r>
              <a:rPr lang="pt-BR" sz="2400" dirty="0" smtClean="0">
                <a:latin typeface="Comic Sans MS" panose="030F0702030302020204" pitchFamily="66" charset="0"/>
              </a:rPr>
              <a:t>)</a:t>
            </a:r>
            <a:endParaRPr lang="pt-BR" sz="2400" dirty="0" smtClean="0">
              <a:latin typeface="Comic Sans MS" panose="030F0702030302020204" pitchFamily="66" charset="0"/>
            </a:endParaRPr>
          </a:p>
          <a:p>
            <a:endParaRPr lang="pt-BR" sz="2400" dirty="0" smtClean="0">
              <a:latin typeface="Comic Sans MS" panose="030F0702030302020204" pitchFamily="66" charset="0"/>
            </a:endParaRPr>
          </a:p>
          <a:p>
            <a:r>
              <a:rPr lang="pt-BR" sz="2400" dirty="0" smtClean="0">
                <a:latin typeface="Comic Sans MS" panose="030F0702030302020204" pitchFamily="66" charset="0"/>
              </a:rPr>
              <a:t>Expressão de V</a:t>
            </a:r>
            <a:r>
              <a:rPr lang="pt-BR" sz="2400" baseline="-25000" dirty="0" smtClean="0">
                <a:latin typeface="Comic Sans MS" panose="030F0702030302020204" pitchFamily="66" charset="0"/>
              </a:rPr>
              <a:t>T</a:t>
            </a:r>
            <a:r>
              <a:rPr lang="pt-BR" sz="2400" dirty="0" smtClean="0">
                <a:latin typeface="Comic Sans MS" panose="030F0702030302020204" pitchFamily="66" charset="0"/>
              </a:rPr>
              <a:t>, incluindo efeito de cargas no óxido (apenas </a:t>
            </a:r>
            <a:r>
              <a:rPr lang="pt-BR" sz="2400" dirty="0" err="1" smtClean="0">
                <a:latin typeface="Comic Sans MS" panose="030F0702030302020204" pitchFamily="66" charset="0"/>
              </a:rPr>
              <a:t>Qf</a:t>
            </a:r>
            <a:r>
              <a:rPr lang="pt-BR" sz="2400" dirty="0" smtClean="0">
                <a:latin typeface="Comic Sans MS" panose="030F0702030302020204" pitchFamily="66" charset="0"/>
              </a:rPr>
              <a:t> e </a:t>
            </a:r>
            <a:r>
              <a:rPr lang="pt-BR" sz="2400" dirty="0" err="1" smtClean="0">
                <a:latin typeface="Comic Sans MS" panose="030F0702030302020204" pitchFamily="66" charset="0"/>
              </a:rPr>
              <a:t>Qot</a:t>
            </a:r>
            <a:r>
              <a:rPr lang="pt-BR" sz="2400" dirty="0" smtClean="0">
                <a:latin typeface="Comic Sans MS" panose="030F0702030302020204" pitchFamily="66" charset="0"/>
              </a:rPr>
              <a:t>), é </a:t>
            </a:r>
            <a:endParaRPr lang="pt-BR" sz="2400" dirty="0" smtClean="0">
              <a:latin typeface="Comic Sans MS" panose="030F0702030302020204" pitchFamily="66" charset="0"/>
            </a:endParaRPr>
          </a:p>
          <a:p>
            <a:endParaRPr lang="pt-BR" sz="2400" dirty="0" smtClean="0">
              <a:latin typeface="Comic Sans MS" panose="030F0702030302020204" pitchFamily="66" charset="0"/>
            </a:endParaRPr>
          </a:p>
          <a:p>
            <a:pPr marL="342900" indent="-342900">
              <a:buFont typeface="Arial" panose="020B0604020202020204" pitchFamily="34" charset="0"/>
              <a:buChar char="•"/>
            </a:pPr>
            <a:endParaRPr lang="pt-BR" sz="2400" dirty="0">
              <a:latin typeface="Comic Sans MS" panose="030F0702030302020204" pitchFamily="66" charset="0"/>
            </a:endParaRPr>
          </a:p>
          <a:p>
            <a:pPr marL="342900" indent="-342900">
              <a:buFont typeface="Arial" panose="020B0604020202020204" pitchFamily="34" charset="0"/>
              <a:buChar char="•"/>
            </a:pPr>
            <a:endParaRPr lang="pt-BR" sz="2400" dirty="0">
              <a:latin typeface="Comic Sans MS" panose="030F0702030302020204" pitchFamily="66" charset="0"/>
            </a:endParaRPr>
          </a:p>
          <a:p>
            <a:endParaRPr lang="pt-BR" sz="2400" dirty="0" smtClean="0">
              <a:latin typeface="Comic Sans MS" panose="030F0702030302020204" pitchFamily="66" charset="0"/>
            </a:endParaRPr>
          </a:p>
          <a:p>
            <a:pPr marL="342900" indent="-342900">
              <a:buFont typeface="Arial" panose="020B0604020202020204" pitchFamily="34" charset="0"/>
              <a:buChar char="•"/>
            </a:pPr>
            <a:endParaRPr lang="pt-BR" sz="24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 name="CaixaDeTexto 3"/>
              <p:cNvSpPr txBox="1"/>
              <p:nvPr/>
            </p:nvSpPr>
            <p:spPr>
              <a:xfrm>
                <a:off x="398640" y="4743274"/>
                <a:ext cx="11559703" cy="969176"/>
              </a:xfrm>
              <a:prstGeom prst="rect">
                <a:avLst/>
              </a:prstGeom>
              <a:noFill/>
            </p:spPr>
            <p:txBody>
              <a:bodyPr wrap="none" rtlCol="0">
                <a:spAutoFit/>
              </a:bodyPr>
              <a:lstStyle/>
              <a:p>
                <a:r>
                  <a:rPr lang="pt-BR" sz="2800" i="1" dirty="0" smtClean="0">
                    <a:latin typeface="Comic Sans MS" panose="030F0702030302020204" pitchFamily="66" charset="0"/>
                  </a:rPr>
                  <a:t>V</a:t>
                </a:r>
                <a:r>
                  <a:rPr lang="pt-BR" sz="2800" i="1" baseline="-25000" dirty="0" smtClean="0">
                    <a:latin typeface="Comic Sans MS" panose="030F0702030302020204" pitchFamily="66" charset="0"/>
                  </a:rPr>
                  <a:t>TN</a:t>
                </a:r>
                <a:r>
                  <a:rPr lang="pt-BR" sz="2800" i="1" dirty="0" smtClean="0">
                    <a:latin typeface="Comic Sans MS" panose="030F0702030302020204" pitchFamily="66" charset="0"/>
                  </a:rPr>
                  <a:t> </a:t>
                </a:r>
                <a:r>
                  <a:rPr lang="pt-BR" sz="2800" dirty="0" smtClean="0">
                    <a:latin typeface="Comic Sans MS" panose="030F0702030302020204" pitchFamily="66" charset="0"/>
                  </a:rPr>
                  <a:t>= </a:t>
                </a:r>
                <a14:m>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𝐹𝐵</m:t>
                        </m:r>
                      </m:sub>
                    </m:sSub>
                    <m:r>
                      <a:rPr lang="pt-BR" sz="2800" b="0" i="1" smtClean="0">
                        <a:latin typeface="Cambria Math" panose="02040503050406030204" pitchFamily="18" charset="0"/>
                      </a:rPr>
                      <m:t>+</m:t>
                    </m:r>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𝜙</m:t>
                        </m:r>
                      </m:e>
                      <m:sub>
                        <m:r>
                          <a:rPr lang="pt-BR" sz="2800" b="0" i="1" smtClean="0">
                            <a:latin typeface="Cambria Math" panose="02040503050406030204" pitchFamily="18" charset="0"/>
                          </a:rPr>
                          <m:t>𝑝</m:t>
                        </m:r>
                      </m:sub>
                    </m:sSub>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r>
                          <a:rPr lang="pt-BR" sz="2800" b="0" i="1" smtClean="0">
                            <a:latin typeface="Cambria Math" panose="02040503050406030204" pitchFamily="18" charset="0"/>
                          </a:rPr>
                          <m:t>1</m:t>
                        </m:r>
                      </m:num>
                      <m:den>
                        <m:r>
                          <a:rPr lang="pt-BR" sz="2800" b="0" i="1" smtClean="0">
                            <a:latin typeface="Cambria Math" panose="02040503050406030204" pitchFamily="18" charset="0"/>
                          </a:rPr>
                          <m:t>𝐶𝑜𝑥</m:t>
                        </m:r>
                      </m:den>
                    </m:f>
                    <m:rad>
                      <m:radPr>
                        <m:degHide m:val="on"/>
                        <m:ctrlPr>
                          <a:rPr lang="pt-BR" sz="2800" b="0" i="1" smtClean="0">
                            <a:latin typeface="Cambria Math" panose="02040503050406030204" pitchFamily="18" charset="0"/>
                          </a:rPr>
                        </m:ctrlPr>
                      </m:radPr>
                      <m:deg/>
                      <m:e>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𝜀</m:t>
                            </m:r>
                          </m:e>
                          <m:sub>
                            <m:r>
                              <a:rPr lang="pt-BR" sz="2800" b="0" i="1" smtClean="0">
                                <a:latin typeface="Cambria Math" panose="02040503050406030204" pitchFamily="18" charset="0"/>
                              </a:rPr>
                              <m:t>𝑠</m:t>
                            </m:r>
                          </m:sub>
                        </m:sSub>
                        <m:r>
                          <a:rPr lang="pt-BR" sz="2800" b="0" i="1" smtClean="0">
                            <a:latin typeface="Cambria Math" panose="02040503050406030204" pitchFamily="18" charset="0"/>
                          </a:rPr>
                          <m:t>𝑞</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𝑁</m:t>
                            </m:r>
                          </m:e>
                          <m:sub>
                            <m:r>
                              <a:rPr lang="pt-BR" sz="2800" b="0" i="1" smtClean="0">
                                <a:latin typeface="Cambria Math" panose="02040503050406030204" pitchFamily="18" charset="0"/>
                              </a:rPr>
                              <m:t>𝑎</m:t>
                            </m:r>
                          </m:sub>
                        </m:sSub>
                        <m:d>
                          <m:dPr>
                            <m:ctrlPr>
                              <a:rPr lang="pt-BR" sz="2800" b="0" i="1" smtClean="0">
                                <a:latin typeface="Cambria Math" panose="02040503050406030204" pitchFamily="18" charset="0"/>
                              </a:rPr>
                            </m:ctrlPr>
                          </m:dPr>
                          <m:e>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𝜙</m:t>
                                </m:r>
                              </m:e>
                              <m:sub>
                                <m:r>
                                  <a:rPr lang="pt-BR" sz="2800" b="0" i="1" smtClean="0">
                                    <a:latin typeface="Cambria Math" panose="02040503050406030204" pitchFamily="18" charset="0"/>
                                  </a:rPr>
                                  <m:t>𝑝</m:t>
                                </m:r>
                              </m:sub>
                            </m:sSub>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m:t>
                                </m:r>
                                <m:r>
                                  <a:rPr lang="pt-BR" sz="2800" b="0" i="1" smtClean="0">
                                    <a:latin typeface="Cambria Math" panose="02040503050406030204" pitchFamily="18" charset="0"/>
                                  </a:rPr>
                                  <m:t>𝑉</m:t>
                                </m:r>
                              </m:e>
                              <m:sub>
                                <m:r>
                                  <a:rPr lang="pt-BR" sz="2800" b="0" i="1" smtClean="0">
                                    <a:latin typeface="Cambria Math" panose="02040503050406030204" pitchFamily="18" charset="0"/>
                                  </a:rPr>
                                  <m:t>𝐶</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𝐵</m:t>
                                </m:r>
                              </m:sub>
                            </m:sSub>
                          </m:e>
                        </m:d>
                      </m:e>
                    </m:rad>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r>
                          <a:rPr lang="pt-BR" sz="2800" b="0" i="1" smtClean="0">
                            <a:latin typeface="Cambria Math" panose="02040503050406030204" pitchFamily="18" charset="0"/>
                          </a:rPr>
                          <m:t>𝑄𝑓</m:t>
                        </m:r>
                      </m:num>
                      <m:den>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𝐶</m:t>
                            </m:r>
                          </m:e>
                          <m:sub>
                            <m:r>
                              <a:rPr lang="pt-BR" sz="2800" b="0" i="1" smtClean="0">
                                <a:latin typeface="Cambria Math" panose="02040503050406030204" pitchFamily="18" charset="0"/>
                              </a:rPr>
                              <m:t>𝑜𝑥</m:t>
                            </m:r>
                          </m:sub>
                        </m:sSub>
                      </m:den>
                    </m:f>
                    <m:r>
                      <a:rPr lang="pt-BR" sz="2800" b="0" i="1" smtClean="0">
                        <a:latin typeface="Cambria Math" panose="02040503050406030204" pitchFamily="18" charset="0"/>
                      </a:rPr>
                      <m:t>−</m:t>
                    </m:r>
                    <m:f>
                      <m:fPr>
                        <m:ctrlPr>
                          <a:rPr lang="pt-BR" sz="2800" i="1">
                            <a:latin typeface="Cambria Math" panose="02040503050406030204" pitchFamily="18" charset="0"/>
                          </a:rPr>
                        </m:ctrlPr>
                      </m:fPr>
                      <m:num>
                        <m:r>
                          <a:rPr lang="pt-BR" sz="2800" b="0" i="1" smtClean="0">
                            <a:latin typeface="Cambria Math" panose="02040503050406030204" pitchFamily="18" charset="0"/>
                          </a:rPr>
                          <m:t>1</m:t>
                        </m:r>
                      </m:num>
                      <m:den>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den>
                    </m:f>
                    <m:nary>
                      <m:naryPr>
                        <m:ctrlPr>
                          <a:rPr lang="pt-BR" sz="2800" i="1" smtClean="0">
                            <a:latin typeface="Cambria Math" panose="02040503050406030204" pitchFamily="18" charset="0"/>
                          </a:rPr>
                        </m:ctrlPr>
                      </m:naryPr>
                      <m:sub>
                        <m:r>
                          <m:rPr>
                            <m:brk m:alnAt="23"/>
                          </m:rPr>
                          <a:rPr lang="pt-BR" sz="2800" b="0" i="1" smtClean="0">
                            <a:latin typeface="Cambria Math" panose="02040503050406030204" pitchFamily="18" charset="0"/>
                          </a:rPr>
                          <m:t>0</m:t>
                        </m:r>
                      </m:sub>
                      <m:sup>
                        <m:r>
                          <a:rPr lang="pt-BR" sz="2800" b="0" i="1" smtClean="0">
                            <a:latin typeface="Cambria Math" panose="02040503050406030204" pitchFamily="18" charset="0"/>
                          </a:rPr>
                          <m:t>𝑡𝑜𝑥</m:t>
                        </m:r>
                      </m:sup>
                      <m:e>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𝑥</m:t>
                            </m:r>
                          </m:num>
                          <m:den>
                            <m:r>
                              <a:rPr lang="pt-BR" sz="2800" b="0" i="1" smtClean="0">
                                <a:latin typeface="Cambria Math" panose="02040503050406030204" pitchFamily="18" charset="0"/>
                              </a:rPr>
                              <m:t>𝑡𝑜𝑥</m:t>
                            </m:r>
                          </m:den>
                        </m:f>
                        <m:r>
                          <a:rPr lang="pt-BR" sz="2800" i="1" smtClean="0">
                            <a:latin typeface="Cambria Math" panose="02040503050406030204" pitchFamily="18" charset="0"/>
                            <a:ea typeface="Cambria Math" panose="02040503050406030204" pitchFamily="18" charset="0"/>
                          </a:rPr>
                          <m:t>𝜌</m:t>
                        </m:r>
                        <m:d>
                          <m:dPr>
                            <m:ctrlPr>
                              <a:rPr lang="pt-BR" sz="2800" b="0" i="1" smtClean="0">
                                <a:latin typeface="Cambria Math" panose="02040503050406030204" pitchFamily="18" charset="0"/>
                                <a:ea typeface="Cambria Math" panose="02040503050406030204" pitchFamily="18" charset="0"/>
                              </a:rPr>
                            </m:ctrlPr>
                          </m:dPr>
                          <m:e>
                            <m:r>
                              <a:rPr lang="pt-BR" sz="2800" b="0" i="1" smtClean="0">
                                <a:latin typeface="Cambria Math" panose="02040503050406030204" pitchFamily="18" charset="0"/>
                                <a:ea typeface="Cambria Math" panose="02040503050406030204" pitchFamily="18" charset="0"/>
                              </a:rPr>
                              <m:t>𝑥</m:t>
                            </m:r>
                          </m:e>
                        </m:d>
                        <m:r>
                          <a:rPr lang="pt-BR" sz="2800" b="0" i="1" smtClean="0">
                            <a:latin typeface="Cambria Math" panose="02040503050406030204" pitchFamily="18" charset="0"/>
                            <a:ea typeface="Cambria Math" panose="02040503050406030204" pitchFamily="18" charset="0"/>
                          </a:rPr>
                          <m:t>𝑑𝑥</m:t>
                        </m:r>
                      </m:e>
                    </m:nary>
                  </m:oMath>
                </a14:m>
                <a:endParaRPr lang="pt-BR" sz="3200" dirty="0">
                  <a:latin typeface="Comic Sans MS" panose="030F0702030302020204" pitchFamily="66" charset="0"/>
                </a:endParaRPr>
              </a:p>
            </p:txBody>
          </p:sp>
        </mc:Choice>
        <mc:Fallback>
          <p:sp>
            <p:nvSpPr>
              <p:cNvPr id="4" name="CaixaDeTexto 3"/>
              <p:cNvSpPr txBox="1">
                <a:spLocks noRot="1" noChangeAspect="1" noMove="1" noResize="1" noEditPoints="1" noAdjustHandles="1" noChangeArrowheads="1" noChangeShapeType="1" noTextEdit="1"/>
              </p:cNvSpPr>
              <p:nvPr/>
            </p:nvSpPr>
            <p:spPr>
              <a:xfrm>
                <a:off x="398640" y="4743274"/>
                <a:ext cx="11559703" cy="969176"/>
              </a:xfrm>
              <a:prstGeom prst="rect">
                <a:avLst/>
              </a:prstGeom>
              <a:blipFill rotWithShape="1">
                <a:blip r:embed="rId1"/>
                <a:stretch>
                  <a:fillRect l="-4" t="-47" b="-853"/>
                </a:stretch>
              </a:blipFill>
            </p:spPr>
            <p:txBody>
              <a:bodyPr/>
              <a:lstStyle/>
              <a:p>
                <a:r>
                  <a:rPr lang="pt-BR" altLang="en-US">
                    <a:noFill/>
                  </a:rPr>
                  <a:t> </a:t>
                </a:r>
              </a:p>
            </p:txBody>
          </p:sp>
        </mc:Fallback>
      </mc:AlternateContent>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tângulo 24"/>
          <p:cNvSpPr/>
          <p:nvPr/>
        </p:nvSpPr>
        <p:spPr>
          <a:xfrm>
            <a:off x="436734" y="2771897"/>
            <a:ext cx="830454" cy="27986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Retângulo 23"/>
          <p:cNvSpPr/>
          <p:nvPr/>
        </p:nvSpPr>
        <p:spPr>
          <a:xfrm>
            <a:off x="3270311" y="2771897"/>
            <a:ext cx="1247260" cy="279861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Retângulo 21"/>
          <p:cNvSpPr/>
          <p:nvPr/>
        </p:nvSpPr>
        <p:spPr>
          <a:xfrm>
            <a:off x="1267189" y="2771897"/>
            <a:ext cx="2003122" cy="279861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cxnSp>
        <p:nvCxnSpPr>
          <p:cNvPr id="4" name="Conector Reto 3"/>
          <p:cNvCxnSpPr/>
          <p:nvPr/>
        </p:nvCxnSpPr>
        <p:spPr>
          <a:xfrm flipV="1">
            <a:off x="732016" y="4388262"/>
            <a:ext cx="2955100" cy="0"/>
          </a:xfrm>
          <a:prstGeom prst="line">
            <a:avLst/>
          </a:prstGeom>
          <a:ln w="317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a:off x="1267189" y="2771897"/>
            <a:ext cx="0" cy="2798619"/>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3270311" y="2771897"/>
            <a:ext cx="0" cy="27432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411573" y="3380025"/>
            <a:ext cx="797334" cy="400110"/>
          </a:xfrm>
          <a:prstGeom prst="rect">
            <a:avLst/>
          </a:prstGeom>
          <a:noFill/>
        </p:spPr>
        <p:txBody>
          <a:bodyPr wrap="none" rtlCol="0">
            <a:spAutoFit/>
          </a:bodyPr>
          <a:lstStyle/>
          <a:p>
            <a:r>
              <a:rPr lang="pt-BR" sz="2000" dirty="0" smtClean="0"/>
              <a:t>Metal</a:t>
            </a:r>
            <a:endParaRPr lang="pt-BR" sz="2000" dirty="0"/>
          </a:p>
        </p:txBody>
      </p:sp>
      <p:sp>
        <p:nvSpPr>
          <p:cNvPr id="14" name="CaixaDeTexto 13"/>
          <p:cNvSpPr txBox="1"/>
          <p:nvPr/>
        </p:nvSpPr>
        <p:spPr>
          <a:xfrm>
            <a:off x="1947961" y="3240093"/>
            <a:ext cx="704039" cy="461665"/>
          </a:xfrm>
          <a:prstGeom prst="rect">
            <a:avLst/>
          </a:prstGeom>
          <a:noFill/>
        </p:spPr>
        <p:txBody>
          <a:bodyPr wrap="none" rtlCol="0">
            <a:spAutoFit/>
          </a:bodyPr>
          <a:lstStyle/>
          <a:p>
            <a:r>
              <a:rPr lang="pt-BR" sz="2400" dirty="0" smtClean="0"/>
              <a:t>SiO</a:t>
            </a:r>
            <a:r>
              <a:rPr lang="pt-BR" sz="2400" baseline="-25000" dirty="0" smtClean="0"/>
              <a:t>2</a:t>
            </a:r>
            <a:endParaRPr lang="pt-BR" sz="2400" dirty="0"/>
          </a:p>
        </p:txBody>
      </p:sp>
      <p:sp>
        <p:nvSpPr>
          <p:cNvPr id="15" name="CaixaDeTexto 14"/>
          <p:cNvSpPr txBox="1"/>
          <p:nvPr/>
        </p:nvSpPr>
        <p:spPr>
          <a:xfrm>
            <a:off x="3607353" y="3383620"/>
            <a:ext cx="396262" cy="461665"/>
          </a:xfrm>
          <a:prstGeom prst="rect">
            <a:avLst/>
          </a:prstGeom>
          <a:noFill/>
        </p:spPr>
        <p:txBody>
          <a:bodyPr wrap="none" rtlCol="0">
            <a:spAutoFit/>
          </a:bodyPr>
          <a:lstStyle/>
          <a:p>
            <a:r>
              <a:rPr lang="pt-BR" sz="2400" dirty="0" smtClean="0"/>
              <a:t>Si</a:t>
            </a:r>
            <a:endParaRPr lang="pt-BR" sz="2400" dirty="0"/>
          </a:p>
        </p:txBody>
      </p:sp>
      <p:sp>
        <p:nvSpPr>
          <p:cNvPr id="18" name="CaixaDeTexto 17"/>
          <p:cNvSpPr txBox="1"/>
          <p:nvPr/>
        </p:nvSpPr>
        <p:spPr>
          <a:xfrm>
            <a:off x="1111141" y="4420920"/>
            <a:ext cx="314510" cy="400110"/>
          </a:xfrm>
          <a:prstGeom prst="rect">
            <a:avLst/>
          </a:prstGeom>
          <a:solidFill>
            <a:schemeClr val="bg1"/>
          </a:solidFill>
        </p:spPr>
        <p:txBody>
          <a:bodyPr wrap="none" rtlCol="0">
            <a:spAutoFit/>
          </a:bodyPr>
          <a:lstStyle/>
          <a:p>
            <a:r>
              <a:rPr lang="pt-BR" sz="2000" b="1" dirty="0"/>
              <a:t>0</a:t>
            </a:r>
            <a:endParaRPr lang="pt-BR" sz="2000" b="1" dirty="0"/>
          </a:p>
        </p:txBody>
      </p:sp>
      <p:sp>
        <p:nvSpPr>
          <p:cNvPr id="19" name="CaixaDeTexto 18"/>
          <p:cNvSpPr txBox="1"/>
          <p:nvPr/>
        </p:nvSpPr>
        <p:spPr>
          <a:xfrm>
            <a:off x="2965576" y="4407142"/>
            <a:ext cx="521681" cy="400110"/>
          </a:xfrm>
          <a:prstGeom prst="rect">
            <a:avLst/>
          </a:prstGeom>
          <a:solidFill>
            <a:schemeClr val="bg1"/>
          </a:solidFill>
        </p:spPr>
        <p:txBody>
          <a:bodyPr wrap="none" rtlCol="0">
            <a:spAutoFit/>
          </a:bodyPr>
          <a:lstStyle/>
          <a:p>
            <a:r>
              <a:rPr lang="pt-BR" sz="2000" b="1" dirty="0" err="1" smtClean="0"/>
              <a:t>tox</a:t>
            </a:r>
            <a:endParaRPr lang="pt-BR" sz="2000" b="1" dirty="0"/>
          </a:p>
        </p:txBody>
      </p:sp>
      <p:sp>
        <p:nvSpPr>
          <p:cNvPr id="20" name="CaixaDeTexto 19"/>
          <p:cNvSpPr txBox="1"/>
          <p:nvPr/>
        </p:nvSpPr>
        <p:spPr>
          <a:xfrm>
            <a:off x="4810236" y="2346291"/>
            <a:ext cx="6806436" cy="2739211"/>
          </a:xfrm>
          <a:prstGeom prst="rect">
            <a:avLst/>
          </a:prstGeom>
          <a:noFill/>
        </p:spPr>
        <p:txBody>
          <a:bodyPr wrap="square" rtlCol="0">
            <a:spAutoFit/>
          </a:bodyPr>
          <a:lstStyle/>
          <a:p>
            <a:r>
              <a:rPr lang="pt-BR" sz="2400" b="1" dirty="0" err="1" smtClean="0">
                <a:solidFill>
                  <a:srgbClr val="C00000"/>
                </a:solidFill>
                <a:latin typeface="Comic Sans MS" panose="030F0702030302020204" pitchFamily="66" charset="0"/>
              </a:rPr>
              <a:t>Qf</a:t>
            </a:r>
            <a:r>
              <a:rPr lang="pt-BR" sz="2400" b="1" dirty="0">
                <a:solidFill>
                  <a:srgbClr val="C00000"/>
                </a:solidFill>
                <a:latin typeface="Comic Sans MS" panose="030F0702030302020204" pitchFamily="66" charset="0"/>
              </a:rPr>
              <a:t>:</a:t>
            </a:r>
            <a:r>
              <a:rPr lang="pt-BR" sz="2400" b="1" dirty="0" smtClean="0">
                <a:solidFill>
                  <a:srgbClr val="C00000"/>
                </a:solidFill>
                <a:latin typeface="Comic Sans MS" panose="030F0702030302020204" pitchFamily="66" charset="0"/>
              </a:rPr>
              <a:t> Cargas fixas Positivas</a:t>
            </a:r>
            <a:endParaRPr lang="pt-BR" sz="2400" b="1" dirty="0" smtClean="0">
              <a:solidFill>
                <a:srgbClr val="C00000"/>
              </a:solidFill>
              <a:latin typeface="Comic Sans MS" panose="030F0702030302020204" pitchFamily="66" charset="0"/>
            </a:endParaRPr>
          </a:p>
          <a:p>
            <a:r>
              <a:rPr lang="pt-BR" sz="2800" b="1" i="1" dirty="0">
                <a:solidFill>
                  <a:srgbClr val="C00000"/>
                </a:solidFill>
                <a:latin typeface="Symbol" panose="05050102010706020507" pitchFamily="18" charset="2"/>
              </a:rPr>
              <a:t>r</a:t>
            </a:r>
            <a:r>
              <a:rPr lang="pt-BR" sz="2400" b="1" dirty="0" smtClean="0">
                <a:solidFill>
                  <a:srgbClr val="C00000"/>
                </a:solidFill>
                <a:latin typeface="Comic Sans MS" panose="030F0702030302020204" pitchFamily="66" charset="0"/>
              </a:rPr>
              <a:t>(x): distribuição de cargas no óxido</a:t>
            </a:r>
            <a:endParaRPr lang="pt-BR" sz="2400" b="1" dirty="0" smtClean="0">
              <a:solidFill>
                <a:srgbClr val="C00000"/>
              </a:solidFill>
              <a:latin typeface="Comic Sans MS" panose="030F0702030302020204" pitchFamily="66" charset="0"/>
            </a:endParaRPr>
          </a:p>
          <a:p>
            <a:endParaRPr lang="pt-BR" sz="2400" dirty="0">
              <a:latin typeface="Comic Sans MS" panose="030F0702030302020204" pitchFamily="66" charset="0"/>
            </a:endParaRPr>
          </a:p>
          <a:p>
            <a:r>
              <a:rPr lang="pt-BR" sz="2400" dirty="0" smtClean="0">
                <a:latin typeface="Comic Sans MS" panose="030F0702030302020204" pitchFamily="66" charset="0"/>
              </a:rPr>
              <a:t>Veja que as cargas perto do Si são aquelas que mais afetam o V</a:t>
            </a:r>
            <a:r>
              <a:rPr lang="pt-BR" sz="2400" baseline="-25000" dirty="0" smtClean="0">
                <a:latin typeface="Comic Sans MS" panose="030F0702030302020204" pitchFamily="66" charset="0"/>
              </a:rPr>
              <a:t>T</a:t>
            </a:r>
            <a:r>
              <a:rPr lang="pt-BR" sz="2400" dirty="0" smtClean="0">
                <a:latin typeface="Comic Sans MS" panose="030F0702030302020204" pitchFamily="66" charset="0"/>
              </a:rPr>
              <a:t>. As cargas móveis, quando se deslocam para a interface SiO</a:t>
            </a:r>
            <a:r>
              <a:rPr lang="pt-BR" sz="2400" baseline="-25000" dirty="0" smtClean="0">
                <a:latin typeface="Comic Sans MS" panose="030F0702030302020204" pitchFamily="66" charset="0"/>
              </a:rPr>
              <a:t>2</a:t>
            </a:r>
            <a:r>
              <a:rPr lang="pt-BR" sz="2400" dirty="0" smtClean="0">
                <a:latin typeface="Comic Sans MS" panose="030F0702030302020204" pitchFamily="66" charset="0"/>
              </a:rPr>
              <a:t>/Si pioram seus efeitos.</a:t>
            </a:r>
            <a:endParaRPr lang="pt-BR" sz="2400" baseline="-250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21" name="CaixaDeTexto 20"/>
              <p:cNvSpPr txBox="1"/>
              <p:nvPr/>
            </p:nvSpPr>
            <p:spPr>
              <a:xfrm>
                <a:off x="278897" y="459780"/>
                <a:ext cx="11559703" cy="969176"/>
              </a:xfrm>
              <a:prstGeom prst="rect">
                <a:avLst/>
              </a:prstGeom>
              <a:noFill/>
            </p:spPr>
            <p:txBody>
              <a:bodyPr wrap="none" rtlCol="0">
                <a:spAutoFit/>
              </a:bodyPr>
              <a:lstStyle/>
              <a:p>
                <a:r>
                  <a:rPr lang="pt-BR" sz="2800" i="1" dirty="0" smtClean="0">
                    <a:latin typeface="Comic Sans MS" panose="030F0702030302020204" pitchFamily="66" charset="0"/>
                  </a:rPr>
                  <a:t>V</a:t>
                </a:r>
                <a:r>
                  <a:rPr lang="pt-BR" sz="2800" i="1" baseline="-25000" dirty="0" smtClean="0">
                    <a:latin typeface="Comic Sans MS" panose="030F0702030302020204" pitchFamily="66" charset="0"/>
                  </a:rPr>
                  <a:t>TN</a:t>
                </a:r>
                <a:r>
                  <a:rPr lang="pt-BR" sz="2800" i="1" dirty="0" smtClean="0">
                    <a:latin typeface="Comic Sans MS" panose="030F0702030302020204" pitchFamily="66" charset="0"/>
                  </a:rPr>
                  <a:t> </a:t>
                </a:r>
                <a:r>
                  <a:rPr lang="pt-BR" sz="2800" dirty="0" smtClean="0">
                    <a:latin typeface="Comic Sans MS" panose="030F0702030302020204" pitchFamily="66" charset="0"/>
                  </a:rPr>
                  <a:t>= </a:t>
                </a:r>
                <a14:m>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𝐹𝐵</m:t>
                        </m:r>
                      </m:sub>
                    </m:sSub>
                    <m:r>
                      <a:rPr lang="pt-BR" sz="2800" b="0" i="1" smtClean="0">
                        <a:latin typeface="Cambria Math" panose="02040503050406030204" pitchFamily="18" charset="0"/>
                      </a:rPr>
                      <m:t>+</m:t>
                    </m:r>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𝜙</m:t>
                        </m:r>
                      </m:e>
                      <m:sub>
                        <m:r>
                          <a:rPr lang="pt-BR" sz="2800" b="0" i="1" smtClean="0">
                            <a:latin typeface="Cambria Math" panose="02040503050406030204" pitchFamily="18" charset="0"/>
                          </a:rPr>
                          <m:t>𝑝</m:t>
                        </m:r>
                      </m:sub>
                    </m:sSub>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r>
                          <a:rPr lang="pt-BR" sz="2800" b="0" i="1" smtClean="0">
                            <a:latin typeface="Cambria Math" panose="02040503050406030204" pitchFamily="18" charset="0"/>
                          </a:rPr>
                          <m:t>1</m:t>
                        </m:r>
                      </m:num>
                      <m:den>
                        <m:r>
                          <a:rPr lang="pt-BR" sz="2800" b="0" i="1" smtClean="0">
                            <a:latin typeface="Cambria Math" panose="02040503050406030204" pitchFamily="18" charset="0"/>
                          </a:rPr>
                          <m:t>𝐶𝑜𝑥</m:t>
                        </m:r>
                      </m:den>
                    </m:f>
                    <m:rad>
                      <m:radPr>
                        <m:degHide m:val="on"/>
                        <m:ctrlPr>
                          <a:rPr lang="pt-BR" sz="2800" b="0" i="1" smtClean="0">
                            <a:latin typeface="Cambria Math" panose="02040503050406030204" pitchFamily="18" charset="0"/>
                          </a:rPr>
                        </m:ctrlPr>
                      </m:radPr>
                      <m:deg/>
                      <m:e>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𝜀</m:t>
                            </m:r>
                          </m:e>
                          <m:sub>
                            <m:r>
                              <a:rPr lang="pt-BR" sz="2800" b="0" i="1" smtClean="0">
                                <a:latin typeface="Cambria Math" panose="02040503050406030204" pitchFamily="18" charset="0"/>
                              </a:rPr>
                              <m:t>𝑠</m:t>
                            </m:r>
                          </m:sub>
                        </m:sSub>
                        <m:r>
                          <a:rPr lang="pt-BR" sz="2800" b="0" i="1" smtClean="0">
                            <a:latin typeface="Cambria Math" panose="02040503050406030204" pitchFamily="18" charset="0"/>
                          </a:rPr>
                          <m:t>𝑞</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𝑁</m:t>
                            </m:r>
                          </m:e>
                          <m:sub>
                            <m:r>
                              <a:rPr lang="pt-BR" sz="2800" b="0" i="1" smtClean="0">
                                <a:latin typeface="Cambria Math" panose="02040503050406030204" pitchFamily="18" charset="0"/>
                              </a:rPr>
                              <m:t>𝑎</m:t>
                            </m:r>
                          </m:sub>
                        </m:sSub>
                        <m:d>
                          <m:dPr>
                            <m:ctrlPr>
                              <a:rPr lang="pt-BR" sz="2800" b="0" i="1" smtClean="0">
                                <a:latin typeface="Cambria Math" panose="02040503050406030204" pitchFamily="18" charset="0"/>
                              </a:rPr>
                            </m:ctrlPr>
                          </m:dPr>
                          <m:e>
                            <m:r>
                              <a:rPr lang="pt-BR" sz="2800" b="0" i="1" smtClean="0">
                                <a:latin typeface="Cambria Math" panose="02040503050406030204" pitchFamily="18" charset="0"/>
                              </a:rPr>
                              <m:t>2</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𝜙</m:t>
                                </m:r>
                              </m:e>
                              <m:sub>
                                <m:r>
                                  <a:rPr lang="pt-BR" sz="2800" b="0" i="1" smtClean="0">
                                    <a:latin typeface="Cambria Math" panose="02040503050406030204" pitchFamily="18" charset="0"/>
                                  </a:rPr>
                                  <m:t>𝑝</m:t>
                                </m:r>
                              </m:sub>
                            </m:sSub>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m:t>
                                </m:r>
                                <m:r>
                                  <a:rPr lang="pt-BR" sz="2800" b="0" i="1" smtClean="0">
                                    <a:latin typeface="Cambria Math" panose="02040503050406030204" pitchFamily="18" charset="0"/>
                                  </a:rPr>
                                  <m:t>𝑉</m:t>
                                </m:r>
                              </m:e>
                              <m:sub>
                                <m:r>
                                  <a:rPr lang="pt-BR" sz="2800" b="0" i="1" smtClean="0">
                                    <a:latin typeface="Cambria Math" panose="02040503050406030204" pitchFamily="18" charset="0"/>
                                  </a:rPr>
                                  <m:t>𝐶</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𝐵</m:t>
                                </m:r>
                              </m:sub>
                            </m:sSub>
                          </m:e>
                        </m:d>
                      </m:e>
                    </m:rad>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r>
                          <a:rPr lang="pt-BR" sz="2800" b="0" i="1" smtClean="0">
                            <a:latin typeface="Cambria Math" panose="02040503050406030204" pitchFamily="18" charset="0"/>
                          </a:rPr>
                          <m:t>𝑄𝑓</m:t>
                        </m:r>
                      </m:num>
                      <m:den>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𝐶</m:t>
                            </m:r>
                          </m:e>
                          <m:sub>
                            <m:r>
                              <a:rPr lang="pt-BR" sz="2800" b="0" i="1" smtClean="0">
                                <a:latin typeface="Cambria Math" panose="02040503050406030204" pitchFamily="18" charset="0"/>
                              </a:rPr>
                              <m:t>𝑜𝑥</m:t>
                            </m:r>
                          </m:sub>
                        </m:sSub>
                      </m:den>
                    </m:f>
                    <m:r>
                      <a:rPr lang="pt-BR" sz="2800" b="0" i="1" smtClean="0">
                        <a:latin typeface="Cambria Math" panose="02040503050406030204" pitchFamily="18" charset="0"/>
                      </a:rPr>
                      <m:t>−</m:t>
                    </m:r>
                    <m:f>
                      <m:fPr>
                        <m:ctrlPr>
                          <a:rPr lang="pt-BR" sz="2800" i="1">
                            <a:latin typeface="Cambria Math" panose="02040503050406030204" pitchFamily="18" charset="0"/>
                          </a:rPr>
                        </m:ctrlPr>
                      </m:fPr>
                      <m:num>
                        <m:r>
                          <a:rPr lang="pt-BR" sz="2800" b="0" i="1" smtClean="0">
                            <a:latin typeface="Cambria Math" panose="02040503050406030204" pitchFamily="18" charset="0"/>
                          </a:rPr>
                          <m:t>1</m:t>
                        </m:r>
                      </m:num>
                      <m:den>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den>
                    </m:f>
                    <m:nary>
                      <m:naryPr>
                        <m:ctrlPr>
                          <a:rPr lang="pt-BR" sz="2800" i="1" smtClean="0">
                            <a:latin typeface="Cambria Math" panose="02040503050406030204" pitchFamily="18" charset="0"/>
                          </a:rPr>
                        </m:ctrlPr>
                      </m:naryPr>
                      <m:sub>
                        <m:r>
                          <m:rPr>
                            <m:brk m:alnAt="23"/>
                          </m:rPr>
                          <a:rPr lang="pt-BR" sz="2800" b="0" i="1" smtClean="0">
                            <a:latin typeface="Cambria Math" panose="02040503050406030204" pitchFamily="18" charset="0"/>
                          </a:rPr>
                          <m:t>0</m:t>
                        </m:r>
                      </m:sub>
                      <m:sup>
                        <m:r>
                          <a:rPr lang="pt-BR" sz="2800" b="0" i="1" smtClean="0">
                            <a:latin typeface="Cambria Math" panose="02040503050406030204" pitchFamily="18" charset="0"/>
                          </a:rPr>
                          <m:t>𝑡𝑜𝑥</m:t>
                        </m:r>
                      </m:sup>
                      <m:e>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𝑥</m:t>
                            </m:r>
                          </m:num>
                          <m:den>
                            <m:r>
                              <a:rPr lang="pt-BR" sz="2800" b="0" i="1" smtClean="0">
                                <a:latin typeface="Cambria Math" panose="02040503050406030204" pitchFamily="18" charset="0"/>
                              </a:rPr>
                              <m:t>𝑡𝑜𝑥</m:t>
                            </m:r>
                          </m:den>
                        </m:f>
                        <m:r>
                          <a:rPr lang="pt-BR" sz="2800" i="1" smtClean="0">
                            <a:latin typeface="Cambria Math" panose="02040503050406030204" pitchFamily="18" charset="0"/>
                            <a:ea typeface="Cambria Math" panose="02040503050406030204" pitchFamily="18" charset="0"/>
                          </a:rPr>
                          <m:t>𝜌</m:t>
                        </m:r>
                        <m:d>
                          <m:dPr>
                            <m:ctrlPr>
                              <a:rPr lang="pt-BR" sz="2800" b="0" i="1" smtClean="0">
                                <a:latin typeface="Cambria Math" panose="02040503050406030204" pitchFamily="18" charset="0"/>
                                <a:ea typeface="Cambria Math" panose="02040503050406030204" pitchFamily="18" charset="0"/>
                              </a:rPr>
                            </m:ctrlPr>
                          </m:dPr>
                          <m:e>
                            <m:r>
                              <a:rPr lang="pt-BR" sz="2800" b="0" i="1" smtClean="0">
                                <a:latin typeface="Cambria Math" panose="02040503050406030204" pitchFamily="18" charset="0"/>
                                <a:ea typeface="Cambria Math" panose="02040503050406030204" pitchFamily="18" charset="0"/>
                              </a:rPr>
                              <m:t>𝑥</m:t>
                            </m:r>
                          </m:e>
                        </m:d>
                        <m:r>
                          <a:rPr lang="pt-BR" sz="2800" b="0" i="1" smtClean="0">
                            <a:latin typeface="Cambria Math" panose="02040503050406030204" pitchFamily="18" charset="0"/>
                            <a:ea typeface="Cambria Math" panose="02040503050406030204" pitchFamily="18" charset="0"/>
                          </a:rPr>
                          <m:t>𝑑𝑥</m:t>
                        </m:r>
                      </m:e>
                    </m:nary>
                  </m:oMath>
                </a14:m>
                <a:endParaRPr lang="pt-BR" sz="3200" dirty="0">
                  <a:latin typeface="Comic Sans MS" panose="030F0702030302020204" pitchFamily="66" charset="0"/>
                </a:endParaRPr>
              </a:p>
            </p:txBody>
          </p:sp>
        </mc:Choice>
        <mc:Fallback>
          <p:sp>
            <p:nvSpPr>
              <p:cNvPr id="21" name="CaixaDeTexto 20"/>
              <p:cNvSpPr txBox="1">
                <a:spLocks noRot="1" noChangeAspect="1" noMove="1" noResize="1" noEditPoints="1" noAdjustHandles="1" noChangeArrowheads="1" noChangeShapeType="1" noTextEdit="1"/>
              </p:cNvSpPr>
              <p:nvPr/>
            </p:nvSpPr>
            <p:spPr>
              <a:xfrm>
                <a:off x="278897" y="459780"/>
                <a:ext cx="11559703" cy="969176"/>
              </a:xfrm>
              <a:prstGeom prst="rect">
                <a:avLst/>
              </a:prstGeom>
              <a:blipFill rotWithShape="1">
                <a:blip r:embed="rId1"/>
                <a:stretch>
                  <a:fillRect l="-1" t="-4" r="3" b="-896"/>
                </a:stretch>
              </a:blipFill>
            </p:spPr>
            <p:txBody>
              <a:bodyPr/>
              <a:lstStyle/>
              <a:p>
                <a:r>
                  <a:rPr lang="pt-BR" altLang="en-US">
                    <a:noFill/>
                  </a:rPr>
                  <a:t> </a:t>
                </a:r>
              </a:p>
            </p:txBody>
          </p:sp>
        </mc:Fallback>
      </mc:AlternateContent>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Retângulo de cantos arredondados 2"/>
          <p:cNvSpPr/>
          <p:nvPr/>
        </p:nvSpPr>
        <p:spPr>
          <a:xfrm>
            <a:off x="412975" y="2906308"/>
            <a:ext cx="5421094" cy="19778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3"/>
          <p:cNvSpPr/>
          <p:nvPr/>
        </p:nvSpPr>
        <p:spPr>
          <a:xfrm>
            <a:off x="1759857" y="2436687"/>
            <a:ext cx="2368668" cy="47593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1751688" y="2235080"/>
            <a:ext cx="2368668" cy="19196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5193876" y="4189667"/>
            <a:ext cx="667402" cy="461665"/>
          </a:xfrm>
          <a:prstGeom prst="rect">
            <a:avLst/>
          </a:prstGeom>
          <a:noFill/>
        </p:spPr>
        <p:txBody>
          <a:bodyPr wrap="square" rtlCol="0">
            <a:spAutoFit/>
          </a:bodyPr>
          <a:lstStyle/>
          <a:p>
            <a:r>
              <a:rPr lang="pt-BR" sz="2400" dirty="0" err="1" smtClean="0"/>
              <a:t>P-Si</a:t>
            </a:r>
            <a:endParaRPr lang="pt-BR" sz="2400" dirty="0"/>
          </a:p>
        </p:txBody>
      </p:sp>
      <p:sp>
        <p:nvSpPr>
          <p:cNvPr id="7" name="CaixaDeTexto 6"/>
          <p:cNvSpPr txBox="1"/>
          <p:nvPr/>
        </p:nvSpPr>
        <p:spPr>
          <a:xfrm>
            <a:off x="2733738" y="2090057"/>
            <a:ext cx="760609" cy="461665"/>
          </a:xfrm>
          <a:prstGeom prst="rect">
            <a:avLst/>
          </a:prstGeom>
          <a:noFill/>
        </p:spPr>
        <p:txBody>
          <a:bodyPr wrap="square" rtlCol="0">
            <a:spAutoFit/>
          </a:bodyPr>
          <a:lstStyle/>
          <a:p>
            <a:r>
              <a:rPr lang="pt-BR" sz="2400" dirty="0" smtClean="0"/>
              <a:t>poli</a:t>
            </a:r>
            <a:endParaRPr lang="pt-BR" sz="2400" dirty="0"/>
          </a:p>
        </p:txBody>
      </p:sp>
      <p:sp>
        <p:nvSpPr>
          <p:cNvPr id="8" name="Retângulo de cantos arredondados 7"/>
          <p:cNvSpPr/>
          <p:nvPr/>
        </p:nvSpPr>
        <p:spPr>
          <a:xfrm>
            <a:off x="1234717" y="2887017"/>
            <a:ext cx="611257" cy="10400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1151731" y="3163627"/>
            <a:ext cx="1054387"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sp>
        <p:nvSpPr>
          <p:cNvPr id="10" name="Retângulo de cantos arredondados 9"/>
          <p:cNvSpPr/>
          <p:nvPr/>
        </p:nvSpPr>
        <p:spPr>
          <a:xfrm>
            <a:off x="4092720" y="2906138"/>
            <a:ext cx="611257" cy="10208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4042267" y="3198083"/>
            <a:ext cx="87655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cxnSp>
        <p:nvCxnSpPr>
          <p:cNvPr id="12" name="Conector Reto 75"/>
          <p:cNvCxnSpPr/>
          <p:nvPr/>
        </p:nvCxnSpPr>
        <p:spPr>
          <a:xfrm flipH="1" flipV="1">
            <a:off x="4364617" y="2436687"/>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3" name="Conector Reto 76"/>
          <p:cNvCxnSpPr/>
          <p:nvPr/>
        </p:nvCxnSpPr>
        <p:spPr>
          <a:xfrm flipH="1" flipV="1">
            <a:off x="2945636" y="1764515"/>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4" name="Conector Reto 77"/>
          <p:cNvCxnSpPr/>
          <p:nvPr/>
        </p:nvCxnSpPr>
        <p:spPr>
          <a:xfrm flipH="1" flipV="1">
            <a:off x="1461865" y="2404461"/>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4369723" y="2062434"/>
            <a:ext cx="580575" cy="584775"/>
          </a:xfrm>
          <a:prstGeom prst="rect">
            <a:avLst/>
          </a:prstGeom>
          <a:noFill/>
        </p:spPr>
        <p:txBody>
          <a:bodyPr wrap="square" rtlCol="0">
            <a:spAutoFit/>
          </a:bodyPr>
          <a:lstStyle/>
          <a:p>
            <a:r>
              <a:rPr lang="pt-BR" sz="3200" dirty="0" smtClean="0"/>
              <a:t>V</a:t>
            </a:r>
            <a:r>
              <a:rPr lang="pt-BR" sz="3200" baseline="-25000" dirty="0"/>
              <a:t>D</a:t>
            </a:r>
            <a:endParaRPr lang="pt-BR" sz="3200" dirty="0"/>
          </a:p>
        </p:txBody>
      </p:sp>
      <p:sp>
        <p:nvSpPr>
          <p:cNvPr id="16" name="CaixaDeTexto 15"/>
          <p:cNvSpPr txBox="1"/>
          <p:nvPr/>
        </p:nvSpPr>
        <p:spPr>
          <a:xfrm>
            <a:off x="761640" y="2128613"/>
            <a:ext cx="546818" cy="584775"/>
          </a:xfrm>
          <a:prstGeom prst="rect">
            <a:avLst/>
          </a:prstGeom>
          <a:noFill/>
        </p:spPr>
        <p:txBody>
          <a:bodyPr wrap="square" rtlCol="0">
            <a:spAutoFit/>
          </a:bodyPr>
          <a:lstStyle/>
          <a:p>
            <a:r>
              <a:rPr lang="pt-BR" sz="3200" dirty="0" smtClean="0"/>
              <a:t>V</a:t>
            </a:r>
            <a:r>
              <a:rPr lang="pt-BR" sz="3200" baseline="-25000" dirty="0"/>
              <a:t>S</a:t>
            </a:r>
            <a:endParaRPr lang="pt-BR" sz="3200" dirty="0"/>
          </a:p>
        </p:txBody>
      </p:sp>
      <p:sp>
        <p:nvSpPr>
          <p:cNvPr id="17" name="Retângulo de cantos arredondados 16"/>
          <p:cNvSpPr/>
          <p:nvPr/>
        </p:nvSpPr>
        <p:spPr>
          <a:xfrm>
            <a:off x="4722718" y="2898679"/>
            <a:ext cx="611257"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4674999" y="2843390"/>
            <a:ext cx="859165"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19" name="Conector Reto 83"/>
          <p:cNvCxnSpPr/>
          <p:nvPr/>
        </p:nvCxnSpPr>
        <p:spPr>
          <a:xfrm flipH="1" flipV="1">
            <a:off x="5038572" y="2421001"/>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0" name="Conector de Seta Reta 85"/>
          <p:cNvCxnSpPr/>
          <p:nvPr/>
        </p:nvCxnSpPr>
        <p:spPr>
          <a:xfrm>
            <a:off x="4008735" y="3113070"/>
            <a:ext cx="9526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2310268" y="1123107"/>
            <a:ext cx="1626506" cy="584775"/>
          </a:xfrm>
          <a:prstGeom prst="rect">
            <a:avLst/>
          </a:prstGeom>
          <a:noFill/>
        </p:spPr>
        <p:txBody>
          <a:bodyPr wrap="square" rtlCol="0">
            <a:spAutoFit/>
          </a:bodyPr>
          <a:lstStyle/>
          <a:p>
            <a:r>
              <a:rPr lang="pt-BR" sz="3200" dirty="0" smtClean="0"/>
              <a:t>V</a:t>
            </a:r>
            <a:r>
              <a:rPr lang="pt-BR" sz="3200" baseline="-25000" dirty="0" smtClean="0"/>
              <a:t>G</a:t>
            </a:r>
            <a:r>
              <a:rPr lang="pt-BR" sz="3200" dirty="0" smtClean="0"/>
              <a:t> = 2V</a:t>
            </a:r>
            <a:endParaRPr lang="pt-BR" sz="3200" dirty="0"/>
          </a:p>
        </p:txBody>
      </p:sp>
      <p:sp>
        <p:nvSpPr>
          <p:cNvPr id="29" name="CaixaDeTexto 28"/>
          <p:cNvSpPr txBox="1"/>
          <p:nvPr/>
        </p:nvSpPr>
        <p:spPr>
          <a:xfrm>
            <a:off x="1864506" y="2559485"/>
            <a:ext cx="300082" cy="369332"/>
          </a:xfrm>
          <a:prstGeom prst="rect">
            <a:avLst/>
          </a:prstGeom>
          <a:noFill/>
        </p:spPr>
        <p:txBody>
          <a:bodyPr wrap="none" rtlCol="0">
            <a:spAutoFit/>
          </a:bodyPr>
          <a:lstStyle/>
          <a:p>
            <a:r>
              <a:rPr lang="pt-BR" dirty="0" smtClean="0"/>
              <a:t>+</a:t>
            </a:r>
            <a:endParaRPr lang="pt-BR" dirty="0"/>
          </a:p>
        </p:txBody>
      </p:sp>
      <p:sp>
        <p:nvSpPr>
          <p:cNvPr id="30" name="CaixaDeTexto 29"/>
          <p:cNvSpPr txBox="1"/>
          <p:nvPr/>
        </p:nvSpPr>
        <p:spPr>
          <a:xfrm>
            <a:off x="2190424" y="2646071"/>
            <a:ext cx="294524" cy="380938"/>
          </a:xfrm>
          <a:prstGeom prst="rect">
            <a:avLst/>
          </a:prstGeom>
          <a:noFill/>
        </p:spPr>
        <p:txBody>
          <a:bodyPr wrap="square" rtlCol="0">
            <a:spAutoFit/>
          </a:bodyPr>
          <a:lstStyle/>
          <a:p>
            <a:r>
              <a:rPr lang="pt-BR" dirty="0" smtClean="0"/>
              <a:t>+</a:t>
            </a:r>
            <a:endParaRPr lang="pt-BR" dirty="0"/>
          </a:p>
        </p:txBody>
      </p:sp>
      <p:sp>
        <p:nvSpPr>
          <p:cNvPr id="31" name="CaixaDeTexto 30"/>
          <p:cNvSpPr txBox="1"/>
          <p:nvPr/>
        </p:nvSpPr>
        <p:spPr>
          <a:xfrm>
            <a:off x="2618409" y="2614946"/>
            <a:ext cx="300082" cy="369332"/>
          </a:xfrm>
          <a:prstGeom prst="rect">
            <a:avLst/>
          </a:prstGeom>
          <a:noFill/>
        </p:spPr>
        <p:txBody>
          <a:bodyPr wrap="none" rtlCol="0">
            <a:spAutoFit/>
          </a:bodyPr>
          <a:lstStyle/>
          <a:p>
            <a:r>
              <a:rPr lang="pt-BR" dirty="0" smtClean="0"/>
              <a:t>+</a:t>
            </a:r>
            <a:endParaRPr lang="pt-BR" dirty="0"/>
          </a:p>
        </p:txBody>
      </p:sp>
      <p:sp>
        <p:nvSpPr>
          <p:cNvPr id="32" name="CaixaDeTexto 31"/>
          <p:cNvSpPr txBox="1"/>
          <p:nvPr/>
        </p:nvSpPr>
        <p:spPr>
          <a:xfrm>
            <a:off x="2953386" y="2633071"/>
            <a:ext cx="300082" cy="369332"/>
          </a:xfrm>
          <a:prstGeom prst="rect">
            <a:avLst/>
          </a:prstGeom>
          <a:noFill/>
        </p:spPr>
        <p:txBody>
          <a:bodyPr wrap="none" rtlCol="0">
            <a:spAutoFit/>
          </a:bodyPr>
          <a:lstStyle/>
          <a:p>
            <a:r>
              <a:rPr lang="pt-BR" dirty="0" smtClean="0"/>
              <a:t>+</a:t>
            </a:r>
            <a:endParaRPr lang="pt-BR" dirty="0"/>
          </a:p>
        </p:txBody>
      </p:sp>
      <p:sp>
        <p:nvSpPr>
          <p:cNvPr id="33" name="CaixaDeTexto 32"/>
          <p:cNvSpPr txBox="1"/>
          <p:nvPr/>
        </p:nvSpPr>
        <p:spPr>
          <a:xfrm>
            <a:off x="3454971" y="2624643"/>
            <a:ext cx="300082" cy="369332"/>
          </a:xfrm>
          <a:prstGeom prst="rect">
            <a:avLst/>
          </a:prstGeom>
          <a:noFill/>
        </p:spPr>
        <p:txBody>
          <a:bodyPr wrap="none" rtlCol="0">
            <a:spAutoFit/>
          </a:bodyPr>
          <a:lstStyle/>
          <a:p>
            <a:r>
              <a:rPr lang="pt-BR" dirty="0" smtClean="0"/>
              <a:t>+</a:t>
            </a:r>
            <a:endParaRPr lang="pt-BR" dirty="0"/>
          </a:p>
        </p:txBody>
      </p:sp>
      <p:sp>
        <p:nvSpPr>
          <p:cNvPr id="34" name="CaixaDeTexto 33"/>
          <p:cNvSpPr txBox="1"/>
          <p:nvPr/>
        </p:nvSpPr>
        <p:spPr>
          <a:xfrm>
            <a:off x="3748501" y="2614946"/>
            <a:ext cx="300082" cy="369332"/>
          </a:xfrm>
          <a:prstGeom prst="rect">
            <a:avLst/>
          </a:prstGeom>
          <a:noFill/>
        </p:spPr>
        <p:txBody>
          <a:bodyPr wrap="none" rtlCol="0">
            <a:spAutoFit/>
          </a:bodyPr>
          <a:lstStyle/>
          <a:p>
            <a:r>
              <a:rPr lang="pt-BR" dirty="0" smtClean="0"/>
              <a:t>+</a:t>
            </a:r>
            <a:endParaRPr lang="pt-BR" dirty="0"/>
          </a:p>
        </p:txBody>
      </p:sp>
      <p:sp>
        <p:nvSpPr>
          <p:cNvPr id="35" name="CaixaDeTexto 34"/>
          <p:cNvSpPr txBox="1"/>
          <p:nvPr/>
        </p:nvSpPr>
        <p:spPr>
          <a:xfrm>
            <a:off x="766389" y="5035261"/>
            <a:ext cx="4497001" cy="1200329"/>
          </a:xfrm>
          <a:prstGeom prst="rect">
            <a:avLst/>
          </a:prstGeom>
          <a:noFill/>
        </p:spPr>
        <p:txBody>
          <a:bodyPr wrap="square" rtlCol="0">
            <a:spAutoFit/>
          </a:bodyPr>
          <a:lstStyle/>
          <a:p>
            <a:r>
              <a:rPr lang="pt-BR" sz="2400" dirty="0" smtClean="0">
                <a:latin typeface="Comic Sans MS" panose="030F0702030302020204" pitchFamily="66" charset="0"/>
              </a:rPr>
              <a:t>Cargas positivas vão para próximo do Si com o tempo e pioram o efeito delas</a:t>
            </a:r>
            <a:endParaRPr lang="pt-BR" sz="2400" dirty="0">
              <a:latin typeface="Comic Sans MS" panose="030F0702030302020204" pitchFamily="66" charset="0"/>
            </a:endParaRPr>
          </a:p>
        </p:txBody>
      </p:sp>
      <p:sp>
        <p:nvSpPr>
          <p:cNvPr id="36" name="Retângulo de cantos arredondados 35"/>
          <p:cNvSpPr/>
          <p:nvPr/>
        </p:nvSpPr>
        <p:spPr>
          <a:xfrm>
            <a:off x="6416348" y="2923180"/>
            <a:ext cx="5421094" cy="19778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7" name="Retângulo 36"/>
          <p:cNvSpPr/>
          <p:nvPr/>
        </p:nvSpPr>
        <p:spPr>
          <a:xfrm>
            <a:off x="7763230" y="2453559"/>
            <a:ext cx="2368668" cy="47593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Retângulo 37"/>
          <p:cNvSpPr/>
          <p:nvPr/>
        </p:nvSpPr>
        <p:spPr>
          <a:xfrm>
            <a:off x="7755061" y="2251952"/>
            <a:ext cx="2368668" cy="19196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11031719" y="4268406"/>
            <a:ext cx="923316" cy="461665"/>
          </a:xfrm>
          <a:prstGeom prst="rect">
            <a:avLst/>
          </a:prstGeom>
          <a:noFill/>
        </p:spPr>
        <p:txBody>
          <a:bodyPr wrap="square" rtlCol="0">
            <a:spAutoFit/>
          </a:bodyPr>
          <a:lstStyle/>
          <a:p>
            <a:r>
              <a:rPr lang="pt-BR" sz="2400" dirty="0"/>
              <a:t>N</a:t>
            </a:r>
            <a:r>
              <a:rPr lang="pt-BR" sz="2400" dirty="0" smtClean="0"/>
              <a:t>-Si</a:t>
            </a:r>
            <a:endParaRPr lang="pt-BR" sz="2400" dirty="0"/>
          </a:p>
        </p:txBody>
      </p:sp>
      <p:sp>
        <p:nvSpPr>
          <p:cNvPr id="40" name="CaixaDeTexto 39"/>
          <p:cNvSpPr txBox="1"/>
          <p:nvPr/>
        </p:nvSpPr>
        <p:spPr>
          <a:xfrm>
            <a:off x="8746590" y="2087565"/>
            <a:ext cx="760609" cy="461665"/>
          </a:xfrm>
          <a:prstGeom prst="rect">
            <a:avLst/>
          </a:prstGeom>
          <a:noFill/>
        </p:spPr>
        <p:txBody>
          <a:bodyPr wrap="square" rtlCol="0">
            <a:spAutoFit/>
          </a:bodyPr>
          <a:lstStyle/>
          <a:p>
            <a:r>
              <a:rPr lang="pt-BR" sz="2400" dirty="0" smtClean="0"/>
              <a:t>poli</a:t>
            </a:r>
            <a:endParaRPr lang="pt-BR" sz="2400" dirty="0"/>
          </a:p>
        </p:txBody>
      </p:sp>
      <p:sp>
        <p:nvSpPr>
          <p:cNvPr id="41" name="Retângulo de cantos arredondados 40"/>
          <p:cNvSpPr/>
          <p:nvPr/>
        </p:nvSpPr>
        <p:spPr>
          <a:xfrm>
            <a:off x="7238090" y="2903889"/>
            <a:ext cx="611257" cy="10400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7155104" y="3180499"/>
            <a:ext cx="1054387" cy="461665"/>
          </a:xfrm>
          <a:prstGeom prst="rect">
            <a:avLst/>
          </a:prstGeom>
          <a:noFill/>
        </p:spPr>
        <p:txBody>
          <a:bodyPr wrap="square" rtlCol="0">
            <a:spAutoFit/>
          </a:bodyPr>
          <a:lstStyle/>
          <a:p>
            <a:r>
              <a:rPr lang="pt-BR" sz="2400" dirty="0"/>
              <a:t>P</a:t>
            </a:r>
            <a:r>
              <a:rPr lang="pt-BR" sz="2400" baseline="30000" dirty="0" smtClean="0"/>
              <a:t>+</a:t>
            </a:r>
            <a:r>
              <a:rPr lang="pt-BR" sz="2400" dirty="0" smtClean="0"/>
              <a:t>-Si</a:t>
            </a:r>
            <a:endParaRPr lang="pt-BR" sz="2400" dirty="0"/>
          </a:p>
        </p:txBody>
      </p:sp>
      <p:sp>
        <p:nvSpPr>
          <p:cNvPr id="43" name="Retângulo de cantos arredondados 42"/>
          <p:cNvSpPr/>
          <p:nvPr/>
        </p:nvSpPr>
        <p:spPr>
          <a:xfrm>
            <a:off x="10096093" y="2923010"/>
            <a:ext cx="611257" cy="1020814"/>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10045640" y="3214955"/>
            <a:ext cx="876559" cy="461665"/>
          </a:xfrm>
          <a:prstGeom prst="rect">
            <a:avLst/>
          </a:prstGeom>
          <a:noFill/>
        </p:spPr>
        <p:txBody>
          <a:bodyPr wrap="square" rtlCol="0">
            <a:spAutoFit/>
          </a:bodyPr>
          <a:lstStyle/>
          <a:p>
            <a:r>
              <a:rPr lang="pt-BR" sz="2400" dirty="0"/>
              <a:t>P</a:t>
            </a:r>
            <a:r>
              <a:rPr lang="pt-BR" sz="2400" baseline="30000" dirty="0" smtClean="0"/>
              <a:t>+</a:t>
            </a:r>
            <a:r>
              <a:rPr lang="pt-BR" sz="2400" dirty="0" smtClean="0"/>
              <a:t>-Si</a:t>
            </a:r>
            <a:endParaRPr lang="pt-BR" sz="2400" dirty="0"/>
          </a:p>
        </p:txBody>
      </p:sp>
      <p:cxnSp>
        <p:nvCxnSpPr>
          <p:cNvPr id="45" name="Conector Reto 75"/>
          <p:cNvCxnSpPr/>
          <p:nvPr/>
        </p:nvCxnSpPr>
        <p:spPr>
          <a:xfrm flipH="1" flipV="1">
            <a:off x="10367990" y="2453559"/>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6" name="Conector Reto 76"/>
          <p:cNvCxnSpPr/>
          <p:nvPr/>
        </p:nvCxnSpPr>
        <p:spPr>
          <a:xfrm flipH="1" flipV="1">
            <a:off x="8949009" y="1781387"/>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7" name="Conector Reto 77"/>
          <p:cNvCxnSpPr/>
          <p:nvPr/>
        </p:nvCxnSpPr>
        <p:spPr>
          <a:xfrm flipH="1" flipV="1">
            <a:off x="7465238" y="2421333"/>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8" name="CaixaDeTexto 47"/>
          <p:cNvSpPr txBox="1"/>
          <p:nvPr/>
        </p:nvSpPr>
        <p:spPr>
          <a:xfrm>
            <a:off x="10373096" y="2079306"/>
            <a:ext cx="580575" cy="584775"/>
          </a:xfrm>
          <a:prstGeom prst="rect">
            <a:avLst/>
          </a:prstGeom>
          <a:noFill/>
        </p:spPr>
        <p:txBody>
          <a:bodyPr wrap="square" rtlCol="0">
            <a:spAutoFit/>
          </a:bodyPr>
          <a:lstStyle/>
          <a:p>
            <a:r>
              <a:rPr lang="pt-BR" sz="3200" dirty="0" smtClean="0"/>
              <a:t>V</a:t>
            </a:r>
            <a:r>
              <a:rPr lang="pt-BR" sz="3200" baseline="-25000" dirty="0"/>
              <a:t>D</a:t>
            </a:r>
            <a:endParaRPr lang="pt-BR" sz="3200" dirty="0"/>
          </a:p>
        </p:txBody>
      </p:sp>
      <p:sp>
        <p:nvSpPr>
          <p:cNvPr id="49" name="CaixaDeTexto 48"/>
          <p:cNvSpPr txBox="1"/>
          <p:nvPr/>
        </p:nvSpPr>
        <p:spPr>
          <a:xfrm>
            <a:off x="6765013" y="2145485"/>
            <a:ext cx="546818" cy="584775"/>
          </a:xfrm>
          <a:prstGeom prst="rect">
            <a:avLst/>
          </a:prstGeom>
          <a:noFill/>
        </p:spPr>
        <p:txBody>
          <a:bodyPr wrap="square" rtlCol="0">
            <a:spAutoFit/>
          </a:bodyPr>
          <a:lstStyle/>
          <a:p>
            <a:r>
              <a:rPr lang="pt-BR" sz="3200" dirty="0" smtClean="0"/>
              <a:t>V</a:t>
            </a:r>
            <a:r>
              <a:rPr lang="pt-BR" sz="3200" baseline="-25000" dirty="0"/>
              <a:t>S</a:t>
            </a:r>
            <a:endParaRPr lang="pt-BR" sz="3200" dirty="0"/>
          </a:p>
        </p:txBody>
      </p:sp>
      <p:sp>
        <p:nvSpPr>
          <p:cNvPr id="50" name="Retângulo de cantos arredondados 49"/>
          <p:cNvSpPr/>
          <p:nvPr/>
        </p:nvSpPr>
        <p:spPr>
          <a:xfrm>
            <a:off x="10726091" y="2915551"/>
            <a:ext cx="611257"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10678372" y="2860262"/>
            <a:ext cx="859165" cy="461665"/>
          </a:xfrm>
          <a:prstGeom prst="rect">
            <a:avLst/>
          </a:prstGeom>
          <a:noFill/>
        </p:spPr>
        <p:txBody>
          <a:bodyPr wrap="square" rtlCol="0">
            <a:spAutoFit/>
          </a:bodyPr>
          <a:lstStyle/>
          <a:p>
            <a:r>
              <a:rPr lang="pt-BR" sz="2400" dirty="0"/>
              <a:t>N</a:t>
            </a:r>
            <a:r>
              <a:rPr lang="pt-BR" sz="2400" baseline="30000" dirty="0" smtClean="0"/>
              <a:t>+</a:t>
            </a:r>
            <a:r>
              <a:rPr lang="pt-BR" sz="2400" dirty="0" smtClean="0"/>
              <a:t>-Si</a:t>
            </a:r>
            <a:endParaRPr lang="pt-BR" sz="2400" dirty="0"/>
          </a:p>
        </p:txBody>
      </p:sp>
      <p:cxnSp>
        <p:nvCxnSpPr>
          <p:cNvPr id="52" name="Conector Reto 83"/>
          <p:cNvCxnSpPr/>
          <p:nvPr/>
        </p:nvCxnSpPr>
        <p:spPr>
          <a:xfrm flipH="1" flipV="1">
            <a:off x="11041945" y="2437873"/>
            <a:ext cx="3403"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Conector de Seta Reta 85"/>
          <p:cNvCxnSpPr/>
          <p:nvPr/>
        </p:nvCxnSpPr>
        <p:spPr>
          <a:xfrm>
            <a:off x="10012108" y="3129942"/>
            <a:ext cx="9526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4" name="CaixaDeTexto 53"/>
          <p:cNvSpPr txBox="1"/>
          <p:nvPr/>
        </p:nvSpPr>
        <p:spPr>
          <a:xfrm>
            <a:off x="8313641" y="1259725"/>
            <a:ext cx="1626506" cy="584775"/>
          </a:xfrm>
          <a:prstGeom prst="rect">
            <a:avLst/>
          </a:prstGeom>
          <a:noFill/>
        </p:spPr>
        <p:txBody>
          <a:bodyPr wrap="square" rtlCol="0">
            <a:spAutoFit/>
          </a:bodyPr>
          <a:lstStyle/>
          <a:p>
            <a:r>
              <a:rPr lang="pt-BR" sz="3200" dirty="0" smtClean="0"/>
              <a:t>V</a:t>
            </a:r>
            <a:r>
              <a:rPr lang="pt-BR" sz="3200" baseline="-25000" dirty="0" smtClean="0"/>
              <a:t>G</a:t>
            </a:r>
            <a:r>
              <a:rPr lang="pt-BR" sz="3200" dirty="0" smtClean="0"/>
              <a:t> = 0V</a:t>
            </a:r>
            <a:endParaRPr lang="pt-BR" sz="3200" dirty="0"/>
          </a:p>
        </p:txBody>
      </p:sp>
      <p:sp>
        <p:nvSpPr>
          <p:cNvPr id="55" name="CaixaDeTexto 54"/>
          <p:cNvSpPr txBox="1"/>
          <p:nvPr/>
        </p:nvSpPr>
        <p:spPr>
          <a:xfrm>
            <a:off x="7825936" y="2368991"/>
            <a:ext cx="300082" cy="369332"/>
          </a:xfrm>
          <a:prstGeom prst="rect">
            <a:avLst/>
          </a:prstGeom>
          <a:noFill/>
        </p:spPr>
        <p:txBody>
          <a:bodyPr wrap="none" rtlCol="0">
            <a:spAutoFit/>
          </a:bodyPr>
          <a:lstStyle/>
          <a:p>
            <a:r>
              <a:rPr lang="pt-BR" dirty="0" smtClean="0"/>
              <a:t>+</a:t>
            </a:r>
            <a:endParaRPr lang="pt-BR" dirty="0"/>
          </a:p>
        </p:txBody>
      </p:sp>
      <p:sp>
        <p:nvSpPr>
          <p:cNvPr id="56" name="CaixaDeTexto 55"/>
          <p:cNvSpPr txBox="1"/>
          <p:nvPr/>
        </p:nvSpPr>
        <p:spPr>
          <a:xfrm>
            <a:off x="8095347" y="2322856"/>
            <a:ext cx="294524" cy="380938"/>
          </a:xfrm>
          <a:prstGeom prst="rect">
            <a:avLst/>
          </a:prstGeom>
          <a:noFill/>
        </p:spPr>
        <p:txBody>
          <a:bodyPr wrap="square" rtlCol="0">
            <a:spAutoFit/>
          </a:bodyPr>
          <a:lstStyle/>
          <a:p>
            <a:r>
              <a:rPr lang="pt-BR" dirty="0" smtClean="0"/>
              <a:t>+</a:t>
            </a:r>
            <a:endParaRPr lang="pt-BR" dirty="0"/>
          </a:p>
        </p:txBody>
      </p:sp>
      <p:sp>
        <p:nvSpPr>
          <p:cNvPr id="57" name="CaixaDeTexto 56"/>
          <p:cNvSpPr txBox="1"/>
          <p:nvPr/>
        </p:nvSpPr>
        <p:spPr>
          <a:xfrm>
            <a:off x="8523274" y="2318616"/>
            <a:ext cx="300082" cy="369332"/>
          </a:xfrm>
          <a:prstGeom prst="rect">
            <a:avLst/>
          </a:prstGeom>
          <a:noFill/>
        </p:spPr>
        <p:txBody>
          <a:bodyPr wrap="none" rtlCol="0">
            <a:spAutoFit/>
          </a:bodyPr>
          <a:lstStyle/>
          <a:p>
            <a:r>
              <a:rPr lang="pt-BR" dirty="0" smtClean="0"/>
              <a:t>+</a:t>
            </a:r>
            <a:endParaRPr lang="pt-BR" dirty="0"/>
          </a:p>
        </p:txBody>
      </p:sp>
      <p:sp>
        <p:nvSpPr>
          <p:cNvPr id="58" name="CaixaDeTexto 57"/>
          <p:cNvSpPr txBox="1"/>
          <p:nvPr/>
        </p:nvSpPr>
        <p:spPr>
          <a:xfrm>
            <a:off x="8967305" y="2312945"/>
            <a:ext cx="300082" cy="369332"/>
          </a:xfrm>
          <a:prstGeom prst="rect">
            <a:avLst/>
          </a:prstGeom>
          <a:noFill/>
        </p:spPr>
        <p:txBody>
          <a:bodyPr wrap="none" rtlCol="0">
            <a:spAutoFit/>
          </a:bodyPr>
          <a:lstStyle/>
          <a:p>
            <a:r>
              <a:rPr lang="pt-BR" dirty="0" smtClean="0"/>
              <a:t>+</a:t>
            </a:r>
            <a:endParaRPr lang="pt-BR" dirty="0"/>
          </a:p>
        </p:txBody>
      </p:sp>
      <p:sp>
        <p:nvSpPr>
          <p:cNvPr id="59" name="CaixaDeTexto 58"/>
          <p:cNvSpPr txBox="1"/>
          <p:nvPr/>
        </p:nvSpPr>
        <p:spPr>
          <a:xfrm>
            <a:off x="9427832" y="2327557"/>
            <a:ext cx="300082" cy="369332"/>
          </a:xfrm>
          <a:prstGeom prst="rect">
            <a:avLst/>
          </a:prstGeom>
          <a:noFill/>
        </p:spPr>
        <p:txBody>
          <a:bodyPr wrap="none" rtlCol="0">
            <a:spAutoFit/>
          </a:bodyPr>
          <a:lstStyle/>
          <a:p>
            <a:r>
              <a:rPr lang="pt-BR" dirty="0" smtClean="0"/>
              <a:t>+</a:t>
            </a:r>
            <a:endParaRPr lang="pt-BR" dirty="0"/>
          </a:p>
        </p:txBody>
      </p:sp>
      <p:sp>
        <p:nvSpPr>
          <p:cNvPr id="60" name="CaixaDeTexto 59"/>
          <p:cNvSpPr txBox="1"/>
          <p:nvPr/>
        </p:nvSpPr>
        <p:spPr>
          <a:xfrm>
            <a:off x="9813965" y="2304569"/>
            <a:ext cx="300082" cy="369332"/>
          </a:xfrm>
          <a:prstGeom prst="rect">
            <a:avLst/>
          </a:prstGeom>
          <a:noFill/>
        </p:spPr>
        <p:txBody>
          <a:bodyPr wrap="none" rtlCol="0">
            <a:spAutoFit/>
          </a:bodyPr>
          <a:lstStyle/>
          <a:p>
            <a:r>
              <a:rPr lang="pt-BR" dirty="0" smtClean="0"/>
              <a:t>+</a:t>
            </a:r>
            <a:endParaRPr lang="pt-BR" dirty="0"/>
          </a:p>
        </p:txBody>
      </p:sp>
      <p:sp>
        <p:nvSpPr>
          <p:cNvPr id="61" name="CaixaDeTexto 60"/>
          <p:cNvSpPr txBox="1"/>
          <p:nvPr/>
        </p:nvSpPr>
        <p:spPr>
          <a:xfrm>
            <a:off x="7055319" y="5076385"/>
            <a:ext cx="4143149" cy="1200329"/>
          </a:xfrm>
          <a:prstGeom prst="rect">
            <a:avLst/>
          </a:prstGeom>
          <a:noFill/>
        </p:spPr>
        <p:txBody>
          <a:bodyPr wrap="square" rtlCol="0">
            <a:spAutoFit/>
          </a:bodyPr>
          <a:lstStyle/>
          <a:p>
            <a:r>
              <a:rPr lang="pt-BR" sz="2400" dirty="0" smtClean="0">
                <a:latin typeface="Comic Sans MS" panose="030F0702030302020204" pitchFamily="66" charset="0"/>
              </a:rPr>
              <a:t>Cargas positivas vão para próximo Poli com o tempo e minimizam  efeito delas</a:t>
            </a:r>
            <a:endParaRPr lang="pt-BR" sz="2400" dirty="0">
              <a:latin typeface="Comic Sans MS" panose="030F0702030302020204" pitchFamily="66" charset="0"/>
            </a:endParaRPr>
          </a:p>
        </p:txBody>
      </p:sp>
      <p:sp>
        <p:nvSpPr>
          <p:cNvPr id="62" name="CaixaDeTexto 61"/>
          <p:cNvSpPr txBox="1"/>
          <p:nvPr/>
        </p:nvSpPr>
        <p:spPr>
          <a:xfrm>
            <a:off x="11041945" y="1980897"/>
            <a:ext cx="781422" cy="584775"/>
          </a:xfrm>
          <a:prstGeom prst="rect">
            <a:avLst/>
          </a:prstGeom>
          <a:noFill/>
        </p:spPr>
        <p:txBody>
          <a:bodyPr wrap="square" rtlCol="0">
            <a:spAutoFit/>
          </a:bodyPr>
          <a:lstStyle/>
          <a:p>
            <a:r>
              <a:rPr lang="pt-BR" sz="3200" dirty="0" smtClean="0"/>
              <a:t>V</a:t>
            </a:r>
            <a:r>
              <a:rPr lang="pt-BR" sz="3200" baseline="-25000" dirty="0" smtClean="0"/>
              <a:t>DD</a:t>
            </a:r>
            <a:endParaRPr lang="pt-BR" sz="3200" dirty="0"/>
          </a:p>
        </p:txBody>
      </p:sp>
      <p:sp>
        <p:nvSpPr>
          <p:cNvPr id="63" name="CaixaDeTexto 62"/>
          <p:cNvSpPr txBox="1"/>
          <p:nvPr/>
        </p:nvSpPr>
        <p:spPr>
          <a:xfrm>
            <a:off x="5008698" y="2025331"/>
            <a:ext cx="742828" cy="584775"/>
          </a:xfrm>
          <a:prstGeom prst="rect">
            <a:avLst/>
          </a:prstGeom>
          <a:noFill/>
        </p:spPr>
        <p:txBody>
          <a:bodyPr wrap="square" rtlCol="0">
            <a:spAutoFit/>
          </a:bodyPr>
          <a:lstStyle/>
          <a:p>
            <a:r>
              <a:rPr lang="pt-BR" sz="3200" dirty="0" smtClean="0"/>
              <a:t>0V</a:t>
            </a:r>
            <a:endParaRPr lang="pt-BR" sz="3200" dirty="0"/>
          </a:p>
        </p:txBody>
      </p:sp>
      <p:sp>
        <p:nvSpPr>
          <p:cNvPr id="64" name="CaixaDeTexto 63"/>
          <p:cNvSpPr txBox="1"/>
          <p:nvPr/>
        </p:nvSpPr>
        <p:spPr>
          <a:xfrm>
            <a:off x="2273522" y="449368"/>
            <a:ext cx="1710610" cy="646331"/>
          </a:xfrm>
          <a:prstGeom prst="rect">
            <a:avLst/>
          </a:prstGeom>
          <a:noFill/>
        </p:spPr>
        <p:txBody>
          <a:bodyPr wrap="square" rtlCol="0">
            <a:spAutoFit/>
          </a:bodyPr>
          <a:lstStyle/>
          <a:p>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NMOS</a:t>
            </a:r>
            <a:endParaRPr lang="pt-BR" sz="3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65" name="CaixaDeTexto 64"/>
          <p:cNvSpPr txBox="1"/>
          <p:nvPr/>
        </p:nvSpPr>
        <p:spPr>
          <a:xfrm>
            <a:off x="8206210" y="503701"/>
            <a:ext cx="1710610" cy="646331"/>
          </a:xfrm>
          <a:prstGeom prst="rect">
            <a:avLst/>
          </a:prstGeom>
          <a:noFill/>
        </p:spPr>
        <p:txBody>
          <a:bodyPr wrap="square" rtlCol="0">
            <a:spAutoFit/>
          </a:bodyPr>
          <a:lstStyle/>
          <a:p>
            <a:r>
              <a:rPr lang="pt-BR" sz="3600" b="1" dirty="0">
                <a:solidFill>
                  <a:srgbClr val="C00000"/>
                </a:solidFill>
                <a:effectLst>
                  <a:outerShdw blurRad="38100" dist="38100" dir="2700000" algn="tl">
                    <a:srgbClr val="000000">
                      <a:alpha val="43137"/>
                    </a:srgbClr>
                  </a:outerShdw>
                </a:effectLst>
                <a:latin typeface="Comic Sans MS" panose="030F0702030302020204" pitchFamily="66" charset="0"/>
              </a:rPr>
              <a:t>P</a:t>
            </a:r>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MOS</a:t>
            </a:r>
            <a:endParaRPr lang="pt-BR" sz="3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62779" y="430405"/>
            <a:ext cx="11180878" cy="5201424"/>
          </a:xfrm>
          <a:prstGeom prst="rect">
            <a:avLst/>
          </a:prstGeom>
          <a:noFill/>
        </p:spPr>
        <p:txBody>
          <a:bodyPr wrap="square" rtlCol="0">
            <a:spAutoFit/>
          </a:bodyPr>
          <a:lstStyle/>
          <a:p>
            <a:pPr marL="342900" indent="-342900">
              <a:buFont typeface="Arial" panose="020B0604020202020204" pitchFamily="34" charset="0"/>
              <a:buChar char="•"/>
            </a:pPr>
            <a:r>
              <a:rPr lang="pt-BR" sz="2400" dirty="0" smtClean="0">
                <a:latin typeface="Comic Sans MS" panose="030F0702030302020204" pitchFamily="66" charset="0"/>
              </a:rPr>
              <a:t>Devido as cargas no óxido, em geral positivas, o V</a:t>
            </a:r>
            <a:r>
              <a:rPr lang="pt-BR" sz="2400" baseline="-25000" dirty="0" smtClean="0">
                <a:latin typeface="Comic Sans MS" panose="030F0702030302020204" pitchFamily="66" charset="0"/>
              </a:rPr>
              <a:t>TN</a:t>
            </a:r>
            <a:r>
              <a:rPr lang="pt-BR" sz="2400" dirty="0" smtClean="0">
                <a:latin typeface="Comic Sans MS" panose="030F0702030302020204" pitchFamily="66" charset="0"/>
              </a:rPr>
              <a:t> dos transistores NMOS era negativo, o que quer dizer que eles sempre conduziam. </a:t>
            </a:r>
            <a:endParaRPr lang="pt-BR" sz="2400" dirty="0" smtClean="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Os transistores PMOS, por sua vez, tinham o valor de V</a:t>
            </a:r>
            <a:r>
              <a:rPr lang="pt-BR" sz="2400" baseline="-25000" dirty="0" smtClean="0">
                <a:latin typeface="Comic Sans MS" panose="030F0702030302020204" pitchFamily="66" charset="0"/>
              </a:rPr>
              <a:t>TP</a:t>
            </a:r>
            <a:r>
              <a:rPr lang="pt-BR" sz="2400" dirty="0" smtClean="0">
                <a:latin typeface="Comic Sans MS" panose="030F0702030302020204" pitchFamily="66" charset="0"/>
              </a:rPr>
              <a:t> aumentados em modulo (iam, por exemplo, de -1,0V para -2,0 V). Por essa razão as primeiras tecnologias CMOS foram as tecnologias PMOS (onde há apenas transistores PMOS)</a:t>
            </a:r>
            <a:endParaRPr lang="pt-BR" sz="2400" dirty="0" smtClean="0">
              <a:latin typeface="Comic Sans MS" panose="030F0702030302020204" pitchFamily="66" charset="0"/>
            </a:endParaRPr>
          </a:p>
          <a:p>
            <a:pPr>
              <a:spcBef>
                <a:spcPts val="1200"/>
              </a:spcBef>
              <a:spcAft>
                <a:spcPts val="1200"/>
              </a:spcAft>
            </a:pPr>
            <a:r>
              <a:rPr lang="pt-BR" sz="2400" b="1" dirty="0" smtClean="0">
                <a:solidFill>
                  <a:srgbClr val="C00000"/>
                </a:solidFill>
                <a:latin typeface="Comic Sans MS" panose="030F0702030302020204" pitchFamily="66" charset="0"/>
              </a:rPr>
              <a:t> Para reduzir os problemas de cargas no óxido varias técnicas foram aplicadas tais como</a:t>
            </a:r>
            <a:endParaRPr lang="pt-BR" sz="2400" b="1" dirty="0" smtClean="0">
              <a:solidFill>
                <a:srgbClr val="C00000"/>
              </a:solidFill>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Escolha da melhor orientação para corte no Si</a:t>
            </a:r>
            <a:endParaRPr lang="pt-BR" sz="2400" dirty="0" smtClean="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Uso de materiais e estruturas sem contaminantes (tubos de quartzo, agua deionizada, salas limpas, redução de contato com pessoas)</a:t>
            </a:r>
            <a:endParaRPr lang="pt-BR" sz="2400" dirty="0" smtClean="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Aplicação de Cl e F no oxido para melhorar a qualidade e capturar </a:t>
            </a:r>
            <a:r>
              <a:rPr lang="pt-BR" sz="2400" dirty="0" err="1" smtClean="0">
                <a:latin typeface="Comic Sans MS" panose="030F0702030302020204" pitchFamily="66" charset="0"/>
              </a:rPr>
              <a:t>ions</a:t>
            </a:r>
            <a:r>
              <a:rPr lang="pt-BR" sz="2400" dirty="0" smtClean="0">
                <a:latin typeface="Comic Sans MS" panose="030F0702030302020204" pitchFamily="66" charset="0"/>
              </a:rPr>
              <a:t>,</a:t>
            </a:r>
            <a:endParaRPr lang="pt-BR" sz="2400" dirty="0" smtClean="0">
              <a:latin typeface="Comic Sans MS" panose="030F0702030302020204" pitchFamily="66" charset="0"/>
            </a:endParaRPr>
          </a:p>
          <a:p>
            <a:pPr marL="342900" indent="-342900">
              <a:buFont typeface="Arial" panose="020B0604020202020204" pitchFamily="34" charset="0"/>
              <a:buChar char="•"/>
            </a:pPr>
            <a:r>
              <a:rPr lang="pt-BR" sz="2400" dirty="0" smtClean="0">
                <a:latin typeface="Comic Sans MS" panose="030F0702030302020204" pitchFamily="66" charset="0"/>
              </a:rPr>
              <a:t>Aplicação de técnicas de </a:t>
            </a:r>
            <a:r>
              <a:rPr lang="pt-BR" sz="2400" i="1" dirty="0" err="1" smtClean="0">
                <a:latin typeface="Comic Sans MS" panose="030F0702030302020204" pitchFamily="66" charset="0"/>
              </a:rPr>
              <a:t>annealing</a:t>
            </a:r>
            <a:r>
              <a:rPr lang="pt-BR" sz="2400" dirty="0" smtClean="0">
                <a:latin typeface="Comic Sans MS" panose="030F0702030302020204" pitchFamily="66" charset="0"/>
              </a:rPr>
              <a:t> (recozimento) com H</a:t>
            </a:r>
            <a:r>
              <a:rPr lang="pt-BR" sz="2400" baseline="-25000" dirty="0" smtClean="0">
                <a:latin typeface="Comic Sans MS" panose="030F0702030302020204" pitchFamily="66" charset="0"/>
              </a:rPr>
              <a:t>2</a:t>
            </a:r>
            <a:r>
              <a:rPr lang="pt-BR" sz="2400" dirty="0" smtClean="0">
                <a:latin typeface="Comic Sans MS" panose="030F0702030302020204" pitchFamily="66" charset="0"/>
              </a:rPr>
              <a:t> e N</a:t>
            </a:r>
            <a:r>
              <a:rPr lang="pt-BR" sz="2400" baseline="-25000" dirty="0" smtClean="0">
                <a:latin typeface="Comic Sans MS" panose="030F0702030302020204" pitchFamily="66" charset="0"/>
              </a:rPr>
              <a:t>2</a:t>
            </a:r>
            <a:endParaRPr lang="pt-BR" sz="2400" dirty="0" smtClean="0">
              <a:latin typeface="Comic Sans MS" panose="030F0702030302020204" pitchFamily="66" charset="0"/>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21839" y="675602"/>
            <a:ext cx="10871292" cy="2246769"/>
          </a:xfrm>
          <a:prstGeom prst="rect">
            <a:avLst/>
          </a:prstGeom>
          <a:noFill/>
        </p:spPr>
        <p:txBody>
          <a:bodyPr wrap="square" rtlCol="0">
            <a:spAutoFit/>
          </a:bodyPr>
          <a:lstStyle/>
          <a:p>
            <a:r>
              <a:rPr lang="pt-BR" sz="2800" b="1" dirty="0">
                <a:solidFill>
                  <a:srgbClr val="C00000"/>
                </a:solidFill>
                <a:latin typeface="Comic Sans MS" panose="030F0702030302020204" pitchFamily="66" charset="0"/>
              </a:rPr>
              <a:t>6</a:t>
            </a:r>
            <a:r>
              <a:rPr lang="pt-BR" sz="2800" b="1" dirty="0" smtClean="0">
                <a:solidFill>
                  <a:srgbClr val="C00000"/>
                </a:solidFill>
                <a:latin typeface="Comic Sans MS" panose="030F0702030302020204" pitchFamily="66" charset="0"/>
              </a:rPr>
              <a:t>. Portadores Quentes</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A medida que as dimensões diminuíram, mas não as tensões, ao menos tanto quanto as dimensões, os campos elétricos aumentaram. O campo elétrico mais elevado se encontra próximo ao dreno.</a:t>
            </a:r>
            <a:endParaRPr lang="pt-BR" sz="2800" baseline="-25000" dirty="0" smtClean="0">
              <a:latin typeface="Comic Sans MS" panose="030F0702030302020204" pitchFamily="66" charset="0"/>
            </a:endParaRPr>
          </a:p>
        </p:txBody>
      </p:sp>
      <p:pic>
        <p:nvPicPr>
          <p:cNvPr id="3" name="Imagem 2"/>
          <p:cNvPicPr>
            <a:picLocks noChangeAspect="1"/>
          </p:cNvPicPr>
          <p:nvPr/>
        </p:nvPicPr>
        <p:blipFill rotWithShape="1">
          <a:blip r:embed="rId1"/>
          <a:srcRect l="4975" t="4301" r="3214" b="1882"/>
          <a:stretch>
            <a:fillRect/>
          </a:stretch>
        </p:blipFill>
        <p:spPr>
          <a:xfrm>
            <a:off x="621839" y="2902813"/>
            <a:ext cx="4733884" cy="3628617"/>
          </a:xfrm>
          <a:prstGeom prst="rect">
            <a:avLst/>
          </a:prstGeom>
        </p:spPr>
      </p:pic>
      <p:sp>
        <p:nvSpPr>
          <p:cNvPr id="6" name="Caixa de Texto 5"/>
          <p:cNvSpPr txBox="1"/>
          <p:nvPr/>
        </p:nvSpPr>
        <p:spPr>
          <a:xfrm>
            <a:off x="551180" y="5941060"/>
            <a:ext cx="824865" cy="368300"/>
          </a:xfrm>
          <a:prstGeom prst="rect">
            <a:avLst/>
          </a:prstGeom>
          <a:noFill/>
        </p:spPr>
        <p:txBody>
          <a:bodyPr wrap="none" rtlCol="0">
            <a:spAutoFit/>
          </a:bodyPr>
          <a:lstStyle/>
          <a:p>
            <a:r>
              <a:rPr lang="pt-BR" altLang="en-US" b="1"/>
              <a:t>Source</a:t>
            </a:r>
            <a:endParaRPr lang="pt-BR" altLang="en-US" b="1"/>
          </a:p>
        </p:txBody>
      </p:sp>
      <p:sp>
        <p:nvSpPr>
          <p:cNvPr id="7" name="Caixa de Texto 6"/>
          <p:cNvSpPr txBox="1"/>
          <p:nvPr/>
        </p:nvSpPr>
        <p:spPr>
          <a:xfrm>
            <a:off x="3145790" y="5958840"/>
            <a:ext cx="765810" cy="368300"/>
          </a:xfrm>
          <a:prstGeom prst="rect">
            <a:avLst/>
          </a:prstGeom>
          <a:noFill/>
        </p:spPr>
        <p:txBody>
          <a:bodyPr wrap="none" rtlCol="0">
            <a:spAutoFit/>
          </a:bodyPr>
          <a:lstStyle/>
          <a:p>
            <a:r>
              <a:rPr lang="pt-BR" altLang="en-US" b="1"/>
              <a:t>Dreno</a:t>
            </a:r>
            <a:endParaRPr lang="pt-BR" altLang="en-US" b="1"/>
          </a:p>
        </p:txBody>
      </p:sp>
      <p:sp>
        <p:nvSpPr>
          <p:cNvPr id="8" name="CaixaDeTexto 3"/>
          <p:cNvSpPr txBox="1"/>
          <p:nvPr/>
        </p:nvSpPr>
        <p:spPr>
          <a:xfrm>
            <a:off x="5584190" y="3731260"/>
            <a:ext cx="6239510" cy="138366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Grafico Campo (</a:t>
            </a:r>
            <a:r>
              <a:rPr lang="pt-BR" sz="2800" b="1" dirty="0" smtClean="0">
                <a:solidFill>
                  <a:srgbClr val="C00000"/>
                </a:solidFill>
                <a:latin typeface="Brush Script MT" panose="03060802040406070304" charset="0"/>
                <a:cs typeface="Brush Script MT" panose="03060802040406070304" charset="0"/>
              </a:rPr>
              <a:t>E</a:t>
            </a:r>
            <a:r>
              <a:rPr lang="pt-BR" sz="2800" b="1" dirty="0" smtClean="0">
                <a:solidFill>
                  <a:srgbClr val="C00000"/>
                </a:solidFill>
                <a:latin typeface="Comic Sans MS" panose="030F0702030302020204" pitchFamily="66" charset="0"/>
              </a:rPr>
              <a:t>) versus distancia no canal (</a:t>
            </a:r>
            <a:r>
              <a:rPr lang="pt-BR" sz="2800" b="1" i="1" dirty="0" smtClean="0">
                <a:solidFill>
                  <a:srgbClr val="C00000"/>
                </a:solidFill>
                <a:latin typeface="Comic Sans MS" panose="030F0702030302020204" pitchFamily="66" charset="0"/>
              </a:rPr>
              <a:t>x</a:t>
            </a:r>
            <a:r>
              <a:rPr lang="pt-BR" sz="2800" b="1" dirty="0" smtClean="0">
                <a:solidFill>
                  <a:srgbClr val="C00000"/>
                </a:solidFill>
                <a:latin typeface="Comic Sans MS" panose="030F0702030302020204" pitchFamily="66" charset="0"/>
              </a:rPr>
              <a:t>)</a:t>
            </a:r>
            <a:endParaRPr lang="pt-BR" sz="2800" b="1" dirty="0" smtClean="0">
              <a:solidFill>
                <a:srgbClr val="C00000"/>
              </a:solidFill>
              <a:latin typeface="Comic Sans MS" panose="030F0702030302020204" pitchFamily="66" charset="0"/>
            </a:endParaRPr>
          </a:p>
          <a:p>
            <a:r>
              <a:rPr lang="pt-BR" sz="2800" dirty="0" smtClean="0">
                <a:latin typeface="Brush Script MT" panose="03060802040406070304" charset="0"/>
                <a:cs typeface="Brush Script MT" panose="03060802040406070304" charset="0"/>
              </a:rPr>
              <a:t>Ec </a:t>
            </a:r>
            <a:r>
              <a:rPr lang="pt-BR" sz="2800" dirty="0" smtClean="0">
                <a:latin typeface="Comic Sans MS" panose="030F0702030302020204" pitchFamily="66" charset="0"/>
                <a:cs typeface="Comic Sans MS" panose="030F0702030302020204" pitchFamily="66" charset="0"/>
              </a:rPr>
              <a:t>campo elétrico critico</a:t>
            </a:r>
            <a:endParaRPr lang="pt-BR" sz="2800" baseline="-250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675602"/>
            <a:ext cx="10871292" cy="138366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Portadores Quentes</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Apenas para campos pequenos a velocidade do portador é linear ao campo eletrico </a:t>
            </a:r>
            <a:endParaRPr lang="pt-BR" sz="2800" baseline="-25000" dirty="0" smtClean="0">
              <a:latin typeface="Comic Sans MS" panose="030F0702030302020204" pitchFamily="66" charset="0"/>
            </a:endParaRPr>
          </a:p>
        </p:txBody>
      </p:sp>
      <p:sp>
        <p:nvSpPr>
          <p:cNvPr id="8" name="CaixaDeTexto 3"/>
          <p:cNvSpPr txBox="1"/>
          <p:nvPr/>
        </p:nvSpPr>
        <p:spPr>
          <a:xfrm>
            <a:off x="5292090" y="2721610"/>
            <a:ext cx="6239510" cy="2676525"/>
          </a:xfrm>
          <a:prstGeom prst="rect">
            <a:avLst/>
          </a:prstGeom>
          <a:noFill/>
        </p:spPr>
        <p:txBody>
          <a:bodyPr wrap="square" rtlCol="0">
            <a:spAutoFit/>
          </a:bodyPr>
          <a:lstStyle/>
          <a:p>
            <a:r>
              <a:rPr lang="pt-BR" sz="2800" b="1" dirty="0" smtClean="0">
                <a:solidFill>
                  <a:schemeClr val="tx1"/>
                </a:solidFill>
                <a:latin typeface="Comic Sans MS" panose="030F0702030302020204" pitchFamily="66" charset="0"/>
              </a:rPr>
              <a:t>Portadores quentes são eletons ou lacunas que atingem energia cinética, devido ao campo elétrico, alta, da ordem da energia cinética associada a temperatura (3kT/2 = 37,5 meV)</a:t>
            </a:r>
            <a:endParaRPr lang="pt-BR" sz="2800" b="1" baseline="-25000" dirty="0" smtClean="0">
              <a:solidFill>
                <a:schemeClr val="tx1"/>
              </a:solidFill>
              <a:latin typeface="Comic Sans MS" panose="030F0702030302020204" pitchFamily="66" charset="0"/>
            </a:endParaRPr>
          </a:p>
        </p:txBody>
      </p:sp>
      <p:cxnSp>
        <p:nvCxnSpPr>
          <p:cNvPr id="5" name="Conector de Seta Reta 4"/>
          <p:cNvCxnSpPr/>
          <p:nvPr/>
        </p:nvCxnSpPr>
        <p:spPr>
          <a:xfrm flipV="1">
            <a:off x="1143000" y="2358390"/>
            <a:ext cx="0" cy="2836545"/>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9" name="Conector de Seta Reta 8"/>
          <p:cNvCxnSpPr/>
          <p:nvPr/>
        </p:nvCxnSpPr>
        <p:spPr>
          <a:xfrm>
            <a:off x="534670" y="4694555"/>
            <a:ext cx="3957955" cy="0"/>
          </a:xfrm>
          <a:prstGeom prst="straightConnector1">
            <a:avLst/>
          </a:prstGeom>
          <a:ln w="158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1" name="Forma livre 10"/>
          <p:cNvSpPr/>
          <p:nvPr/>
        </p:nvSpPr>
        <p:spPr>
          <a:xfrm>
            <a:off x="660400" y="3261995"/>
            <a:ext cx="3863340" cy="1430655"/>
          </a:xfrm>
          <a:custGeom>
            <a:avLst/>
            <a:gdLst>
              <a:gd name="connisteX0" fmla="*/ 0 w 4405630"/>
              <a:gd name="connsiteY0" fmla="*/ 1426121 h 1430901"/>
              <a:gd name="connisteX1" fmla="*/ 377190 w 4405630"/>
              <a:gd name="connsiteY1" fmla="*/ 1410881 h 1430901"/>
              <a:gd name="connisteX2" fmla="*/ 754380 w 4405630"/>
              <a:gd name="connsiteY2" fmla="*/ 1259751 h 1430901"/>
              <a:gd name="connisteX3" fmla="*/ 2097405 w 4405630"/>
              <a:gd name="connsiteY3" fmla="*/ 475526 h 1430901"/>
              <a:gd name="connisteX4" fmla="*/ 2670810 w 4405630"/>
              <a:gd name="connsiteY4" fmla="*/ 203746 h 1430901"/>
              <a:gd name="connisteX5" fmla="*/ 3606165 w 4405630"/>
              <a:gd name="connsiteY5" fmla="*/ 22771 h 1430901"/>
              <a:gd name="connisteX6" fmla="*/ 4405630 w 4405630"/>
              <a:gd name="connsiteY6" fmla="*/ 7531 h 143090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4405630" h="1430902">
                <a:moveTo>
                  <a:pt x="0" y="1426121"/>
                </a:moveTo>
                <a:cubicBezTo>
                  <a:pt x="67945" y="1426121"/>
                  <a:pt x="226060" y="1443901"/>
                  <a:pt x="377190" y="1410881"/>
                </a:cubicBezTo>
                <a:cubicBezTo>
                  <a:pt x="528320" y="1377861"/>
                  <a:pt x="410210" y="1447076"/>
                  <a:pt x="754380" y="1259751"/>
                </a:cubicBezTo>
                <a:cubicBezTo>
                  <a:pt x="1098550" y="1072426"/>
                  <a:pt x="1713865" y="686981"/>
                  <a:pt x="2097405" y="475526"/>
                </a:cubicBezTo>
                <a:cubicBezTo>
                  <a:pt x="2480945" y="264071"/>
                  <a:pt x="2369185" y="294551"/>
                  <a:pt x="2670810" y="203746"/>
                </a:cubicBezTo>
                <a:cubicBezTo>
                  <a:pt x="2972435" y="112941"/>
                  <a:pt x="3259455" y="62141"/>
                  <a:pt x="3606165" y="22771"/>
                </a:cubicBezTo>
                <a:cubicBezTo>
                  <a:pt x="3952875" y="-16599"/>
                  <a:pt x="4264660" y="6896"/>
                  <a:pt x="4405630" y="7531"/>
                </a:cubicBezTo>
              </a:path>
            </a:pathLst>
          </a:custGeom>
          <a:noFill/>
          <a:ln w="349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2" name="Caixa de Texto 11"/>
          <p:cNvSpPr txBox="1"/>
          <p:nvPr/>
        </p:nvSpPr>
        <p:spPr>
          <a:xfrm>
            <a:off x="1278890" y="2520315"/>
            <a:ext cx="1294765" cy="398780"/>
          </a:xfrm>
          <a:prstGeom prst="rect">
            <a:avLst/>
          </a:prstGeom>
          <a:noFill/>
        </p:spPr>
        <p:txBody>
          <a:bodyPr wrap="none" rtlCol="0">
            <a:spAutoFit/>
          </a:bodyPr>
          <a:lstStyle/>
          <a:p>
            <a:r>
              <a:rPr lang="pt-BR" altLang="en-US" sz="2000"/>
              <a:t>velocidade</a:t>
            </a:r>
            <a:endParaRPr lang="pt-BR" altLang="en-US" sz="2000"/>
          </a:p>
        </p:txBody>
      </p:sp>
      <p:sp>
        <p:nvSpPr>
          <p:cNvPr id="13" name="Caixa de Texto 12"/>
          <p:cNvSpPr txBox="1"/>
          <p:nvPr/>
        </p:nvSpPr>
        <p:spPr>
          <a:xfrm>
            <a:off x="4018280" y="4702810"/>
            <a:ext cx="339090" cy="398780"/>
          </a:xfrm>
          <a:prstGeom prst="rect">
            <a:avLst/>
          </a:prstGeom>
          <a:noFill/>
        </p:spPr>
        <p:txBody>
          <a:bodyPr wrap="none" rtlCol="0">
            <a:spAutoFit/>
          </a:bodyPr>
          <a:lstStyle/>
          <a:p>
            <a:r>
              <a:rPr lang="pt-BR" altLang="en-US" sz="2000">
                <a:latin typeface="Brush Script MT" panose="03060802040406070304" charset="0"/>
                <a:cs typeface="Brush Script MT" panose="03060802040406070304" charset="0"/>
              </a:rPr>
              <a:t>E</a:t>
            </a:r>
            <a:endParaRPr lang="pt-BR" altLang="en-US" sz="2000">
              <a:latin typeface="Brush Script MT" panose="03060802040406070304" charset="0"/>
              <a:cs typeface="Brush Script MT" panose="03060802040406070304" charset="0"/>
            </a:endParaRPr>
          </a:p>
        </p:txBody>
      </p:sp>
      <p:cxnSp>
        <p:nvCxnSpPr>
          <p:cNvPr id="14" name="Conector Reto 13"/>
          <p:cNvCxnSpPr/>
          <p:nvPr/>
        </p:nvCxnSpPr>
        <p:spPr>
          <a:xfrm flipH="1">
            <a:off x="2839085" y="2721610"/>
            <a:ext cx="0" cy="21107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5" name="Caixa de Texto 14"/>
          <p:cNvSpPr txBox="1"/>
          <p:nvPr/>
        </p:nvSpPr>
        <p:spPr>
          <a:xfrm>
            <a:off x="2839085" y="4702810"/>
            <a:ext cx="413385" cy="398780"/>
          </a:xfrm>
          <a:prstGeom prst="rect">
            <a:avLst/>
          </a:prstGeom>
          <a:noFill/>
        </p:spPr>
        <p:txBody>
          <a:bodyPr wrap="none" rtlCol="0">
            <a:spAutoFit/>
          </a:bodyPr>
          <a:lstStyle/>
          <a:p>
            <a:r>
              <a:rPr lang="pt-BR" altLang="en-US" sz="2000">
                <a:latin typeface="Brush Script MT" panose="03060802040406070304" charset="0"/>
                <a:cs typeface="Brush Script MT" panose="03060802040406070304" charset="0"/>
              </a:rPr>
              <a:t>Ec</a:t>
            </a:r>
            <a:endParaRPr lang="pt-BR" altLang="en-US" sz="2000">
              <a:latin typeface="Brush Script MT" panose="03060802040406070304" charset="0"/>
              <a:cs typeface="Brush Script MT" panose="03060802040406070304" charset="0"/>
            </a:endParaRPr>
          </a:p>
        </p:txBody>
      </p:sp>
      <p:sp>
        <p:nvSpPr>
          <p:cNvPr id="16" name="Caixa de Texto 15"/>
          <p:cNvSpPr txBox="1"/>
          <p:nvPr/>
        </p:nvSpPr>
        <p:spPr>
          <a:xfrm>
            <a:off x="1278890" y="3777615"/>
            <a:ext cx="769620" cy="398780"/>
          </a:xfrm>
          <a:prstGeom prst="rect">
            <a:avLst/>
          </a:prstGeom>
          <a:noFill/>
        </p:spPr>
        <p:txBody>
          <a:bodyPr wrap="none" rtlCol="0">
            <a:spAutoFit/>
          </a:bodyPr>
          <a:lstStyle/>
          <a:p>
            <a:r>
              <a:rPr lang="pt-BR" altLang="en-US" sz="2000"/>
              <a:t>linear</a:t>
            </a:r>
            <a:endParaRPr lang="pt-BR" altLang="en-US" sz="2000"/>
          </a:p>
        </p:txBody>
      </p:sp>
      <p:sp>
        <p:nvSpPr>
          <p:cNvPr id="17" name="Caixa de Texto 15"/>
          <p:cNvSpPr txBox="1"/>
          <p:nvPr/>
        </p:nvSpPr>
        <p:spPr>
          <a:xfrm>
            <a:off x="3508375" y="2890490"/>
            <a:ext cx="835870" cy="400110"/>
          </a:xfrm>
          <a:prstGeom prst="rect">
            <a:avLst/>
          </a:prstGeom>
          <a:noFill/>
        </p:spPr>
        <p:txBody>
          <a:bodyPr wrap="none" rtlCol="0">
            <a:spAutoFit/>
          </a:bodyPr>
          <a:lstStyle/>
          <a:p>
            <a:r>
              <a:rPr lang="pt-BR" altLang="en-US" sz="2000" dirty="0" smtClean="0"/>
              <a:t>satura</a:t>
            </a:r>
            <a:endParaRPr lang="pt-BR"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534670" y="1024255"/>
            <a:ext cx="10515600" cy="3627755"/>
          </a:xfrm>
        </p:spPr>
        <p:txBody>
          <a:bodyPr/>
          <a:lstStyle/>
          <a:p>
            <a:pPr marL="0" indent="0" algn="l">
              <a:buNone/>
            </a:pPr>
            <a:r>
              <a:rPr lang="pt-BR" b="1" dirty="0" smtClean="0">
                <a:solidFill>
                  <a:srgbClr val="C00000"/>
                </a:solidFill>
                <a:latin typeface="Comic Sans MS" panose="030F0702030302020204" pitchFamily="66" charset="0"/>
              </a:rPr>
              <a:t>4. Técnicas de corrosão </a:t>
            </a:r>
            <a:r>
              <a:rPr lang="pt-BR" dirty="0" smtClean="0">
                <a:latin typeface="Comic Sans MS" panose="030F0702030302020204" pitchFamily="66" charset="0"/>
              </a:rPr>
              <a:t>(</a:t>
            </a:r>
            <a:r>
              <a:rPr lang="pt-BR" i="1" dirty="0" err="1" smtClean="0">
                <a:latin typeface="Comic Sans MS" panose="030F0702030302020204" pitchFamily="66" charset="0"/>
              </a:rPr>
              <a:t>etching</a:t>
            </a:r>
            <a:r>
              <a:rPr lang="pt-BR" dirty="0" smtClean="0">
                <a:latin typeface="Comic Sans MS" panose="030F0702030302020204" pitchFamily="66" charset="0"/>
              </a:rPr>
              <a:t>)</a:t>
            </a:r>
            <a:endParaRPr lang="pt-BR" dirty="0" smtClean="0">
              <a:latin typeface="Comic Sans MS" panose="030F0702030302020204" pitchFamily="66" charset="0"/>
            </a:endParaRPr>
          </a:p>
          <a:p>
            <a:pPr marL="0" indent="0">
              <a:buNone/>
            </a:pPr>
            <a:r>
              <a:rPr lang="pt-BR" dirty="0" smtClean="0">
                <a:latin typeface="Comic Sans MS" panose="030F0702030302020204" pitchFamily="66" charset="0"/>
              </a:rPr>
              <a:t>Como se retira um material da lamina (óxido, </a:t>
            </a:r>
            <a:r>
              <a:rPr lang="pt-BR" dirty="0" err="1" smtClean="0">
                <a:latin typeface="Comic Sans MS" panose="030F0702030302020204" pitchFamily="66" charset="0"/>
              </a:rPr>
              <a:t>polisilicio</a:t>
            </a:r>
            <a:r>
              <a:rPr lang="pt-BR" dirty="0" smtClean="0">
                <a:latin typeface="Comic Sans MS" panose="030F0702030302020204" pitchFamily="66" charset="0"/>
              </a:rPr>
              <a:t>, Si, metal (Al, W), etc.)</a:t>
            </a:r>
            <a:endParaRPr lang="pt-BR" dirty="0" smtClean="0">
              <a:latin typeface="Comic Sans MS" panose="030F0702030302020204" pitchFamily="66" charset="0"/>
            </a:endParaRPr>
          </a:p>
          <a:p>
            <a:pPr marL="0" indent="0">
              <a:buNone/>
            </a:pPr>
            <a:endParaRPr lang="pt-BR" dirty="0">
              <a:latin typeface="Comic Sans MS" panose="030F0702030302020204" pitchFamily="66" charset="0"/>
            </a:endParaRPr>
          </a:p>
          <a:p>
            <a:pPr marL="0" indent="0" algn="l">
              <a:buNone/>
            </a:pPr>
            <a:r>
              <a:rPr lang="pt-BR" b="1" dirty="0">
                <a:solidFill>
                  <a:srgbClr val="C00000"/>
                </a:solidFill>
                <a:latin typeface="Comic Sans MS" panose="030F0702030302020204" pitchFamily="66" charset="0"/>
              </a:rPr>
              <a:t>5</a:t>
            </a:r>
            <a:r>
              <a:rPr lang="pt-BR" b="1" dirty="0" smtClean="0">
                <a:solidFill>
                  <a:srgbClr val="C00000"/>
                </a:solidFill>
                <a:latin typeface="Comic Sans MS" panose="030F0702030302020204" pitchFamily="66" charset="0"/>
              </a:rPr>
              <a:t>. Oxidação</a:t>
            </a:r>
            <a:r>
              <a:rPr lang="pt-BR" b="1" dirty="0" smtClean="0">
                <a:solidFill>
                  <a:srgbClr val="FF0000"/>
                </a:solidFill>
                <a:latin typeface="Comic Sans MS" panose="030F0702030302020204" pitchFamily="66" charset="0"/>
              </a:rPr>
              <a:t> </a:t>
            </a:r>
            <a:r>
              <a:rPr lang="pt-BR" dirty="0" smtClean="0">
                <a:latin typeface="Comic Sans MS" panose="030F0702030302020204" pitchFamily="66" charset="0"/>
              </a:rPr>
              <a:t>(crescer ou depositar óxido de silício (SiO</a:t>
            </a:r>
            <a:r>
              <a:rPr lang="pt-BR" baseline="-25000" dirty="0" smtClean="0">
                <a:latin typeface="Comic Sans MS" panose="030F0702030302020204" pitchFamily="66" charset="0"/>
              </a:rPr>
              <a:t>2</a:t>
            </a:r>
            <a:r>
              <a:rPr lang="pt-BR" dirty="0" smtClean="0">
                <a:latin typeface="Comic Sans MS" panose="030F0702030302020204" pitchFamily="66" charset="0"/>
              </a:rPr>
              <a:t>))</a:t>
            </a:r>
            <a:endParaRPr lang="pt-BR" dirty="0" smtClean="0">
              <a:latin typeface="Comic Sans MS" panose="030F0702030302020204" pitchFamily="66" charset="0"/>
            </a:endParaRPr>
          </a:p>
          <a:p>
            <a:pPr marL="0" indent="0">
              <a:buNone/>
            </a:pPr>
            <a:r>
              <a:rPr lang="pt-BR" dirty="0" smtClean="0">
                <a:latin typeface="Comic Sans MS" panose="030F0702030302020204" pitchFamily="66" charset="0"/>
              </a:rPr>
              <a:t>O silício puro em contato com o ar oxida formando o SiO</a:t>
            </a:r>
            <a:r>
              <a:rPr lang="pt-BR" baseline="-25000" dirty="0" smtClean="0">
                <a:latin typeface="Comic Sans MS" panose="030F0702030302020204" pitchFamily="66" charset="0"/>
              </a:rPr>
              <a:t>2</a:t>
            </a:r>
            <a:r>
              <a:rPr lang="pt-BR" dirty="0" smtClean="0">
                <a:latin typeface="Comic Sans MS" panose="030F0702030302020204" pitchFamily="66" charset="0"/>
              </a:rPr>
              <a:t>. Em temperatura normal o SiO</a:t>
            </a:r>
            <a:r>
              <a:rPr lang="pt-BR" baseline="-25000" dirty="0" smtClean="0">
                <a:latin typeface="Comic Sans MS" panose="030F0702030302020204" pitchFamily="66" charset="0"/>
              </a:rPr>
              <a:t>2</a:t>
            </a:r>
            <a:r>
              <a:rPr lang="pt-BR" dirty="0" smtClean="0">
                <a:latin typeface="Comic Sans MS" panose="030F0702030302020204" pitchFamily="66" charset="0"/>
              </a:rPr>
              <a:t> protege a própria lamina</a:t>
            </a:r>
            <a:endParaRPr lang="pt-BR" dirty="0">
              <a:latin typeface="Comic Sans MS" panose="030F0702030302020204" pitchFamily="66" charset="0"/>
            </a:endParaRP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675602"/>
            <a:ext cx="10871292" cy="583565"/>
          </a:xfrm>
          <a:prstGeom prst="rect">
            <a:avLst/>
          </a:prstGeom>
          <a:noFill/>
        </p:spPr>
        <p:txBody>
          <a:bodyPr wrap="square" rtlCol="0">
            <a:spAutoFit/>
          </a:bodyPr>
          <a:lstStyle/>
          <a:p>
            <a:pPr algn="ctr"/>
            <a:r>
              <a:rPr lang="pt-BR" sz="3200" b="1" dirty="0" smtClean="0">
                <a:solidFill>
                  <a:srgbClr val="C00000"/>
                </a:solidFill>
                <a:latin typeface="Comic Sans MS" panose="030F0702030302020204" pitchFamily="66" charset="0"/>
              </a:rPr>
              <a:t>Portadores Quentes</a:t>
            </a:r>
            <a:endParaRPr lang="pt-BR" sz="3200" b="1" baseline="-25000" dirty="0" smtClean="0">
              <a:solidFill>
                <a:srgbClr val="C00000"/>
              </a:solidFill>
              <a:latin typeface="Comic Sans MS" panose="030F0702030302020204" pitchFamily="66" charset="0"/>
            </a:endParaRPr>
          </a:p>
        </p:txBody>
      </p:sp>
      <p:pic>
        <p:nvPicPr>
          <p:cNvPr id="6" name="Imagem 5"/>
          <p:cNvPicPr>
            <a:picLocks noChangeAspect="1"/>
          </p:cNvPicPr>
          <p:nvPr/>
        </p:nvPicPr>
        <p:blipFill rotWithShape="1">
          <a:blip r:embed="rId1"/>
          <a:srcRect l="1359" b="7450"/>
          <a:stretch>
            <a:fillRect/>
          </a:stretch>
        </p:blipFill>
        <p:spPr>
          <a:xfrm>
            <a:off x="2775857" y="1534795"/>
            <a:ext cx="7022828" cy="4702719"/>
          </a:xfrm>
          <a:prstGeom prst="rect">
            <a:avLst/>
          </a:prstGeom>
        </p:spPr>
      </p:pic>
      <p:sp>
        <p:nvSpPr>
          <p:cNvPr id="7" name="Caixa de Texto 6"/>
          <p:cNvSpPr txBox="1"/>
          <p:nvPr/>
        </p:nvSpPr>
        <p:spPr>
          <a:xfrm>
            <a:off x="6903085" y="2228850"/>
            <a:ext cx="527685" cy="398780"/>
          </a:xfrm>
          <a:prstGeom prst="rect">
            <a:avLst/>
          </a:prstGeom>
          <a:solidFill>
            <a:srgbClr val="FFFF00"/>
          </a:solidFill>
        </p:spPr>
        <p:txBody>
          <a:bodyPr wrap="square" rtlCol="0">
            <a:spAutoFit/>
          </a:bodyPr>
          <a:lstStyle/>
          <a:p>
            <a:pPr algn="ctr"/>
            <a:r>
              <a:rPr lang="pt-BR" altLang="en-US" sz="2000" b="1"/>
              <a:t>2</a:t>
            </a:r>
            <a:endParaRPr lang="pt-BR" altLang="en-US" sz="2000" b="1"/>
          </a:p>
        </p:txBody>
      </p:sp>
      <p:sp>
        <p:nvSpPr>
          <p:cNvPr id="10" name="Caixa de Texto 9"/>
          <p:cNvSpPr txBox="1"/>
          <p:nvPr/>
        </p:nvSpPr>
        <p:spPr>
          <a:xfrm>
            <a:off x="5725795" y="2883535"/>
            <a:ext cx="527685" cy="398780"/>
          </a:xfrm>
          <a:prstGeom prst="rect">
            <a:avLst/>
          </a:prstGeom>
          <a:solidFill>
            <a:srgbClr val="FFFF00"/>
          </a:solidFill>
        </p:spPr>
        <p:txBody>
          <a:bodyPr wrap="square" rtlCol="0">
            <a:spAutoFit/>
          </a:bodyPr>
          <a:lstStyle/>
          <a:p>
            <a:pPr algn="ctr"/>
            <a:r>
              <a:rPr lang="pt-BR" altLang="en-US" sz="2000" b="1"/>
              <a:t>1</a:t>
            </a:r>
            <a:endParaRPr lang="pt-BR" altLang="en-US" sz="2000" b="1"/>
          </a:p>
        </p:txBody>
      </p:sp>
      <p:sp>
        <p:nvSpPr>
          <p:cNvPr id="17" name="Caixa de Texto 16"/>
          <p:cNvSpPr txBox="1"/>
          <p:nvPr/>
        </p:nvSpPr>
        <p:spPr>
          <a:xfrm>
            <a:off x="6253480" y="4521835"/>
            <a:ext cx="527685" cy="398780"/>
          </a:xfrm>
          <a:prstGeom prst="rect">
            <a:avLst/>
          </a:prstGeom>
          <a:solidFill>
            <a:srgbClr val="FFFF00"/>
          </a:solidFill>
        </p:spPr>
        <p:txBody>
          <a:bodyPr wrap="square" rtlCol="0">
            <a:spAutoFit/>
          </a:bodyPr>
          <a:lstStyle/>
          <a:p>
            <a:pPr algn="ctr"/>
            <a:r>
              <a:rPr lang="pt-BR" altLang="en-US" sz="2000" b="1"/>
              <a:t>3</a:t>
            </a:r>
            <a:endParaRPr lang="pt-BR" altLang="en-US" sz="2000" b="1"/>
          </a:p>
        </p:txBody>
      </p:sp>
      <p:sp>
        <p:nvSpPr>
          <p:cNvPr id="18" name="Caixa de Texto 17"/>
          <p:cNvSpPr txBox="1"/>
          <p:nvPr/>
        </p:nvSpPr>
        <p:spPr>
          <a:xfrm>
            <a:off x="7213600" y="4123055"/>
            <a:ext cx="527685" cy="398780"/>
          </a:xfrm>
          <a:prstGeom prst="rect">
            <a:avLst/>
          </a:prstGeom>
          <a:solidFill>
            <a:srgbClr val="FFFF00"/>
          </a:solidFill>
        </p:spPr>
        <p:txBody>
          <a:bodyPr wrap="square" rtlCol="0">
            <a:spAutoFit/>
          </a:bodyPr>
          <a:lstStyle/>
          <a:p>
            <a:pPr algn="ctr"/>
            <a:r>
              <a:rPr lang="pt-BR" altLang="en-US" sz="2000" b="1"/>
              <a:t>3</a:t>
            </a:r>
            <a:endParaRPr lang="pt-BR" altLang="en-US" sz="2000" b="1"/>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785457"/>
            <a:ext cx="10871292" cy="5015865"/>
          </a:xfrm>
          <a:prstGeom prst="rect">
            <a:avLst/>
          </a:prstGeom>
          <a:noFill/>
        </p:spPr>
        <p:txBody>
          <a:bodyPr wrap="square" rtlCol="0">
            <a:spAutoFit/>
          </a:bodyPr>
          <a:lstStyle/>
          <a:p>
            <a:pPr algn="l"/>
            <a:r>
              <a:rPr lang="pt-BR" sz="3200" b="1" dirty="0" smtClean="0">
                <a:solidFill>
                  <a:srgbClr val="C00000"/>
                </a:solidFill>
                <a:latin typeface="Comic Sans MS" panose="030F0702030302020204" pitchFamily="66" charset="0"/>
              </a:rPr>
              <a:t>O podem causar os portadores quentes?</a:t>
            </a:r>
            <a:endParaRPr lang="pt-BR" sz="3200" b="1" dirty="0" smtClean="0">
              <a:solidFill>
                <a:srgbClr val="C00000"/>
              </a:solidFill>
              <a:latin typeface="Comic Sans MS" panose="030F0702030302020204" pitchFamily="66" charset="0"/>
            </a:endParaRPr>
          </a:p>
          <a:p>
            <a:pPr marL="514350" indent="-514350" algn="l">
              <a:buFont typeface="Arial" panose="020B0604020202020204" pitchFamily="34" charset="0"/>
              <a:buAutoNum type="arabicPeriod"/>
            </a:pPr>
            <a:r>
              <a:rPr lang="pt-BR" sz="3200" b="1" dirty="0" smtClean="0">
                <a:solidFill>
                  <a:schemeClr val="tx1"/>
                </a:solidFill>
                <a:latin typeface="Comic Sans MS" panose="030F0702030302020204" pitchFamily="66" charset="0"/>
              </a:rPr>
              <a:t>os portadores podem ganhar energia suficiente e entrar no óxido, alterando V</a:t>
            </a:r>
            <a:r>
              <a:rPr lang="pt-BR" sz="3200" b="1" baseline="-25000" dirty="0" smtClean="0">
                <a:solidFill>
                  <a:schemeClr val="tx1"/>
                </a:solidFill>
                <a:latin typeface="Comic Sans MS" panose="030F0702030302020204" pitchFamily="66" charset="0"/>
              </a:rPr>
              <a:t>T</a:t>
            </a:r>
            <a:r>
              <a:rPr lang="pt-BR" sz="3200" b="1" dirty="0" smtClean="0">
                <a:solidFill>
                  <a:schemeClr val="tx1"/>
                </a:solidFill>
                <a:latin typeface="Comic Sans MS" panose="030F0702030302020204" pitchFamily="66" charset="0"/>
              </a:rPr>
              <a:t> do MOS.</a:t>
            </a:r>
            <a:endParaRPr lang="pt-BR" sz="3200" b="1" dirty="0" smtClean="0">
              <a:solidFill>
                <a:schemeClr val="tx1"/>
              </a:solidFill>
              <a:latin typeface="Comic Sans MS" panose="030F0702030302020204" pitchFamily="66" charset="0"/>
            </a:endParaRPr>
          </a:p>
          <a:p>
            <a:pPr marL="514350" indent="-514350" algn="l">
              <a:buFont typeface="Arial" panose="020B0604020202020204" pitchFamily="34" charset="0"/>
              <a:buAutoNum type="arabicPeriod"/>
            </a:pPr>
            <a:r>
              <a:rPr lang="pt-BR" sz="3200" b="1" dirty="0" smtClean="0">
                <a:solidFill>
                  <a:schemeClr val="tx1"/>
                </a:solidFill>
                <a:latin typeface="Comic Sans MS" panose="030F0702030302020204" pitchFamily="66" charset="0"/>
                <a:sym typeface="+mn-ea"/>
              </a:rPr>
              <a:t>os portadores podem ganhar energia suficiente mesmo para atravesar o óxido, gerando uma corrente de gate</a:t>
            </a:r>
            <a:endParaRPr lang="pt-BR" sz="3200" b="1" dirty="0" smtClean="0">
              <a:solidFill>
                <a:schemeClr val="tx1"/>
              </a:solidFill>
              <a:latin typeface="Comic Sans MS" panose="030F0702030302020204" pitchFamily="66" charset="0"/>
              <a:sym typeface="+mn-ea"/>
            </a:endParaRPr>
          </a:p>
          <a:p>
            <a:pPr marL="514350" indent="-514350" algn="l">
              <a:buFont typeface="Arial" panose="020B0604020202020204" pitchFamily="34" charset="0"/>
              <a:buAutoNum type="arabicPeriod"/>
            </a:pPr>
            <a:r>
              <a:rPr lang="pt-BR" sz="3200" b="1" dirty="0" smtClean="0">
                <a:solidFill>
                  <a:schemeClr val="tx1"/>
                </a:solidFill>
                <a:latin typeface="Comic Sans MS" panose="030F0702030302020204" pitchFamily="66" charset="0"/>
                <a:sym typeface="+mn-ea"/>
              </a:rPr>
              <a:t>portadres quentes podem colidir com a rede  gerando pares eletrons lacunas. As lacunas, no caso dos eletrons como portadores, vão para o substrato e causam quedas de tensão e ruidos</a:t>
            </a:r>
            <a:endParaRPr lang="pt-BR" sz="3200" b="1" dirty="0" smtClean="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584200" y="459740"/>
            <a:ext cx="11042650" cy="1568450"/>
          </a:xfrm>
          <a:prstGeom prst="rect">
            <a:avLst/>
          </a:prstGeom>
          <a:noFill/>
        </p:spPr>
        <p:txBody>
          <a:bodyPr wrap="square" rtlCol="0">
            <a:spAutoFit/>
          </a:bodyPr>
          <a:lstStyle/>
          <a:p>
            <a:pPr algn="l"/>
            <a:r>
              <a:rPr lang="pt-BR" sz="3200" b="1" dirty="0" smtClean="0">
                <a:solidFill>
                  <a:srgbClr val="C00000"/>
                </a:solidFill>
                <a:latin typeface="Comic Sans MS" panose="030F0702030302020204" pitchFamily="66" charset="0"/>
              </a:rPr>
              <a:t>As lacunas geradas pelos eletrons quentes podem disparar transistores bilolares parasitas (há muitos parasitas na estrutura). Haverá o breakdown do MOS.</a:t>
            </a:r>
            <a:endParaRPr lang="pt-BR" sz="3200" b="1" dirty="0" smtClean="0">
              <a:solidFill>
                <a:srgbClr val="C00000"/>
              </a:solidFill>
              <a:latin typeface="Comic Sans MS" panose="030F0702030302020204" pitchFamily="66" charset="0"/>
            </a:endParaRPr>
          </a:p>
        </p:txBody>
      </p:sp>
      <p:sp>
        <p:nvSpPr>
          <p:cNvPr id="3" name="Retângulo de cantos arredondados 3"/>
          <p:cNvSpPr/>
          <p:nvPr/>
        </p:nvSpPr>
        <p:spPr>
          <a:xfrm>
            <a:off x="1796415" y="3296285"/>
            <a:ext cx="8446135" cy="2676525"/>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3851910" y="3205480"/>
            <a:ext cx="3690620" cy="1308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3851910" y="2995930"/>
            <a:ext cx="3690620" cy="20637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9202598" y="4615522"/>
            <a:ext cx="1039799" cy="460375"/>
          </a:xfrm>
          <a:prstGeom prst="rect">
            <a:avLst/>
          </a:prstGeom>
          <a:noFill/>
        </p:spPr>
        <p:txBody>
          <a:bodyPr wrap="square" rtlCol="0">
            <a:spAutoFit/>
          </a:bodyPr>
          <a:lstStyle/>
          <a:p>
            <a:r>
              <a:rPr lang="pt-BR" sz="2400" dirty="0" err="1" smtClean="0"/>
              <a:t>P-Si</a:t>
            </a:r>
            <a:endParaRPr lang="pt-BR" sz="2400" dirty="0"/>
          </a:p>
        </p:txBody>
      </p:sp>
      <p:sp>
        <p:nvSpPr>
          <p:cNvPr id="8" name="CaixaDeTexto 7"/>
          <p:cNvSpPr txBox="1"/>
          <p:nvPr/>
        </p:nvSpPr>
        <p:spPr>
          <a:xfrm>
            <a:off x="5529853" y="2865118"/>
            <a:ext cx="872255" cy="460375"/>
          </a:xfrm>
          <a:prstGeom prst="rect">
            <a:avLst/>
          </a:prstGeom>
          <a:noFill/>
        </p:spPr>
        <p:txBody>
          <a:bodyPr wrap="square" rtlCol="0">
            <a:spAutoFit/>
          </a:bodyPr>
          <a:lstStyle/>
          <a:p>
            <a:r>
              <a:rPr lang="pt-BR" sz="2400" dirty="0" smtClean="0"/>
              <a:t>poli</a:t>
            </a:r>
            <a:endParaRPr lang="pt-BR" sz="2400" dirty="0"/>
          </a:p>
        </p:txBody>
      </p:sp>
      <p:sp>
        <p:nvSpPr>
          <p:cNvPr id="9" name="Retângulo de cantos arredondados 8"/>
          <p:cNvSpPr/>
          <p:nvPr/>
        </p:nvSpPr>
        <p:spPr>
          <a:xfrm>
            <a:off x="3033395" y="3312795"/>
            <a:ext cx="952500" cy="77152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3114799" y="3578032"/>
            <a:ext cx="1129219" cy="46037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sp>
        <p:nvSpPr>
          <p:cNvPr id="38" name="Retângulo de cantos arredondados 37"/>
          <p:cNvSpPr/>
          <p:nvPr/>
        </p:nvSpPr>
        <p:spPr>
          <a:xfrm>
            <a:off x="7486650" y="3331845"/>
            <a:ext cx="952500" cy="7524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7594340" y="3623938"/>
            <a:ext cx="1129219" cy="46037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cxnSp>
        <p:nvCxnSpPr>
          <p:cNvPr id="76" name="Conector Reto 75"/>
          <p:cNvCxnSpPr/>
          <p:nvPr/>
        </p:nvCxnSpPr>
        <p:spPr>
          <a:xfrm>
            <a:off x="7909994" y="2861907"/>
            <a:ext cx="4445" cy="46418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7" name="Conector Reto 76"/>
          <p:cNvCxnSpPr/>
          <p:nvPr/>
        </p:nvCxnSpPr>
        <p:spPr>
          <a:xfrm>
            <a:off x="5800568" y="2520699"/>
            <a:ext cx="4445" cy="46418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a:off x="3387563" y="2830316"/>
            <a:ext cx="4445" cy="46418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2" name="Retângulo de cantos arredondados 81"/>
          <p:cNvSpPr/>
          <p:nvPr/>
        </p:nvSpPr>
        <p:spPr>
          <a:xfrm>
            <a:off x="8467725" y="3324225"/>
            <a:ext cx="952500" cy="33845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82"/>
          <p:cNvSpPr txBox="1"/>
          <p:nvPr/>
        </p:nvSpPr>
        <p:spPr>
          <a:xfrm>
            <a:off x="8580126" y="3269245"/>
            <a:ext cx="847728" cy="46037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84" name="Conector Reto 83"/>
          <p:cNvCxnSpPr/>
          <p:nvPr/>
        </p:nvCxnSpPr>
        <p:spPr>
          <a:xfrm>
            <a:off x="8960637" y="2846856"/>
            <a:ext cx="4445" cy="46418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4360545" y="4703445"/>
            <a:ext cx="2670810" cy="14605"/>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073525" y="4008755"/>
            <a:ext cx="920750" cy="694690"/>
          </a:xfrm>
          <a:prstGeom prst="line">
            <a:avLst/>
          </a:prstGeom>
          <a:ln w="25400">
            <a:solidFill>
              <a:schemeClr val="tx1"/>
            </a:solidFill>
            <a:headEnd type="triangle" w="lg" len="lg"/>
            <a:tailEnd type="none" w="lg" len="lg"/>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V="1">
            <a:off x="6638925" y="3994150"/>
            <a:ext cx="844550" cy="707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Forma livre 14"/>
          <p:cNvSpPr/>
          <p:nvPr/>
        </p:nvSpPr>
        <p:spPr>
          <a:xfrm>
            <a:off x="5642610" y="4703445"/>
            <a:ext cx="1735455" cy="844550"/>
          </a:xfrm>
          <a:custGeom>
            <a:avLst/>
            <a:gdLst>
              <a:gd name="connisteX0" fmla="*/ 0 w 1735455"/>
              <a:gd name="connsiteY0" fmla="*/ 0 h 844550"/>
              <a:gd name="connisteX1" fmla="*/ 0 w 1735455"/>
              <a:gd name="connsiteY1" fmla="*/ 844550 h 844550"/>
              <a:gd name="connisteX2" fmla="*/ 1735455 w 1735455"/>
              <a:gd name="connsiteY2" fmla="*/ 829310 h 844550"/>
            </a:gdLst>
            <a:ahLst/>
            <a:cxnLst>
              <a:cxn ang="0">
                <a:pos x="connisteX0" y="connsiteY0"/>
              </a:cxn>
              <a:cxn ang="0">
                <a:pos x="connisteX1" y="connsiteY1"/>
              </a:cxn>
              <a:cxn ang="0">
                <a:pos x="connisteX2" y="connsiteY2"/>
              </a:cxn>
            </a:cxnLst>
            <a:rect l="l" t="t" r="r" b="b"/>
            <a:pathLst>
              <a:path w="1735455" h="844550">
                <a:moveTo>
                  <a:pt x="0" y="0"/>
                </a:moveTo>
                <a:lnTo>
                  <a:pt x="0" y="844550"/>
                </a:lnTo>
                <a:lnTo>
                  <a:pt x="1735455" y="82931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6" name="Retângulo 15"/>
          <p:cNvSpPr/>
          <p:nvPr/>
        </p:nvSpPr>
        <p:spPr>
          <a:xfrm>
            <a:off x="7378065" y="5337175"/>
            <a:ext cx="664210" cy="391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7" name="Forma livre 16"/>
          <p:cNvSpPr/>
          <p:nvPr/>
        </p:nvSpPr>
        <p:spPr>
          <a:xfrm>
            <a:off x="8042275" y="3631565"/>
            <a:ext cx="980440" cy="1901190"/>
          </a:xfrm>
          <a:custGeom>
            <a:avLst/>
            <a:gdLst>
              <a:gd name="connisteX0" fmla="*/ 0 w 980440"/>
              <a:gd name="connsiteY0" fmla="*/ 1901190 h 1901190"/>
              <a:gd name="connisteX1" fmla="*/ 980440 w 980440"/>
              <a:gd name="connsiteY1" fmla="*/ 1901190 h 1901190"/>
              <a:gd name="connisteX2" fmla="*/ 965200 w 980440"/>
              <a:gd name="connsiteY2" fmla="*/ 0 h 1901190"/>
            </a:gdLst>
            <a:ahLst/>
            <a:cxnLst>
              <a:cxn ang="0">
                <a:pos x="connisteX0" y="connsiteY0"/>
              </a:cxn>
              <a:cxn ang="0">
                <a:pos x="connisteX1" y="connsiteY1"/>
              </a:cxn>
              <a:cxn ang="0">
                <a:pos x="connisteX2" y="connsiteY2"/>
              </a:cxn>
            </a:cxnLst>
            <a:rect l="l" t="t" r="r" b="b"/>
            <a:pathLst>
              <a:path w="980440" h="1901190">
                <a:moveTo>
                  <a:pt x="0" y="1901190"/>
                </a:moveTo>
                <a:lnTo>
                  <a:pt x="980440" y="1901190"/>
                </a:lnTo>
                <a:lnTo>
                  <a:pt x="965200" y="0"/>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8" name="CaixaDeTexto 6"/>
          <p:cNvSpPr txBox="1"/>
          <p:nvPr/>
        </p:nvSpPr>
        <p:spPr>
          <a:xfrm>
            <a:off x="7430770" y="4895850"/>
            <a:ext cx="558800" cy="460375"/>
          </a:xfrm>
          <a:prstGeom prst="rect">
            <a:avLst/>
          </a:prstGeom>
          <a:noFill/>
        </p:spPr>
        <p:txBody>
          <a:bodyPr wrap="square" rtlCol="0">
            <a:spAutoFit/>
          </a:bodyPr>
          <a:lstStyle/>
          <a:p>
            <a:pPr algn="ctr"/>
            <a:r>
              <a:rPr lang="pt-BR" sz="2400" dirty="0"/>
              <a:t>R</a:t>
            </a:r>
            <a:endParaRPr lang="pt-BR" sz="2400" dirty="0"/>
          </a:p>
        </p:txBody>
      </p:sp>
      <p:grpSp>
        <p:nvGrpSpPr>
          <p:cNvPr id="36" name="Grupo 35"/>
          <p:cNvGrpSpPr/>
          <p:nvPr/>
        </p:nvGrpSpPr>
        <p:grpSpPr>
          <a:xfrm>
            <a:off x="6586220" y="5258435"/>
            <a:ext cx="316865" cy="368300"/>
            <a:chOff x="16776" y="4511"/>
            <a:chExt cx="499" cy="580"/>
          </a:xfrm>
        </p:grpSpPr>
        <p:sp>
          <p:nvSpPr>
            <p:cNvPr id="35" name="Elipse 34"/>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1" name="Caixa de Texto 20"/>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sp>
        <p:nvSpPr>
          <p:cNvPr id="28" name="CaixaDeTexto 6"/>
          <p:cNvSpPr txBox="1"/>
          <p:nvPr/>
        </p:nvSpPr>
        <p:spPr>
          <a:xfrm>
            <a:off x="8723630" y="2404745"/>
            <a:ext cx="798195" cy="460375"/>
          </a:xfrm>
          <a:prstGeom prst="rect">
            <a:avLst/>
          </a:prstGeom>
          <a:noFill/>
        </p:spPr>
        <p:txBody>
          <a:bodyPr wrap="square" rtlCol="0">
            <a:spAutoFit/>
          </a:bodyPr>
          <a:lstStyle/>
          <a:p>
            <a:pPr algn="ctr"/>
            <a:r>
              <a:rPr lang="pt-BR" sz="2400" dirty="0"/>
              <a:t>0V</a:t>
            </a:r>
            <a:endParaRPr lang="pt-BR" sz="2400" dirty="0"/>
          </a:p>
        </p:txBody>
      </p:sp>
      <p:sp>
        <p:nvSpPr>
          <p:cNvPr id="29" name="CaixaDeTexto 6"/>
          <p:cNvSpPr txBox="1"/>
          <p:nvPr/>
        </p:nvSpPr>
        <p:spPr>
          <a:xfrm>
            <a:off x="2990850" y="2369820"/>
            <a:ext cx="798195" cy="460375"/>
          </a:xfrm>
          <a:prstGeom prst="rect">
            <a:avLst/>
          </a:prstGeom>
          <a:noFill/>
        </p:spPr>
        <p:txBody>
          <a:bodyPr wrap="square" rtlCol="0">
            <a:spAutoFit/>
          </a:bodyPr>
          <a:lstStyle/>
          <a:p>
            <a:pPr algn="ctr"/>
            <a:r>
              <a:rPr lang="pt-BR" sz="2400" dirty="0"/>
              <a:t>0V</a:t>
            </a:r>
            <a:endParaRPr lang="pt-BR" sz="2400" dirty="0"/>
          </a:p>
        </p:txBody>
      </p:sp>
      <p:sp>
        <p:nvSpPr>
          <p:cNvPr id="32" name="Forma livre 31"/>
          <p:cNvSpPr/>
          <p:nvPr/>
        </p:nvSpPr>
        <p:spPr>
          <a:xfrm>
            <a:off x="5644515" y="3726720"/>
            <a:ext cx="3279775" cy="1793240"/>
          </a:xfrm>
          <a:custGeom>
            <a:avLst/>
            <a:gdLst>
              <a:gd name="connisteX0" fmla="*/ 1719924 w 3279567"/>
              <a:gd name="connsiteY0" fmla="*/ 0 h 1793105"/>
              <a:gd name="connisteX1" fmla="*/ 1312254 w 3279567"/>
              <a:gd name="connsiteY1" fmla="*/ 407035 h 1793105"/>
              <a:gd name="connisteX2" fmla="*/ 904584 w 3279567"/>
              <a:gd name="connsiteY2" fmla="*/ 799465 h 1793105"/>
              <a:gd name="connisteX3" fmla="*/ 120359 w 3279567"/>
              <a:gd name="connsiteY3" fmla="*/ 769620 h 1793105"/>
              <a:gd name="connisteX4" fmla="*/ 14314 w 3279567"/>
              <a:gd name="connsiteY4" fmla="*/ 1417955 h 1793105"/>
              <a:gd name="connisteX5" fmla="*/ 120359 w 3279567"/>
              <a:gd name="connsiteY5" fmla="*/ 1765300 h 1793105"/>
              <a:gd name="connisteX6" fmla="*/ 648044 w 3279567"/>
              <a:gd name="connsiteY6" fmla="*/ 1750060 h 1793105"/>
              <a:gd name="connisteX7" fmla="*/ 2670519 w 3279567"/>
              <a:gd name="connsiteY7" fmla="*/ 1720215 h 1793105"/>
              <a:gd name="connisteX8" fmla="*/ 3137879 w 3279567"/>
              <a:gd name="connsiteY8" fmla="*/ 1704975 h 1793105"/>
              <a:gd name="connisteX9" fmla="*/ 3273769 w 3279567"/>
              <a:gd name="connsiteY9" fmla="*/ 1297305 h 1793105"/>
              <a:gd name="connisteX10" fmla="*/ 3243924 w 3279567"/>
              <a:gd name="connsiteY10" fmla="*/ 256540 h 179310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Lst>
            <a:rect l="l" t="t" r="r" b="b"/>
            <a:pathLst>
              <a:path w="3279568" h="1793106">
                <a:moveTo>
                  <a:pt x="1719924" y="0"/>
                </a:moveTo>
                <a:cubicBezTo>
                  <a:pt x="1646264" y="73660"/>
                  <a:pt x="1475449" y="247015"/>
                  <a:pt x="1312254" y="407035"/>
                </a:cubicBezTo>
                <a:cubicBezTo>
                  <a:pt x="1149059" y="567055"/>
                  <a:pt x="1142709" y="727075"/>
                  <a:pt x="904584" y="799465"/>
                </a:cubicBezTo>
                <a:cubicBezTo>
                  <a:pt x="666459" y="871855"/>
                  <a:pt x="298159" y="645795"/>
                  <a:pt x="120359" y="769620"/>
                </a:cubicBezTo>
                <a:cubicBezTo>
                  <a:pt x="-57441" y="893445"/>
                  <a:pt x="14314" y="1218565"/>
                  <a:pt x="14314" y="1417955"/>
                </a:cubicBezTo>
                <a:cubicBezTo>
                  <a:pt x="14314" y="1617345"/>
                  <a:pt x="-6641" y="1698625"/>
                  <a:pt x="120359" y="1765300"/>
                </a:cubicBezTo>
                <a:cubicBezTo>
                  <a:pt x="247359" y="1831975"/>
                  <a:pt x="138139" y="1758950"/>
                  <a:pt x="648044" y="1750060"/>
                </a:cubicBezTo>
                <a:cubicBezTo>
                  <a:pt x="1157949" y="1741170"/>
                  <a:pt x="2172679" y="1729105"/>
                  <a:pt x="2670519" y="1720215"/>
                </a:cubicBezTo>
                <a:cubicBezTo>
                  <a:pt x="3168359" y="1711325"/>
                  <a:pt x="3017229" y="1789430"/>
                  <a:pt x="3137879" y="1704975"/>
                </a:cubicBezTo>
                <a:cubicBezTo>
                  <a:pt x="3258529" y="1620520"/>
                  <a:pt x="3252814" y="1586865"/>
                  <a:pt x="3273769" y="1297305"/>
                </a:cubicBezTo>
                <a:cubicBezTo>
                  <a:pt x="3294724" y="1007745"/>
                  <a:pt x="3252814" y="456565"/>
                  <a:pt x="3243924" y="256540"/>
                </a:cubicBezTo>
              </a:path>
            </a:pathLst>
          </a:custGeom>
          <a:noFill/>
          <a:ln w="28575">
            <a:solidFill>
              <a:srgbClr val="C00000"/>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33" name="CaixaDeTexto 6"/>
          <p:cNvSpPr txBox="1"/>
          <p:nvPr/>
        </p:nvSpPr>
        <p:spPr>
          <a:xfrm>
            <a:off x="7486650" y="2369820"/>
            <a:ext cx="798195" cy="460375"/>
          </a:xfrm>
          <a:prstGeom prst="rect">
            <a:avLst/>
          </a:prstGeom>
          <a:noFill/>
        </p:spPr>
        <p:txBody>
          <a:bodyPr wrap="square" rtlCol="0">
            <a:spAutoFit/>
          </a:bodyPr>
          <a:lstStyle/>
          <a:p>
            <a:pPr algn="ctr"/>
            <a:r>
              <a:rPr lang="pt-BR" sz="2400" dirty="0"/>
              <a:t>2V</a:t>
            </a:r>
            <a:endParaRPr lang="pt-BR" sz="2400" dirty="0"/>
          </a:p>
        </p:txBody>
      </p:sp>
      <p:sp>
        <p:nvSpPr>
          <p:cNvPr id="34" name="CaixaDeTexto 6"/>
          <p:cNvSpPr txBox="1"/>
          <p:nvPr/>
        </p:nvSpPr>
        <p:spPr>
          <a:xfrm>
            <a:off x="4844415" y="4876800"/>
            <a:ext cx="798195" cy="460375"/>
          </a:xfrm>
          <a:prstGeom prst="rect">
            <a:avLst/>
          </a:prstGeom>
          <a:noFill/>
        </p:spPr>
        <p:txBody>
          <a:bodyPr wrap="square" rtlCol="0">
            <a:spAutoFit/>
          </a:bodyPr>
          <a:lstStyle/>
          <a:p>
            <a:pPr algn="ctr"/>
            <a:r>
              <a:rPr lang="pt-BR" sz="2400" dirty="0"/>
              <a:t>0.7V</a:t>
            </a:r>
            <a:endParaRPr lang="pt-BR" sz="2400" dirty="0"/>
          </a:p>
        </p:txBody>
      </p:sp>
      <p:grpSp>
        <p:nvGrpSpPr>
          <p:cNvPr id="37" name="Grupo 36"/>
          <p:cNvGrpSpPr/>
          <p:nvPr/>
        </p:nvGrpSpPr>
        <p:grpSpPr>
          <a:xfrm>
            <a:off x="5861050" y="5245100"/>
            <a:ext cx="316865" cy="368300"/>
            <a:chOff x="16776" y="4511"/>
            <a:chExt cx="499" cy="580"/>
          </a:xfrm>
        </p:grpSpPr>
        <p:sp>
          <p:nvSpPr>
            <p:cNvPr id="40" name="Elipse 39"/>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41" name="Caixa de Texto 40"/>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42" name="Grupo 41"/>
          <p:cNvGrpSpPr/>
          <p:nvPr/>
        </p:nvGrpSpPr>
        <p:grpSpPr>
          <a:xfrm>
            <a:off x="5642610" y="4876800"/>
            <a:ext cx="316865" cy="368300"/>
            <a:chOff x="16776" y="4511"/>
            <a:chExt cx="499" cy="580"/>
          </a:xfrm>
        </p:grpSpPr>
        <p:sp>
          <p:nvSpPr>
            <p:cNvPr id="43" name="Elipse 42"/>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44" name="Caixa de Texto 43"/>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45" name="Grupo 44"/>
          <p:cNvGrpSpPr/>
          <p:nvPr/>
        </p:nvGrpSpPr>
        <p:grpSpPr>
          <a:xfrm>
            <a:off x="5644515" y="4335145"/>
            <a:ext cx="316865" cy="368300"/>
            <a:chOff x="16776" y="4511"/>
            <a:chExt cx="499" cy="580"/>
          </a:xfrm>
        </p:grpSpPr>
        <p:sp>
          <p:nvSpPr>
            <p:cNvPr id="46" name="Elipse 45"/>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47" name="Caixa de Texto 46"/>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48" name="Grupo 47"/>
          <p:cNvGrpSpPr/>
          <p:nvPr/>
        </p:nvGrpSpPr>
        <p:grpSpPr>
          <a:xfrm>
            <a:off x="6402070" y="4227195"/>
            <a:ext cx="316865" cy="368300"/>
            <a:chOff x="16776" y="4511"/>
            <a:chExt cx="499" cy="580"/>
          </a:xfrm>
        </p:grpSpPr>
        <p:sp>
          <p:nvSpPr>
            <p:cNvPr id="49" name="Elipse 48"/>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0" name="Caixa de Texto 49"/>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51" name="Grupo 50"/>
          <p:cNvGrpSpPr/>
          <p:nvPr/>
        </p:nvGrpSpPr>
        <p:grpSpPr>
          <a:xfrm>
            <a:off x="6903085" y="3858895"/>
            <a:ext cx="316865" cy="368300"/>
            <a:chOff x="16776" y="4511"/>
            <a:chExt cx="499" cy="580"/>
          </a:xfrm>
        </p:grpSpPr>
        <p:sp>
          <p:nvSpPr>
            <p:cNvPr id="52" name="Elipse 51"/>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3" name="Caixa de Texto 52"/>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54" name="Grupo 53"/>
          <p:cNvGrpSpPr/>
          <p:nvPr/>
        </p:nvGrpSpPr>
        <p:grpSpPr>
          <a:xfrm>
            <a:off x="6440805" y="3994150"/>
            <a:ext cx="316865" cy="368300"/>
            <a:chOff x="16776" y="4511"/>
            <a:chExt cx="499" cy="580"/>
          </a:xfrm>
        </p:grpSpPr>
        <p:sp>
          <p:nvSpPr>
            <p:cNvPr id="55" name="Elipse 54"/>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6" name="Caixa de Texto 55"/>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grpSp>
        <p:nvGrpSpPr>
          <p:cNvPr id="57" name="Grupo 56"/>
          <p:cNvGrpSpPr/>
          <p:nvPr/>
        </p:nvGrpSpPr>
        <p:grpSpPr>
          <a:xfrm>
            <a:off x="6680835" y="3578225"/>
            <a:ext cx="316865" cy="368300"/>
            <a:chOff x="16776" y="4511"/>
            <a:chExt cx="499" cy="580"/>
          </a:xfrm>
        </p:grpSpPr>
        <p:sp>
          <p:nvSpPr>
            <p:cNvPr id="58" name="Elipse 57"/>
            <p:cNvSpPr/>
            <p:nvPr/>
          </p:nvSpPr>
          <p:spPr>
            <a:xfrm>
              <a:off x="16837" y="4645"/>
              <a:ext cx="378" cy="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9" name="Caixa de Texto 58"/>
            <p:cNvSpPr txBox="1"/>
            <p:nvPr/>
          </p:nvSpPr>
          <p:spPr>
            <a:xfrm>
              <a:off x="16776" y="4511"/>
              <a:ext cx="499" cy="580"/>
            </a:xfrm>
            <a:prstGeom prst="rect">
              <a:avLst/>
            </a:prstGeom>
            <a:noFill/>
          </p:spPr>
          <p:txBody>
            <a:bodyPr wrap="square" rtlCol="0">
              <a:spAutoFit/>
            </a:bodyPr>
            <a:lstStyle/>
            <a:p>
              <a:r>
                <a:rPr lang="pt-BR" altLang="en-US"/>
                <a:t>+</a:t>
              </a:r>
              <a:endParaRPr lang="pt-BR" altLang="en-US"/>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1323975" y="554990"/>
            <a:ext cx="9015095" cy="706755"/>
          </a:xfrm>
          <a:prstGeom prst="rect">
            <a:avLst/>
          </a:prstGeom>
          <a:noFill/>
        </p:spPr>
        <p:txBody>
          <a:bodyPr wrap="square" rtlCol="0">
            <a:spAutoFit/>
          </a:bodyPr>
          <a:lstStyle/>
          <a:p>
            <a:pPr algn="ctr"/>
            <a: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MOS-FET breakdown</a:t>
            </a:r>
            <a:endPar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11" name="Imagem 10"/>
          <p:cNvPicPr>
            <a:picLocks noChangeAspect="1"/>
          </p:cNvPicPr>
          <p:nvPr/>
        </p:nvPicPr>
        <p:blipFill>
          <a:blip r:embed="rId1"/>
          <a:stretch>
            <a:fillRect/>
          </a:stretch>
        </p:blipFill>
        <p:spPr>
          <a:xfrm>
            <a:off x="2390140" y="1339215"/>
            <a:ext cx="7124065" cy="5017135"/>
          </a:xfrm>
          <a:prstGeom prst="rect">
            <a:avLst/>
          </a:prstGeom>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21839" y="591712"/>
            <a:ext cx="10871292" cy="138366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5. Latch-up</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Numa tecnologia CMOS de corpo, ha uma porção de dispositivos parasitas. </a:t>
            </a:r>
            <a:endParaRPr lang="pt-BR" sz="2800" baseline="-25000" dirty="0" smtClean="0">
              <a:latin typeface="Comic Sans MS" panose="030F0702030302020204" pitchFamily="66" charset="0"/>
            </a:endParaRPr>
          </a:p>
        </p:txBody>
      </p:sp>
      <p:pic>
        <p:nvPicPr>
          <p:cNvPr id="1026" name="Picture 2" descr="Latch-up – Wikipédia, a enciclopédia liv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0973" y="2312352"/>
            <a:ext cx="8624107" cy="394544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 de Texto 10"/>
          <p:cNvSpPr txBox="1"/>
          <p:nvPr/>
        </p:nvSpPr>
        <p:spPr>
          <a:xfrm>
            <a:off x="7801438" y="4054241"/>
            <a:ext cx="809162" cy="461665"/>
          </a:xfrm>
          <a:prstGeom prst="rect">
            <a:avLst/>
          </a:prstGeom>
          <a:noFill/>
        </p:spPr>
        <p:txBody>
          <a:bodyPr wrap="square" rtlCol="0">
            <a:spAutoFit/>
          </a:bodyPr>
          <a:lstStyle/>
          <a:p>
            <a:pPr algn="ctr"/>
            <a:r>
              <a:rPr lang="pt-BR" altLang="en-US" sz="2400" b="1" dirty="0" smtClean="0"/>
              <a:t>R</a:t>
            </a:r>
            <a:r>
              <a:rPr lang="pt-BR" altLang="en-US" sz="2400" b="1" baseline="-25000" dirty="0" smtClean="0"/>
              <a:t>WELL</a:t>
            </a:r>
            <a:endParaRPr lang="pt-BR" altLang="en-US" sz="2400" b="1" baseline="-25000" dirty="0"/>
          </a:p>
        </p:txBody>
      </p:sp>
      <p:sp>
        <p:nvSpPr>
          <p:cNvPr id="10" name="Caixa de Texto 9"/>
          <p:cNvSpPr txBox="1"/>
          <p:nvPr/>
        </p:nvSpPr>
        <p:spPr>
          <a:xfrm>
            <a:off x="3099687" y="4911693"/>
            <a:ext cx="727710" cy="460375"/>
          </a:xfrm>
          <a:prstGeom prst="rect">
            <a:avLst/>
          </a:prstGeom>
          <a:noFill/>
        </p:spPr>
        <p:txBody>
          <a:bodyPr wrap="square" rtlCol="0">
            <a:spAutoFit/>
          </a:bodyPr>
          <a:lstStyle/>
          <a:p>
            <a:pPr algn="ctr"/>
            <a:r>
              <a:rPr lang="pt-BR" altLang="en-US" sz="2400" b="1" dirty="0" smtClean="0"/>
              <a:t>R</a:t>
            </a:r>
            <a:r>
              <a:rPr lang="pt-BR" altLang="en-US" sz="2400" b="1" baseline="-25000" dirty="0" smtClean="0"/>
              <a:t>SUB</a:t>
            </a:r>
            <a:endParaRPr lang="pt-BR" altLang="en-US" sz="2400" b="1" baseline="-25000" dirty="0"/>
          </a:p>
        </p:txBody>
      </p:sp>
      <p:sp>
        <p:nvSpPr>
          <p:cNvPr id="3" name="Retângulo 2"/>
          <p:cNvSpPr/>
          <p:nvPr/>
        </p:nvSpPr>
        <p:spPr>
          <a:xfrm rot="19185580">
            <a:off x="7399757" y="3609900"/>
            <a:ext cx="262587" cy="14669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Retângulo 11"/>
          <p:cNvSpPr/>
          <p:nvPr/>
        </p:nvSpPr>
        <p:spPr>
          <a:xfrm rot="16200000">
            <a:off x="3405598" y="3750705"/>
            <a:ext cx="262587" cy="14669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 de Texto 9"/>
          <p:cNvSpPr txBox="1"/>
          <p:nvPr/>
        </p:nvSpPr>
        <p:spPr>
          <a:xfrm>
            <a:off x="3563501" y="3593866"/>
            <a:ext cx="727710" cy="460375"/>
          </a:xfrm>
          <a:prstGeom prst="rect">
            <a:avLst/>
          </a:prstGeom>
          <a:noFill/>
        </p:spPr>
        <p:txBody>
          <a:bodyPr wrap="square" rtlCol="0">
            <a:spAutoFit/>
          </a:bodyPr>
          <a:lstStyle/>
          <a:p>
            <a:pPr algn="ctr"/>
            <a:r>
              <a:rPr lang="pt-BR" altLang="en-US" sz="2400" b="1" dirty="0" smtClean="0"/>
              <a:t>R</a:t>
            </a:r>
            <a:r>
              <a:rPr lang="pt-BR" altLang="en-US" sz="2400" b="1" baseline="-25000" dirty="0" smtClean="0"/>
              <a:t>NE</a:t>
            </a:r>
            <a:endParaRPr lang="pt-BR" altLang="en-US" sz="2400" b="1" baseline="-25000" dirty="0"/>
          </a:p>
        </p:txBody>
      </p:sp>
      <p:sp>
        <p:nvSpPr>
          <p:cNvPr id="14" name="Caixa de Texto 9"/>
          <p:cNvSpPr txBox="1"/>
          <p:nvPr/>
        </p:nvSpPr>
        <p:spPr>
          <a:xfrm>
            <a:off x="7531050" y="3494973"/>
            <a:ext cx="727710" cy="460375"/>
          </a:xfrm>
          <a:prstGeom prst="rect">
            <a:avLst/>
          </a:prstGeom>
          <a:noFill/>
        </p:spPr>
        <p:txBody>
          <a:bodyPr wrap="square" rtlCol="0">
            <a:spAutoFit/>
          </a:bodyPr>
          <a:lstStyle/>
          <a:p>
            <a:pPr algn="ctr"/>
            <a:r>
              <a:rPr lang="pt-BR" altLang="en-US" sz="2400" b="1" dirty="0" smtClean="0"/>
              <a:t>R</a:t>
            </a:r>
            <a:r>
              <a:rPr lang="pt-BR" altLang="en-US" sz="2400" b="1" baseline="-25000" dirty="0"/>
              <a:t>P</a:t>
            </a:r>
            <a:r>
              <a:rPr lang="pt-BR" altLang="en-US" sz="2400" b="1" baseline="-25000" dirty="0" smtClean="0"/>
              <a:t>E</a:t>
            </a:r>
            <a:endParaRPr lang="pt-BR" altLang="en-US" sz="2400" b="1" baseline="-250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21839" y="675602"/>
            <a:ext cx="10871292" cy="1383665"/>
          </a:xfrm>
          <a:prstGeom prst="rect">
            <a:avLst/>
          </a:prstGeom>
          <a:noFill/>
        </p:spPr>
        <p:txBody>
          <a:bodyPr wrap="square" rtlCol="0">
            <a:spAutoFit/>
          </a:bodyPr>
          <a:lstStyle/>
          <a:p>
            <a:r>
              <a:rPr lang="pt-BR" sz="2800" b="1" dirty="0">
                <a:solidFill>
                  <a:srgbClr val="C00000"/>
                </a:solidFill>
                <a:latin typeface="Comic Sans MS" panose="030F0702030302020204" pitchFamily="66" charset="0"/>
              </a:rPr>
              <a:t>7</a:t>
            </a:r>
            <a:r>
              <a:rPr lang="pt-BR" sz="2800" b="1" dirty="0" smtClean="0">
                <a:solidFill>
                  <a:srgbClr val="C00000"/>
                </a:solidFill>
                <a:latin typeface="Comic Sans MS" panose="030F0702030302020204" pitchFamily="66" charset="0"/>
              </a:rPr>
              <a:t>. Latch-up</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Numa tecnologia CMOS de corpo, ha uma porção de dispositivos parasitas. </a:t>
            </a:r>
            <a:endParaRPr lang="pt-BR" sz="2800" baseline="-25000" dirty="0" smtClean="0">
              <a:latin typeface="Comic Sans MS" panose="030F0702030302020204" pitchFamily="66" charset="0"/>
            </a:endParaRPr>
          </a:p>
        </p:txBody>
      </p:sp>
      <p:grpSp>
        <p:nvGrpSpPr>
          <p:cNvPr id="13" name="Grupo 12"/>
          <p:cNvGrpSpPr/>
          <p:nvPr/>
        </p:nvGrpSpPr>
        <p:grpSpPr>
          <a:xfrm>
            <a:off x="2398395" y="3912870"/>
            <a:ext cx="302260" cy="1552575"/>
            <a:chOff x="3896" y="5197"/>
            <a:chExt cx="476" cy="2681"/>
          </a:xfrm>
        </p:grpSpPr>
        <p:cxnSp>
          <p:nvCxnSpPr>
            <p:cNvPr id="3" name="Conector Reto 2"/>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3944" y="6694"/>
              <a:ext cx="404" cy="427"/>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rot="10800000">
            <a:off x="3876675" y="2867264"/>
            <a:ext cx="302260" cy="1568211"/>
            <a:chOff x="3896" y="5197"/>
            <a:chExt cx="476" cy="2708"/>
          </a:xfrm>
        </p:grpSpPr>
        <p:cxnSp>
          <p:nvCxnSpPr>
            <p:cNvPr id="15" name="Conector Reto 14"/>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3944" y="6694"/>
              <a:ext cx="404" cy="427"/>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3944" y="7050"/>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onector Reto 23"/>
          <p:cNvCxnSpPr/>
          <p:nvPr/>
        </p:nvCxnSpPr>
        <p:spPr>
          <a:xfrm flipH="1">
            <a:off x="4164330" y="440118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2399030" y="2244090"/>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4148455" y="2243455"/>
            <a:ext cx="0" cy="46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2428240" y="5260975"/>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2427605" y="619696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H="1">
            <a:off x="2385695" y="223202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4057650" y="526542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1" name="Retângulo 20"/>
          <p:cNvSpPr/>
          <p:nvPr/>
        </p:nvSpPr>
        <p:spPr>
          <a:xfrm>
            <a:off x="4029075" y="258762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0" name="Retângulo 19"/>
          <p:cNvSpPr/>
          <p:nvPr/>
        </p:nvSpPr>
        <p:spPr>
          <a:xfrm>
            <a:off x="2292350" y="258762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2" name="Retângulo 21"/>
          <p:cNvSpPr/>
          <p:nvPr/>
        </p:nvSpPr>
        <p:spPr>
          <a:xfrm>
            <a:off x="2315845" y="526542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30" name="Conector Reto 29"/>
          <p:cNvCxnSpPr/>
          <p:nvPr/>
        </p:nvCxnSpPr>
        <p:spPr>
          <a:xfrm>
            <a:off x="2383790" y="3616960"/>
            <a:ext cx="1484630" cy="8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2700655" y="4719320"/>
            <a:ext cx="1484630" cy="8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aixa de Texto 31"/>
          <p:cNvSpPr txBox="1"/>
          <p:nvPr/>
        </p:nvSpPr>
        <p:spPr>
          <a:xfrm>
            <a:off x="4255135" y="530288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33" name="Caixa de Texto 32"/>
          <p:cNvSpPr txBox="1"/>
          <p:nvPr/>
        </p:nvSpPr>
        <p:spPr>
          <a:xfrm>
            <a:off x="1519555" y="258762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34" name="Conector Reto 33"/>
          <p:cNvCxnSpPr/>
          <p:nvPr/>
        </p:nvCxnSpPr>
        <p:spPr>
          <a:xfrm flipH="1" flipV="1">
            <a:off x="3274060" y="1926590"/>
            <a:ext cx="1270" cy="31750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3350895" y="619696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3217545" y="6446520"/>
            <a:ext cx="288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ixa de Texto 36"/>
          <p:cNvSpPr txBox="1"/>
          <p:nvPr/>
        </p:nvSpPr>
        <p:spPr>
          <a:xfrm>
            <a:off x="4255135" y="2625090"/>
            <a:ext cx="547370" cy="460375"/>
          </a:xfrm>
          <a:prstGeom prst="rect">
            <a:avLst/>
          </a:prstGeom>
          <a:noFill/>
        </p:spPr>
        <p:txBody>
          <a:bodyPr wrap="none" rtlCol="0">
            <a:spAutoFit/>
          </a:bodyPr>
          <a:lstStyle/>
          <a:p>
            <a:r>
              <a:rPr lang="pt-BR" altLang="en-US" sz="2400" dirty="0"/>
              <a:t>R</a:t>
            </a:r>
            <a:r>
              <a:rPr lang="pt-BR" altLang="en-US" sz="2400" baseline="-25000" dirty="0"/>
              <a:t>PE</a:t>
            </a:r>
            <a:endParaRPr lang="pt-BR" altLang="en-US" sz="2400" baseline="-25000" dirty="0"/>
          </a:p>
        </p:txBody>
      </p:sp>
      <p:sp>
        <p:nvSpPr>
          <p:cNvPr id="38" name="Caixa de Texto 37"/>
          <p:cNvSpPr txBox="1"/>
          <p:nvPr/>
        </p:nvSpPr>
        <p:spPr>
          <a:xfrm>
            <a:off x="1734820" y="5302885"/>
            <a:ext cx="572770" cy="460375"/>
          </a:xfrm>
          <a:prstGeom prst="rect">
            <a:avLst/>
          </a:prstGeom>
          <a:noFill/>
        </p:spPr>
        <p:txBody>
          <a:bodyPr wrap="none" rtlCol="0">
            <a:spAutoFit/>
          </a:bodyPr>
          <a:lstStyle/>
          <a:p>
            <a:r>
              <a:rPr lang="pt-BR" altLang="en-US" sz="2400"/>
              <a:t>R</a:t>
            </a:r>
            <a:r>
              <a:rPr lang="pt-BR" altLang="en-US" sz="2400" baseline="-25000"/>
              <a:t>NE</a:t>
            </a:r>
            <a:endParaRPr lang="pt-BR" altLang="en-US" sz="2400" baseline="-25000"/>
          </a:p>
        </p:txBody>
      </p:sp>
      <p:sp>
        <p:nvSpPr>
          <p:cNvPr id="39" name="CaixaDeTexto 3"/>
          <p:cNvSpPr txBox="1"/>
          <p:nvPr/>
        </p:nvSpPr>
        <p:spPr>
          <a:xfrm>
            <a:off x="5471795" y="2188210"/>
            <a:ext cx="6205855" cy="3538220"/>
          </a:xfrm>
          <a:prstGeom prst="rect">
            <a:avLst/>
          </a:prstGeom>
          <a:noFill/>
        </p:spPr>
        <p:txBody>
          <a:bodyPr wrap="square" rtlCol="0">
            <a:spAutoFit/>
          </a:bodyPr>
          <a:lstStyle/>
          <a:p>
            <a:r>
              <a:rPr lang="pt-BR" sz="2800" dirty="0" smtClean="0">
                <a:latin typeface="Comic Sans MS" panose="030F0702030302020204" pitchFamily="66" charset="0"/>
              </a:rPr>
              <a:t>Correntes de eletrons/lacunas injetados no bulk gerados por </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solidFill>
                  <a:srgbClr val="C00000"/>
                </a:solidFill>
                <a:latin typeface="Comic Sans MS" panose="030F0702030302020204" pitchFamily="66" charset="0"/>
              </a:rPr>
              <a:t>transistores com alta corrente</a:t>
            </a:r>
            <a:endParaRPr lang="pt-BR" sz="2800" dirty="0" smtClean="0">
              <a:solidFill>
                <a:srgbClr val="C00000"/>
              </a:solidFill>
              <a:latin typeface="Comic Sans MS" panose="030F0702030302020204" pitchFamily="66" charset="0"/>
            </a:endParaRPr>
          </a:p>
          <a:p>
            <a:pPr marL="457200" indent="-457200">
              <a:buFont typeface="Arial" panose="020B0604020202020204" pitchFamily="34" charset="0"/>
              <a:buChar char="•"/>
            </a:pPr>
            <a:r>
              <a:rPr lang="pt-BR" sz="2800" dirty="0" smtClean="0">
                <a:solidFill>
                  <a:srgbClr val="C00000"/>
                </a:solidFill>
                <a:latin typeface="Comic Sans MS" panose="030F0702030302020204" pitchFamily="66" charset="0"/>
              </a:rPr>
              <a:t>portadores quentes</a:t>
            </a:r>
            <a:endParaRPr lang="pt-BR" sz="2800" dirty="0" smtClean="0">
              <a:solidFill>
                <a:srgbClr val="C00000"/>
              </a:solidFill>
              <a:latin typeface="Comic Sans MS" panose="030F0702030302020204" pitchFamily="66" charset="0"/>
            </a:endParaRPr>
          </a:p>
          <a:p>
            <a:pPr marL="457200" indent="-457200">
              <a:buFont typeface="Arial" panose="020B0604020202020204" pitchFamily="34" charset="0"/>
              <a:buChar char="•"/>
            </a:pPr>
            <a:r>
              <a:rPr lang="pt-BR" sz="2800" dirty="0" smtClean="0">
                <a:solidFill>
                  <a:srgbClr val="C00000"/>
                </a:solidFill>
                <a:latin typeface="Comic Sans MS" panose="030F0702030302020204" pitchFamily="66" charset="0"/>
              </a:rPr>
              <a:t>correntes devido a radiação</a:t>
            </a:r>
            <a:endParaRPr lang="pt-BR" sz="2800"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podem disparar os transistores e uma alta corrente passará entre V</a:t>
            </a:r>
            <a:r>
              <a:rPr lang="pt-BR" sz="2800" baseline="-25000" dirty="0" smtClean="0">
                <a:latin typeface="Comic Sans MS" panose="030F0702030302020204" pitchFamily="66" charset="0"/>
              </a:rPr>
              <a:t>DD</a:t>
            </a:r>
            <a:r>
              <a:rPr lang="pt-BR" sz="2800" dirty="0" smtClean="0">
                <a:latin typeface="Comic Sans MS" panose="030F0702030302020204" pitchFamily="66" charset="0"/>
              </a:rPr>
              <a:t> e terra. </a:t>
            </a:r>
            <a:endParaRPr lang="pt-BR" sz="2800" baseline="-25000" dirty="0" smtClean="0">
              <a:latin typeface="Comic Sans MS" panose="030F0702030302020204" pitchFamily="66" charset="0"/>
            </a:endParaRPr>
          </a:p>
        </p:txBody>
      </p:sp>
      <p:sp>
        <p:nvSpPr>
          <p:cNvPr id="40" name="Caixa de Texto 36"/>
          <p:cNvSpPr txBox="1"/>
          <p:nvPr/>
        </p:nvSpPr>
        <p:spPr>
          <a:xfrm>
            <a:off x="3074761" y="1570981"/>
            <a:ext cx="612668" cy="461665"/>
          </a:xfrm>
          <a:prstGeom prst="rect">
            <a:avLst/>
          </a:prstGeom>
          <a:noFill/>
        </p:spPr>
        <p:txBody>
          <a:bodyPr wrap="none" rtlCol="0">
            <a:spAutoFit/>
          </a:bodyPr>
          <a:lstStyle/>
          <a:p>
            <a:r>
              <a:rPr lang="pt-BR" altLang="en-US" sz="2400" dirty="0" smtClean="0"/>
              <a:t>V</a:t>
            </a:r>
            <a:r>
              <a:rPr lang="pt-BR" altLang="en-US" sz="2400" baseline="-25000" dirty="0" smtClean="0"/>
              <a:t>DD</a:t>
            </a:r>
            <a:endParaRPr lang="pt-BR" altLang="en-US" sz="2400" baseline="-25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19978" y="533002"/>
            <a:ext cx="10871292" cy="1383665"/>
          </a:xfrm>
          <a:prstGeom prst="rect">
            <a:avLst/>
          </a:prstGeom>
          <a:noFill/>
        </p:spPr>
        <p:txBody>
          <a:bodyPr wrap="square" rtlCol="0">
            <a:spAutoFit/>
          </a:bodyPr>
          <a:lstStyle/>
          <a:p>
            <a:r>
              <a:rPr lang="pt-BR" sz="2800" dirty="0" smtClean="0">
                <a:latin typeface="Comic Sans MS" panose="030F0702030302020204" pitchFamily="66" charset="0"/>
              </a:rPr>
              <a:t>Caso a ganho do circuito realimentado for maior que um, quando o circuito dispará, não para mais. Esse disparo é o </a:t>
            </a:r>
            <a:r>
              <a:rPr lang="pt-BR" sz="2800" i="1" dirty="0" smtClean="0">
                <a:latin typeface="Comic Sans MS" panose="030F0702030302020204" pitchFamily="66" charset="0"/>
              </a:rPr>
              <a:t>latch-up.</a:t>
            </a:r>
            <a:r>
              <a:rPr lang="pt-BR" sz="2800" dirty="0" smtClean="0">
                <a:latin typeface="Comic Sans MS" panose="030F0702030302020204" pitchFamily="66" charset="0"/>
              </a:rPr>
              <a:t> Quando o latch-up dispara poder ser destrutivo ou não.  </a:t>
            </a:r>
            <a:endParaRPr lang="pt-BR" sz="2800" baseline="-25000" dirty="0" smtClean="0">
              <a:latin typeface="Comic Sans MS" panose="030F0702030302020204" pitchFamily="66" charset="0"/>
            </a:endParaRPr>
          </a:p>
        </p:txBody>
      </p:sp>
      <p:grpSp>
        <p:nvGrpSpPr>
          <p:cNvPr id="13" name="Grupo 12"/>
          <p:cNvGrpSpPr/>
          <p:nvPr/>
        </p:nvGrpSpPr>
        <p:grpSpPr>
          <a:xfrm>
            <a:off x="4837430" y="3912870"/>
            <a:ext cx="302260" cy="1552575"/>
            <a:chOff x="3896" y="5197"/>
            <a:chExt cx="476" cy="2681"/>
          </a:xfrm>
        </p:grpSpPr>
        <p:cxnSp>
          <p:nvCxnSpPr>
            <p:cNvPr id="3" name="Conector Reto 2"/>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3944" y="6694"/>
              <a:ext cx="404" cy="427"/>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rot="10800000">
            <a:off x="6307455" y="2867264"/>
            <a:ext cx="302260" cy="1568211"/>
            <a:chOff x="3896" y="5197"/>
            <a:chExt cx="476" cy="2708"/>
          </a:xfrm>
        </p:grpSpPr>
        <p:cxnSp>
          <p:nvCxnSpPr>
            <p:cNvPr id="15" name="Conector Reto 14"/>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3944" y="6694"/>
              <a:ext cx="404" cy="427"/>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3944" y="7050"/>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onector Reto 23"/>
          <p:cNvCxnSpPr/>
          <p:nvPr/>
        </p:nvCxnSpPr>
        <p:spPr>
          <a:xfrm flipH="1">
            <a:off x="6603365" y="440118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4838065" y="2244090"/>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6587490" y="2243455"/>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4867275" y="5260975"/>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4851400" y="619696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H="1">
            <a:off x="4822190" y="223202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6496685" y="526542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1" name="Retângulo 20"/>
          <p:cNvSpPr/>
          <p:nvPr/>
        </p:nvSpPr>
        <p:spPr>
          <a:xfrm>
            <a:off x="6468110" y="258762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0" name="Retângulo 19"/>
          <p:cNvSpPr/>
          <p:nvPr/>
        </p:nvSpPr>
        <p:spPr>
          <a:xfrm>
            <a:off x="4731385" y="258762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2" name="Retângulo 21"/>
          <p:cNvSpPr/>
          <p:nvPr/>
        </p:nvSpPr>
        <p:spPr>
          <a:xfrm>
            <a:off x="4754880" y="526542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30" name="Conector Reto 29"/>
          <p:cNvCxnSpPr/>
          <p:nvPr/>
        </p:nvCxnSpPr>
        <p:spPr>
          <a:xfrm>
            <a:off x="4822825" y="3616960"/>
            <a:ext cx="1484630" cy="8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5139690" y="4719320"/>
            <a:ext cx="1484630" cy="82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aixa de Texto 31"/>
          <p:cNvSpPr txBox="1"/>
          <p:nvPr/>
        </p:nvSpPr>
        <p:spPr>
          <a:xfrm>
            <a:off x="6694170" y="530288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33" name="Caixa de Texto 32"/>
          <p:cNvSpPr txBox="1"/>
          <p:nvPr/>
        </p:nvSpPr>
        <p:spPr>
          <a:xfrm>
            <a:off x="3958590" y="258762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34" name="Conector Reto 33"/>
          <p:cNvCxnSpPr/>
          <p:nvPr/>
        </p:nvCxnSpPr>
        <p:spPr>
          <a:xfrm flipH="1" flipV="1">
            <a:off x="5713095" y="1926590"/>
            <a:ext cx="1270" cy="31750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5759450" y="619696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5610860" y="6446520"/>
            <a:ext cx="324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Caixa de Texto 36"/>
          <p:cNvSpPr txBox="1"/>
          <p:nvPr/>
        </p:nvSpPr>
        <p:spPr>
          <a:xfrm>
            <a:off x="6694170" y="2625090"/>
            <a:ext cx="547370" cy="460375"/>
          </a:xfrm>
          <a:prstGeom prst="rect">
            <a:avLst/>
          </a:prstGeom>
          <a:noFill/>
        </p:spPr>
        <p:txBody>
          <a:bodyPr wrap="none" rtlCol="0">
            <a:spAutoFit/>
          </a:bodyPr>
          <a:lstStyle/>
          <a:p>
            <a:r>
              <a:rPr lang="pt-BR" altLang="en-US" sz="2400"/>
              <a:t>R</a:t>
            </a:r>
            <a:r>
              <a:rPr lang="pt-BR" altLang="en-US" sz="2400" baseline="-25000"/>
              <a:t>PE</a:t>
            </a:r>
            <a:endParaRPr lang="pt-BR" altLang="en-US" sz="2400" baseline="-25000"/>
          </a:p>
        </p:txBody>
      </p:sp>
      <p:sp>
        <p:nvSpPr>
          <p:cNvPr id="38" name="Caixa de Texto 37"/>
          <p:cNvSpPr txBox="1"/>
          <p:nvPr/>
        </p:nvSpPr>
        <p:spPr>
          <a:xfrm>
            <a:off x="4173855" y="5302885"/>
            <a:ext cx="572770" cy="460375"/>
          </a:xfrm>
          <a:prstGeom prst="rect">
            <a:avLst/>
          </a:prstGeom>
          <a:noFill/>
        </p:spPr>
        <p:txBody>
          <a:bodyPr wrap="none" rtlCol="0">
            <a:spAutoFit/>
          </a:bodyPr>
          <a:lstStyle/>
          <a:p>
            <a:r>
              <a:rPr lang="pt-BR" altLang="en-US" sz="2400"/>
              <a:t>R</a:t>
            </a:r>
            <a:r>
              <a:rPr lang="pt-BR" altLang="en-US" sz="2400" baseline="-25000"/>
              <a:t>NE</a:t>
            </a:r>
            <a:endParaRPr lang="pt-BR" altLang="en-US" sz="2400" baseline="-25000"/>
          </a:p>
        </p:txBody>
      </p:sp>
      <p:sp>
        <p:nvSpPr>
          <p:cNvPr id="40" name="Forma livre 39"/>
          <p:cNvSpPr/>
          <p:nvPr/>
        </p:nvSpPr>
        <p:spPr>
          <a:xfrm>
            <a:off x="4912995" y="3637915"/>
            <a:ext cx="1654810" cy="1012825"/>
          </a:xfrm>
          <a:custGeom>
            <a:avLst/>
            <a:gdLst>
              <a:gd name="connisteX0" fmla="*/ 33896 w 1387115"/>
              <a:gd name="connsiteY0" fmla="*/ 476402 h 1207160"/>
              <a:gd name="connisteX1" fmla="*/ 124701 w 1387115"/>
              <a:gd name="connsiteY1" fmla="*/ 370992 h 1207160"/>
              <a:gd name="connisteX2" fmla="*/ 260591 w 1387115"/>
              <a:gd name="connsiteY2" fmla="*/ 204622 h 1207160"/>
              <a:gd name="connisteX3" fmla="*/ 712711 w 1387115"/>
              <a:gd name="connsiteY3" fmla="*/ 8407 h 1207160"/>
              <a:gd name="connisteX4" fmla="*/ 1256271 w 1387115"/>
              <a:gd name="connsiteY4" fmla="*/ 445922 h 1207160"/>
              <a:gd name="connisteX5" fmla="*/ 1301356 w 1387115"/>
              <a:gd name="connsiteY5" fmla="*/ 1049807 h 1207160"/>
              <a:gd name="connisteX6" fmla="*/ 471411 w 1387115"/>
              <a:gd name="connsiteY6" fmla="*/ 1185697 h 1207160"/>
              <a:gd name="connisteX7" fmla="*/ 64376 w 1387115"/>
              <a:gd name="connsiteY7" fmla="*/ 793267 h 1207160"/>
              <a:gd name="connisteX8" fmla="*/ 4051 w 1387115"/>
              <a:gd name="connsiteY8" fmla="*/ 566572 h 120716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387116" h="1207161">
                <a:moveTo>
                  <a:pt x="33897" y="476403"/>
                </a:moveTo>
                <a:cubicBezTo>
                  <a:pt x="49137" y="458623"/>
                  <a:pt x="79617" y="425603"/>
                  <a:pt x="124702" y="370993"/>
                </a:cubicBezTo>
                <a:cubicBezTo>
                  <a:pt x="169787" y="316383"/>
                  <a:pt x="143117" y="277013"/>
                  <a:pt x="260592" y="204623"/>
                </a:cubicBezTo>
                <a:cubicBezTo>
                  <a:pt x="378067" y="132233"/>
                  <a:pt x="513322" y="-39852"/>
                  <a:pt x="712712" y="8408"/>
                </a:cubicBezTo>
                <a:cubicBezTo>
                  <a:pt x="912102" y="56668"/>
                  <a:pt x="1138797" y="237643"/>
                  <a:pt x="1256272" y="445923"/>
                </a:cubicBezTo>
                <a:cubicBezTo>
                  <a:pt x="1373747" y="654203"/>
                  <a:pt x="1458202" y="901853"/>
                  <a:pt x="1301357" y="1049808"/>
                </a:cubicBezTo>
                <a:cubicBezTo>
                  <a:pt x="1144512" y="1197763"/>
                  <a:pt x="719062" y="1237133"/>
                  <a:pt x="471412" y="1185698"/>
                </a:cubicBezTo>
                <a:cubicBezTo>
                  <a:pt x="223762" y="1134263"/>
                  <a:pt x="157722" y="917093"/>
                  <a:pt x="64377" y="793268"/>
                </a:cubicBezTo>
                <a:cubicBezTo>
                  <a:pt x="-28968" y="669443"/>
                  <a:pt x="7862" y="604038"/>
                  <a:pt x="4052" y="566573"/>
                </a:cubicBezTo>
              </a:path>
            </a:pathLst>
          </a:custGeom>
          <a:noFill/>
          <a:ln w="15875">
            <a:solidFill>
              <a:srgbClr val="C00000"/>
            </a:solidFill>
            <a:prstDash val="sysDash"/>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41" name="Caixa de Texto 40"/>
          <p:cNvSpPr txBox="1"/>
          <p:nvPr/>
        </p:nvSpPr>
        <p:spPr>
          <a:xfrm>
            <a:off x="4874260" y="3961130"/>
            <a:ext cx="1750060" cy="398780"/>
          </a:xfrm>
          <a:prstGeom prst="rect">
            <a:avLst/>
          </a:prstGeom>
          <a:noFill/>
        </p:spPr>
        <p:txBody>
          <a:bodyPr wrap="square" rtlCol="0">
            <a:spAutoFit/>
          </a:bodyPr>
          <a:lstStyle/>
          <a:p>
            <a:pPr algn="ctr"/>
            <a:r>
              <a:rPr lang="pt-BR" altLang="en-US" sz="2000"/>
              <a:t>realimentaçao</a:t>
            </a:r>
            <a:endParaRPr lang="pt-BR" altLang="en-US" sz="2000"/>
          </a:p>
        </p:txBody>
      </p:sp>
      <p:sp>
        <p:nvSpPr>
          <p:cNvPr id="39" name="Caixa de Texto 36"/>
          <p:cNvSpPr txBox="1"/>
          <p:nvPr/>
        </p:nvSpPr>
        <p:spPr>
          <a:xfrm>
            <a:off x="5749290" y="1734332"/>
            <a:ext cx="612668" cy="461665"/>
          </a:xfrm>
          <a:prstGeom prst="rect">
            <a:avLst/>
          </a:prstGeom>
          <a:noFill/>
        </p:spPr>
        <p:txBody>
          <a:bodyPr wrap="none" rtlCol="0">
            <a:spAutoFit/>
          </a:bodyPr>
          <a:lstStyle/>
          <a:p>
            <a:r>
              <a:rPr lang="pt-BR" altLang="en-US" sz="2400" dirty="0" smtClean="0"/>
              <a:t>V</a:t>
            </a:r>
            <a:r>
              <a:rPr lang="pt-BR" altLang="en-US" sz="2400" baseline="-25000" dirty="0" smtClean="0"/>
              <a:t>DD</a:t>
            </a:r>
            <a:endParaRPr lang="pt-BR" altLang="en-US" sz="2400" baseline="-25000"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669252"/>
            <a:ext cx="10871292" cy="583565"/>
          </a:xfrm>
          <a:prstGeom prst="rect">
            <a:avLst/>
          </a:prstGeom>
          <a:noFill/>
        </p:spPr>
        <p:txBody>
          <a:bodyPr wrap="square" rtlCol="0">
            <a:spAutoFit/>
          </a:bodyPr>
          <a:lstStyle/>
          <a:p>
            <a:pPr algn="ct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Modelo simplificado para analise de Latch-up</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3" name="Grupo 12"/>
          <p:cNvGrpSpPr/>
          <p:nvPr/>
        </p:nvGrpSpPr>
        <p:grpSpPr>
          <a:xfrm>
            <a:off x="1219835" y="3670935"/>
            <a:ext cx="302260" cy="1552575"/>
            <a:chOff x="3896" y="5197"/>
            <a:chExt cx="476" cy="2681"/>
          </a:xfrm>
        </p:grpSpPr>
        <p:cxnSp>
          <p:nvCxnSpPr>
            <p:cNvPr id="3" name="Conector Reto 2"/>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3944" y="6694"/>
              <a:ext cx="404" cy="427"/>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rot="10800000">
            <a:off x="2689860" y="2640965"/>
            <a:ext cx="302260" cy="1552575"/>
            <a:chOff x="3896" y="5197"/>
            <a:chExt cx="476" cy="2681"/>
          </a:xfrm>
        </p:grpSpPr>
        <p:cxnSp>
          <p:nvCxnSpPr>
            <p:cNvPr id="15" name="Conector Reto 14"/>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3944" y="6694"/>
              <a:ext cx="404" cy="427"/>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onector Reto 23"/>
          <p:cNvCxnSpPr/>
          <p:nvPr/>
        </p:nvCxnSpPr>
        <p:spPr>
          <a:xfrm flipH="1">
            <a:off x="2992120" y="4162425"/>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1220470" y="200215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2969895" y="2001520"/>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1249680" y="5019040"/>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1233805" y="5955030"/>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H="1">
            <a:off x="1219835" y="1990090"/>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2879090" y="502348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0" name="Retângulo 19"/>
          <p:cNvSpPr/>
          <p:nvPr/>
        </p:nvSpPr>
        <p:spPr>
          <a:xfrm>
            <a:off x="1098550" y="234569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30" name="Conector Reto 29"/>
          <p:cNvCxnSpPr/>
          <p:nvPr/>
        </p:nvCxnSpPr>
        <p:spPr>
          <a:xfrm>
            <a:off x="1205230" y="3375025"/>
            <a:ext cx="14846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1522095" y="4477385"/>
            <a:ext cx="14846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aixa de Texto 31"/>
          <p:cNvSpPr txBox="1"/>
          <p:nvPr/>
        </p:nvSpPr>
        <p:spPr>
          <a:xfrm>
            <a:off x="3076575" y="5060950"/>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33" name="Caixa de Texto 32"/>
          <p:cNvSpPr txBox="1"/>
          <p:nvPr/>
        </p:nvSpPr>
        <p:spPr>
          <a:xfrm>
            <a:off x="340995" y="2345690"/>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34" name="Conector Reto 33"/>
          <p:cNvCxnSpPr/>
          <p:nvPr/>
        </p:nvCxnSpPr>
        <p:spPr>
          <a:xfrm flipH="1" flipV="1">
            <a:off x="2095500" y="1684655"/>
            <a:ext cx="1270" cy="31750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2187575" y="5955030"/>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2069465" y="6204585"/>
            <a:ext cx="288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6" name="Grupo 65"/>
          <p:cNvGrpSpPr/>
          <p:nvPr/>
        </p:nvGrpSpPr>
        <p:grpSpPr>
          <a:xfrm>
            <a:off x="4448810" y="3758565"/>
            <a:ext cx="438150" cy="467995"/>
            <a:chOff x="10882" y="6028"/>
            <a:chExt cx="690" cy="737"/>
          </a:xfrm>
        </p:grpSpPr>
        <p:sp>
          <p:nvSpPr>
            <p:cNvPr id="5" name="Elipse 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6" name="Conector de Seta Reta 5"/>
            <p:cNvCxnSpPr/>
            <p:nvPr/>
          </p:nvCxnSpPr>
          <p:spPr>
            <a:xfrm flipH="1">
              <a:off x="11216" y="6123"/>
              <a:ext cx="0"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51" name="Conector Reto 50"/>
          <p:cNvCxnSpPr/>
          <p:nvPr/>
        </p:nvCxnSpPr>
        <p:spPr>
          <a:xfrm flipH="1">
            <a:off x="6412865" y="3722370"/>
            <a:ext cx="0" cy="22053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4662805" y="1974850"/>
            <a:ext cx="27285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flipH="1" flipV="1">
            <a:off x="6420485" y="1974215"/>
            <a:ext cx="0" cy="159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flipH="1" flipV="1">
            <a:off x="4667885" y="4226560"/>
            <a:ext cx="0" cy="170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4660900" y="592772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4662170" y="1962785"/>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6321425" y="499618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8" name="Retângulo 57"/>
          <p:cNvSpPr/>
          <p:nvPr/>
        </p:nvSpPr>
        <p:spPr>
          <a:xfrm>
            <a:off x="4571365" y="231838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59" name="Conector Reto 58"/>
          <p:cNvCxnSpPr/>
          <p:nvPr/>
        </p:nvCxnSpPr>
        <p:spPr>
          <a:xfrm flipV="1">
            <a:off x="4648200" y="3162935"/>
            <a:ext cx="17932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4660265" y="4753610"/>
            <a:ext cx="1767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ixa de Texto 60"/>
          <p:cNvSpPr txBox="1"/>
          <p:nvPr/>
        </p:nvSpPr>
        <p:spPr>
          <a:xfrm>
            <a:off x="6518910" y="503364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62" name="Caixa de Texto 61"/>
          <p:cNvSpPr txBox="1"/>
          <p:nvPr/>
        </p:nvSpPr>
        <p:spPr>
          <a:xfrm>
            <a:off x="3783330" y="231838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64" name="Conector Reto 63"/>
          <p:cNvCxnSpPr/>
          <p:nvPr/>
        </p:nvCxnSpPr>
        <p:spPr>
          <a:xfrm flipH="1">
            <a:off x="5629910" y="592772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flipV="1">
            <a:off x="5511800" y="6177280"/>
            <a:ext cx="252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o 93"/>
          <p:cNvGrpSpPr/>
          <p:nvPr/>
        </p:nvGrpSpPr>
        <p:grpSpPr>
          <a:xfrm>
            <a:off x="6201410" y="3570605"/>
            <a:ext cx="438150" cy="467995"/>
            <a:chOff x="10882" y="6028"/>
            <a:chExt cx="690" cy="737"/>
          </a:xfrm>
        </p:grpSpPr>
        <p:sp>
          <p:nvSpPr>
            <p:cNvPr id="95" name="Elipse 9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96" name="Conector de Seta Reta 95"/>
            <p:cNvCxnSpPr/>
            <p:nvPr/>
          </p:nvCxnSpPr>
          <p:spPr>
            <a:xfrm flipH="1">
              <a:off x="11216" y="6123"/>
              <a:ext cx="0"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7" name="Retângulo 96"/>
          <p:cNvSpPr/>
          <p:nvPr/>
        </p:nvSpPr>
        <p:spPr>
          <a:xfrm>
            <a:off x="6296025" y="232727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8" name="Retângulo 97"/>
          <p:cNvSpPr/>
          <p:nvPr/>
        </p:nvSpPr>
        <p:spPr>
          <a:xfrm>
            <a:off x="4571365" y="499618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9" name="Caixa de Texto 98"/>
          <p:cNvSpPr txBox="1"/>
          <p:nvPr/>
        </p:nvSpPr>
        <p:spPr>
          <a:xfrm>
            <a:off x="5829935" y="2364740"/>
            <a:ext cx="489585" cy="460375"/>
          </a:xfrm>
          <a:prstGeom prst="rect">
            <a:avLst/>
          </a:prstGeom>
          <a:noFill/>
        </p:spPr>
        <p:txBody>
          <a:bodyPr wrap="none" rtlCol="0">
            <a:spAutoFit/>
          </a:bodyPr>
          <a:lstStyle/>
          <a:p>
            <a:r>
              <a:rPr lang="pt-BR" altLang="en-US" sz="2400"/>
              <a:t>r</a:t>
            </a:r>
            <a:r>
              <a:rPr lang="pt-BR" altLang="en-US" sz="2400" baseline="-25000"/>
              <a:t>Ep</a:t>
            </a:r>
            <a:endParaRPr lang="pt-BR" altLang="en-US" sz="2400" baseline="-25000"/>
          </a:p>
        </p:txBody>
      </p:sp>
      <p:sp>
        <p:nvSpPr>
          <p:cNvPr id="100" name="Caixa de Texto 99"/>
          <p:cNvSpPr txBox="1"/>
          <p:nvPr/>
        </p:nvSpPr>
        <p:spPr>
          <a:xfrm>
            <a:off x="4797425" y="4996180"/>
            <a:ext cx="491490" cy="460375"/>
          </a:xfrm>
          <a:prstGeom prst="rect">
            <a:avLst/>
          </a:prstGeom>
          <a:noFill/>
        </p:spPr>
        <p:txBody>
          <a:bodyPr wrap="none" rtlCol="0">
            <a:spAutoFit/>
          </a:bodyPr>
          <a:lstStyle/>
          <a:p>
            <a:r>
              <a:rPr lang="pt-BR" altLang="en-US" sz="2400"/>
              <a:t>r</a:t>
            </a:r>
            <a:r>
              <a:rPr lang="pt-BR" altLang="en-US" sz="2400" baseline="-25000"/>
              <a:t>en</a:t>
            </a:r>
            <a:endParaRPr lang="pt-BR" altLang="en-US" sz="2400" baseline="-25000"/>
          </a:p>
        </p:txBody>
      </p:sp>
      <p:cxnSp>
        <p:nvCxnSpPr>
          <p:cNvPr id="101" name="Conector Reto 100"/>
          <p:cNvCxnSpPr/>
          <p:nvPr/>
        </p:nvCxnSpPr>
        <p:spPr>
          <a:xfrm flipH="1">
            <a:off x="7360920" y="1986915"/>
            <a:ext cx="0"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flipV="1">
            <a:off x="7258050" y="2230120"/>
            <a:ext cx="25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Caixa de Texto 103"/>
          <p:cNvSpPr txBox="1"/>
          <p:nvPr/>
        </p:nvSpPr>
        <p:spPr>
          <a:xfrm>
            <a:off x="3594735" y="3517900"/>
            <a:ext cx="97663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N</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a:t>
            </a:r>
            <a:r>
              <a:rPr lang="pt-BR" altLang="en-US" sz="2400">
                <a:latin typeface="Comic Sans MS" panose="030F0702030302020204" pitchFamily="66" charset="0"/>
                <a:cs typeface="Comic Sans MS" panose="030F0702030302020204" pitchFamily="66" charset="0"/>
              </a:rPr>
              <a:t> </a:t>
            </a:r>
            <a:endParaRPr lang="pt-BR" altLang="en-US" sz="2400" baseline="-25000"/>
          </a:p>
        </p:txBody>
      </p:sp>
      <p:sp>
        <p:nvSpPr>
          <p:cNvPr id="105" name="Caixa de Texto 104"/>
          <p:cNvSpPr txBox="1"/>
          <p:nvPr/>
        </p:nvSpPr>
        <p:spPr>
          <a:xfrm>
            <a:off x="6650990" y="3630930"/>
            <a:ext cx="83439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P</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6" name="Conector de Seta Reta 105"/>
          <p:cNvCxnSpPr/>
          <p:nvPr/>
        </p:nvCxnSpPr>
        <p:spPr>
          <a:xfrm flipH="1">
            <a:off x="6684645" y="2318385"/>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7" name="Caixa de Texto 106"/>
          <p:cNvSpPr txBox="1"/>
          <p:nvPr/>
        </p:nvSpPr>
        <p:spPr>
          <a:xfrm>
            <a:off x="6720205" y="2310765"/>
            <a:ext cx="53911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8" name="Conector de Seta Reta 107"/>
          <p:cNvCxnSpPr/>
          <p:nvPr/>
        </p:nvCxnSpPr>
        <p:spPr>
          <a:xfrm flipH="1">
            <a:off x="4448810" y="4996180"/>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 name="Caixa de Texto 108"/>
          <p:cNvSpPr txBox="1"/>
          <p:nvPr/>
        </p:nvSpPr>
        <p:spPr>
          <a:xfrm>
            <a:off x="3879850" y="4978400"/>
            <a:ext cx="59436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 </a:t>
            </a:r>
            <a:endParaRPr lang="pt-BR" altLang="en-US" sz="2400" baseline="-25000">
              <a:latin typeface="Comic Sans MS" panose="030F0702030302020204" pitchFamily="66" charset="0"/>
              <a:cs typeface="Comic Sans MS" panose="030F0702030302020204" pitchFamily="66" charset="0"/>
            </a:endParaRPr>
          </a:p>
        </p:txBody>
      </p:sp>
      <p:sp>
        <p:nvSpPr>
          <p:cNvPr id="67" name="Caixa de Texto 36"/>
          <p:cNvSpPr txBox="1"/>
          <p:nvPr/>
        </p:nvSpPr>
        <p:spPr>
          <a:xfrm>
            <a:off x="1989826" y="1252835"/>
            <a:ext cx="612668" cy="461665"/>
          </a:xfrm>
          <a:prstGeom prst="rect">
            <a:avLst/>
          </a:prstGeom>
          <a:noFill/>
        </p:spPr>
        <p:txBody>
          <a:bodyPr wrap="none" rtlCol="0">
            <a:spAutoFit/>
          </a:bodyPr>
          <a:lstStyle/>
          <a:p>
            <a:r>
              <a:rPr lang="pt-BR" altLang="en-US" sz="2400" dirty="0" smtClean="0"/>
              <a:t>V</a:t>
            </a:r>
            <a:r>
              <a:rPr lang="pt-BR" altLang="en-US" sz="2400" baseline="-25000" dirty="0" smtClean="0"/>
              <a:t>DD</a:t>
            </a:r>
            <a:endParaRPr lang="pt-BR" altLang="en-US" sz="2400" baseline="-25000" dirty="0"/>
          </a:p>
        </p:txBody>
      </p:sp>
      <p:grpSp>
        <p:nvGrpSpPr>
          <p:cNvPr id="8" name="Grupo 7"/>
          <p:cNvGrpSpPr/>
          <p:nvPr/>
        </p:nvGrpSpPr>
        <p:grpSpPr>
          <a:xfrm>
            <a:off x="8902065" y="3731260"/>
            <a:ext cx="438150" cy="467995"/>
            <a:chOff x="10882" y="6028"/>
            <a:chExt cx="690" cy="737"/>
          </a:xfrm>
        </p:grpSpPr>
        <p:sp>
          <p:nvSpPr>
            <p:cNvPr id="9" name="Elipse 8"/>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21" name="Conector de Seta Reta 20"/>
            <p:cNvCxnSpPr/>
            <p:nvPr/>
          </p:nvCxnSpPr>
          <p:spPr>
            <a:xfrm flipH="1">
              <a:off x="11216" y="6123"/>
              <a:ext cx="0"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22" name="Conector Reto 21"/>
          <p:cNvCxnSpPr/>
          <p:nvPr/>
        </p:nvCxnSpPr>
        <p:spPr>
          <a:xfrm flipH="1">
            <a:off x="10866120" y="1956435"/>
            <a:ext cx="0" cy="3960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9116060" y="1947545"/>
            <a:ext cx="27285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flipV="1">
            <a:off x="10205085" y="1946910"/>
            <a:ext cx="0" cy="1188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flipH="1" flipV="1">
            <a:off x="9121140" y="4199255"/>
            <a:ext cx="0" cy="170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9114155" y="5900420"/>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flipH="1">
            <a:off x="9115425" y="1935480"/>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tângulo 41"/>
          <p:cNvSpPr/>
          <p:nvPr/>
        </p:nvSpPr>
        <p:spPr>
          <a:xfrm>
            <a:off x="10774680" y="496887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43" name="Retângulo 42"/>
          <p:cNvSpPr/>
          <p:nvPr/>
        </p:nvSpPr>
        <p:spPr>
          <a:xfrm>
            <a:off x="9024620" y="229108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44" name="Conector Reto 43"/>
          <p:cNvCxnSpPr/>
          <p:nvPr/>
        </p:nvCxnSpPr>
        <p:spPr>
          <a:xfrm flipV="1">
            <a:off x="9101455" y="3135630"/>
            <a:ext cx="1080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9113520" y="4726305"/>
            <a:ext cx="17678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Caixa de Texto 45"/>
          <p:cNvSpPr txBox="1"/>
          <p:nvPr/>
        </p:nvSpPr>
        <p:spPr>
          <a:xfrm>
            <a:off x="11000740" y="5006340"/>
            <a:ext cx="674370" cy="460375"/>
          </a:xfrm>
          <a:prstGeom prst="rect">
            <a:avLst/>
          </a:prstGeom>
          <a:noFill/>
        </p:spPr>
        <p:txBody>
          <a:bodyPr wrap="none" rtlCol="0">
            <a:spAutoFit/>
          </a:bodyPr>
          <a:p>
            <a:r>
              <a:rPr lang="pt-BR" altLang="en-US" sz="2400"/>
              <a:t>R</a:t>
            </a:r>
            <a:r>
              <a:rPr lang="pt-BR" altLang="en-US" sz="2400" baseline="-25000"/>
              <a:t>SUB</a:t>
            </a:r>
            <a:endParaRPr lang="pt-BR" altLang="en-US" sz="2400" baseline="-25000"/>
          </a:p>
        </p:txBody>
      </p:sp>
      <p:sp>
        <p:nvSpPr>
          <p:cNvPr id="47" name="Caixa de Texto 46"/>
          <p:cNvSpPr txBox="1"/>
          <p:nvPr/>
        </p:nvSpPr>
        <p:spPr>
          <a:xfrm>
            <a:off x="8236585" y="2291080"/>
            <a:ext cx="788035" cy="460375"/>
          </a:xfrm>
          <a:prstGeom prst="rect">
            <a:avLst/>
          </a:prstGeom>
          <a:noFill/>
        </p:spPr>
        <p:txBody>
          <a:bodyPr wrap="none" rtlCol="0">
            <a:spAutoFit/>
          </a:bodyPr>
          <a:p>
            <a:r>
              <a:rPr lang="pt-BR" altLang="en-US" sz="2400"/>
              <a:t>R</a:t>
            </a:r>
            <a:r>
              <a:rPr lang="pt-BR" altLang="en-US" sz="2400" baseline="-25000"/>
              <a:t>WELL</a:t>
            </a:r>
            <a:endParaRPr lang="pt-BR" altLang="en-US" sz="2400" baseline="-25000"/>
          </a:p>
        </p:txBody>
      </p:sp>
      <p:cxnSp>
        <p:nvCxnSpPr>
          <p:cNvPr id="48" name="Conector Reto 47"/>
          <p:cNvCxnSpPr/>
          <p:nvPr/>
        </p:nvCxnSpPr>
        <p:spPr>
          <a:xfrm flipH="1">
            <a:off x="10083165" y="5900420"/>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ector Reto 48"/>
          <p:cNvCxnSpPr/>
          <p:nvPr/>
        </p:nvCxnSpPr>
        <p:spPr>
          <a:xfrm flipV="1">
            <a:off x="9965055" y="6149975"/>
            <a:ext cx="252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 name="Grupo 49"/>
          <p:cNvGrpSpPr/>
          <p:nvPr/>
        </p:nvGrpSpPr>
        <p:grpSpPr>
          <a:xfrm>
            <a:off x="10654665" y="3039110"/>
            <a:ext cx="438150" cy="467995"/>
            <a:chOff x="10882" y="6028"/>
            <a:chExt cx="690" cy="737"/>
          </a:xfrm>
        </p:grpSpPr>
        <p:sp>
          <p:nvSpPr>
            <p:cNvPr id="63" name="Elipse 62"/>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68" name="Conector de Seta Reta 67"/>
            <p:cNvCxnSpPr/>
            <p:nvPr/>
          </p:nvCxnSpPr>
          <p:spPr>
            <a:xfrm flipH="1">
              <a:off x="11216" y="6123"/>
              <a:ext cx="0"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69" name="Retângulo 68"/>
          <p:cNvSpPr/>
          <p:nvPr/>
        </p:nvSpPr>
        <p:spPr>
          <a:xfrm>
            <a:off x="10080625" y="229997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0" name="Retângulo 69"/>
          <p:cNvSpPr/>
          <p:nvPr/>
        </p:nvSpPr>
        <p:spPr>
          <a:xfrm>
            <a:off x="9024620" y="496887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71" name="Caixa de Texto 70"/>
          <p:cNvSpPr txBox="1"/>
          <p:nvPr/>
        </p:nvSpPr>
        <p:spPr>
          <a:xfrm>
            <a:off x="10283190" y="2337435"/>
            <a:ext cx="560070" cy="460375"/>
          </a:xfrm>
          <a:prstGeom prst="rect">
            <a:avLst/>
          </a:prstGeom>
          <a:noFill/>
        </p:spPr>
        <p:txBody>
          <a:bodyPr wrap="none" rtlCol="0">
            <a:spAutoFit/>
          </a:bodyPr>
          <a:p>
            <a:r>
              <a:rPr lang="pt-BR" altLang="en-US" sz="2400"/>
              <a:t>r</a:t>
            </a:r>
            <a:r>
              <a:rPr lang="pt-BR" altLang="en-US" sz="2400">
                <a:latin typeface="Symbol" panose="05050102010706020507" charset="0"/>
                <a:cs typeface="Symbol" panose="05050102010706020507" charset="0"/>
              </a:rPr>
              <a:t>p</a:t>
            </a:r>
            <a:r>
              <a:rPr lang="pt-BR" altLang="en-US" sz="2400" baseline="-25000"/>
              <a:t>p</a:t>
            </a:r>
            <a:endParaRPr lang="pt-BR" altLang="en-US" sz="2400" baseline="-25000"/>
          </a:p>
        </p:txBody>
      </p:sp>
      <p:sp>
        <p:nvSpPr>
          <p:cNvPr id="72" name="Caixa de Texto 71"/>
          <p:cNvSpPr txBox="1"/>
          <p:nvPr/>
        </p:nvSpPr>
        <p:spPr>
          <a:xfrm>
            <a:off x="9250680" y="4968875"/>
            <a:ext cx="491490" cy="460375"/>
          </a:xfrm>
          <a:prstGeom prst="rect">
            <a:avLst/>
          </a:prstGeom>
          <a:noFill/>
        </p:spPr>
        <p:txBody>
          <a:bodyPr wrap="none" rtlCol="0">
            <a:spAutoFit/>
          </a:bodyPr>
          <a:p>
            <a:r>
              <a:rPr lang="pt-BR" altLang="en-US" sz="2400"/>
              <a:t>r</a:t>
            </a:r>
            <a:r>
              <a:rPr lang="pt-BR" altLang="en-US" sz="2400" baseline="-25000"/>
              <a:t>en</a:t>
            </a:r>
            <a:endParaRPr lang="pt-BR" altLang="en-US" sz="2400" baseline="-25000"/>
          </a:p>
        </p:txBody>
      </p:sp>
      <p:cxnSp>
        <p:nvCxnSpPr>
          <p:cNvPr id="73" name="Conector Reto 72"/>
          <p:cNvCxnSpPr/>
          <p:nvPr/>
        </p:nvCxnSpPr>
        <p:spPr>
          <a:xfrm flipH="1">
            <a:off x="11830050" y="1959610"/>
            <a:ext cx="0"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Reto 73"/>
          <p:cNvCxnSpPr/>
          <p:nvPr/>
        </p:nvCxnSpPr>
        <p:spPr>
          <a:xfrm flipV="1">
            <a:off x="11727180" y="2202815"/>
            <a:ext cx="2520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Caixa de Texto 74"/>
          <p:cNvSpPr txBox="1"/>
          <p:nvPr/>
        </p:nvSpPr>
        <p:spPr>
          <a:xfrm>
            <a:off x="8047990" y="3490595"/>
            <a:ext cx="976630" cy="460375"/>
          </a:xfrm>
          <a:prstGeom prst="rect">
            <a:avLst/>
          </a:prstGeom>
          <a:noFill/>
        </p:spPr>
        <p:txBody>
          <a:bodyPr wrap="none" rtlCol="0">
            <a:spAutoFit/>
          </a:bodyPr>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N</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a:t>
            </a:r>
            <a:r>
              <a:rPr lang="pt-BR" altLang="en-US" sz="2400">
                <a:latin typeface="Comic Sans MS" panose="030F0702030302020204" pitchFamily="66" charset="0"/>
                <a:cs typeface="Comic Sans MS" panose="030F0702030302020204" pitchFamily="66" charset="0"/>
              </a:rPr>
              <a:t> </a:t>
            </a:r>
            <a:endParaRPr lang="pt-BR" altLang="en-US" sz="2400" baseline="-25000"/>
          </a:p>
        </p:txBody>
      </p:sp>
      <p:sp>
        <p:nvSpPr>
          <p:cNvPr id="76" name="Caixa de Texto 75"/>
          <p:cNvSpPr txBox="1"/>
          <p:nvPr/>
        </p:nvSpPr>
        <p:spPr>
          <a:xfrm>
            <a:off x="11000740" y="3170555"/>
            <a:ext cx="896620" cy="460375"/>
          </a:xfrm>
          <a:prstGeom prst="rect">
            <a:avLst/>
          </a:prstGeom>
          <a:noFill/>
        </p:spPr>
        <p:txBody>
          <a:bodyPr wrap="none" rtlCol="0">
            <a:spAutoFit/>
          </a:bodyPr>
          <a:p>
            <a:r>
              <a:rPr lang="pt-BR" altLang="en-US" sz="2400">
                <a:latin typeface="Comic Sans MS" panose="030F0702030302020204" pitchFamily="66" charset="0"/>
                <a:cs typeface="Comic Sans MS" panose="030F0702030302020204" pitchFamily="66" charset="0"/>
              </a:rPr>
              <a:t>gmv</a:t>
            </a:r>
            <a:r>
              <a:rPr lang="pt-BR" altLang="en-US" sz="2400">
                <a:latin typeface="Symbol" panose="05050102010706020507" charset="0"/>
                <a:cs typeface="Symbol" panose="05050102010706020507" charset="0"/>
              </a:rPr>
              <a:t>p</a:t>
            </a:r>
            <a:endParaRPr lang="pt-BR" altLang="en-US" sz="2400" baseline="-25000">
              <a:latin typeface="Comic Sans MS" panose="030F0702030302020204" pitchFamily="66" charset="0"/>
              <a:cs typeface="Comic Sans MS" panose="030F0702030302020204" pitchFamily="66" charset="0"/>
            </a:endParaRPr>
          </a:p>
        </p:txBody>
      </p:sp>
      <p:sp>
        <p:nvSpPr>
          <p:cNvPr id="78" name="Caixa de Texto 77"/>
          <p:cNvSpPr txBox="1"/>
          <p:nvPr/>
        </p:nvSpPr>
        <p:spPr>
          <a:xfrm>
            <a:off x="9363075" y="2239645"/>
            <a:ext cx="556895" cy="460375"/>
          </a:xfrm>
          <a:prstGeom prst="rect">
            <a:avLst/>
          </a:prstGeom>
          <a:noFill/>
        </p:spPr>
        <p:txBody>
          <a:bodyPr wrap="none" rtlCol="0">
            <a:spAutoFit/>
          </a:bodyPr>
          <a:p>
            <a:r>
              <a:rPr lang="pt-BR" altLang="en-US" sz="2400">
                <a:latin typeface="Comic Sans MS" panose="030F0702030302020204" pitchFamily="66" charset="0"/>
                <a:cs typeface="Comic Sans MS" panose="030F0702030302020204" pitchFamily="66" charset="0"/>
              </a:rPr>
              <a:t>v</a:t>
            </a:r>
            <a:r>
              <a:rPr lang="pt-BR" altLang="en-US" sz="2400">
                <a:latin typeface="Symbol" panose="05050102010706020507" charset="0"/>
                <a:cs typeface="Symbol" panose="05050102010706020507" charset="0"/>
              </a:rPr>
              <a:t>p</a:t>
            </a:r>
            <a:r>
              <a:rPr lang="pt-BR" altLang="en-US" sz="2400" baseline="-25000">
                <a:latin typeface="Comic Sans MS" panose="030F0702030302020204" pitchFamily="66" charset="0"/>
                <a:cs typeface="Comic Sans MS" panose="030F0702030302020204" pitchFamily="66" charset="0"/>
              </a:rPr>
              <a:t> </a:t>
            </a:r>
            <a:endParaRPr lang="pt-BR" altLang="en-US" sz="2400" baseline="-25000">
              <a:latin typeface="Comic Sans MS" panose="030F0702030302020204" pitchFamily="66" charset="0"/>
              <a:cs typeface="Comic Sans MS" panose="030F0702030302020204" pitchFamily="66" charset="0"/>
            </a:endParaRPr>
          </a:p>
        </p:txBody>
      </p:sp>
      <p:cxnSp>
        <p:nvCxnSpPr>
          <p:cNvPr id="79" name="Conector de Seta Reta 78"/>
          <p:cNvCxnSpPr/>
          <p:nvPr/>
        </p:nvCxnSpPr>
        <p:spPr>
          <a:xfrm flipH="1">
            <a:off x="8902065" y="4968875"/>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80" name="Caixa de Texto 79"/>
          <p:cNvSpPr txBox="1"/>
          <p:nvPr/>
        </p:nvSpPr>
        <p:spPr>
          <a:xfrm>
            <a:off x="8333105" y="4951095"/>
            <a:ext cx="594360" cy="460375"/>
          </a:xfrm>
          <a:prstGeom prst="rect">
            <a:avLst/>
          </a:prstGeom>
          <a:noFill/>
        </p:spPr>
        <p:txBody>
          <a:bodyPr wrap="none" rtlCol="0">
            <a:spAutoFit/>
          </a:bodyPr>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 </a:t>
            </a:r>
            <a:endParaRPr lang="pt-BR" altLang="en-US" sz="2400" baseline="-25000">
              <a:latin typeface="Comic Sans MS" panose="030F0702030302020204" pitchFamily="66" charset="0"/>
              <a:cs typeface="Comic Sans MS" panose="030F0702030302020204" pitchFamily="66" charset="0"/>
            </a:endParaRPr>
          </a:p>
        </p:txBody>
      </p:sp>
      <p:sp>
        <p:nvSpPr>
          <p:cNvPr id="81" name="Forma livre 80"/>
          <p:cNvSpPr/>
          <p:nvPr/>
        </p:nvSpPr>
        <p:spPr>
          <a:xfrm>
            <a:off x="9824720" y="2122805"/>
            <a:ext cx="255905" cy="796925"/>
          </a:xfrm>
          <a:custGeom>
            <a:avLst/>
            <a:gdLst>
              <a:gd name="connisteX0" fmla="*/ 219075 w 219075"/>
              <a:gd name="connsiteY0" fmla="*/ 0 h 993140"/>
              <a:gd name="connisteX1" fmla="*/ 28575 w 219075"/>
              <a:gd name="connsiteY1" fmla="*/ 231140 h 993140"/>
              <a:gd name="connisteX2" fmla="*/ 28575 w 219075"/>
              <a:gd name="connsiteY2" fmla="*/ 680085 h 993140"/>
              <a:gd name="connisteX3" fmla="*/ 219075 w 219075"/>
              <a:gd name="connsiteY3" fmla="*/ 993140 h 993140"/>
            </a:gdLst>
            <a:ahLst/>
            <a:cxnLst>
              <a:cxn ang="0">
                <a:pos x="connisteX0" y="connsiteY0"/>
              </a:cxn>
              <a:cxn ang="0">
                <a:pos x="connisteX1" y="connsiteY1"/>
              </a:cxn>
              <a:cxn ang="0">
                <a:pos x="connisteX2" y="connsiteY2"/>
              </a:cxn>
              <a:cxn ang="0">
                <a:pos x="connisteX3" y="connsiteY3"/>
              </a:cxn>
            </a:cxnLst>
            <a:rect l="l" t="t" r="r" b="b"/>
            <a:pathLst>
              <a:path w="219075" h="993140">
                <a:moveTo>
                  <a:pt x="219075" y="0"/>
                </a:moveTo>
                <a:cubicBezTo>
                  <a:pt x="180975" y="37465"/>
                  <a:pt x="66675" y="95250"/>
                  <a:pt x="28575" y="231140"/>
                </a:cubicBezTo>
                <a:cubicBezTo>
                  <a:pt x="-9525" y="367030"/>
                  <a:pt x="-9525" y="527685"/>
                  <a:pt x="28575" y="680085"/>
                </a:cubicBezTo>
                <a:cubicBezTo>
                  <a:pt x="66675" y="832485"/>
                  <a:pt x="180975" y="939800"/>
                  <a:pt x="219075" y="993140"/>
                </a:cubicBezTo>
              </a:path>
            </a:pathLst>
          </a:custGeom>
          <a:noFill/>
          <a:ln>
            <a:headEnd type="triangle" w="lg" len="med"/>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82" name="CaixaDeTexto 3"/>
          <p:cNvSpPr txBox="1"/>
          <p:nvPr/>
        </p:nvSpPr>
        <p:spPr>
          <a:xfrm>
            <a:off x="4448810" y="1351915"/>
            <a:ext cx="2493645" cy="583565"/>
          </a:xfrm>
          <a:prstGeom prst="rect">
            <a:avLst/>
          </a:prstGeom>
          <a:noFill/>
        </p:spPr>
        <p:txBody>
          <a:bodyPr wrap="square" rtlCol="0">
            <a:spAutoFit/>
          </a:bodyPr>
          <a:p>
            <a:pPr algn="ctr"/>
            <a:r>
              <a:rPr lang="pt-BR" sz="3200" dirty="0" smtClean="0">
                <a:solidFill>
                  <a:srgbClr val="C00000"/>
                </a:solidFill>
                <a:effectLst/>
                <a:latin typeface="Comic Sans MS" panose="030F0702030302020204" pitchFamily="66" charset="0"/>
              </a:rPr>
              <a:t>Modelo T </a:t>
            </a:r>
            <a:endParaRPr lang="pt-BR" sz="3200" dirty="0" smtClean="0">
              <a:solidFill>
                <a:schemeClr val="tx1"/>
              </a:solidFill>
              <a:effectLst/>
              <a:latin typeface="Comic Sans MS" panose="030F0702030302020204" pitchFamily="66" charset="0"/>
              <a:cs typeface="Comic Sans MS" panose="030F0702030302020204" pitchFamily="66" charset="0"/>
            </a:endParaRPr>
          </a:p>
        </p:txBody>
      </p:sp>
      <p:sp>
        <p:nvSpPr>
          <p:cNvPr id="83" name="CaixaDeTexto 3"/>
          <p:cNvSpPr txBox="1"/>
          <p:nvPr/>
        </p:nvSpPr>
        <p:spPr>
          <a:xfrm>
            <a:off x="8750935" y="1351915"/>
            <a:ext cx="2780665" cy="583565"/>
          </a:xfrm>
          <a:prstGeom prst="rect">
            <a:avLst/>
          </a:prstGeom>
          <a:noFill/>
        </p:spPr>
        <p:txBody>
          <a:bodyPr wrap="square" rtlCol="0">
            <a:spAutoFit/>
          </a:bodyPr>
          <a:p>
            <a:pPr algn="ctr"/>
            <a:r>
              <a:rPr lang="pt-BR" sz="3200" dirty="0" smtClean="0">
                <a:solidFill>
                  <a:srgbClr val="C00000"/>
                </a:solidFill>
                <a:effectLst/>
                <a:latin typeface="Comic Sans MS" panose="030F0702030302020204" pitchFamily="66" charset="0"/>
              </a:rPr>
              <a:t>Modelo T e </a:t>
            </a:r>
            <a:r>
              <a:rPr lang="pt-BR" sz="3200" dirty="0" smtClean="0">
                <a:solidFill>
                  <a:srgbClr val="C00000"/>
                </a:solidFill>
                <a:effectLst/>
                <a:latin typeface="Symbol" panose="05050102010706020507" charset="0"/>
                <a:cs typeface="Symbol" panose="05050102010706020507" charset="0"/>
              </a:rPr>
              <a:t>p</a:t>
            </a:r>
            <a:endParaRPr lang="pt-BR" sz="3200" dirty="0" smtClean="0">
              <a:solidFill>
                <a:srgbClr val="C00000"/>
              </a:solidFill>
              <a:effectLst/>
              <a:latin typeface="Symbol" panose="05050102010706020507" charset="0"/>
              <a:cs typeface="Symbol" panose="05050102010706020507" charset="0"/>
            </a:endParaRP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669252"/>
            <a:ext cx="10871292" cy="583565"/>
          </a:xfrm>
          <a:prstGeom prst="rect">
            <a:avLst/>
          </a:prstGeom>
          <a:noFill/>
        </p:spPr>
        <p:txBody>
          <a:bodyPr wrap="square" rtlCol="0">
            <a:spAutoFit/>
          </a:bodyPr>
          <a:lstStyle/>
          <a:p>
            <a:pPr algn="ct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Modelo simplificado para analise de Latch-up</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grpSp>
        <p:nvGrpSpPr>
          <p:cNvPr id="13" name="Grupo 12"/>
          <p:cNvGrpSpPr/>
          <p:nvPr/>
        </p:nvGrpSpPr>
        <p:grpSpPr>
          <a:xfrm>
            <a:off x="2391410" y="3682365"/>
            <a:ext cx="302260" cy="1552575"/>
            <a:chOff x="3896" y="5197"/>
            <a:chExt cx="476" cy="2681"/>
          </a:xfrm>
        </p:grpSpPr>
        <p:cxnSp>
          <p:nvCxnSpPr>
            <p:cNvPr id="3" name="Conector Reto 2"/>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3944" y="6694"/>
              <a:ext cx="404" cy="427"/>
            </a:xfrm>
            <a:prstGeom prst="straightConnector1">
              <a:avLst/>
            </a:prstGeom>
            <a:ln w="25400">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1" name="Conector Reto 10"/>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rot="10800000">
            <a:off x="3861435" y="2652395"/>
            <a:ext cx="302260" cy="1552575"/>
            <a:chOff x="3896" y="5197"/>
            <a:chExt cx="476" cy="2681"/>
          </a:xfrm>
        </p:grpSpPr>
        <p:cxnSp>
          <p:nvCxnSpPr>
            <p:cNvPr id="15" name="Conector Reto 14"/>
            <p:cNvCxnSpPr/>
            <p:nvPr/>
          </p:nvCxnSpPr>
          <p:spPr>
            <a:xfrm flipH="1">
              <a:off x="4371" y="6169"/>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de Seta Reta 15"/>
            <p:cNvCxnSpPr/>
            <p:nvPr/>
          </p:nvCxnSpPr>
          <p:spPr>
            <a:xfrm flipV="1">
              <a:off x="3944" y="6694"/>
              <a:ext cx="404" cy="427"/>
            </a:xfrm>
            <a:prstGeom prst="straightConnector1">
              <a:avLst/>
            </a:prstGeom>
            <a:ln w="25400">
              <a:solidFill>
                <a:schemeClr val="tx1"/>
              </a:solidFill>
              <a:headEnd type="non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7" name="Conector de Seta Reta 16"/>
            <p:cNvCxnSpPr/>
            <p:nvPr/>
          </p:nvCxnSpPr>
          <p:spPr>
            <a:xfrm>
              <a:off x="3896" y="6052"/>
              <a:ext cx="476" cy="404"/>
            </a:xfrm>
            <a:prstGeom prst="straightConnector1">
              <a:avLst/>
            </a:prstGeom>
            <a:ln w="25400">
              <a:solidFill>
                <a:schemeClr val="tx1"/>
              </a:solidFill>
              <a:headEnd type="none" w="lg" len="med"/>
              <a:tailEnd type="none"/>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flipH="1">
              <a:off x="3896" y="5197"/>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H="1">
              <a:off x="3944" y="7024"/>
              <a:ext cx="0" cy="8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4" name="Conector Reto 23"/>
          <p:cNvCxnSpPr/>
          <p:nvPr/>
        </p:nvCxnSpPr>
        <p:spPr>
          <a:xfrm flipH="1">
            <a:off x="4163695" y="4173855"/>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a:off x="2392045" y="201358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4141470" y="2012950"/>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2421255" y="5030470"/>
            <a:ext cx="0" cy="9359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2405380" y="5966460"/>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flipH="1">
            <a:off x="2391410" y="2001520"/>
            <a:ext cx="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tângulo 22"/>
          <p:cNvSpPr/>
          <p:nvPr/>
        </p:nvSpPr>
        <p:spPr>
          <a:xfrm>
            <a:off x="4050665" y="503491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0" name="Retângulo 19"/>
          <p:cNvSpPr/>
          <p:nvPr/>
        </p:nvSpPr>
        <p:spPr>
          <a:xfrm>
            <a:off x="2270125" y="235712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30" name="Conector Reto 29"/>
          <p:cNvCxnSpPr/>
          <p:nvPr/>
        </p:nvCxnSpPr>
        <p:spPr>
          <a:xfrm>
            <a:off x="2376805" y="3386455"/>
            <a:ext cx="14846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a:off x="2693670" y="4488815"/>
            <a:ext cx="14846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Caixa de Texto 31"/>
          <p:cNvSpPr txBox="1"/>
          <p:nvPr/>
        </p:nvSpPr>
        <p:spPr>
          <a:xfrm>
            <a:off x="4248150" y="5072380"/>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33" name="Caixa de Texto 32"/>
          <p:cNvSpPr txBox="1"/>
          <p:nvPr/>
        </p:nvSpPr>
        <p:spPr>
          <a:xfrm>
            <a:off x="1512570" y="2357120"/>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34" name="Conector Reto 33"/>
          <p:cNvCxnSpPr/>
          <p:nvPr/>
        </p:nvCxnSpPr>
        <p:spPr>
          <a:xfrm flipH="1" flipV="1">
            <a:off x="3267075" y="1696085"/>
            <a:ext cx="1270" cy="317500"/>
          </a:xfrm>
          <a:prstGeom prst="line">
            <a:avLst/>
          </a:prstGeom>
          <a:ln w="25400">
            <a:solidFill>
              <a:schemeClr val="tx1"/>
            </a:solidFill>
            <a:headEnd type="non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flipH="1">
            <a:off x="3359150" y="5966460"/>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3241040" y="6216015"/>
            <a:ext cx="288000"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3" name="CaixaDeTexto 3"/>
          <p:cNvSpPr txBox="1"/>
          <p:nvPr/>
        </p:nvSpPr>
        <p:spPr>
          <a:xfrm>
            <a:off x="7219315" y="2089150"/>
            <a:ext cx="2966720" cy="3430905"/>
          </a:xfrm>
          <a:prstGeom prst="rect">
            <a:avLst/>
          </a:prstGeom>
          <a:noFill/>
        </p:spPr>
        <p:txBody>
          <a:bodyPr wrap="square" rtlCol="0">
            <a:spAutoFit/>
          </a:bodyPr>
          <a:lstStyle/>
          <a:p>
            <a:pPr algn="ctr"/>
            <a:r>
              <a:rPr lang="pt-BR" sz="3200" b="1" dirty="0" smtClean="0">
                <a:solidFill>
                  <a:srgbClr val="C00000"/>
                </a:solidFill>
                <a:effectLst/>
                <a:latin typeface="Comic Sans MS" panose="030F0702030302020204" pitchFamily="66" charset="0"/>
              </a:rPr>
              <a:t>Relações importantes</a:t>
            </a:r>
            <a:endParaRPr lang="pt-BR" sz="3200" b="1" dirty="0" smtClean="0">
              <a:solidFill>
                <a:srgbClr val="C00000"/>
              </a:solidFill>
              <a:effectLst/>
              <a:latin typeface="Comic Sans MS" panose="030F0702030302020204" pitchFamily="66" charset="0"/>
            </a:endParaRPr>
          </a:p>
          <a:p>
            <a:pPr algn="ctr"/>
            <a:r>
              <a:rPr lang="pt-BR" sz="3200" dirty="0" smtClean="0">
                <a:solidFill>
                  <a:schemeClr val="tx1"/>
                </a:solidFill>
                <a:effectLst/>
                <a:latin typeface="Comic Sans MS" panose="030F0702030302020204" pitchFamily="66" charset="0"/>
              </a:rPr>
              <a:t> </a:t>
            </a:r>
            <a:endParaRPr lang="pt-BR" sz="3200" dirty="0" smtClean="0">
              <a:solidFill>
                <a:schemeClr val="tx1"/>
              </a:solidFill>
              <a:effectLst/>
              <a:latin typeface="Comic Sans MS" panose="030F0702030302020204" pitchFamily="66" charset="0"/>
            </a:endParaRPr>
          </a:p>
          <a:p>
            <a:pPr algn="l" fontAlgn="auto">
              <a:spcBef>
                <a:spcPts val="600"/>
              </a:spcBef>
              <a:spcAft>
                <a:spcPts val="600"/>
              </a:spcAft>
            </a:pPr>
            <a:r>
              <a:rPr lang="pt-BR" sz="3200" dirty="0" smtClean="0">
                <a:solidFill>
                  <a:schemeClr val="tx1"/>
                </a:solidFill>
                <a:effectLst/>
                <a:latin typeface="Comic Sans MS" panose="030F0702030302020204" pitchFamily="66" charset="0"/>
              </a:rPr>
              <a:t>I</a:t>
            </a:r>
            <a:r>
              <a:rPr lang="pt-BR" sz="3200" baseline="-25000" dirty="0" smtClean="0">
                <a:solidFill>
                  <a:schemeClr val="tx1"/>
                </a:solidFill>
                <a:effectLst/>
                <a:latin typeface="Comic Sans MS" panose="030F0702030302020204" pitchFamily="66" charset="0"/>
              </a:rPr>
              <a:t>C</a:t>
            </a:r>
            <a:r>
              <a:rPr lang="pt-BR" sz="3200" dirty="0" smtClean="0">
                <a:solidFill>
                  <a:schemeClr val="tx1"/>
                </a:solidFill>
                <a:effectLst/>
                <a:latin typeface="Comic Sans MS" panose="030F0702030302020204" pitchFamily="66" charset="0"/>
              </a:rPr>
              <a:t> = I</a:t>
            </a:r>
            <a:r>
              <a:rPr lang="pt-BR" sz="3200" baseline="-25000" dirty="0" smtClean="0">
                <a:solidFill>
                  <a:schemeClr val="tx1"/>
                </a:solidFill>
                <a:effectLst/>
                <a:latin typeface="Comic Sans MS" panose="030F0702030302020204" pitchFamily="66" charset="0"/>
              </a:rPr>
              <a:t>e</a:t>
            </a:r>
            <a:r>
              <a:rPr lang="pt-BR" sz="3200" dirty="0" smtClean="0">
                <a:solidFill>
                  <a:schemeClr val="tx1"/>
                </a:solidFill>
                <a:effectLst/>
                <a:latin typeface="Symbol" panose="05050102010706020507" charset="0"/>
                <a:cs typeface="Symbol" panose="05050102010706020507" charset="0"/>
              </a:rPr>
              <a:t>b</a:t>
            </a:r>
            <a:r>
              <a:rPr lang="pt-BR" sz="3200" dirty="0" smtClean="0">
                <a:solidFill>
                  <a:schemeClr val="tx1"/>
                </a:solidFill>
                <a:effectLst/>
                <a:latin typeface="Comic Sans MS" panose="030F0702030302020204" pitchFamily="66" charset="0"/>
                <a:cs typeface="Comic Sans MS" panose="030F0702030302020204" pitchFamily="66" charset="0"/>
              </a:rPr>
              <a:t>/(</a:t>
            </a:r>
            <a:r>
              <a:rPr lang="pt-BR" sz="3200" dirty="0" smtClean="0">
                <a:solidFill>
                  <a:schemeClr val="tx1"/>
                </a:solidFill>
                <a:effectLst/>
                <a:latin typeface="Symbol" panose="05050102010706020507" charset="0"/>
                <a:cs typeface="Symbol" panose="05050102010706020507" charset="0"/>
              </a:rPr>
              <a:t>b</a:t>
            </a:r>
            <a:r>
              <a:rPr lang="pt-BR" sz="3200" dirty="0" smtClean="0">
                <a:solidFill>
                  <a:schemeClr val="tx1"/>
                </a:solidFill>
                <a:effectLst/>
                <a:latin typeface="Comic Sans MS" panose="030F0702030302020204" pitchFamily="66" charset="0"/>
                <a:cs typeface="Comic Sans MS" panose="030F0702030302020204" pitchFamily="66" charset="0"/>
              </a:rPr>
              <a:t>+1)</a:t>
            </a:r>
            <a:endParaRPr lang="pt-BR" sz="3200" dirty="0" smtClean="0">
              <a:solidFill>
                <a:schemeClr val="tx1"/>
              </a:solidFill>
              <a:effectLst/>
              <a:latin typeface="Comic Sans MS" panose="030F0702030302020204" pitchFamily="66" charset="0"/>
              <a:cs typeface="Comic Sans MS" panose="030F0702030302020204" pitchFamily="66" charset="0"/>
            </a:endParaRPr>
          </a:p>
          <a:p>
            <a:pPr algn="l" fontAlgn="auto">
              <a:spcBef>
                <a:spcPts val="600"/>
              </a:spcBef>
              <a:spcAft>
                <a:spcPts val="600"/>
              </a:spcAft>
            </a:pPr>
            <a:r>
              <a:rPr lang="pt-BR" sz="3200" dirty="0" smtClean="0">
                <a:solidFill>
                  <a:schemeClr val="tx1"/>
                </a:solidFill>
                <a:effectLst/>
                <a:latin typeface="Comic Sans MS" panose="030F0702030302020204" pitchFamily="66" charset="0"/>
                <a:cs typeface="Comic Sans MS" panose="030F0702030302020204" pitchFamily="66" charset="0"/>
              </a:rPr>
              <a:t>r</a:t>
            </a:r>
            <a:r>
              <a:rPr lang="pt-BR" sz="3200" dirty="0" smtClean="0">
                <a:solidFill>
                  <a:schemeClr val="tx1"/>
                </a:solidFill>
                <a:effectLst/>
                <a:latin typeface="Symbol" panose="05050102010706020507" charset="0"/>
                <a:cs typeface="Symbol" panose="05050102010706020507" charset="0"/>
              </a:rPr>
              <a:t>p</a:t>
            </a:r>
            <a:r>
              <a:rPr lang="pt-BR" sz="3200" dirty="0" smtClean="0">
                <a:solidFill>
                  <a:schemeClr val="tx1"/>
                </a:solidFill>
                <a:effectLst/>
                <a:latin typeface="Comic Sans MS" panose="030F0702030302020204" pitchFamily="66" charset="0"/>
                <a:cs typeface="Comic Sans MS" panose="030F0702030302020204" pitchFamily="66" charset="0"/>
              </a:rPr>
              <a:t>=</a:t>
            </a:r>
            <a:r>
              <a:rPr lang="pt-BR" sz="3200" dirty="0" smtClean="0">
                <a:solidFill>
                  <a:schemeClr val="tx1"/>
                </a:solidFill>
                <a:effectLst/>
                <a:latin typeface="Symbol" panose="05050102010706020507" charset="0"/>
                <a:cs typeface="Symbol" panose="05050102010706020507" charset="0"/>
              </a:rPr>
              <a:t>b</a:t>
            </a:r>
            <a:r>
              <a:rPr lang="pt-BR" sz="3200" dirty="0" smtClean="0">
                <a:solidFill>
                  <a:schemeClr val="tx1"/>
                </a:solidFill>
                <a:effectLst/>
                <a:latin typeface="Comic Sans MS" panose="030F0702030302020204" pitchFamily="66" charset="0"/>
                <a:cs typeface="Comic Sans MS" panose="030F0702030302020204" pitchFamily="66" charset="0"/>
              </a:rPr>
              <a:t>/g</a:t>
            </a:r>
            <a:r>
              <a:rPr lang="pt-BR" sz="3200" baseline="-25000" dirty="0" smtClean="0">
                <a:solidFill>
                  <a:schemeClr val="tx1"/>
                </a:solidFill>
                <a:effectLst/>
                <a:latin typeface="Comic Sans MS" panose="030F0702030302020204" pitchFamily="66" charset="0"/>
                <a:cs typeface="Comic Sans MS" panose="030F0702030302020204" pitchFamily="66" charset="0"/>
              </a:rPr>
              <a:t>m</a:t>
            </a:r>
            <a:endParaRPr lang="pt-BR" sz="3200" baseline="-25000" dirty="0" smtClean="0">
              <a:solidFill>
                <a:schemeClr val="tx1"/>
              </a:solidFill>
              <a:effectLst/>
              <a:latin typeface="Comic Sans MS" panose="030F0702030302020204" pitchFamily="66" charset="0"/>
              <a:cs typeface="Comic Sans MS" panose="030F0702030302020204" pitchFamily="66" charset="0"/>
            </a:endParaRPr>
          </a:p>
          <a:p>
            <a:pPr algn="l" fontAlgn="auto">
              <a:spcBef>
                <a:spcPts val="600"/>
              </a:spcBef>
              <a:spcAft>
                <a:spcPts val="600"/>
              </a:spcAft>
            </a:pPr>
            <a:r>
              <a:rPr lang="pt-BR" sz="3200" dirty="0" smtClean="0">
                <a:solidFill>
                  <a:schemeClr val="tx1"/>
                </a:solidFill>
                <a:effectLst/>
                <a:latin typeface="Comic Sans MS" panose="030F0702030302020204" pitchFamily="66" charset="0"/>
                <a:cs typeface="Comic Sans MS" panose="030F0702030302020204" pitchFamily="66" charset="0"/>
              </a:rPr>
              <a:t>r</a:t>
            </a:r>
            <a:r>
              <a:rPr lang="pt-BR" sz="3200" baseline="-25000" dirty="0" smtClean="0">
                <a:solidFill>
                  <a:schemeClr val="tx1"/>
                </a:solidFill>
                <a:effectLst/>
                <a:latin typeface="Comic Sans MS" panose="030F0702030302020204" pitchFamily="66" charset="0"/>
                <a:cs typeface="Comic Sans MS" panose="030F0702030302020204" pitchFamily="66" charset="0"/>
              </a:rPr>
              <a:t>E</a:t>
            </a:r>
            <a:r>
              <a:rPr lang="pt-BR" sz="3200" dirty="0" smtClean="0">
                <a:solidFill>
                  <a:schemeClr val="tx1"/>
                </a:solidFill>
                <a:effectLst/>
                <a:latin typeface="Comic Sans MS" panose="030F0702030302020204" pitchFamily="66" charset="0"/>
                <a:cs typeface="Comic Sans MS" panose="030F0702030302020204" pitchFamily="66" charset="0"/>
              </a:rPr>
              <a:t>=</a:t>
            </a:r>
            <a:r>
              <a:rPr lang="pt-BR" sz="3200" dirty="0" smtClean="0">
                <a:effectLst/>
                <a:latin typeface="Symbol" panose="05050102010706020507" charset="0"/>
                <a:cs typeface="Symbol" panose="05050102010706020507" charset="0"/>
                <a:sym typeface="+mn-ea"/>
              </a:rPr>
              <a:t>b</a:t>
            </a:r>
            <a:r>
              <a:rPr lang="pt-BR" sz="3200" dirty="0" smtClean="0">
                <a:effectLst/>
                <a:latin typeface="Comic Sans MS" panose="030F0702030302020204" pitchFamily="66" charset="0"/>
                <a:cs typeface="Comic Sans MS" panose="030F0702030302020204" pitchFamily="66" charset="0"/>
                <a:sym typeface="+mn-ea"/>
              </a:rPr>
              <a:t>/(g</a:t>
            </a:r>
            <a:r>
              <a:rPr lang="pt-BR" sz="3200" baseline="-25000" dirty="0" smtClean="0">
                <a:effectLst/>
                <a:latin typeface="Comic Sans MS" panose="030F0702030302020204" pitchFamily="66" charset="0"/>
                <a:cs typeface="Comic Sans MS" panose="030F0702030302020204" pitchFamily="66" charset="0"/>
                <a:sym typeface="+mn-ea"/>
              </a:rPr>
              <a:t>m</a:t>
            </a:r>
            <a:r>
              <a:rPr lang="pt-BR" sz="3200" dirty="0" smtClean="0">
                <a:effectLst/>
                <a:latin typeface="Comic Sans MS" panose="030F0702030302020204" pitchFamily="66" charset="0"/>
                <a:cs typeface="Comic Sans MS" panose="030F0702030302020204" pitchFamily="66" charset="0"/>
                <a:sym typeface="+mn-ea"/>
              </a:rPr>
              <a:t>(</a:t>
            </a:r>
            <a:r>
              <a:rPr lang="pt-BR" sz="3200" dirty="0" smtClean="0">
                <a:effectLst/>
                <a:latin typeface="Symbol" panose="05050102010706020507" charset="0"/>
                <a:cs typeface="Symbol" panose="05050102010706020507" charset="0"/>
                <a:sym typeface="+mn-ea"/>
              </a:rPr>
              <a:t>b</a:t>
            </a:r>
            <a:r>
              <a:rPr lang="pt-BR" sz="3200" dirty="0" smtClean="0">
                <a:effectLst/>
                <a:latin typeface="Comic Sans MS" panose="030F0702030302020204" pitchFamily="66" charset="0"/>
                <a:cs typeface="Comic Sans MS" panose="030F0702030302020204" pitchFamily="66" charset="0"/>
                <a:sym typeface="+mn-ea"/>
              </a:rPr>
              <a:t>+1))</a:t>
            </a:r>
            <a:endParaRPr lang="pt-BR" sz="3200" dirty="0" smtClean="0">
              <a:solidFill>
                <a:schemeClr val="tx1"/>
              </a:solidFill>
              <a:effectLst/>
              <a:latin typeface="Comic Sans MS" panose="030F0702030302020204" pitchFamily="66" charset="0"/>
              <a:cs typeface="Comic Sans MS" panose="030F0702030302020204" pitchFamily="66" charset="0"/>
            </a:endParaRPr>
          </a:p>
        </p:txBody>
      </p:sp>
      <p:sp>
        <p:nvSpPr>
          <p:cNvPr id="67" name="Caixa de Texto 36"/>
          <p:cNvSpPr txBox="1"/>
          <p:nvPr/>
        </p:nvSpPr>
        <p:spPr>
          <a:xfrm>
            <a:off x="2974076" y="1280775"/>
            <a:ext cx="612668" cy="461665"/>
          </a:xfrm>
          <a:prstGeom prst="rect">
            <a:avLst/>
          </a:prstGeom>
          <a:noFill/>
        </p:spPr>
        <p:txBody>
          <a:bodyPr wrap="none" rtlCol="0">
            <a:spAutoFit/>
          </a:bodyPr>
          <a:lstStyle/>
          <a:p>
            <a:r>
              <a:rPr lang="pt-BR" altLang="en-US" sz="2400" dirty="0" smtClean="0"/>
              <a:t>V</a:t>
            </a:r>
            <a:r>
              <a:rPr lang="pt-BR" altLang="en-US" sz="2400" baseline="-25000" dirty="0" smtClean="0"/>
              <a:t>DD</a:t>
            </a:r>
            <a:endParaRPr lang="pt-BR" altLang="en-US" sz="2400" baseline="-250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grpSp>
        <p:nvGrpSpPr>
          <p:cNvPr id="66" name="Grupo 65"/>
          <p:cNvGrpSpPr/>
          <p:nvPr/>
        </p:nvGrpSpPr>
        <p:grpSpPr>
          <a:xfrm>
            <a:off x="1155246" y="3757295"/>
            <a:ext cx="438150" cy="467360"/>
            <a:chOff x="10882" y="6028"/>
            <a:chExt cx="690" cy="736"/>
          </a:xfrm>
        </p:grpSpPr>
        <p:sp>
          <p:nvSpPr>
            <p:cNvPr id="5" name="Elipse 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6" name="Conector de Seta Reta 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51" name="Conector Reto 50"/>
          <p:cNvCxnSpPr/>
          <p:nvPr/>
        </p:nvCxnSpPr>
        <p:spPr>
          <a:xfrm flipH="1">
            <a:off x="3119301" y="3721100"/>
            <a:ext cx="0" cy="22053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1369241" y="1973580"/>
            <a:ext cx="2728595" cy="12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flipH="1" flipV="1">
            <a:off x="3126921" y="1972945"/>
            <a:ext cx="0" cy="159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flipH="1" flipV="1">
            <a:off x="1383846" y="4225290"/>
            <a:ext cx="24130" cy="170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1367336" y="592645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1368606" y="196151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302786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8" name="Retângulo 57"/>
          <p:cNvSpPr/>
          <p:nvPr/>
        </p:nvSpPr>
        <p:spPr>
          <a:xfrm>
            <a:off x="1277801" y="231711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59" name="Conector Reto 58"/>
          <p:cNvCxnSpPr/>
          <p:nvPr/>
        </p:nvCxnSpPr>
        <p:spPr>
          <a:xfrm flipV="1">
            <a:off x="1339396" y="2978785"/>
            <a:ext cx="1793240" cy="2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1366701" y="4752340"/>
            <a:ext cx="176784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ixa de Texto 60"/>
          <p:cNvSpPr txBox="1"/>
          <p:nvPr/>
        </p:nvSpPr>
        <p:spPr>
          <a:xfrm>
            <a:off x="3225346" y="503237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62" name="Caixa de Texto 61"/>
          <p:cNvSpPr txBox="1"/>
          <p:nvPr/>
        </p:nvSpPr>
        <p:spPr>
          <a:xfrm>
            <a:off x="489766" y="231711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64" name="Conector Reto 63"/>
          <p:cNvCxnSpPr/>
          <p:nvPr/>
        </p:nvCxnSpPr>
        <p:spPr>
          <a:xfrm flipH="1">
            <a:off x="2183946" y="592645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flipV="1">
            <a:off x="2096316" y="617601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o 93"/>
          <p:cNvGrpSpPr/>
          <p:nvPr/>
        </p:nvGrpSpPr>
        <p:grpSpPr>
          <a:xfrm>
            <a:off x="2907846" y="3569335"/>
            <a:ext cx="438150" cy="467360"/>
            <a:chOff x="10882" y="6028"/>
            <a:chExt cx="690" cy="736"/>
          </a:xfrm>
        </p:grpSpPr>
        <p:sp>
          <p:nvSpPr>
            <p:cNvPr id="95" name="Elipse 9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96" name="Conector de Seta Reta 9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7" name="Retângulo 96"/>
          <p:cNvSpPr/>
          <p:nvPr/>
        </p:nvSpPr>
        <p:spPr>
          <a:xfrm>
            <a:off x="3002461" y="232600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8" name="Retângulo 97"/>
          <p:cNvSpPr/>
          <p:nvPr/>
        </p:nvSpPr>
        <p:spPr>
          <a:xfrm>
            <a:off x="127780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9" name="Caixa de Texto 98"/>
          <p:cNvSpPr txBox="1"/>
          <p:nvPr/>
        </p:nvSpPr>
        <p:spPr>
          <a:xfrm>
            <a:off x="2536371" y="2363470"/>
            <a:ext cx="491490" cy="460375"/>
          </a:xfrm>
          <a:prstGeom prst="rect">
            <a:avLst/>
          </a:prstGeom>
          <a:noFill/>
        </p:spPr>
        <p:txBody>
          <a:bodyPr wrap="none" rtlCol="0">
            <a:spAutoFit/>
          </a:bodyPr>
          <a:lstStyle/>
          <a:p>
            <a:r>
              <a:rPr lang="pt-BR" altLang="en-US" sz="2400"/>
              <a:t>r</a:t>
            </a:r>
            <a:r>
              <a:rPr lang="pt-BR" altLang="en-US" sz="2400" baseline="-25000"/>
              <a:t>ep</a:t>
            </a:r>
            <a:endParaRPr lang="pt-BR" altLang="en-US" sz="2400" baseline="-25000"/>
          </a:p>
        </p:txBody>
      </p:sp>
      <p:sp>
        <p:nvSpPr>
          <p:cNvPr id="100" name="Caixa de Texto 99"/>
          <p:cNvSpPr txBox="1"/>
          <p:nvPr/>
        </p:nvSpPr>
        <p:spPr>
          <a:xfrm>
            <a:off x="1503861" y="4994910"/>
            <a:ext cx="491490" cy="460375"/>
          </a:xfrm>
          <a:prstGeom prst="rect">
            <a:avLst/>
          </a:prstGeom>
          <a:noFill/>
        </p:spPr>
        <p:txBody>
          <a:bodyPr wrap="none" rtlCol="0">
            <a:spAutoFit/>
          </a:bodyPr>
          <a:lstStyle/>
          <a:p>
            <a:r>
              <a:rPr lang="pt-BR" altLang="en-US" sz="2400"/>
              <a:t>r</a:t>
            </a:r>
            <a:r>
              <a:rPr lang="pt-BR" altLang="en-US" sz="2400" baseline="-25000"/>
              <a:t>en</a:t>
            </a:r>
            <a:endParaRPr lang="pt-BR" altLang="en-US" sz="2400" baseline="-25000"/>
          </a:p>
        </p:txBody>
      </p:sp>
      <p:cxnSp>
        <p:nvCxnSpPr>
          <p:cNvPr id="101" name="Conector Reto 100"/>
          <p:cNvCxnSpPr/>
          <p:nvPr/>
        </p:nvCxnSpPr>
        <p:spPr>
          <a:xfrm flipH="1">
            <a:off x="4083231" y="198564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flipV="1">
            <a:off x="3995601" y="222885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3" name="CaixaDeTexto 3"/>
              <p:cNvSpPr txBox="1"/>
              <p:nvPr/>
            </p:nvSpPr>
            <p:spPr>
              <a:xfrm>
                <a:off x="4060825" y="1729105"/>
                <a:ext cx="7969250" cy="4685030"/>
              </a:xfrm>
              <a:prstGeom prst="rect">
                <a:avLst/>
              </a:prstGeom>
              <a:noFill/>
            </p:spPr>
            <p:txBody>
              <a:bodyPr wrap="square" rtlCol="0">
                <a:spAutoFit/>
              </a:bodyPr>
              <a:lstStyle/>
              <a:p>
                <a:pPr algn="l" fontAlgn="auto">
                  <a:spcBef>
                    <a:spcPts val="1800"/>
                  </a:spcBef>
                  <a:spcAft>
                    <a:spcPts val="600"/>
                  </a:spcAft>
                </a:pPr>
                <a:r>
                  <a:rPr lang="pt-BR" sz="2800" dirty="0" smtClean="0">
                    <a:solidFill>
                      <a:schemeClr val="tx1"/>
                    </a:solidFill>
                    <a:effectLst/>
                    <a:latin typeface="Comic Sans MS" panose="030F0702030302020204" pitchFamily="66" charset="0"/>
                    <a:cs typeface="Comic Sans MS" panose="030F0702030302020204" pitchFamily="66" charset="0"/>
                  </a:rPr>
                  <a:t>Essa corrente dará uma tensão (usando o modelo </a:t>
                </a:r>
                <a:r>
                  <a:rPr lang="pt-BR" sz="2800" dirty="0" smtClean="0">
                    <a:solidFill>
                      <a:schemeClr val="tx1"/>
                    </a:solidFill>
                    <a:effectLst/>
                    <a:latin typeface="Symbol" panose="05050102010706020507" charset="0"/>
                    <a:cs typeface="Symbol" panose="05050102010706020507" charset="0"/>
                  </a:rPr>
                  <a:t>p</a:t>
                </a:r>
                <a:r>
                  <a:rPr lang="pt-BR" sz="2800" dirty="0" smtClean="0">
                    <a:solidFill>
                      <a:schemeClr val="tx1"/>
                    </a:solidFill>
                    <a:effectLst/>
                    <a:latin typeface="Comic Sans MS" panose="030F0702030302020204" pitchFamily="66" charset="0"/>
                    <a:cs typeface="Comic Sans MS" panose="030F0702030302020204" pitchFamily="66" charset="0"/>
                  </a:rPr>
                  <a:t> para o PNP) </a:t>
                </a:r>
                <a:endParaRPr lang="pt-BR" sz="2800" dirty="0" smtClean="0">
                  <a:solidFill>
                    <a:schemeClr val="tx1"/>
                  </a:solidFill>
                  <a:effectLst/>
                  <a:latin typeface="Comic Sans MS" panose="030F0702030302020204" pitchFamily="66" charset="0"/>
                  <a:cs typeface="Comic Sans MS" panose="030F0702030302020204" pitchFamily="66" charset="0"/>
                </a:endParaRPr>
              </a:p>
              <a:p>
                <a:pPr algn="ctr" fontAlgn="auto">
                  <a:spcBef>
                    <a:spcPts val="1800"/>
                  </a:spcBef>
                  <a:spcAft>
                    <a:spcPts val="600"/>
                  </a:spcAft>
                </a:pPr>
                <a14:m>
                  <m:oMath xmlns:m="http://schemas.openxmlformats.org/officeDocument/2006/math">
                    <m:r>
                      <a:rPr lang="en-US" sz="3200" i="1" dirty="0" smtClean="0">
                        <a:solidFill>
                          <a:schemeClr val="tx1"/>
                        </a:solidFill>
                        <a:effectLst/>
                        <a:latin typeface="Cambria Math" panose="02040503050406030204" pitchFamily="18" charset="0"/>
                        <a:cs typeface="Cambria Math" panose="02040503050406030204" pitchFamily="18" charset="0"/>
                      </a:rPr>
                      <m:t>𝑣𝑥</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f>
                      <m:f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𝑅</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𝑊𝐸𝐿𝐿</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𝜋</m:t>
                            </m:r>
                            <m:r>
                              <a:rPr lang="en-US" altLang="pt-BR" sz="3200" i="1" dirty="0" smtClean="0">
                                <a:solidFill>
                                  <a:schemeClr val="tx1"/>
                                </a:solidFill>
                                <a:effectLst/>
                                <a:latin typeface="Cambria Math" panose="02040503050406030204" pitchFamily="18" charset="0"/>
                                <a:cs typeface="Cambria Math" panose="02040503050406030204" pitchFamily="18" charset="0"/>
                              </a:rPr>
                              <m:t>𝑁</m:t>
                            </m:r>
                          </m:sub>
                        </m:sSub>
                      </m:num>
                      <m:den>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𝑆𝑈𝐵</m:t>
                            </m:r>
                          </m:sub>
                        </m:sSub>
                        <m:r>
                          <a:rPr lang="en-US" altLang="pt-BR" sz="32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𝜋</m:t>
                            </m:r>
                            <m:r>
                              <a:rPr lang="en-US" altLang="pt-BR" sz="3200" i="1" dirty="0" smtClean="0">
                                <a:solidFill>
                                  <a:schemeClr val="tx1"/>
                                </a:solidFill>
                                <a:effectLst/>
                                <a:latin typeface="Cambria Math" panose="02040503050406030204" pitchFamily="18" charset="0"/>
                                <a:cs typeface="Cambria Math" panose="02040503050406030204" pitchFamily="18" charset="0"/>
                              </a:rPr>
                              <m:t>𝑁</m:t>
                            </m:r>
                          </m:sub>
                        </m:sSub>
                      </m:den>
                    </m:f>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𝐶𝑁</m:t>
                        </m:r>
                      </m:sub>
                    </m:sSub>
                  </m:oMath>
                </a14:m>
                <a:r>
                  <a:rPr lang="pt-BR" sz="2800" dirty="0" smtClean="0">
                    <a:solidFill>
                      <a:schemeClr val="tx1"/>
                    </a:solidFill>
                    <a:effectLst/>
                    <a:latin typeface="Comic Sans MS" panose="030F0702030302020204" pitchFamily="66" charset="0"/>
                    <a:cs typeface="Comic Sans MS" panose="030F0702030302020204" pitchFamily="66" charset="0"/>
                  </a:rPr>
                  <a:t> </a:t>
                </a:r>
                <a:endParaRPr lang="pt-BR" sz="2800" dirty="0" smtClean="0">
                  <a:solidFill>
                    <a:schemeClr val="tx1"/>
                  </a:solidFill>
                  <a:effectLst/>
                  <a:latin typeface="Comic Sans MS" panose="030F0702030302020204" pitchFamily="66" charset="0"/>
                  <a:cs typeface="Comic Sans MS" panose="030F0702030302020204" pitchFamily="66" charset="0"/>
                </a:endParaRPr>
              </a:p>
              <a:p>
                <a:pPr algn="l" fontAlgn="auto">
                  <a:spcBef>
                    <a:spcPts val="1800"/>
                  </a:spcBef>
                  <a:spcAft>
                    <a:spcPts val="600"/>
                  </a:spcAft>
                </a:pPr>
                <a:r>
                  <a:rPr lang="pt-BR" sz="2800" dirty="0" smtClean="0">
                    <a:solidFill>
                      <a:schemeClr val="tx1"/>
                    </a:solidFill>
                    <a:effectLst/>
                    <a:latin typeface="Comic Sans MS" panose="030F0702030302020204" pitchFamily="66" charset="0"/>
                    <a:cs typeface="Comic Sans MS" panose="030F0702030302020204" pitchFamily="66" charset="0"/>
                  </a:rPr>
                  <a:t>A corrente </a:t>
                </a:r>
                <a:r>
                  <a:rPr lang="pt-BR" sz="2800" i="1" dirty="0" smtClean="0">
                    <a:solidFill>
                      <a:schemeClr val="tx1"/>
                    </a:solidFill>
                    <a:effectLst/>
                    <a:latin typeface="Comic Sans MS" panose="030F0702030302020204" pitchFamily="66" charset="0"/>
                    <a:cs typeface="Comic Sans MS" panose="030F0702030302020204" pitchFamily="66" charset="0"/>
                  </a:rPr>
                  <a:t>i</a:t>
                </a:r>
                <a:r>
                  <a:rPr lang="pt-BR" sz="2800" i="1" baseline="-25000" dirty="0" smtClean="0">
                    <a:solidFill>
                      <a:schemeClr val="tx1"/>
                    </a:solidFill>
                    <a:effectLst/>
                    <a:latin typeface="Comic Sans MS" panose="030F0702030302020204" pitchFamily="66" charset="0"/>
                    <a:cs typeface="Comic Sans MS" panose="030F0702030302020204" pitchFamily="66" charset="0"/>
                  </a:rPr>
                  <a:t>ep</a:t>
                </a:r>
                <a:r>
                  <a:rPr lang="pt-BR" sz="2800" baseline="-25000" dirty="0" smtClean="0">
                    <a:solidFill>
                      <a:schemeClr val="tx1"/>
                    </a:solidFill>
                    <a:effectLst/>
                    <a:latin typeface="Comic Sans MS" panose="030F0702030302020204" pitchFamily="66" charset="0"/>
                    <a:cs typeface="Comic Sans MS" panose="030F0702030302020204" pitchFamily="66" charset="0"/>
                  </a:rPr>
                  <a:t> </a:t>
                </a:r>
                <a:r>
                  <a:rPr lang="pt-BR" sz="2800" dirty="0" smtClean="0">
                    <a:solidFill>
                      <a:schemeClr val="tx1"/>
                    </a:solidFill>
                    <a:effectLst/>
                    <a:latin typeface="Comic Sans MS" panose="030F0702030302020204" pitchFamily="66" charset="0"/>
                    <a:cs typeface="Comic Sans MS" panose="030F0702030302020204" pitchFamily="66" charset="0"/>
                  </a:rPr>
                  <a:t>será</a:t>
                </a:r>
                <a:endParaRPr lang="pt-BR" sz="2800" dirty="0" smtClean="0">
                  <a:solidFill>
                    <a:schemeClr val="tx1"/>
                  </a:solidFill>
                  <a:effectLst/>
                  <a:latin typeface="Comic Sans MS" panose="030F0702030302020204" pitchFamily="66" charset="0"/>
                  <a:cs typeface="Comic Sans MS" panose="030F0702030302020204" pitchFamily="66" charset="0"/>
                </a:endParaRPr>
              </a:p>
              <a:p>
                <a:pPr algn="ctr" fontAlgn="auto">
                  <a:spcBef>
                    <a:spcPts val="1800"/>
                  </a:spcBef>
                  <a:spcAft>
                    <a:spcPts val="600"/>
                  </a:spcAft>
                </a:pPr>
                <a14:m>
                  <m:oMathPara xmlns:m="http://schemas.openxmlformats.org/officeDocument/2006/math">
                    <m:oMathParaPr>
                      <m:jc m:val="centerGroup"/>
                    </m:oMathParaPr>
                    <m:oMath xmlns:m="http://schemas.openxmlformats.org/officeDocument/2006/math">
                      <m:r>
                        <a:rPr lang="en-US" altLang="pt-BR" sz="2800" i="1" dirty="0" smtClean="0">
                          <a:solidFill>
                            <a:schemeClr val="tx1"/>
                          </a:solidFill>
                          <a:effectLst/>
                          <a:latin typeface="Cambria Math" panose="02040503050406030204" pitchFamily="18" charset="0"/>
                          <a:cs typeface="Cambria Math" panose="02040503050406030204" pitchFamily="18" charset="0"/>
                        </a:rPr>
                        <m:t>𝑖</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𝑒𝑝</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𝑣</m:t>
                      </m:r>
                      <m:r>
                        <a:rPr lang="en-US" altLang="pt-BR" sz="2800" i="1" dirty="0" smtClean="0">
                          <a:solidFill>
                            <a:schemeClr val="tx1"/>
                          </a:solidFill>
                          <a:effectLst/>
                          <a:latin typeface="Cambria Math" panose="02040503050406030204" pitchFamily="18" charset="0"/>
                          <a:cs typeface="Cambria Math" panose="02040503050406030204" pitchFamily="18" charset="0"/>
                        </a:rPr>
                        <m:t>𝑥</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𝑟</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𝑒</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𝑝</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f>
                        <m:f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𝑅</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𝑊𝐸𝐿𝐿</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𝜋</m:t>
                              </m:r>
                              <m:r>
                                <a:rPr lang="en-US" altLang="pt-BR" sz="2800" i="1" dirty="0" smtClean="0">
                                  <a:solidFill>
                                    <a:schemeClr val="tx1"/>
                                  </a:solidFill>
                                  <a:effectLst/>
                                  <a:latin typeface="Cambria Math" panose="02040503050406030204" pitchFamily="18" charset="0"/>
                                  <a:cs typeface="Cambria Math" panose="02040503050406030204" pitchFamily="18" charset="0"/>
                                </a:rPr>
                                <m:t>𝑝</m:t>
                              </m:r>
                            </m:sub>
                          </m:sSub>
                        </m:num>
                        <m:den>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𝜋</m:t>
                              </m:r>
                              <m:r>
                                <a:rPr lang="en-US" altLang="pt-BR" sz="2800" i="1" dirty="0" smtClean="0">
                                  <a:solidFill>
                                    <a:schemeClr val="tx1"/>
                                  </a:solidFill>
                                  <a:effectLst/>
                                  <a:latin typeface="Cambria Math" panose="02040503050406030204" pitchFamily="18" charset="0"/>
                                  <a:cs typeface="Cambria Math" panose="02040503050406030204" pitchFamily="18" charset="0"/>
                                </a:rPr>
                                <m:t>𝑝</m:t>
                              </m:r>
                            </m:sub>
                          </m:sSub>
                        </m:den>
                      </m:f>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𝐶𝑁</m:t>
                          </m:r>
                        </m:sub>
                      </m:sSub>
                      <m:f>
                        <m:f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fPr>
                        <m:num>
                          <m:r>
                            <a:rPr lang="en-US" altLang="pt-BR" sz="2800" i="1" dirty="0" smtClean="0">
                              <a:solidFill>
                                <a:schemeClr val="tx1"/>
                              </a:solidFill>
                              <a:effectLst/>
                              <a:latin typeface="Cambria Math" panose="02040503050406030204" pitchFamily="18" charset="0"/>
                              <a:cs typeface="Cambria Math" panose="02040503050406030204" pitchFamily="18" charset="0"/>
                            </a:rPr>
                            <m:t>1</m:t>
                          </m:r>
                        </m:num>
                        <m:den>
                          <m:r>
                            <a:rPr lang="en-US" altLang="pt-BR" sz="2800" i="1" dirty="0" smtClean="0">
                              <a:solidFill>
                                <a:schemeClr val="tx1"/>
                              </a:solidFill>
                              <a:effectLst/>
                              <a:latin typeface="Cambria Math" panose="02040503050406030204" pitchFamily="18" charset="0"/>
                              <a:cs typeface="Cambria Math" panose="02040503050406030204" pitchFamily="18" charset="0"/>
                            </a:rPr>
                            <m:t>𝑟</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𝑒𝑝</m:t>
                          </m:r>
                        </m:den>
                      </m:f>
                      <m:r>
                        <a:rPr lang="en-US" altLang="pt-BR" sz="2800" i="1" dirty="0" smtClean="0">
                          <a:solidFill>
                            <a:schemeClr val="tx1"/>
                          </a:solidFill>
                          <a:effectLst/>
                          <a:latin typeface="Cambria Math" panose="02040503050406030204" pitchFamily="18" charset="0"/>
                          <a:cs typeface="Cambria Math" panose="02040503050406030204" pitchFamily="18" charset="0"/>
                        </a:rPr>
                        <m:t>=</m:t>
                      </m:r>
                      <m:f>
                        <m:f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fPr>
                        <m:num>
                          <m:r>
                            <a:rPr lang="en-US" altLang="pt-BR" sz="2800" i="1" dirty="0" smtClean="0">
                              <a:solidFill>
                                <a:schemeClr val="tx1"/>
                              </a:solidFill>
                              <a:effectLst/>
                              <a:latin typeface="Cambria Math" panose="02040503050406030204" pitchFamily="18" charset="0"/>
                              <a:cs typeface="Cambria Math" panose="02040503050406030204" pitchFamily="18" charset="0"/>
                            </a:rPr>
                            <m:t>𝑅</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𝑊𝐸𝐿𝐿</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𝛽</m:t>
                          </m:r>
                          <m:r>
                            <a:rPr lang="en-US" altLang="pt-BR" sz="2800" i="1" baseline="-25000" dirty="0" smtClean="0">
                              <a:solidFill>
                                <a:schemeClr val="tx1"/>
                              </a:solidFill>
                              <a:effectLst/>
                              <a:latin typeface="Cambria Math" panose="02040503050406030204" pitchFamily="18" charset="0"/>
                              <a:cs typeface="Cambria Math" panose="02040503050406030204" pitchFamily="18" charset="0"/>
                            </a:rPr>
                            <m:t>𝑝</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r>
                            <a:rPr lang="en-US" altLang="pt-BR" sz="2800" i="1" dirty="0" smtClean="0">
                              <a:solidFill>
                                <a:schemeClr val="tx1"/>
                              </a:solidFill>
                              <a:effectLst/>
                              <a:latin typeface="Cambria Math" panose="02040503050406030204" pitchFamily="18" charset="0"/>
                              <a:cs typeface="Cambria Math" panose="02040503050406030204" pitchFamily="18" charset="0"/>
                            </a:rPr>
                            <m:t>1</m:t>
                          </m:r>
                          <m:r>
                            <a:rPr lang="en-US" altLang="pt-BR" sz="2800" i="1" dirty="0" smtClean="0">
                              <a:solidFill>
                                <a:schemeClr val="tx1"/>
                              </a:solidFill>
                              <a:effectLst/>
                              <a:latin typeface="Cambria Math" panose="02040503050406030204" pitchFamily="18" charset="0"/>
                              <a:cs typeface="Cambria Math" panose="02040503050406030204" pitchFamily="18" charset="0"/>
                            </a:rPr>
                            <m:t>)</m:t>
                          </m:r>
                        </m:num>
                        <m:den>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𝜋</m:t>
                              </m:r>
                              <m:r>
                                <a:rPr lang="en-US" altLang="pt-BR" sz="2800" i="1" dirty="0" smtClean="0">
                                  <a:solidFill>
                                    <a:schemeClr val="tx1"/>
                                  </a:solidFill>
                                  <a:effectLst/>
                                  <a:latin typeface="Cambria Math" panose="02040503050406030204" pitchFamily="18" charset="0"/>
                                  <a:cs typeface="Cambria Math" panose="02040503050406030204" pitchFamily="18" charset="0"/>
                                </a:rPr>
                                <m:t>𝑝</m:t>
                              </m:r>
                            </m:sub>
                          </m:sSub>
                        </m:den>
                      </m:f>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𝐶𝑁</m:t>
                          </m:r>
                        </m:sub>
                      </m:sSub>
                    </m:oMath>
                  </m:oMathPara>
                </a14:m>
                <a:endParaRPr lang="en-US" altLang="pt-BR" sz="2800" i="1" dirty="0" smtClean="0">
                  <a:solidFill>
                    <a:schemeClr val="tx1"/>
                  </a:solidFill>
                  <a:effectLst/>
                  <a:latin typeface="Cambria Math" panose="02040503050406030204" pitchFamily="18" charset="0"/>
                  <a:cs typeface="Cambria Math" panose="02040503050406030204" pitchFamily="18" charset="0"/>
                </a:endParaRPr>
              </a:p>
            </p:txBody>
          </p:sp>
        </mc:Choice>
        <mc:Fallback>
          <p:sp>
            <p:nvSpPr>
              <p:cNvPr id="103" name="CaixaDeTexto 3"/>
              <p:cNvSpPr txBox="1">
                <a:spLocks noRot="1" noChangeAspect="1" noMove="1" noResize="1" noEditPoints="1" noAdjustHandles="1" noChangeArrowheads="1" noChangeShapeType="1" noTextEdit="1"/>
              </p:cNvSpPr>
              <p:nvPr/>
            </p:nvSpPr>
            <p:spPr>
              <a:xfrm>
                <a:off x="4060825" y="1729105"/>
                <a:ext cx="7969250" cy="4685030"/>
              </a:xfrm>
              <a:prstGeom prst="rect">
                <a:avLst/>
              </a:prstGeom>
              <a:blipFill rotWithShape="1">
                <a:blip r:embed="rId1"/>
                <a:stretch>
                  <a:fillRect/>
                </a:stretch>
              </a:blipFill>
            </p:spPr>
            <p:txBody>
              <a:bodyPr/>
              <a:lstStyle/>
              <a:p>
                <a:r>
                  <a:rPr lang="pt-BR" altLang="en-US">
                    <a:noFill/>
                  </a:rPr>
                  <a:t> </a:t>
                </a:r>
              </a:p>
            </p:txBody>
          </p:sp>
        </mc:Fallback>
      </mc:AlternateContent>
      <p:sp>
        <p:nvSpPr>
          <p:cNvPr id="104" name="Caixa de Texto 103"/>
          <p:cNvSpPr txBox="1"/>
          <p:nvPr/>
        </p:nvSpPr>
        <p:spPr>
          <a:xfrm>
            <a:off x="301171" y="3703320"/>
            <a:ext cx="97663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N</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a:t>
            </a:r>
            <a:r>
              <a:rPr lang="pt-BR" altLang="en-US" sz="2400">
                <a:latin typeface="Comic Sans MS" panose="030F0702030302020204" pitchFamily="66" charset="0"/>
                <a:cs typeface="Comic Sans MS" panose="030F0702030302020204" pitchFamily="66" charset="0"/>
              </a:rPr>
              <a:t> </a:t>
            </a:r>
            <a:endParaRPr lang="pt-BR" altLang="en-US" sz="2400" baseline="-25000"/>
          </a:p>
        </p:txBody>
      </p:sp>
      <p:sp>
        <p:nvSpPr>
          <p:cNvPr id="105" name="Caixa de Texto 104"/>
          <p:cNvSpPr txBox="1"/>
          <p:nvPr/>
        </p:nvSpPr>
        <p:spPr>
          <a:xfrm>
            <a:off x="3357426" y="3629660"/>
            <a:ext cx="837565"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P</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6" name="Conector de Seta Reta 105"/>
          <p:cNvCxnSpPr/>
          <p:nvPr/>
        </p:nvCxnSpPr>
        <p:spPr>
          <a:xfrm flipH="1">
            <a:off x="3391081" y="2317115"/>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7" name="Caixa de Texto 106"/>
          <p:cNvSpPr txBox="1"/>
          <p:nvPr/>
        </p:nvSpPr>
        <p:spPr>
          <a:xfrm>
            <a:off x="3366316" y="2305050"/>
            <a:ext cx="54229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8" name="Conector de Seta Reta 107"/>
          <p:cNvCxnSpPr/>
          <p:nvPr/>
        </p:nvCxnSpPr>
        <p:spPr>
          <a:xfrm flipH="1">
            <a:off x="1155246" y="4994910"/>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 name="Caixa de Texto 108"/>
          <p:cNvSpPr txBox="1"/>
          <p:nvPr/>
        </p:nvSpPr>
        <p:spPr>
          <a:xfrm>
            <a:off x="586286" y="4977130"/>
            <a:ext cx="59436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 </a:t>
            </a:r>
            <a:endParaRPr lang="pt-BR" altLang="en-US" sz="2400" baseline="-25000">
              <a:latin typeface="Comic Sans MS" panose="030F0702030302020204" pitchFamily="66" charset="0"/>
              <a:cs typeface="Comic Sans MS" panose="030F0702030302020204" pitchFamily="66" charset="0"/>
            </a:endParaRPr>
          </a:p>
        </p:txBody>
      </p:sp>
      <p:cxnSp>
        <p:nvCxnSpPr>
          <p:cNvPr id="8" name="Conector de Seta Reta 7"/>
          <p:cNvCxnSpPr/>
          <p:nvPr/>
        </p:nvCxnSpPr>
        <p:spPr>
          <a:xfrm flipH="1">
            <a:off x="1277801" y="311658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aixa de Texto 8"/>
          <p:cNvSpPr txBox="1"/>
          <p:nvPr/>
        </p:nvSpPr>
        <p:spPr>
          <a:xfrm>
            <a:off x="745671" y="3028950"/>
            <a:ext cx="60515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CN </a:t>
            </a:r>
            <a:endParaRPr lang="pt-BR" altLang="en-US" sz="2400" baseline="-25000">
              <a:latin typeface="Comic Sans MS" panose="030F0702030302020204" pitchFamily="66" charset="0"/>
              <a:cs typeface="Comic Sans MS" panose="030F0702030302020204" pitchFamily="66" charset="0"/>
            </a:endParaRPr>
          </a:p>
        </p:txBody>
      </p:sp>
      <p:cxnSp>
        <p:nvCxnSpPr>
          <p:cNvPr id="21" name="Conector de Seta Reta 20"/>
          <p:cNvCxnSpPr/>
          <p:nvPr/>
        </p:nvCxnSpPr>
        <p:spPr>
          <a:xfrm flipH="1">
            <a:off x="3253921" y="422529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Caixa de Texto 21"/>
          <p:cNvSpPr txBox="1"/>
          <p:nvPr/>
        </p:nvSpPr>
        <p:spPr>
          <a:xfrm>
            <a:off x="3345996" y="4164965"/>
            <a:ext cx="54991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CP </a:t>
            </a:r>
            <a:endParaRPr lang="pt-BR" altLang="en-US" sz="2400" baseline="-25000">
              <a:latin typeface="Comic Sans MS" panose="030F0702030302020204" pitchFamily="66" charset="0"/>
              <a:cs typeface="Comic Sans MS" panose="030F0702030302020204" pitchFamily="66" charset="0"/>
            </a:endParaRPr>
          </a:p>
        </p:txBody>
      </p:sp>
      <p:sp>
        <p:nvSpPr>
          <p:cNvPr id="37" name="Caixa de Texto 36"/>
          <p:cNvSpPr txBox="1"/>
          <p:nvPr/>
        </p:nvSpPr>
        <p:spPr>
          <a:xfrm>
            <a:off x="1798501" y="2363470"/>
            <a:ext cx="487680" cy="460375"/>
          </a:xfrm>
          <a:prstGeom prst="rect">
            <a:avLst/>
          </a:prstGeom>
          <a:noFill/>
        </p:spPr>
        <p:txBody>
          <a:bodyPr wrap="none" rtlCol="0">
            <a:spAutoFit/>
          </a:bodyPr>
          <a:lstStyle/>
          <a:p>
            <a:r>
              <a:rPr lang="pt-BR" altLang="en-US" sz="2400"/>
              <a:t>Vx</a:t>
            </a:r>
            <a:endParaRPr lang="pt-BR" altLang="en-US" sz="2400"/>
          </a:p>
        </p:txBody>
      </p:sp>
      <p:sp>
        <p:nvSpPr>
          <p:cNvPr id="7" name="CaixaDeTexto 3"/>
          <p:cNvSpPr txBox="1"/>
          <p:nvPr/>
        </p:nvSpPr>
        <p:spPr>
          <a:xfrm>
            <a:off x="745664" y="519392"/>
            <a:ext cx="10871292" cy="1076325"/>
          </a:xfrm>
          <a:prstGeom prst="rect">
            <a:avLst/>
          </a:prstGeom>
          <a:noFill/>
        </p:spPr>
        <p:txBody>
          <a:bodyPr wrap="square" rtlCol="0">
            <a:spAutoFit/>
          </a:bodyPr>
          <a:p>
            <a:pPr algn="l"/>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Consideremos inicialmente que apareça, devido a correntes parasitas, radiação, etc, uma corrente </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i</a:t>
            </a:r>
            <a:r>
              <a:rPr lang="pt-BR" sz="3200" b="1" i="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CN</a:t>
            </a:r>
            <a:endParaRPr lang="pt-BR" sz="3200" b="1" i="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Forma livre 2"/>
          <p:cNvSpPr/>
          <p:nvPr/>
        </p:nvSpPr>
        <p:spPr>
          <a:xfrm>
            <a:off x="2253615" y="2047875"/>
            <a:ext cx="467360" cy="876300"/>
          </a:xfrm>
          <a:custGeom>
            <a:avLst/>
            <a:gdLst>
              <a:gd name="connisteX0" fmla="*/ 315537 w 315537"/>
              <a:gd name="connsiteY0" fmla="*/ 0 h 876300"/>
              <a:gd name="connisteX1" fmla="*/ 48837 w 315537"/>
              <a:gd name="connsiteY1" fmla="*/ 266700 h 876300"/>
              <a:gd name="connisteX2" fmla="*/ 10737 w 315537"/>
              <a:gd name="connsiteY2" fmla="*/ 647700 h 876300"/>
              <a:gd name="connisteX3" fmla="*/ 125037 w 315537"/>
              <a:gd name="connsiteY3" fmla="*/ 857250 h 876300"/>
              <a:gd name="connisteX4" fmla="*/ 144087 w 315537"/>
              <a:gd name="connsiteY4" fmla="*/ 857250 h 876300"/>
              <a:gd name="connisteX5" fmla="*/ 220287 w 315537"/>
              <a:gd name="connsiteY5" fmla="*/ 876300 h 87630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315538" h="876300">
                <a:moveTo>
                  <a:pt x="315538" y="0"/>
                </a:moveTo>
                <a:cubicBezTo>
                  <a:pt x="262833" y="45720"/>
                  <a:pt x="109798" y="137160"/>
                  <a:pt x="48838" y="266700"/>
                </a:cubicBezTo>
                <a:cubicBezTo>
                  <a:pt x="-12122" y="396240"/>
                  <a:pt x="-4502" y="529590"/>
                  <a:pt x="10738" y="647700"/>
                </a:cubicBezTo>
                <a:cubicBezTo>
                  <a:pt x="25978" y="765810"/>
                  <a:pt x="98368" y="815340"/>
                  <a:pt x="125038" y="857250"/>
                </a:cubicBezTo>
                <a:cubicBezTo>
                  <a:pt x="151708" y="899160"/>
                  <a:pt x="125038" y="853440"/>
                  <a:pt x="144088" y="857250"/>
                </a:cubicBezTo>
                <a:cubicBezTo>
                  <a:pt x="163138" y="861060"/>
                  <a:pt x="205683" y="872490"/>
                  <a:pt x="220288" y="876300"/>
                </a:cubicBezTo>
              </a:path>
            </a:pathLst>
          </a:custGeom>
          <a:noFill/>
          <a:ln>
            <a:solidFill>
              <a:schemeClr val="tx1"/>
            </a:solidFill>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5949" y="3163093"/>
            <a:ext cx="3319733" cy="1325563"/>
          </a:xfrm>
        </p:spPr>
        <p:txBody>
          <a:bodyPr/>
          <a:lstStyle/>
          <a:p>
            <a:pPr algn="ctr"/>
            <a: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Óxido de Si</a:t>
            </a:r>
            <a:b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br>
            <a: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SiO</a:t>
            </a:r>
            <a:r>
              <a:rPr lang="pt-BR" sz="4000" b="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2</a:t>
            </a:r>
            <a:endParaRPr lang="pt-BR" sz="4000" b="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Picture 2" descr="05_01_5"/>
          <p:cNvPicPr>
            <a:picLocks noChangeAspect="1"/>
          </p:cNvPicPr>
          <p:nvPr/>
        </p:nvPicPr>
        <p:blipFill>
          <a:blip r:embed="rId1"/>
          <a:srcRect l="8163" r="13342" b="11775"/>
          <a:stretch>
            <a:fillRect/>
          </a:stretch>
        </p:blipFill>
        <p:spPr>
          <a:xfrm>
            <a:off x="4157980" y="628650"/>
            <a:ext cx="7494270" cy="5887085"/>
          </a:xfrm>
          <a:prstGeom prst="rect">
            <a:avLst/>
          </a:prstGeom>
          <a:noFill/>
          <a:ln w="9525">
            <a:noFill/>
          </a:ln>
        </p:spPr>
      </p:pic>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
        <p:nvSpPr>
          <p:cNvPr id="15" name="Rectangle 5"/>
          <p:cNvSpPr>
            <a:spLocks noChangeArrowheads="1"/>
          </p:cNvSpPr>
          <p:nvPr/>
        </p:nvSpPr>
        <p:spPr bwMode="auto">
          <a:xfrm>
            <a:off x="10133330" y="3162935"/>
            <a:ext cx="1518920" cy="460375"/>
          </a:xfrm>
          <a:prstGeom prst="rect">
            <a:avLst/>
          </a:prstGeom>
          <a:solidFill>
            <a:srgbClr val="FFFFCC"/>
          </a:solidFill>
          <a:ln w="19050" cap="flat" cmpd="sng" algn="ctr">
            <a:noFill/>
            <a:prstDash val="solid"/>
            <a:miter lim="800000"/>
          </a:ln>
          <a:effectLst/>
        </p:spPr>
        <p:txBody>
          <a:bodyPr wrap="square" anchor="ctr">
            <a:spAutoFit/>
          </a:bodyPr>
          <a:lstStyle>
            <a:defPPr>
              <a:defRPr lang="pt-BR"/>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rPr>
              <a:t>cristal</a:t>
            </a:r>
            <a:endPar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5" name="Rectangle 5"/>
          <p:cNvSpPr>
            <a:spLocks noChangeArrowheads="1"/>
          </p:cNvSpPr>
          <p:nvPr/>
        </p:nvSpPr>
        <p:spPr bwMode="auto">
          <a:xfrm>
            <a:off x="8731250" y="6055360"/>
            <a:ext cx="1402080" cy="460375"/>
          </a:xfrm>
          <a:prstGeom prst="rect">
            <a:avLst/>
          </a:prstGeom>
          <a:solidFill>
            <a:srgbClr val="FFFFCC"/>
          </a:solidFill>
          <a:ln w="19050" cap="flat" cmpd="sng" algn="ctr">
            <a:noFill/>
            <a:prstDash val="solid"/>
            <a:miter lim="800000"/>
          </a:ln>
          <a:effectLst/>
        </p:spPr>
        <p:txBody>
          <a:bodyPr wrap="square" anchor="ctr">
            <a:spAutoFit/>
          </a:bodyPr>
          <a:lstStyle>
            <a:defPPr>
              <a:defRPr lang="pt-BR"/>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rPr>
              <a:t>amorfo</a:t>
            </a:r>
            <a:endPar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660574" y="551142"/>
            <a:ext cx="10871292" cy="583565"/>
          </a:xfrm>
          <a:prstGeom prst="rect">
            <a:avLst/>
          </a:prstGeom>
          <a:noFill/>
        </p:spPr>
        <p:txBody>
          <a:bodyPr wrap="square" rtlCol="0">
            <a:spAutoFit/>
          </a:bodyPr>
          <a:lstStyle/>
          <a:p>
            <a:pPr algn="l"/>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Por fim podemos calcular o valor de </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i</a:t>
            </a:r>
            <a:r>
              <a:rPr lang="pt-BR" sz="3200" b="1" i="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CP</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a:t>
            </a:r>
            <a:endPar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grpSp>
        <p:nvGrpSpPr>
          <p:cNvPr id="66" name="Grupo 65"/>
          <p:cNvGrpSpPr/>
          <p:nvPr/>
        </p:nvGrpSpPr>
        <p:grpSpPr>
          <a:xfrm>
            <a:off x="1155246" y="3757295"/>
            <a:ext cx="438150" cy="467360"/>
            <a:chOff x="10882" y="6028"/>
            <a:chExt cx="690" cy="736"/>
          </a:xfrm>
        </p:grpSpPr>
        <p:sp>
          <p:nvSpPr>
            <p:cNvPr id="5" name="Elipse 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6" name="Conector de Seta Reta 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51" name="Conector Reto 50"/>
          <p:cNvCxnSpPr/>
          <p:nvPr/>
        </p:nvCxnSpPr>
        <p:spPr>
          <a:xfrm flipH="1">
            <a:off x="3119301" y="3721100"/>
            <a:ext cx="0" cy="22053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1369241" y="1973580"/>
            <a:ext cx="2728595" cy="12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flipH="1" flipV="1">
            <a:off x="3126921" y="1972945"/>
            <a:ext cx="0" cy="159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flipH="1" flipV="1">
            <a:off x="1383846" y="4225290"/>
            <a:ext cx="24130" cy="170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1367336" y="592645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1368606" y="196151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302786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8" name="Retângulo 57"/>
          <p:cNvSpPr/>
          <p:nvPr/>
        </p:nvSpPr>
        <p:spPr>
          <a:xfrm>
            <a:off x="1277801" y="231711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59" name="Conector Reto 58"/>
          <p:cNvCxnSpPr/>
          <p:nvPr/>
        </p:nvCxnSpPr>
        <p:spPr>
          <a:xfrm flipV="1">
            <a:off x="1339396" y="2978785"/>
            <a:ext cx="1793240" cy="2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1366701" y="4752340"/>
            <a:ext cx="176784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ixa de Texto 60"/>
          <p:cNvSpPr txBox="1"/>
          <p:nvPr/>
        </p:nvSpPr>
        <p:spPr>
          <a:xfrm>
            <a:off x="3225346" y="503237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62" name="Caixa de Texto 61"/>
          <p:cNvSpPr txBox="1"/>
          <p:nvPr/>
        </p:nvSpPr>
        <p:spPr>
          <a:xfrm>
            <a:off x="489766" y="231711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64" name="Conector Reto 63"/>
          <p:cNvCxnSpPr/>
          <p:nvPr/>
        </p:nvCxnSpPr>
        <p:spPr>
          <a:xfrm flipH="1">
            <a:off x="2183946" y="592645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flipV="1">
            <a:off x="2096316" y="617601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o 93"/>
          <p:cNvGrpSpPr/>
          <p:nvPr/>
        </p:nvGrpSpPr>
        <p:grpSpPr>
          <a:xfrm>
            <a:off x="2907846" y="3569335"/>
            <a:ext cx="438150" cy="467360"/>
            <a:chOff x="10882" y="6028"/>
            <a:chExt cx="690" cy="736"/>
          </a:xfrm>
        </p:grpSpPr>
        <p:sp>
          <p:nvSpPr>
            <p:cNvPr id="95" name="Elipse 9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96" name="Conector de Seta Reta 9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7" name="Retângulo 96"/>
          <p:cNvSpPr/>
          <p:nvPr/>
        </p:nvSpPr>
        <p:spPr>
          <a:xfrm>
            <a:off x="3002461" y="232600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8" name="Retângulo 97"/>
          <p:cNvSpPr/>
          <p:nvPr/>
        </p:nvSpPr>
        <p:spPr>
          <a:xfrm>
            <a:off x="127780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9" name="Caixa de Texto 98"/>
          <p:cNvSpPr txBox="1"/>
          <p:nvPr/>
        </p:nvSpPr>
        <p:spPr>
          <a:xfrm>
            <a:off x="2536371" y="2363470"/>
            <a:ext cx="491490" cy="460375"/>
          </a:xfrm>
          <a:prstGeom prst="rect">
            <a:avLst/>
          </a:prstGeom>
          <a:noFill/>
        </p:spPr>
        <p:txBody>
          <a:bodyPr wrap="none" rtlCol="0">
            <a:spAutoFit/>
          </a:bodyPr>
          <a:lstStyle/>
          <a:p>
            <a:r>
              <a:rPr lang="pt-BR" altLang="en-US" sz="2400"/>
              <a:t>r</a:t>
            </a:r>
            <a:r>
              <a:rPr lang="pt-BR" altLang="en-US" sz="2400" baseline="-25000"/>
              <a:t>ep</a:t>
            </a:r>
            <a:endParaRPr lang="pt-BR" altLang="en-US" sz="2400" baseline="-25000"/>
          </a:p>
        </p:txBody>
      </p:sp>
      <p:sp>
        <p:nvSpPr>
          <p:cNvPr id="100" name="Caixa de Texto 99"/>
          <p:cNvSpPr txBox="1"/>
          <p:nvPr/>
        </p:nvSpPr>
        <p:spPr>
          <a:xfrm>
            <a:off x="1503861" y="4994910"/>
            <a:ext cx="491490" cy="460375"/>
          </a:xfrm>
          <a:prstGeom prst="rect">
            <a:avLst/>
          </a:prstGeom>
          <a:noFill/>
        </p:spPr>
        <p:txBody>
          <a:bodyPr wrap="none" rtlCol="0">
            <a:spAutoFit/>
          </a:bodyPr>
          <a:lstStyle/>
          <a:p>
            <a:r>
              <a:rPr lang="pt-BR" altLang="en-US" sz="2400"/>
              <a:t>r</a:t>
            </a:r>
            <a:r>
              <a:rPr lang="pt-BR" altLang="en-US" sz="2400" baseline="-25000"/>
              <a:t>en</a:t>
            </a:r>
            <a:endParaRPr lang="pt-BR" altLang="en-US" sz="2400" baseline="-25000"/>
          </a:p>
        </p:txBody>
      </p:sp>
      <p:cxnSp>
        <p:nvCxnSpPr>
          <p:cNvPr id="101" name="Conector Reto 100"/>
          <p:cNvCxnSpPr/>
          <p:nvPr/>
        </p:nvCxnSpPr>
        <p:spPr>
          <a:xfrm flipH="1">
            <a:off x="4083231" y="198564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flipV="1">
            <a:off x="3995601" y="222885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3" name="CaixaDeTexto 3"/>
              <p:cNvSpPr txBox="1"/>
              <p:nvPr/>
            </p:nvSpPr>
            <p:spPr>
              <a:xfrm>
                <a:off x="4286250" y="1985645"/>
                <a:ext cx="7184390" cy="2298065"/>
              </a:xfrm>
              <a:prstGeom prst="rect">
                <a:avLst/>
              </a:prstGeom>
              <a:noFill/>
            </p:spPr>
            <p:txBody>
              <a:bodyPr wrap="square" rtlCol="0">
                <a:spAutoFit/>
              </a:bodyPr>
              <a:lstStyle/>
              <a:p>
                <a:pPr algn="ctr" fontAlgn="auto">
                  <a:spcBef>
                    <a:spcPts val="1800"/>
                  </a:spcBef>
                  <a:spcAft>
                    <a:spcPts val="600"/>
                  </a:spcAft>
                </a:pPr>
                <a14:m>
                  <m:oMathPara xmlns:m="http://schemas.openxmlformats.org/officeDocument/2006/math">
                    <m:oMathParaPr>
                      <m:jc m:val="centerGroup"/>
                    </m:oMathParaPr>
                    <m:oMath xmlns:m="http://schemas.openxmlformats.org/officeDocument/2006/math">
                      <m:r>
                        <a:rPr lang="en-US" altLang="pt-BR" sz="3200" i="1" dirty="0" smtClean="0">
                          <a:solidFill>
                            <a:schemeClr val="tx1"/>
                          </a:solidFill>
                          <a:effectLst/>
                          <a:latin typeface="Cambria Math" panose="02040503050406030204" pitchFamily="18" charset="0"/>
                          <a:cs typeface="Cambria Math" panose="02040503050406030204" pitchFamily="18" charset="0"/>
                        </a:rPr>
                        <m:t>𝑖</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𝐶𝑃</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𝛼</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𝑝</m:t>
                      </m:r>
                      <m:r>
                        <a:rPr lang="en-US" altLang="pt-BR" sz="3200" i="1" dirty="0" smtClean="0">
                          <a:solidFill>
                            <a:schemeClr val="tx1"/>
                          </a:solidFill>
                          <a:effectLst/>
                          <a:latin typeface="Cambria Math" panose="02040503050406030204" pitchFamily="18" charset="0"/>
                          <a:cs typeface="Cambria Math" panose="02040503050406030204" pitchFamily="18" charset="0"/>
                        </a:rPr>
                        <m:t>𝑖</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𝑒𝑝</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𝛼</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𝑝</m:t>
                      </m:r>
                      <m:f>
                        <m:f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fPr>
                        <m:num>
                          <m:r>
                            <a:rPr lang="en-US" altLang="pt-BR" sz="3200" i="1" dirty="0" smtClean="0">
                              <a:solidFill>
                                <a:schemeClr val="tx1"/>
                              </a:solidFill>
                              <a:effectLst/>
                              <a:latin typeface="Cambria Math" panose="02040503050406030204" pitchFamily="18" charset="0"/>
                              <a:cs typeface="Cambria Math" panose="02040503050406030204" pitchFamily="18" charset="0"/>
                            </a:rPr>
                            <m:t>𝑅</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𝑊𝐸𝐿𝐿</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𝛽</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𝑝</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r>
                            <a:rPr lang="en-US" altLang="pt-BR" sz="3200" i="1" dirty="0" smtClean="0">
                              <a:solidFill>
                                <a:schemeClr val="tx1"/>
                              </a:solidFill>
                              <a:effectLst/>
                              <a:latin typeface="Cambria Math" panose="02040503050406030204" pitchFamily="18" charset="0"/>
                              <a:cs typeface="Cambria Math" panose="02040503050406030204" pitchFamily="18" charset="0"/>
                            </a:rPr>
                            <m:t>1</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num>
                        <m:den>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32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𝜋</m:t>
                              </m:r>
                              <m:r>
                                <a:rPr lang="en-US" altLang="pt-BR" sz="3200" i="1" dirty="0" smtClean="0">
                                  <a:solidFill>
                                    <a:schemeClr val="tx1"/>
                                  </a:solidFill>
                                  <a:effectLst/>
                                  <a:latin typeface="Cambria Math" panose="02040503050406030204" pitchFamily="18" charset="0"/>
                                  <a:cs typeface="Cambria Math" panose="02040503050406030204" pitchFamily="18" charset="0"/>
                                </a:rPr>
                                <m:t>𝑝</m:t>
                              </m:r>
                            </m:sub>
                          </m:sSub>
                        </m:den>
                      </m:f>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𝐶𝑁</m:t>
                          </m:r>
                        </m:sub>
                      </m:sSub>
                    </m:oMath>
                  </m:oMathPara>
                </a14:m>
                <a:endParaRPr lang="en-US" altLang="pt-BR" sz="3200" i="1" dirty="0" smtClean="0">
                  <a:solidFill>
                    <a:schemeClr val="tx1"/>
                  </a:solidFill>
                  <a:effectLst/>
                  <a:latin typeface="Cambria Math" panose="02040503050406030204" pitchFamily="18" charset="0"/>
                  <a:cs typeface="Cambria Math" panose="02040503050406030204" pitchFamily="18" charset="0"/>
                </a:endParaRPr>
              </a:p>
              <a:p>
                <a:pPr algn="ctr" fontAlgn="auto">
                  <a:spcBef>
                    <a:spcPts val="1800"/>
                  </a:spcBef>
                  <a:spcAft>
                    <a:spcPts val="600"/>
                  </a:spcAft>
                </a:pPr>
                <a14:m>
                  <m:oMathPara xmlns:m="http://schemas.openxmlformats.org/officeDocument/2006/math">
                    <m:oMathParaPr>
                      <m:jc m:val="centerGroup"/>
                    </m:oMathParaPr>
                    <m:oMath xmlns:m="http://schemas.openxmlformats.org/officeDocument/2006/math">
                      <m:r>
                        <a:rPr lang="en-US" altLang="pt-BR" sz="3200" i="1" dirty="0" smtClean="0">
                          <a:solidFill>
                            <a:schemeClr val="tx1"/>
                          </a:solidFill>
                          <a:effectLst/>
                          <a:latin typeface="Cambria Math" panose="02040503050406030204" pitchFamily="18" charset="0"/>
                          <a:cs typeface="Cambria Math" panose="02040503050406030204" pitchFamily="18" charset="0"/>
                        </a:rPr>
                        <m:t>𝑖</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𝐶𝑃</m:t>
                      </m:r>
                      <m:r>
                        <a:rPr lang="en-US" altLang="pt-BR" sz="3200" i="1" dirty="0" smtClean="0">
                          <a:solidFill>
                            <a:schemeClr val="tx1"/>
                          </a:solidFill>
                          <a:effectLst/>
                          <a:latin typeface="Cambria Math" panose="02040503050406030204" pitchFamily="18" charset="0"/>
                          <a:cs typeface="Cambria Math" panose="02040503050406030204" pitchFamily="18" charset="0"/>
                        </a:rPr>
                        <m:t>=</m:t>
                      </m:r>
                      <m:f>
                        <m:f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fPr>
                        <m:num>
                          <m:r>
                            <a:rPr lang="en-US" altLang="pt-BR" sz="3200" i="1" dirty="0" smtClean="0">
                              <a:solidFill>
                                <a:schemeClr val="tx1"/>
                              </a:solidFill>
                              <a:effectLst/>
                              <a:latin typeface="Cambria Math" panose="02040503050406030204" pitchFamily="18" charset="0"/>
                              <a:cs typeface="Cambria Math" panose="02040503050406030204" pitchFamily="18" charset="0"/>
                            </a:rPr>
                            <m:t>𝛽</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𝑝</m:t>
                          </m:r>
                          <m:r>
                            <a:rPr lang="en-US" altLang="pt-BR" sz="3200" i="1" dirty="0" smtClean="0">
                              <a:solidFill>
                                <a:schemeClr val="tx1"/>
                              </a:solidFill>
                              <a:effectLst/>
                              <a:latin typeface="Cambria Math" panose="02040503050406030204" pitchFamily="18" charset="0"/>
                              <a:cs typeface="Cambria Math" panose="02040503050406030204" pitchFamily="18" charset="0"/>
                            </a:rPr>
                            <m:t>𝑅</m:t>
                          </m:r>
                          <m:r>
                            <a:rPr lang="en-US" altLang="pt-BR" sz="3200" i="1" baseline="-25000" dirty="0" smtClean="0">
                              <a:solidFill>
                                <a:schemeClr val="tx1"/>
                              </a:solidFill>
                              <a:effectLst/>
                              <a:latin typeface="Cambria Math" panose="02040503050406030204" pitchFamily="18" charset="0"/>
                              <a:cs typeface="Cambria Math" panose="02040503050406030204" pitchFamily="18" charset="0"/>
                            </a:rPr>
                            <m:t>𝑊𝐸𝐿𝐿</m:t>
                          </m:r>
                        </m:num>
                        <m:den>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32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𝜋</m:t>
                              </m:r>
                              <m:r>
                                <a:rPr lang="en-US" altLang="pt-BR" sz="3200" i="1" dirty="0" smtClean="0">
                                  <a:solidFill>
                                    <a:schemeClr val="tx1"/>
                                  </a:solidFill>
                                  <a:effectLst/>
                                  <a:latin typeface="Cambria Math" panose="02040503050406030204" pitchFamily="18" charset="0"/>
                                  <a:cs typeface="Cambria Math" panose="02040503050406030204" pitchFamily="18" charset="0"/>
                                </a:rPr>
                                <m:t>𝑝</m:t>
                              </m:r>
                            </m:sub>
                          </m:sSub>
                        </m:den>
                      </m:f>
                      <m:sSub>
                        <m:sSubPr>
                          <m:ctrlPr>
                            <a:rPr lang="en-US" altLang="pt-BR" sz="32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2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3200" i="1" dirty="0" smtClean="0">
                              <a:solidFill>
                                <a:schemeClr val="tx1"/>
                              </a:solidFill>
                              <a:effectLst/>
                              <a:latin typeface="Cambria Math" panose="02040503050406030204" pitchFamily="18" charset="0"/>
                              <a:cs typeface="Cambria Math" panose="02040503050406030204" pitchFamily="18" charset="0"/>
                            </a:rPr>
                            <m:t>𝐶𝑁</m:t>
                          </m:r>
                        </m:sub>
                      </m:sSub>
                    </m:oMath>
                  </m:oMathPara>
                </a14:m>
                <a:endParaRPr lang="en-US" altLang="pt-BR" sz="3200" i="1" dirty="0" smtClean="0">
                  <a:solidFill>
                    <a:schemeClr val="tx1"/>
                  </a:solidFill>
                  <a:effectLst/>
                  <a:latin typeface="Cambria Math" panose="02040503050406030204" pitchFamily="18" charset="0"/>
                  <a:cs typeface="Cambria Math" panose="02040503050406030204" pitchFamily="18" charset="0"/>
                </a:endParaRPr>
              </a:p>
            </p:txBody>
          </p:sp>
        </mc:Choice>
        <mc:Fallback>
          <p:sp>
            <p:nvSpPr>
              <p:cNvPr id="103" name="CaixaDeTexto 3"/>
              <p:cNvSpPr txBox="1">
                <a:spLocks noRot="1" noChangeAspect="1" noMove="1" noResize="1" noEditPoints="1" noAdjustHandles="1" noChangeArrowheads="1" noChangeShapeType="1" noTextEdit="1"/>
              </p:cNvSpPr>
              <p:nvPr/>
            </p:nvSpPr>
            <p:spPr>
              <a:xfrm>
                <a:off x="4286250" y="1985645"/>
                <a:ext cx="7184390" cy="2298065"/>
              </a:xfrm>
              <a:prstGeom prst="rect">
                <a:avLst/>
              </a:prstGeom>
              <a:blipFill rotWithShape="1">
                <a:blip r:embed="rId1"/>
                <a:stretch>
                  <a:fillRect b="-636"/>
                </a:stretch>
              </a:blipFill>
            </p:spPr>
            <p:txBody>
              <a:bodyPr/>
              <a:lstStyle/>
              <a:p>
                <a:r>
                  <a:rPr lang="pt-BR" altLang="en-US">
                    <a:noFill/>
                  </a:rPr>
                  <a:t> </a:t>
                </a:r>
              </a:p>
            </p:txBody>
          </p:sp>
        </mc:Fallback>
      </mc:AlternateContent>
      <p:sp>
        <p:nvSpPr>
          <p:cNvPr id="104" name="Caixa de Texto 103"/>
          <p:cNvSpPr txBox="1"/>
          <p:nvPr/>
        </p:nvSpPr>
        <p:spPr>
          <a:xfrm>
            <a:off x="301171" y="3703320"/>
            <a:ext cx="97663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N</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a:t>
            </a:r>
            <a:r>
              <a:rPr lang="pt-BR" altLang="en-US" sz="2400">
                <a:latin typeface="Comic Sans MS" panose="030F0702030302020204" pitchFamily="66" charset="0"/>
                <a:cs typeface="Comic Sans MS" panose="030F0702030302020204" pitchFamily="66" charset="0"/>
              </a:rPr>
              <a:t> </a:t>
            </a:r>
            <a:endParaRPr lang="pt-BR" altLang="en-US" sz="2400" baseline="-25000"/>
          </a:p>
        </p:txBody>
      </p:sp>
      <p:sp>
        <p:nvSpPr>
          <p:cNvPr id="105" name="Caixa de Texto 104"/>
          <p:cNvSpPr txBox="1"/>
          <p:nvPr/>
        </p:nvSpPr>
        <p:spPr>
          <a:xfrm>
            <a:off x="3357426" y="3629660"/>
            <a:ext cx="83439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P</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6" name="Conector de Seta Reta 105"/>
          <p:cNvCxnSpPr/>
          <p:nvPr/>
        </p:nvCxnSpPr>
        <p:spPr>
          <a:xfrm flipH="1">
            <a:off x="3391081" y="2317115"/>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7" name="Caixa de Texto 106"/>
          <p:cNvSpPr txBox="1"/>
          <p:nvPr/>
        </p:nvSpPr>
        <p:spPr>
          <a:xfrm>
            <a:off x="3366316" y="2305050"/>
            <a:ext cx="53911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8" name="Conector de Seta Reta 107"/>
          <p:cNvCxnSpPr/>
          <p:nvPr/>
        </p:nvCxnSpPr>
        <p:spPr>
          <a:xfrm flipH="1">
            <a:off x="1155246" y="4994910"/>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 name="Caixa de Texto 108"/>
          <p:cNvSpPr txBox="1"/>
          <p:nvPr/>
        </p:nvSpPr>
        <p:spPr>
          <a:xfrm>
            <a:off x="586286" y="4977130"/>
            <a:ext cx="59436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 </a:t>
            </a:r>
            <a:endParaRPr lang="pt-BR" altLang="en-US" sz="2400" baseline="-25000">
              <a:latin typeface="Comic Sans MS" panose="030F0702030302020204" pitchFamily="66" charset="0"/>
              <a:cs typeface="Comic Sans MS" panose="030F0702030302020204" pitchFamily="66" charset="0"/>
            </a:endParaRPr>
          </a:p>
        </p:txBody>
      </p:sp>
      <p:cxnSp>
        <p:nvCxnSpPr>
          <p:cNvPr id="8" name="Conector de Seta Reta 7"/>
          <p:cNvCxnSpPr/>
          <p:nvPr/>
        </p:nvCxnSpPr>
        <p:spPr>
          <a:xfrm flipH="1">
            <a:off x="1277801" y="311658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aixa de Texto 8"/>
          <p:cNvSpPr txBox="1"/>
          <p:nvPr/>
        </p:nvSpPr>
        <p:spPr>
          <a:xfrm>
            <a:off x="745671" y="3028950"/>
            <a:ext cx="60515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CN </a:t>
            </a:r>
            <a:endParaRPr lang="pt-BR" altLang="en-US" sz="2400" baseline="-25000">
              <a:latin typeface="Comic Sans MS" panose="030F0702030302020204" pitchFamily="66" charset="0"/>
              <a:cs typeface="Comic Sans MS" panose="030F0702030302020204" pitchFamily="66" charset="0"/>
            </a:endParaRPr>
          </a:p>
        </p:txBody>
      </p:sp>
      <p:cxnSp>
        <p:nvCxnSpPr>
          <p:cNvPr id="21" name="Conector de Seta Reta 20"/>
          <p:cNvCxnSpPr/>
          <p:nvPr/>
        </p:nvCxnSpPr>
        <p:spPr>
          <a:xfrm flipH="1">
            <a:off x="3253921" y="422529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Caixa de Texto 21"/>
          <p:cNvSpPr txBox="1"/>
          <p:nvPr/>
        </p:nvSpPr>
        <p:spPr>
          <a:xfrm>
            <a:off x="3345996" y="4164965"/>
            <a:ext cx="54991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CP </a:t>
            </a:r>
            <a:endParaRPr lang="pt-BR" altLang="en-US" sz="2400" baseline="-25000">
              <a:latin typeface="Comic Sans MS" panose="030F0702030302020204" pitchFamily="66" charset="0"/>
              <a:cs typeface="Comic Sans MS" panose="030F0702030302020204" pitchFamily="66" charset="0"/>
            </a:endParaRPr>
          </a:p>
        </p:txBody>
      </p:sp>
      <p:sp>
        <p:nvSpPr>
          <p:cNvPr id="37" name="Caixa de Texto 36"/>
          <p:cNvSpPr txBox="1"/>
          <p:nvPr/>
        </p:nvSpPr>
        <p:spPr>
          <a:xfrm>
            <a:off x="1798501" y="2568575"/>
            <a:ext cx="487680" cy="460375"/>
          </a:xfrm>
          <a:prstGeom prst="rect">
            <a:avLst/>
          </a:prstGeom>
          <a:noFill/>
        </p:spPr>
        <p:txBody>
          <a:bodyPr wrap="none" rtlCol="0">
            <a:spAutoFit/>
          </a:bodyPr>
          <a:lstStyle/>
          <a:p>
            <a:r>
              <a:rPr lang="pt-BR" altLang="en-US" sz="2400"/>
              <a:t>Vx</a:t>
            </a:r>
            <a:endParaRPr lang="pt-BR" altLang="en-US" sz="240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grpSp>
        <p:nvGrpSpPr>
          <p:cNvPr id="66" name="Grupo 65"/>
          <p:cNvGrpSpPr/>
          <p:nvPr/>
        </p:nvGrpSpPr>
        <p:grpSpPr>
          <a:xfrm>
            <a:off x="1155246" y="3757295"/>
            <a:ext cx="438150" cy="467360"/>
            <a:chOff x="10882" y="6028"/>
            <a:chExt cx="690" cy="736"/>
          </a:xfrm>
        </p:grpSpPr>
        <p:sp>
          <p:nvSpPr>
            <p:cNvPr id="5" name="Elipse 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6" name="Conector de Seta Reta 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cxnSp>
        <p:nvCxnSpPr>
          <p:cNvPr id="51" name="Conector Reto 50"/>
          <p:cNvCxnSpPr/>
          <p:nvPr/>
        </p:nvCxnSpPr>
        <p:spPr>
          <a:xfrm flipH="1">
            <a:off x="3119301" y="3721100"/>
            <a:ext cx="0" cy="22053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a:off x="1369241" y="1973580"/>
            <a:ext cx="2728595" cy="120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ector Reto 52"/>
          <p:cNvCxnSpPr/>
          <p:nvPr/>
        </p:nvCxnSpPr>
        <p:spPr>
          <a:xfrm flipH="1" flipV="1">
            <a:off x="3126921" y="1972945"/>
            <a:ext cx="0" cy="159639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ector Reto 53"/>
          <p:cNvCxnSpPr/>
          <p:nvPr/>
        </p:nvCxnSpPr>
        <p:spPr>
          <a:xfrm flipH="1" flipV="1">
            <a:off x="1383846" y="4225290"/>
            <a:ext cx="24130" cy="170116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ector Reto 54"/>
          <p:cNvCxnSpPr/>
          <p:nvPr/>
        </p:nvCxnSpPr>
        <p:spPr>
          <a:xfrm>
            <a:off x="1367336" y="5926455"/>
            <a:ext cx="175069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Reto 55"/>
          <p:cNvCxnSpPr/>
          <p:nvPr/>
        </p:nvCxnSpPr>
        <p:spPr>
          <a:xfrm flipH="1">
            <a:off x="1368606" y="1961515"/>
            <a:ext cx="15240" cy="17957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tângulo 56"/>
          <p:cNvSpPr/>
          <p:nvPr/>
        </p:nvSpPr>
        <p:spPr>
          <a:xfrm>
            <a:off x="302786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8" name="Retângulo 57"/>
          <p:cNvSpPr/>
          <p:nvPr/>
        </p:nvSpPr>
        <p:spPr>
          <a:xfrm>
            <a:off x="1277801" y="231711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59" name="Conector Reto 58"/>
          <p:cNvCxnSpPr/>
          <p:nvPr/>
        </p:nvCxnSpPr>
        <p:spPr>
          <a:xfrm flipV="1">
            <a:off x="1339396" y="2978785"/>
            <a:ext cx="1793240" cy="25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p:nvPr/>
        </p:nvCxnSpPr>
        <p:spPr>
          <a:xfrm>
            <a:off x="1366701" y="4752340"/>
            <a:ext cx="1767840" cy="1587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Caixa de Texto 60"/>
          <p:cNvSpPr txBox="1"/>
          <p:nvPr/>
        </p:nvSpPr>
        <p:spPr>
          <a:xfrm>
            <a:off x="3225346" y="5032375"/>
            <a:ext cx="674370" cy="460375"/>
          </a:xfrm>
          <a:prstGeom prst="rect">
            <a:avLst/>
          </a:prstGeom>
          <a:noFill/>
        </p:spPr>
        <p:txBody>
          <a:bodyPr wrap="none" rtlCol="0">
            <a:spAutoFit/>
          </a:bodyPr>
          <a:lstStyle/>
          <a:p>
            <a:r>
              <a:rPr lang="pt-BR" altLang="en-US" sz="2400"/>
              <a:t>R</a:t>
            </a:r>
            <a:r>
              <a:rPr lang="pt-BR" altLang="en-US" sz="2400" baseline="-25000"/>
              <a:t>SUB</a:t>
            </a:r>
            <a:endParaRPr lang="pt-BR" altLang="en-US" sz="2400" baseline="-25000"/>
          </a:p>
        </p:txBody>
      </p:sp>
      <p:sp>
        <p:nvSpPr>
          <p:cNvPr id="62" name="Caixa de Texto 61"/>
          <p:cNvSpPr txBox="1"/>
          <p:nvPr/>
        </p:nvSpPr>
        <p:spPr>
          <a:xfrm>
            <a:off x="489766" y="2317115"/>
            <a:ext cx="788035" cy="460375"/>
          </a:xfrm>
          <a:prstGeom prst="rect">
            <a:avLst/>
          </a:prstGeom>
          <a:noFill/>
        </p:spPr>
        <p:txBody>
          <a:bodyPr wrap="none" rtlCol="0">
            <a:spAutoFit/>
          </a:bodyPr>
          <a:lstStyle/>
          <a:p>
            <a:r>
              <a:rPr lang="pt-BR" altLang="en-US" sz="2400"/>
              <a:t>R</a:t>
            </a:r>
            <a:r>
              <a:rPr lang="pt-BR" altLang="en-US" sz="2400" baseline="-25000"/>
              <a:t>WELL</a:t>
            </a:r>
            <a:endParaRPr lang="pt-BR" altLang="en-US" sz="2400" baseline="-25000"/>
          </a:p>
        </p:txBody>
      </p:sp>
      <p:cxnSp>
        <p:nvCxnSpPr>
          <p:cNvPr id="64" name="Conector Reto 63"/>
          <p:cNvCxnSpPr/>
          <p:nvPr/>
        </p:nvCxnSpPr>
        <p:spPr>
          <a:xfrm flipH="1">
            <a:off x="2183946" y="592645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ector Reto 64"/>
          <p:cNvCxnSpPr/>
          <p:nvPr/>
        </p:nvCxnSpPr>
        <p:spPr>
          <a:xfrm flipV="1">
            <a:off x="2096316" y="617601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4" name="Grupo 93"/>
          <p:cNvGrpSpPr/>
          <p:nvPr/>
        </p:nvGrpSpPr>
        <p:grpSpPr>
          <a:xfrm>
            <a:off x="2907846" y="3569335"/>
            <a:ext cx="438150" cy="467360"/>
            <a:chOff x="10882" y="6028"/>
            <a:chExt cx="690" cy="736"/>
          </a:xfrm>
        </p:grpSpPr>
        <p:sp>
          <p:nvSpPr>
            <p:cNvPr id="95" name="Elipse 94"/>
            <p:cNvSpPr/>
            <p:nvPr/>
          </p:nvSpPr>
          <p:spPr>
            <a:xfrm>
              <a:off x="10882" y="6028"/>
              <a:ext cx="690" cy="7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cxnSp>
          <p:nvCxnSpPr>
            <p:cNvPr id="96" name="Conector de Seta Reta 95"/>
            <p:cNvCxnSpPr/>
            <p:nvPr/>
          </p:nvCxnSpPr>
          <p:spPr>
            <a:xfrm flipH="1">
              <a:off x="11216" y="6123"/>
              <a:ext cx="23" cy="547"/>
            </a:xfrm>
            <a:prstGeom prst="straightConnector1">
              <a:avLst/>
            </a:prstGeom>
            <a:ln w="2540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97" name="Retângulo 96"/>
          <p:cNvSpPr/>
          <p:nvPr/>
        </p:nvSpPr>
        <p:spPr>
          <a:xfrm>
            <a:off x="3002461" y="2326005"/>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8" name="Retângulo 97"/>
          <p:cNvSpPr/>
          <p:nvPr/>
        </p:nvSpPr>
        <p:spPr>
          <a:xfrm>
            <a:off x="1277801" y="4994910"/>
            <a:ext cx="226060" cy="497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9" name="Caixa de Texto 98"/>
          <p:cNvSpPr txBox="1"/>
          <p:nvPr/>
        </p:nvSpPr>
        <p:spPr>
          <a:xfrm>
            <a:off x="2536371" y="2363470"/>
            <a:ext cx="491490" cy="460375"/>
          </a:xfrm>
          <a:prstGeom prst="rect">
            <a:avLst/>
          </a:prstGeom>
          <a:noFill/>
        </p:spPr>
        <p:txBody>
          <a:bodyPr wrap="none" rtlCol="0">
            <a:spAutoFit/>
          </a:bodyPr>
          <a:lstStyle/>
          <a:p>
            <a:r>
              <a:rPr lang="pt-BR" altLang="en-US" sz="2400"/>
              <a:t>r</a:t>
            </a:r>
            <a:r>
              <a:rPr lang="pt-BR" altLang="en-US" sz="2400" baseline="-25000"/>
              <a:t>ep</a:t>
            </a:r>
            <a:endParaRPr lang="pt-BR" altLang="en-US" sz="2400" baseline="-25000"/>
          </a:p>
        </p:txBody>
      </p:sp>
      <p:sp>
        <p:nvSpPr>
          <p:cNvPr id="100" name="Caixa de Texto 99"/>
          <p:cNvSpPr txBox="1"/>
          <p:nvPr/>
        </p:nvSpPr>
        <p:spPr>
          <a:xfrm>
            <a:off x="1503861" y="4994910"/>
            <a:ext cx="491490" cy="460375"/>
          </a:xfrm>
          <a:prstGeom prst="rect">
            <a:avLst/>
          </a:prstGeom>
          <a:noFill/>
        </p:spPr>
        <p:txBody>
          <a:bodyPr wrap="none" rtlCol="0">
            <a:spAutoFit/>
          </a:bodyPr>
          <a:lstStyle/>
          <a:p>
            <a:r>
              <a:rPr lang="pt-BR" altLang="en-US" sz="2400"/>
              <a:t>r</a:t>
            </a:r>
            <a:r>
              <a:rPr lang="pt-BR" altLang="en-US" sz="2400" baseline="-25000"/>
              <a:t>en</a:t>
            </a:r>
            <a:endParaRPr lang="pt-BR" altLang="en-US" sz="2400" baseline="-25000"/>
          </a:p>
        </p:txBody>
      </p:sp>
      <p:cxnSp>
        <p:nvCxnSpPr>
          <p:cNvPr id="101" name="Conector Reto 100"/>
          <p:cNvCxnSpPr/>
          <p:nvPr/>
        </p:nvCxnSpPr>
        <p:spPr>
          <a:xfrm flipH="1">
            <a:off x="4083231" y="1985645"/>
            <a:ext cx="14605" cy="24955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Conector Reto 101"/>
          <p:cNvCxnSpPr/>
          <p:nvPr/>
        </p:nvCxnSpPr>
        <p:spPr>
          <a:xfrm flipV="1">
            <a:off x="3995601" y="2228850"/>
            <a:ext cx="189865" cy="63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03" name="CaixaDeTexto 3"/>
              <p:cNvSpPr txBox="1"/>
              <p:nvPr/>
            </p:nvSpPr>
            <p:spPr>
              <a:xfrm>
                <a:off x="4495800" y="2146935"/>
                <a:ext cx="7078345" cy="3829685"/>
              </a:xfrm>
              <a:prstGeom prst="rect">
                <a:avLst/>
              </a:prstGeom>
              <a:noFill/>
            </p:spPr>
            <p:txBody>
              <a:bodyPr wrap="square" rtlCol="0">
                <a:spAutoFit/>
              </a:bodyPr>
              <a:lstStyle/>
              <a:p>
                <a:pPr algn="l" fontAlgn="auto">
                  <a:spcBef>
                    <a:spcPts val="1800"/>
                  </a:spcBef>
                  <a:spcAft>
                    <a:spcPts val="600"/>
                  </a:spcAft>
                </a:pPr>
                <a:r>
                  <a:rPr lang="pt-BR" sz="3200" dirty="0" smtClean="0">
                    <a:solidFill>
                      <a:schemeClr val="tx1"/>
                    </a:solidFill>
                    <a:effectLst/>
                    <a:latin typeface="Comic Sans MS" panose="030F0702030302020204" pitchFamily="66" charset="0"/>
                    <a:cs typeface="Comic Sans MS" panose="030F0702030302020204" pitchFamily="66" charset="0"/>
                  </a:rPr>
                  <a:t>Por comparação podemos chegar a</a:t>
                </a:r>
                <a:endParaRPr lang="pt-BR" sz="3200" dirty="0" smtClean="0">
                  <a:solidFill>
                    <a:schemeClr val="tx1"/>
                  </a:solidFill>
                  <a:effectLst/>
                  <a:latin typeface="Comic Sans MS" panose="030F0702030302020204" pitchFamily="66" charset="0"/>
                  <a:cs typeface="Comic Sans MS" panose="030F0702030302020204" pitchFamily="66" charset="0"/>
                </a:endParaRPr>
              </a:p>
              <a:p>
                <a:pPr algn="ctr" fontAlgn="auto">
                  <a:spcBef>
                    <a:spcPts val="1800"/>
                  </a:spcBef>
                  <a:spcAft>
                    <a:spcPts val="600"/>
                  </a:spcAft>
                </a:pPr>
                <a14:m>
                  <m:oMath xmlns:m="http://schemas.openxmlformats.org/officeDocument/2006/math">
                    <m:sSub>
                      <m:sSubPr>
                        <m:ctrlPr>
                          <a:rPr 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𝑖</m:t>
                        </m:r>
                      </m:e>
                      <m:sub>
                        <m:r>
                          <a:rPr lang="pt-BR" altLang="pt-BR" sz="3600" b="0" i="1" dirty="0" smtClean="0">
                            <a:solidFill>
                              <a:schemeClr val="tx1"/>
                            </a:solidFill>
                            <a:effectLst/>
                            <a:latin typeface="Cambria Math" panose="02040503050406030204" pitchFamily="18" charset="0"/>
                            <a:cs typeface="Cambria Math" panose="02040503050406030204" pitchFamily="18" charset="0"/>
                          </a:rPr>
                          <m:t>𝐶</m:t>
                        </m:r>
                        <m:r>
                          <a:rPr lang="en-US" altLang="pt-BR" sz="3600" i="1" dirty="0" smtClean="0">
                            <a:solidFill>
                              <a:schemeClr val="tx1"/>
                            </a:solidFill>
                            <a:effectLst/>
                            <a:latin typeface="Cambria Math" panose="02040503050406030204" pitchFamily="18" charset="0"/>
                            <a:cs typeface="Cambria Math" panose="02040503050406030204" pitchFamily="18" charset="0"/>
                          </a:rPr>
                          <m:t>𝑁</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m:t>
                    </m:r>
                    <m:f>
                      <m:f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𝛽</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𝑁</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𝑆𝑈𝐵</m:t>
                            </m:r>
                          </m:sub>
                        </m:sSub>
                      </m:num>
                      <m:den>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𝑆𝑈𝐵</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𝜋</m:t>
                            </m:r>
                            <m:r>
                              <a:rPr lang="en-US" altLang="pt-BR" sz="3600" i="1" dirty="0" smtClean="0">
                                <a:solidFill>
                                  <a:schemeClr val="tx1"/>
                                </a:solidFill>
                                <a:effectLst/>
                                <a:latin typeface="Cambria Math" panose="02040503050406030204" pitchFamily="18" charset="0"/>
                                <a:cs typeface="Cambria Math" panose="02040503050406030204" pitchFamily="18" charset="0"/>
                              </a:rPr>
                              <m:t>𝑁</m:t>
                            </m:r>
                          </m:sub>
                        </m:sSub>
                      </m:den>
                    </m:f>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𝑖</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𝐶𝑃</m:t>
                        </m:r>
                      </m:sub>
                    </m:sSub>
                  </m:oMath>
                </a14:m>
                <a:r>
                  <a:rPr lang="pt-BR" sz="3200" dirty="0" smtClean="0">
                    <a:solidFill>
                      <a:schemeClr val="tx1"/>
                    </a:solidFill>
                    <a:effectLst/>
                    <a:latin typeface="Comic Sans MS" panose="030F0702030302020204" pitchFamily="66" charset="0"/>
                    <a:cs typeface="Comic Sans MS" panose="030F0702030302020204" pitchFamily="66" charset="0"/>
                  </a:rPr>
                  <a:t> </a:t>
                </a:r>
                <a:endParaRPr lang="pt-BR" sz="3200" dirty="0" smtClean="0">
                  <a:solidFill>
                    <a:schemeClr val="tx1"/>
                  </a:solidFill>
                  <a:effectLst/>
                  <a:latin typeface="Comic Sans MS" panose="030F0702030302020204" pitchFamily="66" charset="0"/>
                  <a:cs typeface="Comic Sans MS" panose="030F0702030302020204" pitchFamily="66" charset="0"/>
                </a:endParaRPr>
              </a:p>
              <a:p>
                <a:pPr algn="ctr" fontAlgn="auto">
                  <a:spcBef>
                    <a:spcPts val="1800"/>
                  </a:spcBef>
                  <a:spcAft>
                    <a:spcPts val="600"/>
                  </a:spcAft>
                </a:pPr>
                <a:r>
                  <a:rPr lang="pt-BR" sz="3200" dirty="0" smtClean="0">
                    <a:solidFill>
                      <a:schemeClr val="tx1"/>
                    </a:solidFill>
                    <a:effectLst/>
                    <a:latin typeface="Comic Sans MS" panose="030F0702030302020204" pitchFamily="66" charset="0"/>
                    <a:cs typeface="Comic Sans MS" panose="030F0702030302020204" pitchFamily="66" charset="0"/>
                  </a:rPr>
                  <a:t>Então o ganho total de </a:t>
                </a:r>
                <a:r>
                  <a:rPr lang="pt-BR" sz="3200" dirty="0" err="1" smtClean="0">
                    <a:solidFill>
                      <a:schemeClr val="tx1"/>
                    </a:solidFill>
                    <a:effectLst/>
                    <a:latin typeface="Comic Sans MS" panose="030F0702030302020204" pitchFamily="66" charset="0"/>
                    <a:cs typeface="Comic Sans MS" panose="030F0702030302020204" pitchFamily="66" charset="0"/>
                  </a:rPr>
                  <a:t>i</a:t>
                </a:r>
                <a:r>
                  <a:rPr lang="pt-BR" sz="3200" baseline="-25000" dirty="0" err="1" smtClean="0">
                    <a:solidFill>
                      <a:schemeClr val="tx1"/>
                    </a:solidFill>
                    <a:effectLst/>
                    <a:latin typeface="Comic Sans MS" panose="030F0702030302020204" pitchFamily="66" charset="0"/>
                    <a:cs typeface="Comic Sans MS" panose="030F0702030302020204" pitchFamily="66" charset="0"/>
                  </a:rPr>
                  <a:t>CN</a:t>
                </a:r>
                <a:r>
                  <a:rPr lang="pt-BR" sz="3200" dirty="0" smtClean="0">
                    <a:solidFill>
                      <a:schemeClr val="tx1"/>
                    </a:solidFill>
                    <a:effectLst/>
                    <a:latin typeface="Comic Sans MS" panose="030F0702030302020204" pitchFamily="66" charset="0"/>
                    <a:cs typeface="Comic Sans MS" panose="030F0702030302020204" pitchFamily="66" charset="0"/>
                  </a:rPr>
                  <a:t> </a:t>
                </a:r>
                <a:r>
                  <a:rPr lang="pt-BR" sz="3200" dirty="0">
                    <a:latin typeface="Comic Sans MS" panose="030F0702030302020204" pitchFamily="66" charset="0"/>
                    <a:cs typeface="Comic Sans MS" panose="030F0702030302020204" pitchFamily="66" charset="0"/>
                  </a:rPr>
                  <a:t>a</a:t>
                </a:r>
                <a:r>
                  <a:rPr lang="pt-BR" sz="3200" dirty="0" smtClean="0">
                    <a:solidFill>
                      <a:schemeClr val="tx1"/>
                    </a:solidFill>
                    <a:effectLst/>
                    <a:latin typeface="Comic Sans MS" panose="030F0702030302020204" pitchFamily="66" charset="0"/>
                    <a:cs typeface="Comic Sans MS" panose="030F0702030302020204" pitchFamily="66" charset="0"/>
                  </a:rPr>
                  <a:t> i</a:t>
                </a:r>
                <a:r>
                  <a:rPr lang="pt-BR" sz="3200" baseline="-25000" dirty="0" smtClean="0">
                    <a:solidFill>
                      <a:schemeClr val="tx1"/>
                    </a:solidFill>
                    <a:effectLst/>
                    <a:latin typeface="Comic Sans MS" panose="030F0702030302020204" pitchFamily="66" charset="0"/>
                    <a:cs typeface="Comic Sans MS" panose="030F0702030302020204" pitchFamily="66" charset="0"/>
                  </a:rPr>
                  <a:t>CN</a:t>
                </a:r>
                <a:r>
                  <a:rPr lang="pt-BR" sz="3200" dirty="0" smtClean="0">
                    <a:solidFill>
                      <a:schemeClr val="tx1"/>
                    </a:solidFill>
                    <a:effectLst/>
                    <a:latin typeface="Comic Sans MS" panose="030F0702030302020204" pitchFamily="66" charset="0"/>
                    <a:cs typeface="Comic Sans MS" panose="030F0702030302020204" pitchFamily="66" charset="0"/>
                  </a:rPr>
                  <a:t> será</a:t>
                </a:r>
                <a:endParaRPr lang="pt-BR" sz="3200" dirty="0" smtClean="0">
                  <a:solidFill>
                    <a:schemeClr val="tx1"/>
                  </a:solidFill>
                  <a:effectLst/>
                  <a:latin typeface="Comic Sans MS" panose="030F0702030302020204" pitchFamily="66" charset="0"/>
                  <a:cs typeface="Comic Sans MS" panose="030F0702030302020204" pitchFamily="66" charset="0"/>
                </a:endParaRPr>
              </a:p>
              <a:p>
                <a:pPr algn="ctr" fontAlgn="auto">
                  <a:spcBef>
                    <a:spcPts val="1800"/>
                  </a:spcBef>
                  <a:spcAft>
                    <a:spcPts val="600"/>
                  </a:spcAft>
                </a:pPr>
                <a14:m>
                  <m:oMath xmlns:m="http://schemas.openxmlformats.org/officeDocument/2006/math">
                    <m:f>
                      <m:f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𝛽</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𝑝</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𝑊𝐸𝐿𝐿</m:t>
                            </m:r>
                          </m:sub>
                        </m:sSub>
                      </m:num>
                      <m:den>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𝜋</m:t>
                            </m:r>
                            <m:r>
                              <a:rPr lang="en-US" altLang="pt-BR" sz="3600" i="1" dirty="0" smtClean="0">
                                <a:solidFill>
                                  <a:schemeClr val="tx1"/>
                                </a:solidFill>
                                <a:effectLst/>
                                <a:latin typeface="Cambria Math" panose="02040503050406030204" pitchFamily="18" charset="0"/>
                                <a:cs typeface="Cambria Math" panose="02040503050406030204" pitchFamily="18" charset="0"/>
                              </a:rPr>
                              <m:t>𝑝</m:t>
                            </m:r>
                          </m:sub>
                        </m:sSub>
                      </m:den>
                    </m:f>
                    <m:f>
                      <m:f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𝛽</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𝑁</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𝑆𝑈𝐵</m:t>
                            </m:r>
                          </m:sub>
                        </m:sSub>
                      </m:num>
                      <m:den>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𝑆𝑈𝐵</m:t>
                            </m:r>
                          </m:sub>
                        </m:sSub>
                        <m:r>
                          <a:rPr lang="en-US" altLang="pt-BR" sz="36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36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36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3600" i="1" dirty="0" smtClean="0">
                                <a:solidFill>
                                  <a:schemeClr val="tx1"/>
                                </a:solidFill>
                                <a:effectLst/>
                                <a:latin typeface="Cambria Math" panose="02040503050406030204" pitchFamily="18" charset="0"/>
                                <a:cs typeface="Cambria Math" panose="02040503050406030204" pitchFamily="18" charset="0"/>
                              </a:rPr>
                              <m:t>𝜋</m:t>
                            </m:r>
                            <m:r>
                              <a:rPr lang="en-US" altLang="pt-BR" sz="3600" i="1" dirty="0" smtClean="0">
                                <a:solidFill>
                                  <a:schemeClr val="tx1"/>
                                </a:solidFill>
                                <a:effectLst/>
                                <a:latin typeface="Cambria Math" panose="02040503050406030204" pitchFamily="18" charset="0"/>
                                <a:cs typeface="Cambria Math" panose="02040503050406030204" pitchFamily="18" charset="0"/>
                              </a:rPr>
                              <m:t>𝑁</m:t>
                            </m:r>
                          </m:sub>
                        </m:sSub>
                      </m:den>
                    </m:f>
                    <m:r>
                      <a:rPr lang="en-US" altLang="pt-BR" sz="3600" i="1" dirty="0" smtClean="0">
                        <a:solidFill>
                          <a:schemeClr val="tx1"/>
                        </a:solidFill>
                        <a:effectLst/>
                        <a:latin typeface="Cambria Math" panose="02040503050406030204" pitchFamily="18" charset="0"/>
                        <a:cs typeface="Cambria Math" panose="02040503050406030204" pitchFamily="18" charset="0"/>
                      </a:rPr>
                      <m:t>&lt; </m:t>
                    </m:r>
                    <m:r>
                      <a:rPr lang="en-US" altLang="pt-BR" sz="3600" i="1" dirty="0" smtClean="0">
                        <a:solidFill>
                          <a:schemeClr val="tx1"/>
                        </a:solidFill>
                        <a:effectLst/>
                        <a:latin typeface="Cambria Math" panose="02040503050406030204" pitchFamily="18" charset="0"/>
                        <a:cs typeface="Cambria Math" panose="02040503050406030204" pitchFamily="18" charset="0"/>
                      </a:rPr>
                      <m:t>1</m:t>
                    </m:r>
                  </m:oMath>
                </a14:m>
                <a:r>
                  <a:rPr lang="pt-BR" sz="3200" dirty="0" smtClean="0">
                    <a:solidFill>
                      <a:schemeClr val="tx1"/>
                    </a:solidFill>
                    <a:effectLst/>
                    <a:latin typeface="Comic Sans MS" panose="030F0702030302020204" pitchFamily="66" charset="0"/>
                    <a:cs typeface="Comic Sans MS" panose="030F0702030302020204" pitchFamily="66" charset="0"/>
                  </a:rPr>
                  <a:t> </a:t>
                </a:r>
                <a:endParaRPr lang="pt-BR" sz="3200" dirty="0" smtClean="0">
                  <a:solidFill>
                    <a:schemeClr val="tx1"/>
                  </a:solidFill>
                  <a:effectLst/>
                  <a:latin typeface="Comic Sans MS" panose="030F0702030302020204" pitchFamily="66" charset="0"/>
                  <a:cs typeface="Comic Sans MS" panose="030F0702030302020204" pitchFamily="66" charset="0"/>
                </a:endParaRPr>
              </a:p>
            </p:txBody>
          </p:sp>
        </mc:Choice>
        <mc:Fallback>
          <p:sp>
            <p:nvSpPr>
              <p:cNvPr id="103" name="CaixaDeTexto 3"/>
              <p:cNvSpPr txBox="1">
                <a:spLocks noRot="1" noChangeAspect="1" noMove="1" noResize="1" noEditPoints="1" noAdjustHandles="1" noChangeArrowheads="1" noChangeShapeType="1" noTextEdit="1"/>
              </p:cNvSpPr>
              <p:nvPr/>
            </p:nvSpPr>
            <p:spPr>
              <a:xfrm>
                <a:off x="4495800" y="2146935"/>
                <a:ext cx="7078345" cy="3829685"/>
              </a:xfrm>
              <a:prstGeom prst="rect">
                <a:avLst/>
              </a:prstGeom>
              <a:blipFill rotWithShape="1">
                <a:blip r:embed="rId1"/>
                <a:stretch>
                  <a:fillRect/>
                </a:stretch>
              </a:blipFill>
            </p:spPr>
            <p:txBody>
              <a:bodyPr/>
              <a:lstStyle/>
              <a:p>
                <a:r>
                  <a:rPr lang="pt-BR" altLang="en-US">
                    <a:noFill/>
                  </a:rPr>
                  <a:t> </a:t>
                </a:r>
              </a:p>
            </p:txBody>
          </p:sp>
        </mc:Fallback>
      </mc:AlternateContent>
      <p:sp>
        <p:nvSpPr>
          <p:cNvPr id="104" name="Caixa de Texto 103"/>
          <p:cNvSpPr txBox="1"/>
          <p:nvPr/>
        </p:nvSpPr>
        <p:spPr>
          <a:xfrm>
            <a:off x="374196" y="3703320"/>
            <a:ext cx="97663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N</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a:t>
            </a:r>
            <a:r>
              <a:rPr lang="pt-BR" altLang="en-US" sz="2400">
                <a:latin typeface="Comic Sans MS" panose="030F0702030302020204" pitchFamily="66" charset="0"/>
                <a:cs typeface="Comic Sans MS" panose="030F0702030302020204" pitchFamily="66" charset="0"/>
              </a:rPr>
              <a:t> </a:t>
            </a:r>
            <a:endParaRPr lang="pt-BR" altLang="en-US" sz="2400" baseline="-25000"/>
          </a:p>
        </p:txBody>
      </p:sp>
      <p:sp>
        <p:nvSpPr>
          <p:cNvPr id="105" name="Caixa de Texto 104"/>
          <p:cNvSpPr txBox="1"/>
          <p:nvPr/>
        </p:nvSpPr>
        <p:spPr>
          <a:xfrm>
            <a:off x="3357426" y="3629660"/>
            <a:ext cx="834390" cy="460375"/>
          </a:xfrm>
          <a:prstGeom prst="rect">
            <a:avLst/>
          </a:prstGeom>
          <a:noFill/>
        </p:spPr>
        <p:txBody>
          <a:bodyPr wrap="none" rtlCol="0">
            <a:spAutoFit/>
          </a:bodyPr>
          <a:lstStyle/>
          <a:p>
            <a:r>
              <a:rPr lang="pt-BR" altLang="en-US" sz="2400">
                <a:latin typeface="Symbol" panose="05050102010706020507" charset="0"/>
                <a:cs typeface="Symbol" panose="05050102010706020507" charset="0"/>
              </a:rPr>
              <a:t>a</a:t>
            </a:r>
            <a:r>
              <a:rPr lang="pt-BR" altLang="en-US" sz="2400" baseline="-25000">
                <a:latin typeface="Comic Sans MS" panose="030F0702030302020204" pitchFamily="66" charset="0"/>
                <a:cs typeface="Comic Sans MS" panose="030F0702030302020204" pitchFamily="66" charset="0"/>
              </a:rPr>
              <a:t>P</a:t>
            </a:r>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6" name="Conector de Seta Reta 105"/>
          <p:cNvCxnSpPr/>
          <p:nvPr/>
        </p:nvCxnSpPr>
        <p:spPr>
          <a:xfrm flipH="1">
            <a:off x="3391081" y="2317115"/>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7" name="Caixa de Texto 106"/>
          <p:cNvSpPr txBox="1"/>
          <p:nvPr/>
        </p:nvSpPr>
        <p:spPr>
          <a:xfrm>
            <a:off x="3366316" y="2305050"/>
            <a:ext cx="53911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eP </a:t>
            </a:r>
            <a:endParaRPr lang="pt-BR" altLang="en-US" sz="2400" baseline="-25000">
              <a:latin typeface="Comic Sans MS" panose="030F0702030302020204" pitchFamily="66" charset="0"/>
              <a:cs typeface="Comic Sans MS" panose="030F0702030302020204" pitchFamily="66" charset="0"/>
            </a:endParaRPr>
          </a:p>
        </p:txBody>
      </p:sp>
      <p:cxnSp>
        <p:nvCxnSpPr>
          <p:cNvPr id="108" name="Conector de Seta Reta 107"/>
          <p:cNvCxnSpPr/>
          <p:nvPr/>
        </p:nvCxnSpPr>
        <p:spPr>
          <a:xfrm flipH="1">
            <a:off x="1155246" y="4994910"/>
            <a:ext cx="0" cy="452755"/>
          </a:xfrm>
          <a:prstGeom prst="straightConnector1">
            <a:avLst/>
          </a:prstGeom>
          <a:ln>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109" name="Caixa de Texto 108"/>
          <p:cNvSpPr txBox="1"/>
          <p:nvPr/>
        </p:nvSpPr>
        <p:spPr>
          <a:xfrm>
            <a:off x="586286" y="4977130"/>
            <a:ext cx="59436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eN </a:t>
            </a:r>
            <a:endParaRPr lang="pt-BR" altLang="en-US" sz="2400" baseline="-25000">
              <a:latin typeface="Comic Sans MS" panose="030F0702030302020204" pitchFamily="66" charset="0"/>
              <a:cs typeface="Comic Sans MS" panose="030F0702030302020204" pitchFamily="66" charset="0"/>
            </a:endParaRPr>
          </a:p>
        </p:txBody>
      </p:sp>
      <p:cxnSp>
        <p:nvCxnSpPr>
          <p:cNvPr id="8" name="Conector de Seta Reta 7"/>
          <p:cNvCxnSpPr/>
          <p:nvPr/>
        </p:nvCxnSpPr>
        <p:spPr>
          <a:xfrm flipH="1">
            <a:off x="1277801" y="311658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9" name="Caixa de Texto 8"/>
          <p:cNvSpPr txBox="1"/>
          <p:nvPr/>
        </p:nvSpPr>
        <p:spPr>
          <a:xfrm>
            <a:off x="745671" y="3028950"/>
            <a:ext cx="605155"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CN </a:t>
            </a:r>
            <a:endParaRPr lang="pt-BR" altLang="en-US" sz="2400" baseline="-25000">
              <a:latin typeface="Comic Sans MS" panose="030F0702030302020204" pitchFamily="66" charset="0"/>
              <a:cs typeface="Comic Sans MS" panose="030F0702030302020204" pitchFamily="66" charset="0"/>
            </a:endParaRPr>
          </a:p>
        </p:txBody>
      </p:sp>
      <p:cxnSp>
        <p:nvCxnSpPr>
          <p:cNvPr id="21" name="Conector de Seta Reta 20"/>
          <p:cNvCxnSpPr/>
          <p:nvPr/>
        </p:nvCxnSpPr>
        <p:spPr>
          <a:xfrm flipH="1">
            <a:off x="3253921" y="4225290"/>
            <a:ext cx="0" cy="452755"/>
          </a:xfrm>
          <a:prstGeom prst="straightConnector1">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
        <p:nvSpPr>
          <p:cNvPr id="22" name="Caixa de Texto 21"/>
          <p:cNvSpPr txBox="1"/>
          <p:nvPr/>
        </p:nvSpPr>
        <p:spPr>
          <a:xfrm>
            <a:off x="3345996" y="4164965"/>
            <a:ext cx="549910" cy="460375"/>
          </a:xfrm>
          <a:prstGeom prst="rect">
            <a:avLst/>
          </a:prstGeom>
          <a:noFill/>
        </p:spPr>
        <p:txBody>
          <a:bodyPr wrap="none" rtlCol="0">
            <a:spAutoFit/>
          </a:bodyPr>
          <a:lstStyle/>
          <a:p>
            <a:r>
              <a:rPr lang="pt-BR" altLang="en-US" sz="2400">
                <a:latin typeface="Comic Sans MS" panose="030F0702030302020204" pitchFamily="66" charset="0"/>
                <a:cs typeface="Comic Sans MS" panose="030F0702030302020204" pitchFamily="66" charset="0"/>
              </a:rPr>
              <a:t>i</a:t>
            </a:r>
            <a:r>
              <a:rPr lang="pt-BR" altLang="en-US" sz="2400" baseline="-25000">
                <a:latin typeface="Comic Sans MS" panose="030F0702030302020204" pitchFamily="66" charset="0"/>
                <a:cs typeface="Comic Sans MS" panose="030F0702030302020204" pitchFamily="66" charset="0"/>
              </a:rPr>
              <a:t>CP </a:t>
            </a:r>
            <a:endParaRPr lang="pt-BR" altLang="en-US" sz="2400" baseline="-25000">
              <a:latin typeface="Comic Sans MS" panose="030F0702030302020204" pitchFamily="66" charset="0"/>
              <a:cs typeface="Comic Sans MS" panose="030F0702030302020204" pitchFamily="66" charset="0"/>
            </a:endParaRPr>
          </a:p>
        </p:txBody>
      </p:sp>
      <p:sp>
        <p:nvSpPr>
          <p:cNvPr id="37" name="Caixa de Texto 36"/>
          <p:cNvSpPr txBox="1"/>
          <p:nvPr/>
        </p:nvSpPr>
        <p:spPr>
          <a:xfrm>
            <a:off x="1798501" y="2568575"/>
            <a:ext cx="487680" cy="460375"/>
          </a:xfrm>
          <a:prstGeom prst="rect">
            <a:avLst/>
          </a:prstGeom>
          <a:noFill/>
        </p:spPr>
        <p:txBody>
          <a:bodyPr wrap="none" rtlCol="0">
            <a:spAutoFit/>
          </a:bodyPr>
          <a:lstStyle/>
          <a:p>
            <a:r>
              <a:rPr lang="pt-BR" altLang="en-US" sz="2400"/>
              <a:t>Vx</a:t>
            </a:r>
            <a:endParaRPr lang="pt-BR" altLang="en-US" sz="2400"/>
          </a:p>
        </p:txBody>
      </p:sp>
      <p:sp>
        <p:nvSpPr>
          <p:cNvPr id="7" name="CaixaDeTexto 3"/>
          <p:cNvSpPr txBox="1"/>
          <p:nvPr/>
        </p:nvSpPr>
        <p:spPr>
          <a:xfrm>
            <a:off x="988234" y="417157"/>
            <a:ext cx="10871292" cy="1076325"/>
          </a:xfrm>
          <a:prstGeom prst="rect">
            <a:avLst/>
          </a:prstGeom>
          <a:noFill/>
        </p:spPr>
        <p:txBody>
          <a:bodyPr wrap="square" rtlCol="0">
            <a:spAutoFit/>
          </a:bodyPr>
          <a:p>
            <a:pPr algn="l"/>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De forma equivalente, podemos supor que entra uma corrente </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i</a:t>
            </a:r>
            <a:r>
              <a:rPr lang="pt-BR" sz="3200" b="1" i="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CP</a:t>
            </a: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 e calcular qual a </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i</a:t>
            </a:r>
            <a:r>
              <a:rPr lang="pt-BR" sz="3200" b="1" i="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CN</a:t>
            </a: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 gerada </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3"/>
              <p:cNvSpPr txBox="1"/>
              <p:nvPr/>
            </p:nvSpPr>
            <p:spPr>
              <a:xfrm>
                <a:off x="879112" y="393972"/>
                <a:ext cx="10474688" cy="6027676"/>
              </a:xfrm>
              <a:prstGeom prst="rect">
                <a:avLst/>
              </a:prstGeom>
              <a:noFill/>
            </p:spPr>
            <p:txBody>
              <a:bodyPr wrap="square" rtlCol="0">
                <a:spAutoFit/>
              </a:bodyPr>
              <a:lstStyle/>
              <a:p>
                <a:pPr algn="ctr" fontAlgn="auto">
                  <a:spcBef>
                    <a:spcPts val="1800"/>
                  </a:spcBef>
                  <a:spcAft>
                    <a:spcPts val="600"/>
                  </a:spcAft>
                </a:pPr>
                <a14:m>
                  <m:oMathPara xmlns:m="http://schemas.openxmlformats.org/officeDocument/2006/math">
                    <m:oMathParaPr>
                      <m:jc m:val="centerGroup"/>
                    </m:oMathParaPr>
                    <m:oMath xmlns:m="http://schemas.openxmlformats.org/officeDocument/2006/math">
                      <m:f>
                        <m:f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𝛽</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𝑝</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𝑊𝐸𝐿𝐿</m:t>
                              </m:r>
                            </m:sub>
                          </m:sSub>
                        </m:num>
                        <m:den>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𝑊𝐸𝐿𝐿</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𝜋</m:t>
                              </m:r>
                              <m:r>
                                <a:rPr lang="en-US" altLang="pt-BR" sz="2800" i="1" dirty="0" smtClean="0">
                                  <a:solidFill>
                                    <a:schemeClr val="tx1"/>
                                  </a:solidFill>
                                  <a:effectLst/>
                                  <a:latin typeface="Cambria Math" panose="02040503050406030204" pitchFamily="18" charset="0"/>
                                  <a:cs typeface="Cambria Math" panose="02040503050406030204" pitchFamily="18" charset="0"/>
                                </a:rPr>
                                <m:t>𝑝</m:t>
                              </m:r>
                            </m:sub>
                          </m:sSub>
                        </m:den>
                      </m:f>
                      <m:f>
                        <m:f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fPr>
                        <m:num>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𝛽</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𝑁</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𝑆𝑈𝐵</m:t>
                              </m:r>
                            </m:sub>
                          </m:sSub>
                        </m:num>
                        <m:den>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𝑅</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𝑆𝑈𝐵</m:t>
                              </m:r>
                            </m:sub>
                          </m:sSub>
                          <m:r>
                            <a:rPr lang="en-US" altLang="pt-BR" sz="2800" i="1" dirty="0" smtClean="0">
                              <a:solidFill>
                                <a:schemeClr val="tx1"/>
                              </a:solidFill>
                              <a:effectLst/>
                              <a:latin typeface="Cambria Math" panose="02040503050406030204" pitchFamily="18" charset="0"/>
                              <a:cs typeface="Cambria Math" panose="02040503050406030204" pitchFamily="18" charset="0"/>
                            </a:rPr>
                            <m:t>+</m:t>
                          </m:r>
                          <m:sSub>
                            <m:sSubPr>
                              <m:ctrlPr>
                                <a:rPr lang="en-US" altLang="pt-BR" sz="2800" i="1" dirty="0" smtClean="0">
                                  <a:solidFill>
                                    <a:schemeClr val="tx1"/>
                                  </a:solidFill>
                                  <a:effectLst/>
                                  <a:latin typeface="Cambria Math" panose="02040503050406030204" pitchFamily="18" charset="0"/>
                                  <a:cs typeface="Cambria Math" panose="02040503050406030204" pitchFamily="18" charset="0"/>
                                </a:rPr>
                              </m:ctrlPr>
                            </m:sSubPr>
                            <m:e>
                              <m:r>
                                <a:rPr lang="en-US" altLang="pt-BR" sz="2800" i="1" dirty="0" smtClean="0">
                                  <a:solidFill>
                                    <a:schemeClr val="tx1"/>
                                  </a:solidFill>
                                  <a:effectLst/>
                                  <a:latin typeface="Cambria Math" panose="02040503050406030204" pitchFamily="18" charset="0"/>
                                  <a:cs typeface="Cambria Math" panose="02040503050406030204" pitchFamily="18" charset="0"/>
                                </a:rPr>
                                <m:t>𝑟</m:t>
                              </m:r>
                            </m:e>
                            <m:sub>
                              <m:r>
                                <a:rPr lang="en-US" altLang="pt-BR" sz="2800" i="1" dirty="0" smtClean="0">
                                  <a:solidFill>
                                    <a:schemeClr val="tx1"/>
                                  </a:solidFill>
                                  <a:effectLst/>
                                  <a:latin typeface="Cambria Math" panose="02040503050406030204" pitchFamily="18" charset="0"/>
                                  <a:cs typeface="Cambria Math" panose="02040503050406030204" pitchFamily="18" charset="0"/>
                                </a:rPr>
                                <m:t>𝜋</m:t>
                              </m:r>
                              <m:r>
                                <a:rPr lang="en-US" altLang="pt-BR" sz="2800" i="1" dirty="0" smtClean="0">
                                  <a:solidFill>
                                    <a:schemeClr val="tx1"/>
                                  </a:solidFill>
                                  <a:effectLst/>
                                  <a:latin typeface="Cambria Math" panose="02040503050406030204" pitchFamily="18" charset="0"/>
                                  <a:cs typeface="Cambria Math" panose="02040503050406030204" pitchFamily="18" charset="0"/>
                                </a:rPr>
                                <m:t>𝑁</m:t>
                              </m:r>
                            </m:sub>
                          </m:sSub>
                        </m:den>
                      </m:f>
                      <m:r>
                        <a:rPr lang="en-US" altLang="pt-BR" sz="2800" i="1" dirty="0" smtClean="0">
                          <a:solidFill>
                            <a:schemeClr val="tx1"/>
                          </a:solidFill>
                          <a:effectLst/>
                          <a:latin typeface="Cambria Math" panose="02040503050406030204" pitchFamily="18" charset="0"/>
                          <a:cs typeface="Cambria Math" panose="02040503050406030204" pitchFamily="18" charset="0"/>
                        </a:rPr>
                        <m:t>&lt; </m:t>
                      </m:r>
                      <m:r>
                        <a:rPr lang="en-US" altLang="pt-BR" sz="2800" i="1" dirty="0" smtClean="0">
                          <a:solidFill>
                            <a:schemeClr val="tx1"/>
                          </a:solidFill>
                          <a:effectLst/>
                          <a:latin typeface="Cambria Math" panose="02040503050406030204" pitchFamily="18" charset="0"/>
                          <a:cs typeface="Cambria Math" panose="02040503050406030204" pitchFamily="18" charset="0"/>
                        </a:rPr>
                        <m:t>1</m:t>
                      </m:r>
                    </m:oMath>
                  </m:oMathPara>
                </a14:m>
                <a:endParaRPr lang="pt-BR" altLang="pt-BR" sz="2800" i="1" dirty="0" smtClean="0">
                  <a:solidFill>
                    <a:schemeClr val="tx1"/>
                  </a:solidFill>
                  <a:effectLst/>
                  <a:latin typeface="Cambria Math" panose="02040503050406030204" pitchFamily="18" charset="0"/>
                  <a:cs typeface="Cambria Math" panose="02040503050406030204" pitchFamily="18" charset="0"/>
                </a:endParaRPr>
              </a:p>
              <a:p>
                <a:pPr fontAlgn="auto">
                  <a:spcBef>
                    <a:spcPts val="1800"/>
                  </a:spcBef>
                  <a:spcAft>
                    <a:spcPts val="600"/>
                  </a:spcAft>
                </a:pPr>
                <a:r>
                  <a:rPr lang="pt-BR" sz="2800" dirty="0" smtClean="0">
                    <a:latin typeface="Comic Sans MS" panose="030F0702030302020204" pitchFamily="66" charset="0"/>
                    <a:cs typeface="Comic Sans MS" panose="030F0702030302020204" pitchFamily="66" charset="0"/>
                  </a:rPr>
                  <a:t>Como evitar o </a:t>
                </a:r>
                <a:r>
                  <a:rPr lang="pt-BR" sz="2800" i="1" dirty="0" err="1" smtClean="0">
                    <a:latin typeface="Comic Sans MS" panose="030F0702030302020204" pitchFamily="66" charset="0"/>
                    <a:cs typeface="Comic Sans MS" panose="030F0702030302020204" pitchFamily="66" charset="0"/>
                  </a:rPr>
                  <a:t>Latch-up</a:t>
                </a:r>
                <a:endParaRPr lang="pt-BR" sz="2800" i="1" dirty="0" smtClean="0">
                  <a:latin typeface="Comic Sans MS" panose="030F0702030302020204" pitchFamily="66" charset="0"/>
                  <a:cs typeface="Comic Sans MS" panose="030F0702030302020204" pitchFamily="66" charset="0"/>
                </a:endParaRPr>
              </a:p>
              <a:p>
                <a:pPr marL="457200" indent="-457200" fontAlgn="auto">
                  <a:spcBef>
                    <a:spcPts val="1800"/>
                  </a:spcBef>
                  <a:spcAft>
                    <a:spcPts val="600"/>
                  </a:spcAft>
                  <a:buFont typeface="Arial" panose="020B0604020202020204" pitchFamily="34" charset="0"/>
                  <a:buChar char="•"/>
                </a:pPr>
                <a:r>
                  <a:rPr lang="pt-BR" sz="2800" dirty="0" smtClean="0">
                    <a:latin typeface="Comic Sans MS" panose="030F0702030302020204" pitchFamily="66" charset="0"/>
                    <a:cs typeface="Comic Sans MS" panose="030F0702030302020204" pitchFamily="66" charset="0"/>
                  </a:rPr>
                  <a:t>Fazer com que R</a:t>
                </a:r>
                <a:r>
                  <a:rPr lang="pt-BR" sz="2800" baseline="-25000" dirty="0" smtClean="0">
                    <a:latin typeface="Comic Sans MS" panose="030F0702030302020204" pitchFamily="66" charset="0"/>
                    <a:cs typeface="Comic Sans MS" panose="030F0702030302020204" pitchFamily="66" charset="0"/>
                  </a:rPr>
                  <a:t>WELL</a:t>
                </a:r>
                <a:r>
                  <a:rPr lang="pt-BR" sz="2800" dirty="0" smtClean="0">
                    <a:latin typeface="Comic Sans MS" panose="030F0702030302020204" pitchFamily="66" charset="0"/>
                    <a:cs typeface="Comic Sans MS" panose="030F0702030302020204" pitchFamily="66" charset="0"/>
                  </a:rPr>
                  <a:t> e R</a:t>
                </a:r>
                <a:r>
                  <a:rPr lang="pt-BR" sz="2800" baseline="-25000" dirty="0" smtClean="0">
                    <a:latin typeface="Comic Sans MS" panose="030F0702030302020204" pitchFamily="66" charset="0"/>
                    <a:cs typeface="Comic Sans MS" panose="030F0702030302020204" pitchFamily="66" charset="0"/>
                  </a:rPr>
                  <a:t>SUB</a:t>
                </a:r>
                <a:r>
                  <a:rPr lang="pt-BR" sz="2800" dirty="0" smtClean="0">
                    <a:latin typeface="Comic Sans MS" panose="030F0702030302020204" pitchFamily="66" charset="0"/>
                    <a:cs typeface="Comic Sans MS" panose="030F0702030302020204" pitchFamily="66" charset="0"/>
                  </a:rPr>
                  <a:t> sejam pequenos</a:t>
                </a:r>
                <a:endParaRPr lang="pt-BR" sz="2800" dirty="0" smtClean="0">
                  <a:latin typeface="Comic Sans MS" panose="030F0702030302020204" pitchFamily="66" charset="0"/>
                  <a:cs typeface="Comic Sans MS" panose="030F0702030302020204" pitchFamily="66" charset="0"/>
                </a:endParaRPr>
              </a:p>
              <a:p>
                <a:pPr marL="914400" lvl="1" indent="-457200">
                  <a:spcBef>
                    <a:spcPts val="1800"/>
                  </a:spcBef>
                  <a:spcAft>
                    <a:spcPts val="600"/>
                  </a:spcAft>
                  <a:buFont typeface="Arial" panose="020B0604020202020204" pitchFamily="34" charset="0"/>
                  <a:buChar char="•"/>
                </a:pPr>
                <a:r>
                  <a:rPr lang="pt-BR" sz="2800" dirty="0" smtClean="0">
                    <a:latin typeface="Comic Sans MS" panose="030F0702030302020204" pitchFamily="66" charset="0"/>
                    <a:cs typeface="Comic Sans MS" panose="030F0702030302020204" pitchFamily="66" charset="0"/>
                  </a:rPr>
                  <a:t>Colocar contatos de poço e substrato próximos aos transistores (responsabilidade do projetista)</a:t>
                </a:r>
                <a:endParaRPr lang="pt-BR" sz="2800" dirty="0" smtClean="0">
                  <a:latin typeface="Comic Sans MS" panose="030F0702030302020204" pitchFamily="66" charset="0"/>
                  <a:cs typeface="Comic Sans MS" panose="030F0702030302020204" pitchFamily="66" charset="0"/>
                </a:endParaRPr>
              </a:p>
              <a:p>
                <a:pPr marL="914400" lvl="1" indent="-457200">
                  <a:spcBef>
                    <a:spcPts val="1800"/>
                  </a:spcBef>
                  <a:spcAft>
                    <a:spcPts val="600"/>
                  </a:spcAft>
                  <a:buFont typeface="Arial" panose="020B0604020202020204" pitchFamily="34" charset="0"/>
                  <a:buChar char="•"/>
                </a:pPr>
                <a:r>
                  <a:rPr lang="pt-BR" sz="2800" dirty="0" smtClean="0">
                    <a:latin typeface="Comic Sans MS" panose="030F0702030302020204" pitchFamily="66" charset="0"/>
                    <a:cs typeface="Comic Sans MS" panose="030F0702030302020204" pitchFamily="66" charset="0"/>
                  </a:rPr>
                  <a:t>Aumentar a dopagem do substrato e do poço (responsabilidade de quem desenvolve o processo)</a:t>
                </a:r>
                <a:endParaRPr lang="pt-BR" sz="2800" dirty="0" smtClean="0">
                  <a:latin typeface="Comic Sans MS" panose="030F0702030302020204" pitchFamily="66" charset="0"/>
                  <a:cs typeface="Comic Sans MS" panose="030F0702030302020204" pitchFamily="66" charset="0"/>
                </a:endParaRPr>
              </a:p>
              <a:p>
                <a:pPr marL="914400" lvl="1" indent="-457200">
                  <a:spcBef>
                    <a:spcPts val="1800"/>
                  </a:spcBef>
                  <a:spcAft>
                    <a:spcPts val="600"/>
                  </a:spcAft>
                  <a:buFont typeface="Arial" panose="020B0604020202020204" pitchFamily="34" charset="0"/>
                  <a:buChar char="•"/>
                </a:pPr>
                <a:r>
                  <a:rPr lang="pt-BR" sz="2800" dirty="0" smtClean="0">
                    <a:latin typeface="Comic Sans MS" panose="030F0702030302020204" pitchFamily="66" charset="0"/>
                    <a:cs typeface="Comic Sans MS" panose="030F0702030302020204" pitchFamily="66" charset="0"/>
                  </a:rPr>
                  <a:t>Colocar camada epitaxial </a:t>
                </a:r>
                <a:r>
                  <a:rPr lang="pt-BR" sz="2800" dirty="0">
                    <a:latin typeface="Comic Sans MS" panose="030F0702030302020204" pitchFamily="66" charset="0"/>
                    <a:cs typeface="Comic Sans MS" panose="030F0702030302020204" pitchFamily="66" charset="0"/>
                  </a:rPr>
                  <a:t>(responsabilidade de quem desenvolve o processo)</a:t>
                </a:r>
                <a:endParaRPr lang="pt-BR" sz="2800" dirty="0" smtClean="0">
                  <a:latin typeface="Comic Sans MS" panose="030F0702030302020204" pitchFamily="66" charset="0"/>
                  <a:cs typeface="Comic Sans MS" panose="030F0702030302020204" pitchFamily="66" charset="0"/>
                </a:endParaRPr>
              </a:p>
            </p:txBody>
          </p:sp>
        </mc:Choice>
        <mc:Fallback>
          <p:sp>
            <p:nvSpPr>
              <p:cNvPr id="3" name="CaixaDeTexto 3"/>
              <p:cNvSpPr txBox="1">
                <a:spLocks noRot="1" noChangeAspect="1" noMove="1" noResize="1" noEditPoints="1" noAdjustHandles="1" noChangeArrowheads="1" noChangeShapeType="1" noTextEdit="1"/>
              </p:cNvSpPr>
              <p:nvPr/>
            </p:nvSpPr>
            <p:spPr>
              <a:xfrm>
                <a:off x="879112" y="393972"/>
                <a:ext cx="10474688" cy="6027676"/>
              </a:xfrm>
              <a:prstGeom prst="rect">
                <a:avLst/>
              </a:prstGeom>
              <a:blipFill rotWithShape="1">
                <a:blip r:embed="rId1"/>
                <a:stretch>
                  <a:fillRect l="-3" t="-5" b="9"/>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3"/>
          <p:cNvSpPr txBox="1"/>
          <p:nvPr/>
        </p:nvSpPr>
        <p:spPr>
          <a:xfrm>
            <a:off x="459105" y="371475"/>
            <a:ext cx="11273790" cy="2245360"/>
          </a:xfrm>
          <a:prstGeom prst="rect">
            <a:avLst/>
          </a:prstGeom>
          <a:noFill/>
        </p:spPr>
        <p:txBody>
          <a:bodyPr wrap="square" rtlCol="0">
            <a:spAutoFit/>
          </a:bodyPr>
          <a:lstStyle/>
          <a:p>
            <a:pPr marL="411480" lvl="1" indent="-342265" fontAlgn="auto">
              <a:spcBef>
                <a:spcPts val="600"/>
              </a:spcBef>
              <a:spcAft>
                <a:spcPts val="600"/>
              </a:spcAft>
              <a:buFont typeface="Arial" panose="020B0604020202020204" pitchFamily="34" charset="0"/>
              <a:buChar char="•"/>
            </a:pPr>
            <a:r>
              <a:rPr lang="pt-BR" sz="2400" dirty="0" smtClean="0">
                <a:latin typeface="Comic Sans MS" panose="030F0702030302020204" pitchFamily="66" charset="0"/>
                <a:cs typeface="Comic Sans MS" panose="030F0702030302020204" pitchFamily="66" charset="0"/>
              </a:rPr>
              <a:t>Colocar contatos de poço e substrato próximos aos transistores (responsabilidade do projetista)</a:t>
            </a:r>
            <a:endParaRPr lang="pt-BR" sz="2400" dirty="0" smtClean="0">
              <a:latin typeface="Comic Sans MS" panose="030F0702030302020204" pitchFamily="66" charset="0"/>
              <a:cs typeface="Comic Sans MS" panose="030F0702030302020204" pitchFamily="66" charset="0"/>
            </a:endParaRPr>
          </a:p>
          <a:p>
            <a:pPr marL="411480" lvl="1" indent="-342265" fontAlgn="auto">
              <a:spcBef>
                <a:spcPts val="600"/>
              </a:spcBef>
              <a:spcAft>
                <a:spcPts val="600"/>
              </a:spcAft>
              <a:buFont typeface="Arial" panose="020B0604020202020204" pitchFamily="34" charset="0"/>
              <a:buChar char="•"/>
            </a:pPr>
            <a:r>
              <a:rPr lang="pt-BR" sz="2400" dirty="0" smtClean="0">
                <a:latin typeface="Comic Sans MS" panose="030F0702030302020204" pitchFamily="66" charset="0"/>
                <a:cs typeface="Comic Sans MS" panose="030F0702030302020204" pitchFamily="66" charset="0"/>
              </a:rPr>
              <a:t>Aumentar a dopagem do substrato e do poço (responsabilidade de quem desenvolve o processo)</a:t>
            </a:r>
            <a:endParaRPr lang="pt-BR" sz="2400" dirty="0" smtClean="0">
              <a:latin typeface="Comic Sans MS" panose="030F0702030302020204" pitchFamily="66" charset="0"/>
              <a:cs typeface="Comic Sans MS" panose="030F0702030302020204" pitchFamily="66" charset="0"/>
            </a:endParaRPr>
          </a:p>
          <a:p>
            <a:pPr marL="411480" lvl="1" indent="-342265" fontAlgn="auto">
              <a:spcBef>
                <a:spcPts val="600"/>
              </a:spcBef>
              <a:spcAft>
                <a:spcPts val="600"/>
              </a:spcAft>
              <a:buFont typeface="Arial" panose="020B0604020202020204" pitchFamily="34" charset="0"/>
              <a:buChar char="•"/>
            </a:pPr>
            <a:r>
              <a:rPr lang="pt-BR" sz="2400" dirty="0" smtClean="0">
                <a:latin typeface="Comic Sans MS" panose="030F0702030302020204" pitchFamily="66" charset="0"/>
                <a:cs typeface="Comic Sans MS" panose="030F0702030302020204" pitchFamily="66" charset="0"/>
              </a:rPr>
              <a:t>Colocar camada epitaxial </a:t>
            </a:r>
            <a:r>
              <a:rPr lang="pt-BR" sz="2400" dirty="0">
                <a:latin typeface="Comic Sans MS" panose="030F0702030302020204" pitchFamily="66" charset="0"/>
                <a:cs typeface="Comic Sans MS" panose="030F0702030302020204" pitchFamily="66" charset="0"/>
              </a:rPr>
              <a:t>(responsabilidade de quem desenvolve o processo)</a:t>
            </a:r>
            <a:endParaRPr lang="pt-BR" sz="2400" dirty="0" smtClean="0">
              <a:latin typeface="Comic Sans MS" panose="030F0702030302020204" pitchFamily="66" charset="0"/>
              <a:cs typeface="Comic Sans MS" panose="030F0702030302020204" pitchFamily="66" charset="0"/>
            </a:endParaRPr>
          </a:p>
        </p:txBody>
      </p:sp>
      <p:pic>
        <p:nvPicPr>
          <p:cNvPr id="1026" name="Picture 2" descr="Latch-up – Wikipédia, a enciclopédia livre"/>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655273" y="2617152"/>
            <a:ext cx="8624107" cy="394544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 de Texto 10"/>
          <p:cNvSpPr txBox="1"/>
          <p:nvPr/>
        </p:nvSpPr>
        <p:spPr>
          <a:xfrm>
            <a:off x="7915738" y="4359041"/>
            <a:ext cx="809162" cy="461665"/>
          </a:xfrm>
          <a:prstGeom prst="rect">
            <a:avLst/>
          </a:prstGeom>
          <a:noFill/>
        </p:spPr>
        <p:txBody>
          <a:bodyPr wrap="square" rtlCol="0">
            <a:spAutoFit/>
          </a:bodyPr>
          <a:p>
            <a:pPr algn="ctr"/>
            <a:r>
              <a:rPr lang="pt-BR" altLang="en-US" sz="2400" b="1" dirty="0" smtClean="0"/>
              <a:t>R</a:t>
            </a:r>
            <a:r>
              <a:rPr lang="pt-BR" altLang="en-US" sz="2400" b="1" baseline="-25000" dirty="0" smtClean="0"/>
              <a:t>WELL</a:t>
            </a:r>
            <a:endParaRPr lang="pt-BR" altLang="en-US" sz="2400" b="1" baseline="-25000" dirty="0"/>
          </a:p>
        </p:txBody>
      </p:sp>
      <p:sp>
        <p:nvSpPr>
          <p:cNvPr id="10" name="Caixa de Texto 9"/>
          <p:cNvSpPr txBox="1"/>
          <p:nvPr/>
        </p:nvSpPr>
        <p:spPr>
          <a:xfrm>
            <a:off x="3213987" y="5216493"/>
            <a:ext cx="727710" cy="460375"/>
          </a:xfrm>
          <a:prstGeom prst="rect">
            <a:avLst/>
          </a:prstGeom>
          <a:noFill/>
        </p:spPr>
        <p:txBody>
          <a:bodyPr wrap="square" rtlCol="0">
            <a:spAutoFit/>
          </a:bodyPr>
          <a:p>
            <a:pPr algn="ctr"/>
            <a:r>
              <a:rPr lang="pt-BR" altLang="en-US" sz="2400" b="1" dirty="0" smtClean="0"/>
              <a:t>R</a:t>
            </a:r>
            <a:r>
              <a:rPr lang="pt-BR" altLang="en-US" sz="2400" b="1" baseline="-25000" dirty="0" smtClean="0"/>
              <a:t>SUB</a:t>
            </a:r>
            <a:endParaRPr lang="pt-BR" altLang="en-US" sz="2400" b="1" baseline="-25000" dirty="0"/>
          </a:p>
        </p:txBody>
      </p:sp>
      <p:sp>
        <p:nvSpPr>
          <p:cNvPr id="4" name="Retângulo 3"/>
          <p:cNvSpPr/>
          <p:nvPr/>
        </p:nvSpPr>
        <p:spPr>
          <a:xfrm rot="19185580">
            <a:off x="7514057" y="3914700"/>
            <a:ext cx="262587" cy="14669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2" name="Retângulo 11"/>
          <p:cNvSpPr/>
          <p:nvPr/>
        </p:nvSpPr>
        <p:spPr>
          <a:xfrm rot="16200000">
            <a:off x="3519898" y="4055505"/>
            <a:ext cx="262587" cy="146698"/>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3" name="Caixa de Texto 9"/>
          <p:cNvSpPr txBox="1"/>
          <p:nvPr/>
        </p:nvSpPr>
        <p:spPr>
          <a:xfrm>
            <a:off x="3677801" y="3898666"/>
            <a:ext cx="727710" cy="460375"/>
          </a:xfrm>
          <a:prstGeom prst="rect">
            <a:avLst/>
          </a:prstGeom>
          <a:noFill/>
        </p:spPr>
        <p:txBody>
          <a:bodyPr wrap="square" rtlCol="0">
            <a:spAutoFit/>
          </a:bodyPr>
          <a:p>
            <a:pPr algn="ctr"/>
            <a:r>
              <a:rPr lang="pt-BR" altLang="en-US" sz="2400" b="1" dirty="0" smtClean="0"/>
              <a:t>R</a:t>
            </a:r>
            <a:r>
              <a:rPr lang="pt-BR" altLang="en-US" sz="2400" b="1" baseline="-25000" dirty="0" smtClean="0"/>
              <a:t>NE</a:t>
            </a:r>
            <a:endParaRPr lang="pt-BR" altLang="en-US" sz="2400" b="1" baseline="-25000" dirty="0"/>
          </a:p>
        </p:txBody>
      </p:sp>
      <p:sp>
        <p:nvSpPr>
          <p:cNvPr id="14" name="Caixa de Texto 9"/>
          <p:cNvSpPr txBox="1"/>
          <p:nvPr/>
        </p:nvSpPr>
        <p:spPr>
          <a:xfrm>
            <a:off x="7645350" y="3799773"/>
            <a:ext cx="727710" cy="460375"/>
          </a:xfrm>
          <a:prstGeom prst="rect">
            <a:avLst/>
          </a:prstGeom>
          <a:noFill/>
        </p:spPr>
        <p:txBody>
          <a:bodyPr wrap="square" rtlCol="0">
            <a:spAutoFit/>
          </a:bodyPr>
          <a:p>
            <a:pPr algn="ctr"/>
            <a:r>
              <a:rPr lang="pt-BR" altLang="en-US" sz="2400" b="1" dirty="0" smtClean="0"/>
              <a:t>R</a:t>
            </a:r>
            <a:r>
              <a:rPr lang="pt-BR" altLang="en-US" sz="2400" b="1" baseline="-25000" dirty="0"/>
              <a:t>P</a:t>
            </a:r>
            <a:r>
              <a:rPr lang="pt-BR" altLang="en-US" sz="2400" b="1" baseline="-25000" dirty="0" smtClean="0"/>
              <a:t>E</a:t>
            </a:r>
            <a:endParaRPr lang="pt-BR" altLang="en-US" sz="2400" b="1" baseline="-25000"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omplete DFM Model for High-Performance Computing SoCs with Guard Ring and  Dummy Fill Effect"/>
          <p:cNvPicPr>
            <a:picLocks noChangeAspect="1" noChangeArrowheads="1"/>
          </p:cNvPicPr>
          <p:nvPr/>
        </p:nvPicPr>
        <p:blipFill rotWithShape="1">
          <a:blip r:embed="rId1">
            <a:extLst>
              <a:ext uri="{28A0092B-C50C-407E-A947-70E740481C1C}">
                <a14:useLocalDpi xmlns:a14="http://schemas.microsoft.com/office/drawing/2010/main" val="0"/>
              </a:ext>
            </a:extLst>
          </a:blip>
          <a:srcRect t="444"/>
          <a:stretch>
            <a:fillRect/>
          </a:stretch>
        </p:blipFill>
        <p:spPr bwMode="auto">
          <a:xfrm>
            <a:off x="5362639" y="4004158"/>
            <a:ext cx="6495922" cy="2554255"/>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3"/>
          <p:cNvSpPr txBox="1"/>
          <p:nvPr/>
        </p:nvSpPr>
        <p:spPr>
          <a:xfrm>
            <a:off x="661397" y="3252114"/>
            <a:ext cx="10474688" cy="954107"/>
          </a:xfrm>
          <a:prstGeom prst="rect">
            <a:avLst/>
          </a:prstGeom>
          <a:noFill/>
        </p:spPr>
        <p:txBody>
          <a:bodyPr wrap="square" rtlCol="0">
            <a:spAutoFit/>
          </a:bodyPr>
          <a:lstStyle/>
          <a:p>
            <a:pPr marL="457200" indent="-457200">
              <a:spcBef>
                <a:spcPts val="1800"/>
              </a:spcBef>
              <a:spcAft>
                <a:spcPts val="600"/>
              </a:spcAft>
              <a:buFont typeface="Arial" panose="020B0604020202020204" pitchFamily="34" charset="0"/>
              <a:buChar char="•"/>
            </a:pPr>
            <a:r>
              <a:rPr lang="pt-BR" sz="2800" dirty="0" smtClean="0">
                <a:latin typeface="Comic Sans MS" panose="030F0702030302020204" pitchFamily="66" charset="0"/>
                <a:cs typeface="Comic Sans MS" panose="030F0702030302020204" pitchFamily="66" charset="0"/>
              </a:rPr>
              <a:t>Aplicação de anéis de guarda em volta de transistores por onde passam grandes correntes</a:t>
            </a:r>
            <a:endParaRPr lang="pt-BR" sz="2800" dirty="0" smtClean="0">
              <a:latin typeface="Comic Sans MS" panose="030F0702030302020204" pitchFamily="66" charset="0"/>
              <a:cs typeface="Comic Sans MS" panose="030F0702030302020204" pitchFamily="66" charset="0"/>
            </a:endParaRPr>
          </a:p>
        </p:txBody>
      </p:sp>
      <p:sp>
        <p:nvSpPr>
          <p:cNvPr id="5" name="Retângulo de cantos arredondados 3"/>
          <p:cNvSpPr/>
          <p:nvPr/>
        </p:nvSpPr>
        <p:spPr>
          <a:xfrm>
            <a:off x="1363967" y="491599"/>
            <a:ext cx="9622699" cy="2597448"/>
          </a:xfrm>
          <a:prstGeom prst="roundRect">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de cantos arredondados 5"/>
          <p:cNvSpPr/>
          <p:nvPr/>
        </p:nvSpPr>
        <p:spPr>
          <a:xfrm>
            <a:off x="6411686" y="489549"/>
            <a:ext cx="3701143" cy="129020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de cantos arredondados 6"/>
          <p:cNvSpPr/>
          <p:nvPr/>
        </p:nvSpPr>
        <p:spPr>
          <a:xfrm>
            <a:off x="1328330" y="1777067"/>
            <a:ext cx="9644743" cy="7620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p:cNvSpPr txBox="1"/>
          <p:nvPr/>
        </p:nvSpPr>
        <p:spPr>
          <a:xfrm>
            <a:off x="3954998" y="1960168"/>
            <a:ext cx="4440639" cy="400110"/>
          </a:xfrm>
          <a:prstGeom prst="rect">
            <a:avLst/>
          </a:prstGeom>
          <a:noFill/>
        </p:spPr>
        <p:txBody>
          <a:bodyPr wrap="none" rtlCol="0">
            <a:spAutoFit/>
          </a:bodyPr>
          <a:lstStyle/>
          <a:p>
            <a:r>
              <a:rPr lang="pt-BR" sz="2000" dirty="0" smtClean="0">
                <a:latin typeface="Comic Sans MS" panose="030F0702030302020204" pitchFamily="66" charset="0"/>
              </a:rPr>
              <a:t>Camada epitaxial </a:t>
            </a:r>
            <a:r>
              <a:rPr lang="pt-BR" sz="2000" dirty="0" err="1" smtClean="0">
                <a:latin typeface="Comic Sans MS" panose="030F0702030302020204" pitchFamily="66" charset="0"/>
              </a:rPr>
              <a:t>P-Si</a:t>
            </a:r>
            <a:r>
              <a:rPr lang="pt-BR" sz="2000" dirty="0" smtClean="0">
                <a:latin typeface="Comic Sans MS" panose="030F0702030302020204" pitchFamily="66" charset="0"/>
              </a:rPr>
              <a:t> (mais dopado</a:t>
            </a:r>
            <a:r>
              <a:rPr lang="pt-BR" dirty="0" smtClean="0"/>
              <a:t>)</a:t>
            </a:r>
            <a:endParaRPr lang="pt-BR" dirty="0"/>
          </a:p>
        </p:txBody>
      </p:sp>
      <p:sp>
        <p:nvSpPr>
          <p:cNvPr id="9" name="CaixaDeTexto 8"/>
          <p:cNvSpPr txBox="1"/>
          <p:nvPr/>
        </p:nvSpPr>
        <p:spPr>
          <a:xfrm>
            <a:off x="8267236" y="2565827"/>
            <a:ext cx="833883" cy="523220"/>
          </a:xfrm>
          <a:prstGeom prst="rect">
            <a:avLst/>
          </a:prstGeom>
          <a:noFill/>
        </p:spPr>
        <p:txBody>
          <a:bodyPr wrap="none" rtlCol="0">
            <a:spAutoFit/>
          </a:bodyPr>
          <a:lstStyle/>
          <a:p>
            <a:r>
              <a:rPr lang="pt-BR" sz="2800" dirty="0" err="1" smtClean="0">
                <a:latin typeface="Comic Sans MS" panose="030F0702030302020204" pitchFamily="66" charset="0"/>
              </a:rPr>
              <a:t>P-S</a:t>
            </a:r>
            <a:r>
              <a:rPr lang="pt-BR" sz="2000" dirty="0" err="1" smtClean="0">
                <a:latin typeface="Comic Sans MS" panose="030F0702030302020204" pitchFamily="66" charset="0"/>
              </a:rPr>
              <a:t>i</a:t>
            </a:r>
            <a:endParaRPr lang="pt-BR" dirty="0">
              <a:latin typeface="Comic Sans MS" panose="030F0702030302020204" pitchFamily="66" charset="0"/>
            </a:endParaRPr>
          </a:p>
        </p:txBody>
      </p:sp>
      <p:sp>
        <p:nvSpPr>
          <p:cNvPr id="10" name="CaixaDeTexto 9"/>
          <p:cNvSpPr txBox="1"/>
          <p:nvPr/>
        </p:nvSpPr>
        <p:spPr>
          <a:xfrm>
            <a:off x="7690155" y="1078254"/>
            <a:ext cx="1410964" cy="461665"/>
          </a:xfrm>
          <a:prstGeom prst="rect">
            <a:avLst/>
          </a:prstGeom>
          <a:noFill/>
        </p:spPr>
        <p:txBody>
          <a:bodyPr wrap="none" rtlCol="0">
            <a:spAutoFit/>
          </a:bodyPr>
          <a:lstStyle/>
          <a:p>
            <a:r>
              <a:rPr lang="pt-BR" sz="2400" dirty="0" smtClean="0">
                <a:latin typeface="Comic Sans MS" panose="030F0702030302020204" pitchFamily="66" charset="0"/>
              </a:rPr>
              <a:t>N-WELL</a:t>
            </a:r>
            <a:endParaRPr lang="pt-BR" sz="24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a:blip r:embed="rId1"/>
          <a:stretch>
            <a:fillRect/>
          </a:stretch>
        </p:blipFill>
        <p:spPr>
          <a:xfrm>
            <a:off x="660574" y="3637390"/>
            <a:ext cx="10629900" cy="2819400"/>
          </a:xfrm>
          <a:prstGeom prst="rect">
            <a:avLst/>
          </a:prstGeom>
        </p:spPr>
      </p:pic>
      <p:sp>
        <p:nvSpPr>
          <p:cNvPr id="4" name="CaixaDeTexto 3"/>
          <p:cNvSpPr txBox="1"/>
          <p:nvPr/>
        </p:nvSpPr>
        <p:spPr>
          <a:xfrm>
            <a:off x="660574" y="690842"/>
            <a:ext cx="10871292" cy="3046095"/>
          </a:xfrm>
          <a:prstGeom prst="rect">
            <a:avLst/>
          </a:prstGeom>
          <a:noFill/>
        </p:spPr>
        <p:txBody>
          <a:bodyPr wrap="square" rtlCol="0">
            <a:spAutoFit/>
          </a:bodyPr>
          <a:lstStyle/>
          <a:p>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Tecnologias SOI (</a:t>
            </a:r>
            <a:r>
              <a:rPr lang="pt-BR" sz="3200" b="1" i="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Silicon</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r>
              <a:rPr lang="pt-BR" sz="3200" b="1" i="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on</a:t>
            </a:r>
            <a:r>
              <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 </a:t>
            </a:r>
            <a:r>
              <a:rPr lang="pt-BR" sz="3200" b="1" i="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Isolator</a:t>
            </a: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 não sofrem de problemas de </a:t>
            </a:r>
            <a:r>
              <a:rPr lang="pt-BR" sz="3200" b="1" i="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latch-up</a:t>
            </a:r>
            <a:endParaRPr lang="pt-BR" sz="3200" b="1" i="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Outras vantagens do SOI</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pPr marL="457200" indent="-457200">
              <a:buFont typeface="Arial" panose="020B0604020202020204" pitchFamily="34" charset="0"/>
              <a:buChar char="•"/>
            </a:pP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Menores capacitâncias parasitas (mais rápidos)</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pPr marL="457200" indent="-457200">
              <a:buFont typeface="Arial" panose="020B0604020202020204" pitchFamily="34" charset="0"/>
              <a:buChar char="•"/>
            </a:pP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Menos problemas de interferências (os transistores ficam isolados)</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704117" y="1060956"/>
            <a:ext cx="10871292" cy="3539430"/>
          </a:xfrm>
          <a:prstGeom prst="rect">
            <a:avLst/>
          </a:prstGeom>
          <a:noFill/>
        </p:spPr>
        <p:txBody>
          <a:bodyPr wrap="square" rtlCol="0">
            <a:spAutoFit/>
          </a:bodyPr>
          <a:lstStyle/>
          <a:p>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Escalamento MOS</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r>
              <a:rPr lang="pt-BR" sz="3200" dirty="0" smtClean="0">
                <a:latin typeface="Comic Sans MS" panose="030F0702030302020204" pitchFamily="66" charset="0"/>
              </a:rPr>
              <a:t>Como reduzir as dimensões? Como vimos diversas grandezas devem ser  mexidas junto com as dimensões. </a:t>
            </a:r>
            <a:endParaRPr lang="pt-BR" sz="3200" dirty="0" smtClean="0">
              <a:latin typeface="Comic Sans MS" panose="030F0702030302020204" pitchFamily="66" charset="0"/>
            </a:endParaRPr>
          </a:p>
          <a:p>
            <a:r>
              <a:rPr lang="pt-BR" sz="3200" dirty="0" smtClean="0">
                <a:solidFill>
                  <a:srgbClr val="C00000"/>
                </a:solidFill>
                <a:latin typeface="Comic Sans MS" panose="030F0702030302020204" pitchFamily="66" charset="0"/>
              </a:rPr>
              <a:t>Há diversas formas de se escalar em MOS. Uma das mais conhecidas, e mais ou menos seguida, é a </a:t>
            </a:r>
            <a:r>
              <a:rPr lang="pt-BR" sz="3200" i="1" dirty="0" err="1" smtClean="0">
                <a:solidFill>
                  <a:srgbClr val="C00000"/>
                </a:solidFill>
                <a:latin typeface="Comic Sans MS" panose="030F0702030302020204" pitchFamily="66" charset="0"/>
              </a:rPr>
              <a:t>constant-field</a:t>
            </a:r>
            <a:r>
              <a:rPr lang="pt-BR" sz="3200" i="1" dirty="0" smtClean="0">
                <a:solidFill>
                  <a:srgbClr val="C00000"/>
                </a:solidFill>
                <a:latin typeface="Comic Sans MS" panose="030F0702030302020204" pitchFamily="66" charset="0"/>
              </a:rPr>
              <a:t> </a:t>
            </a:r>
            <a:r>
              <a:rPr lang="pt-BR" sz="3200" i="1" dirty="0" err="1" smtClean="0">
                <a:solidFill>
                  <a:srgbClr val="C00000"/>
                </a:solidFill>
                <a:latin typeface="Comic Sans MS" panose="030F0702030302020204" pitchFamily="66" charset="0"/>
              </a:rPr>
              <a:t>scaling</a:t>
            </a:r>
            <a:r>
              <a:rPr lang="pt-BR" sz="3200" dirty="0" smtClean="0">
                <a:solidFill>
                  <a:srgbClr val="C00000"/>
                </a:solidFill>
                <a:latin typeface="Comic Sans MS" panose="030F0702030302020204" pitchFamily="66" charset="0"/>
              </a:rPr>
              <a:t>. O objetivo do </a:t>
            </a:r>
            <a:r>
              <a:rPr lang="pt-BR" sz="3200" i="1" dirty="0" err="1" smtClean="0">
                <a:solidFill>
                  <a:srgbClr val="C00000"/>
                </a:solidFill>
                <a:latin typeface="Comic Sans MS" panose="030F0702030302020204" pitchFamily="66" charset="0"/>
              </a:rPr>
              <a:t>constant-field</a:t>
            </a:r>
            <a:r>
              <a:rPr lang="pt-BR" sz="3200" i="1" dirty="0" smtClean="0">
                <a:solidFill>
                  <a:srgbClr val="C00000"/>
                </a:solidFill>
                <a:latin typeface="Comic Sans MS" panose="030F0702030302020204" pitchFamily="66" charset="0"/>
              </a:rPr>
              <a:t> </a:t>
            </a:r>
            <a:r>
              <a:rPr lang="pt-BR" sz="3200" i="1" dirty="0" err="1" smtClean="0">
                <a:solidFill>
                  <a:srgbClr val="C00000"/>
                </a:solidFill>
                <a:latin typeface="Comic Sans MS" panose="030F0702030302020204" pitchFamily="66" charset="0"/>
              </a:rPr>
              <a:t>scaling</a:t>
            </a:r>
            <a:r>
              <a:rPr lang="pt-BR" sz="3200" dirty="0" smtClean="0">
                <a:solidFill>
                  <a:srgbClr val="C00000"/>
                </a:solidFill>
                <a:latin typeface="Comic Sans MS" panose="030F0702030302020204" pitchFamily="66" charset="0"/>
              </a:rPr>
              <a:t> é manter os campos elétricos constantes. </a:t>
            </a:r>
            <a:endParaRPr lang="pt-BR" sz="3200" dirty="0" smtClean="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856518" y="1376642"/>
            <a:ext cx="10871292" cy="3031599"/>
          </a:xfrm>
          <a:prstGeom prst="rect">
            <a:avLst/>
          </a:prstGeom>
          <a:noFill/>
        </p:spPr>
        <p:txBody>
          <a:bodyPr wrap="square" rtlCol="0">
            <a:spAutoFit/>
          </a:bodyPr>
          <a:lstStyle/>
          <a:p>
            <a:pPr algn="ctr"/>
            <a:r>
              <a:rPr lang="pt-BR" sz="3600" b="1" dirty="0" smtClean="0">
                <a:solidFill>
                  <a:srgbClr val="C00000"/>
                </a:solidFill>
                <a:latin typeface="Comic Sans MS" panose="030F0702030302020204" pitchFamily="66" charset="0"/>
              </a:rPr>
              <a:t>Constant-</a:t>
            </a:r>
            <a:r>
              <a:rPr lang="pt-BR" sz="3600" b="1" dirty="0">
                <a:solidFill>
                  <a:srgbClr val="C00000"/>
                </a:solidFill>
                <a:latin typeface="Comic Sans MS" panose="030F0702030302020204" pitchFamily="66" charset="0"/>
              </a:rPr>
              <a:t>F</a:t>
            </a:r>
            <a:r>
              <a:rPr lang="pt-BR" sz="3600" b="1" dirty="0" smtClean="0">
                <a:solidFill>
                  <a:srgbClr val="C00000"/>
                </a:solidFill>
                <a:latin typeface="Comic Sans MS" panose="030F0702030302020204" pitchFamily="66" charset="0"/>
              </a:rPr>
              <a:t>ield </a:t>
            </a:r>
            <a:r>
              <a:rPr lang="pt-BR" sz="3600" b="1" dirty="0" err="1" smtClean="0">
                <a:solidFill>
                  <a:srgbClr val="C00000"/>
                </a:solidFill>
                <a:latin typeface="Comic Sans MS" panose="030F0702030302020204" pitchFamily="66" charset="0"/>
              </a:rPr>
              <a:t>Scaling</a:t>
            </a:r>
            <a:endParaRPr lang="pt-BR" sz="3600" b="1" dirty="0" smtClean="0">
              <a:solidFill>
                <a:srgbClr val="C00000"/>
              </a:solidFill>
              <a:latin typeface="Comic Sans MS" panose="030F0702030302020204" pitchFamily="66" charset="0"/>
            </a:endParaRPr>
          </a:p>
          <a:p>
            <a:r>
              <a:rPr lang="pt-BR" sz="2800" b="1" dirty="0" smtClean="0">
                <a:latin typeface="Comic Sans MS" panose="030F0702030302020204" pitchFamily="66" charset="0"/>
              </a:rPr>
              <a:t>Neste caso teremos</a:t>
            </a:r>
            <a:endParaRPr lang="pt-BR" sz="28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800" b="1" dirty="0" smtClean="0">
                <a:latin typeface="Comic Sans MS" panose="030F0702030302020204" pitchFamily="66" charset="0"/>
              </a:rPr>
              <a:t>Dimensões de superfície (W, L)		1/k</a:t>
            </a:r>
            <a:endParaRPr lang="pt-BR" sz="28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800" b="1" dirty="0" smtClean="0">
                <a:latin typeface="Comic Sans MS" panose="030F0702030302020204" pitchFamily="66" charset="0"/>
              </a:rPr>
              <a:t>Dimensões verticais (</a:t>
            </a:r>
            <a:r>
              <a:rPr lang="pt-BR" sz="2800" b="1" dirty="0" err="1" smtClean="0">
                <a:latin typeface="Comic Sans MS" panose="030F0702030302020204" pitchFamily="66" charset="0"/>
              </a:rPr>
              <a:t>tox</a:t>
            </a:r>
            <a:r>
              <a:rPr lang="pt-BR" sz="2800" b="1" dirty="0" smtClean="0">
                <a:latin typeface="Comic Sans MS" panose="030F0702030302020204" pitchFamily="66" charset="0"/>
              </a:rPr>
              <a:t>, ..)			1/k</a:t>
            </a:r>
            <a:endParaRPr lang="pt-BR" sz="28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800" b="1" dirty="0" smtClean="0">
                <a:latin typeface="Comic Sans MS" panose="030F0702030302020204" pitchFamily="66" charset="0"/>
              </a:rPr>
              <a:t>Dopagens (N</a:t>
            </a:r>
            <a:r>
              <a:rPr lang="pt-BR" sz="2800" b="1" baseline="-25000" dirty="0" smtClean="0">
                <a:latin typeface="Comic Sans MS" panose="030F0702030302020204" pitchFamily="66" charset="0"/>
              </a:rPr>
              <a:t>A</a:t>
            </a:r>
            <a:r>
              <a:rPr lang="pt-BR" sz="2800" b="1" dirty="0" smtClean="0">
                <a:latin typeface="Comic Sans MS" panose="030F0702030302020204" pitchFamily="66" charset="0"/>
              </a:rPr>
              <a:t>, N</a:t>
            </a:r>
            <a:r>
              <a:rPr lang="pt-BR" sz="2800" b="1" baseline="-25000" dirty="0" smtClean="0">
                <a:latin typeface="Comic Sans MS" panose="030F0702030302020204" pitchFamily="66" charset="0"/>
              </a:rPr>
              <a:t>D</a:t>
            </a:r>
            <a:r>
              <a:rPr lang="pt-BR" sz="2800" b="1" dirty="0" smtClean="0">
                <a:latin typeface="Comic Sans MS" panose="030F0702030302020204" pitchFamily="66" charset="0"/>
              </a:rPr>
              <a:t>)				k</a:t>
            </a:r>
            <a:endParaRPr lang="pt-BR" sz="28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800" b="1" dirty="0" smtClean="0">
                <a:latin typeface="Comic Sans MS" panose="030F0702030302020204" pitchFamily="66" charset="0"/>
              </a:rPr>
              <a:t>Tensões							1/k</a:t>
            </a:r>
            <a:endParaRPr lang="pt-BR" sz="2800" b="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987147" y="451356"/>
                <a:ext cx="10871292" cy="6001195"/>
              </a:xfrm>
              <a:prstGeom prst="rect">
                <a:avLst/>
              </a:prstGeom>
              <a:noFill/>
            </p:spPr>
            <p:txBody>
              <a:bodyPr wrap="square" rtlCol="0">
                <a:spAutoFit/>
              </a:bodyPr>
              <a:lstStyle/>
              <a:p>
                <a:pPr algn="ctr">
                  <a:spcAft>
                    <a:spcPts val="1200"/>
                  </a:spcAft>
                </a:pPr>
                <a:r>
                  <a:rPr lang="pt-BR" sz="3600" b="1" dirty="0" smtClean="0">
                    <a:solidFill>
                      <a:srgbClr val="C00000"/>
                    </a:solidFill>
                    <a:latin typeface="Comic Sans MS" panose="030F0702030302020204" pitchFamily="66" charset="0"/>
                  </a:rPr>
                  <a:t>Constant-</a:t>
                </a:r>
                <a:r>
                  <a:rPr lang="pt-BR" sz="3600" b="1" dirty="0">
                    <a:solidFill>
                      <a:srgbClr val="C00000"/>
                    </a:solidFill>
                    <a:latin typeface="Comic Sans MS" panose="030F0702030302020204" pitchFamily="66" charset="0"/>
                  </a:rPr>
                  <a:t>F</a:t>
                </a:r>
                <a:r>
                  <a:rPr lang="pt-BR" sz="3600" b="1" dirty="0" smtClean="0">
                    <a:solidFill>
                      <a:srgbClr val="C00000"/>
                    </a:solidFill>
                    <a:latin typeface="Comic Sans MS" panose="030F0702030302020204" pitchFamily="66" charset="0"/>
                  </a:rPr>
                  <a:t>ield </a:t>
                </a:r>
                <a:r>
                  <a:rPr lang="pt-BR" sz="3600" b="1" dirty="0" err="1" smtClean="0">
                    <a:solidFill>
                      <a:srgbClr val="C00000"/>
                    </a:solidFill>
                    <a:latin typeface="Comic Sans MS" panose="030F0702030302020204" pitchFamily="66" charset="0"/>
                  </a:rPr>
                  <a:t>Scaling</a:t>
                </a:r>
                <a:endParaRPr lang="pt-BR" sz="3600" b="1" dirty="0" smtClean="0">
                  <a:solidFill>
                    <a:srgbClr val="C00000"/>
                  </a:solidFill>
                  <a:latin typeface="Comic Sans MS" panose="030F0702030302020204" pitchFamily="66" charset="0"/>
                </a:endParaRPr>
              </a:p>
              <a:p>
                <a:pPr algn="ctr"/>
                <a:r>
                  <a:rPr lang="pt-BR" sz="2800" b="1" dirty="0" smtClean="0">
                    <a:latin typeface="Comic Sans MS" panose="030F0702030302020204" pitchFamily="66" charset="0"/>
                  </a:rPr>
                  <a:t>Consequências</a:t>
                </a:r>
                <a:endParaRPr lang="pt-BR" sz="28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Correntes (</a:t>
                </a:r>
                <a14:m>
                  <m:oMath xmlns:m="http://schemas.openxmlformats.org/officeDocument/2006/math">
                    <m:sSub>
                      <m:sSubPr>
                        <m:ctrlPr>
                          <a:rPr lang="pt-BR" sz="2400" b="1" i="1" smtClean="0">
                            <a:latin typeface="Cambria Math" panose="02040503050406030204" pitchFamily="18" charset="0"/>
                          </a:rPr>
                        </m:ctrlPr>
                      </m:sSubPr>
                      <m:e>
                        <m:r>
                          <a:rPr lang="pt-BR" sz="2400" b="1" i="1" smtClean="0">
                            <a:latin typeface="Cambria Math" panose="02040503050406030204" pitchFamily="18" charset="0"/>
                          </a:rPr>
                          <m:t>𝑰</m:t>
                        </m:r>
                      </m:e>
                      <m:sub>
                        <m:r>
                          <a:rPr lang="pt-BR" sz="2400" b="1" i="1" smtClean="0">
                            <a:latin typeface="Cambria Math" panose="02040503050406030204" pitchFamily="18" charset="0"/>
                          </a:rPr>
                          <m:t>𝑫</m:t>
                        </m:r>
                      </m:sub>
                    </m:sSub>
                    <m:r>
                      <a:rPr lang="pt-BR" sz="2400" b="1" i="1" smtClean="0">
                        <a:latin typeface="Cambria Math" panose="02040503050406030204" pitchFamily="18" charset="0"/>
                      </a:rPr>
                      <m:t>=</m:t>
                    </m:r>
                    <m:r>
                      <a:rPr lang="pt-BR" sz="2400" b="1" i="1" smtClean="0">
                        <a:latin typeface="Cambria Math" panose="02040503050406030204" pitchFamily="18" charset="0"/>
                        <a:ea typeface="Cambria Math" panose="02040503050406030204" pitchFamily="18" charset="0"/>
                      </a:rPr>
                      <m:t>𝝁</m:t>
                    </m:r>
                    <m:f>
                      <m:fPr>
                        <m:ctrlPr>
                          <a:rPr lang="pt-BR" sz="2400" b="1" i="1" smtClean="0">
                            <a:latin typeface="Cambria Math" panose="02040503050406030204" pitchFamily="18" charset="0"/>
                            <a:ea typeface="Cambria Math" panose="02040503050406030204" pitchFamily="18" charset="0"/>
                          </a:rPr>
                        </m:ctrlPr>
                      </m:fPr>
                      <m:num>
                        <m:sSub>
                          <m:sSubPr>
                            <m:ctrlPr>
                              <a:rPr lang="pt-BR" sz="2400" b="1" i="1" smtClean="0">
                                <a:latin typeface="Cambria Math" panose="02040503050406030204" pitchFamily="18" charset="0"/>
                                <a:ea typeface="Cambria Math" panose="02040503050406030204" pitchFamily="18" charset="0"/>
                              </a:rPr>
                            </m:ctrlPr>
                          </m:sSubPr>
                          <m:e>
                            <m:r>
                              <a:rPr lang="pt-BR" sz="2400" b="1" i="1" smtClean="0">
                                <a:latin typeface="Cambria Math" panose="02040503050406030204" pitchFamily="18" charset="0"/>
                                <a:ea typeface="Cambria Math" panose="02040503050406030204" pitchFamily="18" charset="0"/>
                              </a:rPr>
                              <m:t>𝑪</m:t>
                            </m:r>
                          </m:e>
                          <m:sub>
                            <m:r>
                              <a:rPr lang="pt-BR" sz="2400" b="1" i="1" smtClean="0">
                                <a:latin typeface="Cambria Math" panose="02040503050406030204" pitchFamily="18" charset="0"/>
                                <a:ea typeface="Cambria Math" panose="02040503050406030204" pitchFamily="18" charset="0"/>
                              </a:rPr>
                              <m:t>𝒐𝒙</m:t>
                            </m:r>
                          </m:sub>
                        </m:sSub>
                      </m:num>
                      <m:den>
                        <m:r>
                          <a:rPr lang="pt-BR" sz="2400" b="1" i="1" smtClean="0">
                            <a:latin typeface="Cambria Math" panose="02040503050406030204" pitchFamily="18" charset="0"/>
                            <a:ea typeface="Cambria Math" panose="02040503050406030204" pitchFamily="18" charset="0"/>
                          </a:rPr>
                          <m:t>𝟐</m:t>
                        </m:r>
                      </m:den>
                    </m:f>
                    <m:f>
                      <m:fPr>
                        <m:ctrlPr>
                          <a:rPr lang="pt-BR" sz="2400" b="1" i="1" smtClean="0">
                            <a:latin typeface="Cambria Math" panose="02040503050406030204" pitchFamily="18" charset="0"/>
                            <a:ea typeface="Cambria Math" panose="02040503050406030204" pitchFamily="18" charset="0"/>
                          </a:rPr>
                        </m:ctrlPr>
                      </m:fPr>
                      <m:num>
                        <m:r>
                          <a:rPr lang="pt-BR" sz="2400" b="1" i="1" smtClean="0">
                            <a:latin typeface="Cambria Math" panose="02040503050406030204" pitchFamily="18" charset="0"/>
                            <a:ea typeface="Cambria Math" panose="02040503050406030204" pitchFamily="18" charset="0"/>
                          </a:rPr>
                          <m:t>𝑾</m:t>
                        </m:r>
                      </m:num>
                      <m:den>
                        <m:r>
                          <a:rPr lang="pt-BR" sz="2400" b="1" i="1" smtClean="0">
                            <a:latin typeface="Cambria Math" panose="02040503050406030204" pitchFamily="18" charset="0"/>
                            <a:ea typeface="Cambria Math" panose="02040503050406030204" pitchFamily="18" charset="0"/>
                          </a:rPr>
                          <m:t>𝑳</m:t>
                        </m:r>
                      </m:den>
                    </m:f>
                    <m:d>
                      <m:dPr>
                        <m:ctrlPr>
                          <a:rPr lang="pt-BR" sz="2400" b="1" i="1" smtClean="0">
                            <a:latin typeface="Cambria Math" panose="02040503050406030204" pitchFamily="18" charset="0"/>
                            <a:ea typeface="Cambria Math" panose="02040503050406030204" pitchFamily="18" charset="0"/>
                          </a:rPr>
                        </m:ctrlPr>
                      </m:dPr>
                      <m:e>
                        <m:sSub>
                          <m:sSubPr>
                            <m:ctrlPr>
                              <a:rPr lang="pt-BR" sz="2400" b="1" i="1" smtClean="0">
                                <a:latin typeface="Cambria Math" panose="02040503050406030204" pitchFamily="18" charset="0"/>
                                <a:ea typeface="Cambria Math" panose="02040503050406030204" pitchFamily="18" charset="0"/>
                              </a:rPr>
                            </m:ctrlPr>
                          </m:sSubPr>
                          <m:e>
                            <m:r>
                              <a:rPr lang="pt-BR" sz="2400" b="1" i="1" smtClean="0">
                                <a:latin typeface="Cambria Math" panose="02040503050406030204" pitchFamily="18" charset="0"/>
                                <a:ea typeface="Cambria Math" panose="02040503050406030204" pitchFamily="18" charset="0"/>
                              </a:rPr>
                              <m:t>𝑽</m:t>
                            </m:r>
                          </m:e>
                          <m:sub>
                            <m:r>
                              <a:rPr lang="pt-BR" sz="2400" b="1" i="1" smtClean="0">
                                <a:latin typeface="Cambria Math" panose="02040503050406030204" pitchFamily="18" charset="0"/>
                                <a:ea typeface="Cambria Math" panose="02040503050406030204" pitchFamily="18" charset="0"/>
                              </a:rPr>
                              <m:t>𝑮𝑺</m:t>
                            </m:r>
                          </m:sub>
                        </m:sSub>
                        <m:r>
                          <a:rPr lang="pt-BR" sz="2400" b="1" i="1" smtClean="0">
                            <a:latin typeface="Cambria Math" panose="02040503050406030204" pitchFamily="18" charset="0"/>
                            <a:ea typeface="Cambria Math" panose="02040503050406030204" pitchFamily="18" charset="0"/>
                          </a:rPr>
                          <m:t>−</m:t>
                        </m:r>
                        <m:sSub>
                          <m:sSubPr>
                            <m:ctrlPr>
                              <a:rPr lang="pt-BR" sz="2400" b="1" i="1" smtClean="0">
                                <a:latin typeface="Cambria Math" panose="02040503050406030204" pitchFamily="18" charset="0"/>
                                <a:ea typeface="Cambria Math" panose="02040503050406030204" pitchFamily="18" charset="0"/>
                              </a:rPr>
                            </m:ctrlPr>
                          </m:sSubPr>
                          <m:e>
                            <m:r>
                              <a:rPr lang="pt-BR" sz="2400" b="1" i="1" smtClean="0">
                                <a:latin typeface="Cambria Math" panose="02040503050406030204" pitchFamily="18" charset="0"/>
                                <a:ea typeface="Cambria Math" panose="02040503050406030204" pitchFamily="18" charset="0"/>
                              </a:rPr>
                              <m:t>𝑽</m:t>
                            </m:r>
                          </m:e>
                          <m:sub>
                            <m:r>
                              <a:rPr lang="pt-BR" sz="2400" b="1" i="1" smtClean="0">
                                <a:latin typeface="Cambria Math" panose="02040503050406030204" pitchFamily="18" charset="0"/>
                                <a:ea typeface="Cambria Math" panose="02040503050406030204" pitchFamily="18" charset="0"/>
                              </a:rPr>
                              <m:t>𝑻</m:t>
                            </m:r>
                          </m:sub>
                        </m:sSub>
                      </m:e>
                    </m:d>
                  </m:oMath>
                </a14:m>
                <a:r>
                  <a:rPr lang="pt-BR" sz="2400" b="1" baseline="30000" dirty="0" smtClean="0">
                    <a:latin typeface="Comic Sans MS" panose="030F0702030302020204" pitchFamily="66" charset="0"/>
                  </a:rPr>
                  <a:t>2</a:t>
                </a:r>
                <a:r>
                  <a:rPr lang="pt-BR" sz="2400" b="1" dirty="0" smtClean="0">
                    <a:latin typeface="Comic Sans MS" panose="030F0702030302020204" pitchFamily="66" charset="0"/>
                  </a:rPr>
                  <a:t>) 				1/k</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Densidades de correntes 						k</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Regiões de depleção </a:t>
                </a:r>
                <a14:m>
                  <m:oMath xmlns:m="http://schemas.openxmlformats.org/officeDocument/2006/math">
                    <m:r>
                      <a:rPr lang="pt-BR" sz="2400" b="1" i="0" smtClean="0">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𝑋</m:t>
                        </m:r>
                      </m:e>
                      <m:sub>
                        <m:r>
                          <a:rPr lang="pt-BR" sz="2400" i="1">
                            <a:latin typeface="Cambria Math" panose="02040503050406030204" pitchFamily="18" charset="0"/>
                            <a:ea typeface="Cambria Math" panose="02040503050406030204" pitchFamily="18" charset="0"/>
                          </a:rPr>
                          <m:t>𝑑</m:t>
                        </m:r>
                      </m:sub>
                    </m:sSub>
                    <m:r>
                      <a:rPr lang="pt-BR" sz="2400" i="1">
                        <a:latin typeface="Cambria Math" panose="02040503050406030204" pitchFamily="18" charset="0"/>
                        <a:ea typeface="Cambria Math" panose="02040503050406030204" pitchFamily="18" charset="0"/>
                      </a:rPr>
                      <m:t>=</m:t>
                    </m:r>
                    <m:rad>
                      <m:radPr>
                        <m:degHide m:val="on"/>
                        <m:ctrlPr>
                          <a:rPr lang="pt-BR" sz="2400" i="1">
                            <a:latin typeface="Cambria Math" panose="02040503050406030204" pitchFamily="18" charset="0"/>
                            <a:ea typeface="Cambria Math" panose="02040503050406030204" pitchFamily="18" charset="0"/>
                          </a:rPr>
                        </m:ctrlPr>
                      </m:radPr>
                      <m:deg/>
                      <m:e>
                        <m:f>
                          <m:fPr>
                            <m:ctrlPr>
                              <a:rPr lang="pt-BR" sz="2400" i="1">
                                <a:latin typeface="Cambria Math" panose="02040503050406030204" pitchFamily="18" charset="0"/>
                                <a:ea typeface="Cambria Math" panose="02040503050406030204" pitchFamily="18" charset="0"/>
                              </a:rPr>
                            </m:ctrlPr>
                          </m:fPr>
                          <m:num>
                            <m:r>
                              <a:rPr lang="pt-BR" sz="2400" i="1">
                                <a:latin typeface="Cambria Math" panose="02040503050406030204" pitchFamily="18" charset="0"/>
                                <a:ea typeface="Cambria Math" panose="02040503050406030204" pitchFamily="18" charset="0"/>
                              </a:rPr>
                              <m:t>2</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𝜀</m:t>
                                </m:r>
                              </m:e>
                              <m:sub>
                                <m:r>
                                  <a:rPr lang="pt-BR" sz="2400" i="1">
                                    <a:latin typeface="Cambria Math" panose="02040503050406030204" pitchFamily="18" charset="0"/>
                                    <a:ea typeface="Cambria Math" panose="02040503050406030204" pitchFamily="18" charset="0"/>
                                  </a:rPr>
                                  <m:t>𝑠𝑖</m:t>
                                </m:r>
                              </m:sub>
                            </m:sSub>
                          </m:num>
                          <m:den>
                            <m:r>
                              <a:rPr lang="pt-BR" sz="2400" i="1">
                                <a:latin typeface="Cambria Math" panose="02040503050406030204" pitchFamily="18" charset="0"/>
                                <a:ea typeface="Cambria Math" panose="02040503050406030204" pitchFamily="18" charset="0"/>
                              </a:rPr>
                              <m:t>𝑞</m:t>
                            </m:r>
                          </m:den>
                        </m:f>
                        <m:d>
                          <m:dPr>
                            <m:ctrlPr>
                              <a:rPr lang="pt-BR" sz="2400" i="1">
                                <a:latin typeface="Cambria Math" panose="02040503050406030204" pitchFamily="18" charset="0"/>
                                <a:ea typeface="Cambria Math" panose="02040503050406030204" pitchFamily="18" charset="0"/>
                              </a:rPr>
                            </m:ctrlPr>
                          </m:dPr>
                          <m:e>
                            <m:f>
                              <m:fPr>
                                <m:ctrlPr>
                                  <a:rPr lang="pt-BR" sz="2400" i="1">
                                    <a:latin typeface="Cambria Math" panose="02040503050406030204" pitchFamily="18" charset="0"/>
                                    <a:ea typeface="Cambria Math" panose="02040503050406030204" pitchFamily="18" charset="0"/>
                                  </a:rPr>
                                </m:ctrlPr>
                              </m:fPr>
                              <m:num>
                                <m:r>
                                  <a:rPr lang="pt-BR" sz="2400" i="1">
                                    <a:latin typeface="Cambria Math" panose="02040503050406030204" pitchFamily="18" charset="0"/>
                                    <a:ea typeface="Cambria Math" panose="02040503050406030204" pitchFamily="18" charset="0"/>
                                  </a:rPr>
                                  <m:t>1</m:t>
                                </m:r>
                              </m:num>
                              <m:den>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𝑁</m:t>
                                    </m:r>
                                  </m:e>
                                  <m:sub>
                                    <m:r>
                                      <a:rPr lang="pt-BR" sz="2400" i="1">
                                        <a:latin typeface="Cambria Math" panose="02040503050406030204" pitchFamily="18" charset="0"/>
                                        <a:ea typeface="Cambria Math" panose="02040503050406030204" pitchFamily="18" charset="0"/>
                                      </a:rPr>
                                      <m:t>𝐴</m:t>
                                    </m:r>
                                  </m:sub>
                                </m:sSub>
                              </m:den>
                            </m:f>
                          </m:e>
                        </m:d>
                        <m:d>
                          <m:dPr>
                            <m:ctrlPr>
                              <a:rPr lang="pt-BR" sz="2400" i="1">
                                <a:latin typeface="Cambria Math" panose="02040503050406030204" pitchFamily="18" charset="0"/>
                                <a:ea typeface="Cambria Math" panose="02040503050406030204" pitchFamily="18" charset="0"/>
                              </a:rPr>
                            </m:ctrlPr>
                          </m:dPr>
                          <m:e>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ea typeface="Cambria Math" panose="02040503050406030204" pitchFamily="18" charset="0"/>
                                  </a:rPr>
                                  <m:t>𝑖</m:t>
                                </m:r>
                              </m:sub>
                            </m:sSub>
                            <m:r>
                              <a:rPr lang="pt-BR" sz="2400" i="1">
                                <a:latin typeface="Cambria Math" panose="02040503050406030204" pitchFamily="18" charset="0"/>
                                <a:ea typeface="Cambria Math" panose="02040503050406030204" pitchFamily="18" charset="0"/>
                              </a:rPr>
                              <m:t>+</m:t>
                            </m:r>
                            <m:sSub>
                              <m:sSubPr>
                                <m:ctrlPr>
                                  <a:rPr lang="pt-BR" sz="2400" i="1">
                                    <a:latin typeface="Cambria Math" panose="02040503050406030204" pitchFamily="18" charset="0"/>
                                    <a:ea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𝑉</m:t>
                                </m:r>
                              </m:e>
                              <m:sub>
                                <m:r>
                                  <a:rPr lang="pt-BR" sz="2400" i="1">
                                    <a:latin typeface="Cambria Math" panose="02040503050406030204" pitchFamily="18" charset="0"/>
                                    <a:ea typeface="Cambria Math" panose="02040503050406030204" pitchFamily="18" charset="0"/>
                                  </a:rPr>
                                  <m:t>𝐴</m:t>
                                </m:r>
                              </m:sub>
                            </m:sSub>
                          </m:e>
                        </m:d>
                      </m:e>
                    </m:rad>
                    <m:r>
                      <a:rPr lang="pt-BR" sz="2400" b="1" i="0" smtClean="0">
                        <a:latin typeface="Cambria Math" panose="02040503050406030204" pitchFamily="18" charset="0"/>
                        <a:ea typeface="Cambria Math" panose="02040503050406030204" pitchFamily="18" charset="0"/>
                      </a:rPr>
                      <m:t>)</m:t>
                    </m:r>
                  </m:oMath>
                </a14:m>
                <a:r>
                  <a:rPr lang="pt-BR" sz="2400" b="1" dirty="0" smtClean="0">
                    <a:latin typeface="Comic Sans MS" panose="030F0702030302020204" pitchFamily="66" charset="0"/>
                  </a:rPr>
                  <a:t>			</a:t>
                </a:r>
                <a14:m>
                  <m:oMath xmlns:m="http://schemas.openxmlformats.org/officeDocument/2006/math">
                    <m:rad>
                      <m:radPr>
                        <m:degHide m:val="on"/>
                        <m:ctrlPr>
                          <a:rPr lang="pt-BR" sz="2800" i="1">
                            <a:latin typeface="Cambria Math" panose="02040503050406030204" pitchFamily="18" charset="0"/>
                            <a:ea typeface="Cambria Math" panose="02040503050406030204" pitchFamily="18" charset="0"/>
                          </a:rPr>
                        </m:ctrlPr>
                      </m:radPr>
                      <m:deg/>
                      <m:e>
                        <m:f>
                          <m:fPr>
                            <m:ctrlPr>
                              <a:rPr lang="pt-BR" sz="2800" i="1" smtClean="0">
                                <a:latin typeface="Cambria Math" panose="02040503050406030204" pitchFamily="18" charset="0"/>
                                <a:ea typeface="Cambria Math" panose="02040503050406030204" pitchFamily="18" charset="0"/>
                              </a:rPr>
                            </m:ctrlPr>
                          </m:fPr>
                          <m:num>
                            <m:r>
                              <a:rPr lang="pt-BR" sz="2800" b="0" i="1" smtClean="0">
                                <a:latin typeface="Cambria Math" panose="02040503050406030204" pitchFamily="18" charset="0"/>
                                <a:ea typeface="Cambria Math" panose="02040503050406030204" pitchFamily="18" charset="0"/>
                              </a:rPr>
                              <m:t>1</m:t>
                            </m:r>
                          </m:num>
                          <m:den>
                            <m:r>
                              <a:rPr lang="pt-BR" sz="2800" b="0" i="1" smtClean="0">
                                <a:latin typeface="Cambria Math" panose="02040503050406030204" pitchFamily="18" charset="0"/>
                                <a:ea typeface="Cambria Math" panose="02040503050406030204" pitchFamily="18" charset="0"/>
                              </a:rPr>
                              <m:t>𝑘</m:t>
                            </m:r>
                          </m:den>
                        </m:f>
                      </m:e>
                    </m:rad>
                  </m:oMath>
                </a14:m>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Transcondutâncias (</a:t>
                </a:r>
                <a14:m>
                  <m:oMath xmlns:m="http://schemas.openxmlformats.org/officeDocument/2006/math">
                    <m:sSub>
                      <m:sSubPr>
                        <m:ctrlPr>
                          <a:rPr lang="pt-BR" sz="2400" b="1" i="1">
                            <a:latin typeface="Cambria Math" panose="02040503050406030204" pitchFamily="18" charset="0"/>
                          </a:rPr>
                        </m:ctrlPr>
                      </m:sSubPr>
                      <m:e>
                        <m:r>
                          <a:rPr lang="pt-BR" sz="2400" b="1" i="1" smtClean="0">
                            <a:latin typeface="Cambria Math" panose="02040503050406030204" pitchFamily="18" charset="0"/>
                          </a:rPr>
                          <m:t>𝒈</m:t>
                        </m:r>
                      </m:e>
                      <m:sub>
                        <m:r>
                          <a:rPr lang="pt-BR" sz="2400" b="1" i="1" smtClean="0">
                            <a:latin typeface="Cambria Math" panose="02040503050406030204" pitchFamily="18" charset="0"/>
                          </a:rPr>
                          <m:t>𝒎</m:t>
                        </m:r>
                      </m:sub>
                    </m:sSub>
                    <m:r>
                      <a:rPr lang="pt-BR" sz="2400" b="1" i="1">
                        <a:latin typeface="Cambria Math" panose="02040503050406030204" pitchFamily="18" charset="0"/>
                      </a:rPr>
                      <m:t>=</m:t>
                    </m:r>
                    <m:r>
                      <a:rPr lang="pt-BR" sz="2400" b="1" i="1">
                        <a:latin typeface="Cambria Math" panose="02040503050406030204" pitchFamily="18" charset="0"/>
                        <a:ea typeface="Cambria Math" panose="02040503050406030204" pitchFamily="18" charset="0"/>
                      </a:rPr>
                      <m:t>𝝁</m:t>
                    </m:r>
                    <m:sSub>
                      <m:sSubPr>
                        <m:ctrlPr>
                          <a:rPr lang="pt-BR" sz="2400" b="1" i="1">
                            <a:latin typeface="Cambria Math" panose="02040503050406030204" pitchFamily="18" charset="0"/>
                            <a:ea typeface="Cambria Math" panose="02040503050406030204" pitchFamily="18" charset="0"/>
                          </a:rPr>
                        </m:ctrlPr>
                      </m:sSubPr>
                      <m:e>
                        <m:r>
                          <a:rPr lang="pt-BR" sz="2400" b="1" i="1">
                            <a:latin typeface="Cambria Math" panose="02040503050406030204" pitchFamily="18" charset="0"/>
                            <a:ea typeface="Cambria Math" panose="02040503050406030204" pitchFamily="18" charset="0"/>
                          </a:rPr>
                          <m:t>𝑪</m:t>
                        </m:r>
                      </m:e>
                      <m:sub>
                        <m:r>
                          <a:rPr lang="pt-BR" sz="2400" b="1" i="1">
                            <a:latin typeface="Cambria Math" panose="02040503050406030204" pitchFamily="18" charset="0"/>
                            <a:ea typeface="Cambria Math" panose="02040503050406030204" pitchFamily="18" charset="0"/>
                          </a:rPr>
                          <m:t>𝒐𝒙</m:t>
                        </m:r>
                      </m:sub>
                    </m:sSub>
                    <m:f>
                      <m:fPr>
                        <m:ctrlPr>
                          <a:rPr lang="pt-BR" sz="2400" b="1" i="1">
                            <a:latin typeface="Cambria Math" panose="02040503050406030204" pitchFamily="18" charset="0"/>
                            <a:ea typeface="Cambria Math" panose="02040503050406030204" pitchFamily="18" charset="0"/>
                          </a:rPr>
                        </m:ctrlPr>
                      </m:fPr>
                      <m:num>
                        <m:r>
                          <a:rPr lang="pt-BR" sz="2400" b="1" i="1">
                            <a:latin typeface="Cambria Math" panose="02040503050406030204" pitchFamily="18" charset="0"/>
                            <a:ea typeface="Cambria Math" panose="02040503050406030204" pitchFamily="18" charset="0"/>
                          </a:rPr>
                          <m:t>𝑾</m:t>
                        </m:r>
                      </m:num>
                      <m:den>
                        <m:r>
                          <a:rPr lang="pt-BR" sz="2400" b="1" i="1">
                            <a:latin typeface="Cambria Math" panose="02040503050406030204" pitchFamily="18" charset="0"/>
                            <a:ea typeface="Cambria Math" panose="02040503050406030204" pitchFamily="18" charset="0"/>
                          </a:rPr>
                          <m:t>𝑳</m:t>
                        </m:r>
                      </m:den>
                    </m:f>
                    <m:d>
                      <m:dPr>
                        <m:ctrlPr>
                          <a:rPr lang="pt-BR" sz="2400" b="1" i="1">
                            <a:latin typeface="Cambria Math" panose="02040503050406030204" pitchFamily="18" charset="0"/>
                            <a:ea typeface="Cambria Math" panose="02040503050406030204" pitchFamily="18" charset="0"/>
                          </a:rPr>
                        </m:ctrlPr>
                      </m:dPr>
                      <m:e>
                        <m:sSub>
                          <m:sSubPr>
                            <m:ctrlPr>
                              <a:rPr lang="pt-BR" sz="2400" b="1" i="1">
                                <a:latin typeface="Cambria Math" panose="02040503050406030204" pitchFamily="18" charset="0"/>
                                <a:ea typeface="Cambria Math" panose="02040503050406030204" pitchFamily="18" charset="0"/>
                              </a:rPr>
                            </m:ctrlPr>
                          </m:sSubPr>
                          <m:e>
                            <m:r>
                              <a:rPr lang="pt-BR" sz="2400" b="1" i="1">
                                <a:latin typeface="Cambria Math" panose="02040503050406030204" pitchFamily="18" charset="0"/>
                                <a:ea typeface="Cambria Math" panose="02040503050406030204" pitchFamily="18" charset="0"/>
                              </a:rPr>
                              <m:t>𝑽</m:t>
                            </m:r>
                          </m:e>
                          <m:sub>
                            <m:r>
                              <a:rPr lang="pt-BR" sz="2400" b="1" i="1">
                                <a:latin typeface="Cambria Math" panose="02040503050406030204" pitchFamily="18" charset="0"/>
                                <a:ea typeface="Cambria Math" panose="02040503050406030204" pitchFamily="18" charset="0"/>
                              </a:rPr>
                              <m:t>𝑮𝑺</m:t>
                            </m:r>
                          </m:sub>
                        </m:sSub>
                        <m:r>
                          <a:rPr lang="pt-BR" sz="2400" b="1" i="1">
                            <a:latin typeface="Cambria Math" panose="02040503050406030204" pitchFamily="18" charset="0"/>
                            <a:ea typeface="Cambria Math" panose="02040503050406030204" pitchFamily="18" charset="0"/>
                          </a:rPr>
                          <m:t>−</m:t>
                        </m:r>
                        <m:sSub>
                          <m:sSubPr>
                            <m:ctrlPr>
                              <a:rPr lang="pt-BR" sz="2400" b="1" i="1">
                                <a:latin typeface="Cambria Math" panose="02040503050406030204" pitchFamily="18" charset="0"/>
                                <a:ea typeface="Cambria Math" panose="02040503050406030204" pitchFamily="18" charset="0"/>
                              </a:rPr>
                            </m:ctrlPr>
                          </m:sSubPr>
                          <m:e>
                            <m:r>
                              <a:rPr lang="pt-BR" sz="2400" b="1" i="1">
                                <a:latin typeface="Cambria Math" panose="02040503050406030204" pitchFamily="18" charset="0"/>
                                <a:ea typeface="Cambria Math" panose="02040503050406030204" pitchFamily="18" charset="0"/>
                              </a:rPr>
                              <m:t>𝑽</m:t>
                            </m:r>
                          </m:e>
                          <m:sub>
                            <m:r>
                              <a:rPr lang="pt-BR" sz="2400" b="1" i="1">
                                <a:latin typeface="Cambria Math" panose="02040503050406030204" pitchFamily="18" charset="0"/>
                                <a:ea typeface="Cambria Math" panose="02040503050406030204" pitchFamily="18" charset="0"/>
                              </a:rPr>
                              <m:t>𝑻</m:t>
                            </m:r>
                          </m:sub>
                        </m:sSub>
                      </m:e>
                    </m:d>
                  </m:oMath>
                </a14:m>
                <a:r>
                  <a:rPr lang="pt-BR" sz="2400" b="1" dirty="0" smtClean="0">
                    <a:latin typeface="Comic Sans MS" panose="030F0702030302020204" pitchFamily="66" charset="0"/>
                  </a:rPr>
                  <a:t>)			1</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Capacitâncias por área						k</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Capacitâncias de carga (WLC</a:t>
                </a:r>
                <a:r>
                  <a:rPr lang="pt-BR" sz="2400" b="1" baseline="-25000" dirty="0" smtClean="0">
                    <a:latin typeface="Comic Sans MS" panose="030F0702030302020204" pitchFamily="66" charset="0"/>
                  </a:rPr>
                  <a:t>OX</a:t>
                </a:r>
                <a:r>
                  <a:rPr lang="pt-BR" sz="2400" b="1" dirty="0" smtClean="0">
                    <a:latin typeface="Comic Sans MS" panose="030F0702030302020204" pitchFamily="66" charset="0"/>
                  </a:rPr>
                  <a:t>)					1/k</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Tempo de propagação							1/k</a:t>
                </a:r>
                <a:endParaRPr lang="pt-BR" sz="2400" b="1"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Potência por dispositivos						1/k</a:t>
                </a:r>
                <a:r>
                  <a:rPr lang="pt-BR" sz="2400" b="1" baseline="30000" dirty="0" smtClean="0">
                    <a:latin typeface="Comic Sans MS" panose="030F0702030302020204" pitchFamily="66" charset="0"/>
                  </a:rPr>
                  <a:t>2</a:t>
                </a:r>
                <a:endParaRPr lang="pt-BR" sz="2400" b="1" baseline="30000" dirty="0" smtClean="0">
                  <a:latin typeface="Comic Sans MS" panose="030F0702030302020204" pitchFamily="66" charset="0"/>
                </a:endParaRPr>
              </a:p>
              <a:p>
                <a:pPr marL="457200" indent="-457200">
                  <a:spcAft>
                    <a:spcPts val="600"/>
                  </a:spcAft>
                  <a:buFont typeface="Arial" panose="020B0604020202020204" pitchFamily="34" charset="0"/>
                  <a:buChar char="•"/>
                </a:pPr>
                <a:r>
                  <a:rPr lang="pt-BR" sz="2400" b="1" dirty="0" smtClean="0">
                    <a:latin typeface="Comic Sans MS" panose="030F0702030302020204" pitchFamily="66" charset="0"/>
                  </a:rPr>
                  <a:t>Potência por área							1</a:t>
                </a:r>
                <a:endParaRPr lang="pt-BR" sz="2400" b="1" dirty="0" smtClean="0">
                  <a:latin typeface="Comic Sans MS" panose="030F0702030302020204" pitchFamily="66" charset="0"/>
                </a:endParaRPr>
              </a:p>
            </p:txBody>
          </p:sp>
        </mc:Choice>
        <mc:Fallback>
          <p:sp>
            <p:nvSpPr>
              <p:cNvPr id="3" name="CaixaDeTexto 2"/>
              <p:cNvSpPr txBox="1">
                <a:spLocks noRot="1" noChangeAspect="1" noMove="1" noResize="1" noEditPoints="1" noAdjustHandles="1" noChangeArrowheads="1" noChangeShapeType="1" noTextEdit="1"/>
              </p:cNvSpPr>
              <p:nvPr/>
            </p:nvSpPr>
            <p:spPr>
              <a:xfrm>
                <a:off x="987147" y="451356"/>
                <a:ext cx="10871292" cy="6001195"/>
              </a:xfrm>
              <a:prstGeom prst="rect">
                <a:avLst/>
              </a:prstGeom>
              <a:blipFill rotWithShape="1">
                <a:blip r:embed="rId1"/>
                <a:stretch>
                  <a:fillRect l="-3" t="-8" r="4" b="5"/>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930128" y="1185704"/>
            <a:ext cx="2354767" cy="5170646"/>
          </a:xfrm>
          <a:prstGeom prst="rect">
            <a:avLst/>
          </a:prstGeom>
          <a:noFill/>
        </p:spPr>
        <p:txBody>
          <a:bodyPr wrap="square" rtlCol="0">
            <a:spAutoFit/>
          </a:bodyPr>
          <a:lstStyle/>
          <a:p>
            <a:pPr>
              <a:spcAft>
                <a:spcPts val="1200"/>
              </a:spcAft>
            </a:pPr>
            <a:r>
              <a:rPr lang="pt-BR" sz="2400" b="1" dirty="0" err="1" smtClean="0">
                <a:latin typeface="Comic Sans MS" panose="030F0702030302020204" pitchFamily="66" charset="0"/>
              </a:rPr>
              <a:t>L</a:t>
            </a:r>
            <a:r>
              <a:rPr lang="pt-BR" sz="2400" b="1" baseline="-25000" dirty="0" err="1" smtClean="0">
                <a:latin typeface="Comic Sans MS" panose="030F0702030302020204" pitchFamily="66" charset="0"/>
              </a:rPr>
              <a:t>min</a:t>
            </a:r>
            <a:r>
              <a:rPr lang="pt-BR" sz="2400" b="1" dirty="0" smtClean="0">
                <a:latin typeface="Comic Sans MS" panose="030F0702030302020204" pitchFamily="66" charset="0"/>
              </a:rPr>
              <a:t> = 1.0 </a:t>
            </a:r>
            <a:r>
              <a:rPr lang="pt-BR" sz="2400" b="1" dirty="0" smtClean="0">
                <a:latin typeface="Symbol" panose="05050102010706020507" pitchFamily="18" charset="2"/>
              </a:rPr>
              <a:t>m</a:t>
            </a:r>
            <a:r>
              <a:rPr lang="pt-BR" sz="2400" b="1" dirty="0" smtClean="0">
                <a:latin typeface="Comic Sans MS" panose="030F0702030302020204" pitchFamily="66" charset="0"/>
              </a:rPr>
              <a:t>m</a:t>
            </a:r>
            <a:endParaRPr lang="pt-BR" sz="2400" b="1" dirty="0" smtClean="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0.7 </a:t>
            </a:r>
            <a:r>
              <a:rPr lang="pt-BR" sz="2400" b="1" dirty="0">
                <a:latin typeface="Symbol" panose="05050102010706020507" pitchFamily="18" charset="2"/>
              </a:rPr>
              <a:t>m</a:t>
            </a:r>
            <a:r>
              <a:rPr lang="pt-BR" sz="2400" b="1" dirty="0">
                <a:latin typeface="Comic Sans MS" panose="030F0702030302020204" pitchFamily="66" charset="0"/>
              </a:rPr>
              <a:t>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0.5 </a:t>
            </a:r>
            <a:r>
              <a:rPr lang="pt-BR" sz="2400" b="1" dirty="0" smtClean="0">
                <a:latin typeface="Symbol" panose="05050102010706020507" pitchFamily="18" charset="2"/>
              </a:rPr>
              <a:t>m</a:t>
            </a:r>
            <a:r>
              <a:rPr lang="pt-BR" sz="2400" b="1" dirty="0" smtClean="0">
                <a:latin typeface="Comic Sans MS" panose="030F0702030302020204" pitchFamily="66" charset="0"/>
              </a:rPr>
              <a:t>m</a:t>
            </a:r>
            <a:endParaRPr lang="pt-BR" sz="2400" b="1" dirty="0" smtClean="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0.35 </a:t>
            </a:r>
            <a:r>
              <a:rPr lang="pt-BR" sz="2400" b="1" dirty="0" smtClean="0">
                <a:latin typeface="Symbol" panose="05050102010706020507" pitchFamily="18" charset="2"/>
              </a:rPr>
              <a:t>m</a:t>
            </a:r>
            <a:r>
              <a:rPr lang="pt-BR" sz="2400" b="1" dirty="0" smtClean="0">
                <a:latin typeface="Comic Sans MS" panose="030F0702030302020204" pitchFamily="66" charset="0"/>
              </a:rPr>
              <a:t>m</a:t>
            </a:r>
            <a:endParaRPr lang="pt-BR" sz="2400" b="1" dirty="0" smtClean="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0.25 </a:t>
            </a:r>
            <a:r>
              <a:rPr lang="pt-BR" sz="2400" b="1" dirty="0" smtClean="0">
                <a:latin typeface="Symbol" panose="05050102010706020507" pitchFamily="18" charset="2"/>
              </a:rPr>
              <a:t>m</a:t>
            </a:r>
            <a:r>
              <a:rPr lang="pt-BR" sz="2400" b="1" dirty="0" smtClean="0">
                <a:latin typeface="Comic Sans MS" panose="030F0702030302020204" pitchFamily="66" charset="0"/>
              </a:rPr>
              <a:t>m</a:t>
            </a:r>
            <a:endParaRPr lang="pt-BR" sz="2400" b="1" dirty="0" smtClean="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180 </a:t>
            </a:r>
            <a:r>
              <a:rPr lang="pt-BR" sz="2400" b="1" dirty="0" err="1" smtClean="0">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130 </a:t>
            </a:r>
            <a:r>
              <a:rPr lang="pt-BR" sz="2400" b="1" dirty="0" err="1">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90 </a:t>
            </a:r>
            <a:r>
              <a:rPr lang="pt-BR" sz="2400" b="1" dirty="0" err="1">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65 </a:t>
            </a:r>
            <a:r>
              <a:rPr lang="pt-BR" sz="2400" b="1" dirty="0" err="1">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45 </a:t>
            </a:r>
            <a:r>
              <a:rPr lang="pt-BR" sz="2400" b="1" dirty="0" err="1" smtClean="0">
                <a:latin typeface="Comic Sans MS" panose="030F0702030302020204" pitchFamily="66" charset="0"/>
              </a:rPr>
              <a:t>nm</a:t>
            </a:r>
            <a:endParaRPr lang="pt-BR" sz="2400" b="1" dirty="0">
              <a:latin typeface="Comic Sans MS" panose="030F0702030302020204" pitchFamily="66" charset="0"/>
            </a:endParaRPr>
          </a:p>
        </p:txBody>
      </p:sp>
      <p:sp>
        <p:nvSpPr>
          <p:cNvPr id="4" name="CaixaDeTexto 3"/>
          <p:cNvSpPr txBox="1"/>
          <p:nvPr/>
        </p:nvSpPr>
        <p:spPr>
          <a:xfrm>
            <a:off x="3284895" y="271190"/>
            <a:ext cx="5751553" cy="707886"/>
          </a:xfrm>
          <a:prstGeom prst="rect">
            <a:avLst/>
          </a:prstGeom>
          <a:noFill/>
        </p:spPr>
        <p:txBody>
          <a:bodyPr wrap="square" rtlCol="0">
            <a:spAutoFit/>
          </a:bodyPr>
          <a:lstStyle/>
          <a:p>
            <a:pPr algn="ctr">
              <a:spcAft>
                <a:spcPts val="1200"/>
              </a:spcAft>
            </a:pPr>
            <a: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Nós Tecnológicos</a:t>
            </a:r>
            <a:endPar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5" name="CaixaDeTexto 4"/>
          <p:cNvSpPr txBox="1"/>
          <p:nvPr/>
        </p:nvSpPr>
        <p:spPr>
          <a:xfrm>
            <a:off x="3592980" y="1185704"/>
            <a:ext cx="2354767" cy="2031325"/>
          </a:xfrm>
          <a:prstGeom prst="rect">
            <a:avLst/>
          </a:prstGeom>
          <a:noFill/>
        </p:spPr>
        <p:txBody>
          <a:bodyPr wrap="square" rtlCol="0">
            <a:spAutoFit/>
          </a:bodyPr>
          <a:lstStyle/>
          <a:p>
            <a:pPr>
              <a:spcAft>
                <a:spcPts val="1200"/>
              </a:spcAft>
            </a:pPr>
            <a:r>
              <a:rPr lang="pt-BR" sz="2400" b="1" dirty="0" err="1" smtClean="0">
                <a:latin typeface="Comic Sans MS" panose="030F0702030302020204" pitchFamily="66" charset="0"/>
              </a:rPr>
              <a:t>L</a:t>
            </a:r>
            <a:r>
              <a:rPr lang="pt-BR" sz="2400" b="1" baseline="-25000" dirty="0" err="1" smtClean="0">
                <a:latin typeface="Comic Sans MS" panose="030F0702030302020204" pitchFamily="66" charset="0"/>
              </a:rPr>
              <a:t>min</a:t>
            </a:r>
            <a:r>
              <a:rPr lang="pt-BR" sz="2400" b="1" dirty="0" smtClean="0">
                <a:latin typeface="Comic Sans MS" panose="030F0702030302020204" pitchFamily="66" charset="0"/>
              </a:rPr>
              <a:t> </a:t>
            </a:r>
            <a:r>
              <a:rPr lang="pt-BR" sz="2400" b="1" dirty="0">
                <a:latin typeface="Comic Sans MS" panose="030F0702030302020204" pitchFamily="66" charset="0"/>
              </a:rPr>
              <a:t>= </a:t>
            </a:r>
            <a:r>
              <a:rPr lang="pt-BR" sz="2400" b="1" dirty="0" smtClean="0">
                <a:latin typeface="Comic Sans MS" panose="030F0702030302020204" pitchFamily="66" charset="0"/>
              </a:rPr>
              <a:t>30 </a:t>
            </a:r>
            <a:r>
              <a:rPr lang="pt-BR" sz="2400" b="1" dirty="0" err="1" smtClean="0">
                <a:latin typeface="Comic Sans MS" panose="030F0702030302020204" pitchFamily="66" charset="0"/>
              </a:rPr>
              <a:t>nm</a:t>
            </a:r>
            <a:endParaRPr lang="pt-BR" sz="2400" b="1" dirty="0" smtClean="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22 </a:t>
            </a:r>
            <a:r>
              <a:rPr lang="pt-BR" sz="2400" b="1" dirty="0" err="1">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smtClean="0">
                <a:latin typeface="Comic Sans MS" panose="030F0702030302020204" pitchFamily="66" charset="0"/>
              </a:rPr>
              <a:t>L</a:t>
            </a:r>
            <a:r>
              <a:rPr lang="pt-BR" sz="2400" b="1" baseline="-25000" dirty="0" err="1" smtClean="0">
                <a:latin typeface="Comic Sans MS" panose="030F0702030302020204" pitchFamily="66" charset="0"/>
              </a:rPr>
              <a:t>min</a:t>
            </a:r>
            <a:r>
              <a:rPr lang="pt-BR" sz="2400" b="1" dirty="0" smtClean="0">
                <a:latin typeface="Comic Sans MS" panose="030F0702030302020204" pitchFamily="66" charset="0"/>
              </a:rPr>
              <a:t> </a:t>
            </a:r>
            <a:r>
              <a:rPr lang="pt-BR" sz="2400" b="1" dirty="0">
                <a:latin typeface="Comic Sans MS" panose="030F0702030302020204" pitchFamily="66" charset="0"/>
              </a:rPr>
              <a:t>= </a:t>
            </a:r>
            <a:r>
              <a:rPr lang="pt-BR" sz="2400" b="1" dirty="0" smtClean="0">
                <a:latin typeface="Comic Sans MS" panose="030F0702030302020204" pitchFamily="66" charset="0"/>
              </a:rPr>
              <a:t>14 </a:t>
            </a:r>
            <a:r>
              <a:rPr lang="pt-BR" sz="2400" b="1" dirty="0" err="1">
                <a:latin typeface="Comic Sans MS" panose="030F0702030302020204" pitchFamily="66" charset="0"/>
              </a:rPr>
              <a:t>nm</a:t>
            </a:r>
            <a:endParaRPr lang="pt-BR" sz="2400" b="1" dirty="0">
              <a:latin typeface="Comic Sans MS" panose="030F0702030302020204" pitchFamily="66" charset="0"/>
            </a:endParaRPr>
          </a:p>
          <a:p>
            <a:pPr>
              <a:spcAft>
                <a:spcPts val="1200"/>
              </a:spcAft>
            </a:pPr>
            <a:r>
              <a:rPr lang="pt-BR" sz="2400" b="1" dirty="0" err="1">
                <a:latin typeface="Comic Sans MS" panose="030F0702030302020204" pitchFamily="66" charset="0"/>
              </a:rPr>
              <a:t>L</a:t>
            </a:r>
            <a:r>
              <a:rPr lang="pt-BR" sz="2400" b="1" baseline="-25000" dirty="0" err="1">
                <a:latin typeface="Comic Sans MS" panose="030F0702030302020204" pitchFamily="66" charset="0"/>
              </a:rPr>
              <a:t>min</a:t>
            </a:r>
            <a:r>
              <a:rPr lang="pt-BR" sz="2400" b="1" dirty="0">
                <a:latin typeface="Comic Sans MS" panose="030F0702030302020204" pitchFamily="66" charset="0"/>
              </a:rPr>
              <a:t> = </a:t>
            </a:r>
            <a:r>
              <a:rPr lang="pt-BR" sz="2400" b="1" dirty="0" smtClean="0">
                <a:latin typeface="Comic Sans MS" panose="030F0702030302020204" pitchFamily="66" charset="0"/>
              </a:rPr>
              <a:t>10 </a:t>
            </a:r>
            <a:r>
              <a:rPr lang="pt-BR" sz="2400" b="1" dirty="0" err="1" smtClean="0">
                <a:latin typeface="Comic Sans MS" panose="030F0702030302020204" pitchFamily="66" charset="0"/>
              </a:rPr>
              <a:t>nm</a:t>
            </a:r>
            <a:endParaRPr lang="pt-BR" sz="2000" b="1" dirty="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6" name="CaixaDeTexto 5"/>
              <p:cNvSpPr txBox="1"/>
              <p:nvPr/>
            </p:nvSpPr>
            <p:spPr>
              <a:xfrm>
                <a:off x="8317380" y="4145979"/>
                <a:ext cx="3036420" cy="2288703"/>
              </a:xfrm>
              <a:prstGeom prst="rect">
                <a:avLst/>
              </a:prstGeom>
              <a:noFill/>
            </p:spPr>
            <p:txBody>
              <a:bodyPr wrap="square" rtlCol="0">
                <a:spAutoFit/>
              </a:bodyPr>
              <a:lstStyle/>
              <a:p>
                <a:pPr>
                  <a:spcAft>
                    <a:spcPts val="1200"/>
                  </a:spcAft>
                </a:pPr>
                <a:r>
                  <a:rPr lang="pt-BR" sz="2800" b="1" dirty="0" smtClean="0">
                    <a:solidFill>
                      <a:srgbClr val="C00000"/>
                    </a:solidFill>
                    <a:latin typeface="Comic Sans MS" panose="030F0702030302020204" pitchFamily="66" charset="0"/>
                  </a:rPr>
                  <a:t>Relação de redução entre dois nós consecutivos é </a:t>
                </a:r>
                <a14:m>
                  <m:oMath xmlns:m="http://schemas.openxmlformats.org/officeDocument/2006/math">
                    <m:rad>
                      <m:radPr>
                        <m:degHide m:val="on"/>
                        <m:ctrlPr>
                          <a:rPr lang="pt-BR" sz="2800" b="1" i="1" smtClean="0">
                            <a:solidFill>
                              <a:srgbClr val="C00000"/>
                            </a:solidFill>
                            <a:latin typeface="Cambria Math" panose="02040503050406030204" pitchFamily="18" charset="0"/>
                          </a:rPr>
                        </m:ctrlPr>
                      </m:radPr>
                      <m:deg/>
                      <m:e>
                        <m:r>
                          <a:rPr lang="pt-BR" sz="2800" b="1" i="1" smtClean="0">
                            <a:solidFill>
                              <a:srgbClr val="C00000"/>
                            </a:solidFill>
                            <a:latin typeface="Cambria Math" panose="02040503050406030204" pitchFamily="18" charset="0"/>
                          </a:rPr>
                          <m:t>𝟐</m:t>
                        </m:r>
                      </m:e>
                    </m:rad>
                  </m:oMath>
                </a14:m>
                <a:endParaRPr lang="pt-BR" sz="2000" b="1" dirty="0">
                  <a:latin typeface="Comic Sans MS" panose="030F0702030302020204" pitchFamily="66" charset="0"/>
                </a:endParaRPr>
              </a:p>
            </p:txBody>
          </p:sp>
        </mc:Choice>
        <mc:Fallback>
          <p:sp>
            <p:nvSpPr>
              <p:cNvPr id="6" name="CaixaDeTexto 5"/>
              <p:cNvSpPr txBox="1">
                <a:spLocks noRot="1" noChangeAspect="1" noMove="1" noResize="1" noEditPoints="1" noAdjustHandles="1" noChangeArrowheads="1" noChangeShapeType="1" noTextEdit="1"/>
              </p:cNvSpPr>
              <p:nvPr/>
            </p:nvSpPr>
            <p:spPr>
              <a:xfrm>
                <a:off x="8317380" y="4145979"/>
                <a:ext cx="3036420" cy="2288703"/>
              </a:xfrm>
              <a:prstGeom prst="rect">
                <a:avLst/>
              </a:prstGeom>
              <a:blipFill rotWithShape="1">
                <a:blip r:embed="rId1"/>
                <a:stretch>
                  <a:fillRect l="-5" t="-3" b="10"/>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txBox="1"/>
          <p:nvPr/>
        </p:nvSpPr>
        <p:spPr>
          <a:xfrm>
            <a:off x="881380" y="462915"/>
            <a:ext cx="10873105" cy="21234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pt-BR" sz="3200" b="1" dirty="0">
                <a:solidFill>
                  <a:srgbClr val="C00000"/>
                </a:solidFill>
                <a:latin typeface="Comic Sans MS" panose="030F0702030302020204" pitchFamily="66" charset="0"/>
              </a:rPr>
              <a:t>6</a:t>
            </a:r>
            <a:r>
              <a:rPr lang="pt-BR" sz="3200" b="1" dirty="0" smtClean="0">
                <a:solidFill>
                  <a:srgbClr val="C00000"/>
                </a:solidFill>
                <a:latin typeface="Comic Sans MS" panose="030F0702030302020204" pitchFamily="66" charset="0"/>
              </a:rPr>
              <a:t>. Deposição por Vapor </a:t>
            </a:r>
            <a:r>
              <a:rPr lang="pt-BR" sz="3200" dirty="0" smtClean="0">
                <a:latin typeface="Comic Sans MS" panose="030F0702030302020204" pitchFamily="66" charset="0"/>
              </a:rPr>
              <a:t>(CVD – </a:t>
            </a:r>
            <a:r>
              <a:rPr lang="pt-BR" sz="3200" i="1" dirty="0" err="1" smtClean="0">
                <a:latin typeface="Comic Sans MS" panose="030F0702030302020204" pitchFamily="66" charset="0"/>
              </a:rPr>
              <a:t>Chemical</a:t>
            </a:r>
            <a:r>
              <a:rPr lang="pt-BR" sz="3200" i="1" dirty="0" smtClean="0">
                <a:latin typeface="Comic Sans MS" panose="030F0702030302020204" pitchFamily="66" charset="0"/>
              </a:rPr>
              <a:t> </a:t>
            </a:r>
            <a:r>
              <a:rPr lang="pt-BR" sz="3200" i="1" dirty="0" err="1" smtClean="0">
                <a:latin typeface="Comic Sans MS" panose="030F0702030302020204" pitchFamily="66" charset="0"/>
              </a:rPr>
              <a:t>Vapour</a:t>
            </a:r>
            <a:r>
              <a:rPr lang="pt-BR" sz="3200" i="1" dirty="0" smtClean="0">
                <a:latin typeface="Comic Sans MS" panose="030F0702030302020204" pitchFamily="66" charset="0"/>
              </a:rPr>
              <a:t> </a:t>
            </a:r>
            <a:r>
              <a:rPr lang="pt-BR" sz="3200" i="1" dirty="0" err="1" smtClean="0">
                <a:latin typeface="Comic Sans MS" panose="030F0702030302020204" pitchFamily="66" charset="0"/>
              </a:rPr>
              <a:t>Deposition</a:t>
            </a:r>
            <a:r>
              <a:rPr lang="pt-BR" sz="3200" dirty="0" smtClean="0">
                <a:latin typeface="Comic Sans MS" panose="030F0702030302020204" pitchFamily="66" charset="0"/>
              </a:rPr>
              <a:t>)</a:t>
            </a:r>
            <a:endParaRPr lang="pt-BR" sz="3200" dirty="0" smtClean="0">
              <a:latin typeface="Comic Sans MS" panose="030F0702030302020204" pitchFamily="66" charset="0"/>
            </a:endParaRPr>
          </a:p>
          <a:p>
            <a:pPr marL="0" indent="0">
              <a:buFont typeface="Arial" panose="020B0604020202020204" pitchFamily="34" charset="0"/>
              <a:buNone/>
            </a:pPr>
            <a:r>
              <a:rPr lang="pt-BR" sz="3200" dirty="0" smtClean="0">
                <a:latin typeface="Comic Sans MS" panose="030F0702030302020204" pitchFamily="66" charset="0"/>
              </a:rPr>
              <a:t>Técnica usada para depositar óxido, </a:t>
            </a:r>
            <a:r>
              <a:rPr lang="pt-BR" sz="3200" dirty="0" err="1" smtClean="0">
                <a:latin typeface="Comic Sans MS" panose="030F0702030302020204" pitchFamily="66" charset="0"/>
              </a:rPr>
              <a:t>polisilício</a:t>
            </a:r>
            <a:r>
              <a:rPr lang="pt-BR" sz="3200" dirty="0" smtClean="0">
                <a:latin typeface="Comic Sans MS" panose="030F0702030302020204" pitchFamily="66" charset="0"/>
              </a:rPr>
              <a:t>, Si, </a:t>
            </a:r>
            <a:r>
              <a:rPr lang="pt-BR" sz="3200" dirty="0" err="1" smtClean="0">
                <a:latin typeface="Comic Sans MS" panose="030F0702030302020204" pitchFamily="66" charset="0"/>
              </a:rPr>
              <a:t>Nitreto</a:t>
            </a:r>
            <a:r>
              <a:rPr lang="pt-BR" sz="3200" dirty="0" smtClean="0">
                <a:latin typeface="Comic Sans MS" panose="030F0702030302020204" pitchFamily="66" charset="0"/>
              </a:rPr>
              <a:t>, etc.</a:t>
            </a:r>
            <a:endParaRPr lang="pt-BR" sz="3200" dirty="0" smtClean="0">
              <a:latin typeface="Comic Sans MS" panose="030F0702030302020204" pitchFamily="66" charset="0"/>
            </a:endParaRPr>
          </a:p>
        </p:txBody>
      </p:sp>
      <p:pic>
        <p:nvPicPr>
          <p:cNvPr id="4" name="Imagem 3"/>
          <p:cNvPicPr>
            <a:picLocks noChangeAspect="1"/>
          </p:cNvPicPr>
          <p:nvPr/>
        </p:nvPicPr>
        <p:blipFill>
          <a:blip r:embed="rId1"/>
          <a:stretch>
            <a:fillRect/>
          </a:stretch>
        </p:blipFill>
        <p:spPr>
          <a:xfrm>
            <a:off x="3564897" y="2368381"/>
            <a:ext cx="3371429" cy="4019048"/>
          </a:xfrm>
          <a:prstGeom prst="rect">
            <a:avLst/>
          </a:prstGeom>
        </p:spPr>
      </p:pic>
      <p:sp>
        <p:nvSpPr>
          <p:cNvPr id="5" name="CaixaDeTexto 4"/>
          <p:cNvSpPr txBox="1"/>
          <p:nvPr/>
        </p:nvSpPr>
        <p:spPr>
          <a:xfrm>
            <a:off x="7388860" y="4531360"/>
            <a:ext cx="3592830" cy="1383665"/>
          </a:xfrm>
          <a:prstGeom prst="rect">
            <a:avLst/>
          </a:prstGeom>
          <a:noFill/>
        </p:spPr>
        <p:txBody>
          <a:bodyPr wrap="square" rtlCol="0">
            <a:spAutoFit/>
          </a:bodyPr>
          <a:lstStyle/>
          <a:p>
            <a:pPr algn="ctr"/>
            <a:r>
              <a:rPr lang="pt-BR" sz="2800" dirty="0" smtClean="0">
                <a:latin typeface="Comic Sans MS" panose="030F0702030302020204" pitchFamily="66" charset="0"/>
              </a:rPr>
              <a:t>Máquina de deposição de SiO</a:t>
            </a:r>
            <a:r>
              <a:rPr lang="pt-BR" sz="2800" baseline="-25000" dirty="0" smtClean="0">
                <a:latin typeface="Comic Sans MS" panose="030F0702030302020204" pitchFamily="66" charset="0"/>
              </a:rPr>
              <a:t>2</a:t>
            </a:r>
            <a:r>
              <a:rPr lang="pt-BR" sz="2800" dirty="0" smtClean="0">
                <a:latin typeface="Comic Sans MS" panose="030F0702030302020204" pitchFamily="66" charset="0"/>
              </a:rPr>
              <a:t> pela reação TEOS</a:t>
            </a:r>
            <a:endParaRPr lang="pt-BR" sz="2800" dirty="0" smtClean="0">
              <a:latin typeface="Comic Sans MS" panose="030F0702030302020204" pitchFamily="66" charset="0"/>
            </a:endParaRP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2"/>
          <p:cNvSpPr txBox="1"/>
          <p:nvPr/>
        </p:nvSpPr>
        <p:spPr>
          <a:xfrm>
            <a:off x="344805" y="1909445"/>
            <a:ext cx="4011295" cy="30397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7. Difusão e Implantação Iônica</a:t>
            </a:r>
            <a:r>
              <a:rPr lang="pt-BR" sz="3200" b="1" dirty="0" smtClean="0">
                <a:solidFill>
                  <a:srgbClr val="FF0000"/>
                </a:solidFill>
                <a:latin typeface="Comic Sans MS" panose="030F0702030302020204" pitchFamily="66" charset="0"/>
              </a:rPr>
              <a:t> </a:t>
            </a:r>
            <a:endParaRPr lang="pt-BR" sz="3200" b="1" dirty="0" smtClean="0">
              <a:solidFill>
                <a:srgbClr val="FF0000"/>
              </a:solidFill>
              <a:latin typeface="Comic Sans MS" panose="030F0702030302020204" pitchFamily="66" charset="0"/>
            </a:endParaRPr>
          </a:p>
          <a:p>
            <a:pPr marL="0" indent="0">
              <a:buFont typeface="Arial" panose="020B0604020202020204" pitchFamily="34" charset="0"/>
              <a:buNone/>
            </a:pPr>
            <a:endParaRPr lang="pt-BR" sz="3200" dirty="0">
              <a:latin typeface="Comic Sans MS" panose="030F0702030302020204" pitchFamily="66" charset="0"/>
            </a:endParaRPr>
          </a:p>
          <a:p>
            <a:pPr marL="0" indent="0">
              <a:buFont typeface="Arial" panose="020B0604020202020204" pitchFamily="34" charset="0"/>
              <a:buNone/>
            </a:pPr>
            <a:r>
              <a:rPr lang="pt-BR" sz="3200" dirty="0" smtClean="0">
                <a:latin typeface="Comic Sans MS" panose="030F0702030302020204" pitchFamily="66" charset="0"/>
              </a:rPr>
              <a:t>Duas técnicas para colocar dopantes no silício e dopá-los</a:t>
            </a:r>
            <a:endParaRPr lang="pt-BR" sz="3200" dirty="0" smtClean="0">
              <a:latin typeface="Comic Sans MS" panose="030F0702030302020204" pitchFamily="66" charset="0"/>
            </a:endParaRPr>
          </a:p>
          <a:p>
            <a:pPr marL="0" indent="0">
              <a:buFont typeface="Arial" panose="020B0604020202020204" pitchFamily="34" charset="0"/>
              <a:buNone/>
            </a:pPr>
            <a:endParaRPr lang="pt-BR" sz="3200" dirty="0" smtClean="0">
              <a:latin typeface="Comic Sans MS" panose="030F0702030302020204" pitchFamily="66" charset="0"/>
            </a:endParaRPr>
          </a:p>
        </p:txBody>
      </p:sp>
      <p:pic>
        <p:nvPicPr>
          <p:cNvPr id="5" name="Picture 2" descr="05_01_13"/>
          <p:cNvPicPr>
            <a:picLocks noChangeAspect="1"/>
          </p:cNvPicPr>
          <p:nvPr/>
        </p:nvPicPr>
        <p:blipFill>
          <a:blip r:embed="rId1"/>
          <a:srcRect l="1894" r="1376"/>
          <a:stretch>
            <a:fillRect/>
          </a:stretch>
        </p:blipFill>
        <p:spPr>
          <a:xfrm>
            <a:off x="4467674" y="909369"/>
            <a:ext cx="7362825" cy="5867400"/>
          </a:xfrm>
          <a:prstGeom prst="rect">
            <a:avLst/>
          </a:prstGeom>
          <a:noFill/>
          <a:ln w="9525">
            <a:noFill/>
          </a:ln>
        </p:spPr>
      </p:pic>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p:nvPr/>
        </p:nvSpPr>
        <p:spPr>
          <a:xfrm>
            <a:off x="840740" y="548640"/>
            <a:ext cx="10408285" cy="1263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rPr>
              <a:t>8. </a:t>
            </a:r>
            <a:r>
              <a:rPr lang="pt-BR" sz="3200" b="1" dirty="0" err="1" smtClean="0">
                <a:solidFill>
                  <a:srgbClr val="C00000"/>
                </a:solidFill>
                <a:effectLst>
                  <a:outerShdw blurRad="38100" dist="38100" dir="2700000" algn="tl">
                    <a:srgbClr val="000000">
                      <a:alpha val="43137"/>
                    </a:srgbClr>
                  </a:outerShdw>
                </a:effectLst>
                <a:latin typeface="Comic Sans MS" panose="030F0702030302020204" pitchFamily="66" charset="0"/>
              </a:rPr>
              <a:t>Sputtering</a:t>
            </a:r>
            <a:endParaRPr lang="pt-BR" sz="32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buFont typeface="Arial" panose="020B0604020202020204" pitchFamily="34" charset="0"/>
              <a:buNone/>
            </a:pPr>
            <a:r>
              <a:rPr lang="pt-BR" sz="3200" dirty="0" smtClean="0">
                <a:latin typeface="Comic Sans MS" panose="030F0702030302020204" pitchFamily="66" charset="0"/>
              </a:rPr>
              <a:t>Técnica para colocação de condutores (AL, W, etc.)</a:t>
            </a:r>
            <a:endParaRPr lang="pt-BR" sz="3200" dirty="0" smtClean="0">
              <a:latin typeface="Comic Sans MS" panose="030F0702030302020204" pitchFamily="66" charset="0"/>
            </a:endParaRPr>
          </a:p>
        </p:txBody>
      </p:sp>
      <p:pic>
        <p:nvPicPr>
          <p:cNvPr id="3" name="Picture 2" descr="http://www.tf.uni-kiel.de/matwis/amat/elmat_en/kap_6/illustr/sputtern1.gif"/>
          <p:cNvPicPr>
            <a:picLocks noChangeAspect="1"/>
          </p:cNvPicPr>
          <p:nvPr/>
        </p:nvPicPr>
        <p:blipFill>
          <a:blip r:embed="rId1" r:link="rId2"/>
          <a:stretch>
            <a:fillRect/>
          </a:stretch>
        </p:blipFill>
        <p:spPr>
          <a:xfrm>
            <a:off x="976630" y="2411730"/>
            <a:ext cx="5114290" cy="3944620"/>
          </a:xfrm>
          <a:prstGeom prst="rect">
            <a:avLst/>
          </a:prstGeom>
          <a:noFill/>
          <a:ln w="9525">
            <a:noFill/>
          </a:ln>
        </p:spPr>
      </p:pic>
      <p:pic>
        <p:nvPicPr>
          <p:cNvPr id="4" name="Imagem 3"/>
          <p:cNvPicPr>
            <a:picLocks noChangeAspect="1"/>
          </p:cNvPicPr>
          <p:nvPr/>
        </p:nvPicPr>
        <p:blipFill>
          <a:blip r:embed="rId3"/>
          <a:stretch>
            <a:fillRect/>
          </a:stretch>
        </p:blipFill>
        <p:spPr>
          <a:xfrm flipV="1">
            <a:off x="6588760" y="2048510"/>
            <a:ext cx="4563745" cy="4303395"/>
          </a:xfrm>
          <a:prstGeom prst="rect">
            <a:avLst/>
          </a:prstGeom>
        </p:spPr>
      </p:pic>
      <p:sp>
        <p:nvSpPr>
          <p:cNvPr id="5" name="Espaço Reservado para Número de Slide 4"/>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356100" y="1753870"/>
            <a:ext cx="7106285" cy="4967605"/>
          </a:xfrm>
          <a:prstGeom prst="rect">
            <a:avLst/>
          </a:prstGeom>
          <a:noFill/>
          <a:ln w="9525">
            <a:noFill/>
          </a:ln>
        </p:spPr>
      </p:pic>
      <p:sp>
        <p:nvSpPr>
          <p:cNvPr id="2" name="Espaço Reservado para Conteúdo 2"/>
          <p:cNvSpPr txBox="1"/>
          <p:nvPr/>
        </p:nvSpPr>
        <p:spPr>
          <a:xfrm>
            <a:off x="636270" y="548640"/>
            <a:ext cx="10612755" cy="135509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pt-BR" sz="3200" b="1" dirty="0">
                <a:solidFill>
                  <a:srgbClr val="C00000"/>
                </a:solidFill>
                <a:latin typeface="Comic Sans MS" panose="030F0702030302020204" pitchFamily="66" charset="0"/>
              </a:rPr>
              <a:t>9</a:t>
            </a:r>
            <a:r>
              <a:rPr lang="pt-BR" sz="3200" b="1" dirty="0" smtClean="0">
                <a:solidFill>
                  <a:srgbClr val="C00000"/>
                </a:solidFill>
                <a:latin typeface="Comic Sans MS" panose="030F0702030302020204" pitchFamily="66" charset="0"/>
              </a:rPr>
              <a:t>. Eletrodeposição</a:t>
            </a:r>
            <a:endParaRPr lang="pt-BR" sz="3200" b="1" dirty="0" smtClean="0">
              <a:solidFill>
                <a:srgbClr val="C00000"/>
              </a:solidFill>
              <a:latin typeface="Comic Sans MS" panose="030F0702030302020204" pitchFamily="66" charset="0"/>
            </a:endParaRPr>
          </a:p>
          <a:p>
            <a:pPr marL="0" indent="0">
              <a:buFont typeface="Arial" panose="020B0604020202020204" pitchFamily="34" charset="0"/>
              <a:buNone/>
            </a:pPr>
            <a:r>
              <a:rPr lang="pt-BR" sz="3200" dirty="0" smtClean="0">
                <a:latin typeface="Comic Sans MS" panose="030F0702030302020204" pitchFamily="66" charset="0"/>
              </a:rPr>
              <a:t>Usado para colocação de Cu em </a:t>
            </a:r>
            <a:r>
              <a:rPr lang="pt-BR" sz="3200" dirty="0" err="1" smtClean="0">
                <a:latin typeface="Comic Sans MS" panose="030F0702030302020204" pitchFamily="66" charset="0"/>
              </a:rPr>
              <a:t>CIs</a:t>
            </a:r>
            <a:endParaRPr lang="pt-BR" sz="3200" dirty="0" smtClean="0">
              <a:latin typeface="Comic Sans MS" panose="030F0702030302020204" pitchFamily="66" charset="0"/>
            </a:endParaRP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p:nvPr/>
        </p:nvSpPr>
        <p:spPr>
          <a:xfrm>
            <a:off x="840740" y="548640"/>
            <a:ext cx="10408285" cy="13430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Font typeface="Arial" panose="020B0604020202020204" pitchFamily="34" charset="0"/>
              <a:buNone/>
            </a:pPr>
            <a:r>
              <a:rPr lang="pt-BR" sz="3200" b="1" dirty="0" smtClean="0">
                <a:solidFill>
                  <a:srgbClr val="C00000"/>
                </a:solidFill>
                <a:latin typeface="Comic Sans MS" panose="030F0702030302020204" pitchFamily="66" charset="0"/>
              </a:rPr>
              <a:t>10. </a:t>
            </a:r>
            <a:r>
              <a:rPr lang="pt-BR" sz="3200" b="1" dirty="0" err="1" smtClean="0">
                <a:solidFill>
                  <a:srgbClr val="C00000"/>
                </a:solidFill>
                <a:latin typeface="Comic Sans MS" panose="030F0702030302020204" pitchFamily="66" charset="0"/>
              </a:rPr>
              <a:t>Planarização</a:t>
            </a:r>
            <a:endParaRPr lang="pt-BR" sz="3200" b="1" dirty="0" smtClean="0">
              <a:solidFill>
                <a:srgbClr val="C00000"/>
              </a:solidFill>
              <a:latin typeface="Comic Sans MS" panose="030F0702030302020204" pitchFamily="66" charset="0"/>
            </a:endParaRPr>
          </a:p>
          <a:p>
            <a:pPr marL="0" indent="0" algn="l">
              <a:buFont typeface="Arial" panose="020B0604020202020204" pitchFamily="34" charset="0"/>
              <a:buNone/>
            </a:pPr>
            <a:r>
              <a:rPr lang="pt-BR" sz="3200" dirty="0" smtClean="0">
                <a:latin typeface="Comic Sans MS" panose="030F0702030302020204" pitchFamily="66" charset="0"/>
              </a:rPr>
              <a:t>Tornar plana a superfície da lamina</a:t>
            </a:r>
            <a:endParaRPr lang="pt-BR" sz="3200" dirty="0" smtClean="0">
              <a:latin typeface="Comic Sans MS" panose="030F0702030302020204" pitchFamily="66" charset="0"/>
            </a:endParaRPr>
          </a:p>
        </p:txBody>
      </p:sp>
      <p:pic>
        <p:nvPicPr>
          <p:cNvPr id="3" name="Imagem 2"/>
          <p:cNvPicPr>
            <a:picLocks noChangeAspect="1"/>
          </p:cNvPicPr>
          <p:nvPr/>
        </p:nvPicPr>
        <p:blipFill>
          <a:blip r:embed="rId1"/>
          <a:stretch>
            <a:fillRect/>
          </a:stretch>
        </p:blipFill>
        <p:spPr>
          <a:xfrm flipV="1">
            <a:off x="7255510" y="1946910"/>
            <a:ext cx="4260215" cy="4480560"/>
          </a:xfrm>
          <a:prstGeom prst="rect">
            <a:avLst/>
          </a:prstGeom>
        </p:spPr>
      </p:pic>
      <p:pic>
        <p:nvPicPr>
          <p:cNvPr id="5" name="Picture 2"/>
          <p:cNvPicPr>
            <a:picLocks noChangeAspect="1"/>
          </p:cNvPicPr>
          <p:nvPr/>
        </p:nvPicPr>
        <p:blipFill>
          <a:blip r:embed="rId2"/>
          <a:stretch>
            <a:fillRect/>
          </a:stretch>
        </p:blipFill>
        <p:spPr>
          <a:xfrm>
            <a:off x="368935" y="1776730"/>
            <a:ext cx="6497955" cy="4821555"/>
          </a:xfrm>
          <a:prstGeom prst="rect">
            <a:avLst/>
          </a:prstGeom>
          <a:noFill/>
          <a:ln w="19050">
            <a:noFill/>
          </a:ln>
        </p:spPr>
      </p:pic>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2"/>
          <p:cNvSpPr txBox="1"/>
          <p:nvPr/>
        </p:nvSpPr>
        <p:spPr>
          <a:xfrm>
            <a:off x="915838" y="436772"/>
            <a:ext cx="10515600" cy="4782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smtClean="0">
                <a:latin typeface="Comic Sans MS" panose="030F0702030302020204" pitchFamily="66" charset="0"/>
              </a:rPr>
              <a:t>Após ver as etapas, vamos acompanhar passo a passo a fabricação de um transístor MOS. Dois processos serão vistos:</a:t>
            </a:r>
            <a:endParaRPr lang="pt-BR" dirty="0" smtClean="0">
              <a:latin typeface="Comic Sans MS" panose="030F0702030302020204" pitchFamily="66" charset="0"/>
            </a:endParaRPr>
          </a:p>
          <a:p>
            <a:pPr>
              <a:buFontTx/>
              <a:buChar char="-"/>
            </a:pPr>
            <a:r>
              <a:rPr lang="pt-BR" dirty="0" smtClean="0">
                <a:latin typeface="Comic Sans MS" panose="030F0702030302020204" pitchFamily="66" charset="0"/>
              </a:rPr>
              <a:t>Um processo sub micro-metro</a:t>
            </a:r>
            <a:endParaRPr lang="pt-BR" dirty="0" smtClean="0">
              <a:latin typeface="Comic Sans MS" panose="030F0702030302020204" pitchFamily="66" charset="0"/>
            </a:endParaRPr>
          </a:p>
          <a:p>
            <a:pPr>
              <a:buFontTx/>
              <a:buChar char="-"/>
            </a:pPr>
            <a:r>
              <a:rPr lang="pt-BR" dirty="0" smtClean="0">
                <a:latin typeface="Comic Sans MS" panose="030F0702030302020204" pitchFamily="66" charset="0"/>
              </a:rPr>
              <a:t>Um processo “avançado” </a:t>
            </a:r>
            <a:endParaRPr lang="pt-BR" dirty="0" smtClean="0">
              <a:latin typeface="Comic Sans MS" panose="030F0702030302020204" pitchFamily="66" charset="0"/>
            </a:endParaRPr>
          </a:p>
          <a:p>
            <a:pPr>
              <a:buFontTx/>
              <a:buChar char="-"/>
            </a:pPr>
            <a:endParaRPr lang="pt-BR" dirty="0">
              <a:latin typeface="Comic Sans MS" panose="030F0702030302020204" pitchFamily="66" charset="0"/>
            </a:endParaRPr>
          </a:p>
          <a:p>
            <a:pPr marL="0" indent="0">
              <a:buNone/>
            </a:pPr>
            <a:r>
              <a:rPr lang="pt-BR" dirty="0" smtClean="0">
                <a:latin typeface="Comic Sans MS" panose="030F0702030302020204" pitchFamily="66" charset="0"/>
              </a:rPr>
              <a:t>Utilizaremos para isso material do </a:t>
            </a:r>
            <a:r>
              <a:rPr lang="pt-BR" b="1" dirty="0" smtClean="0">
                <a:latin typeface="Comic Sans MS" panose="030F0702030302020204" pitchFamily="66" charset="0"/>
              </a:rPr>
              <a:t>Rochester </a:t>
            </a:r>
            <a:r>
              <a:rPr lang="pt-BR" b="1" dirty="0" err="1" smtClean="0">
                <a:latin typeface="Comic Sans MS" panose="030F0702030302020204" pitchFamily="66" charset="0"/>
              </a:rPr>
              <a:t>Institute</a:t>
            </a:r>
            <a:r>
              <a:rPr lang="pt-BR" b="1" dirty="0" smtClean="0">
                <a:latin typeface="Comic Sans MS" panose="030F0702030302020204" pitchFamily="66" charset="0"/>
              </a:rPr>
              <a:t> </a:t>
            </a:r>
            <a:r>
              <a:rPr lang="pt-BR" b="1" dirty="0" err="1" smtClean="0">
                <a:latin typeface="Comic Sans MS" panose="030F0702030302020204" pitchFamily="66" charset="0"/>
              </a:rPr>
              <a:t>of</a:t>
            </a:r>
            <a:r>
              <a:rPr lang="pt-BR" b="1" dirty="0" smtClean="0">
                <a:latin typeface="Comic Sans MS" panose="030F0702030302020204" pitchFamily="66" charset="0"/>
              </a:rPr>
              <a:t> Technology </a:t>
            </a:r>
            <a:r>
              <a:rPr lang="pt-BR" dirty="0" smtClean="0">
                <a:latin typeface="Comic Sans MS" panose="030F0702030302020204" pitchFamily="66" charset="0"/>
              </a:rPr>
              <a:t>(prof. Lynn </a:t>
            </a:r>
            <a:r>
              <a:rPr lang="pt-BR" dirty="0" err="1" smtClean="0">
                <a:latin typeface="Comic Sans MS" panose="030F0702030302020204" pitchFamily="66" charset="0"/>
              </a:rPr>
              <a:t>Fuller</a:t>
            </a:r>
            <a:r>
              <a:rPr lang="pt-BR" dirty="0" smtClean="0">
                <a:latin typeface="Comic Sans MS" panose="030F0702030302020204" pitchFamily="66" charset="0"/>
              </a:rPr>
              <a:t>)</a:t>
            </a:r>
            <a:endParaRPr lang="pt-BR" dirty="0" smtClean="0">
              <a:latin typeface="Comic Sans MS" panose="030F0702030302020204" pitchFamily="66" charset="0"/>
            </a:endParaRPr>
          </a:p>
          <a:p>
            <a:pPr marL="0" indent="0">
              <a:buNone/>
            </a:pPr>
            <a:r>
              <a:rPr lang="pt-BR" dirty="0" smtClean="0">
                <a:latin typeface="Comic Sans MS" panose="030F0702030302020204" pitchFamily="66" charset="0"/>
              </a:rPr>
              <a:t>O curso tem uma quantidade imensa de tópicos que serão vistos rapidamente</a:t>
            </a:r>
            <a:endParaRPr lang="pt-BR" dirty="0" smtClean="0">
              <a:latin typeface="Comic Sans MS" panose="030F0702030302020204" pitchFamily="66" charset="0"/>
            </a:endParaRPr>
          </a:p>
          <a:p>
            <a:pPr marL="0" indent="0">
              <a:buFont typeface="Arial" panose="020B0604020202020204" pitchFamily="34" charset="0"/>
              <a:buNone/>
            </a:pPr>
            <a:endParaRPr lang="pt-BR" dirty="0" smtClean="0">
              <a:latin typeface="Comic Sans MS" panose="030F0702030302020204" pitchFamily="66" charset="0"/>
            </a:endParaRPr>
          </a:p>
          <a:p>
            <a:pPr marL="0" indent="0">
              <a:buFont typeface="Arial" panose="020B0604020202020204" pitchFamily="34" charset="0"/>
              <a:buNone/>
            </a:pPr>
            <a:endParaRPr lang="pt-BR" dirty="0">
              <a:latin typeface="Comic Sans MS" panose="030F0702030302020204" pitchFamily="66" charset="0"/>
            </a:endParaRPr>
          </a:p>
        </p:txBody>
      </p:sp>
      <p:sp>
        <p:nvSpPr>
          <p:cNvPr id="3" name="Espaço Reservado para Número de Slide 2"/>
          <p:cNvSpPr>
            <a:spLocks noGrp="1"/>
          </p:cNvSpPr>
          <p:nvPr>
            <p:ph type="sldNum" sz="quarter" idx="12"/>
          </p:nvPr>
        </p:nvSpPr>
        <p:spPr/>
        <p:txBody>
          <a:bodyPr/>
          <a:lstStyle/>
          <a:p>
            <a:fld id="{74F297BB-B745-4CAB-BE1D-CE4C89382949}" type="slidenum">
              <a:rPr lang="pt-BR" sz="1400" smtClean="0"/>
            </a:fld>
            <a:endParaRPr lang="pt-BR" sz="1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1"/>
          <a:stretch>
            <a:fillRect/>
          </a:stretch>
        </p:blipFill>
        <p:spPr>
          <a:xfrm>
            <a:off x="361784" y="77179"/>
            <a:ext cx="11306755" cy="2504762"/>
          </a:xfrm>
          <a:prstGeom prst="rect">
            <a:avLst/>
          </a:prstGeom>
        </p:spPr>
      </p:pic>
      <p:sp>
        <p:nvSpPr>
          <p:cNvPr id="33" name="CaixaDeTexto 32"/>
          <p:cNvSpPr txBox="1"/>
          <p:nvPr/>
        </p:nvSpPr>
        <p:spPr>
          <a:xfrm>
            <a:off x="9238868" y="2079702"/>
            <a:ext cx="1064202" cy="369332"/>
          </a:xfrm>
          <a:prstGeom prst="rect">
            <a:avLst/>
          </a:prstGeom>
          <a:noFill/>
        </p:spPr>
        <p:txBody>
          <a:bodyPr wrap="none" rtlCol="0">
            <a:spAutoFit/>
          </a:bodyPr>
          <a:lstStyle/>
          <a:p>
            <a:r>
              <a:rPr lang="pt-BR" dirty="0" err="1" smtClean="0"/>
              <a:t>Twin</a:t>
            </a:r>
            <a:r>
              <a:rPr lang="pt-BR" dirty="0" smtClean="0"/>
              <a:t> </a:t>
            </a:r>
            <a:r>
              <a:rPr lang="pt-BR" dirty="0" err="1" smtClean="0"/>
              <a:t>well</a:t>
            </a:r>
            <a:endParaRPr lang="pt-BR" dirty="0"/>
          </a:p>
        </p:txBody>
      </p:sp>
      <p:pic>
        <p:nvPicPr>
          <p:cNvPr id="1026" name="Picture 2" descr="13: Curva de transferencia del inversor CMOS [15].  "/>
          <p:cNvPicPr>
            <a:picLocks noChangeAspect="1" noChangeArrowheads="1"/>
          </p:cNvPicPr>
          <p:nvPr/>
        </p:nvPicPr>
        <p:blipFill rotWithShape="1">
          <a:blip r:embed="rId2">
            <a:extLst>
              <a:ext uri="{28A0092B-C50C-407E-A947-70E740481C1C}">
                <a14:useLocalDpi xmlns:a14="http://schemas.microsoft.com/office/drawing/2010/main" val="0"/>
              </a:ext>
            </a:extLst>
          </a:blip>
          <a:srcRect l="1086" t="1116" r="3992" b="1"/>
          <a:stretch>
            <a:fillRect/>
          </a:stretch>
        </p:blipFill>
        <p:spPr bwMode="auto">
          <a:xfrm>
            <a:off x="7924956" y="2985080"/>
            <a:ext cx="3692107" cy="342857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Inversores CMO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pt-BR"/>
          </a:p>
        </p:txBody>
      </p:sp>
      <p:grpSp>
        <p:nvGrpSpPr>
          <p:cNvPr id="12" name="Grupo 11"/>
          <p:cNvGrpSpPr/>
          <p:nvPr/>
        </p:nvGrpSpPr>
        <p:grpSpPr>
          <a:xfrm flipH="1">
            <a:off x="4502040" y="2991094"/>
            <a:ext cx="2507001" cy="3373511"/>
            <a:chOff x="1207544" y="3088257"/>
            <a:chExt cx="2507001" cy="3373511"/>
          </a:xfrm>
        </p:grpSpPr>
        <p:sp>
          <p:nvSpPr>
            <p:cNvPr id="53" name="Line 56"/>
            <p:cNvSpPr>
              <a:spLocks noChangeShapeType="1"/>
            </p:cNvSpPr>
            <p:nvPr/>
          </p:nvSpPr>
          <p:spPr bwMode="auto">
            <a:xfrm>
              <a:off x="2054494" y="3931756"/>
              <a:ext cx="0" cy="1728674"/>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55" name="Group 104"/>
            <p:cNvGrpSpPr/>
            <p:nvPr/>
          </p:nvGrpSpPr>
          <p:grpSpPr bwMode="auto">
            <a:xfrm flipH="1">
              <a:off x="2054494" y="3496360"/>
              <a:ext cx="504818" cy="431772"/>
              <a:chOff x="5039234" y="4977172"/>
              <a:chExt cx="503606" cy="432048"/>
            </a:xfrm>
          </p:grpSpPr>
          <p:sp>
            <p:nvSpPr>
              <p:cNvPr id="65" name="Line 82"/>
              <p:cNvSpPr>
                <a:spLocks noChangeShapeType="1"/>
              </p:cNvSpPr>
              <p:nvPr/>
            </p:nvSpPr>
            <p:spPr bwMode="auto">
              <a:xfrm>
                <a:off x="5255952" y="4977172"/>
                <a:ext cx="0" cy="43180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69" name="Line 83"/>
              <p:cNvSpPr>
                <a:spLocks noChangeShapeType="1"/>
              </p:cNvSpPr>
              <p:nvPr/>
            </p:nvSpPr>
            <p:spPr bwMode="auto">
              <a:xfrm flipH="1">
                <a:off x="5290812" y="4977172"/>
                <a:ext cx="1" cy="432048"/>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0" name="Line 84"/>
              <p:cNvSpPr>
                <a:spLocks noChangeShapeType="1"/>
              </p:cNvSpPr>
              <p:nvPr/>
            </p:nvSpPr>
            <p:spPr bwMode="auto">
              <a:xfrm>
                <a:off x="5290813" y="4977172"/>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1" name="Line 85"/>
              <p:cNvSpPr>
                <a:spLocks noChangeShapeType="1"/>
              </p:cNvSpPr>
              <p:nvPr/>
            </p:nvSpPr>
            <p:spPr bwMode="auto">
              <a:xfrm flipV="1">
                <a:off x="5290813" y="5409220"/>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2" name="Line 93"/>
              <p:cNvSpPr>
                <a:spLocks noChangeShapeType="1"/>
              </p:cNvSpPr>
              <p:nvPr/>
            </p:nvSpPr>
            <p:spPr bwMode="auto">
              <a:xfrm flipH="1">
                <a:off x="5039234" y="5193196"/>
                <a:ext cx="216024"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3"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74" name="Group 147"/>
            <p:cNvGrpSpPr/>
            <p:nvPr/>
          </p:nvGrpSpPr>
          <p:grpSpPr bwMode="auto">
            <a:xfrm flipH="1">
              <a:off x="2054494" y="5660430"/>
              <a:ext cx="503231" cy="431772"/>
              <a:chOff x="2834" y="2568"/>
              <a:chExt cx="317" cy="272"/>
            </a:xfrm>
          </p:grpSpPr>
          <p:sp>
            <p:nvSpPr>
              <p:cNvPr id="75" name="Line 82"/>
              <p:cNvSpPr>
                <a:spLocks noChangeShapeType="1"/>
              </p:cNvSpPr>
              <p:nvPr/>
            </p:nvSpPr>
            <p:spPr bwMode="auto">
              <a:xfrm>
                <a:off x="2970"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6" name="Line 83"/>
              <p:cNvSpPr>
                <a:spLocks noChangeShapeType="1"/>
              </p:cNvSpPr>
              <p:nvPr/>
            </p:nvSpPr>
            <p:spPr bwMode="auto">
              <a:xfrm>
                <a:off x="2992"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7" name="Line 84"/>
              <p:cNvSpPr>
                <a:spLocks noChangeShapeType="1"/>
              </p:cNvSpPr>
              <p:nvPr/>
            </p:nvSpPr>
            <p:spPr bwMode="auto">
              <a:xfrm>
                <a:off x="2992" y="2568"/>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8" name="Line 85"/>
              <p:cNvSpPr>
                <a:spLocks noChangeShapeType="1"/>
              </p:cNvSpPr>
              <p:nvPr/>
            </p:nvSpPr>
            <p:spPr bwMode="auto">
              <a:xfrm flipV="1">
                <a:off x="2992" y="2840"/>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9"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80" name="Straight Connector 178"/>
            <p:cNvCxnSpPr>
              <a:cxnSpLocks noChangeShapeType="1"/>
            </p:cNvCxnSpPr>
            <p:nvPr/>
          </p:nvCxnSpPr>
          <p:spPr bwMode="auto">
            <a:xfrm rot="16200000" flipH="1" flipV="1">
              <a:off x="1870561" y="4561916"/>
              <a:ext cx="0" cy="360358"/>
            </a:xfrm>
            <a:prstGeom prst="line">
              <a:avLst/>
            </a:prstGeom>
            <a:noFill/>
            <a:ln w="22225" algn="ctr">
              <a:solidFill>
                <a:schemeClr val="tx1"/>
              </a:solidFill>
              <a:round/>
            </a:ln>
            <a:extLst>
              <a:ext uri="{909E8E84-426E-40DD-AFC4-6F175D3DCCD1}">
                <a14:hiddenFill xmlns:a14="http://schemas.microsoft.com/office/drawing/2010/main">
                  <a:noFill/>
                </a14:hiddenFill>
              </a:ext>
            </a:extLst>
          </p:spPr>
        </p:cxnSp>
        <p:sp>
          <p:nvSpPr>
            <p:cNvPr id="81"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82" name="Rectangle 140"/>
            <p:cNvSpPr>
              <a:spLocks noChangeArrowheads="1"/>
            </p:cNvSpPr>
            <p:nvPr/>
          </p:nvSpPr>
          <p:spPr bwMode="auto">
            <a:xfrm>
              <a:off x="1811825" y="3542969"/>
              <a:ext cx="477831"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1</a:t>
              </a:r>
              <a:endParaRPr lang="pt-BR" sz="1600" baseline="-25000" dirty="0"/>
            </a:p>
          </p:txBody>
        </p:sp>
        <p:sp>
          <p:nvSpPr>
            <p:cNvPr id="83" name="Rectangle 142"/>
            <p:cNvSpPr>
              <a:spLocks noChangeArrowheads="1"/>
            </p:cNvSpPr>
            <p:nvPr/>
          </p:nvSpPr>
          <p:spPr bwMode="auto">
            <a:xfrm>
              <a:off x="1785116" y="5695995"/>
              <a:ext cx="477830"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2</a:t>
              </a:r>
              <a:endParaRPr lang="pt-BR" sz="1600" baseline="-25000" dirty="0"/>
            </a:p>
          </p:txBody>
        </p:sp>
        <p:sp>
          <p:nvSpPr>
            <p:cNvPr id="84"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3" name="Forma livre 2"/>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 name="Conector Reto 5"/>
            <p:cNvCxnSpPr>
              <a:stCxn id="70"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flipH="1">
              <a:off x="2039256" y="6078502"/>
              <a:ext cx="4461" cy="3748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35" name="Rectangle 140"/>
            <p:cNvSpPr>
              <a:spLocks noChangeArrowheads="1"/>
            </p:cNvSpPr>
            <p:nvPr/>
          </p:nvSpPr>
          <p:spPr bwMode="auto">
            <a:xfrm>
              <a:off x="1207544" y="4438229"/>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10" name="Conector Reto 9"/>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CaixaDeTexto 12"/>
          <p:cNvSpPr txBox="1"/>
          <p:nvPr/>
        </p:nvSpPr>
        <p:spPr>
          <a:xfrm>
            <a:off x="646556" y="3491938"/>
            <a:ext cx="3739515" cy="368300"/>
          </a:xfrm>
          <a:prstGeom prst="rect">
            <a:avLst/>
          </a:prstGeom>
          <a:noFill/>
        </p:spPr>
        <p:txBody>
          <a:bodyPr wrap="none" rtlCol="0">
            <a:spAutoFit/>
          </a:bodyPr>
          <a:lstStyle/>
          <a:p>
            <a:r>
              <a:rPr lang="pt-BR" dirty="0" smtClean="0"/>
              <a:t>Id = </a:t>
            </a:r>
            <a:r>
              <a:rPr lang="pt-BR" dirty="0" err="1" smtClean="0">
                <a:latin typeface="Symbol" panose="05050102010706020507" pitchFamily="18" charset="2"/>
              </a:rPr>
              <a:t>m</a:t>
            </a:r>
            <a:r>
              <a:rPr lang="pt-BR" baseline="-25000" dirty="0" err="1" smtClean="0"/>
              <a:t>n</a:t>
            </a:r>
            <a:r>
              <a:rPr lang="pt-BR" dirty="0" err="1" smtClean="0"/>
              <a:t>C</a:t>
            </a:r>
            <a:r>
              <a:rPr lang="pt-BR" baseline="-25000" dirty="0" err="1" smtClean="0"/>
              <a:t>OX</a:t>
            </a:r>
            <a:r>
              <a:rPr lang="pt-BR" dirty="0" smtClean="0"/>
              <a:t>(W/2L)(V</a:t>
            </a:r>
            <a:r>
              <a:rPr lang="pt-BR" baseline="-25000" dirty="0" smtClean="0"/>
              <a:t>GS</a:t>
            </a:r>
            <a:r>
              <a:rPr lang="pt-BR" dirty="0" smtClean="0"/>
              <a:t> – V</a:t>
            </a:r>
            <a:r>
              <a:rPr lang="pt-BR" baseline="-25000" dirty="0" smtClean="0"/>
              <a:t>TN</a:t>
            </a:r>
            <a:r>
              <a:rPr lang="pt-BR" dirty="0" smtClean="0"/>
              <a:t>)</a:t>
            </a:r>
            <a:r>
              <a:rPr lang="pt-BR" baseline="30000" dirty="0" smtClean="0"/>
              <a:t>2</a:t>
            </a:r>
            <a:r>
              <a:rPr lang="pt-BR" dirty="0" smtClean="0"/>
              <a:t>.(1 + </a:t>
            </a:r>
            <a:r>
              <a:rPr lang="pt-BR" dirty="0" smtClean="0">
                <a:latin typeface="Symbol" panose="05050102010706020507" pitchFamily="18" charset="2"/>
              </a:rPr>
              <a:t>l</a:t>
            </a:r>
            <a:r>
              <a:rPr lang="pt-BR" dirty="0" smtClean="0"/>
              <a:t>)</a:t>
            </a:r>
            <a:r>
              <a:rPr lang="pt-BR" dirty="0" smtClean="0">
                <a:latin typeface="Calibri" panose="020F0502020204030204" charset="0"/>
                <a:cs typeface="Calibri" panose="020F0502020204030204" charset="0"/>
              </a:rPr>
              <a:t>·</a:t>
            </a:r>
            <a:r>
              <a:rPr lang="pt-BR" dirty="0" smtClean="0"/>
              <a:t>V</a:t>
            </a:r>
            <a:r>
              <a:rPr lang="pt-BR" baseline="-25000" dirty="0" smtClean="0"/>
              <a:t>DS</a:t>
            </a:r>
            <a:endParaRPr lang="pt-BR" dirty="0"/>
          </a:p>
        </p:txBody>
      </p:sp>
      <p:sp>
        <p:nvSpPr>
          <p:cNvPr id="40" name="CaixaDeTexto 39"/>
          <p:cNvSpPr txBox="1"/>
          <p:nvPr/>
        </p:nvSpPr>
        <p:spPr>
          <a:xfrm>
            <a:off x="656415" y="2872437"/>
            <a:ext cx="3655695" cy="368300"/>
          </a:xfrm>
          <a:prstGeom prst="rect">
            <a:avLst/>
          </a:prstGeom>
          <a:noFill/>
        </p:spPr>
        <p:txBody>
          <a:bodyPr wrap="none" rtlCol="0">
            <a:spAutoFit/>
          </a:bodyPr>
          <a:lstStyle/>
          <a:p>
            <a:r>
              <a:rPr lang="pt-BR" dirty="0" smtClean="0"/>
              <a:t>Id = </a:t>
            </a:r>
            <a:r>
              <a:rPr lang="pt-BR" dirty="0" err="1" smtClean="0">
                <a:latin typeface="Symbol" panose="05050102010706020507" pitchFamily="18" charset="2"/>
              </a:rPr>
              <a:t>m</a:t>
            </a:r>
            <a:r>
              <a:rPr lang="pt-BR" baseline="-25000" dirty="0" err="1" smtClean="0"/>
              <a:t>n</a:t>
            </a:r>
            <a:r>
              <a:rPr lang="pt-BR" dirty="0" err="1" smtClean="0"/>
              <a:t>C</a:t>
            </a:r>
            <a:r>
              <a:rPr lang="pt-BR" baseline="-25000" dirty="0" err="1" smtClean="0"/>
              <a:t>OX</a:t>
            </a:r>
            <a:r>
              <a:rPr lang="pt-BR" dirty="0" smtClean="0"/>
              <a:t>(W/L)(V</a:t>
            </a:r>
            <a:r>
              <a:rPr lang="pt-BR" baseline="-25000" dirty="0" smtClean="0"/>
              <a:t>GS</a:t>
            </a:r>
            <a:r>
              <a:rPr lang="pt-BR" dirty="0" smtClean="0"/>
              <a:t> – V</a:t>
            </a:r>
            <a:r>
              <a:rPr lang="pt-BR" baseline="-25000" dirty="0" smtClean="0"/>
              <a:t>TN</a:t>
            </a:r>
            <a:r>
              <a:rPr lang="pt-BR" dirty="0" smtClean="0"/>
              <a:t> – V</a:t>
            </a:r>
            <a:r>
              <a:rPr lang="pt-BR" baseline="-25000" dirty="0" smtClean="0"/>
              <a:t>DS</a:t>
            </a:r>
            <a:r>
              <a:rPr lang="pt-BR" dirty="0" smtClean="0"/>
              <a:t>/2 )</a:t>
            </a:r>
            <a:r>
              <a:rPr lang="pt-BR" dirty="0" smtClean="0">
                <a:latin typeface="Calibri" panose="020F0502020204030204" charset="0"/>
                <a:cs typeface="Calibri" panose="020F0502020204030204" charset="0"/>
              </a:rPr>
              <a:t>·</a:t>
            </a:r>
            <a:r>
              <a:rPr lang="pt-BR" dirty="0" smtClean="0"/>
              <a:t>V</a:t>
            </a:r>
            <a:r>
              <a:rPr lang="pt-BR" baseline="-25000" dirty="0" smtClean="0"/>
              <a:t>DS</a:t>
            </a:r>
            <a:endParaRPr lang="pt-BR" baseline="-25000" dirty="0" smtClean="0"/>
          </a:p>
        </p:txBody>
      </p:sp>
      <p:sp>
        <p:nvSpPr>
          <p:cNvPr id="41" name="CaixaDeTexto 40"/>
          <p:cNvSpPr txBox="1"/>
          <p:nvPr/>
        </p:nvSpPr>
        <p:spPr>
          <a:xfrm>
            <a:off x="691096" y="4905863"/>
            <a:ext cx="2863220" cy="369332"/>
          </a:xfrm>
          <a:prstGeom prst="rect">
            <a:avLst/>
          </a:prstGeom>
          <a:noFill/>
        </p:spPr>
        <p:txBody>
          <a:bodyPr wrap="none" rtlCol="0">
            <a:spAutoFit/>
          </a:bodyPr>
          <a:lstStyle/>
          <a:p>
            <a:r>
              <a:rPr lang="pt-BR" dirty="0" smtClean="0"/>
              <a:t>Id = </a:t>
            </a:r>
            <a:r>
              <a:rPr lang="pt-BR" dirty="0" err="1" smtClean="0">
                <a:latin typeface="Symbol" panose="05050102010706020507" pitchFamily="18" charset="2"/>
              </a:rPr>
              <a:t>m</a:t>
            </a:r>
            <a:r>
              <a:rPr lang="pt-BR" baseline="-25000" dirty="0" err="1" smtClean="0"/>
              <a:t>n</a:t>
            </a:r>
            <a:r>
              <a:rPr lang="pt-BR" dirty="0" err="1" smtClean="0"/>
              <a:t>C</a:t>
            </a:r>
            <a:r>
              <a:rPr lang="pt-BR" baseline="-25000" dirty="0" err="1" smtClean="0"/>
              <a:t>OX</a:t>
            </a:r>
            <a:r>
              <a:rPr lang="pt-BR" dirty="0" smtClean="0"/>
              <a:t>(W/2L)(V</a:t>
            </a:r>
            <a:r>
              <a:rPr lang="pt-BR" baseline="-25000" dirty="0" smtClean="0"/>
              <a:t>GS</a:t>
            </a:r>
            <a:r>
              <a:rPr lang="pt-BR" dirty="0" smtClean="0"/>
              <a:t> – V</a:t>
            </a:r>
            <a:r>
              <a:rPr lang="pt-BR" baseline="-25000" dirty="0" smtClean="0"/>
              <a:t>TN</a:t>
            </a:r>
            <a:r>
              <a:rPr lang="pt-BR" dirty="0" smtClean="0"/>
              <a:t>)</a:t>
            </a:r>
            <a:r>
              <a:rPr lang="pt-BR" baseline="30000" dirty="0" smtClean="0"/>
              <a:t>2</a:t>
            </a:r>
            <a:endParaRPr lang="pt-BR" dirty="0"/>
          </a:p>
        </p:txBody>
      </p:sp>
      <p:sp>
        <p:nvSpPr>
          <p:cNvPr id="15" name="CaixaDeTexto 14"/>
          <p:cNvSpPr txBox="1"/>
          <p:nvPr/>
        </p:nvSpPr>
        <p:spPr>
          <a:xfrm>
            <a:off x="6302423" y="3406466"/>
            <a:ext cx="761747" cy="369332"/>
          </a:xfrm>
          <a:prstGeom prst="rect">
            <a:avLst/>
          </a:prstGeom>
          <a:noFill/>
        </p:spPr>
        <p:txBody>
          <a:bodyPr wrap="none" rtlCol="0">
            <a:spAutoFit/>
          </a:bodyPr>
          <a:lstStyle/>
          <a:p>
            <a:r>
              <a:rPr lang="pt-BR" dirty="0" err="1" smtClean="0"/>
              <a:t>pMOS</a:t>
            </a:r>
            <a:endParaRPr lang="pt-BR" dirty="0"/>
          </a:p>
        </p:txBody>
      </p:sp>
      <p:sp>
        <p:nvSpPr>
          <p:cNvPr id="16" name="CaixaDeTexto 15"/>
          <p:cNvSpPr txBox="1"/>
          <p:nvPr/>
        </p:nvSpPr>
        <p:spPr>
          <a:xfrm>
            <a:off x="5926879" y="2688097"/>
            <a:ext cx="607859" cy="369332"/>
          </a:xfrm>
          <a:prstGeom prst="rect">
            <a:avLst/>
          </a:prstGeom>
          <a:noFill/>
        </p:spPr>
        <p:txBody>
          <a:bodyPr wrap="none" rtlCol="0">
            <a:spAutoFit/>
          </a:bodyPr>
          <a:lstStyle/>
          <a:p>
            <a:r>
              <a:rPr lang="pt-BR" dirty="0" smtClean="0"/>
              <a:t>2.5V</a:t>
            </a:r>
            <a:endParaRPr lang="pt-BR" dirty="0"/>
          </a:p>
        </p:txBody>
      </p:sp>
      <p:sp>
        <p:nvSpPr>
          <p:cNvPr id="17" name="CaixaDeTexto 16"/>
          <p:cNvSpPr txBox="1"/>
          <p:nvPr/>
        </p:nvSpPr>
        <p:spPr>
          <a:xfrm>
            <a:off x="6162214" y="5979309"/>
            <a:ext cx="433132" cy="369332"/>
          </a:xfrm>
          <a:prstGeom prst="rect">
            <a:avLst/>
          </a:prstGeom>
          <a:noFill/>
        </p:spPr>
        <p:txBody>
          <a:bodyPr wrap="none" rtlCol="0">
            <a:spAutoFit/>
          </a:bodyPr>
          <a:lstStyle/>
          <a:p>
            <a:r>
              <a:rPr lang="pt-BR" dirty="0" smtClean="0"/>
              <a:t>0V</a:t>
            </a:r>
            <a:endParaRPr lang="pt-BR" dirty="0"/>
          </a:p>
        </p:txBody>
      </p:sp>
      <p:sp>
        <p:nvSpPr>
          <p:cNvPr id="19" name="CaixaDeTexto 18"/>
          <p:cNvSpPr txBox="1"/>
          <p:nvPr/>
        </p:nvSpPr>
        <p:spPr>
          <a:xfrm>
            <a:off x="1214377" y="6011114"/>
            <a:ext cx="2640330" cy="368300"/>
          </a:xfrm>
          <a:prstGeom prst="rect">
            <a:avLst/>
          </a:prstGeom>
          <a:noFill/>
        </p:spPr>
        <p:txBody>
          <a:bodyPr wrap="none" rtlCol="0">
            <a:spAutoFit/>
          </a:bodyPr>
          <a:lstStyle/>
          <a:p>
            <a:r>
              <a:rPr lang="pt-BR" dirty="0" smtClean="0"/>
              <a:t>Bipolar: </a:t>
            </a:r>
            <a:r>
              <a:rPr lang="pt-BR" dirty="0" err="1" smtClean="0"/>
              <a:t>Ic</a:t>
            </a:r>
            <a:r>
              <a:rPr lang="pt-BR" dirty="0" smtClean="0"/>
              <a:t> = </a:t>
            </a:r>
            <a:r>
              <a:rPr lang="pt-BR" dirty="0" err="1" smtClean="0"/>
              <a:t>Is</a:t>
            </a:r>
            <a:r>
              <a:rPr lang="pt-BR" dirty="0" smtClean="0"/>
              <a:t>. </a:t>
            </a:r>
            <a:r>
              <a:rPr lang="pt-BR" dirty="0" err="1" smtClean="0"/>
              <a:t>Exp</a:t>
            </a:r>
            <a:r>
              <a:rPr lang="pt-BR" dirty="0" smtClean="0"/>
              <a:t>(</a:t>
            </a:r>
            <a:r>
              <a:rPr lang="pt-BR" dirty="0" err="1" smtClean="0"/>
              <a:t>V</a:t>
            </a:r>
            <a:r>
              <a:rPr lang="pt-BR" baseline="-25000" dirty="0" err="1" smtClean="0"/>
              <a:t>be</a:t>
            </a:r>
            <a:r>
              <a:rPr lang="pt-BR" dirty="0" smtClean="0"/>
              <a:t>/U</a:t>
            </a:r>
            <a:r>
              <a:rPr lang="pt-BR" baseline="-25000" dirty="0" smtClean="0"/>
              <a:t>T</a:t>
            </a:r>
            <a:r>
              <a:rPr lang="pt-BR" dirty="0" smtClean="0"/>
              <a:t>)</a:t>
            </a:r>
            <a:endParaRPr lang="pt-BR" dirty="0"/>
          </a:p>
        </p:txBody>
      </p:sp>
      <p:sp>
        <p:nvSpPr>
          <p:cNvPr id="20" name="CaixaDeTexto 19"/>
          <p:cNvSpPr txBox="1"/>
          <p:nvPr/>
        </p:nvSpPr>
        <p:spPr>
          <a:xfrm>
            <a:off x="4324794" y="6084494"/>
            <a:ext cx="1057275" cy="368300"/>
          </a:xfrm>
          <a:prstGeom prst="rect">
            <a:avLst/>
          </a:prstGeom>
          <a:noFill/>
        </p:spPr>
        <p:txBody>
          <a:bodyPr wrap="none" rtlCol="0">
            <a:spAutoFit/>
          </a:bodyPr>
          <a:lstStyle/>
          <a:p>
            <a:r>
              <a:rPr lang="pt-BR" dirty="0" err="1" smtClean="0"/>
              <a:t>V</a:t>
            </a:r>
            <a:r>
              <a:rPr lang="pt-BR" baseline="-25000" dirty="0" err="1" smtClean="0"/>
              <a:t>tn</a:t>
            </a:r>
            <a:r>
              <a:rPr lang="pt-BR" baseline="-25000" dirty="0" smtClean="0"/>
              <a:t> </a:t>
            </a:r>
            <a:r>
              <a:rPr lang="pt-BR" dirty="0" smtClean="0"/>
              <a:t>= 0.6V</a:t>
            </a:r>
            <a:endParaRPr lang="pt-BR" dirty="0"/>
          </a:p>
        </p:txBody>
      </p:sp>
      <p:sp>
        <p:nvSpPr>
          <p:cNvPr id="49" name="CaixaDeTexto 48"/>
          <p:cNvSpPr txBox="1"/>
          <p:nvPr/>
        </p:nvSpPr>
        <p:spPr>
          <a:xfrm>
            <a:off x="4557574" y="2877921"/>
            <a:ext cx="1127125" cy="368300"/>
          </a:xfrm>
          <a:prstGeom prst="rect">
            <a:avLst/>
          </a:prstGeom>
          <a:noFill/>
        </p:spPr>
        <p:txBody>
          <a:bodyPr wrap="none" rtlCol="0">
            <a:spAutoFit/>
          </a:bodyPr>
          <a:lstStyle/>
          <a:p>
            <a:r>
              <a:rPr lang="pt-BR" dirty="0" err="1" smtClean="0"/>
              <a:t>V</a:t>
            </a:r>
            <a:r>
              <a:rPr lang="pt-BR" baseline="-25000" dirty="0" err="1" smtClean="0"/>
              <a:t>tp</a:t>
            </a:r>
            <a:r>
              <a:rPr lang="pt-BR" baseline="-25000" dirty="0" smtClean="0"/>
              <a:t> </a:t>
            </a:r>
            <a:r>
              <a:rPr lang="pt-BR" dirty="0" smtClean="0"/>
              <a:t>= -0.6V</a:t>
            </a:r>
            <a:endParaRPr lang="pt-BR" dirty="0"/>
          </a:p>
        </p:txBody>
      </p:sp>
      <p:cxnSp>
        <p:nvCxnSpPr>
          <p:cNvPr id="22" name="Conector Reto 21"/>
          <p:cNvCxnSpPr/>
          <p:nvPr/>
        </p:nvCxnSpPr>
        <p:spPr>
          <a:xfrm flipV="1">
            <a:off x="6551216" y="5218419"/>
            <a:ext cx="513131" cy="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Conector Reto 51"/>
          <p:cNvCxnSpPr/>
          <p:nvPr/>
        </p:nvCxnSpPr>
        <p:spPr>
          <a:xfrm flipV="1">
            <a:off x="6551215" y="5309708"/>
            <a:ext cx="513131" cy="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orma livre 22"/>
          <p:cNvSpPr/>
          <p:nvPr/>
        </p:nvSpPr>
        <p:spPr>
          <a:xfrm>
            <a:off x="6370545" y="4624878"/>
            <a:ext cx="477430" cy="598811"/>
          </a:xfrm>
          <a:custGeom>
            <a:avLst/>
            <a:gdLst>
              <a:gd name="connsiteX0" fmla="*/ 0 w 477430"/>
              <a:gd name="connsiteY0" fmla="*/ 24276 h 598811"/>
              <a:gd name="connsiteX1" fmla="*/ 0 w 477430"/>
              <a:gd name="connsiteY1" fmla="*/ 24276 h 598811"/>
              <a:gd name="connsiteX2" fmla="*/ 210393 w 477430"/>
              <a:gd name="connsiteY2" fmla="*/ 16184 h 598811"/>
              <a:gd name="connsiteX3" fmla="*/ 234669 w 477430"/>
              <a:gd name="connsiteY3" fmla="*/ 8092 h 598811"/>
              <a:gd name="connsiteX4" fmla="*/ 275129 w 477430"/>
              <a:gd name="connsiteY4" fmla="*/ 0 h 598811"/>
              <a:gd name="connsiteX5" fmla="*/ 388418 w 477430"/>
              <a:gd name="connsiteY5" fmla="*/ 8092 h 598811"/>
              <a:gd name="connsiteX6" fmla="*/ 412694 w 477430"/>
              <a:gd name="connsiteY6" fmla="*/ 16184 h 598811"/>
              <a:gd name="connsiteX7" fmla="*/ 428878 w 477430"/>
              <a:gd name="connsiteY7" fmla="*/ 40460 h 598811"/>
              <a:gd name="connsiteX8" fmla="*/ 445062 w 477430"/>
              <a:gd name="connsiteY8" fmla="*/ 97105 h 598811"/>
              <a:gd name="connsiteX9" fmla="*/ 453154 w 477430"/>
              <a:gd name="connsiteY9" fmla="*/ 121381 h 598811"/>
              <a:gd name="connsiteX10" fmla="*/ 461246 w 477430"/>
              <a:gd name="connsiteY10" fmla="*/ 153749 h 598811"/>
              <a:gd name="connsiteX11" fmla="*/ 477430 w 477430"/>
              <a:gd name="connsiteY11" fmla="*/ 210393 h 598811"/>
              <a:gd name="connsiteX12" fmla="*/ 469338 w 477430"/>
              <a:gd name="connsiteY12" fmla="*/ 315590 h 598811"/>
              <a:gd name="connsiteX13" fmla="*/ 461246 w 477430"/>
              <a:gd name="connsiteY13" fmla="*/ 339866 h 598811"/>
              <a:gd name="connsiteX14" fmla="*/ 436970 w 477430"/>
              <a:gd name="connsiteY14" fmla="*/ 428878 h 598811"/>
              <a:gd name="connsiteX15" fmla="*/ 445062 w 477430"/>
              <a:gd name="connsiteY15" fmla="*/ 590719 h 598811"/>
              <a:gd name="connsiteX16" fmla="*/ 428878 w 477430"/>
              <a:gd name="connsiteY16" fmla="*/ 598811 h 598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7430" h="598811">
                <a:moveTo>
                  <a:pt x="0" y="24276"/>
                </a:moveTo>
                <a:lnTo>
                  <a:pt x="0" y="24276"/>
                </a:lnTo>
                <a:cubicBezTo>
                  <a:pt x="70131" y="21579"/>
                  <a:pt x="140376" y="21013"/>
                  <a:pt x="210393" y="16184"/>
                </a:cubicBezTo>
                <a:cubicBezTo>
                  <a:pt x="218903" y="15597"/>
                  <a:pt x="226394" y="10161"/>
                  <a:pt x="234669" y="8092"/>
                </a:cubicBezTo>
                <a:cubicBezTo>
                  <a:pt x="248012" y="4756"/>
                  <a:pt x="261642" y="2697"/>
                  <a:pt x="275129" y="0"/>
                </a:cubicBezTo>
                <a:cubicBezTo>
                  <a:pt x="312892" y="2697"/>
                  <a:pt x="350818" y="3669"/>
                  <a:pt x="388418" y="8092"/>
                </a:cubicBezTo>
                <a:cubicBezTo>
                  <a:pt x="396889" y="9089"/>
                  <a:pt x="406033" y="10856"/>
                  <a:pt x="412694" y="16184"/>
                </a:cubicBezTo>
                <a:cubicBezTo>
                  <a:pt x="420288" y="22259"/>
                  <a:pt x="424529" y="31761"/>
                  <a:pt x="428878" y="40460"/>
                </a:cubicBezTo>
                <a:cubicBezTo>
                  <a:pt x="435346" y="53396"/>
                  <a:pt x="441605" y="85005"/>
                  <a:pt x="445062" y="97105"/>
                </a:cubicBezTo>
                <a:cubicBezTo>
                  <a:pt x="447405" y="105307"/>
                  <a:pt x="450811" y="113179"/>
                  <a:pt x="453154" y="121381"/>
                </a:cubicBezTo>
                <a:cubicBezTo>
                  <a:pt x="456209" y="132074"/>
                  <a:pt x="458191" y="143056"/>
                  <a:pt x="461246" y="153749"/>
                </a:cubicBezTo>
                <a:cubicBezTo>
                  <a:pt x="484464" y="235011"/>
                  <a:pt x="452133" y="109205"/>
                  <a:pt x="477430" y="210393"/>
                </a:cubicBezTo>
                <a:cubicBezTo>
                  <a:pt x="474733" y="245459"/>
                  <a:pt x="473700" y="280692"/>
                  <a:pt x="469338" y="315590"/>
                </a:cubicBezTo>
                <a:cubicBezTo>
                  <a:pt x="468280" y="324054"/>
                  <a:pt x="463490" y="331637"/>
                  <a:pt x="461246" y="339866"/>
                </a:cubicBezTo>
                <a:cubicBezTo>
                  <a:pt x="433867" y="440256"/>
                  <a:pt x="455596" y="373001"/>
                  <a:pt x="436970" y="428878"/>
                </a:cubicBezTo>
                <a:cubicBezTo>
                  <a:pt x="445361" y="579921"/>
                  <a:pt x="445062" y="525908"/>
                  <a:pt x="445062" y="590719"/>
                </a:cubicBezTo>
                <a:lnTo>
                  <a:pt x="428878" y="598811"/>
                </a:ln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Forma livre 23"/>
          <p:cNvSpPr/>
          <p:nvPr/>
        </p:nvSpPr>
        <p:spPr>
          <a:xfrm>
            <a:off x="6795118" y="5348835"/>
            <a:ext cx="301629" cy="946769"/>
          </a:xfrm>
          <a:custGeom>
            <a:avLst/>
            <a:gdLst>
              <a:gd name="connsiteX0" fmla="*/ 42652 w 301629"/>
              <a:gd name="connsiteY0" fmla="*/ 0 h 946769"/>
              <a:gd name="connsiteX1" fmla="*/ 58836 w 301629"/>
              <a:gd name="connsiteY1" fmla="*/ 72829 h 946769"/>
              <a:gd name="connsiteX2" fmla="*/ 66928 w 301629"/>
              <a:gd name="connsiteY2" fmla="*/ 97105 h 946769"/>
              <a:gd name="connsiteX3" fmla="*/ 91204 w 301629"/>
              <a:gd name="connsiteY3" fmla="*/ 194209 h 946769"/>
              <a:gd name="connsiteX4" fmla="*/ 99296 w 301629"/>
              <a:gd name="connsiteY4" fmla="*/ 226577 h 946769"/>
              <a:gd name="connsiteX5" fmla="*/ 115480 w 301629"/>
              <a:gd name="connsiteY5" fmla="*/ 258946 h 946769"/>
              <a:gd name="connsiteX6" fmla="*/ 123572 w 301629"/>
              <a:gd name="connsiteY6" fmla="*/ 331774 h 946769"/>
              <a:gd name="connsiteX7" fmla="*/ 131664 w 301629"/>
              <a:gd name="connsiteY7" fmla="*/ 436970 h 946769"/>
              <a:gd name="connsiteX8" fmla="*/ 139756 w 301629"/>
              <a:gd name="connsiteY8" fmla="*/ 493615 h 946769"/>
              <a:gd name="connsiteX9" fmla="*/ 131664 w 301629"/>
              <a:gd name="connsiteY9" fmla="*/ 582627 h 946769"/>
              <a:gd name="connsiteX10" fmla="*/ 107388 w 301629"/>
              <a:gd name="connsiteY10" fmla="*/ 639271 h 946769"/>
              <a:gd name="connsiteX11" fmla="*/ 99296 w 301629"/>
              <a:gd name="connsiteY11" fmla="*/ 663547 h 946769"/>
              <a:gd name="connsiteX12" fmla="*/ 75020 w 301629"/>
              <a:gd name="connsiteY12" fmla="*/ 728284 h 946769"/>
              <a:gd name="connsiteX13" fmla="*/ 66928 w 301629"/>
              <a:gd name="connsiteY13" fmla="*/ 793020 h 946769"/>
              <a:gd name="connsiteX14" fmla="*/ 58836 w 301629"/>
              <a:gd name="connsiteY14" fmla="*/ 906308 h 946769"/>
              <a:gd name="connsiteX15" fmla="*/ 50744 w 301629"/>
              <a:gd name="connsiteY15" fmla="*/ 930584 h 946769"/>
              <a:gd name="connsiteX16" fmla="*/ 34560 w 301629"/>
              <a:gd name="connsiteY16" fmla="*/ 946769 h 946769"/>
              <a:gd name="connsiteX17" fmla="*/ 2192 w 301629"/>
              <a:gd name="connsiteY17" fmla="*/ 938677 h 946769"/>
              <a:gd name="connsiteX18" fmla="*/ 107388 w 301629"/>
              <a:gd name="connsiteY18" fmla="*/ 930584 h 946769"/>
              <a:gd name="connsiteX19" fmla="*/ 293505 w 301629"/>
              <a:gd name="connsiteY19" fmla="*/ 914400 h 946769"/>
              <a:gd name="connsiteX20" fmla="*/ 172124 w 301629"/>
              <a:gd name="connsiteY20" fmla="*/ 922492 h 946769"/>
              <a:gd name="connsiteX21" fmla="*/ 164032 w 301629"/>
              <a:gd name="connsiteY21" fmla="*/ 922492 h 946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01629" h="946769">
                <a:moveTo>
                  <a:pt x="42652" y="0"/>
                </a:moveTo>
                <a:cubicBezTo>
                  <a:pt x="48214" y="27813"/>
                  <a:pt x="51217" y="46163"/>
                  <a:pt x="58836" y="72829"/>
                </a:cubicBezTo>
                <a:cubicBezTo>
                  <a:pt x="61179" y="81031"/>
                  <a:pt x="64684" y="88876"/>
                  <a:pt x="66928" y="97105"/>
                </a:cubicBezTo>
                <a:lnTo>
                  <a:pt x="91204" y="194209"/>
                </a:lnTo>
                <a:cubicBezTo>
                  <a:pt x="93901" y="204998"/>
                  <a:pt x="94322" y="216630"/>
                  <a:pt x="99296" y="226577"/>
                </a:cubicBezTo>
                <a:lnTo>
                  <a:pt x="115480" y="258946"/>
                </a:lnTo>
                <a:cubicBezTo>
                  <a:pt x="118177" y="283222"/>
                  <a:pt x="121361" y="307449"/>
                  <a:pt x="123572" y="331774"/>
                </a:cubicBezTo>
                <a:cubicBezTo>
                  <a:pt x="126756" y="366798"/>
                  <a:pt x="128165" y="401976"/>
                  <a:pt x="131664" y="436970"/>
                </a:cubicBezTo>
                <a:cubicBezTo>
                  <a:pt x="133562" y="455949"/>
                  <a:pt x="137059" y="474733"/>
                  <a:pt x="139756" y="493615"/>
                </a:cubicBezTo>
                <a:cubicBezTo>
                  <a:pt x="137059" y="523286"/>
                  <a:pt x="135877" y="553133"/>
                  <a:pt x="131664" y="582627"/>
                </a:cubicBezTo>
                <a:cubicBezTo>
                  <a:pt x="128953" y="601604"/>
                  <a:pt x="114382" y="622951"/>
                  <a:pt x="107388" y="639271"/>
                </a:cubicBezTo>
                <a:cubicBezTo>
                  <a:pt x="104028" y="647111"/>
                  <a:pt x="102291" y="655560"/>
                  <a:pt x="99296" y="663547"/>
                </a:cubicBezTo>
                <a:cubicBezTo>
                  <a:pt x="70272" y="740945"/>
                  <a:pt x="93385" y="673186"/>
                  <a:pt x="75020" y="728284"/>
                </a:cubicBezTo>
                <a:cubicBezTo>
                  <a:pt x="72323" y="749863"/>
                  <a:pt x="68897" y="771363"/>
                  <a:pt x="66928" y="793020"/>
                </a:cubicBezTo>
                <a:cubicBezTo>
                  <a:pt x="63500" y="830723"/>
                  <a:pt x="63259" y="868708"/>
                  <a:pt x="58836" y="906308"/>
                </a:cubicBezTo>
                <a:cubicBezTo>
                  <a:pt x="57839" y="914779"/>
                  <a:pt x="55132" y="923270"/>
                  <a:pt x="50744" y="930584"/>
                </a:cubicBezTo>
                <a:cubicBezTo>
                  <a:pt x="46819" y="937126"/>
                  <a:pt x="39955" y="941374"/>
                  <a:pt x="34560" y="946769"/>
                </a:cubicBezTo>
                <a:cubicBezTo>
                  <a:pt x="23771" y="944072"/>
                  <a:pt x="-8665" y="941090"/>
                  <a:pt x="2192" y="938677"/>
                </a:cubicBezTo>
                <a:cubicBezTo>
                  <a:pt x="36523" y="931047"/>
                  <a:pt x="72341" y="933505"/>
                  <a:pt x="107388" y="930584"/>
                </a:cubicBezTo>
                <a:lnTo>
                  <a:pt x="293505" y="914400"/>
                </a:lnTo>
                <a:cubicBezTo>
                  <a:pt x="333903" y="910887"/>
                  <a:pt x="212595" y="919963"/>
                  <a:pt x="172124" y="922492"/>
                </a:cubicBezTo>
                <a:cubicBezTo>
                  <a:pt x="169432" y="922660"/>
                  <a:pt x="166729" y="922492"/>
                  <a:pt x="164032" y="922492"/>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14"/>
          <p:cNvSpPr txBox="1"/>
          <p:nvPr/>
        </p:nvSpPr>
        <p:spPr>
          <a:xfrm>
            <a:off x="6302423" y="5610551"/>
            <a:ext cx="754380" cy="368300"/>
          </a:xfrm>
          <a:prstGeom prst="rect">
            <a:avLst/>
          </a:prstGeom>
          <a:noFill/>
        </p:spPr>
        <p:txBody>
          <a:bodyPr wrap="none" rtlCol="0">
            <a:spAutoFit/>
          </a:bodyPr>
          <a:p>
            <a:r>
              <a:rPr lang="pt-BR" dirty="0" err="1" smtClean="0"/>
              <a:t>nMOS</a:t>
            </a:r>
            <a:endParaRPr lang="pt-BR" dirty="0"/>
          </a:p>
        </p:txBody>
      </p:sp>
      <p:sp>
        <p:nvSpPr>
          <p:cNvPr id="9" name="CaixaDeTexto 2"/>
          <p:cNvSpPr txBox="1"/>
          <p:nvPr/>
        </p:nvSpPr>
        <p:spPr>
          <a:xfrm>
            <a:off x="7009286" y="2345430"/>
            <a:ext cx="3619500" cy="645160"/>
          </a:xfrm>
          <a:prstGeom prst="rect">
            <a:avLst/>
          </a:prstGeom>
          <a:noFill/>
        </p:spPr>
        <p:txBody>
          <a:bodyPr wrap="none" rtlCol="0">
            <a:spAutoFit/>
          </a:bodyPr>
          <a:p>
            <a:r>
              <a:rPr lang="pt-BR" sz="3600" b="1" dirty="0" smtClean="0">
                <a:solidFill>
                  <a:srgbClr val="C00000"/>
                </a:solidFill>
                <a:latin typeface="Comic Sans MS" panose="030F0702030302020204" pitchFamily="66" charset="0"/>
              </a:rPr>
              <a:t>Inversor CMOS</a:t>
            </a:r>
            <a:endParaRPr lang="pt-BR" sz="3600" b="1" dirty="0" smtClean="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979170" y="1595755"/>
            <a:ext cx="10515600" cy="1558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b="1" dirty="0" smtClean="0">
                <a:solidFill>
                  <a:srgbClr val="C00000"/>
                </a:solidFill>
                <a:effectLst>
                  <a:outerShdw blurRad="38100" dist="38100" dir="2700000" algn="tl">
                    <a:srgbClr val="000000">
                      <a:alpha val="43137"/>
                    </a:srgbClr>
                  </a:outerShdw>
                </a:effectLst>
                <a:latin typeface="Comic Sans MS" panose="030F0702030302020204" pitchFamily="66" charset="0"/>
              </a:rPr>
              <a:t>Notas</a:t>
            </a:r>
            <a:endParaRPr lang="pt-BR"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pPr marL="0" indent="0">
              <a:buFont typeface="Arial" panose="020B0604020202020204" pitchFamily="34" charset="0"/>
              <a:buNone/>
            </a:pPr>
            <a:r>
              <a:rPr lang="pt-BR" dirty="0" smtClean="0">
                <a:latin typeface="Comic Sans MS" panose="030F0702030302020204" pitchFamily="66" charset="0"/>
              </a:rPr>
              <a:t>Será realizada uma prova cobrindo todo o conteúdo da matéria.</a:t>
            </a:r>
            <a:endParaRPr lang="pt-BR" dirty="0" smtClean="0">
              <a:latin typeface="Comic Sans MS" panose="030F0702030302020204" pitchFamily="66" charset="0"/>
            </a:endParaRPr>
          </a:p>
          <a:p>
            <a:pPr marL="0" indent="0">
              <a:buFont typeface="Arial" panose="020B0604020202020204" pitchFamily="34" charset="0"/>
              <a:buNone/>
            </a:pPr>
            <a:endParaRPr lang="pt-BR"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028" name="Picture 4" descr="Fichier:Mosfet cross section-fr.svg — Wikipé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54315" y="931654"/>
            <a:ext cx="10152991" cy="609179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603933" y="237765"/>
            <a:ext cx="4399472" cy="645160"/>
          </a:xfrm>
          <a:prstGeom prst="rect">
            <a:avLst/>
          </a:prstGeom>
          <a:noFill/>
        </p:spPr>
        <p:txBody>
          <a:bodyPr wrap="square" rtlCol="0">
            <a:spAutoFit/>
          </a:bodyPr>
          <a:lstStyle/>
          <a:p>
            <a:r>
              <a:rPr lang="pt-BR" sz="3600" b="1" dirty="0" smtClean="0">
                <a:solidFill>
                  <a:srgbClr val="C00000"/>
                </a:solidFill>
                <a:latin typeface="Comic Sans MS" panose="030F0702030302020204" pitchFamily="66" charset="0"/>
              </a:rPr>
              <a:t>Transístor NMOS</a:t>
            </a:r>
            <a:endParaRPr lang="pt-BR" sz="3600" b="1" dirty="0" smtClean="0">
              <a:solidFill>
                <a:srgbClr val="C00000"/>
              </a:solidFill>
              <a:latin typeface="Comic Sans MS" panose="030F0702030302020204" pitchFamily="66" charset="0"/>
            </a:endParaRPr>
          </a:p>
        </p:txBody>
      </p:sp>
      <p:grpSp>
        <p:nvGrpSpPr>
          <p:cNvPr id="10" name="Grupo 250"/>
          <p:cNvGrpSpPr/>
          <p:nvPr/>
        </p:nvGrpSpPr>
        <p:grpSpPr>
          <a:xfrm flipH="1">
            <a:off x="9869004" y="884029"/>
            <a:ext cx="545338" cy="1509696"/>
            <a:chOff x="3860088" y="4278598"/>
            <a:chExt cx="545338" cy="1509696"/>
          </a:xfrm>
        </p:grpSpPr>
        <p:grpSp>
          <p:nvGrpSpPr>
            <p:cNvPr id="11" name="Group 147"/>
            <p:cNvGrpSpPr/>
            <p:nvPr/>
          </p:nvGrpSpPr>
          <p:grpSpPr bwMode="auto">
            <a:xfrm flipH="1">
              <a:off x="3861804" y="4853819"/>
              <a:ext cx="543622" cy="467238"/>
              <a:chOff x="2834" y="2568"/>
              <a:chExt cx="317" cy="272"/>
            </a:xfrm>
          </p:grpSpPr>
          <p:sp>
            <p:nvSpPr>
              <p:cNvPr id="14" name="Line 82"/>
              <p:cNvSpPr>
                <a:spLocks noChangeShapeType="1"/>
              </p:cNvSpPr>
              <p:nvPr/>
            </p:nvSpPr>
            <p:spPr bwMode="auto">
              <a:xfrm>
                <a:off x="2970" y="2568"/>
                <a:ext cx="0" cy="272"/>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5" name="Line 83"/>
              <p:cNvSpPr>
                <a:spLocks noChangeShapeType="1"/>
              </p:cNvSpPr>
              <p:nvPr/>
            </p:nvSpPr>
            <p:spPr bwMode="auto">
              <a:xfrm>
                <a:off x="2992" y="2568"/>
                <a:ext cx="0" cy="272"/>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6" name="Line 84"/>
              <p:cNvSpPr>
                <a:spLocks noChangeShapeType="1"/>
              </p:cNvSpPr>
              <p:nvPr/>
            </p:nvSpPr>
            <p:spPr bwMode="auto">
              <a:xfrm>
                <a:off x="2992" y="2568"/>
                <a:ext cx="159"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7" name="Line 85"/>
              <p:cNvSpPr>
                <a:spLocks noChangeShapeType="1"/>
              </p:cNvSpPr>
              <p:nvPr/>
            </p:nvSpPr>
            <p:spPr bwMode="auto">
              <a:xfrm flipV="1">
                <a:off x="2992" y="2840"/>
                <a:ext cx="159"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8" name="Line 93"/>
              <p:cNvSpPr>
                <a:spLocks noChangeShapeType="1"/>
              </p:cNvSpPr>
              <p:nvPr/>
            </p:nvSpPr>
            <p:spPr bwMode="auto">
              <a:xfrm flipH="1">
                <a:off x="2834" y="2704"/>
                <a:ext cx="136" cy="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sp>
          <p:nvSpPr>
            <p:cNvPr id="12" name="Line 117"/>
            <p:cNvSpPr>
              <a:spLocks noChangeShapeType="1"/>
            </p:cNvSpPr>
            <p:nvPr/>
          </p:nvSpPr>
          <p:spPr bwMode="auto">
            <a:xfrm flipH="1">
              <a:off x="3860088" y="4278598"/>
              <a:ext cx="0" cy="576000"/>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3" name="Line 141"/>
            <p:cNvSpPr>
              <a:spLocks noChangeShapeType="1"/>
            </p:cNvSpPr>
            <p:nvPr/>
          </p:nvSpPr>
          <p:spPr bwMode="auto">
            <a:xfrm>
              <a:off x="3860088" y="5321057"/>
              <a:ext cx="0" cy="467237"/>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sp>
        <p:nvSpPr>
          <p:cNvPr id="21" name="CaixaDeTexto 20"/>
          <p:cNvSpPr txBox="1"/>
          <p:nvPr/>
        </p:nvSpPr>
        <p:spPr>
          <a:xfrm>
            <a:off x="9602949" y="548984"/>
            <a:ext cx="1807845" cy="398780"/>
          </a:xfrm>
          <a:prstGeom prst="rect">
            <a:avLst/>
          </a:prstGeom>
          <a:noFill/>
        </p:spPr>
        <p:txBody>
          <a:bodyPr wrap="none" rtlCol="0">
            <a:spAutoFit/>
          </a:bodyPr>
          <a:lstStyle/>
          <a:p>
            <a:r>
              <a:rPr lang="pt-BR" sz="2000" b="1" dirty="0" smtClean="0">
                <a:latin typeface="Comic Sans MS" panose="030F0702030302020204" pitchFamily="66" charset="0"/>
              </a:rPr>
              <a:t>Dreno (</a:t>
            </a:r>
            <a:r>
              <a:rPr lang="pt-BR" sz="2000" b="1" dirty="0" err="1" smtClean="0">
                <a:latin typeface="Comic Sans MS" panose="030F0702030302020204" pitchFamily="66" charset="0"/>
              </a:rPr>
              <a:t>drain</a:t>
            </a:r>
            <a:r>
              <a:rPr lang="pt-BR" sz="2000" b="1" dirty="0" smtClean="0">
                <a:latin typeface="Comic Sans MS" panose="030F0702030302020204" pitchFamily="66" charset="0"/>
              </a:rPr>
              <a:t>)</a:t>
            </a:r>
            <a:endParaRPr lang="pt-BR" sz="2000" b="1" dirty="0" smtClean="0">
              <a:latin typeface="Comic Sans MS" panose="030F0702030302020204" pitchFamily="66" charset="0"/>
            </a:endParaRPr>
          </a:p>
        </p:txBody>
      </p:sp>
      <p:sp>
        <p:nvSpPr>
          <p:cNvPr id="23" name="Forma livre 22"/>
          <p:cNvSpPr/>
          <p:nvPr/>
        </p:nvSpPr>
        <p:spPr>
          <a:xfrm>
            <a:off x="10163594" y="1694911"/>
            <a:ext cx="543464" cy="494014"/>
          </a:xfrm>
          <a:custGeom>
            <a:avLst/>
            <a:gdLst>
              <a:gd name="connsiteX0" fmla="*/ 0 w 543464"/>
              <a:gd name="connsiteY0" fmla="*/ 0 h 629728"/>
              <a:gd name="connsiteX1" fmla="*/ 543464 w 543464"/>
              <a:gd name="connsiteY1" fmla="*/ 0 h 629728"/>
              <a:gd name="connsiteX2" fmla="*/ 534838 w 543464"/>
              <a:gd name="connsiteY2" fmla="*/ 629728 h 629728"/>
            </a:gdLst>
            <a:ahLst/>
            <a:cxnLst>
              <a:cxn ang="0">
                <a:pos x="connsiteX0" y="connsiteY0"/>
              </a:cxn>
              <a:cxn ang="0">
                <a:pos x="connsiteX1" y="connsiteY1"/>
              </a:cxn>
              <a:cxn ang="0">
                <a:pos x="connsiteX2" y="connsiteY2"/>
              </a:cxn>
            </a:cxnLst>
            <a:rect l="l" t="t" r="r" b="b"/>
            <a:pathLst>
              <a:path w="543464" h="629728">
                <a:moveTo>
                  <a:pt x="0" y="0"/>
                </a:moveTo>
                <a:lnTo>
                  <a:pt x="543464" y="0"/>
                </a:lnTo>
                <a:lnTo>
                  <a:pt x="534838" y="629728"/>
                </a:lnTo>
              </a:path>
            </a:pathLst>
          </a:cu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9625649" y="2422544"/>
            <a:ext cx="1918335" cy="398780"/>
          </a:xfrm>
          <a:prstGeom prst="rect">
            <a:avLst/>
          </a:prstGeom>
          <a:noFill/>
        </p:spPr>
        <p:txBody>
          <a:bodyPr wrap="none" rtlCol="0">
            <a:spAutoFit/>
          </a:bodyPr>
          <a:lstStyle/>
          <a:p>
            <a:r>
              <a:rPr lang="pt-BR" sz="2000" b="1" dirty="0" smtClean="0">
                <a:latin typeface="Comic Sans MS" panose="030F0702030302020204" pitchFamily="66" charset="0"/>
              </a:rPr>
              <a:t>fonte (</a:t>
            </a:r>
            <a:r>
              <a:rPr lang="pt-BR" sz="2000" b="1" dirty="0" err="1" smtClean="0">
                <a:latin typeface="Comic Sans MS" panose="030F0702030302020204" pitchFamily="66" charset="0"/>
              </a:rPr>
              <a:t>source</a:t>
            </a:r>
            <a:r>
              <a:rPr lang="pt-BR" sz="2000" b="1" dirty="0" smtClean="0">
                <a:latin typeface="Comic Sans MS" panose="030F0702030302020204" pitchFamily="66" charset="0"/>
              </a:rPr>
              <a:t>)</a:t>
            </a:r>
            <a:endParaRPr lang="pt-BR" sz="2000" b="1" dirty="0" smtClean="0">
              <a:latin typeface="Comic Sans MS" panose="030F0702030302020204" pitchFamily="66" charset="0"/>
            </a:endParaRPr>
          </a:p>
        </p:txBody>
      </p:sp>
      <p:sp>
        <p:nvSpPr>
          <p:cNvPr id="26" name="CaixaDeTexto 25"/>
          <p:cNvSpPr txBox="1"/>
          <p:nvPr/>
        </p:nvSpPr>
        <p:spPr>
          <a:xfrm>
            <a:off x="8374672" y="1223302"/>
            <a:ext cx="1666240" cy="398780"/>
          </a:xfrm>
          <a:prstGeom prst="rect">
            <a:avLst/>
          </a:prstGeom>
          <a:noFill/>
        </p:spPr>
        <p:txBody>
          <a:bodyPr wrap="none" rtlCol="0">
            <a:spAutoFit/>
          </a:bodyPr>
          <a:lstStyle/>
          <a:p>
            <a:r>
              <a:rPr lang="pt-BR" sz="2000" b="1" dirty="0" smtClean="0">
                <a:latin typeface="Comic Sans MS" panose="030F0702030302020204" pitchFamily="66" charset="0"/>
              </a:rPr>
              <a:t>Porta (</a:t>
            </a:r>
            <a:r>
              <a:rPr lang="pt-BR" sz="2000" b="1" dirty="0" err="1" smtClean="0">
                <a:latin typeface="Comic Sans MS" panose="030F0702030302020204" pitchFamily="66" charset="0"/>
              </a:rPr>
              <a:t>gate</a:t>
            </a:r>
            <a:r>
              <a:rPr lang="pt-BR" sz="2000" b="1" dirty="0" smtClean="0">
                <a:latin typeface="Comic Sans MS" panose="030F0702030302020204" pitchFamily="66" charset="0"/>
              </a:rPr>
              <a:t>)</a:t>
            </a:r>
            <a:endParaRPr lang="pt-BR" sz="2000" b="1" dirty="0" smtClean="0">
              <a:latin typeface="Comic Sans MS" panose="030F0702030302020204" pitchFamily="66" charset="0"/>
            </a:endParaRPr>
          </a:p>
        </p:txBody>
      </p:sp>
      <p:sp>
        <p:nvSpPr>
          <p:cNvPr id="27" name="CaixaDeTexto 26"/>
          <p:cNvSpPr txBox="1"/>
          <p:nvPr/>
        </p:nvSpPr>
        <p:spPr>
          <a:xfrm>
            <a:off x="10689590" y="1588770"/>
            <a:ext cx="1248410" cy="706755"/>
          </a:xfrm>
          <a:prstGeom prst="rect">
            <a:avLst/>
          </a:prstGeom>
          <a:noFill/>
        </p:spPr>
        <p:txBody>
          <a:bodyPr wrap="square" rtlCol="0">
            <a:spAutoFit/>
          </a:bodyPr>
          <a:lstStyle/>
          <a:p>
            <a:pPr algn="ctr"/>
            <a:r>
              <a:rPr lang="pt-BR" sz="2000" b="1" dirty="0" smtClean="0">
                <a:latin typeface="Comic Sans MS" panose="030F0702030302020204" pitchFamily="66" charset="0"/>
              </a:rPr>
              <a:t>Bulk (corpo)</a:t>
            </a:r>
            <a:endParaRPr lang="pt-BR" sz="2000" b="1" dirty="0" smtClean="0">
              <a:latin typeface="Comic Sans MS" panose="030F0702030302020204" pitchFamily="66" charset="0"/>
            </a:endParaRPr>
          </a:p>
        </p:txBody>
      </p:sp>
      <p:sp>
        <p:nvSpPr>
          <p:cNvPr id="24" name="CaixaDeTexto 23"/>
          <p:cNvSpPr txBox="1"/>
          <p:nvPr/>
        </p:nvSpPr>
        <p:spPr>
          <a:xfrm>
            <a:off x="5434791" y="3977551"/>
            <a:ext cx="1595887" cy="523220"/>
          </a:xfrm>
          <a:prstGeom prst="rect">
            <a:avLst/>
          </a:prstGeom>
          <a:noFill/>
        </p:spPr>
        <p:txBody>
          <a:bodyPr wrap="square" rtlCol="0">
            <a:spAutoFit/>
          </a:bodyPr>
          <a:lstStyle/>
          <a:p>
            <a:r>
              <a:rPr lang="pt-BR" sz="2800" b="1" dirty="0" smtClean="0">
                <a:solidFill>
                  <a:srgbClr val="FF0000"/>
                </a:solidFill>
              </a:rPr>
              <a:t>canal</a:t>
            </a:r>
            <a:endParaRPr lang="pt-BR" sz="2800" b="1" dirty="0">
              <a:solidFill>
                <a:srgbClr val="FF0000"/>
              </a:solidFill>
            </a:endParaRPr>
          </a:p>
        </p:txBody>
      </p:sp>
      <p:sp>
        <p:nvSpPr>
          <p:cNvPr id="3" name="CaixaDeTexto 20"/>
          <p:cNvSpPr txBox="1"/>
          <p:nvPr/>
        </p:nvSpPr>
        <p:spPr>
          <a:xfrm>
            <a:off x="4249264" y="883629"/>
            <a:ext cx="1506855" cy="1076325"/>
          </a:xfrm>
          <a:prstGeom prst="rect">
            <a:avLst/>
          </a:prstGeom>
          <a:solidFill>
            <a:schemeClr val="bg1"/>
          </a:solidFill>
        </p:spPr>
        <p:txBody>
          <a:bodyPr wrap="none" rtlCol="0">
            <a:spAutoFit/>
          </a:bodyPr>
          <a:p>
            <a:pPr algn="ctr"/>
            <a:r>
              <a:rPr lang="pt-BR" sz="3200" i="1" dirty="0" smtClean="0">
                <a:latin typeface="Comic Sans MS" panose="030F0702030302020204" pitchFamily="66" charset="0"/>
              </a:rPr>
              <a:t>Gate </a:t>
            </a:r>
            <a:endParaRPr lang="pt-BR" sz="3200" i="1" dirty="0" smtClean="0">
              <a:latin typeface="Comic Sans MS" panose="030F0702030302020204" pitchFamily="66" charset="0"/>
            </a:endParaRPr>
          </a:p>
          <a:p>
            <a:pPr algn="ctr"/>
            <a:r>
              <a:rPr lang="pt-BR" sz="3200" i="1" dirty="0" smtClean="0">
                <a:latin typeface="Comic Sans MS" panose="030F0702030302020204" pitchFamily="66" charset="0"/>
              </a:rPr>
              <a:t>(porta)</a:t>
            </a:r>
            <a:endParaRPr lang="pt-BR" sz="3200" i="1" dirty="0" smtClean="0">
              <a:latin typeface="Comic Sans MS" panose="030F0702030302020204" pitchFamily="66" charset="0"/>
            </a:endParaRPr>
          </a:p>
        </p:txBody>
      </p:sp>
      <p:sp>
        <p:nvSpPr>
          <p:cNvPr id="5" name="CaixaDeTexto 20"/>
          <p:cNvSpPr txBox="1"/>
          <p:nvPr/>
        </p:nvSpPr>
        <p:spPr>
          <a:xfrm>
            <a:off x="2466975" y="6137910"/>
            <a:ext cx="2536190" cy="583565"/>
          </a:xfrm>
          <a:prstGeom prst="rect">
            <a:avLst/>
          </a:prstGeom>
          <a:solidFill>
            <a:schemeClr val="bg1"/>
          </a:solidFill>
        </p:spPr>
        <p:txBody>
          <a:bodyPr wrap="square" rtlCol="0">
            <a:spAutoFit/>
          </a:bodyPr>
          <a:p>
            <a:pPr algn="ctr"/>
            <a:r>
              <a:rPr lang="pt-BR" sz="3200" i="1" dirty="0" smtClean="0">
                <a:latin typeface="Comic Sans MS" panose="030F0702030302020204" pitchFamily="66" charset="0"/>
              </a:rPr>
              <a:t>Bulk (corpo)</a:t>
            </a:r>
            <a:endParaRPr lang="pt-BR" sz="3200" i="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Fichier:Mosfet cross section-fr.svg — Wikipédi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8217" y="155275"/>
            <a:ext cx="9678537" cy="4501086"/>
          </a:xfrm>
          <a:prstGeom prst="rect">
            <a:avLst/>
          </a:prstGeom>
          <a:noFill/>
          <a:extLst>
            <a:ext uri="{909E8E84-426E-40DD-AFC4-6F175D3DCCD1}">
              <a14:hiddenFill xmlns:a14="http://schemas.microsoft.com/office/drawing/2010/main">
                <a:solidFill>
                  <a:srgbClr val="FFFFFF"/>
                </a:solidFill>
              </a14:hiddenFill>
            </a:ext>
          </a:extLst>
        </p:spPr>
      </p:pic>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5" name="CaixaDeTexto 4"/>
          <p:cNvSpPr txBox="1"/>
          <p:nvPr/>
        </p:nvSpPr>
        <p:spPr>
          <a:xfrm>
            <a:off x="4338727" y="315725"/>
            <a:ext cx="1288930" cy="583565"/>
          </a:xfrm>
          <a:prstGeom prst="rect">
            <a:avLst/>
          </a:prstGeom>
          <a:solidFill>
            <a:schemeClr val="bg1"/>
          </a:solidFill>
        </p:spPr>
        <p:txBody>
          <a:bodyPr wrap="square" rtlCol="0">
            <a:spAutoFit/>
          </a:bodyPr>
          <a:lstStyle/>
          <a:p>
            <a:pPr algn="r"/>
            <a:r>
              <a:rPr lang="pt-BR" sz="3200" dirty="0" smtClean="0">
                <a:latin typeface="Comic Sans MS" panose="030F0702030302020204" pitchFamily="66" charset="0"/>
              </a:rPr>
              <a:t>V</a:t>
            </a:r>
            <a:r>
              <a:rPr lang="pt-BR" sz="3200" baseline="-25000" dirty="0" smtClean="0">
                <a:latin typeface="Comic Sans MS" panose="030F0702030302020204" pitchFamily="66" charset="0"/>
              </a:rPr>
              <a:t>G</a:t>
            </a:r>
            <a:endParaRPr lang="pt-BR" sz="3200" baseline="-25000" dirty="0" smtClean="0">
              <a:latin typeface="Comic Sans MS" panose="030F0702030302020204" pitchFamily="66" charset="0"/>
            </a:endParaRPr>
          </a:p>
        </p:txBody>
      </p:sp>
      <p:sp>
        <p:nvSpPr>
          <p:cNvPr id="6" name="CaixaDeTexto 5"/>
          <p:cNvSpPr txBox="1"/>
          <p:nvPr/>
        </p:nvSpPr>
        <p:spPr>
          <a:xfrm>
            <a:off x="6972935" y="745490"/>
            <a:ext cx="1324610" cy="583565"/>
          </a:xfrm>
          <a:prstGeom prst="rect">
            <a:avLst/>
          </a:prstGeom>
          <a:solidFill>
            <a:schemeClr val="bg1"/>
          </a:solidFill>
        </p:spPr>
        <p:txBody>
          <a:bodyPr wrap="square" rtlCol="0">
            <a:spAutoFit/>
          </a:bodyPr>
          <a:lstStyle/>
          <a:p>
            <a:pPr algn="r"/>
            <a:r>
              <a:rPr lang="pt-BR" sz="3200" dirty="0" smtClean="0">
                <a:latin typeface="Comic Sans MS" panose="030F0702030302020204" pitchFamily="66" charset="0"/>
              </a:rPr>
              <a:t>V</a:t>
            </a:r>
            <a:r>
              <a:rPr lang="pt-BR" sz="3200" baseline="-25000" dirty="0" smtClean="0">
                <a:latin typeface="Comic Sans MS" panose="030F0702030302020204" pitchFamily="66" charset="0"/>
              </a:rPr>
              <a:t>D</a:t>
            </a:r>
            <a:endParaRPr lang="pt-BR" sz="3200" baseline="-25000" dirty="0" smtClean="0">
              <a:latin typeface="Comic Sans MS" panose="030F0702030302020204" pitchFamily="66" charset="0"/>
            </a:endParaRPr>
          </a:p>
        </p:txBody>
      </p:sp>
      <p:sp>
        <p:nvSpPr>
          <p:cNvPr id="7" name="CaixaDeTexto 6"/>
          <p:cNvSpPr txBox="1"/>
          <p:nvPr/>
        </p:nvSpPr>
        <p:spPr>
          <a:xfrm>
            <a:off x="1492370" y="899386"/>
            <a:ext cx="1501715" cy="583565"/>
          </a:xfrm>
          <a:prstGeom prst="rect">
            <a:avLst/>
          </a:prstGeom>
          <a:solidFill>
            <a:schemeClr val="bg1"/>
          </a:solidFill>
        </p:spPr>
        <p:txBody>
          <a:bodyPr wrap="square" rtlCol="0">
            <a:spAutoFit/>
          </a:bodyPr>
          <a:lstStyle/>
          <a:p>
            <a:pPr algn="r"/>
            <a:r>
              <a:rPr lang="pt-BR" sz="3200" dirty="0" smtClean="0">
                <a:latin typeface="Comic Sans MS" panose="030F0702030302020204" pitchFamily="66" charset="0"/>
              </a:rPr>
              <a:t>V</a:t>
            </a:r>
            <a:r>
              <a:rPr lang="pt-BR" sz="3200" baseline="-25000" dirty="0" smtClean="0">
                <a:latin typeface="Comic Sans MS" panose="030F0702030302020204" pitchFamily="66" charset="0"/>
              </a:rPr>
              <a:t>S</a:t>
            </a:r>
            <a:endParaRPr lang="pt-BR" sz="3200" baseline="-25000" dirty="0" smtClean="0">
              <a:latin typeface="Comic Sans MS" panose="030F0702030302020204" pitchFamily="66" charset="0"/>
            </a:endParaRPr>
          </a:p>
        </p:txBody>
      </p:sp>
      <p:sp>
        <p:nvSpPr>
          <p:cNvPr id="8" name="CaixaDeTexto 7"/>
          <p:cNvSpPr txBox="1"/>
          <p:nvPr/>
        </p:nvSpPr>
        <p:spPr>
          <a:xfrm>
            <a:off x="3663351" y="4142918"/>
            <a:ext cx="1288930" cy="369332"/>
          </a:xfrm>
          <a:prstGeom prst="rect">
            <a:avLst/>
          </a:prstGeom>
          <a:solidFill>
            <a:schemeClr val="bg1"/>
          </a:solidFill>
        </p:spPr>
        <p:txBody>
          <a:bodyPr wrap="square" rtlCol="0">
            <a:spAutoFit/>
          </a:bodyPr>
          <a:lstStyle/>
          <a:p>
            <a:pPr algn="r"/>
            <a:r>
              <a:rPr lang="pt-BR" dirty="0" smtClean="0">
                <a:latin typeface="Comic Sans MS" panose="030F0702030302020204" pitchFamily="66" charset="0"/>
              </a:rPr>
              <a:t>VB</a:t>
            </a:r>
            <a:endParaRPr lang="pt-BR" dirty="0">
              <a:latin typeface="Comic Sans MS" panose="030F0702030302020204" pitchFamily="66" charset="0"/>
            </a:endParaRPr>
          </a:p>
        </p:txBody>
      </p:sp>
      <p:sp>
        <p:nvSpPr>
          <p:cNvPr id="9" name="CaixaDeTexto 8"/>
          <p:cNvSpPr txBox="1"/>
          <p:nvPr/>
        </p:nvSpPr>
        <p:spPr>
          <a:xfrm>
            <a:off x="415290" y="4787900"/>
            <a:ext cx="11362055" cy="1568450"/>
          </a:xfrm>
          <a:prstGeom prst="rect">
            <a:avLst/>
          </a:prstGeom>
          <a:noFill/>
        </p:spPr>
        <p:txBody>
          <a:bodyPr wrap="square" rtlCol="0">
            <a:spAutoFit/>
          </a:bodyPr>
          <a:lstStyle/>
          <a:p>
            <a:r>
              <a:rPr lang="pt-BR" sz="3200" dirty="0" smtClean="0"/>
              <a:t>Ao aumentar a tensão de V</a:t>
            </a:r>
            <a:r>
              <a:rPr lang="pt-BR" sz="3200" baseline="-25000" dirty="0" smtClean="0"/>
              <a:t>G</a:t>
            </a:r>
            <a:r>
              <a:rPr lang="pt-BR" sz="3200" dirty="0" smtClean="0"/>
              <a:t>, quando </a:t>
            </a:r>
            <a:r>
              <a:rPr lang="pt-BR" sz="3200" b="1" dirty="0" smtClean="0"/>
              <a:t>V</a:t>
            </a:r>
            <a:r>
              <a:rPr lang="pt-BR" sz="3200" b="1" baseline="-25000" dirty="0" smtClean="0"/>
              <a:t>GS</a:t>
            </a:r>
            <a:r>
              <a:rPr lang="pt-BR" sz="3200" b="1" dirty="0" smtClean="0"/>
              <a:t> &gt; (tensão de </a:t>
            </a:r>
            <a:r>
              <a:rPr lang="pt-BR" sz="3200" b="1" i="1" dirty="0" err="1" smtClean="0"/>
              <a:t>threshold</a:t>
            </a:r>
            <a:r>
              <a:rPr lang="pt-BR" sz="3200" b="1" dirty="0" err="1" smtClean="0"/>
              <a:t> </a:t>
            </a:r>
            <a:r>
              <a:rPr lang="pt-BR" sz="3200" b="1" dirty="0" smtClean="0"/>
              <a:t>V</a:t>
            </a:r>
            <a:r>
              <a:rPr lang="pt-BR" sz="3200" b="1" baseline="-25000" dirty="0" smtClean="0"/>
              <a:t>TN </a:t>
            </a:r>
            <a:r>
              <a:rPr lang="pt-BR" sz="3200" b="1" dirty="0" smtClean="0"/>
              <a:t>(tensão de limiar))</a:t>
            </a:r>
            <a:r>
              <a:rPr lang="pt-BR" sz="3200" dirty="0" smtClean="0"/>
              <a:t>, os elétrons são atraídos para o canal e curto-circuitam dreno e </a:t>
            </a:r>
            <a:r>
              <a:rPr lang="pt-BR" sz="3200" dirty="0" err="1" smtClean="0"/>
              <a:t>source</a:t>
            </a:r>
            <a:r>
              <a:rPr lang="pt-BR" sz="3200" dirty="0" smtClean="0"/>
              <a:t> </a:t>
            </a:r>
            <a:endParaRPr lang="pt-BR" sz="3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450215" y="472440"/>
            <a:ext cx="11291570" cy="1713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t-BR" dirty="0" smtClean="0">
                <a:latin typeface="Comic Sans MS" panose="030F0702030302020204" pitchFamily="66" charset="0"/>
              </a:rPr>
              <a:t>Esse processo de formação de canal, pode ser seguido com mais detalhes. </a:t>
            </a:r>
            <a:endParaRPr lang="pt-BR" dirty="0" smtClean="0">
              <a:latin typeface="Comic Sans MS" panose="030F0702030302020204" pitchFamily="66" charset="0"/>
            </a:endParaRPr>
          </a:p>
          <a:p>
            <a:pPr marL="374015" indent="-374015">
              <a:buFont typeface="Arial" panose="020B0604020202020204" pitchFamily="34" charset="0"/>
              <a:buNone/>
            </a:pPr>
            <a:r>
              <a:rPr lang="pt-BR" dirty="0" smtClean="0">
                <a:latin typeface="Comic Sans MS" panose="030F0702030302020204" pitchFamily="66" charset="0"/>
              </a:rPr>
              <a:t>1. 	Quando V</a:t>
            </a:r>
            <a:r>
              <a:rPr lang="pt-BR" baseline="-25000" dirty="0" smtClean="0">
                <a:latin typeface="Comic Sans MS" panose="030F0702030302020204" pitchFamily="66" charset="0"/>
              </a:rPr>
              <a:t>G</a:t>
            </a:r>
            <a:r>
              <a:rPr lang="pt-BR" dirty="0" smtClean="0">
                <a:latin typeface="Comic Sans MS" panose="030F0702030302020204" pitchFamily="66" charset="0"/>
              </a:rPr>
              <a:t> começa a aumentar as lacunas são repelidas. Ficam no canal apenas os dopantes ionizados negativos</a:t>
            </a:r>
            <a:endParaRPr lang="pt-BR" dirty="0" smtClean="0">
              <a:latin typeface="Comic Sans MS" panose="030F0702030302020204" pitchFamily="66" charset="0"/>
            </a:endParaRPr>
          </a:p>
        </p:txBody>
      </p:sp>
      <p:cxnSp>
        <p:nvCxnSpPr>
          <p:cNvPr id="5" name="Conector Reto 4"/>
          <p:cNvCxnSpPr/>
          <p:nvPr/>
        </p:nvCxnSpPr>
        <p:spPr>
          <a:xfrm>
            <a:off x="1182707" y="2900972"/>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a:off x="4884793" y="2938437"/>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1533503" y="2938437"/>
            <a:ext cx="241540" cy="369332"/>
          </a:xfrm>
          <a:prstGeom prst="rect">
            <a:avLst/>
          </a:prstGeom>
          <a:noFill/>
        </p:spPr>
        <p:txBody>
          <a:bodyPr wrap="square" rtlCol="0">
            <a:spAutoFit/>
          </a:bodyPr>
          <a:lstStyle/>
          <a:p>
            <a:r>
              <a:rPr lang="pt-BR" dirty="0" smtClean="0"/>
              <a:t>-</a:t>
            </a:r>
            <a:endParaRPr lang="pt-BR" dirty="0"/>
          </a:p>
        </p:txBody>
      </p:sp>
      <p:sp>
        <p:nvSpPr>
          <p:cNvPr id="8" name="CaixaDeTexto 7"/>
          <p:cNvSpPr txBox="1"/>
          <p:nvPr/>
        </p:nvSpPr>
        <p:spPr>
          <a:xfrm>
            <a:off x="1764624" y="3481597"/>
            <a:ext cx="241540" cy="369332"/>
          </a:xfrm>
          <a:prstGeom prst="rect">
            <a:avLst/>
          </a:prstGeom>
          <a:noFill/>
        </p:spPr>
        <p:txBody>
          <a:bodyPr wrap="square" rtlCol="0">
            <a:spAutoFit/>
          </a:bodyPr>
          <a:lstStyle/>
          <a:p>
            <a:r>
              <a:rPr lang="pt-BR" dirty="0" smtClean="0"/>
              <a:t>-</a:t>
            </a:r>
            <a:endParaRPr lang="pt-BR" dirty="0"/>
          </a:p>
        </p:txBody>
      </p:sp>
      <p:sp>
        <p:nvSpPr>
          <p:cNvPr id="9" name="CaixaDeTexto 8"/>
          <p:cNvSpPr txBox="1"/>
          <p:nvPr/>
        </p:nvSpPr>
        <p:spPr>
          <a:xfrm>
            <a:off x="2084157" y="3129200"/>
            <a:ext cx="241540" cy="369332"/>
          </a:xfrm>
          <a:prstGeom prst="rect">
            <a:avLst/>
          </a:prstGeom>
          <a:noFill/>
        </p:spPr>
        <p:txBody>
          <a:bodyPr wrap="square" rtlCol="0">
            <a:spAutoFit/>
          </a:bodyPr>
          <a:lstStyle/>
          <a:p>
            <a:r>
              <a:rPr lang="pt-BR" dirty="0" smtClean="0"/>
              <a:t>-</a:t>
            </a:r>
            <a:endParaRPr lang="pt-BR" dirty="0"/>
          </a:p>
        </p:txBody>
      </p:sp>
      <p:sp>
        <p:nvSpPr>
          <p:cNvPr id="10" name="CaixaDeTexto 9"/>
          <p:cNvSpPr txBox="1"/>
          <p:nvPr/>
        </p:nvSpPr>
        <p:spPr>
          <a:xfrm>
            <a:off x="2873473" y="2971339"/>
            <a:ext cx="241540" cy="369332"/>
          </a:xfrm>
          <a:prstGeom prst="rect">
            <a:avLst/>
          </a:prstGeom>
          <a:noFill/>
        </p:spPr>
        <p:txBody>
          <a:bodyPr wrap="square" rtlCol="0">
            <a:spAutoFit/>
          </a:bodyPr>
          <a:lstStyle/>
          <a:p>
            <a:r>
              <a:rPr lang="pt-BR" dirty="0" smtClean="0"/>
              <a:t>-</a:t>
            </a:r>
            <a:endParaRPr lang="pt-BR" dirty="0"/>
          </a:p>
        </p:txBody>
      </p:sp>
      <p:sp>
        <p:nvSpPr>
          <p:cNvPr id="11" name="CaixaDeTexto 10"/>
          <p:cNvSpPr txBox="1"/>
          <p:nvPr/>
        </p:nvSpPr>
        <p:spPr>
          <a:xfrm>
            <a:off x="3531957" y="2873905"/>
            <a:ext cx="241540" cy="369332"/>
          </a:xfrm>
          <a:prstGeom prst="rect">
            <a:avLst/>
          </a:prstGeom>
          <a:noFill/>
        </p:spPr>
        <p:txBody>
          <a:bodyPr wrap="square" rtlCol="0">
            <a:spAutoFit/>
          </a:bodyPr>
          <a:lstStyle/>
          <a:p>
            <a:r>
              <a:rPr lang="pt-BR" dirty="0" smtClean="0"/>
              <a:t>-</a:t>
            </a:r>
            <a:endParaRPr lang="pt-BR" dirty="0"/>
          </a:p>
        </p:txBody>
      </p:sp>
      <p:sp>
        <p:nvSpPr>
          <p:cNvPr id="12" name="CaixaDeTexto 11"/>
          <p:cNvSpPr txBox="1"/>
          <p:nvPr/>
        </p:nvSpPr>
        <p:spPr>
          <a:xfrm>
            <a:off x="3161022" y="3390044"/>
            <a:ext cx="241540" cy="369332"/>
          </a:xfrm>
          <a:prstGeom prst="rect">
            <a:avLst/>
          </a:prstGeom>
          <a:noFill/>
        </p:spPr>
        <p:txBody>
          <a:bodyPr wrap="square" rtlCol="0">
            <a:spAutoFit/>
          </a:bodyPr>
          <a:lstStyle/>
          <a:p>
            <a:r>
              <a:rPr lang="pt-BR" dirty="0" smtClean="0"/>
              <a:t>-</a:t>
            </a:r>
            <a:endParaRPr lang="pt-BR" dirty="0"/>
          </a:p>
        </p:txBody>
      </p:sp>
      <p:sp>
        <p:nvSpPr>
          <p:cNvPr id="13" name="CaixaDeTexto 12"/>
          <p:cNvSpPr txBox="1"/>
          <p:nvPr/>
        </p:nvSpPr>
        <p:spPr>
          <a:xfrm>
            <a:off x="4003532" y="3233108"/>
            <a:ext cx="241540" cy="369332"/>
          </a:xfrm>
          <a:prstGeom prst="rect">
            <a:avLst/>
          </a:prstGeom>
          <a:noFill/>
        </p:spPr>
        <p:txBody>
          <a:bodyPr wrap="square" rtlCol="0">
            <a:spAutoFit/>
          </a:bodyPr>
          <a:lstStyle/>
          <a:p>
            <a:r>
              <a:rPr lang="pt-BR" dirty="0" smtClean="0"/>
              <a:t>-</a:t>
            </a:r>
            <a:endParaRPr lang="pt-BR" dirty="0"/>
          </a:p>
        </p:txBody>
      </p:sp>
      <p:sp>
        <p:nvSpPr>
          <p:cNvPr id="14" name="CaixaDeTexto 13"/>
          <p:cNvSpPr txBox="1"/>
          <p:nvPr/>
        </p:nvSpPr>
        <p:spPr>
          <a:xfrm>
            <a:off x="4357214" y="2959379"/>
            <a:ext cx="241540" cy="369332"/>
          </a:xfrm>
          <a:prstGeom prst="rect">
            <a:avLst/>
          </a:prstGeom>
          <a:noFill/>
        </p:spPr>
        <p:txBody>
          <a:bodyPr wrap="square" rtlCol="0">
            <a:spAutoFit/>
          </a:bodyPr>
          <a:lstStyle/>
          <a:p>
            <a:r>
              <a:rPr lang="pt-BR" dirty="0" smtClean="0"/>
              <a:t>-</a:t>
            </a:r>
            <a:endParaRPr lang="pt-BR" dirty="0"/>
          </a:p>
        </p:txBody>
      </p:sp>
      <p:sp>
        <p:nvSpPr>
          <p:cNvPr id="15" name="CaixaDeTexto 14"/>
          <p:cNvSpPr txBox="1"/>
          <p:nvPr/>
        </p:nvSpPr>
        <p:spPr>
          <a:xfrm>
            <a:off x="3802970" y="3502361"/>
            <a:ext cx="241540" cy="369332"/>
          </a:xfrm>
          <a:prstGeom prst="rect">
            <a:avLst/>
          </a:prstGeom>
          <a:noFill/>
        </p:spPr>
        <p:txBody>
          <a:bodyPr wrap="square" rtlCol="0">
            <a:spAutoFit/>
          </a:bodyPr>
          <a:lstStyle/>
          <a:p>
            <a:r>
              <a:rPr lang="pt-BR" dirty="0" smtClean="0"/>
              <a:t>-</a:t>
            </a:r>
            <a:endParaRPr lang="pt-BR" dirty="0"/>
          </a:p>
        </p:txBody>
      </p:sp>
      <p:sp>
        <p:nvSpPr>
          <p:cNvPr id="16" name="CaixaDeTexto 15"/>
          <p:cNvSpPr txBox="1"/>
          <p:nvPr/>
        </p:nvSpPr>
        <p:spPr>
          <a:xfrm>
            <a:off x="2483848" y="3275503"/>
            <a:ext cx="241540" cy="369332"/>
          </a:xfrm>
          <a:prstGeom prst="rect">
            <a:avLst/>
          </a:prstGeom>
          <a:noFill/>
        </p:spPr>
        <p:txBody>
          <a:bodyPr wrap="square" rtlCol="0">
            <a:spAutoFit/>
          </a:bodyPr>
          <a:lstStyle/>
          <a:p>
            <a:r>
              <a:rPr lang="pt-BR" dirty="0" smtClean="0"/>
              <a:t>-</a:t>
            </a:r>
            <a:endParaRPr lang="pt-BR" dirty="0"/>
          </a:p>
        </p:txBody>
      </p:sp>
      <p:sp>
        <p:nvSpPr>
          <p:cNvPr id="17" name="CaixaDeTexto 16"/>
          <p:cNvSpPr txBox="1"/>
          <p:nvPr/>
        </p:nvSpPr>
        <p:spPr>
          <a:xfrm>
            <a:off x="2340073" y="2873905"/>
            <a:ext cx="241540" cy="369332"/>
          </a:xfrm>
          <a:prstGeom prst="rect">
            <a:avLst/>
          </a:prstGeom>
          <a:noFill/>
        </p:spPr>
        <p:txBody>
          <a:bodyPr wrap="square" rtlCol="0">
            <a:spAutoFit/>
          </a:bodyPr>
          <a:lstStyle/>
          <a:p>
            <a:r>
              <a:rPr lang="pt-BR" dirty="0" smtClean="0"/>
              <a:t>-</a:t>
            </a:r>
            <a:endParaRPr lang="pt-BR" dirty="0"/>
          </a:p>
        </p:txBody>
      </p:sp>
      <p:grpSp>
        <p:nvGrpSpPr>
          <p:cNvPr id="20" name="Grupo 19"/>
          <p:cNvGrpSpPr/>
          <p:nvPr/>
        </p:nvGrpSpPr>
        <p:grpSpPr>
          <a:xfrm>
            <a:off x="1982077" y="3423120"/>
            <a:ext cx="263105" cy="369332"/>
            <a:chOff x="5181601" y="3956156"/>
            <a:chExt cx="263105" cy="369332"/>
          </a:xfrm>
        </p:grpSpPr>
        <p:sp>
          <p:nvSpPr>
            <p:cNvPr id="19" name="Elipse 18"/>
            <p:cNvSpPr/>
            <p:nvPr/>
          </p:nvSpPr>
          <p:spPr>
            <a:xfrm>
              <a:off x="5200291" y="3985403"/>
              <a:ext cx="244415" cy="327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CaixaDeTexto 17"/>
            <p:cNvSpPr txBox="1"/>
            <p:nvPr/>
          </p:nvSpPr>
          <p:spPr>
            <a:xfrm>
              <a:off x="5181601" y="3956156"/>
              <a:ext cx="241540" cy="369332"/>
            </a:xfrm>
            <a:prstGeom prst="rect">
              <a:avLst/>
            </a:prstGeom>
            <a:noFill/>
          </p:spPr>
          <p:txBody>
            <a:bodyPr wrap="square" rtlCol="0">
              <a:spAutoFit/>
            </a:bodyPr>
            <a:lstStyle/>
            <a:p>
              <a:r>
                <a:rPr lang="pt-BR" dirty="0"/>
                <a:t>+</a:t>
              </a:r>
              <a:endParaRPr lang="pt-BR" dirty="0"/>
            </a:p>
          </p:txBody>
        </p:sp>
      </p:grpSp>
      <p:grpSp>
        <p:nvGrpSpPr>
          <p:cNvPr id="24" name="Grupo 23"/>
          <p:cNvGrpSpPr/>
          <p:nvPr/>
        </p:nvGrpSpPr>
        <p:grpSpPr>
          <a:xfrm>
            <a:off x="3263102" y="4461801"/>
            <a:ext cx="263105" cy="369332"/>
            <a:chOff x="5181601" y="3956156"/>
            <a:chExt cx="263105" cy="369332"/>
          </a:xfrm>
        </p:grpSpPr>
        <p:sp>
          <p:nvSpPr>
            <p:cNvPr id="25" name="Elipse 24"/>
            <p:cNvSpPr/>
            <p:nvPr/>
          </p:nvSpPr>
          <p:spPr>
            <a:xfrm>
              <a:off x="5200291" y="3985403"/>
              <a:ext cx="244415" cy="327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CaixaDeTexto 25"/>
            <p:cNvSpPr txBox="1"/>
            <p:nvPr/>
          </p:nvSpPr>
          <p:spPr>
            <a:xfrm>
              <a:off x="5181601" y="3956156"/>
              <a:ext cx="241540" cy="369332"/>
            </a:xfrm>
            <a:prstGeom prst="rect">
              <a:avLst/>
            </a:prstGeom>
            <a:noFill/>
          </p:spPr>
          <p:txBody>
            <a:bodyPr wrap="square" rtlCol="0">
              <a:spAutoFit/>
            </a:bodyPr>
            <a:lstStyle/>
            <a:p>
              <a:r>
                <a:rPr lang="pt-BR" dirty="0"/>
                <a:t>+</a:t>
              </a:r>
              <a:endParaRPr lang="pt-BR" dirty="0"/>
            </a:p>
          </p:txBody>
        </p:sp>
      </p:grpSp>
      <p:grpSp>
        <p:nvGrpSpPr>
          <p:cNvPr id="27" name="Grupo 26"/>
          <p:cNvGrpSpPr/>
          <p:nvPr/>
        </p:nvGrpSpPr>
        <p:grpSpPr>
          <a:xfrm>
            <a:off x="3413345" y="3452367"/>
            <a:ext cx="263105" cy="369332"/>
            <a:chOff x="5181601" y="3956156"/>
            <a:chExt cx="263105" cy="369332"/>
          </a:xfrm>
        </p:grpSpPr>
        <p:sp>
          <p:nvSpPr>
            <p:cNvPr id="28" name="Elipse 27"/>
            <p:cNvSpPr/>
            <p:nvPr/>
          </p:nvSpPr>
          <p:spPr>
            <a:xfrm>
              <a:off x="5200291" y="3985403"/>
              <a:ext cx="244415" cy="327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9" name="CaixaDeTexto 28"/>
            <p:cNvSpPr txBox="1"/>
            <p:nvPr/>
          </p:nvSpPr>
          <p:spPr>
            <a:xfrm>
              <a:off x="5181601" y="3956156"/>
              <a:ext cx="241540" cy="369332"/>
            </a:xfrm>
            <a:prstGeom prst="rect">
              <a:avLst/>
            </a:prstGeom>
            <a:noFill/>
          </p:spPr>
          <p:txBody>
            <a:bodyPr wrap="square" rtlCol="0">
              <a:spAutoFit/>
            </a:bodyPr>
            <a:lstStyle/>
            <a:p>
              <a:r>
                <a:rPr lang="pt-BR" dirty="0"/>
                <a:t>+</a:t>
              </a:r>
              <a:endParaRPr lang="pt-BR" dirty="0"/>
            </a:p>
          </p:txBody>
        </p:sp>
      </p:grpSp>
      <p:grpSp>
        <p:nvGrpSpPr>
          <p:cNvPr id="30" name="Grupo 29"/>
          <p:cNvGrpSpPr/>
          <p:nvPr/>
        </p:nvGrpSpPr>
        <p:grpSpPr>
          <a:xfrm>
            <a:off x="4243634" y="3678544"/>
            <a:ext cx="263105" cy="369332"/>
            <a:chOff x="5181601" y="3956156"/>
            <a:chExt cx="263105" cy="369332"/>
          </a:xfrm>
        </p:grpSpPr>
        <p:sp>
          <p:nvSpPr>
            <p:cNvPr id="31" name="Elipse 30"/>
            <p:cNvSpPr/>
            <p:nvPr/>
          </p:nvSpPr>
          <p:spPr>
            <a:xfrm>
              <a:off x="5200291" y="3985403"/>
              <a:ext cx="244415" cy="327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2" name="CaixaDeTexto 31"/>
            <p:cNvSpPr txBox="1"/>
            <p:nvPr/>
          </p:nvSpPr>
          <p:spPr>
            <a:xfrm>
              <a:off x="5181601" y="3956156"/>
              <a:ext cx="241540" cy="369332"/>
            </a:xfrm>
            <a:prstGeom prst="rect">
              <a:avLst/>
            </a:prstGeom>
            <a:noFill/>
          </p:spPr>
          <p:txBody>
            <a:bodyPr wrap="square" rtlCol="0">
              <a:spAutoFit/>
            </a:bodyPr>
            <a:lstStyle/>
            <a:p>
              <a:r>
                <a:rPr lang="pt-BR" dirty="0"/>
                <a:t>+</a:t>
              </a:r>
              <a:endParaRPr lang="pt-BR" dirty="0"/>
            </a:p>
          </p:txBody>
        </p:sp>
      </p:grpSp>
      <p:grpSp>
        <p:nvGrpSpPr>
          <p:cNvPr id="33" name="Grupo 32"/>
          <p:cNvGrpSpPr/>
          <p:nvPr/>
        </p:nvGrpSpPr>
        <p:grpSpPr>
          <a:xfrm>
            <a:off x="2601743" y="3871693"/>
            <a:ext cx="263105" cy="369332"/>
            <a:chOff x="5181601" y="3956156"/>
            <a:chExt cx="263105" cy="369332"/>
          </a:xfrm>
        </p:grpSpPr>
        <p:sp>
          <p:nvSpPr>
            <p:cNvPr id="34" name="Elipse 33"/>
            <p:cNvSpPr/>
            <p:nvPr/>
          </p:nvSpPr>
          <p:spPr>
            <a:xfrm>
              <a:off x="5200291" y="3985403"/>
              <a:ext cx="244415" cy="32780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5181601" y="3956156"/>
              <a:ext cx="241540" cy="369332"/>
            </a:xfrm>
            <a:prstGeom prst="rect">
              <a:avLst/>
            </a:prstGeom>
            <a:noFill/>
          </p:spPr>
          <p:txBody>
            <a:bodyPr wrap="square" rtlCol="0">
              <a:spAutoFit/>
            </a:bodyPr>
            <a:lstStyle/>
            <a:p>
              <a:r>
                <a:rPr lang="pt-BR" dirty="0"/>
                <a:t>+</a:t>
              </a:r>
              <a:endParaRPr lang="pt-BR" dirty="0"/>
            </a:p>
          </p:txBody>
        </p:sp>
      </p:grpSp>
      <p:cxnSp>
        <p:nvCxnSpPr>
          <p:cNvPr id="37" name="Conector em curva 36"/>
          <p:cNvCxnSpPr/>
          <p:nvPr/>
        </p:nvCxnSpPr>
        <p:spPr>
          <a:xfrm rot="5400000">
            <a:off x="1869759" y="3975529"/>
            <a:ext cx="365534" cy="140897"/>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ector em curva 38"/>
          <p:cNvCxnSpPr>
            <a:stCxn id="35" idx="2"/>
          </p:cNvCxnSpPr>
          <p:nvPr/>
        </p:nvCxnSpPr>
        <p:spPr>
          <a:xfrm rot="5400000">
            <a:off x="2258164" y="4366784"/>
            <a:ext cx="590108" cy="338590"/>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Conector em curva 41"/>
          <p:cNvCxnSpPr>
            <a:stCxn id="25" idx="4"/>
          </p:cNvCxnSpPr>
          <p:nvPr/>
        </p:nvCxnSpPr>
        <p:spPr>
          <a:xfrm rot="5400000">
            <a:off x="3135790" y="4973480"/>
            <a:ext cx="422838" cy="113583"/>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em curva 43"/>
          <p:cNvCxnSpPr>
            <a:stCxn id="28" idx="4"/>
          </p:cNvCxnSpPr>
          <p:nvPr/>
        </p:nvCxnSpPr>
        <p:spPr>
          <a:xfrm rot="16200000" flipH="1">
            <a:off x="3472672" y="3890988"/>
            <a:ext cx="353638" cy="190497"/>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ector em curva 45"/>
          <p:cNvCxnSpPr>
            <a:stCxn id="31" idx="4"/>
          </p:cNvCxnSpPr>
          <p:nvPr/>
        </p:nvCxnSpPr>
        <p:spPr>
          <a:xfrm rot="5400000">
            <a:off x="3969828" y="4309401"/>
            <a:ext cx="688510" cy="140898"/>
          </a:xfrm>
          <a:prstGeom prst="curvedConnector3">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1145315" y="2901706"/>
            <a:ext cx="3743864" cy="32902"/>
          </a:xfrm>
          <a:prstGeom prst="line">
            <a:avLst/>
          </a:prstGeom>
        </p:spPr>
        <p:style>
          <a:lnRef idx="1">
            <a:schemeClr val="accent1"/>
          </a:lnRef>
          <a:fillRef idx="0">
            <a:schemeClr val="accent1"/>
          </a:fillRef>
          <a:effectRef idx="0">
            <a:schemeClr val="accent1"/>
          </a:effectRef>
          <a:fontRef idx="minor">
            <a:schemeClr val="tx1"/>
          </a:fontRef>
        </p:style>
      </p:cxnSp>
      <p:sp>
        <p:nvSpPr>
          <p:cNvPr id="4" name="CaixaDeTexto 3"/>
          <p:cNvSpPr txBox="1"/>
          <p:nvPr/>
        </p:nvSpPr>
        <p:spPr>
          <a:xfrm>
            <a:off x="2620600" y="5427127"/>
            <a:ext cx="935355" cy="521970"/>
          </a:xfrm>
          <a:prstGeom prst="rect">
            <a:avLst/>
          </a:prstGeom>
          <a:noFill/>
        </p:spPr>
        <p:txBody>
          <a:bodyPr wrap="none" rtlCol="0">
            <a:spAutoFit/>
          </a:bodyPr>
          <a:lstStyle/>
          <a:p>
            <a:r>
              <a:rPr lang="pt-BR" sz="2800" b="1" dirty="0" smtClean="0">
                <a:latin typeface="Comic Sans MS" panose="030F0702030302020204" pitchFamily="66" charset="0"/>
              </a:rPr>
              <a:t>Si-P</a:t>
            </a:r>
            <a:endParaRPr lang="pt-BR" sz="2800" b="1" dirty="0" smtClean="0">
              <a:latin typeface="Comic Sans MS" panose="030F0702030302020204" pitchFamily="66" charset="0"/>
            </a:endParaRPr>
          </a:p>
        </p:txBody>
      </p:sp>
      <p:pic>
        <p:nvPicPr>
          <p:cNvPr id="15366" name="Picture 6" descr="CAPÍTULO 15 MATERIAIS SEMICONDUTORES Sumário Objetivos deste capítulo  ......................................................."/>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724525" y="2385060"/>
            <a:ext cx="4051300" cy="3772535"/>
          </a:xfrm>
          <a:prstGeom prst="rect">
            <a:avLst/>
          </a:prstGeom>
          <a:noFill/>
          <a:extLst>
            <a:ext uri="{909E8E84-426E-40DD-AFC4-6F175D3DCCD1}">
              <a14:hiddenFill xmlns:a14="http://schemas.microsoft.com/office/drawing/2010/main">
                <a:solidFill>
                  <a:srgbClr val="FFFFFF"/>
                </a:solidFill>
              </a14:hiddenFill>
            </a:ext>
          </a:extLst>
        </p:spPr>
      </p:pic>
      <p:sp>
        <p:nvSpPr>
          <p:cNvPr id="23" name="CaixaDeTexto 22"/>
          <p:cNvSpPr txBox="1"/>
          <p:nvPr/>
        </p:nvSpPr>
        <p:spPr>
          <a:xfrm>
            <a:off x="10197703" y="4364196"/>
            <a:ext cx="1835271" cy="1568450"/>
          </a:xfrm>
          <a:prstGeom prst="rect">
            <a:avLst/>
          </a:prstGeom>
          <a:noFill/>
        </p:spPr>
        <p:txBody>
          <a:bodyPr wrap="square" rtlCol="0">
            <a:spAutoFit/>
          </a:bodyPr>
          <a:lstStyle/>
          <a:p>
            <a:r>
              <a:rPr lang="pt-BR" sz="2400" dirty="0" smtClean="0">
                <a:latin typeface="Comic Sans MS" panose="030F0702030302020204" pitchFamily="66" charset="0"/>
              </a:rPr>
              <a:t>Elétron capturado e Boro fica negativo</a:t>
            </a:r>
            <a:endParaRPr lang="pt-BR" sz="2400" dirty="0">
              <a:latin typeface="Comic Sans MS" panose="030F0702030302020204" pitchFamily="66" charset="0"/>
            </a:endParaRPr>
          </a:p>
        </p:txBody>
      </p:sp>
      <p:sp>
        <p:nvSpPr>
          <p:cNvPr id="36" name="Forma livre 35"/>
          <p:cNvSpPr/>
          <p:nvPr/>
        </p:nvSpPr>
        <p:spPr>
          <a:xfrm>
            <a:off x="8269357" y="4505739"/>
            <a:ext cx="1928346" cy="551658"/>
          </a:xfrm>
          <a:custGeom>
            <a:avLst/>
            <a:gdLst>
              <a:gd name="connsiteX0" fmla="*/ 0 w 1749286"/>
              <a:gd name="connsiteY0" fmla="*/ 0 h 551658"/>
              <a:gd name="connsiteX1" fmla="*/ 516834 w 1749286"/>
              <a:gd name="connsiteY1" fmla="*/ 543339 h 551658"/>
              <a:gd name="connsiteX2" fmla="*/ 1749286 w 1749286"/>
              <a:gd name="connsiteY2" fmla="*/ 278296 h 551658"/>
            </a:gdLst>
            <a:ahLst/>
            <a:cxnLst>
              <a:cxn ang="0">
                <a:pos x="connsiteX0" y="connsiteY0"/>
              </a:cxn>
              <a:cxn ang="0">
                <a:pos x="connsiteX1" y="connsiteY1"/>
              </a:cxn>
              <a:cxn ang="0">
                <a:pos x="connsiteX2" y="connsiteY2"/>
              </a:cxn>
            </a:cxnLst>
            <a:rect l="l" t="t" r="r" b="b"/>
            <a:pathLst>
              <a:path w="1749286" h="551658">
                <a:moveTo>
                  <a:pt x="0" y="0"/>
                </a:moveTo>
                <a:cubicBezTo>
                  <a:pt x="112643" y="248478"/>
                  <a:pt x="225286" y="496956"/>
                  <a:pt x="516834" y="543339"/>
                </a:cubicBezTo>
                <a:cubicBezTo>
                  <a:pt x="808382" y="589722"/>
                  <a:pt x="1278834" y="434009"/>
                  <a:pt x="1749286" y="278296"/>
                </a:cubicBezTo>
              </a:path>
            </a:pathLst>
          </a:custGeom>
          <a:noFill/>
          <a:ln w="19050">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7"/>
          <p:cNvSpPr txBox="1"/>
          <p:nvPr/>
        </p:nvSpPr>
        <p:spPr>
          <a:xfrm>
            <a:off x="4564339" y="3995312"/>
            <a:ext cx="241540" cy="369332"/>
          </a:xfrm>
          <a:prstGeom prst="rect">
            <a:avLst/>
          </a:prstGeom>
          <a:noFill/>
        </p:spPr>
        <p:txBody>
          <a:bodyPr wrap="square" rtlCol="0">
            <a:spAutoFit/>
          </a:bodyPr>
          <a:p>
            <a:r>
              <a:rPr lang="pt-BR" dirty="0" smtClean="0"/>
              <a:t>-</a:t>
            </a:r>
            <a:endParaRPr lang="pt-BR" dirty="0"/>
          </a:p>
        </p:txBody>
      </p:sp>
      <p:sp>
        <p:nvSpPr>
          <p:cNvPr id="22" name="CaixaDeTexto 7"/>
          <p:cNvSpPr txBox="1"/>
          <p:nvPr/>
        </p:nvSpPr>
        <p:spPr>
          <a:xfrm>
            <a:off x="2762844" y="3531127"/>
            <a:ext cx="241540" cy="369332"/>
          </a:xfrm>
          <a:prstGeom prst="rect">
            <a:avLst/>
          </a:prstGeom>
          <a:noFill/>
        </p:spPr>
        <p:txBody>
          <a:bodyPr wrap="square" rtlCol="0">
            <a:spAutoFit/>
          </a:bodyPr>
          <a:lstStyle/>
          <a:p>
            <a:r>
              <a:rPr lang="pt-BR" dirty="0" smtClean="0"/>
              <a:t>-</a:t>
            </a:r>
            <a:endParaRPr lang="pt-BR" dirty="0"/>
          </a:p>
        </p:txBody>
      </p:sp>
      <p:sp>
        <p:nvSpPr>
          <p:cNvPr id="38" name="CaixaDeTexto 7"/>
          <p:cNvSpPr txBox="1"/>
          <p:nvPr/>
        </p:nvSpPr>
        <p:spPr>
          <a:xfrm>
            <a:off x="3140034" y="3995947"/>
            <a:ext cx="241540" cy="369332"/>
          </a:xfrm>
          <a:prstGeom prst="rect">
            <a:avLst/>
          </a:prstGeom>
          <a:noFill/>
        </p:spPr>
        <p:txBody>
          <a:bodyPr wrap="square" rtlCol="0">
            <a:spAutoFit/>
          </a:bodyPr>
          <a:lstStyle/>
          <a:p>
            <a:r>
              <a:rPr lang="pt-BR" dirty="0" smtClean="0"/>
              <a:t>-</a:t>
            </a:r>
            <a:endParaRPr lang="pt-BR" dirty="0"/>
          </a:p>
        </p:txBody>
      </p:sp>
      <p:sp>
        <p:nvSpPr>
          <p:cNvPr id="40" name="CaixaDeTexto 7"/>
          <p:cNvSpPr txBox="1"/>
          <p:nvPr/>
        </p:nvSpPr>
        <p:spPr>
          <a:xfrm>
            <a:off x="1400769" y="3809257"/>
            <a:ext cx="241540" cy="369332"/>
          </a:xfrm>
          <a:prstGeom prst="rect">
            <a:avLst/>
          </a:prstGeom>
          <a:noFill/>
        </p:spPr>
        <p:txBody>
          <a:bodyPr wrap="square" rtlCol="0">
            <a:spAutoFit/>
          </a:bodyPr>
          <a:lstStyle/>
          <a:p>
            <a:r>
              <a:rPr lang="pt-BR" dirty="0" smtClean="0"/>
              <a:t>-</a:t>
            </a:r>
            <a:endParaRPr lang="pt-BR" dirty="0"/>
          </a:p>
        </p:txBody>
      </p:sp>
      <p:sp>
        <p:nvSpPr>
          <p:cNvPr id="41" name="CaixaDeTexto 7"/>
          <p:cNvSpPr txBox="1"/>
          <p:nvPr/>
        </p:nvSpPr>
        <p:spPr>
          <a:xfrm>
            <a:off x="1353144" y="3311417"/>
            <a:ext cx="241540" cy="369332"/>
          </a:xfrm>
          <a:prstGeom prst="rect">
            <a:avLst/>
          </a:prstGeom>
          <a:noFill/>
        </p:spPr>
        <p:txBody>
          <a:bodyPr wrap="square" rtlCol="0">
            <a:spAutoFit/>
          </a:bodyPr>
          <a:lstStyle/>
          <a:p>
            <a:r>
              <a:rPr lang="pt-BR" dirty="0" smtClean="0"/>
              <a:t>-</a:t>
            </a:r>
            <a:endParaRPr lang="pt-BR" dirty="0"/>
          </a:p>
        </p:txBody>
      </p:sp>
      <p:sp>
        <p:nvSpPr>
          <p:cNvPr id="43" name="CaixaDeTexto 7"/>
          <p:cNvSpPr txBox="1"/>
          <p:nvPr/>
        </p:nvSpPr>
        <p:spPr>
          <a:xfrm>
            <a:off x="4571959" y="3418097"/>
            <a:ext cx="241540" cy="369332"/>
          </a:xfrm>
          <a:prstGeom prst="rect">
            <a:avLst/>
          </a:prstGeom>
          <a:noFill/>
        </p:spPr>
        <p:txBody>
          <a:bodyPr wrap="square" rtlCol="0">
            <a:spAutoFit/>
          </a:bodyPr>
          <a:lstStyle/>
          <a:p>
            <a:r>
              <a:rPr lang="pt-BR" dirty="0" smtClean="0"/>
              <a:t>-</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708660" y="567055"/>
            <a:ext cx="10774045" cy="27933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7940" indent="-27940">
              <a:buFont typeface="Arial" panose="020B0604020202020204" pitchFamily="34" charset="0"/>
              <a:buNone/>
            </a:pPr>
            <a:r>
              <a:rPr lang="pt-BR" dirty="0" smtClean="0">
                <a:latin typeface="Comic Sans MS" panose="030F0702030302020204" pitchFamily="66" charset="0"/>
              </a:rPr>
              <a:t>A medida que as lacunas vão sendo repelidas se forma uma região sem portadores, região de depleção, com carga negativa</a:t>
            </a:r>
            <a:endParaRPr lang="pt-BR" dirty="0" smtClean="0">
              <a:latin typeface="Comic Sans MS" panose="030F0702030302020204" pitchFamily="66" charset="0"/>
            </a:endParaRPr>
          </a:p>
          <a:p>
            <a:pPr marL="27940" indent="-27940">
              <a:buFont typeface="Arial" panose="020B0604020202020204" pitchFamily="34" charset="0"/>
              <a:buNone/>
            </a:pPr>
            <a:endParaRPr lang="pt-BR" dirty="0" smtClean="0">
              <a:latin typeface="Comic Sans MS" panose="030F0702030302020204" pitchFamily="66" charset="0"/>
            </a:endParaRPr>
          </a:p>
          <a:p>
            <a:pPr marL="413385" indent="-413385">
              <a:buFont typeface="Arial" panose="020B0604020202020204" pitchFamily="34" charset="0"/>
              <a:buNone/>
            </a:pPr>
            <a:r>
              <a:rPr lang="pt-BR" dirty="0" smtClean="0">
                <a:latin typeface="Comic Sans MS" panose="030F0702030302020204" pitchFamily="66" charset="0"/>
              </a:rPr>
              <a:t>2. Quando V</a:t>
            </a:r>
            <a:r>
              <a:rPr lang="pt-BR" baseline="-25000" dirty="0" smtClean="0">
                <a:latin typeface="Comic Sans MS" panose="030F0702030302020204" pitchFamily="66" charset="0"/>
              </a:rPr>
              <a:t>G</a:t>
            </a:r>
            <a:r>
              <a:rPr lang="pt-BR" dirty="0" smtClean="0">
                <a:latin typeface="Comic Sans MS" panose="030F0702030302020204" pitchFamily="66" charset="0"/>
              </a:rPr>
              <a:t> atingi certo valor e a região de depleção uma certa dimensão, começam a aparecer elétrons livres na superfície Si/SiO</a:t>
            </a:r>
            <a:r>
              <a:rPr lang="pt-BR" baseline="-25000" dirty="0" smtClean="0">
                <a:latin typeface="Comic Sans MS" panose="030F0702030302020204" pitchFamily="66" charset="0"/>
              </a:rPr>
              <a:t>2</a:t>
            </a:r>
            <a:endParaRPr lang="pt-BR" dirty="0" smtClean="0">
              <a:latin typeface="Comic Sans MS" panose="030F0702030302020204" pitchFamily="66" charset="0"/>
            </a:endParaRPr>
          </a:p>
        </p:txBody>
      </p:sp>
      <p:cxnSp>
        <p:nvCxnSpPr>
          <p:cNvPr id="4" name="Conector Reto 3"/>
          <p:cNvCxnSpPr/>
          <p:nvPr/>
        </p:nvCxnSpPr>
        <p:spPr>
          <a:xfrm>
            <a:off x="4452680" y="3873596"/>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a:off x="8205566" y="3873596"/>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4760931" y="3873596"/>
            <a:ext cx="241540" cy="369332"/>
          </a:xfrm>
          <a:prstGeom prst="rect">
            <a:avLst/>
          </a:prstGeom>
          <a:noFill/>
        </p:spPr>
        <p:txBody>
          <a:bodyPr wrap="square" rtlCol="0">
            <a:spAutoFit/>
          </a:bodyPr>
          <a:lstStyle/>
          <a:p>
            <a:r>
              <a:rPr lang="pt-BR" dirty="0" smtClean="0"/>
              <a:t>-</a:t>
            </a:r>
            <a:endParaRPr lang="pt-BR" dirty="0"/>
          </a:p>
        </p:txBody>
      </p:sp>
      <p:sp>
        <p:nvSpPr>
          <p:cNvPr id="7" name="CaixaDeTexto 6"/>
          <p:cNvSpPr txBox="1"/>
          <p:nvPr/>
        </p:nvSpPr>
        <p:spPr>
          <a:xfrm>
            <a:off x="4942805" y="4467879"/>
            <a:ext cx="241540" cy="369332"/>
          </a:xfrm>
          <a:prstGeom prst="rect">
            <a:avLst/>
          </a:prstGeom>
          <a:noFill/>
        </p:spPr>
        <p:txBody>
          <a:bodyPr wrap="square" rtlCol="0">
            <a:spAutoFit/>
          </a:bodyPr>
          <a:lstStyle/>
          <a:p>
            <a:r>
              <a:rPr lang="pt-BR" dirty="0" smtClean="0"/>
              <a:t>-</a:t>
            </a:r>
            <a:endParaRPr lang="pt-BR" dirty="0"/>
          </a:p>
        </p:txBody>
      </p:sp>
      <p:sp>
        <p:nvSpPr>
          <p:cNvPr id="8" name="CaixaDeTexto 7"/>
          <p:cNvSpPr txBox="1"/>
          <p:nvPr/>
        </p:nvSpPr>
        <p:spPr>
          <a:xfrm>
            <a:off x="5209505" y="3873596"/>
            <a:ext cx="241540" cy="369332"/>
          </a:xfrm>
          <a:prstGeom prst="rect">
            <a:avLst/>
          </a:prstGeom>
          <a:noFill/>
        </p:spPr>
        <p:txBody>
          <a:bodyPr wrap="square" rtlCol="0">
            <a:spAutoFit/>
          </a:bodyPr>
          <a:lstStyle/>
          <a:p>
            <a:r>
              <a:rPr lang="pt-BR" dirty="0" smtClean="0"/>
              <a:t>-</a:t>
            </a:r>
            <a:endParaRPr lang="pt-BR" dirty="0"/>
          </a:p>
        </p:txBody>
      </p:sp>
      <p:sp>
        <p:nvSpPr>
          <p:cNvPr id="10" name="CaixaDeTexto 9"/>
          <p:cNvSpPr txBox="1"/>
          <p:nvPr/>
        </p:nvSpPr>
        <p:spPr>
          <a:xfrm>
            <a:off x="6922926" y="4337197"/>
            <a:ext cx="241540" cy="369332"/>
          </a:xfrm>
          <a:prstGeom prst="rect">
            <a:avLst/>
          </a:prstGeom>
          <a:noFill/>
        </p:spPr>
        <p:txBody>
          <a:bodyPr wrap="square" rtlCol="0">
            <a:spAutoFit/>
          </a:bodyPr>
          <a:lstStyle/>
          <a:p>
            <a:r>
              <a:rPr lang="pt-BR" dirty="0" smtClean="0"/>
              <a:t>-</a:t>
            </a:r>
            <a:endParaRPr lang="pt-BR" dirty="0"/>
          </a:p>
        </p:txBody>
      </p:sp>
      <p:sp>
        <p:nvSpPr>
          <p:cNvPr id="11" name="CaixaDeTexto 10"/>
          <p:cNvSpPr txBox="1"/>
          <p:nvPr/>
        </p:nvSpPr>
        <p:spPr>
          <a:xfrm>
            <a:off x="6517845" y="3891485"/>
            <a:ext cx="241540" cy="369332"/>
          </a:xfrm>
          <a:prstGeom prst="rect">
            <a:avLst/>
          </a:prstGeom>
          <a:noFill/>
        </p:spPr>
        <p:txBody>
          <a:bodyPr wrap="square" rtlCol="0">
            <a:spAutoFit/>
          </a:bodyPr>
          <a:lstStyle/>
          <a:p>
            <a:r>
              <a:rPr lang="pt-BR" dirty="0" smtClean="0"/>
              <a:t>-</a:t>
            </a:r>
            <a:endParaRPr lang="pt-BR" dirty="0"/>
          </a:p>
        </p:txBody>
      </p:sp>
      <p:sp>
        <p:nvSpPr>
          <p:cNvPr id="12" name="CaixaDeTexto 11"/>
          <p:cNvSpPr txBox="1"/>
          <p:nvPr/>
        </p:nvSpPr>
        <p:spPr>
          <a:xfrm>
            <a:off x="7136071" y="3841330"/>
            <a:ext cx="241540" cy="369332"/>
          </a:xfrm>
          <a:prstGeom prst="rect">
            <a:avLst/>
          </a:prstGeom>
          <a:noFill/>
        </p:spPr>
        <p:txBody>
          <a:bodyPr wrap="square" rtlCol="0">
            <a:spAutoFit/>
          </a:bodyPr>
          <a:lstStyle/>
          <a:p>
            <a:r>
              <a:rPr lang="pt-BR" dirty="0" smtClean="0"/>
              <a:t>-</a:t>
            </a:r>
            <a:endParaRPr lang="pt-BR" dirty="0"/>
          </a:p>
        </p:txBody>
      </p:sp>
      <p:sp>
        <p:nvSpPr>
          <p:cNvPr id="13" name="CaixaDeTexto 12"/>
          <p:cNvSpPr txBox="1"/>
          <p:nvPr/>
        </p:nvSpPr>
        <p:spPr>
          <a:xfrm>
            <a:off x="7504131" y="3961464"/>
            <a:ext cx="241540" cy="369332"/>
          </a:xfrm>
          <a:prstGeom prst="rect">
            <a:avLst/>
          </a:prstGeom>
          <a:noFill/>
        </p:spPr>
        <p:txBody>
          <a:bodyPr wrap="square" rtlCol="0">
            <a:spAutoFit/>
          </a:bodyPr>
          <a:lstStyle/>
          <a:p>
            <a:r>
              <a:rPr lang="pt-BR" dirty="0" smtClean="0"/>
              <a:t>-</a:t>
            </a:r>
            <a:endParaRPr lang="pt-BR" dirty="0"/>
          </a:p>
        </p:txBody>
      </p:sp>
      <p:sp>
        <p:nvSpPr>
          <p:cNvPr id="14" name="CaixaDeTexto 13"/>
          <p:cNvSpPr txBox="1"/>
          <p:nvPr/>
        </p:nvSpPr>
        <p:spPr>
          <a:xfrm>
            <a:off x="6725597" y="4591842"/>
            <a:ext cx="241540" cy="369332"/>
          </a:xfrm>
          <a:prstGeom prst="rect">
            <a:avLst/>
          </a:prstGeom>
          <a:noFill/>
        </p:spPr>
        <p:txBody>
          <a:bodyPr wrap="square" rtlCol="0">
            <a:spAutoFit/>
          </a:bodyPr>
          <a:lstStyle/>
          <a:p>
            <a:r>
              <a:rPr lang="pt-BR" dirty="0" smtClean="0"/>
              <a:t>-</a:t>
            </a:r>
            <a:endParaRPr lang="pt-BR" dirty="0"/>
          </a:p>
        </p:txBody>
      </p:sp>
      <p:sp>
        <p:nvSpPr>
          <p:cNvPr id="15" name="CaixaDeTexto 14"/>
          <p:cNvSpPr txBox="1"/>
          <p:nvPr/>
        </p:nvSpPr>
        <p:spPr>
          <a:xfrm>
            <a:off x="5626447" y="3906498"/>
            <a:ext cx="241540" cy="369332"/>
          </a:xfrm>
          <a:prstGeom prst="rect">
            <a:avLst/>
          </a:prstGeom>
          <a:noFill/>
        </p:spPr>
        <p:txBody>
          <a:bodyPr wrap="square" rtlCol="0">
            <a:spAutoFit/>
          </a:bodyPr>
          <a:lstStyle/>
          <a:p>
            <a:r>
              <a:rPr lang="pt-BR" dirty="0" smtClean="0"/>
              <a:t>-</a:t>
            </a:r>
            <a:endParaRPr lang="pt-BR" dirty="0"/>
          </a:p>
        </p:txBody>
      </p:sp>
      <p:sp>
        <p:nvSpPr>
          <p:cNvPr id="16" name="CaixaDeTexto 15"/>
          <p:cNvSpPr txBox="1"/>
          <p:nvPr/>
        </p:nvSpPr>
        <p:spPr>
          <a:xfrm>
            <a:off x="5450325" y="4649518"/>
            <a:ext cx="241540" cy="369332"/>
          </a:xfrm>
          <a:prstGeom prst="rect">
            <a:avLst/>
          </a:prstGeom>
          <a:noFill/>
        </p:spPr>
        <p:txBody>
          <a:bodyPr wrap="square" rtlCol="0">
            <a:spAutoFit/>
          </a:bodyPr>
          <a:lstStyle/>
          <a:p>
            <a:r>
              <a:rPr lang="pt-BR" dirty="0" smtClean="0"/>
              <a:t>-</a:t>
            </a:r>
            <a:endParaRPr lang="pt-BR" dirty="0"/>
          </a:p>
        </p:txBody>
      </p:sp>
      <p:grpSp>
        <p:nvGrpSpPr>
          <p:cNvPr id="44" name="Grupo 43"/>
          <p:cNvGrpSpPr/>
          <p:nvPr/>
        </p:nvGrpSpPr>
        <p:grpSpPr>
          <a:xfrm>
            <a:off x="5063575" y="3776798"/>
            <a:ext cx="241540" cy="369332"/>
            <a:chOff x="8336712" y="3991188"/>
            <a:chExt cx="241540" cy="369332"/>
          </a:xfrm>
        </p:grpSpPr>
        <p:sp>
          <p:nvSpPr>
            <p:cNvPr id="45" name="Elipse 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47" name="Grupo 46"/>
          <p:cNvGrpSpPr/>
          <p:nvPr/>
        </p:nvGrpSpPr>
        <p:grpSpPr>
          <a:xfrm>
            <a:off x="6215201" y="4002357"/>
            <a:ext cx="241540" cy="369332"/>
            <a:chOff x="8336712" y="3991188"/>
            <a:chExt cx="241540" cy="369332"/>
          </a:xfrm>
        </p:grpSpPr>
        <p:sp>
          <p:nvSpPr>
            <p:cNvPr id="48" name="Elipse 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50" name="Grupo 49"/>
          <p:cNvGrpSpPr/>
          <p:nvPr/>
        </p:nvGrpSpPr>
        <p:grpSpPr>
          <a:xfrm>
            <a:off x="7466748" y="3814815"/>
            <a:ext cx="241540" cy="369332"/>
            <a:chOff x="8336712" y="3991188"/>
            <a:chExt cx="241540" cy="369332"/>
          </a:xfrm>
        </p:grpSpPr>
        <p:sp>
          <p:nvSpPr>
            <p:cNvPr id="51" name="Elipse 5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CaixaDeTexto 51"/>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cxnSp>
        <p:nvCxnSpPr>
          <p:cNvPr id="54" name="Conector Reto 53"/>
          <p:cNvCxnSpPr/>
          <p:nvPr/>
        </p:nvCxnSpPr>
        <p:spPr>
          <a:xfrm>
            <a:off x="4464039" y="3849319"/>
            <a:ext cx="3743864" cy="32902"/>
          </a:xfrm>
          <a:prstGeom prst="line">
            <a:avLst/>
          </a:prstGeom>
        </p:spPr>
        <p:style>
          <a:lnRef idx="1">
            <a:schemeClr val="accent1"/>
          </a:lnRef>
          <a:fillRef idx="0">
            <a:schemeClr val="accent1"/>
          </a:fillRef>
          <a:effectRef idx="0">
            <a:schemeClr val="accent1"/>
          </a:effectRef>
          <a:fontRef idx="minor">
            <a:schemeClr val="tx1"/>
          </a:fontRef>
        </p:style>
      </p:cxnSp>
      <p:sp>
        <p:nvSpPr>
          <p:cNvPr id="26" name="CaixaDeTexto 25"/>
          <p:cNvSpPr txBox="1"/>
          <p:nvPr/>
        </p:nvSpPr>
        <p:spPr>
          <a:xfrm>
            <a:off x="6031791" y="5292275"/>
            <a:ext cx="935355" cy="521970"/>
          </a:xfrm>
          <a:prstGeom prst="rect">
            <a:avLst/>
          </a:prstGeom>
          <a:noFill/>
        </p:spPr>
        <p:txBody>
          <a:bodyPr wrap="none" rtlCol="0">
            <a:spAutoFit/>
          </a:bodyPr>
          <a:lstStyle/>
          <a:p>
            <a:r>
              <a:rPr lang="pt-BR" sz="2800" b="1" dirty="0" smtClean="0">
                <a:latin typeface="Comic Sans MS" panose="030F0702030302020204" pitchFamily="66" charset="0"/>
              </a:rPr>
              <a:t>Si-P</a:t>
            </a:r>
            <a:endParaRPr lang="pt-BR" sz="2800" b="1" dirty="0" smtClean="0">
              <a:latin typeface="Comic Sans MS" panose="030F0702030302020204" pitchFamily="66" charset="0"/>
            </a:endParaRPr>
          </a:p>
        </p:txBody>
      </p:sp>
      <p:sp>
        <p:nvSpPr>
          <p:cNvPr id="9" name="CaixaDeTexto 9"/>
          <p:cNvSpPr txBox="1"/>
          <p:nvPr/>
        </p:nvSpPr>
        <p:spPr>
          <a:xfrm>
            <a:off x="6369206" y="4492137"/>
            <a:ext cx="241540" cy="369332"/>
          </a:xfrm>
          <a:prstGeom prst="rect">
            <a:avLst/>
          </a:prstGeom>
          <a:noFill/>
        </p:spPr>
        <p:txBody>
          <a:bodyPr wrap="square" rtlCol="0">
            <a:spAutoFit/>
          </a:bodyPr>
          <a:p>
            <a:r>
              <a:rPr lang="pt-BR" dirty="0" smtClean="0"/>
              <a:t>-</a:t>
            </a:r>
            <a:endParaRPr lang="pt-BR" dirty="0"/>
          </a:p>
        </p:txBody>
      </p:sp>
      <p:sp>
        <p:nvSpPr>
          <p:cNvPr id="17" name="CaixaDeTexto 9"/>
          <p:cNvSpPr txBox="1"/>
          <p:nvPr/>
        </p:nvSpPr>
        <p:spPr>
          <a:xfrm>
            <a:off x="7516651" y="4727087"/>
            <a:ext cx="241540" cy="369332"/>
          </a:xfrm>
          <a:prstGeom prst="rect">
            <a:avLst/>
          </a:prstGeom>
          <a:noFill/>
        </p:spPr>
        <p:txBody>
          <a:bodyPr wrap="square" rtlCol="0">
            <a:spAutoFit/>
          </a:bodyPr>
          <a:lstStyle/>
          <a:p>
            <a:r>
              <a:rPr lang="pt-BR" dirty="0" smtClean="0"/>
              <a:t>-</a:t>
            </a:r>
            <a:endParaRPr lang="pt-BR" dirty="0"/>
          </a:p>
        </p:txBody>
      </p:sp>
      <p:sp>
        <p:nvSpPr>
          <p:cNvPr id="18" name="CaixaDeTexto 9"/>
          <p:cNvSpPr txBox="1"/>
          <p:nvPr/>
        </p:nvSpPr>
        <p:spPr>
          <a:xfrm>
            <a:off x="5736111" y="4364502"/>
            <a:ext cx="241540" cy="369332"/>
          </a:xfrm>
          <a:prstGeom prst="rect">
            <a:avLst/>
          </a:prstGeom>
          <a:noFill/>
        </p:spPr>
        <p:txBody>
          <a:bodyPr wrap="square" rtlCol="0">
            <a:spAutoFit/>
          </a:bodyPr>
          <a:lstStyle/>
          <a:p>
            <a:r>
              <a:rPr lang="pt-BR" dirty="0" smtClean="0"/>
              <a:t>-</a:t>
            </a:r>
            <a:endParaRPr lang="pt-BR" dirty="0"/>
          </a:p>
        </p:txBody>
      </p:sp>
      <p:sp>
        <p:nvSpPr>
          <p:cNvPr id="19" name="CaixaDeTexto 9"/>
          <p:cNvSpPr txBox="1"/>
          <p:nvPr/>
        </p:nvSpPr>
        <p:spPr>
          <a:xfrm>
            <a:off x="4548661" y="4276237"/>
            <a:ext cx="241540" cy="369332"/>
          </a:xfrm>
          <a:prstGeom prst="rect">
            <a:avLst/>
          </a:prstGeom>
          <a:noFill/>
        </p:spPr>
        <p:txBody>
          <a:bodyPr wrap="square" rtlCol="0">
            <a:spAutoFit/>
          </a:bodyPr>
          <a:lstStyle/>
          <a:p>
            <a:r>
              <a:rPr lang="pt-BR" dirty="0" smtClean="0"/>
              <a:t>-</a:t>
            </a:r>
            <a:endParaRPr lang="pt-BR" dirty="0"/>
          </a:p>
        </p:txBody>
      </p:sp>
      <p:sp>
        <p:nvSpPr>
          <p:cNvPr id="20" name="CaixaDeTexto 9"/>
          <p:cNvSpPr txBox="1"/>
          <p:nvPr/>
        </p:nvSpPr>
        <p:spPr>
          <a:xfrm>
            <a:off x="7882411" y="4372122"/>
            <a:ext cx="241540" cy="369332"/>
          </a:xfrm>
          <a:prstGeom prst="rect">
            <a:avLst/>
          </a:prstGeom>
          <a:noFill/>
        </p:spPr>
        <p:txBody>
          <a:bodyPr wrap="square" rtlCol="0">
            <a:spAutoFit/>
          </a:bodyPr>
          <a:lstStyle/>
          <a:p>
            <a:r>
              <a:rPr lang="pt-BR" dirty="0" smtClean="0"/>
              <a:t>-</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1096010" y="598805"/>
            <a:ext cx="10515600" cy="17259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1960" indent="-441960">
              <a:buFont typeface="Arial" panose="020B0604020202020204" pitchFamily="34" charset="0"/>
              <a:buNone/>
            </a:pPr>
            <a:r>
              <a:rPr lang="pt-BR" dirty="0" smtClean="0">
                <a:latin typeface="Comic Sans MS" panose="030F0702030302020204" pitchFamily="66" charset="0"/>
              </a:rPr>
              <a:t>3. Quando a concentração de elétrons livres é igual a concentração original de lacunas da lamina, se diz que o transístor inicia a condução (chamada forte inversão). A partir daí, se diz que o canal está formado</a:t>
            </a:r>
            <a:endParaRPr lang="pt-BR" dirty="0" smtClean="0">
              <a:latin typeface="Comic Sans MS" panose="030F0702030302020204" pitchFamily="66" charset="0"/>
            </a:endParaRPr>
          </a:p>
        </p:txBody>
      </p:sp>
      <p:cxnSp>
        <p:nvCxnSpPr>
          <p:cNvPr id="4" name="Conector Reto 3"/>
          <p:cNvCxnSpPr/>
          <p:nvPr/>
        </p:nvCxnSpPr>
        <p:spPr>
          <a:xfrm>
            <a:off x="3717985" y="3114136"/>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a:off x="6924136" y="3114136"/>
            <a:ext cx="0" cy="1708030"/>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6" name="CaixaDeTexto 5"/>
          <p:cNvSpPr txBox="1"/>
          <p:nvPr/>
        </p:nvSpPr>
        <p:spPr>
          <a:xfrm>
            <a:off x="3812876" y="3114136"/>
            <a:ext cx="241540" cy="369332"/>
          </a:xfrm>
          <a:prstGeom prst="rect">
            <a:avLst/>
          </a:prstGeom>
          <a:noFill/>
        </p:spPr>
        <p:txBody>
          <a:bodyPr wrap="square" rtlCol="0">
            <a:spAutoFit/>
          </a:bodyPr>
          <a:lstStyle/>
          <a:p>
            <a:r>
              <a:rPr lang="pt-BR" dirty="0" smtClean="0"/>
              <a:t>-</a:t>
            </a:r>
            <a:endParaRPr lang="pt-BR" dirty="0"/>
          </a:p>
        </p:txBody>
      </p:sp>
      <p:sp>
        <p:nvSpPr>
          <p:cNvPr id="7" name="CaixaDeTexto 6"/>
          <p:cNvSpPr txBox="1"/>
          <p:nvPr/>
        </p:nvSpPr>
        <p:spPr>
          <a:xfrm>
            <a:off x="4000133" y="3536245"/>
            <a:ext cx="241540" cy="369332"/>
          </a:xfrm>
          <a:prstGeom prst="rect">
            <a:avLst/>
          </a:prstGeom>
          <a:noFill/>
        </p:spPr>
        <p:txBody>
          <a:bodyPr wrap="square" rtlCol="0">
            <a:spAutoFit/>
          </a:bodyPr>
          <a:lstStyle/>
          <a:p>
            <a:r>
              <a:rPr lang="pt-BR" dirty="0" smtClean="0"/>
              <a:t>-</a:t>
            </a:r>
            <a:endParaRPr lang="pt-BR" dirty="0"/>
          </a:p>
        </p:txBody>
      </p:sp>
      <p:sp>
        <p:nvSpPr>
          <p:cNvPr id="8" name="CaixaDeTexto 7"/>
          <p:cNvSpPr txBox="1"/>
          <p:nvPr/>
        </p:nvSpPr>
        <p:spPr>
          <a:xfrm>
            <a:off x="4633655" y="3685801"/>
            <a:ext cx="241540" cy="369332"/>
          </a:xfrm>
          <a:prstGeom prst="rect">
            <a:avLst/>
          </a:prstGeom>
          <a:noFill/>
        </p:spPr>
        <p:txBody>
          <a:bodyPr wrap="square" rtlCol="0">
            <a:spAutoFit/>
          </a:bodyPr>
          <a:lstStyle/>
          <a:p>
            <a:r>
              <a:rPr lang="pt-BR" dirty="0" smtClean="0"/>
              <a:t>-</a:t>
            </a:r>
            <a:endParaRPr lang="pt-BR" dirty="0"/>
          </a:p>
        </p:txBody>
      </p:sp>
      <p:sp>
        <p:nvSpPr>
          <p:cNvPr id="9" name="CaixaDeTexto 8"/>
          <p:cNvSpPr txBox="1"/>
          <p:nvPr/>
        </p:nvSpPr>
        <p:spPr>
          <a:xfrm>
            <a:off x="5811330" y="3049604"/>
            <a:ext cx="241540" cy="369332"/>
          </a:xfrm>
          <a:prstGeom prst="rect">
            <a:avLst/>
          </a:prstGeom>
          <a:noFill/>
        </p:spPr>
        <p:txBody>
          <a:bodyPr wrap="square" rtlCol="0">
            <a:spAutoFit/>
          </a:bodyPr>
          <a:lstStyle/>
          <a:p>
            <a:r>
              <a:rPr lang="pt-BR" dirty="0" smtClean="0"/>
              <a:t>-</a:t>
            </a:r>
            <a:endParaRPr lang="pt-BR" dirty="0"/>
          </a:p>
        </p:txBody>
      </p:sp>
      <p:sp>
        <p:nvSpPr>
          <p:cNvPr id="10" name="CaixaDeTexto 9"/>
          <p:cNvSpPr txBox="1"/>
          <p:nvPr/>
        </p:nvSpPr>
        <p:spPr>
          <a:xfrm>
            <a:off x="6232768" y="3528308"/>
            <a:ext cx="241540" cy="369332"/>
          </a:xfrm>
          <a:prstGeom prst="rect">
            <a:avLst/>
          </a:prstGeom>
          <a:noFill/>
        </p:spPr>
        <p:txBody>
          <a:bodyPr wrap="square" rtlCol="0">
            <a:spAutoFit/>
          </a:bodyPr>
          <a:lstStyle/>
          <a:p>
            <a:r>
              <a:rPr lang="pt-BR" dirty="0" smtClean="0"/>
              <a:t>-</a:t>
            </a:r>
            <a:endParaRPr lang="pt-BR" dirty="0"/>
          </a:p>
        </p:txBody>
      </p:sp>
      <p:sp>
        <p:nvSpPr>
          <p:cNvPr id="11" name="CaixaDeTexto 10"/>
          <p:cNvSpPr txBox="1"/>
          <p:nvPr/>
        </p:nvSpPr>
        <p:spPr>
          <a:xfrm>
            <a:off x="6188016" y="3081870"/>
            <a:ext cx="241540" cy="369332"/>
          </a:xfrm>
          <a:prstGeom prst="rect">
            <a:avLst/>
          </a:prstGeom>
          <a:noFill/>
        </p:spPr>
        <p:txBody>
          <a:bodyPr wrap="square" rtlCol="0">
            <a:spAutoFit/>
          </a:bodyPr>
          <a:lstStyle/>
          <a:p>
            <a:r>
              <a:rPr lang="pt-BR" dirty="0" smtClean="0"/>
              <a:t>-</a:t>
            </a:r>
            <a:endParaRPr lang="pt-BR" dirty="0"/>
          </a:p>
        </p:txBody>
      </p:sp>
      <p:sp>
        <p:nvSpPr>
          <p:cNvPr id="12" name="CaixaDeTexto 11"/>
          <p:cNvSpPr txBox="1"/>
          <p:nvPr/>
        </p:nvSpPr>
        <p:spPr>
          <a:xfrm>
            <a:off x="6599211" y="3310953"/>
            <a:ext cx="241540" cy="369332"/>
          </a:xfrm>
          <a:prstGeom prst="rect">
            <a:avLst/>
          </a:prstGeom>
          <a:noFill/>
        </p:spPr>
        <p:txBody>
          <a:bodyPr wrap="square" rtlCol="0">
            <a:spAutoFit/>
          </a:bodyPr>
          <a:lstStyle/>
          <a:p>
            <a:r>
              <a:rPr lang="pt-BR" dirty="0" smtClean="0"/>
              <a:t>-</a:t>
            </a:r>
            <a:endParaRPr lang="pt-BR" dirty="0"/>
          </a:p>
        </p:txBody>
      </p:sp>
      <p:sp>
        <p:nvSpPr>
          <p:cNvPr id="13" name="CaixaDeTexto 12"/>
          <p:cNvSpPr txBox="1"/>
          <p:nvPr/>
        </p:nvSpPr>
        <p:spPr>
          <a:xfrm>
            <a:off x="5866325" y="3355856"/>
            <a:ext cx="241540" cy="369332"/>
          </a:xfrm>
          <a:prstGeom prst="rect">
            <a:avLst/>
          </a:prstGeom>
          <a:noFill/>
        </p:spPr>
        <p:txBody>
          <a:bodyPr wrap="square" rtlCol="0">
            <a:spAutoFit/>
          </a:bodyPr>
          <a:lstStyle/>
          <a:p>
            <a:r>
              <a:rPr lang="pt-BR" dirty="0" smtClean="0"/>
              <a:t>-</a:t>
            </a:r>
            <a:endParaRPr lang="pt-BR" dirty="0"/>
          </a:p>
        </p:txBody>
      </p:sp>
      <p:sp>
        <p:nvSpPr>
          <p:cNvPr id="14" name="CaixaDeTexto 13"/>
          <p:cNvSpPr txBox="1"/>
          <p:nvPr/>
        </p:nvSpPr>
        <p:spPr>
          <a:xfrm>
            <a:off x="4678392" y="3147038"/>
            <a:ext cx="241540" cy="369332"/>
          </a:xfrm>
          <a:prstGeom prst="rect">
            <a:avLst/>
          </a:prstGeom>
          <a:noFill/>
        </p:spPr>
        <p:txBody>
          <a:bodyPr wrap="square" rtlCol="0">
            <a:spAutoFit/>
          </a:bodyPr>
          <a:lstStyle/>
          <a:p>
            <a:r>
              <a:rPr lang="pt-BR" dirty="0" smtClean="0"/>
              <a:t>-</a:t>
            </a:r>
            <a:endParaRPr lang="pt-BR" dirty="0"/>
          </a:p>
        </p:txBody>
      </p:sp>
      <p:sp>
        <p:nvSpPr>
          <p:cNvPr id="15" name="CaixaDeTexto 14"/>
          <p:cNvSpPr txBox="1"/>
          <p:nvPr/>
        </p:nvSpPr>
        <p:spPr>
          <a:xfrm>
            <a:off x="5065859" y="3420946"/>
            <a:ext cx="241540" cy="369332"/>
          </a:xfrm>
          <a:prstGeom prst="rect">
            <a:avLst/>
          </a:prstGeom>
          <a:noFill/>
        </p:spPr>
        <p:txBody>
          <a:bodyPr wrap="square" rtlCol="0">
            <a:spAutoFit/>
          </a:bodyPr>
          <a:lstStyle/>
          <a:p>
            <a:r>
              <a:rPr lang="pt-BR" dirty="0" smtClean="0"/>
              <a:t>-</a:t>
            </a:r>
            <a:endParaRPr lang="pt-BR" dirty="0"/>
          </a:p>
        </p:txBody>
      </p:sp>
      <p:grpSp>
        <p:nvGrpSpPr>
          <p:cNvPr id="22" name="Grupo 21"/>
          <p:cNvGrpSpPr/>
          <p:nvPr/>
        </p:nvGrpSpPr>
        <p:grpSpPr>
          <a:xfrm>
            <a:off x="3810718" y="2970879"/>
            <a:ext cx="241540" cy="369332"/>
            <a:chOff x="8336712" y="3991188"/>
            <a:chExt cx="241540" cy="369332"/>
          </a:xfrm>
        </p:grpSpPr>
        <p:sp>
          <p:nvSpPr>
            <p:cNvPr id="20" name="Elipse 1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23" name="Grupo 22"/>
          <p:cNvGrpSpPr/>
          <p:nvPr/>
        </p:nvGrpSpPr>
        <p:grpSpPr>
          <a:xfrm>
            <a:off x="4586556" y="2978334"/>
            <a:ext cx="241540" cy="369332"/>
            <a:chOff x="8336712" y="3991188"/>
            <a:chExt cx="241540" cy="369332"/>
          </a:xfrm>
        </p:grpSpPr>
        <p:sp>
          <p:nvSpPr>
            <p:cNvPr id="24" name="Elipse 2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26" name="Grupo 25"/>
          <p:cNvGrpSpPr/>
          <p:nvPr/>
        </p:nvGrpSpPr>
        <p:grpSpPr>
          <a:xfrm>
            <a:off x="4364065" y="3171190"/>
            <a:ext cx="241540" cy="369332"/>
            <a:chOff x="8336712" y="3991188"/>
            <a:chExt cx="241540" cy="369332"/>
          </a:xfrm>
        </p:grpSpPr>
        <p:sp>
          <p:nvSpPr>
            <p:cNvPr id="27" name="Elipse 2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29" name="Grupo 28"/>
          <p:cNvGrpSpPr/>
          <p:nvPr/>
        </p:nvGrpSpPr>
        <p:grpSpPr>
          <a:xfrm>
            <a:off x="3977316" y="3192992"/>
            <a:ext cx="241540" cy="369332"/>
            <a:chOff x="8336712" y="3991188"/>
            <a:chExt cx="241540" cy="369332"/>
          </a:xfrm>
        </p:grpSpPr>
        <p:sp>
          <p:nvSpPr>
            <p:cNvPr id="30" name="Elipse 2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32" name="Grupo 31"/>
          <p:cNvGrpSpPr/>
          <p:nvPr/>
        </p:nvGrpSpPr>
        <p:grpSpPr>
          <a:xfrm>
            <a:off x="5064782" y="2978703"/>
            <a:ext cx="241540" cy="369332"/>
            <a:chOff x="8336712" y="3991188"/>
            <a:chExt cx="241540" cy="369332"/>
          </a:xfrm>
        </p:grpSpPr>
        <p:sp>
          <p:nvSpPr>
            <p:cNvPr id="33" name="Elipse 3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35" name="Grupo 34"/>
          <p:cNvGrpSpPr/>
          <p:nvPr/>
        </p:nvGrpSpPr>
        <p:grpSpPr>
          <a:xfrm>
            <a:off x="5334002" y="3033086"/>
            <a:ext cx="241540" cy="369332"/>
            <a:chOff x="8336712" y="3991188"/>
            <a:chExt cx="241540" cy="369332"/>
          </a:xfrm>
        </p:grpSpPr>
        <p:sp>
          <p:nvSpPr>
            <p:cNvPr id="36" name="Elipse 3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38" name="Grupo 37"/>
          <p:cNvGrpSpPr/>
          <p:nvPr/>
        </p:nvGrpSpPr>
        <p:grpSpPr>
          <a:xfrm>
            <a:off x="6083782" y="3017338"/>
            <a:ext cx="241540" cy="369332"/>
            <a:chOff x="8336712" y="3991188"/>
            <a:chExt cx="241540" cy="369332"/>
          </a:xfrm>
        </p:grpSpPr>
        <p:sp>
          <p:nvSpPr>
            <p:cNvPr id="39" name="Elipse 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41" name="Grupo 40"/>
          <p:cNvGrpSpPr/>
          <p:nvPr/>
        </p:nvGrpSpPr>
        <p:grpSpPr>
          <a:xfrm>
            <a:off x="5693436" y="2961451"/>
            <a:ext cx="241540" cy="369332"/>
            <a:chOff x="8336712" y="3991188"/>
            <a:chExt cx="241540" cy="369332"/>
          </a:xfrm>
        </p:grpSpPr>
        <p:sp>
          <p:nvSpPr>
            <p:cNvPr id="42" name="Elipse 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44" name="Grupo 43"/>
          <p:cNvGrpSpPr/>
          <p:nvPr/>
        </p:nvGrpSpPr>
        <p:grpSpPr>
          <a:xfrm>
            <a:off x="6512941" y="2999793"/>
            <a:ext cx="241540" cy="369332"/>
            <a:chOff x="8336712" y="3991188"/>
            <a:chExt cx="241540" cy="369332"/>
          </a:xfrm>
        </p:grpSpPr>
        <p:sp>
          <p:nvSpPr>
            <p:cNvPr id="45" name="Elipse 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cxnSp>
        <p:nvCxnSpPr>
          <p:cNvPr id="48" name="Conector Reto 47"/>
          <p:cNvCxnSpPr/>
          <p:nvPr/>
        </p:nvCxnSpPr>
        <p:spPr>
          <a:xfrm flipV="1">
            <a:off x="3684555" y="3255774"/>
            <a:ext cx="3184586" cy="299353"/>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Grupo 48"/>
          <p:cNvGrpSpPr/>
          <p:nvPr/>
        </p:nvGrpSpPr>
        <p:grpSpPr>
          <a:xfrm>
            <a:off x="4126841" y="2988131"/>
            <a:ext cx="241540" cy="369332"/>
            <a:chOff x="8336712" y="3991188"/>
            <a:chExt cx="241540" cy="369332"/>
          </a:xfrm>
        </p:grpSpPr>
        <p:sp>
          <p:nvSpPr>
            <p:cNvPr id="50" name="Elipse 4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52" name="Grupo 51"/>
          <p:cNvGrpSpPr/>
          <p:nvPr/>
        </p:nvGrpSpPr>
        <p:grpSpPr>
          <a:xfrm>
            <a:off x="3704325" y="3201368"/>
            <a:ext cx="241540" cy="369332"/>
            <a:chOff x="8336712" y="3991188"/>
            <a:chExt cx="241540" cy="369332"/>
          </a:xfrm>
        </p:grpSpPr>
        <p:sp>
          <p:nvSpPr>
            <p:cNvPr id="53" name="Elipse 5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grpSp>
        <p:nvGrpSpPr>
          <p:cNvPr id="55" name="Grupo 54"/>
          <p:cNvGrpSpPr/>
          <p:nvPr/>
        </p:nvGrpSpPr>
        <p:grpSpPr>
          <a:xfrm>
            <a:off x="4926581" y="3081870"/>
            <a:ext cx="241540" cy="369332"/>
            <a:chOff x="8336712" y="3991188"/>
            <a:chExt cx="241540" cy="369332"/>
          </a:xfrm>
        </p:grpSpPr>
        <p:sp>
          <p:nvSpPr>
            <p:cNvPr id="56" name="Elipse 5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8336712" y="3991188"/>
              <a:ext cx="241540" cy="369332"/>
            </a:xfrm>
            <a:prstGeom prst="rect">
              <a:avLst/>
            </a:prstGeom>
            <a:noFill/>
          </p:spPr>
          <p:txBody>
            <a:bodyPr wrap="square" rtlCol="0">
              <a:spAutoFit/>
            </a:bodyPr>
            <a:lstStyle/>
            <a:p>
              <a:r>
                <a:rPr lang="pt-BR" dirty="0"/>
                <a:t>-</a:t>
              </a:r>
              <a:endParaRPr lang="pt-BR" dirty="0"/>
            </a:p>
          </p:txBody>
        </p:sp>
      </p:grpSp>
      <p:cxnSp>
        <p:nvCxnSpPr>
          <p:cNvPr id="58" name="Conector Reto 57"/>
          <p:cNvCxnSpPr/>
          <p:nvPr/>
        </p:nvCxnSpPr>
        <p:spPr>
          <a:xfrm>
            <a:off x="3424688" y="3068779"/>
            <a:ext cx="3743864" cy="32902"/>
          </a:xfrm>
          <a:prstGeom prst="line">
            <a:avLst/>
          </a:prstGeom>
        </p:spPr>
        <p:style>
          <a:lnRef idx="1">
            <a:schemeClr val="accent1"/>
          </a:lnRef>
          <a:fillRef idx="0">
            <a:schemeClr val="accent1"/>
          </a:fillRef>
          <a:effectRef idx="0">
            <a:schemeClr val="accent1"/>
          </a:effectRef>
          <a:fontRef idx="minor">
            <a:schemeClr val="tx1"/>
          </a:fontRef>
        </p:style>
      </p:cxnSp>
      <p:sp>
        <p:nvSpPr>
          <p:cNvPr id="59" name="CaixaDeTexto 58"/>
          <p:cNvSpPr txBox="1"/>
          <p:nvPr/>
        </p:nvSpPr>
        <p:spPr>
          <a:xfrm>
            <a:off x="4930556" y="4486277"/>
            <a:ext cx="935355" cy="521970"/>
          </a:xfrm>
          <a:prstGeom prst="rect">
            <a:avLst/>
          </a:prstGeom>
          <a:noFill/>
        </p:spPr>
        <p:txBody>
          <a:bodyPr wrap="none" rtlCol="0">
            <a:spAutoFit/>
          </a:bodyPr>
          <a:lstStyle/>
          <a:p>
            <a:r>
              <a:rPr lang="pt-BR" sz="2800" b="1" dirty="0" smtClean="0">
                <a:latin typeface="Comic Sans MS" panose="030F0702030302020204" pitchFamily="66" charset="0"/>
              </a:rPr>
              <a:t>Si-P</a:t>
            </a:r>
            <a:endParaRPr lang="pt-BR" sz="2800" b="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587531" y="2591810"/>
            <a:ext cx="2345690" cy="1198880"/>
          </a:xfrm>
          <a:prstGeom prst="rect">
            <a:avLst/>
          </a:prstGeom>
          <a:noFill/>
        </p:spPr>
        <p:txBody>
          <a:bodyPr wrap="none" rtlCol="0">
            <a:spAutoFit/>
          </a:bodyPr>
          <a:lstStyle/>
          <a:p>
            <a:r>
              <a:rPr lang="pt-BR" sz="3600" dirty="0" smtClean="0">
                <a:latin typeface="Comic Sans MS" panose="030F0702030302020204" pitchFamily="66" charset="0"/>
              </a:rPr>
              <a:t>Capacitor </a:t>
            </a:r>
            <a:endParaRPr lang="pt-BR" sz="3600" dirty="0" smtClean="0">
              <a:latin typeface="Comic Sans MS" panose="030F0702030302020204" pitchFamily="66" charset="0"/>
            </a:endParaRPr>
          </a:p>
          <a:p>
            <a:pPr algn="ctr"/>
            <a:r>
              <a:rPr lang="pt-BR" sz="3600" dirty="0" smtClean="0">
                <a:latin typeface="Comic Sans MS" panose="030F0702030302020204" pitchFamily="66" charset="0"/>
              </a:rPr>
              <a:t>MOS </a:t>
            </a:r>
            <a:endParaRPr lang="pt-BR" sz="3600" dirty="0">
              <a:latin typeface="Comic Sans MS" panose="030F0702030302020204" pitchFamily="66" charset="0"/>
            </a:endParaRPr>
          </a:p>
        </p:txBody>
      </p:sp>
      <p:grpSp>
        <p:nvGrpSpPr>
          <p:cNvPr id="20" name="Grupo 19"/>
          <p:cNvGrpSpPr/>
          <p:nvPr/>
        </p:nvGrpSpPr>
        <p:grpSpPr>
          <a:xfrm>
            <a:off x="4784785" y="1378939"/>
            <a:ext cx="4131992" cy="4425502"/>
            <a:chOff x="4586378" y="1292675"/>
            <a:chExt cx="4131992" cy="4425502"/>
          </a:xfrm>
        </p:grpSpPr>
        <p:sp>
          <p:nvSpPr>
            <p:cNvPr id="4" name="Retângulo de cantos arredondados 3"/>
            <p:cNvSpPr/>
            <p:nvPr/>
          </p:nvSpPr>
          <p:spPr>
            <a:xfrm>
              <a:off x="4595005" y="1819038"/>
              <a:ext cx="3821501" cy="38991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p:cNvSpPr/>
            <p:nvPr/>
          </p:nvSpPr>
          <p:spPr>
            <a:xfrm>
              <a:off x="5397261" y="1689642"/>
              <a:ext cx="2441276" cy="129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Retângulo 5"/>
            <p:cNvSpPr/>
            <p:nvPr/>
          </p:nvSpPr>
          <p:spPr>
            <a:xfrm>
              <a:off x="5397886" y="1430849"/>
              <a:ext cx="2458528" cy="267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7437409" y="5053944"/>
              <a:ext cx="802256" cy="461665"/>
            </a:xfrm>
            <a:prstGeom prst="rect">
              <a:avLst/>
            </a:prstGeom>
            <a:noFill/>
          </p:spPr>
          <p:txBody>
            <a:bodyPr wrap="square" rtlCol="0">
              <a:spAutoFit/>
            </a:bodyPr>
            <a:lstStyle/>
            <a:p>
              <a:r>
                <a:rPr lang="pt-BR" sz="2400" dirty="0" err="1" smtClean="0"/>
                <a:t>P-Si</a:t>
              </a:r>
              <a:endParaRPr lang="pt-BR" sz="2400" dirty="0"/>
            </a:p>
          </p:txBody>
        </p:sp>
        <p:sp>
          <p:nvSpPr>
            <p:cNvPr id="8" name="CaixaDeTexto 7"/>
            <p:cNvSpPr txBox="1"/>
            <p:nvPr/>
          </p:nvSpPr>
          <p:spPr>
            <a:xfrm>
              <a:off x="6630840" y="1292675"/>
              <a:ext cx="802256" cy="461665"/>
            </a:xfrm>
            <a:prstGeom prst="rect">
              <a:avLst/>
            </a:prstGeom>
            <a:noFill/>
          </p:spPr>
          <p:txBody>
            <a:bodyPr wrap="square" rtlCol="0">
              <a:spAutoFit/>
            </a:bodyPr>
            <a:lstStyle/>
            <a:p>
              <a:r>
                <a:rPr lang="pt-BR" sz="2400" dirty="0" smtClean="0"/>
                <a:t>poli</a:t>
              </a:r>
              <a:endParaRPr lang="pt-BR" sz="2400" dirty="0"/>
            </a:p>
          </p:txBody>
        </p:sp>
        <p:sp>
          <p:nvSpPr>
            <p:cNvPr id="9" name="CaixaDeTexto 8"/>
            <p:cNvSpPr txBox="1"/>
            <p:nvPr/>
          </p:nvSpPr>
          <p:spPr>
            <a:xfrm>
              <a:off x="7916114" y="1523507"/>
              <a:ext cx="802256" cy="46166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0" name="Retângulo de cantos arredondados 9"/>
            <p:cNvSpPr/>
            <p:nvPr/>
          </p:nvSpPr>
          <p:spPr>
            <a:xfrm>
              <a:off x="4586378" y="1819038"/>
              <a:ext cx="862642" cy="4140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4655391" y="1819038"/>
              <a:ext cx="802256" cy="460375"/>
            </a:xfrm>
            <a:prstGeom prst="rect">
              <a:avLst/>
            </a:prstGeom>
            <a:noFill/>
          </p:spPr>
          <p:txBody>
            <a:bodyPr wrap="square" rtlCol="0">
              <a:spAutoFit/>
            </a:bodyPr>
            <a:lstStyle/>
            <a:p>
              <a:r>
                <a:rPr lang="pt-BR" sz="2400" dirty="0" smtClean="0"/>
                <a:t>Si-N</a:t>
              </a:r>
              <a:endParaRPr lang="pt-BR" sz="2400" dirty="0"/>
            </a:p>
          </p:txBody>
        </p:sp>
      </p:grpSp>
      <p:sp>
        <p:nvSpPr>
          <p:cNvPr id="23" name="Forma livre 22"/>
          <p:cNvSpPr/>
          <p:nvPr/>
        </p:nvSpPr>
        <p:spPr>
          <a:xfrm>
            <a:off x="6814868" y="1026543"/>
            <a:ext cx="2829464" cy="3338423"/>
          </a:xfrm>
          <a:custGeom>
            <a:avLst/>
            <a:gdLst>
              <a:gd name="connsiteX0" fmla="*/ 0 w 2829464"/>
              <a:gd name="connsiteY0" fmla="*/ 491706 h 3338423"/>
              <a:gd name="connsiteX1" fmla="*/ 0 w 2829464"/>
              <a:gd name="connsiteY1" fmla="*/ 0 h 3338423"/>
              <a:gd name="connsiteX2" fmla="*/ 2786332 w 2829464"/>
              <a:gd name="connsiteY2" fmla="*/ 0 h 3338423"/>
              <a:gd name="connsiteX3" fmla="*/ 2829464 w 2829464"/>
              <a:gd name="connsiteY3" fmla="*/ 3338423 h 3338423"/>
            </a:gdLst>
            <a:ahLst/>
            <a:cxnLst>
              <a:cxn ang="0">
                <a:pos x="connsiteX0" y="connsiteY0"/>
              </a:cxn>
              <a:cxn ang="0">
                <a:pos x="connsiteX1" y="connsiteY1"/>
              </a:cxn>
              <a:cxn ang="0">
                <a:pos x="connsiteX2" y="connsiteY2"/>
              </a:cxn>
              <a:cxn ang="0">
                <a:pos x="connsiteX3" y="connsiteY3"/>
              </a:cxn>
            </a:cxnLst>
            <a:rect l="l" t="t" r="r" b="b"/>
            <a:pathLst>
              <a:path w="2829464" h="3338423">
                <a:moveTo>
                  <a:pt x="0" y="491706"/>
                </a:moveTo>
                <a:lnTo>
                  <a:pt x="0" y="0"/>
                </a:lnTo>
                <a:lnTo>
                  <a:pt x="2786332" y="0"/>
                </a:lnTo>
                <a:lnTo>
                  <a:pt x="2829464" y="3338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9" name="Grupo 18"/>
          <p:cNvGrpSpPr/>
          <p:nvPr/>
        </p:nvGrpSpPr>
        <p:grpSpPr>
          <a:xfrm>
            <a:off x="8758687" y="775809"/>
            <a:ext cx="471577" cy="501468"/>
            <a:chOff x="9782355" y="832123"/>
            <a:chExt cx="733245" cy="551939"/>
          </a:xfrm>
        </p:grpSpPr>
        <p:sp>
          <p:nvSpPr>
            <p:cNvPr id="12" name="Elipse 11"/>
            <p:cNvSpPr/>
            <p:nvPr/>
          </p:nvSpPr>
          <p:spPr>
            <a:xfrm>
              <a:off x="9782355" y="832123"/>
              <a:ext cx="733245" cy="551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orma livre 17"/>
            <p:cNvSpPr/>
            <p:nvPr/>
          </p:nvSpPr>
          <p:spPr>
            <a:xfrm>
              <a:off x="9954884" y="915260"/>
              <a:ext cx="422694" cy="385663"/>
            </a:xfrm>
            <a:custGeom>
              <a:avLst/>
              <a:gdLst>
                <a:gd name="connsiteX0" fmla="*/ 0 w 297155"/>
                <a:gd name="connsiteY0" fmla="*/ 219545 h 385663"/>
                <a:gd name="connsiteX1" fmla="*/ 86264 w 297155"/>
                <a:gd name="connsiteY1" fmla="*/ 3884 h 385663"/>
                <a:gd name="connsiteX2" fmla="*/ 189781 w 297155"/>
                <a:gd name="connsiteY2" fmla="*/ 383447 h 385663"/>
                <a:gd name="connsiteX3" fmla="*/ 284671 w 297155"/>
                <a:gd name="connsiteY3" fmla="*/ 159160 h 385663"/>
                <a:gd name="connsiteX4" fmla="*/ 293298 w 297155"/>
                <a:gd name="connsiteY4" fmla="*/ 133281 h 38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55" h="385663">
                  <a:moveTo>
                    <a:pt x="0" y="219545"/>
                  </a:moveTo>
                  <a:cubicBezTo>
                    <a:pt x="27317" y="98056"/>
                    <a:pt x="54634" y="-23433"/>
                    <a:pt x="86264" y="3884"/>
                  </a:cubicBezTo>
                  <a:cubicBezTo>
                    <a:pt x="117894" y="31201"/>
                    <a:pt x="156713" y="357568"/>
                    <a:pt x="189781" y="383447"/>
                  </a:cubicBezTo>
                  <a:cubicBezTo>
                    <a:pt x="222849" y="409326"/>
                    <a:pt x="267418" y="200854"/>
                    <a:pt x="284671" y="159160"/>
                  </a:cubicBezTo>
                  <a:cubicBezTo>
                    <a:pt x="301924" y="117466"/>
                    <a:pt x="297611" y="125373"/>
                    <a:pt x="293298" y="133281"/>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25" name="Conector Reto 24"/>
          <p:cNvCxnSpPr/>
          <p:nvPr/>
        </p:nvCxnSpPr>
        <p:spPr>
          <a:xfrm>
            <a:off x="9411421" y="436496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V="1">
            <a:off x="9468938" y="4448357"/>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7" name="Forma livre 26"/>
          <p:cNvSpPr/>
          <p:nvPr/>
        </p:nvSpPr>
        <p:spPr>
          <a:xfrm>
            <a:off x="3838755" y="1466491"/>
            <a:ext cx="1207698" cy="2803584"/>
          </a:xfrm>
          <a:custGeom>
            <a:avLst/>
            <a:gdLst>
              <a:gd name="connsiteX0" fmla="*/ 1207698 w 1207698"/>
              <a:gd name="connsiteY0" fmla="*/ 431320 h 2803584"/>
              <a:gd name="connsiteX1" fmla="*/ 1207698 w 1207698"/>
              <a:gd name="connsiteY1" fmla="*/ 0 h 2803584"/>
              <a:gd name="connsiteX2" fmla="*/ 8626 w 1207698"/>
              <a:gd name="connsiteY2" fmla="*/ 8626 h 2803584"/>
              <a:gd name="connsiteX3" fmla="*/ 0 w 1207698"/>
              <a:gd name="connsiteY3" fmla="*/ 2803584 h 2803584"/>
            </a:gdLst>
            <a:ahLst/>
            <a:cxnLst>
              <a:cxn ang="0">
                <a:pos x="connsiteX0" y="connsiteY0"/>
              </a:cxn>
              <a:cxn ang="0">
                <a:pos x="connsiteX1" y="connsiteY1"/>
              </a:cxn>
              <a:cxn ang="0">
                <a:pos x="connsiteX2" y="connsiteY2"/>
              </a:cxn>
              <a:cxn ang="0">
                <a:pos x="connsiteX3" y="connsiteY3"/>
              </a:cxn>
            </a:cxnLst>
            <a:rect l="l" t="t" r="r" b="b"/>
            <a:pathLst>
              <a:path w="1207698" h="2803584">
                <a:moveTo>
                  <a:pt x="1207698" y="431320"/>
                </a:moveTo>
                <a:lnTo>
                  <a:pt x="1207698" y="0"/>
                </a:lnTo>
                <a:lnTo>
                  <a:pt x="8626" y="8626"/>
                </a:lnTo>
                <a:cubicBezTo>
                  <a:pt x="5751" y="940279"/>
                  <a:pt x="2875" y="1871931"/>
                  <a:pt x="0" y="2803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8" name="Conector Reto 27"/>
          <p:cNvCxnSpPr/>
          <p:nvPr/>
        </p:nvCxnSpPr>
        <p:spPr>
          <a:xfrm>
            <a:off x="3601529" y="427582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a:off x="6349043" y="604424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2" name="Forma livre 31"/>
          <p:cNvSpPr/>
          <p:nvPr/>
        </p:nvSpPr>
        <p:spPr>
          <a:xfrm>
            <a:off x="3838755" y="4373592"/>
            <a:ext cx="2734573" cy="2104846"/>
          </a:xfrm>
          <a:custGeom>
            <a:avLst/>
            <a:gdLst>
              <a:gd name="connsiteX0" fmla="*/ 0 w 2734573"/>
              <a:gd name="connsiteY0" fmla="*/ 0 h 2104846"/>
              <a:gd name="connsiteX1" fmla="*/ 0 w 2734573"/>
              <a:gd name="connsiteY1" fmla="*/ 2104846 h 2104846"/>
              <a:gd name="connsiteX2" fmla="*/ 2734573 w 2734573"/>
              <a:gd name="connsiteY2" fmla="*/ 2087593 h 2104846"/>
              <a:gd name="connsiteX3" fmla="*/ 2734573 w 2734573"/>
              <a:gd name="connsiteY3" fmla="*/ 1751163 h 2104846"/>
            </a:gdLst>
            <a:ahLst/>
            <a:cxnLst>
              <a:cxn ang="0">
                <a:pos x="connsiteX0" y="connsiteY0"/>
              </a:cxn>
              <a:cxn ang="0">
                <a:pos x="connsiteX1" y="connsiteY1"/>
              </a:cxn>
              <a:cxn ang="0">
                <a:pos x="connsiteX2" y="connsiteY2"/>
              </a:cxn>
              <a:cxn ang="0">
                <a:pos x="connsiteX3" y="connsiteY3"/>
              </a:cxn>
            </a:cxnLst>
            <a:rect l="l" t="t" r="r" b="b"/>
            <a:pathLst>
              <a:path w="2734573" h="2104846">
                <a:moveTo>
                  <a:pt x="0" y="0"/>
                </a:moveTo>
                <a:lnTo>
                  <a:pt x="0" y="2104846"/>
                </a:lnTo>
                <a:lnTo>
                  <a:pt x="2734573" y="2087593"/>
                </a:lnTo>
                <a:lnTo>
                  <a:pt x="2734573" y="1751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3" name="Forma livre 32"/>
          <p:cNvSpPr/>
          <p:nvPr/>
        </p:nvSpPr>
        <p:spPr>
          <a:xfrm>
            <a:off x="6581953" y="4448357"/>
            <a:ext cx="3062379" cy="2012828"/>
          </a:xfrm>
          <a:custGeom>
            <a:avLst/>
            <a:gdLst>
              <a:gd name="connsiteX0" fmla="*/ 0 w 3088257"/>
              <a:gd name="connsiteY0" fmla="*/ 2027207 h 2027207"/>
              <a:gd name="connsiteX1" fmla="*/ 3088257 w 3088257"/>
              <a:gd name="connsiteY1" fmla="*/ 2009954 h 2027207"/>
              <a:gd name="connsiteX2" fmla="*/ 3088257 w 3088257"/>
              <a:gd name="connsiteY2" fmla="*/ 0 h 2027207"/>
            </a:gdLst>
            <a:ahLst/>
            <a:cxnLst>
              <a:cxn ang="0">
                <a:pos x="connsiteX0" y="connsiteY0"/>
              </a:cxn>
              <a:cxn ang="0">
                <a:pos x="connsiteX1" y="connsiteY1"/>
              </a:cxn>
              <a:cxn ang="0">
                <a:pos x="connsiteX2" y="connsiteY2"/>
              </a:cxn>
            </a:cxnLst>
            <a:rect l="l" t="t" r="r" b="b"/>
            <a:pathLst>
              <a:path w="3088257" h="2027207">
                <a:moveTo>
                  <a:pt x="0" y="2027207"/>
                </a:moveTo>
                <a:lnTo>
                  <a:pt x="3088257" y="2009954"/>
                </a:lnTo>
                <a:lnTo>
                  <a:pt x="3088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5" name="Conector Reto 34"/>
          <p:cNvCxnSpPr/>
          <p:nvPr/>
        </p:nvCxnSpPr>
        <p:spPr>
          <a:xfrm flipV="1">
            <a:off x="6573328" y="5804441"/>
            <a:ext cx="8625" cy="2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V="1">
            <a:off x="6403677" y="6132813"/>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V="1">
            <a:off x="3666235" y="4364966"/>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9" name="CaixaDeTexto 38"/>
          <p:cNvSpPr txBox="1"/>
          <p:nvPr/>
        </p:nvSpPr>
        <p:spPr>
          <a:xfrm>
            <a:off x="6688355" y="5962141"/>
            <a:ext cx="802256" cy="461665"/>
          </a:xfrm>
          <a:prstGeom prst="rect">
            <a:avLst/>
          </a:prstGeom>
          <a:noFill/>
        </p:spPr>
        <p:txBody>
          <a:bodyPr wrap="square" rtlCol="0">
            <a:spAutoFit/>
          </a:bodyPr>
          <a:lstStyle/>
          <a:p>
            <a:r>
              <a:rPr lang="pt-BR" sz="2400" dirty="0" smtClean="0"/>
              <a:t>V</a:t>
            </a:r>
            <a:r>
              <a:rPr lang="pt-BR" sz="2400" baseline="-25000" dirty="0"/>
              <a:t>B</a:t>
            </a:r>
            <a:endParaRPr lang="pt-BR" sz="2400" dirty="0"/>
          </a:p>
        </p:txBody>
      </p:sp>
      <p:sp>
        <p:nvSpPr>
          <p:cNvPr id="40" name="CaixaDeTexto 39"/>
          <p:cNvSpPr txBox="1"/>
          <p:nvPr/>
        </p:nvSpPr>
        <p:spPr>
          <a:xfrm>
            <a:off x="9696810" y="4373592"/>
            <a:ext cx="802256" cy="461665"/>
          </a:xfrm>
          <a:prstGeom prst="rect">
            <a:avLst/>
          </a:prstGeom>
          <a:noFill/>
        </p:spPr>
        <p:txBody>
          <a:bodyPr wrap="square" rtlCol="0">
            <a:spAutoFit/>
          </a:bodyPr>
          <a:lstStyle/>
          <a:p>
            <a:r>
              <a:rPr lang="pt-BR" sz="2400" dirty="0" smtClean="0"/>
              <a:t>V</a:t>
            </a:r>
            <a:r>
              <a:rPr lang="pt-BR" sz="2400" baseline="-25000" dirty="0" smtClean="0"/>
              <a:t>G</a:t>
            </a:r>
            <a:endParaRPr lang="pt-BR" sz="2400" dirty="0"/>
          </a:p>
        </p:txBody>
      </p:sp>
      <p:sp>
        <p:nvSpPr>
          <p:cNvPr id="41" name="CaixaDeTexto 40"/>
          <p:cNvSpPr txBox="1"/>
          <p:nvPr/>
        </p:nvSpPr>
        <p:spPr>
          <a:xfrm>
            <a:off x="3362865" y="4278700"/>
            <a:ext cx="802256" cy="461665"/>
          </a:xfrm>
          <a:prstGeom prst="rect">
            <a:avLst/>
          </a:prstGeom>
          <a:noFill/>
        </p:spPr>
        <p:txBody>
          <a:bodyPr wrap="square" rtlCol="0">
            <a:spAutoFit/>
          </a:bodyPr>
          <a:lstStyle/>
          <a:p>
            <a:r>
              <a:rPr lang="pt-BR" sz="2400" dirty="0" smtClean="0"/>
              <a:t>V</a:t>
            </a:r>
            <a:r>
              <a:rPr lang="pt-BR" sz="2400" baseline="-25000" dirty="0"/>
              <a:t>C</a:t>
            </a:r>
            <a:endParaRPr lang="pt-BR" sz="2400" dirty="0"/>
          </a:p>
        </p:txBody>
      </p:sp>
      <p:sp>
        <p:nvSpPr>
          <p:cNvPr id="42" name="CaixaDeTexto 41"/>
          <p:cNvSpPr txBox="1"/>
          <p:nvPr/>
        </p:nvSpPr>
        <p:spPr>
          <a:xfrm>
            <a:off x="8249034" y="453473"/>
            <a:ext cx="2163926" cy="400110"/>
          </a:xfrm>
          <a:prstGeom prst="rect">
            <a:avLst/>
          </a:prstGeom>
          <a:noFill/>
        </p:spPr>
        <p:txBody>
          <a:bodyPr wrap="none" rtlCol="0">
            <a:spAutoFit/>
          </a:bodyPr>
          <a:lstStyle/>
          <a:p>
            <a:r>
              <a:rPr lang="pt-BR" sz="2000" dirty="0" smtClean="0"/>
              <a:t>Medir capacitância</a:t>
            </a:r>
            <a:endParaRPr lang="pt-BR" sz="2000" dirty="0"/>
          </a:p>
        </p:txBody>
      </p:sp>
      <p:sp>
        <p:nvSpPr>
          <p:cNvPr id="43" name="CaixaDeTexto 42"/>
          <p:cNvSpPr txBox="1"/>
          <p:nvPr/>
        </p:nvSpPr>
        <p:spPr>
          <a:xfrm>
            <a:off x="3677474" y="841149"/>
            <a:ext cx="3154903" cy="461665"/>
          </a:xfrm>
          <a:prstGeom prst="rect">
            <a:avLst/>
          </a:prstGeom>
          <a:noFill/>
        </p:spPr>
        <p:txBody>
          <a:bodyPr wrap="none" rtlCol="0">
            <a:spAutoFit/>
          </a:bodyPr>
          <a:lstStyle/>
          <a:p>
            <a:r>
              <a:rPr lang="pt-BR" sz="2400" dirty="0" smtClean="0"/>
              <a:t>espessura do óxido = </a:t>
            </a:r>
            <a:r>
              <a:rPr lang="pt-BR" sz="2400" dirty="0" err="1" smtClean="0"/>
              <a:t>t</a:t>
            </a:r>
            <a:r>
              <a:rPr lang="pt-BR" sz="2400" baseline="-25000" dirty="0" err="1" smtClean="0"/>
              <a:t>ox</a:t>
            </a:r>
            <a:endParaRPr lang="pt-BR" sz="2400" dirty="0"/>
          </a:p>
        </p:txBody>
      </p:sp>
      <p:cxnSp>
        <p:nvCxnSpPr>
          <p:cNvPr id="45" name="Conector em curva 44"/>
          <p:cNvCxnSpPr/>
          <p:nvPr/>
        </p:nvCxnSpPr>
        <p:spPr>
          <a:xfrm rot="16200000" flipV="1">
            <a:off x="4943031" y="1246913"/>
            <a:ext cx="682376" cy="505006"/>
          </a:xfrm>
          <a:prstGeom prst="curved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4" name="CaixaDeTexto 3"/>
          <p:cNvSpPr txBox="1"/>
          <p:nvPr/>
        </p:nvSpPr>
        <p:spPr>
          <a:xfrm>
            <a:off x="431321" y="417570"/>
            <a:ext cx="6328977" cy="646331"/>
          </a:xfrm>
          <a:prstGeom prst="rect">
            <a:avLst/>
          </a:prstGeom>
          <a:noFill/>
        </p:spPr>
        <p:txBody>
          <a:bodyPr wrap="none" rtlCol="0">
            <a:spAutoFit/>
          </a:bodyPr>
          <a:lstStyle/>
          <a:p>
            <a:r>
              <a:rPr lang="pt-BR" sz="3600" dirty="0" smtClean="0">
                <a:latin typeface="Comic Sans MS" panose="030F0702030302020204" pitchFamily="66" charset="0"/>
              </a:rPr>
              <a:t>MOS Capacitor </a:t>
            </a:r>
            <a:r>
              <a:rPr lang="pt-BR" sz="3600" dirty="0" smtClean="0">
                <a:solidFill>
                  <a:srgbClr val="C00000"/>
                </a:solidFill>
                <a:latin typeface="Comic Sans MS" panose="030F0702030302020204" pitchFamily="66" charset="0"/>
              </a:rPr>
              <a:t>(acumulação)</a:t>
            </a:r>
            <a:endParaRPr lang="pt-BR" sz="3600" dirty="0">
              <a:solidFill>
                <a:srgbClr val="C00000"/>
              </a:solidFill>
              <a:latin typeface="Comic Sans MS" panose="030F0702030302020204" pitchFamily="66" charset="0"/>
            </a:endParaRPr>
          </a:p>
        </p:txBody>
      </p:sp>
      <p:grpSp>
        <p:nvGrpSpPr>
          <p:cNvPr id="5" name="Grupo 4"/>
          <p:cNvGrpSpPr/>
          <p:nvPr/>
        </p:nvGrpSpPr>
        <p:grpSpPr>
          <a:xfrm>
            <a:off x="4784785" y="1378939"/>
            <a:ext cx="4071667" cy="4425502"/>
            <a:chOff x="4586378" y="1292675"/>
            <a:chExt cx="4071667" cy="4425502"/>
          </a:xfrm>
        </p:grpSpPr>
        <p:sp>
          <p:nvSpPr>
            <p:cNvPr id="6" name="Retângulo de cantos arredondados 5"/>
            <p:cNvSpPr/>
            <p:nvPr/>
          </p:nvSpPr>
          <p:spPr>
            <a:xfrm>
              <a:off x="4595005" y="1819038"/>
              <a:ext cx="3821501" cy="38991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p:cNvSpPr/>
            <p:nvPr/>
          </p:nvSpPr>
          <p:spPr>
            <a:xfrm>
              <a:off x="5397261" y="1689642"/>
              <a:ext cx="2441276" cy="129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Retângulo 7"/>
            <p:cNvSpPr/>
            <p:nvPr/>
          </p:nvSpPr>
          <p:spPr>
            <a:xfrm>
              <a:off x="5371382" y="1430849"/>
              <a:ext cx="2458528" cy="267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CaixaDeTexto 8"/>
            <p:cNvSpPr txBox="1"/>
            <p:nvPr/>
          </p:nvSpPr>
          <p:spPr>
            <a:xfrm>
              <a:off x="7437409" y="5053944"/>
              <a:ext cx="802256" cy="461665"/>
            </a:xfrm>
            <a:prstGeom prst="rect">
              <a:avLst/>
            </a:prstGeom>
            <a:noFill/>
          </p:spPr>
          <p:txBody>
            <a:bodyPr wrap="square" rtlCol="0">
              <a:spAutoFit/>
            </a:bodyPr>
            <a:lstStyle/>
            <a:p>
              <a:r>
                <a:rPr lang="pt-BR" sz="2400" dirty="0" err="1" smtClean="0"/>
                <a:t>P-Si</a:t>
              </a:r>
              <a:endParaRPr lang="pt-BR" sz="2400" dirty="0"/>
            </a:p>
          </p:txBody>
        </p:sp>
        <p:sp>
          <p:nvSpPr>
            <p:cNvPr id="10" name="CaixaDeTexto 9"/>
            <p:cNvSpPr txBox="1"/>
            <p:nvPr/>
          </p:nvSpPr>
          <p:spPr>
            <a:xfrm>
              <a:off x="6259779" y="1292675"/>
              <a:ext cx="802256" cy="461665"/>
            </a:xfrm>
            <a:prstGeom prst="rect">
              <a:avLst/>
            </a:prstGeom>
            <a:noFill/>
          </p:spPr>
          <p:txBody>
            <a:bodyPr wrap="square" rtlCol="0">
              <a:spAutoFit/>
            </a:bodyPr>
            <a:lstStyle/>
            <a:p>
              <a:r>
                <a:rPr lang="pt-BR" sz="2400" dirty="0" smtClean="0"/>
                <a:t>poli</a:t>
              </a:r>
              <a:endParaRPr lang="pt-BR" sz="2400" dirty="0"/>
            </a:p>
          </p:txBody>
        </p:sp>
        <p:sp>
          <p:nvSpPr>
            <p:cNvPr id="11" name="CaixaDeTexto 10"/>
            <p:cNvSpPr txBox="1"/>
            <p:nvPr/>
          </p:nvSpPr>
          <p:spPr>
            <a:xfrm>
              <a:off x="7855789" y="1523507"/>
              <a:ext cx="802256" cy="46166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2" name="Retângulo de cantos arredondados 11"/>
            <p:cNvSpPr/>
            <p:nvPr/>
          </p:nvSpPr>
          <p:spPr>
            <a:xfrm>
              <a:off x="4586378" y="1819038"/>
              <a:ext cx="862642" cy="4140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4655391" y="1819038"/>
              <a:ext cx="802256" cy="461665"/>
            </a:xfrm>
            <a:prstGeom prst="rect">
              <a:avLst/>
            </a:prstGeom>
            <a:noFill/>
          </p:spPr>
          <p:txBody>
            <a:bodyPr wrap="square" rtlCol="0">
              <a:spAutoFit/>
            </a:bodyPr>
            <a:lstStyle/>
            <a:p>
              <a:r>
                <a:rPr lang="pt-BR" sz="2400" dirty="0" smtClean="0"/>
                <a:t>N-Si</a:t>
              </a:r>
              <a:endParaRPr lang="pt-BR" sz="2400" dirty="0"/>
            </a:p>
          </p:txBody>
        </p:sp>
      </p:grpSp>
      <p:sp>
        <p:nvSpPr>
          <p:cNvPr id="14" name="Forma livre 13"/>
          <p:cNvSpPr/>
          <p:nvPr/>
        </p:nvSpPr>
        <p:spPr>
          <a:xfrm>
            <a:off x="6814868" y="1026543"/>
            <a:ext cx="2829464" cy="3338423"/>
          </a:xfrm>
          <a:custGeom>
            <a:avLst/>
            <a:gdLst>
              <a:gd name="connsiteX0" fmla="*/ 0 w 2829464"/>
              <a:gd name="connsiteY0" fmla="*/ 491706 h 3338423"/>
              <a:gd name="connsiteX1" fmla="*/ 0 w 2829464"/>
              <a:gd name="connsiteY1" fmla="*/ 0 h 3338423"/>
              <a:gd name="connsiteX2" fmla="*/ 2786332 w 2829464"/>
              <a:gd name="connsiteY2" fmla="*/ 0 h 3338423"/>
              <a:gd name="connsiteX3" fmla="*/ 2829464 w 2829464"/>
              <a:gd name="connsiteY3" fmla="*/ 3338423 h 3338423"/>
            </a:gdLst>
            <a:ahLst/>
            <a:cxnLst>
              <a:cxn ang="0">
                <a:pos x="connsiteX0" y="connsiteY0"/>
              </a:cxn>
              <a:cxn ang="0">
                <a:pos x="connsiteX1" y="connsiteY1"/>
              </a:cxn>
              <a:cxn ang="0">
                <a:pos x="connsiteX2" y="connsiteY2"/>
              </a:cxn>
              <a:cxn ang="0">
                <a:pos x="connsiteX3" y="connsiteY3"/>
              </a:cxn>
            </a:cxnLst>
            <a:rect l="l" t="t" r="r" b="b"/>
            <a:pathLst>
              <a:path w="2829464" h="3338423">
                <a:moveTo>
                  <a:pt x="0" y="491706"/>
                </a:moveTo>
                <a:lnTo>
                  <a:pt x="0" y="0"/>
                </a:lnTo>
                <a:lnTo>
                  <a:pt x="2786332" y="0"/>
                </a:lnTo>
                <a:lnTo>
                  <a:pt x="2829464" y="3338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5" name="Grupo 14"/>
          <p:cNvGrpSpPr/>
          <p:nvPr/>
        </p:nvGrpSpPr>
        <p:grpSpPr>
          <a:xfrm>
            <a:off x="8758687" y="775809"/>
            <a:ext cx="471577" cy="501468"/>
            <a:chOff x="9782355" y="832123"/>
            <a:chExt cx="733245" cy="551939"/>
          </a:xfrm>
        </p:grpSpPr>
        <p:sp>
          <p:nvSpPr>
            <p:cNvPr id="16" name="Elipse 15"/>
            <p:cNvSpPr/>
            <p:nvPr/>
          </p:nvSpPr>
          <p:spPr>
            <a:xfrm>
              <a:off x="9782355" y="832123"/>
              <a:ext cx="733245" cy="551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Forma livre 16"/>
            <p:cNvSpPr/>
            <p:nvPr/>
          </p:nvSpPr>
          <p:spPr>
            <a:xfrm>
              <a:off x="9954884" y="915260"/>
              <a:ext cx="422694" cy="385663"/>
            </a:xfrm>
            <a:custGeom>
              <a:avLst/>
              <a:gdLst>
                <a:gd name="connsiteX0" fmla="*/ 0 w 297155"/>
                <a:gd name="connsiteY0" fmla="*/ 219545 h 385663"/>
                <a:gd name="connsiteX1" fmla="*/ 86264 w 297155"/>
                <a:gd name="connsiteY1" fmla="*/ 3884 h 385663"/>
                <a:gd name="connsiteX2" fmla="*/ 189781 w 297155"/>
                <a:gd name="connsiteY2" fmla="*/ 383447 h 385663"/>
                <a:gd name="connsiteX3" fmla="*/ 284671 w 297155"/>
                <a:gd name="connsiteY3" fmla="*/ 159160 h 385663"/>
                <a:gd name="connsiteX4" fmla="*/ 293298 w 297155"/>
                <a:gd name="connsiteY4" fmla="*/ 133281 h 38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55" h="385663">
                  <a:moveTo>
                    <a:pt x="0" y="219545"/>
                  </a:moveTo>
                  <a:cubicBezTo>
                    <a:pt x="27317" y="98056"/>
                    <a:pt x="54634" y="-23433"/>
                    <a:pt x="86264" y="3884"/>
                  </a:cubicBezTo>
                  <a:cubicBezTo>
                    <a:pt x="117894" y="31201"/>
                    <a:pt x="156713" y="357568"/>
                    <a:pt x="189781" y="383447"/>
                  </a:cubicBezTo>
                  <a:cubicBezTo>
                    <a:pt x="222849" y="409326"/>
                    <a:pt x="267418" y="200854"/>
                    <a:pt x="284671" y="159160"/>
                  </a:cubicBezTo>
                  <a:cubicBezTo>
                    <a:pt x="301924" y="117466"/>
                    <a:pt x="297611" y="125373"/>
                    <a:pt x="293298" y="133281"/>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8" name="Conector Reto 17"/>
          <p:cNvCxnSpPr/>
          <p:nvPr/>
        </p:nvCxnSpPr>
        <p:spPr>
          <a:xfrm>
            <a:off x="9411421" y="436496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flipV="1">
            <a:off x="9468938" y="4448357"/>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0" name="Forma livre 19"/>
          <p:cNvSpPr/>
          <p:nvPr/>
        </p:nvSpPr>
        <p:spPr>
          <a:xfrm>
            <a:off x="3838755" y="1466491"/>
            <a:ext cx="1207698" cy="2803584"/>
          </a:xfrm>
          <a:custGeom>
            <a:avLst/>
            <a:gdLst>
              <a:gd name="connsiteX0" fmla="*/ 1207698 w 1207698"/>
              <a:gd name="connsiteY0" fmla="*/ 431320 h 2803584"/>
              <a:gd name="connsiteX1" fmla="*/ 1207698 w 1207698"/>
              <a:gd name="connsiteY1" fmla="*/ 0 h 2803584"/>
              <a:gd name="connsiteX2" fmla="*/ 8626 w 1207698"/>
              <a:gd name="connsiteY2" fmla="*/ 8626 h 2803584"/>
              <a:gd name="connsiteX3" fmla="*/ 0 w 1207698"/>
              <a:gd name="connsiteY3" fmla="*/ 2803584 h 2803584"/>
            </a:gdLst>
            <a:ahLst/>
            <a:cxnLst>
              <a:cxn ang="0">
                <a:pos x="connsiteX0" y="connsiteY0"/>
              </a:cxn>
              <a:cxn ang="0">
                <a:pos x="connsiteX1" y="connsiteY1"/>
              </a:cxn>
              <a:cxn ang="0">
                <a:pos x="connsiteX2" y="connsiteY2"/>
              </a:cxn>
              <a:cxn ang="0">
                <a:pos x="connsiteX3" y="connsiteY3"/>
              </a:cxn>
            </a:cxnLst>
            <a:rect l="l" t="t" r="r" b="b"/>
            <a:pathLst>
              <a:path w="1207698" h="2803584">
                <a:moveTo>
                  <a:pt x="1207698" y="431320"/>
                </a:moveTo>
                <a:lnTo>
                  <a:pt x="1207698" y="0"/>
                </a:lnTo>
                <a:lnTo>
                  <a:pt x="8626" y="8626"/>
                </a:lnTo>
                <a:cubicBezTo>
                  <a:pt x="5751" y="940279"/>
                  <a:pt x="2875" y="1871931"/>
                  <a:pt x="0" y="2803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1" name="Conector Reto 20"/>
          <p:cNvCxnSpPr/>
          <p:nvPr/>
        </p:nvCxnSpPr>
        <p:spPr>
          <a:xfrm>
            <a:off x="3601529" y="427582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 name="Conector Reto 21"/>
          <p:cNvCxnSpPr/>
          <p:nvPr/>
        </p:nvCxnSpPr>
        <p:spPr>
          <a:xfrm>
            <a:off x="6349043" y="604424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3" name="Forma livre 22"/>
          <p:cNvSpPr/>
          <p:nvPr/>
        </p:nvSpPr>
        <p:spPr>
          <a:xfrm>
            <a:off x="3838755" y="4373592"/>
            <a:ext cx="2734573" cy="2104846"/>
          </a:xfrm>
          <a:custGeom>
            <a:avLst/>
            <a:gdLst>
              <a:gd name="connsiteX0" fmla="*/ 0 w 2734573"/>
              <a:gd name="connsiteY0" fmla="*/ 0 h 2104846"/>
              <a:gd name="connsiteX1" fmla="*/ 0 w 2734573"/>
              <a:gd name="connsiteY1" fmla="*/ 2104846 h 2104846"/>
              <a:gd name="connsiteX2" fmla="*/ 2734573 w 2734573"/>
              <a:gd name="connsiteY2" fmla="*/ 2087593 h 2104846"/>
              <a:gd name="connsiteX3" fmla="*/ 2734573 w 2734573"/>
              <a:gd name="connsiteY3" fmla="*/ 1751163 h 2104846"/>
            </a:gdLst>
            <a:ahLst/>
            <a:cxnLst>
              <a:cxn ang="0">
                <a:pos x="connsiteX0" y="connsiteY0"/>
              </a:cxn>
              <a:cxn ang="0">
                <a:pos x="connsiteX1" y="connsiteY1"/>
              </a:cxn>
              <a:cxn ang="0">
                <a:pos x="connsiteX2" y="connsiteY2"/>
              </a:cxn>
              <a:cxn ang="0">
                <a:pos x="connsiteX3" y="connsiteY3"/>
              </a:cxn>
            </a:cxnLst>
            <a:rect l="l" t="t" r="r" b="b"/>
            <a:pathLst>
              <a:path w="2734573" h="2104846">
                <a:moveTo>
                  <a:pt x="0" y="0"/>
                </a:moveTo>
                <a:lnTo>
                  <a:pt x="0" y="2104846"/>
                </a:lnTo>
                <a:lnTo>
                  <a:pt x="2734573" y="2087593"/>
                </a:lnTo>
                <a:lnTo>
                  <a:pt x="2734573" y="1751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Forma livre 23"/>
          <p:cNvSpPr/>
          <p:nvPr/>
        </p:nvSpPr>
        <p:spPr>
          <a:xfrm>
            <a:off x="6581953" y="4448357"/>
            <a:ext cx="3062379" cy="2012828"/>
          </a:xfrm>
          <a:custGeom>
            <a:avLst/>
            <a:gdLst>
              <a:gd name="connsiteX0" fmla="*/ 0 w 3088257"/>
              <a:gd name="connsiteY0" fmla="*/ 2027207 h 2027207"/>
              <a:gd name="connsiteX1" fmla="*/ 3088257 w 3088257"/>
              <a:gd name="connsiteY1" fmla="*/ 2009954 h 2027207"/>
              <a:gd name="connsiteX2" fmla="*/ 3088257 w 3088257"/>
              <a:gd name="connsiteY2" fmla="*/ 0 h 2027207"/>
            </a:gdLst>
            <a:ahLst/>
            <a:cxnLst>
              <a:cxn ang="0">
                <a:pos x="connsiteX0" y="connsiteY0"/>
              </a:cxn>
              <a:cxn ang="0">
                <a:pos x="connsiteX1" y="connsiteY1"/>
              </a:cxn>
              <a:cxn ang="0">
                <a:pos x="connsiteX2" y="connsiteY2"/>
              </a:cxn>
            </a:cxnLst>
            <a:rect l="l" t="t" r="r" b="b"/>
            <a:pathLst>
              <a:path w="3088257" h="2027207">
                <a:moveTo>
                  <a:pt x="0" y="2027207"/>
                </a:moveTo>
                <a:lnTo>
                  <a:pt x="3088257" y="2009954"/>
                </a:lnTo>
                <a:lnTo>
                  <a:pt x="3088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5" name="Conector Reto 24"/>
          <p:cNvCxnSpPr/>
          <p:nvPr/>
        </p:nvCxnSpPr>
        <p:spPr>
          <a:xfrm flipV="1">
            <a:off x="6573328" y="5804441"/>
            <a:ext cx="8625" cy="2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V="1">
            <a:off x="6403677" y="6132813"/>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3666235" y="4364966"/>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8" name="CaixaDeTexto 27"/>
          <p:cNvSpPr txBox="1"/>
          <p:nvPr/>
        </p:nvSpPr>
        <p:spPr>
          <a:xfrm>
            <a:off x="6688355" y="5962141"/>
            <a:ext cx="802256" cy="461665"/>
          </a:xfrm>
          <a:prstGeom prst="rect">
            <a:avLst/>
          </a:prstGeom>
          <a:noFill/>
        </p:spPr>
        <p:txBody>
          <a:bodyPr wrap="square" rtlCol="0">
            <a:spAutoFit/>
          </a:bodyPr>
          <a:lstStyle/>
          <a:p>
            <a:r>
              <a:rPr lang="pt-BR" sz="2400" dirty="0" smtClean="0"/>
              <a:t>V</a:t>
            </a:r>
            <a:r>
              <a:rPr lang="pt-BR" sz="2400" baseline="-25000" dirty="0"/>
              <a:t>B</a:t>
            </a:r>
            <a:endParaRPr lang="pt-BR" sz="2400" dirty="0"/>
          </a:p>
        </p:txBody>
      </p:sp>
      <p:sp>
        <p:nvSpPr>
          <p:cNvPr id="29" name="CaixaDeTexto 28"/>
          <p:cNvSpPr txBox="1"/>
          <p:nvPr/>
        </p:nvSpPr>
        <p:spPr>
          <a:xfrm>
            <a:off x="9834113" y="3909367"/>
            <a:ext cx="1984076" cy="1198880"/>
          </a:xfrm>
          <a:prstGeom prst="rect">
            <a:avLst/>
          </a:prstGeom>
          <a:noFill/>
        </p:spPr>
        <p:txBody>
          <a:bodyPr wrap="square" rtlCol="0">
            <a:spAutoFit/>
          </a:bodyPr>
          <a:lstStyle/>
          <a:p>
            <a:r>
              <a:rPr lang="pt-BR" sz="2400" dirty="0" smtClean="0"/>
              <a:t>V</a:t>
            </a:r>
            <a:r>
              <a:rPr lang="pt-BR" sz="2400" baseline="-25000" dirty="0" smtClean="0"/>
              <a:t>G</a:t>
            </a:r>
            <a:r>
              <a:rPr lang="pt-BR" sz="2400" dirty="0" smtClean="0"/>
              <a:t>  bastante negativo em relação a V</a:t>
            </a:r>
            <a:r>
              <a:rPr lang="pt-BR" sz="2400" baseline="-25000" dirty="0" smtClean="0"/>
              <a:t>B</a:t>
            </a:r>
            <a:endParaRPr lang="pt-BR" sz="2400" dirty="0"/>
          </a:p>
        </p:txBody>
      </p:sp>
      <p:sp>
        <p:nvSpPr>
          <p:cNvPr id="30" name="CaixaDeTexto 29"/>
          <p:cNvSpPr txBox="1"/>
          <p:nvPr/>
        </p:nvSpPr>
        <p:spPr>
          <a:xfrm>
            <a:off x="3838480" y="4426655"/>
            <a:ext cx="802256" cy="461665"/>
          </a:xfrm>
          <a:prstGeom prst="rect">
            <a:avLst/>
          </a:prstGeom>
          <a:noFill/>
        </p:spPr>
        <p:txBody>
          <a:bodyPr wrap="square" rtlCol="0">
            <a:spAutoFit/>
          </a:bodyPr>
          <a:lstStyle/>
          <a:p>
            <a:r>
              <a:rPr lang="pt-BR" sz="2400" dirty="0" smtClean="0"/>
              <a:t>V</a:t>
            </a:r>
            <a:r>
              <a:rPr lang="pt-BR" sz="2400" baseline="-25000" dirty="0"/>
              <a:t>C</a:t>
            </a:r>
            <a:endParaRPr lang="pt-BR" sz="2400" dirty="0"/>
          </a:p>
        </p:txBody>
      </p:sp>
      <p:sp>
        <p:nvSpPr>
          <p:cNvPr id="31" name="CaixaDeTexto 30"/>
          <p:cNvSpPr txBox="1"/>
          <p:nvPr/>
        </p:nvSpPr>
        <p:spPr>
          <a:xfrm>
            <a:off x="8054089" y="417664"/>
            <a:ext cx="2136140" cy="398780"/>
          </a:xfrm>
          <a:prstGeom prst="rect">
            <a:avLst/>
          </a:prstGeom>
          <a:noFill/>
        </p:spPr>
        <p:txBody>
          <a:bodyPr wrap="none" rtlCol="0">
            <a:spAutoFit/>
          </a:bodyPr>
          <a:lstStyle/>
          <a:p>
            <a:r>
              <a:rPr lang="pt-BR" sz="2000" dirty="0" smtClean="0"/>
              <a:t>Medir capacitância</a:t>
            </a:r>
            <a:endParaRPr lang="pt-BR" sz="2000" dirty="0" smtClean="0"/>
          </a:p>
        </p:txBody>
      </p:sp>
      <p:grpSp>
        <p:nvGrpSpPr>
          <p:cNvPr id="32" name="Grupo 31"/>
          <p:cNvGrpSpPr/>
          <p:nvPr/>
        </p:nvGrpSpPr>
        <p:grpSpPr>
          <a:xfrm>
            <a:off x="5647427" y="1830698"/>
            <a:ext cx="241540" cy="369332"/>
            <a:chOff x="8319460" y="3999814"/>
            <a:chExt cx="241540" cy="369332"/>
          </a:xfrm>
        </p:grpSpPr>
        <p:sp>
          <p:nvSpPr>
            <p:cNvPr id="33" name="Elipse 3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35" name="Grupo 34"/>
          <p:cNvGrpSpPr/>
          <p:nvPr/>
        </p:nvGrpSpPr>
        <p:grpSpPr>
          <a:xfrm>
            <a:off x="5894717" y="1793157"/>
            <a:ext cx="241540" cy="369332"/>
            <a:chOff x="8319460" y="3999814"/>
            <a:chExt cx="241540" cy="369332"/>
          </a:xfrm>
        </p:grpSpPr>
        <p:sp>
          <p:nvSpPr>
            <p:cNvPr id="36" name="Elipse 3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38" name="Grupo 37"/>
          <p:cNvGrpSpPr/>
          <p:nvPr/>
        </p:nvGrpSpPr>
        <p:grpSpPr>
          <a:xfrm>
            <a:off x="6899335" y="1814508"/>
            <a:ext cx="241540" cy="369332"/>
            <a:chOff x="8319460" y="3999814"/>
            <a:chExt cx="241540" cy="369332"/>
          </a:xfrm>
        </p:grpSpPr>
        <p:sp>
          <p:nvSpPr>
            <p:cNvPr id="39" name="Elipse 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41" name="Grupo 40"/>
          <p:cNvGrpSpPr/>
          <p:nvPr/>
        </p:nvGrpSpPr>
        <p:grpSpPr>
          <a:xfrm>
            <a:off x="7171426" y="1830698"/>
            <a:ext cx="241540" cy="369332"/>
            <a:chOff x="8319460" y="3999814"/>
            <a:chExt cx="241540" cy="369332"/>
          </a:xfrm>
        </p:grpSpPr>
        <p:sp>
          <p:nvSpPr>
            <p:cNvPr id="42" name="Elipse 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44" name="Grupo 43"/>
          <p:cNvGrpSpPr/>
          <p:nvPr/>
        </p:nvGrpSpPr>
        <p:grpSpPr>
          <a:xfrm>
            <a:off x="7436329" y="1794112"/>
            <a:ext cx="241540" cy="369332"/>
            <a:chOff x="8319460" y="3999814"/>
            <a:chExt cx="241540" cy="369332"/>
          </a:xfrm>
        </p:grpSpPr>
        <p:sp>
          <p:nvSpPr>
            <p:cNvPr id="45" name="Elipse 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47" name="Grupo 46"/>
          <p:cNvGrpSpPr/>
          <p:nvPr/>
        </p:nvGrpSpPr>
        <p:grpSpPr>
          <a:xfrm>
            <a:off x="7770248" y="1795531"/>
            <a:ext cx="241540" cy="369332"/>
            <a:chOff x="8319460" y="3999814"/>
            <a:chExt cx="241540" cy="369332"/>
          </a:xfrm>
        </p:grpSpPr>
        <p:sp>
          <p:nvSpPr>
            <p:cNvPr id="48" name="Elipse 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50" name="Grupo 49"/>
          <p:cNvGrpSpPr/>
          <p:nvPr/>
        </p:nvGrpSpPr>
        <p:grpSpPr>
          <a:xfrm>
            <a:off x="6636585" y="1819920"/>
            <a:ext cx="241540" cy="369332"/>
            <a:chOff x="8319460" y="3999814"/>
            <a:chExt cx="241540" cy="369332"/>
          </a:xfrm>
        </p:grpSpPr>
        <p:sp>
          <p:nvSpPr>
            <p:cNvPr id="51" name="Elipse 5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CaixaDeTexto 51"/>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53" name="Grupo 52"/>
          <p:cNvGrpSpPr/>
          <p:nvPr/>
        </p:nvGrpSpPr>
        <p:grpSpPr>
          <a:xfrm>
            <a:off x="6340413" y="1822038"/>
            <a:ext cx="241540" cy="369332"/>
            <a:chOff x="8319460" y="3999814"/>
            <a:chExt cx="241540" cy="369332"/>
          </a:xfrm>
        </p:grpSpPr>
        <p:sp>
          <p:nvSpPr>
            <p:cNvPr id="54" name="Elipse 5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5" name="CaixaDeTexto 54"/>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grpSp>
        <p:nvGrpSpPr>
          <p:cNvPr id="56" name="Grupo 55"/>
          <p:cNvGrpSpPr/>
          <p:nvPr/>
        </p:nvGrpSpPr>
        <p:grpSpPr>
          <a:xfrm>
            <a:off x="6096000" y="1830698"/>
            <a:ext cx="241540" cy="369332"/>
            <a:chOff x="8319460" y="3999814"/>
            <a:chExt cx="241540" cy="369332"/>
          </a:xfrm>
        </p:grpSpPr>
        <p:sp>
          <p:nvSpPr>
            <p:cNvPr id="57" name="Elipse 5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8" name="CaixaDeTexto 57"/>
            <p:cNvSpPr txBox="1"/>
            <p:nvPr/>
          </p:nvSpPr>
          <p:spPr>
            <a:xfrm>
              <a:off x="8319460" y="3999814"/>
              <a:ext cx="241540" cy="369332"/>
            </a:xfrm>
            <a:prstGeom prst="rect">
              <a:avLst/>
            </a:prstGeom>
            <a:noFill/>
          </p:spPr>
          <p:txBody>
            <a:bodyPr wrap="square" rtlCol="0">
              <a:spAutoFit/>
            </a:bodyPr>
            <a:lstStyle/>
            <a:p>
              <a:r>
                <a:rPr lang="pt-BR" dirty="0"/>
                <a:t>+</a:t>
              </a:r>
              <a:endParaRPr lang="pt-BR" dirty="0"/>
            </a:p>
          </p:txBody>
        </p:sp>
      </p:grpSp>
      <p:sp>
        <p:nvSpPr>
          <p:cNvPr id="59" name="CaixaDeTexto 58"/>
          <p:cNvSpPr txBox="1"/>
          <p:nvPr/>
        </p:nvSpPr>
        <p:spPr>
          <a:xfrm>
            <a:off x="370931" y="1395303"/>
            <a:ext cx="3429000" cy="4154984"/>
          </a:xfrm>
          <a:prstGeom prst="rect">
            <a:avLst/>
          </a:prstGeom>
          <a:noFill/>
        </p:spPr>
        <p:txBody>
          <a:bodyPr wrap="square" rtlCol="0">
            <a:spAutoFit/>
          </a:bodyPr>
          <a:lstStyle/>
          <a:p>
            <a:r>
              <a:rPr lang="pt-BR" sz="2400" i="1" dirty="0" smtClean="0"/>
              <a:t>C</a:t>
            </a:r>
            <a:r>
              <a:rPr lang="pt-BR" sz="2400" i="1" baseline="-25000" dirty="0" smtClean="0"/>
              <a:t>ox</a:t>
            </a:r>
            <a:r>
              <a:rPr lang="pt-BR" sz="2400" i="1" dirty="0" smtClean="0"/>
              <a:t> = </a:t>
            </a:r>
            <a:r>
              <a:rPr lang="az-Cyrl-AZ" sz="2400" i="1" dirty="0" smtClean="0"/>
              <a:t>є</a:t>
            </a:r>
            <a:r>
              <a:rPr lang="pt-BR" sz="2400" i="1" baseline="-25000" dirty="0" err="1" smtClean="0"/>
              <a:t>ox</a:t>
            </a:r>
            <a:r>
              <a:rPr lang="pt-BR" sz="2400" i="1" dirty="0" smtClean="0"/>
              <a:t>/</a:t>
            </a:r>
            <a:r>
              <a:rPr lang="pt-BR" sz="2400" i="1" dirty="0" err="1" smtClean="0"/>
              <a:t>t</a:t>
            </a:r>
            <a:r>
              <a:rPr lang="pt-BR" sz="2400" i="1" baseline="-25000" dirty="0" err="1" smtClean="0"/>
              <a:t>ox</a:t>
            </a:r>
            <a:endParaRPr lang="pt-BR" sz="2400" i="1" dirty="0" smtClean="0"/>
          </a:p>
          <a:p>
            <a:endParaRPr lang="pt-BR" sz="2400" dirty="0"/>
          </a:p>
          <a:p>
            <a:r>
              <a:rPr lang="az-Cyrl-AZ" sz="2400" dirty="0" smtClean="0"/>
              <a:t>Є</a:t>
            </a:r>
            <a:r>
              <a:rPr lang="pt-BR" sz="2400" baseline="-25000" dirty="0" err="1" smtClean="0"/>
              <a:t>ox</a:t>
            </a:r>
            <a:r>
              <a:rPr lang="pt-BR" sz="2400" baseline="-25000" dirty="0" smtClean="0"/>
              <a:t> = </a:t>
            </a:r>
            <a:r>
              <a:rPr lang="pt-BR" sz="2400" dirty="0" smtClean="0"/>
              <a:t>permissividade do oxido de silício</a:t>
            </a:r>
            <a:endParaRPr lang="pt-BR" sz="2400" dirty="0" smtClean="0"/>
          </a:p>
          <a:p>
            <a:r>
              <a:rPr lang="az-Cyrl-AZ" sz="2400" i="1" dirty="0" smtClean="0"/>
              <a:t>Є</a:t>
            </a:r>
            <a:r>
              <a:rPr lang="pt-BR" sz="2400" i="1" baseline="-25000" dirty="0" err="1" smtClean="0"/>
              <a:t>ox</a:t>
            </a:r>
            <a:r>
              <a:rPr lang="pt-BR" sz="2400" i="1" dirty="0" smtClean="0"/>
              <a:t>  = </a:t>
            </a:r>
            <a:r>
              <a:rPr lang="az-Cyrl-AZ" sz="2400" i="1" dirty="0" smtClean="0"/>
              <a:t>Є</a:t>
            </a:r>
            <a:r>
              <a:rPr lang="pt-BR" sz="2400" i="1" baseline="-25000" dirty="0" smtClean="0"/>
              <a:t>o</a:t>
            </a:r>
            <a:r>
              <a:rPr lang="pt-BR" sz="2400" i="1" dirty="0" smtClean="0"/>
              <a:t>.</a:t>
            </a:r>
            <a:r>
              <a:rPr lang="az-Cyrl-AZ" sz="2400" i="1" dirty="0" smtClean="0"/>
              <a:t>Є</a:t>
            </a:r>
            <a:r>
              <a:rPr lang="pt-BR" sz="2400" i="1" baseline="-25000" dirty="0" smtClean="0"/>
              <a:t>SiO2</a:t>
            </a:r>
            <a:endParaRPr lang="pt-BR" sz="2400" i="1" baseline="-25000" dirty="0" smtClean="0"/>
          </a:p>
          <a:p>
            <a:endParaRPr lang="pt-BR" sz="2400" dirty="0" smtClean="0"/>
          </a:p>
          <a:p>
            <a:r>
              <a:rPr lang="az-Cyrl-AZ" sz="2400" dirty="0" smtClean="0"/>
              <a:t>Є</a:t>
            </a:r>
            <a:r>
              <a:rPr lang="pt-BR" sz="2400" baseline="-25000" dirty="0" smtClean="0"/>
              <a:t>o = </a:t>
            </a:r>
            <a:r>
              <a:rPr lang="pt-BR" sz="2400" dirty="0" smtClean="0"/>
              <a:t>permissividade do vácuo =8,85.10</a:t>
            </a:r>
            <a:r>
              <a:rPr lang="pt-BR" sz="2400" baseline="30000" dirty="0" smtClean="0"/>
              <a:t>-14</a:t>
            </a:r>
            <a:r>
              <a:rPr lang="pt-BR" sz="2400" dirty="0" smtClean="0"/>
              <a:t>F/cm</a:t>
            </a:r>
            <a:endParaRPr lang="pt-BR" sz="2400" dirty="0" smtClean="0"/>
          </a:p>
          <a:p>
            <a:r>
              <a:rPr lang="az-Cyrl-AZ" sz="2400" dirty="0" smtClean="0"/>
              <a:t>Є</a:t>
            </a:r>
            <a:r>
              <a:rPr lang="pt-BR" sz="2400" baseline="-25000" dirty="0" smtClean="0"/>
              <a:t>SiO2 = </a:t>
            </a:r>
            <a:r>
              <a:rPr lang="pt-BR" sz="2400" dirty="0" smtClean="0"/>
              <a:t>permissividade relativa do oxido de silício = 3,9</a:t>
            </a:r>
            <a:endParaRPr lang="pt-BR" dirty="0" smtClean="0"/>
          </a:p>
        </p:txBody>
      </p:sp>
      <p:sp>
        <p:nvSpPr>
          <p:cNvPr id="62" name="CaixaDeTexto 61"/>
          <p:cNvSpPr txBox="1"/>
          <p:nvPr/>
        </p:nvSpPr>
        <p:spPr>
          <a:xfrm>
            <a:off x="9371537" y="3964975"/>
            <a:ext cx="279244" cy="461665"/>
          </a:xfrm>
          <a:prstGeom prst="rect">
            <a:avLst/>
          </a:prstGeom>
          <a:noFill/>
        </p:spPr>
        <p:txBody>
          <a:bodyPr wrap="none" rtlCol="0">
            <a:spAutoFit/>
          </a:bodyPr>
          <a:lstStyle/>
          <a:p>
            <a:r>
              <a:rPr lang="pt-BR" sz="2400" b="1" dirty="0"/>
              <a:t>-</a:t>
            </a:r>
            <a:endParaRPr lang="pt-BR" sz="2400" b="1" dirty="0"/>
          </a:p>
        </p:txBody>
      </p:sp>
      <mc:AlternateContent xmlns:mc="http://schemas.openxmlformats.org/markup-compatibility/2006">
        <mc:Choice xmlns:a14="http://schemas.microsoft.com/office/drawing/2010/main" Requires="a14">
          <p:sp>
            <p:nvSpPr>
              <p:cNvPr id="60" name="CaixaDeTexto 5"/>
              <p:cNvSpPr txBox="1"/>
              <p:nvPr/>
            </p:nvSpPr>
            <p:spPr>
              <a:xfrm>
                <a:off x="880745" y="5477510"/>
                <a:ext cx="2530475" cy="1132205"/>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𝑪</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m:t>
                      </m:r>
                      <m:f>
                        <m:f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fPr>
                        <m:num>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𝜺</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num>
                        <m:den>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𝒕</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den>
                      </m:f>
                    </m:oMath>
                  </m:oMathPara>
                </a14:m>
                <a:endPar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endParaRPr>
              </a:p>
            </p:txBody>
          </p:sp>
        </mc:Choice>
        <mc:Fallback>
          <p:sp>
            <p:nvSpPr>
              <p:cNvPr id="60" name="CaixaDeTexto 5"/>
              <p:cNvSpPr txBox="1">
                <a:spLocks noRot="1" noChangeAspect="1" noMove="1" noResize="1" noEditPoints="1" noAdjustHandles="1" noChangeArrowheads="1" noChangeShapeType="1" noTextEdit="1"/>
              </p:cNvSpPr>
              <p:nvPr/>
            </p:nvSpPr>
            <p:spPr>
              <a:xfrm>
                <a:off x="880745" y="5477510"/>
                <a:ext cx="2530475" cy="1132205"/>
              </a:xfrm>
              <a:prstGeom prst="rect">
                <a:avLst/>
              </a:prstGeom>
              <a:blipFill rotWithShape="1">
                <a:blip r:embed="rId1"/>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4"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5" name="CaixaDeTexto 4"/>
          <p:cNvSpPr txBox="1"/>
          <p:nvPr/>
        </p:nvSpPr>
        <p:spPr>
          <a:xfrm>
            <a:off x="431321" y="493135"/>
            <a:ext cx="5782945" cy="645160"/>
          </a:xfrm>
          <a:prstGeom prst="rect">
            <a:avLst/>
          </a:prstGeom>
          <a:noFill/>
        </p:spPr>
        <p:txBody>
          <a:bodyPr wrap="none" rtlCol="0">
            <a:spAutoFit/>
          </a:bodyPr>
          <a:lstStyle/>
          <a:p>
            <a:r>
              <a:rPr lang="pt-BR" sz="3600" dirty="0" smtClean="0">
                <a:latin typeface="Comic Sans MS" panose="030F0702030302020204" pitchFamily="66" charset="0"/>
              </a:rPr>
              <a:t>Capacitor MOS </a:t>
            </a:r>
            <a:r>
              <a:rPr lang="pt-BR" sz="3600" b="1" dirty="0" smtClean="0">
                <a:solidFill>
                  <a:srgbClr val="C00000"/>
                </a:solidFill>
                <a:latin typeface="Comic Sans MS" panose="030F0702030302020204" pitchFamily="66" charset="0"/>
              </a:rPr>
              <a:t>(depleção)</a:t>
            </a:r>
            <a:endParaRPr lang="pt-BR" sz="3600" b="1" dirty="0">
              <a:solidFill>
                <a:srgbClr val="C00000"/>
              </a:solidFill>
              <a:latin typeface="Comic Sans MS" panose="030F0702030302020204" pitchFamily="66" charset="0"/>
            </a:endParaRPr>
          </a:p>
        </p:txBody>
      </p:sp>
      <p:grpSp>
        <p:nvGrpSpPr>
          <p:cNvPr id="6" name="Grupo 5"/>
          <p:cNvGrpSpPr/>
          <p:nvPr/>
        </p:nvGrpSpPr>
        <p:grpSpPr>
          <a:xfrm>
            <a:off x="4784785" y="1378939"/>
            <a:ext cx="4071667" cy="4425502"/>
            <a:chOff x="4586378" y="1292675"/>
            <a:chExt cx="4071667" cy="4425502"/>
          </a:xfrm>
        </p:grpSpPr>
        <p:sp>
          <p:nvSpPr>
            <p:cNvPr id="7" name="Retângulo de cantos arredondados 6"/>
            <p:cNvSpPr/>
            <p:nvPr/>
          </p:nvSpPr>
          <p:spPr>
            <a:xfrm>
              <a:off x="4595005" y="1819038"/>
              <a:ext cx="3821501" cy="38991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p:cNvSpPr/>
            <p:nvPr/>
          </p:nvSpPr>
          <p:spPr>
            <a:xfrm>
              <a:off x="5397261" y="1689642"/>
              <a:ext cx="2441276" cy="129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371382" y="1430849"/>
              <a:ext cx="2458528" cy="267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437409" y="5053944"/>
              <a:ext cx="802256" cy="461665"/>
            </a:xfrm>
            <a:prstGeom prst="rect">
              <a:avLst/>
            </a:prstGeom>
            <a:noFill/>
          </p:spPr>
          <p:txBody>
            <a:bodyPr wrap="square" rtlCol="0">
              <a:spAutoFit/>
            </a:bodyPr>
            <a:lstStyle/>
            <a:p>
              <a:r>
                <a:rPr lang="pt-BR" sz="2400" dirty="0" err="1" smtClean="0"/>
                <a:t>P-Si</a:t>
              </a:r>
              <a:endParaRPr lang="pt-BR" sz="2400" dirty="0"/>
            </a:p>
          </p:txBody>
        </p:sp>
        <p:sp>
          <p:nvSpPr>
            <p:cNvPr id="11" name="CaixaDeTexto 10"/>
            <p:cNvSpPr txBox="1"/>
            <p:nvPr/>
          </p:nvSpPr>
          <p:spPr>
            <a:xfrm>
              <a:off x="6259781" y="1292675"/>
              <a:ext cx="802256" cy="461665"/>
            </a:xfrm>
            <a:prstGeom prst="rect">
              <a:avLst/>
            </a:prstGeom>
            <a:noFill/>
          </p:spPr>
          <p:txBody>
            <a:bodyPr wrap="square" rtlCol="0">
              <a:spAutoFit/>
            </a:bodyPr>
            <a:lstStyle/>
            <a:p>
              <a:r>
                <a:rPr lang="pt-BR" sz="2400" dirty="0" smtClean="0"/>
                <a:t>poli</a:t>
              </a:r>
              <a:endParaRPr lang="pt-BR" sz="2400" dirty="0"/>
            </a:p>
          </p:txBody>
        </p:sp>
        <p:sp>
          <p:nvSpPr>
            <p:cNvPr id="12" name="CaixaDeTexto 11"/>
            <p:cNvSpPr txBox="1"/>
            <p:nvPr/>
          </p:nvSpPr>
          <p:spPr>
            <a:xfrm>
              <a:off x="7855789" y="1523507"/>
              <a:ext cx="802256" cy="46166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3" name="Retângulo de cantos arredondados 12"/>
            <p:cNvSpPr/>
            <p:nvPr/>
          </p:nvSpPr>
          <p:spPr>
            <a:xfrm>
              <a:off x="4586378" y="1819038"/>
              <a:ext cx="862642" cy="4140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655391" y="1819038"/>
              <a:ext cx="802256" cy="461665"/>
            </a:xfrm>
            <a:prstGeom prst="rect">
              <a:avLst/>
            </a:prstGeom>
            <a:noFill/>
          </p:spPr>
          <p:txBody>
            <a:bodyPr wrap="square" rtlCol="0">
              <a:spAutoFit/>
            </a:bodyPr>
            <a:lstStyle/>
            <a:p>
              <a:r>
                <a:rPr lang="pt-BR" sz="2400" dirty="0" smtClean="0"/>
                <a:t>N-Si</a:t>
              </a:r>
              <a:endParaRPr lang="pt-BR" sz="2400" dirty="0"/>
            </a:p>
          </p:txBody>
        </p:sp>
      </p:grpSp>
      <p:sp>
        <p:nvSpPr>
          <p:cNvPr id="15" name="Forma livre 14"/>
          <p:cNvSpPr/>
          <p:nvPr/>
        </p:nvSpPr>
        <p:spPr>
          <a:xfrm>
            <a:off x="6814868" y="1026543"/>
            <a:ext cx="2829464" cy="3338423"/>
          </a:xfrm>
          <a:custGeom>
            <a:avLst/>
            <a:gdLst>
              <a:gd name="connsiteX0" fmla="*/ 0 w 2829464"/>
              <a:gd name="connsiteY0" fmla="*/ 491706 h 3338423"/>
              <a:gd name="connsiteX1" fmla="*/ 0 w 2829464"/>
              <a:gd name="connsiteY1" fmla="*/ 0 h 3338423"/>
              <a:gd name="connsiteX2" fmla="*/ 2786332 w 2829464"/>
              <a:gd name="connsiteY2" fmla="*/ 0 h 3338423"/>
              <a:gd name="connsiteX3" fmla="*/ 2829464 w 2829464"/>
              <a:gd name="connsiteY3" fmla="*/ 3338423 h 3338423"/>
            </a:gdLst>
            <a:ahLst/>
            <a:cxnLst>
              <a:cxn ang="0">
                <a:pos x="connsiteX0" y="connsiteY0"/>
              </a:cxn>
              <a:cxn ang="0">
                <a:pos x="connsiteX1" y="connsiteY1"/>
              </a:cxn>
              <a:cxn ang="0">
                <a:pos x="connsiteX2" y="connsiteY2"/>
              </a:cxn>
              <a:cxn ang="0">
                <a:pos x="connsiteX3" y="connsiteY3"/>
              </a:cxn>
            </a:cxnLst>
            <a:rect l="l" t="t" r="r" b="b"/>
            <a:pathLst>
              <a:path w="2829464" h="3338423">
                <a:moveTo>
                  <a:pt x="0" y="491706"/>
                </a:moveTo>
                <a:lnTo>
                  <a:pt x="0" y="0"/>
                </a:lnTo>
                <a:lnTo>
                  <a:pt x="2786332" y="0"/>
                </a:lnTo>
                <a:lnTo>
                  <a:pt x="2829464" y="3338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upo 15"/>
          <p:cNvGrpSpPr/>
          <p:nvPr/>
        </p:nvGrpSpPr>
        <p:grpSpPr>
          <a:xfrm>
            <a:off x="8758687" y="775809"/>
            <a:ext cx="471577" cy="501468"/>
            <a:chOff x="9782355" y="832123"/>
            <a:chExt cx="733245" cy="551939"/>
          </a:xfrm>
        </p:grpSpPr>
        <p:sp>
          <p:nvSpPr>
            <p:cNvPr id="17" name="Elipse 16"/>
            <p:cNvSpPr/>
            <p:nvPr/>
          </p:nvSpPr>
          <p:spPr>
            <a:xfrm>
              <a:off x="9782355" y="832123"/>
              <a:ext cx="733245" cy="551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orma livre 17"/>
            <p:cNvSpPr/>
            <p:nvPr/>
          </p:nvSpPr>
          <p:spPr>
            <a:xfrm>
              <a:off x="9954884" y="915260"/>
              <a:ext cx="422694" cy="385663"/>
            </a:xfrm>
            <a:custGeom>
              <a:avLst/>
              <a:gdLst>
                <a:gd name="connsiteX0" fmla="*/ 0 w 297155"/>
                <a:gd name="connsiteY0" fmla="*/ 219545 h 385663"/>
                <a:gd name="connsiteX1" fmla="*/ 86264 w 297155"/>
                <a:gd name="connsiteY1" fmla="*/ 3884 h 385663"/>
                <a:gd name="connsiteX2" fmla="*/ 189781 w 297155"/>
                <a:gd name="connsiteY2" fmla="*/ 383447 h 385663"/>
                <a:gd name="connsiteX3" fmla="*/ 284671 w 297155"/>
                <a:gd name="connsiteY3" fmla="*/ 159160 h 385663"/>
                <a:gd name="connsiteX4" fmla="*/ 293298 w 297155"/>
                <a:gd name="connsiteY4" fmla="*/ 133281 h 38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55" h="385663">
                  <a:moveTo>
                    <a:pt x="0" y="219545"/>
                  </a:moveTo>
                  <a:cubicBezTo>
                    <a:pt x="27317" y="98056"/>
                    <a:pt x="54634" y="-23433"/>
                    <a:pt x="86264" y="3884"/>
                  </a:cubicBezTo>
                  <a:cubicBezTo>
                    <a:pt x="117894" y="31201"/>
                    <a:pt x="156713" y="357568"/>
                    <a:pt x="189781" y="383447"/>
                  </a:cubicBezTo>
                  <a:cubicBezTo>
                    <a:pt x="222849" y="409326"/>
                    <a:pt x="267418" y="200854"/>
                    <a:pt x="284671" y="159160"/>
                  </a:cubicBezTo>
                  <a:cubicBezTo>
                    <a:pt x="301924" y="117466"/>
                    <a:pt x="297611" y="125373"/>
                    <a:pt x="293298" y="133281"/>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9" name="Conector Reto 18"/>
          <p:cNvCxnSpPr/>
          <p:nvPr/>
        </p:nvCxnSpPr>
        <p:spPr>
          <a:xfrm>
            <a:off x="9411421" y="436496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9468938" y="4448357"/>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Forma livre 20"/>
          <p:cNvSpPr/>
          <p:nvPr/>
        </p:nvSpPr>
        <p:spPr>
          <a:xfrm>
            <a:off x="3838755" y="1466491"/>
            <a:ext cx="1207698" cy="2803584"/>
          </a:xfrm>
          <a:custGeom>
            <a:avLst/>
            <a:gdLst>
              <a:gd name="connsiteX0" fmla="*/ 1207698 w 1207698"/>
              <a:gd name="connsiteY0" fmla="*/ 431320 h 2803584"/>
              <a:gd name="connsiteX1" fmla="*/ 1207698 w 1207698"/>
              <a:gd name="connsiteY1" fmla="*/ 0 h 2803584"/>
              <a:gd name="connsiteX2" fmla="*/ 8626 w 1207698"/>
              <a:gd name="connsiteY2" fmla="*/ 8626 h 2803584"/>
              <a:gd name="connsiteX3" fmla="*/ 0 w 1207698"/>
              <a:gd name="connsiteY3" fmla="*/ 2803584 h 2803584"/>
            </a:gdLst>
            <a:ahLst/>
            <a:cxnLst>
              <a:cxn ang="0">
                <a:pos x="connsiteX0" y="connsiteY0"/>
              </a:cxn>
              <a:cxn ang="0">
                <a:pos x="connsiteX1" y="connsiteY1"/>
              </a:cxn>
              <a:cxn ang="0">
                <a:pos x="connsiteX2" y="connsiteY2"/>
              </a:cxn>
              <a:cxn ang="0">
                <a:pos x="connsiteX3" y="connsiteY3"/>
              </a:cxn>
            </a:cxnLst>
            <a:rect l="l" t="t" r="r" b="b"/>
            <a:pathLst>
              <a:path w="1207698" h="2803584">
                <a:moveTo>
                  <a:pt x="1207698" y="431320"/>
                </a:moveTo>
                <a:lnTo>
                  <a:pt x="1207698" y="0"/>
                </a:lnTo>
                <a:lnTo>
                  <a:pt x="8626" y="8626"/>
                </a:lnTo>
                <a:cubicBezTo>
                  <a:pt x="5751" y="940279"/>
                  <a:pt x="2875" y="1871931"/>
                  <a:pt x="0" y="2803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2" name="Conector Reto 21"/>
          <p:cNvCxnSpPr/>
          <p:nvPr/>
        </p:nvCxnSpPr>
        <p:spPr>
          <a:xfrm>
            <a:off x="3601529" y="427582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6349043" y="604424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Forma livre 23"/>
          <p:cNvSpPr/>
          <p:nvPr/>
        </p:nvSpPr>
        <p:spPr>
          <a:xfrm>
            <a:off x="3838755" y="4373592"/>
            <a:ext cx="2734573" cy="2104846"/>
          </a:xfrm>
          <a:custGeom>
            <a:avLst/>
            <a:gdLst>
              <a:gd name="connsiteX0" fmla="*/ 0 w 2734573"/>
              <a:gd name="connsiteY0" fmla="*/ 0 h 2104846"/>
              <a:gd name="connsiteX1" fmla="*/ 0 w 2734573"/>
              <a:gd name="connsiteY1" fmla="*/ 2104846 h 2104846"/>
              <a:gd name="connsiteX2" fmla="*/ 2734573 w 2734573"/>
              <a:gd name="connsiteY2" fmla="*/ 2087593 h 2104846"/>
              <a:gd name="connsiteX3" fmla="*/ 2734573 w 2734573"/>
              <a:gd name="connsiteY3" fmla="*/ 1751163 h 2104846"/>
            </a:gdLst>
            <a:ahLst/>
            <a:cxnLst>
              <a:cxn ang="0">
                <a:pos x="connsiteX0" y="connsiteY0"/>
              </a:cxn>
              <a:cxn ang="0">
                <a:pos x="connsiteX1" y="connsiteY1"/>
              </a:cxn>
              <a:cxn ang="0">
                <a:pos x="connsiteX2" y="connsiteY2"/>
              </a:cxn>
              <a:cxn ang="0">
                <a:pos x="connsiteX3" y="connsiteY3"/>
              </a:cxn>
            </a:cxnLst>
            <a:rect l="l" t="t" r="r" b="b"/>
            <a:pathLst>
              <a:path w="2734573" h="2104846">
                <a:moveTo>
                  <a:pt x="0" y="0"/>
                </a:moveTo>
                <a:lnTo>
                  <a:pt x="0" y="2104846"/>
                </a:lnTo>
                <a:lnTo>
                  <a:pt x="2734573" y="2087593"/>
                </a:lnTo>
                <a:lnTo>
                  <a:pt x="2734573" y="1751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Forma livre 24"/>
          <p:cNvSpPr/>
          <p:nvPr/>
        </p:nvSpPr>
        <p:spPr>
          <a:xfrm>
            <a:off x="6581953" y="4448357"/>
            <a:ext cx="3062379" cy="2012828"/>
          </a:xfrm>
          <a:custGeom>
            <a:avLst/>
            <a:gdLst>
              <a:gd name="connsiteX0" fmla="*/ 0 w 3088257"/>
              <a:gd name="connsiteY0" fmla="*/ 2027207 h 2027207"/>
              <a:gd name="connsiteX1" fmla="*/ 3088257 w 3088257"/>
              <a:gd name="connsiteY1" fmla="*/ 2009954 h 2027207"/>
              <a:gd name="connsiteX2" fmla="*/ 3088257 w 3088257"/>
              <a:gd name="connsiteY2" fmla="*/ 0 h 2027207"/>
            </a:gdLst>
            <a:ahLst/>
            <a:cxnLst>
              <a:cxn ang="0">
                <a:pos x="connsiteX0" y="connsiteY0"/>
              </a:cxn>
              <a:cxn ang="0">
                <a:pos x="connsiteX1" y="connsiteY1"/>
              </a:cxn>
              <a:cxn ang="0">
                <a:pos x="connsiteX2" y="connsiteY2"/>
              </a:cxn>
            </a:cxnLst>
            <a:rect l="l" t="t" r="r" b="b"/>
            <a:pathLst>
              <a:path w="3088257" h="2027207">
                <a:moveTo>
                  <a:pt x="0" y="2027207"/>
                </a:moveTo>
                <a:lnTo>
                  <a:pt x="3088257" y="2009954"/>
                </a:lnTo>
                <a:lnTo>
                  <a:pt x="3088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Reto 25"/>
          <p:cNvCxnSpPr/>
          <p:nvPr/>
        </p:nvCxnSpPr>
        <p:spPr>
          <a:xfrm flipV="1">
            <a:off x="6573328" y="5804441"/>
            <a:ext cx="8625" cy="2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6403677" y="6132813"/>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3666235" y="4364966"/>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6688355" y="5962141"/>
            <a:ext cx="802256" cy="461665"/>
          </a:xfrm>
          <a:prstGeom prst="rect">
            <a:avLst/>
          </a:prstGeom>
          <a:noFill/>
        </p:spPr>
        <p:txBody>
          <a:bodyPr wrap="square" rtlCol="0">
            <a:spAutoFit/>
          </a:bodyPr>
          <a:lstStyle/>
          <a:p>
            <a:r>
              <a:rPr lang="pt-BR" sz="2400" dirty="0" smtClean="0"/>
              <a:t>V</a:t>
            </a:r>
            <a:r>
              <a:rPr lang="pt-BR" sz="2400" baseline="-25000" dirty="0"/>
              <a:t>B</a:t>
            </a:r>
            <a:endParaRPr lang="pt-BR" sz="2400" dirty="0"/>
          </a:p>
        </p:txBody>
      </p:sp>
      <p:sp>
        <p:nvSpPr>
          <p:cNvPr id="30" name="CaixaDeTexto 29"/>
          <p:cNvSpPr txBox="1"/>
          <p:nvPr/>
        </p:nvSpPr>
        <p:spPr>
          <a:xfrm>
            <a:off x="9808078" y="3618537"/>
            <a:ext cx="1984076" cy="829945"/>
          </a:xfrm>
          <a:prstGeom prst="rect">
            <a:avLst/>
          </a:prstGeom>
          <a:noFill/>
        </p:spPr>
        <p:txBody>
          <a:bodyPr wrap="square" rtlCol="0">
            <a:spAutoFit/>
          </a:bodyPr>
          <a:lstStyle/>
          <a:p>
            <a:pPr algn="ctr"/>
            <a:r>
              <a:rPr lang="pt-BR" sz="2400" dirty="0" smtClean="0"/>
              <a:t>V</a:t>
            </a:r>
            <a:r>
              <a:rPr lang="pt-BR" sz="2400" baseline="-25000" dirty="0" smtClean="0"/>
              <a:t>G</a:t>
            </a:r>
            <a:r>
              <a:rPr lang="pt-BR" sz="2400" dirty="0" smtClean="0"/>
              <a:t> próximo de zero</a:t>
            </a:r>
            <a:endParaRPr lang="pt-BR" sz="2400" dirty="0"/>
          </a:p>
        </p:txBody>
      </p:sp>
      <p:sp>
        <p:nvSpPr>
          <p:cNvPr id="31" name="CaixaDeTexto 30"/>
          <p:cNvSpPr txBox="1"/>
          <p:nvPr/>
        </p:nvSpPr>
        <p:spPr>
          <a:xfrm>
            <a:off x="3860070" y="4333310"/>
            <a:ext cx="802256" cy="461665"/>
          </a:xfrm>
          <a:prstGeom prst="rect">
            <a:avLst/>
          </a:prstGeom>
          <a:noFill/>
        </p:spPr>
        <p:txBody>
          <a:bodyPr wrap="square" rtlCol="0">
            <a:spAutoFit/>
          </a:bodyPr>
          <a:lstStyle/>
          <a:p>
            <a:r>
              <a:rPr lang="pt-BR" sz="2400" dirty="0" smtClean="0"/>
              <a:t>V</a:t>
            </a:r>
            <a:r>
              <a:rPr lang="pt-BR" sz="2400" baseline="-25000" dirty="0"/>
              <a:t>C</a:t>
            </a:r>
            <a:endParaRPr lang="pt-BR" sz="2400" dirty="0"/>
          </a:p>
        </p:txBody>
      </p:sp>
      <p:sp>
        <p:nvSpPr>
          <p:cNvPr id="32" name="CaixaDeTexto 31"/>
          <p:cNvSpPr txBox="1"/>
          <p:nvPr/>
        </p:nvSpPr>
        <p:spPr>
          <a:xfrm>
            <a:off x="8249034" y="493229"/>
            <a:ext cx="1962460" cy="369332"/>
          </a:xfrm>
          <a:prstGeom prst="rect">
            <a:avLst/>
          </a:prstGeom>
          <a:noFill/>
        </p:spPr>
        <p:txBody>
          <a:bodyPr wrap="none" rtlCol="0">
            <a:spAutoFit/>
          </a:bodyPr>
          <a:lstStyle/>
          <a:p>
            <a:r>
              <a:rPr lang="pt-BR" dirty="0" smtClean="0"/>
              <a:t>Medir capacitância</a:t>
            </a:r>
            <a:endParaRPr lang="pt-BR" dirty="0"/>
          </a:p>
        </p:txBody>
      </p:sp>
      <p:grpSp>
        <p:nvGrpSpPr>
          <p:cNvPr id="33" name="Grupo 32"/>
          <p:cNvGrpSpPr/>
          <p:nvPr/>
        </p:nvGrpSpPr>
        <p:grpSpPr>
          <a:xfrm>
            <a:off x="5647427" y="1830698"/>
            <a:ext cx="241540" cy="369332"/>
            <a:chOff x="8319460" y="3999814"/>
            <a:chExt cx="241540" cy="369332"/>
          </a:xfrm>
        </p:grpSpPr>
        <p:sp>
          <p:nvSpPr>
            <p:cNvPr id="34" name="Elipse 3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2" name="Grupo 41"/>
          <p:cNvGrpSpPr/>
          <p:nvPr/>
        </p:nvGrpSpPr>
        <p:grpSpPr>
          <a:xfrm>
            <a:off x="7435970" y="1907939"/>
            <a:ext cx="241540" cy="369332"/>
            <a:chOff x="8319460" y="3999814"/>
            <a:chExt cx="241540" cy="369332"/>
          </a:xfrm>
        </p:grpSpPr>
        <p:sp>
          <p:nvSpPr>
            <p:cNvPr id="43" name="Elipse 4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7" name="Grupo 56"/>
          <p:cNvGrpSpPr/>
          <p:nvPr/>
        </p:nvGrpSpPr>
        <p:grpSpPr>
          <a:xfrm>
            <a:off x="6625337" y="2351929"/>
            <a:ext cx="241540" cy="369332"/>
            <a:chOff x="8319460" y="3999814"/>
            <a:chExt cx="241540" cy="369332"/>
          </a:xfrm>
        </p:grpSpPr>
        <p:sp>
          <p:nvSpPr>
            <p:cNvPr id="58" name="Elipse 5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60" name="CaixaDeTexto 59"/>
          <p:cNvSpPr txBox="1"/>
          <p:nvPr/>
        </p:nvSpPr>
        <p:spPr>
          <a:xfrm>
            <a:off x="431321" y="1650822"/>
            <a:ext cx="3429000" cy="4339650"/>
          </a:xfrm>
          <a:prstGeom prst="rect">
            <a:avLst/>
          </a:prstGeom>
          <a:noFill/>
        </p:spPr>
        <p:txBody>
          <a:bodyPr wrap="square" rtlCol="0">
            <a:spAutoFit/>
          </a:bodyPr>
          <a:lstStyle/>
          <a:p>
            <a:r>
              <a:rPr lang="pt-BR" sz="2400" i="1" dirty="0" smtClean="0"/>
              <a:t>C</a:t>
            </a:r>
            <a:r>
              <a:rPr lang="pt-BR" sz="2400" i="1" baseline="-25000" dirty="0" smtClean="0"/>
              <a:t>ox</a:t>
            </a:r>
            <a:r>
              <a:rPr lang="pt-BR" sz="2400" i="1" dirty="0" smtClean="0"/>
              <a:t> = </a:t>
            </a:r>
            <a:r>
              <a:rPr lang="az-Cyrl-AZ" sz="2400" i="1" dirty="0" smtClean="0"/>
              <a:t>є</a:t>
            </a:r>
            <a:r>
              <a:rPr lang="pt-BR" sz="2400" i="1" baseline="-25000" dirty="0" err="1" smtClean="0"/>
              <a:t>ox</a:t>
            </a:r>
            <a:r>
              <a:rPr lang="pt-BR" sz="2400" i="1" dirty="0" smtClean="0"/>
              <a:t>/</a:t>
            </a:r>
            <a:r>
              <a:rPr lang="pt-BR" sz="2400" i="1" dirty="0" err="1" smtClean="0"/>
              <a:t>t</a:t>
            </a:r>
            <a:r>
              <a:rPr lang="pt-BR" sz="2400" i="1" baseline="-25000" dirty="0" err="1" smtClean="0"/>
              <a:t>ox</a:t>
            </a:r>
            <a:endParaRPr lang="pt-BR" sz="2400" i="1" dirty="0" smtClean="0"/>
          </a:p>
          <a:p>
            <a:endParaRPr lang="pt-BR" sz="2400" dirty="0"/>
          </a:p>
          <a:p>
            <a:r>
              <a:rPr lang="az-Cyrl-AZ" sz="2400" dirty="0" smtClean="0"/>
              <a:t>Є</a:t>
            </a:r>
            <a:r>
              <a:rPr lang="pt-BR" sz="2400" baseline="-25000" dirty="0" err="1" smtClean="0"/>
              <a:t>ox</a:t>
            </a:r>
            <a:r>
              <a:rPr lang="pt-BR" sz="2400" baseline="-25000" dirty="0" smtClean="0"/>
              <a:t> = </a:t>
            </a:r>
            <a:r>
              <a:rPr lang="pt-BR" sz="2400" dirty="0" smtClean="0"/>
              <a:t>permissividade do oxido de silício</a:t>
            </a:r>
            <a:endParaRPr lang="pt-BR" sz="2400" dirty="0" smtClean="0"/>
          </a:p>
          <a:p>
            <a:r>
              <a:rPr lang="az-Cyrl-AZ" sz="2400" i="1" dirty="0" smtClean="0"/>
              <a:t>Є</a:t>
            </a:r>
            <a:r>
              <a:rPr lang="pt-BR" sz="2400" i="1" baseline="-25000" dirty="0" err="1" smtClean="0"/>
              <a:t>ox</a:t>
            </a:r>
            <a:r>
              <a:rPr lang="pt-BR" sz="2400" i="1" dirty="0" smtClean="0"/>
              <a:t>  = </a:t>
            </a:r>
            <a:r>
              <a:rPr lang="az-Cyrl-AZ" sz="2400" i="1" dirty="0" smtClean="0"/>
              <a:t>Є</a:t>
            </a:r>
            <a:r>
              <a:rPr lang="pt-BR" sz="2400" i="1" baseline="-25000" dirty="0" smtClean="0"/>
              <a:t>o</a:t>
            </a:r>
            <a:r>
              <a:rPr lang="pt-BR" sz="2400" i="1" dirty="0" smtClean="0"/>
              <a:t>.</a:t>
            </a:r>
            <a:r>
              <a:rPr lang="az-Cyrl-AZ" sz="2400" i="1" dirty="0" smtClean="0"/>
              <a:t>Є</a:t>
            </a:r>
            <a:r>
              <a:rPr lang="pt-BR" sz="2400" i="1" baseline="-25000" dirty="0" smtClean="0"/>
              <a:t>SiO2</a:t>
            </a:r>
            <a:endParaRPr lang="pt-BR" sz="2400" baseline="-25000" dirty="0" smtClean="0"/>
          </a:p>
          <a:p>
            <a:endParaRPr lang="pt-BR" sz="2400" dirty="0" smtClean="0"/>
          </a:p>
          <a:p>
            <a:r>
              <a:rPr lang="az-Cyrl-AZ" sz="2400" dirty="0" smtClean="0"/>
              <a:t>Є</a:t>
            </a:r>
            <a:r>
              <a:rPr lang="pt-BR" sz="2400" baseline="-25000" dirty="0" smtClean="0"/>
              <a:t>o = </a:t>
            </a:r>
            <a:r>
              <a:rPr lang="pt-BR" sz="2400" dirty="0" smtClean="0"/>
              <a:t>permissividade do vácuo</a:t>
            </a:r>
            <a:endParaRPr lang="pt-BR" sz="2400" dirty="0" smtClean="0"/>
          </a:p>
          <a:p>
            <a:r>
              <a:rPr lang="az-Cyrl-AZ" sz="2400" dirty="0" smtClean="0"/>
              <a:t>Є</a:t>
            </a:r>
            <a:r>
              <a:rPr lang="pt-BR" sz="2400" baseline="-25000" dirty="0" smtClean="0"/>
              <a:t>SiO2 = </a:t>
            </a:r>
            <a:r>
              <a:rPr lang="pt-BR" sz="2400" dirty="0" smtClean="0"/>
              <a:t>permissividade relativa do oxido de silício</a:t>
            </a:r>
            <a:endParaRPr lang="pt-BR" sz="2400" dirty="0" smtClean="0"/>
          </a:p>
          <a:p>
            <a:endParaRPr lang="pt-BR" dirty="0" smtClean="0"/>
          </a:p>
          <a:p>
            <a:endParaRPr lang="pt-BR" dirty="0" smtClean="0"/>
          </a:p>
        </p:txBody>
      </p:sp>
      <p:sp>
        <p:nvSpPr>
          <p:cNvPr id="63" name="CaixaDeTexto 62"/>
          <p:cNvSpPr txBox="1"/>
          <p:nvPr/>
        </p:nvSpPr>
        <p:spPr>
          <a:xfrm>
            <a:off x="9371537" y="3964975"/>
            <a:ext cx="338554" cy="461665"/>
          </a:xfrm>
          <a:prstGeom prst="rect">
            <a:avLst/>
          </a:prstGeom>
          <a:noFill/>
        </p:spPr>
        <p:txBody>
          <a:bodyPr wrap="none" rtlCol="0">
            <a:spAutoFit/>
          </a:bodyPr>
          <a:lstStyle/>
          <a:p>
            <a:r>
              <a:rPr lang="pt-BR" sz="2400" b="1" dirty="0" smtClean="0"/>
              <a:t>+</a:t>
            </a:r>
            <a:endParaRPr lang="pt-BR" sz="2400" b="1" dirty="0"/>
          </a:p>
        </p:txBody>
      </p:sp>
      <mc:AlternateContent xmlns:mc="http://schemas.openxmlformats.org/markup-compatibility/2006">
        <mc:Choice xmlns:a14="http://schemas.microsoft.com/office/drawing/2010/main" Requires="a14">
          <p:sp>
            <p:nvSpPr>
              <p:cNvPr id="36" name="CaixaDeTexto 5"/>
              <p:cNvSpPr txBox="1"/>
              <p:nvPr/>
            </p:nvSpPr>
            <p:spPr>
              <a:xfrm>
                <a:off x="880745" y="5477510"/>
                <a:ext cx="2530475" cy="1132205"/>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𝑪</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m:t>
                      </m:r>
                      <m:f>
                        <m:f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fPr>
                        <m:num>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𝜺</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num>
                        <m:den>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𝒕</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den>
                      </m:f>
                    </m:oMath>
                  </m:oMathPara>
                </a14:m>
                <a:endPar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endParaRPr>
              </a:p>
            </p:txBody>
          </p:sp>
        </mc:Choice>
        <mc:Fallback>
          <p:sp>
            <p:nvSpPr>
              <p:cNvPr id="36" name="CaixaDeTexto 5"/>
              <p:cNvSpPr txBox="1">
                <a:spLocks noRot="1" noChangeAspect="1" noMove="1" noResize="1" noEditPoints="1" noAdjustHandles="1" noChangeArrowheads="1" noChangeShapeType="1" noTextEdit="1"/>
              </p:cNvSpPr>
              <p:nvPr/>
            </p:nvSpPr>
            <p:spPr>
              <a:xfrm>
                <a:off x="880745" y="5477510"/>
                <a:ext cx="2530475" cy="1132205"/>
              </a:xfrm>
              <a:prstGeom prst="rect">
                <a:avLst/>
              </a:prstGeom>
              <a:blipFill rotWithShape="1">
                <a:blip r:embed="rId1"/>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4"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5" name="CaixaDeTexto 4"/>
          <p:cNvSpPr txBox="1"/>
          <p:nvPr/>
        </p:nvSpPr>
        <p:spPr>
          <a:xfrm>
            <a:off x="431321" y="417570"/>
            <a:ext cx="5686425" cy="645160"/>
          </a:xfrm>
          <a:prstGeom prst="rect">
            <a:avLst/>
          </a:prstGeom>
          <a:noFill/>
        </p:spPr>
        <p:txBody>
          <a:bodyPr wrap="none" rtlCol="0">
            <a:spAutoFit/>
          </a:bodyPr>
          <a:lstStyle/>
          <a:p>
            <a:r>
              <a:rPr lang="pt-BR" sz="3600" dirty="0" smtClean="0">
                <a:latin typeface="Comic Sans MS" panose="030F0702030302020204" pitchFamily="66" charset="0"/>
              </a:rPr>
              <a:t>Capacitor MOS </a:t>
            </a:r>
            <a:r>
              <a:rPr lang="pt-BR" sz="3600" b="1" dirty="0" smtClean="0">
                <a:solidFill>
                  <a:srgbClr val="C00000"/>
                </a:solidFill>
                <a:latin typeface="Comic Sans MS" panose="030F0702030302020204" pitchFamily="66" charset="0"/>
              </a:rPr>
              <a:t>(inversão)</a:t>
            </a:r>
            <a:endParaRPr lang="pt-BR" sz="3600" b="1" dirty="0">
              <a:solidFill>
                <a:srgbClr val="C00000"/>
              </a:solidFill>
              <a:latin typeface="Comic Sans MS" panose="030F0702030302020204" pitchFamily="66" charset="0"/>
            </a:endParaRPr>
          </a:p>
        </p:txBody>
      </p:sp>
      <p:grpSp>
        <p:nvGrpSpPr>
          <p:cNvPr id="6" name="Grupo 5"/>
          <p:cNvGrpSpPr/>
          <p:nvPr/>
        </p:nvGrpSpPr>
        <p:grpSpPr>
          <a:xfrm>
            <a:off x="4784785" y="1378939"/>
            <a:ext cx="4071667" cy="4425502"/>
            <a:chOff x="4586378" y="1292675"/>
            <a:chExt cx="4071667" cy="4425502"/>
          </a:xfrm>
        </p:grpSpPr>
        <p:sp>
          <p:nvSpPr>
            <p:cNvPr id="7" name="Retângulo de cantos arredondados 6"/>
            <p:cNvSpPr/>
            <p:nvPr/>
          </p:nvSpPr>
          <p:spPr>
            <a:xfrm>
              <a:off x="4595005" y="1819038"/>
              <a:ext cx="3821501" cy="38991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Retângulo 7"/>
            <p:cNvSpPr/>
            <p:nvPr/>
          </p:nvSpPr>
          <p:spPr>
            <a:xfrm>
              <a:off x="5397261" y="1689642"/>
              <a:ext cx="2441276" cy="129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Retângulo 8"/>
            <p:cNvSpPr/>
            <p:nvPr/>
          </p:nvSpPr>
          <p:spPr>
            <a:xfrm>
              <a:off x="5371382" y="1430849"/>
              <a:ext cx="2458528" cy="267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7437409" y="5053944"/>
              <a:ext cx="802256" cy="461665"/>
            </a:xfrm>
            <a:prstGeom prst="rect">
              <a:avLst/>
            </a:prstGeom>
            <a:noFill/>
          </p:spPr>
          <p:txBody>
            <a:bodyPr wrap="square" rtlCol="0">
              <a:spAutoFit/>
            </a:bodyPr>
            <a:lstStyle/>
            <a:p>
              <a:r>
                <a:rPr lang="pt-BR" sz="2400" dirty="0" err="1" smtClean="0"/>
                <a:t>P-Si</a:t>
              </a:r>
              <a:endParaRPr lang="pt-BR" sz="2400" dirty="0"/>
            </a:p>
          </p:txBody>
        </p:sp>
        <p:sp>
          <p:nvSpPr>
            <p:cNvPr id="11" name="CaixaDeTexto 10"/>
            <p:cNvSpPr txBox="1"/>
            <p:nvPr/>
          </p:nvSpPr>
          <p:spPr>
            <a:xfrm>
              <a:off x="6259781" y="1292675"/>
              <a:ext cx="802256" cy="461665"/>
            </a:xfrm>
            <a:prstGeom prst="rect">
              <a:avLst/>
            </a:prstGeom>
            <a:noFill/>
          </p:spPr>
          <p:txBody>
            <a:bodyPr wrap="square" rtlCol="0">
              <a:spAutoFit/>
            </a:bodyPr>
            <a:lstStyle/>
            <a:p>
              <a:r>
                <a:rPr lang="pt-BR" sz="2400" dirty="0" smtClean="0"/>
                <a:t>poli</a:t>
              </a:r>
              <a:endParaRPr lang="pt-BR" sz="2400" dirty="0"/>
            </a:p>
          </p:txBody>
        </p:sp>
        <p:sp>
          <p:nvSpPr>
            <p:cNvPr id="12" name="CaixaDeTexto 11"/>
            <p:cNvSpPr txBox="1"/>
            <p:nvPr/>
          </p:nvSpPr>
          <p:spPr>
            <a:xfrm>
              <a:off x="7855789" y="1523507"/>
              <a:ext cx="802256" cy="46166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3" name="Retângulo de cantos arredondados 12"/>
            <p:cNvSpPr/>
            <p:nvPr/>
          </p:nvSpPr>
          <p:spPr>
            <a:xfrm>
              <a:off x="4586378" y="1819038"/>
              <a:ext cx="862642" cy="4140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CaixaDeTexto 13"/>
            <p:cNvSpPr txBox="1"/>
            <p:nvPr/>
          </p:nvSpPr>
          <p:spPr>
            <a:xfrm>
              <a:off x="4655391" y="1819038"/>
              <a:ext cx="802256" cy="461665"/>
            </a:xfrm>
            <a:prstGeom prst="rect">
              <a:avLst/>
            </a:prstGeom>
            <a:noFill/>
          </p:spPr>
          <p:txBody>
            <a:bodyPr wrap="square" rtlCol="0">
              <a:spAutoFit/>
            </a:bodyPr>
            <a:lstStyle/>
            <a:p>
              <a:r>
                <a:rPr lang="pt-BR" sz="2400" dirty="0" smtClean="0"/>
                <a:t>N-Si</a:t>
              </a:r>
              <a:endParaRPr lang="pt-BR" sz="2400" dirty="0"/>
            </a:p>
          </p:txBody>
        </p:sp>
      </p:grpSp>
      <p:sp>
        <p:nvSpPr>
          <p:cNvPr id="15" name="Forma livre 14"/>
          <p:cNvSpPr/>
          <p:nvPr/>
        </p:nvSpPr>
        <p:spPr>
          <a:xfrm>
            <a:off x="6814868" y="1026543"/>
            <a:ext cx="2829464" cy="3338423"/>
          </a:xfrm>
          <a:custGeom>
            <a:avLst/>
            <a:gdLst>
              <a:gd name="connsiteX0" fmla="*/ 0 w 2829464"/>
              <a:gd name="connsiteY0" fmla="*/ 491706 h 3338423"/>
              <a:gd name="connsiteX1" fmla="*/ 0 w 2829464"/>
              <a:gd name="connsiteY1" fmla="*/ 0 h 3338423"/>
              <a:gd name="connsiteX2" fmla="*/ 2786332 w 2829464"/>
              <a:gd name="connsiteY2" fmla="*/ 0 h 3338423"/>
              <a:gd name="connsiteX3" fmla="*/ 2829464 w 2829464"/>
              <a:gd name="connsiteY3" fmla="*/ 3338423 h 3338423"/>
            </a:gdLst>
            <a:ahLst/>
            <a:cxnLst>
              <a:cxn ang="0">
                <a:pos x="connsiteX0" y="connsiteY0"/>
              </a:cxn>
              <a:cxn ang="0">
                <a:pos x="connsiteX1" y="connsiteY1"/>
              </a:cxn>
              <a:cxn ang="0">
                <a:pos x="connsiteX2" y="connsiteY2"/>
              </a:cxn>
              <a:cxn ang="0">
                <a:pos x="connsiteX3" y="connsiteY3"/>
              </a:cxn>
            </a:cxnLst>
            <a:rect l="l" t="t" r="r" b="b"/>
            <a:pathLst>
              <a:path w="2829464" h="3338423">
                <a:moveTo>
                  <a:pt x="0" y="491706"/>
                </a:moveTo>
                <a:lnTo>
                  <a:pt x="0" y="0"/>
                </a:lnTo>
                <a:lnTo>
                  <a:pt x="2786332" y="0"/>
                </a:lnTo>
                <a:lnTo>
                  <a:pt x="2829464" y="3338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6" name="Grupo 15"/>
          <p:cNvGrpSpPr/>
          <p:nvPr/>
        </p:nvGrpSpPr>
        <p:grpSpPr>
          <a:xfrm>
            <a:off x="8758687" y="775809"/>
            <a:ext cx="471577" cy="501468"/>
            <a:chOff x="9782355" y="832123"/>
            <a:chExt cx="733245" cy="551939"/>
          </a:xfrm>
        </p:grpSpPr>
        <p:sp>
          <p:nvSpPr>
            <p:cNvPr id="17" name="Elipse 16"/>
            <p:cNvSpPr/>
            <p:nvPr/>
          </p:nvSpPr>
          <p:spPr>
            <a:xfrm>
              <a:off x="9782355" y="832123"/>
              <a:ext cx="733245" cy="551939"/>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 name="Forma livre 17"/>
            <p:cNvSpPr/>
            <p:nvPr/>
          </p:nvSpPr>
          <p:spPr>
            <a:xfrm>
              <a:off x="9954884" y="915260"/>
              <a:ext cx="422694" cy="385663"/>
            </a:xfrm>
            <a:custGeom>
              <a:avLst/>
              <a:gdLst>
                <a:gd name="connsiteX0" fmla="*/ 0 w 297155"/>
                <a:gd name="connsiteY0" fmla="*/ 219545 h 385663"/>
                <a:gd name="connsiteX1" fmla="*/ 86264 w 297155"/>
                <a:gd name="connsiteY1" fmla="*/ 3884 h 385663"/>
                <a:gd name="connsiteX2" fmla="*/ 189781 w 297155"/>
                <a:gd name="connsiteY2" fmla="*/ 383447 h 385663"/>
                <a:gd name="connsiteX3" fmla="*/ 284671 w 297155"/>
                <a:gd name="connsiteY3" fmla="*/ 159160 h 385663"/>
                <a:gd name="connsiteX4" fmla="*/ 293298 w 297155"/>
                <a:gd name="connsiteY4" fmla="*/ 133281 h 3856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55" h="385663">
                  <a:moveTo>
                    <a:pt x="0" y="219545"/>
                  </a:moveTo>
                  <a:cubicBezTo>
                    <a:pt x="27317" y="98056"/>
                    <a:pt x="54634" y="-23433"/>
                    <a:pt x="86264" y="3884"/>
                  </a:cubicBezTo>
                  <a:cubicBezTo>
                    <a:pt x="117894" y="31201"/>
                    <a:pt x="156713" y="357568"/>
                    <a:pt x="189781" y="383447"/>
                  </a:cubicBezTo>
                  <a:cubicBezTo>
                    <a:pt x="222849" y="409326"/>
                    <a:pt x="267418" y="200854"/>
                    <a:pt x="284671" y="159160"/>
                  </a:cubicBezTo>
                  <a:cubicBezTo>
                    <a:pt x="301924" y="117466"/>
                    <a:pt x="297611" y="125373"/>
                    <a:pt x="293298" y="133281"/>
                  </a:cubicBezTo>
                </a:path>
              </a:pathLst>
            </a:cu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cxnSp>
        <p:nvCxnSpPr>
          <p:cNvPr id="19" name="Conector Reto 18"/>
          <p:cNvCxnSpPr/>
          <p:nvPr/>
        </p:nvCxnSpPr>
        <p:spPr>
          <a:xfrm>
            <a:off x="9411421" y="436496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0" name="Conector Reto 19"/>
          <p:cNvCxnSpPr/>
          <p:nvPr/>
        </p:nvCxnSpPr>
        <p:spPr>
          <a:xfrm flipV="1">
            <a:off x="9468938" y="4448357"/>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1" name="Forma livre 20"/>
          <p:cNvSpPr/>
          <p:nvPr/>
        </p:nvSpPr>
        <p:spPr>
          <a:xfrm>
            <a:off x="3838755" y="1466491"/>
            <a:ext cx="1207698" cy="2803584"/>
          </a:xfrm>
          <a:custGeom>
            <a:avLst/>
            <a:gdLst>
              <a:gd name="connsiteX0" fmla="*/ 1207698 w 1207698"/>
              <a:gd name="connsiteY0" fmla="*/ 431320 h 2803584"/>
              <a:gd name="connsiteX1" fmla="*/ 1207698 w 1207698"/>
              <a:gd name="connsiteY1" fmla="*/ 0 h 2803584"/>
              <a:gd name="connsiteX2" fmla="*/ 8626 w 1207698"/>
              <a:gd name="connsiteY2" fmla="*/ 8626 h 2803584"/>
              <a:gd name="connsiteX3" fmla="*/ 0 w 1207698"/>
              <a:gd name="connsiteY3" fmla="*/ 2803584 h 2803584"/>
            </a:gdLst>
            <a:ahLst/>
            <a:cxnLst>
              <a:cxn ang="0">
                <a:pos x="connsiteX0" y="connsiteY0"/>
              </a:cxn>
              <a:cxn ang="0">
                <a:pos x="connsiteX1" y="connsiteY1"/>
              </a:cxn>
              <a:cxn ang="0">
                <a:pos x="connsiteX2" y="connsiteY2"/>
              </a:cxn>
              <a:cxn ang="0">
                <a:pos x="connsiteX3" y="connsiteY3"/>
              </a:cxn>
            </a:cxnLst>
            <a:rect l="l" t="t" r="r" b="b"/>
            <a:pathLst>
              <a:path w="1207698" h="2803584">
                <a:moveTo>
                  <a:pt x="1207698" y="431320"/>
                </a:moveTo>
                <a:lnTo>
                  <a:pt x="1207698" y="0"/>
                </a:lnTo>
                <a:lnTo>
                  <a:pt x="8626" y="8626"/>
                </a:lnTo>
                <a:cubicBezTo>
                  <a:pt x="5751" y="940279"/>
                  <a:pt x="2875" y="1871931"/>
                  <a:pt x="0" y="2803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2" name="Conector Reto 21"/>
          <p:cNvCxnSpPr/>
          <p:nvPr/>
        </p:nvCxnSpPr>
        <p:spPr>
          <a:xfrm>
            <a:off x="3601529" y="427582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a:off x="6349043" y="604424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4" name="Forma livre 23"/>
          <p:cNvSpPr/>
          <p:nvPr/>
        </p:nvSpPr>
        <p:spPr>
          <a:xfrm>
            <a:off x="3838755" y="4373592"/>
            <a:ext cx="2734573" cy="2104846"/>
          </a:xfrm>
          <a:custGeom>
            <a:avLst/>
            <a:gdLst>
              <a:gd name="connsiteX0" fmla="*/ 0 w 2734573"/>
              <a:gd name="connsiteY0" fmla="*/ 0 h 2104846"/>
              <a:gd name="connsiteX1" fmla="*/ 0 w 2734573"/>
              <a:gd name="connsiteY1" fmla="*/ 2104846 h 2104846"/>
              <a:gd name="connsiteX2" fmla="*/ 2734573 w 2734573"/>
              <a:gd name="connsiteY2" fmla="*/ 2087593 h 2104846"/>
              <a:gd name="connsiteX3" fmla="*/ 2734573 w 2734573"/>
              <a:gd name="connsiteY3" fmla="*/ 1751163 h 2104846"/>
            </a:gdLst>
            <a:ahLst/>
            <a:cxnLst>
              <a:cxn ang="0">
                <a:pos x="connsiteX0" y="connsiteY0"/>
              </a:cxn>
              <a:cxn ang="0">
                <a:pos x="connsiteX1" y="connsiteY1"/>
              </a:cxn>
              <a:cxn ang="0">
                <a:pos x="connsiteX2" y="connsiteY2"/>
              </a:cxn>
              <a:cxn ang="0">
                <a:pos x="connsiteX3" y="connsiteY3"/>
              </a:cxn>
            </a:cxnLst>
            <a:rect l="l" t="t" r="r" b="b"/>
            <a:pathLst>
              <a:path w="2734573" h="2104846">
                <a:moveTo>
                  <a:pt x="0" y="0"/>
                </a:moveTo>
                <a:lnTo>
                  <a:pt x="0" y="2104846"/>
                </a:lnTo>
                <a:lnTo>
                  <a:pt x="2734573" y="2087593"/>
                </a:lnTo>
                <a:lnTo>
                  <a:pt x="2734573" y="1751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Forma livre 24"/>
          <p:cNvSpPr/>
          <p:nvPr/>
        </p:nvSpPr>
        <p:spPr>
          <a:xfrm>
            <a:off x="6581953" y="4448357"/>
            <a:ext cx="3062379" cy="2012828"/>
          </a:xfrm>
          <a:custGeom>
            <a:avLst/>
            <a:gdLst>
              <a:gd name="connsiteX0" fmla="*/ 0 w 3088257"/>
              <a:gd name="connsiteY0" fmla="*/ 2027207 h 2027207"/>
              <a:gd name="connsiteX1" fmla="*/ 3088257 w 3088257"/>
              <a:gd name="connsiteY1" fmla="*/ 2009954 h 2027207"/>
              <a:gd name="connsiteX2" fmla="*/ 3088257 w 3088257"/>
              <a:gd name="connsiteY2" fmla="*/ 0 h 2027207"/>
            </a:gdLst>
            <a:ahLst/>
            <a:cxnLst>
              <a:cxn ang="0">
                <a:pos x="connsiteX0" y="connsiteY0"/>
              </a:cxn>
              <a:cxn ang="0">
                <a:pos x="connsiteX1" y="connsiteY1"/>
              </a:cxn>
              <a:cxn ang="0">
                <a:pos x="connsiteX2" y="connsiteY2"/>
              </a:cxn>
            </a:cxnLst>
            <a:rect l="l" t="t" r="r" b="b"/>
            <a:pathLst>
              <a:path w="3088257" h="2027207">
                <a:moveTo>
                  <a:pt x="0" y="2027207"/>
                </a:moveTo>
                <a:lnTo>
                  <a:pt x="3088257" y="2009954"/>
                </a:lnTo>
                <a:lnTo>
                  <a:pt x="3088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6" name="Conector Reto 25"/>
          <p:cNvCxnSpPr/>
          <p:nvPr/>
        </p:nvCxnSpPr>
        <p:spPr>
          <a:xfrm flipV="1">
            <a:off x="6573328" y="5804441"/>
            <a:ext cx="8625" cy="2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V="1">
            <a:off x="6403677" y="6132813"/>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3666235" y="4364966"/>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9" name="CaixaDeTexto 28"/>
          <p:cNvSpPr txBox="1"/>
          <p:nvPr/>
        </p:nvSpPr>
        <p:spPr>
          <a:xfrm>
            <a:off x="6688355" y="5962141"/>
            <a:ext cx="802256" cy="461665"/>
          </a:xfrm>
          <a:prstGeom prst="rect">
            <a:avLst/>
          </a:prstGeom>
          <a:noFill/>
        </p:spPr>
        <p:txBody>
          <a:bodyPr wrap="square" rtlCol="0">
            <a:spAutoFit/>
          </a:bodyPr>
          <a:lstStyle/>
          <a:p>
            <a:r>
              <a:rPr lang="pt-BR" sz="2400" dirty="0" smtClean="0"/>
              <a:t>V</a:t>
            </a:r>
            <a:r>
              <a:rPr lang="pt-BR" sz="2400" baseline="-25000" dirty="0"/>
              <a:t>B</a:t>
            </a:r>
            <a:endParaRPr lang="pt-BR" sz="2400" dirty="0"/>
          </a:p>
        </p:txBody>
      </p:sp>
      <p:sp>
        <p:nvSpPr>
          <p:cNvPr id="30" name="CaixaDeTexto 29"/>
          <p:cNvSpPr txBox="1"/>
          <p:nvPr/>
        </p:nvSpPr>
        <p:spPr>
          <a:xfrm>
            <a:off x="9834113" y="3909367"/>
            <a:ext cx="1984076" cy="1200329"/>
          </a:xfrm>
          <a:prstGeom prst="rect">
            <a:avLst/>
          </a:prstGeom>
          <a:noFill/>
        </p:spPr>
        <p:txBody>
          <a:bodyPr wrap="square" rtlCol="0">
            <a:spAutoFit/>
          </a:bodyPr>
          <a:lstStyle/>
          <a:p>
            <a:r>
              <a:rPr lang="pt-BR" sz="2400" dirty="0" smtClean="0"/>
              <a:t>V</a:t>
            </a:r>
            <a:r>
              <a:rPr lang="pt-BR" sz="2400" baseline="-25000" dirty="0" smtClean="0"/>
              <a:t>G</a:t>
            </a:r>
            <a:r>
              <a:rPr lang="pt-BR" sz="2400" dirty="0" smtClean="0"/>
              <a:t>   bastante positivo em relação a V</a:t>
            </a:r>
            <a:r>
              <a:rPr lang="pt-BR" sz="2400" baseline="-25000" dirty="0" smtClean="0"/>
              <a:t>B</a:t>
            </a:r>
            <a:endParaRPr lang="pt-BR" sz="2400" dirty="0"/>
          </a:p>
        </p:txBody>
      </p:sp>
      <p:sp>
        <p:nvSpPr>
          <p:cNvPr id="31" name="CaixaDeTexto 30"/>
          <p:cNvSpPr txBox="1"/>
          <p:nvPr/>
        </p:nvSpPr>
        <p:spPr>
          <a:xfrm>
            <a:off x="3838480" y="4373950"/>
            <a:ext cx="802256" cy="461665"/>
          </a:xfrm>
          <a:prstGeom prst="rect">
            <a:avLst/>
          </a:prstGeom>
          <a:noFill/>
        </p:spPr>
        <p:txBody>
          <a:bodyPr wrap="square" rtlCol="0">
            <a:spAutoFit/>
          </a:bodyPr>
          <a:lstStyle/>
          <a:p>
            <a:r>
              <a:rPr lang="pt-BR" sz="2400" dirty="0" smtClean="0"/>
              <a:t>V</a:t>
            </a:r>
            <a:r>
              <a:rPr lang="pt-BR" sz="2400" baseline="-25000" dirty="0"/>
              <a:t>C</a:t>
            </a:r>
            <a:endParaRPr lang="pt-BR" sz="2400" dirty="0"/>
          </a:p>
        </p:txBody>
      </p:sp>
      <p:sp>
        <p:nvSpPr>
          <p:cNvPr id="32" name="CaixaDeTexto 31"/>
          <p:cNvSpPr txBox="1"/>
          <p:nvPr/>
        </p:nvSpPr>
        <p:spPr>
          <a:xfrm>
            <a:off x="8249034" y="493229"/>
            <a:ext cx="1962460" cy="369332"/>
          </a:xfrm>
          <a:prstGeom prst="rect">
            <a:avLst/>
          </a:prstGeom>
          <a:noFill/>
        </p:spPr>
        <p:txBody>
          <a:bodyPr wrap="none" rtlCol="0">
            <a:spAutoFit/>
          </a:bodyPr>
          <a:lstStyle/>
          <a:p>
            <a:r>
              <a:rPr lang="pt-BR" dirty="0" smtClean="0"/>
              <a:t>Medir capacitância</a:t>
            </a:r>
            <a:endParaRPr lang="pt-BR" dirty="0"/>
          </a:p>
        </p:txBody>
      </p:sp>
      <p:grpSp>
        <p:nvGrpSpPr>
          <p:cNvPr id="33" name="Grupo 32"/>
          <p:cNvGrpSpPr/>
          <p:nvPr/>
        </p:nvGrpSpPr>
        <p:grpSpPr>
          <a:xfrm>
            <a:off x="5647427" y="1830698"/>
            <a:ext cx="241540" cy="369332"/>
            <a:chOff x="8319460" y="3999814"/>
            <a:chExt cx="241540" cy="369332"/>
          </a:xfrm>
        </p:grpSpPr>
        <p:sp>
          <p:nvSpPr>
            <p:cNvPr id="34" name="Elipse 3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5" name="CaixaDeTexto 3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6" name="Grupo 35"/>
          <p:cNvGrpSpPr/>
          <p:nvPr/>
        </p:nvGrpSpPr>
        <p:grpSpPr>
          <a:xfrm>
            <a:off x="5894717" y="1793157"/>
            <a:ext cx="241540" cy="369332"/>
            <a:chOff x="8319460" y="3999814"/>
            <a:chExt cx="241540" cy="369332"/>
          </a:xfrm>
        </p:grpSpPr>
        <p:sp>
          <p:nvSpPr>
            <p:cNvPr id="37" name="Elipse 3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8" name="CaixaDeTexto 3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9" name="Grupo 38"/>
          <p:cNvGrpSpPr/>
          <p:nvPr/>
        </p:nvGrpSpPr>
        <p:grpSpPr>
          <a:xfrm>
            <a:off x="6899335" y="1814508"/>
            <a:ext cx="241540" cy="369332"/>
            <a:chOff x="8319460" y="3999814"/>
            <a:chExt cx="241540" cy="369332"/>
          </a:xfrm>
        </p:grpSpPr>
        <p:sp>
          <p:nvSpPr>
            <p:cNvPr id="40" name="Elipse 3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CaixaDeTexto 4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2" name="Grupo 41"/>
          <p:cNvGrpSpPr/>
          <p:nvPr/>
        </p:nvGrpSpPr>
        <p:grpSpPr>
          <a:xfrm>
            <a:off x="7171426" y="1830698"/>
            <a:ext cx="241540" cy="369332"/>
            <a:chOff x="8319460" y="3999814"/>
            <a:chExt cx="241540" cy="369332"/>
          </a:xfrm>
        </p:grpSpPr>
        <p:sp>
          <p:nvSpPr>
            <p:cNvPr id="43" name="Elipse 4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4" name="CaixaDeTexto 4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5" name="Grupo 44"/>
          <p:cNvGrpSpPr/>
          <p:nvPr/>
        </p:nvGrpSpPr>
        <p:grpSpPr>
          <a:xfrm>
            <a:off x="7436329" y="1794112"/>
            <a:ext cx="241540" cy="369332"/>
            <a:chOff x="8319460" y="3999814"/>
            <a:chExt cx="241540" cy="369332"/>
          </a:xfrm>
        </p:grpSpPr>
        <p:sp>
          <p:nvSpPr>
            <p:cNvPr id="46" name="Elipse 4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7" name="CaixaDeTexto 4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8" name="Grupo 47"/>
          <p:cNvGrpSpPr/>
          <p:nvPr/>
        </p:nvGrpSpPr>
        <p:grpSpPr>
          <a:xfrm>
            <a:off x="7770248" y="1795531"/>
            <a:ext cx="241540" cy="369332"/>
            <a:chOff x="8319460" y="3999814"/>
            <a:chExt cx="241540" cy="369332"/>
          </a:xfrm>
        </p:grpSpPr>
        <p:sp>
          <p:nvSpPr>
            <p:cNvPr id="49" name="Elipse 4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0" name="CaixaDeTexto 4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1" name="Grupo 50"/>
          <p:cNvGrpSpPr/>
          <p:nvPr/>
        </p:nvGrpSpPr>
        <p:grpSpPr>
          <a:xfrm>
            <a:off x="6636585" y="1819920"/>
            <a:ext cx="241540" cy="369332"/>
            <a:chOff x="8319460" y="3999814"/>
            <a:chExt cx="241540" cy="369332"/>
          </a:xfrm>
        </p:grpSpPr>
        <p:sp>
          <p:nvSpPr>
            <p:cNvPr id="52" name="Elipse 5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3" name="CaixaDeTexto 5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4" name="Grupo 53"/>
          <p:cNvGrpSpPr/>
          <p:nvPr/>
        </p:nvGrpSpPr>
        <p:grpSpPr>
          <a:xfrm>
            <a:off x="6340413" y="1822038"/>
            <a:ext cx="241540" cy="369332"/>
            <a:chOff x="8319460" y="3999814"/>
            <a:chExt cx="241540" cy="369332"/>
          </a:xfrm>
        </p:grpSpPr>
        <p:sp>
          <p:nvSpPr>
            <p:cNvPr id="55" name="Elipse 5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7" name="Grupo 56"/>
          <p:cNvGrpSpPr/>
          <p:nvPr/>
        </p:nvGrpSpPr>
        <p:grpSpPr>
          <a:xfrm>
            <a:off x="6096000" y="1830698"/>
            <a:ext cx="241540" cy="369332"/>
            <a:chOff x="8319460" y="3999814"/>
            <a:chExt cx="241540" cy="369332"/>
          </a:xfrm>
        </p:grpSpPr>
        <p:sp>
          <p:nvSpPr>
            <p:cNvPr id="58" name="Elipse 5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63" name="CaixaDeTexto 62"/>
          <p:cNvSpPr txBox="1"/>
          <p:nvPr/>
        </p:nvSpPr>
        <p:spPr>
          <a:xfrm>
            <a:off x="9371537" y="3964975"/>
            <a:ext cx="338554" cy="461665"/>
          </a:xfrm>
          <a:prstGeom prst="rect">
            <a:avLst/>
          </a:prstGeom>
          <a:noFill/>
        </p:spPr>
        <p:txBody>
          <a:bodyPr wrap="none" rtlCol="0">
            <a:spAutoFit/>
          </a:bodyPr>
          <a:lstStyle/>
          <a:p>
            <a:r>
              <a:rPr lang="pt-BR" sz="2400" b="1" dirty="0" smtClean="0"/>
              <a:t>+</a:t>
            </a:r>
            <a:endParaRPr lang="pt-BR" sz="2400" b="1" dirty="0"/>
          </a:p>
        </p:txBody>
      </p:sp>
      <p:sp>
        <p:nvSpPr>
          <p:cNvPr id="64" name="CaixaDeTexto 63"/>
          <p:cNvSpPr txBox="1"/>
          <p:nvPr/>
        </p:nvSpPr>
        <p:spPr>
          <a:xfrm>
            <a:off x="370931" y="1395303"/>
            <a:ext cx="3429000" cy="4154984"/>
          </a:xfrm>
          <a:prstGeom prst="rect">
            <a:avLst/>
          </a:prstGeom>
          <a:noFill/>
        </p:spPr>
        <p:txBody>
          <a:bodyPr wrap="square" rtlCol="0">
            <a:spAutoFit/>
          </a:bodyPr>
          <a:lstStyle/>
          <a:p>
            <a:r>
              <a:rPr lang="pt-BR" sz="2400" i="1" dirty="0" smtClean="0"/>
              <a:t>C</a:t>
            </a:r>
            <a:r>
              <a:rPr lang="pt-BR" sz="2400" i="1" baseline="-25000" dirty="0" smtClean="0"/>
              <a:t>ox</a:t>
            </a:r>
            <a:r>
              <a:rPr lang="pt-BR" sz="2400" i="1" dirty="0" smtClean="0"/>
              <a:t> = </a:t>
            </a:r>
            <a:r>
              <a:rPr lang="az-Cyrl-AZ" sz="2400" i="1" dirty="0" smtClean="0"/>
              <a:t>є</a:t>
            </a:r>
            <a:r>
              <a:rPr lang="pt-BR" sz="2400" i="1" baseline="-25000" dirty="0" err="1" smtClean="0"/>
              <a:t>ox</a:t>
            </a:r>
            <a:r>
              <a:rPr lang="pt-BR" sz="2400" i="1" dirty="0" smtClean="0"/>
              <a:t>/</a:t>
            </a:r>
            <a:r>
              <a:rPr lang="pt-BR" sz="2400" i="1" dirty="0" err="1" smtClean="0"/>
              <a:t>t</a:t>
            </a:r>
            <a:r>
              <a:rPr lang="pt-BR" sz="2400" i="1" baseline="-25000" dirty="0" err="1" smtClean="0"/>
              <a:t>ox</a:t>
            </a:r>
            <a:endParaRPr lang="pt-BR" sz="2400" i="1" dirty="0" smtClean="0"/>
          </a:p>
          <a:p>
            <a:endParaRPr lang="pt-BR" sz="2400" dirty="0"/>
          </a:p>
          <a:p>
            <a:r>
              <a:rPr lang="az-Cyrl-AZ" sz="2400" dirty="0" smtClean="0"/>
              <a:t>Є</a:t>
            </a:r>
            <a:r>
              <a:rPr lang="pt-BR" sz="2400" baseline="-25000" dirty="0" err="1" smtClean="0"/>
              <a:t>ox</a:t>
            </a:r>
            <a:r>
              <a:rPr lang="pt-BR" sz="2400" baseline="-25000" dirty="0" smtClean="0"/>
              <a:t> = </a:t>
            </a:r>
            <a:r>
              <a:rPr lang="pt-BR" sz="2400" dirty="0" smtClean="0"/>
              <a:t>permissividade do oxido de silício</a:t>
            </a:r>
            <a:endParaRPr lang="pt-BR" sz="2400" dirty="0" smtClean="0"/>
          </a:p>
          <a:p>
            <a:r>
              <a:rPr lang="az-Cyrl-AZ" sz="2400" i="1" dirty="0" smtClean="0"/>
              <a:t>Є</a:t>
            </a:r>
            <a:r>
              <a:rPr lang="pt-BR" sz="2400" i="1" baseline="-25000" dirty="0" err="1" smtClean="0"/>
              <a:t>ox</a:t>
            </a:r>
            <a:r>
              <a:rPr lang="pt-BR" sz="2400" i="1" dirty="0" smtClean="0"/>
              <a:t>  = </a:t>
            </a:r>
            <a:r>
              <a:rPr lang="az-Cyrl-AZ" sz="2400" i="1" dirty="0" smtClean="0"/>
              <a:t>Є</a:t>
            </a:r>
            <a:r>
              <a:rPr lang="pt-BR" sz="2400" i="1" baseline="-25000" dirty="0" smtClean="0"/>
              <a:t>o</a:t>
            </a:r>
            <a:r>
              <a:rPr lang="pt-BR" sz="2400" i="1" dirty="0" smtClean="0"/>
              <a:t>.</a:t>
            </a:r>
            <a:r>
              <a:rPr lang="az-Cyrl-AZ" sz="2400" i="1" dirty="0" smtClean="0"/>
              <a:t>Є</a:t>
            </a:r>
            <a:r>
              <a:rPr lang="pt-BR" sz="2400" i="1" baseline="-25000" dirty="0" smtClean="0"/>
              <a:t>SiO2</a:t>
            </a:r>
            <a:endParaRPr lang="pt-BR" sz="2400" i="1" baseline="-25000" dirty="0" smtClean="0"/>
          </a:p>
          <a:p>
            <a:endParaRPr lang="pt-BR" sz="2400" dirty="0" smtClean="0"/>
          </a:p>
          <a:p>
            <a:r>
              <a:rPr lang="az-Cyrl-AZ" sz="2400" dirty="0" smtClean="0"/>
              <a:t>Є</a:t>
            </a:r>
            <a:r>
              <a:rPr lang="pt-BR" sz="2400" baseline="-25000" dirty="0" smtClean="0"/>
              <a:t>o = </a:t>
            </a:r>
            <a:r>
              <a:rPr lang="pt-BR" sz="2400" dirty="0" smtClean="0"/>
              <a:t>permissividade do vácuo =8,85.10</a:t>
            </a:r>
            <a:r>
              <a:rPr lang="pt-BR" sz="2400" baseline="30000" dirty="0" smtClean="0"/>
              <a:t>-14</a:t>
            </a:r>
            <a:r>
              <a:rPr lang="pt-BR" sz="2400" dirty="0" smtClean="0"/>
              <a:t>F/cm</a:t>
            </a:r>
            <a:endParaRPr lang="pt-BR" sz="2400" dirty="0" smtClean="0"/>
          </a:p>
          <a:p>
            <a:r>
              <a:rPr lang="az-Cyrl-AZ" sz="2400" dirty="0" smtClean="0"/>
              <a:t>Є</a:t>
            </a:r>
            <a:r>
              <a:rPr lang="pt-BR" sz="2400" baseline="-25000" dirty="0" smtClean="0"/>
              <a:t>SiO2 = </a:t>
            </a:r>
            <a:r>
              <a:rPr lang="pt-BR" sz="2400" dirty="0" smtClean="0"/>
              <a:t>permissividade relativa do oxido de silício = 3,9</a:t>
            </a:r>
            <a:endParaRPr lang="pt-BR" dirty="0" smtClean="0"/>
          </a:p>
        </p:txBody>
      </p:sp>
      <mc:AlternateContent xmlns:mc="http://schemas.openxmlformats.org/markup-compatibility/2006">
        <mc:Choice xmlns:a14="http://schemas.microsoft.com/office/drawing/2010/main" Requires="a14">
          <p:sp>
            <p:nvSpPr>
              <p:cNvPr id="60" name="CaixaDeTexto 5"/>
              <p:cNvSpPr txBox="1"/>
              <p:nvPr/>
            </p:nvSpPr>
            <p:spPr>
              <a:xfrm>
                <a:off x="1071245" y="5358130"/>
                <a:ext cx="2530475" cy="1132205"/>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𝑪</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m:t>
                      </m:r>
                      <m:f>
                        <m:f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fPr>
                        <m:num>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𝜺</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num>
                        <m:den>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𝒕</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den>
                      </m:f>
                    </m:oMath>
                  </m:oMathPara>
                </a14:m>
                <a:endPar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endParaRPr>
              </a:p>
            </p:txBody>
          </p:sp>
        </mc:Choice>
        <mc:Fallback>
          <p:sp>
            <p:nvSpPr>
              <p:cNvPr id="60" name="CaixaDeTexto 5"/>
              <p:cNvSpPr txBox="1">
                <a:spLocks noRot="1" noChangeAspect="1" noMove="1" noResize="1" noEditPoints="1" noAdjustHandles="1" noChangeArrowheads="1" noChangeShapeType="1" noTextEdit="1"/>
              </p:cNvSpPr>
              <p:nvPr/>
            </p:nvSpPr>
            <p:spPr>
              <a:xfrm>
                <a:off x="1071245" y="5358130"/>
                <a:ext cx="2530475" cy="1132205"/>
              </a:xfrm>
              <a:prstGeom prst="rect">
                <a:avLst/>
              </a:prstGeom>
              <a:blipFill rotWithShape="1">
                <a:blip r:embed="rId1"/>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Número de Slide 2"/>
          <p:cNvSpPr>
            <a:spLocks noGrp="1"/>
          </p:cNvSpPr>
          <p:nvPr>
            <p:ph type="sldNum" sz="quarter" idx="12"/>
          </p:nvPr>
        </p:nvSpPr>
        <p:spPr/>
        <p:txBody>
          <a:bodyPr/>
          <a:p>
            <a:fld id="{74F297BB-B745-4CAB-BE1D-CE4C89382949}" type="slidenum">
              <a:rPr lang="pt-BR" smtClean="0"/>
            </a:fld>
            <a:endParaRPr lang="pt-BR"/>
          </a:p>
        </p:txBody>
      </p:sp>
      <p:pic>
        <p:nvPicPr>
          <p:cNvPr id="101" name="Espaço Reservado para Conteúdo 100"/>
          <p:cNvPicPr>
            <a:picLocks noChangeAspect="1"/>
          </p:cNvPicPr>
          <p:nvPr>
            <p:ph idx="1"/>
          </p:nvPr>
        </p:nvPicPr>
        <p:blipFill>
          <a:blip r:embed="rId1"/>
          <a:srcRect l="3981" t="3597" r="11187"/>
          <a:stretch>
            <a:fillRect/>
          </a:stretch>
        </p:blipFill>
        <p:spPr>
          <a:xfrm>
            <a:off x="441960" y="1725295"/>
            <a:ext cx="5036185" cy="3950970"/>
          </a:xfrm>
          <a:prstGeom prst="snip1Rect">
            <a:avLst/>
          </a:prstGeom>
          <a:noFill/>
          <a:ln w="9525">
            <a:noFill/>
          </a:ln>
        </p:spPr>
      </p:pic>
      <p:sp>
        <p:nvSpPr>
          <p:cNvPr id="7" name="CaixaDeTexto 2"/>
          <p:cNvSpPr txBox="1"/>
          <p:nvPr/>
        </p:nvSpPr>
        <p:spPr>
          <a:xfrm>
            <a:off x="999646" y="540125"/>
            <a:ext cx="9729470" cy="645160"/>
          </a:xfrm>
          <a:prstGeom prst="rect">
            <a:avLst/>
          </a:prstGeom>
          <a:noFill/>
        </p:spPr>
        <p:txBody>
          <a:bodyPr wrap="none" rtlCol="0">
            <a:spAutoFit/>
          </a:bodyPr>
          <a:p>
            <a:r>
              <a:rPr lang="pt-BR" sz="3600" b="1" dirty="0" smtClean="0">
                <a:solidFill>
                  <a:srgbClr val="C00000"/>
                </a:solidFill>
                <a:latin typeface="Comic Sans MS" panose="030F0702030302020204" pitchFamily="66" charset="0"/>
              </a:rPr>
              <a:t>Inversor TTL (</a:t>
            </a:r>
            <a:r>
              <a:rPr lang="pt-BR" sz="3600" b="1" i="1" dirty="0" smtClean="0">
                <a:solidFill>
                  <a:srgbClr val="C00000"/>
                </a:solidFill>
                <a:latin typeface="Comic Sans MS" panose="030F0702030302020204" pitchFamily="66" charset="0"/>
              </a:rPr>
              <a:t>Transistor Transistor Logic</a:t>
            </a:r>
            <a:r>
              <a:rPr lang="pt-BR" sz="3600" b="1" dirty="0" smtClean="0">
                <a:solidFill>
                  <a:srgbClr val="C00000"/>
                </a:solidFill>
                <a:latin typeface="Comic Sans MS" panose="030F0702030302020204" pitchFamily="66" charset="0"/>
              </a:rPr>
              <a:t>)</a:t>
            </a:r>
            <a:endParaRPr lang="pt-BR" sz="3600" b="1" dirty="0" smtClean="0">
              <a:solidFill>
                <a:srgbClr val="C00000"/>
              </a:solidFill>
              <a:latin typeface="Comic Sans MS" panose="030F0702030302020204" pitchFamily="66" charset="0"/>
            </a:endParaRPr>
          </a:p>
        </p:txBody>
      </p:sp>
      <p:sp>
        <p:nvSpPr>
          <p:cNvPr id="8" name="CaixaDeTexto 2"/>
          <p:cNvSpPr txBox="1"/>
          <p:nvPr/>
        </p:nvSpPr>
        <p:spPr>
          <a:xfrm>
            <a:off x="5743575" y="2494280"/>
            <a:ext cx="6140450" cy="2676525"/>
          </a:xfrm>
          <a:prstGeom prst="rect">
            <a:avLst/>
          </a:prstGeom>
          <a:noFill/>
        </p:spPr>
        <p:txBody>
          <a:bodyPr wrap="square" rtlCol="0">
            <a:spAutoFit/>
          </a:bodyPr>
          <a:p>
            <a:pPr marL="373380" indent="-373380">
              <a:buFont typeface="Arial" panose="020B0604020202020204" pitchFamily="34" charset="0"/>
              <a:buChar char="•"/>
            </a:pPr>
            <a:r>
              <a:rPr lang="pt-BR" sz="2800" dirty="0" smtClean="0">
                <a:latin typeface="Comic Sans MS" panose="030F0702030302020204" pitchFamily="66" charset="0"/>
              </a:rPr>
              <a:t>Consome potencia mesmo sem alteração de estado</a:t>
            </a:r>
            <a:endParaRPr lang="pt-BR" sz="2800" dirty="0" smtClean="0">
              <a:latin typeface="Comic Sans MS" panose="030F0702030302020204" pitchFamily="66" charset="0"/>
            </a:endParaRPr>
          </a:p>
          <a:p>
            <a:pPr marL="373380" indent="-373380">
              <a:buFont typeface="Arial" panose="020B0604020202020204" pitchFamily="34" charset="0"/>
              <a:buChar char="•"/>
            </a:pPr>
            <a:r>
              <a:rPr lang="pt-BR" sz="2800" dirty="0" smtClean="0">
                <a:latin typeface="Comic Sans MS" panose="030F0702030302020204" pitchFamily="66" charset="0"/>
              </a:rPr>
              <a:t>Funcionamento depende de correto dimensionamento </a:t>
            </a:r>
            <a:endParaRPr lang="pt-BR" sz="2800" dirty="0" smtClean="0">
              <a:latin typeface="Comic Sans MS" panose="030F0702030302020204" pitchFamily="66" charset="0"/>
            </a:endParaRPr>
          </a:p>
          <a:p>
            <a:pPr marL="373380" indent="-373380">
              <a:buFont typeface="Arial" panose="020B0604020202020204" pitchFamily="34" charset="0"/>
              <a:buChar char="•"/>
            </a:pPr>
            <a:r>
              <a:rPr lang="pt-BR" sz="2800" dirty="0" smtClean="0">
                <a:latin typeface="Comic Sans MS" panose="030F0702030302020204" pitchFamily="66" charset="0"/>
              </a:rPr>
              <a:t>Necessita de resistores na implementação</a:t>
            </a:r>
            <a:endParaRPr lang="pt-BR" sz="2800" dirty="0" smtClean="0">
              <a:latin typeface="Comic Sans MS" panose="030F0702030302020204"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940545" y="497699"/>
            <a:ext cx="3568065" cy="645160"/>
          </a:xfrm>
          <a:prstGeom prst="rect">
            <a:avLst/>
          </a:prstGeom>
          <a:noFill/>
        </p:spPr>
        <p:txBody>
          <a:bodyPr wrap="none" rtlCol="0">
            <a:spAutoFit/>
          </a:bodyPr>
          <a:lstStyle/>
          <a:p>
            <a:r>
              <a:rPr lang="pt-BR" sz="3600" dirty="0" smtClean="0">
                <a:latin typeface="Comic Sans MS" panose="030F0702030302020204" pitchFamily="66" charset="0"/>
              </a:rPr>
              <a:t>Capacitor MOS </a:t>
            </a:r>
            <a:endParaRPr lang="pt-BR" sz="3600" dirty="0">
              <a:latin typeface="Comic Sans MS" panose="030F0702030302020204" pitchFamily="66" charset="0"/>
            </a:endParaRPr>
          </a:p>
        </p:txBody>
      </p:sp>
      <p:cxnSp>
        <p:nvCxnSpPr>
          <p:cNvPr id="5" name="Conector de Seta Reta 4"/>
          <p:cNvCxnSpPr/>
          <p:nvPr/>
        </p:nvCxnSpPr>
        <p:spPr>
          <a:xfrm>
            <a:off x="759125" y="5322498"/>
            <a:ext cx="10403456" cy="34506"/>
          </a:xfrm>
          <a:prstGeom prst="straightConnector1">
            <a:avLst/>
          </a:prstGeom>
          <a:ln w="22225">
            <a:solidFill>
              <a:schemeClr val="tx1"/>
            </a:solidFill>
            <a:headEnd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7" name="Conector de Seta Reta 6"/>
          <p:cNvCxnSpPr/>
          <p:nvPr/>
        </p:nvCxnSpPr>
        <p:spPr>
          <a:xfrm flipV="1">
            <a:off x="5883215" y="828136"/>
            <a:ext cx="17253" cy="5020573"/>
          </a:xfrm>
          <a:prstGeom prst="straightConnector1">
            <a:avLst/>
          </a:prstGeom>
          <a:ln w="22225">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4291781" y="1238774"/>
            <a:ext cx="25348" cy="4400548"/>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8551656" y="1238774"/>
            <a:ext cx="14505" cy="442692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18" name="Forma livre 17"/>
          <p:cNvSpPr/>
          <p:nvPr/>
        </p:nvSpPr>
        <p:spPr>
          <a:xfrm>
            <a:off x="940279" y="1601357"/>
            <a:ext cx="3303917" cy="80794"/>
          </a:xfrm>
          <a:custGeom>
            <a:avLst/>
            <a:gdLst>
              <a:gd name="connsiteX0" fmla="*/ 0 w 3303917"/>
              <a:gd name="connsiteY0" fmla="*/ 20409 h 80794"/>
              <a:gd name="connsiteX1" fmla="*/ 836763 w 3303917"/>
              <a:gd name="connsiteY1" fmla="*/ 20409 h 80794"/>
              <a:gd name="connsiteX2" fmla="*/ 1121434 w 3303917"/>
              <a:gd name="connsiteY2" fmla="*/ 11783 h 80794"/>
              <a:gd name="connsiteX3" fmla="*/ 1483744 w 3303917"/>
              <a:gd name="connsiteY3" fmla="*/ 29035 h 80794"/>
              <a:gd name="connsiteX4" fmla="*/ 1552755 w 3303917"/>
              <a:gd name="connsiteY4" fmla="*/ 46288 h 80794"/>
              <a:gd name="connsiteX5" fmla="*/ 1949570 w 3303917"/>
              <a:gd name="connsiteY5" fmla="*/ 63541 h 80794"/>
              <a:gd name="connsiteX6" fmla="*/ 2009955 w 3303917"/>
              <a:gd name="connsiteY6" fmla="*/ 72168 h 80794"/>
              <a:gd name="connsiteX7" fmla="*/ 2053087 w 3303917"/>
              <a:gd name="connsiteY7" fmla="*/ 80794 h 80794"/>
              <a:gd name="connsiteX8" fmla="*/ 2286000 w 3303917"/>
              <a:gd name="connsiteY8" fmla="*/ 63541 h 80794"/>
              <a:gd name="connsiteX9" fmla="*/ 2484408 w 3303917"/>
              <a:gd name="connsiteY9" fmla="*/ 72168 h 80794"/>
              <a:gd name="connsiteX10" fmla="*/ 2872596 w 3303917"/>
              <a:gd name="connsiteY10" fmla="*/ 54915 h 80794"/>
              <a:gd name="connsiteX11" fmla="*/ 3191774 w 3303917"/>
              <a:gd name="connsiteY11" fmla="*/ 46288 h 80794"/>
              <a:gd name="connsiteX12" fmla="*/ 3303917 w 3303917"/>
              <a:gd name="connsiteY12" fmla="*/ 54915 h 80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03917" h="80794">
                <a:moveTo>
                  <a:pt x="0" y="20409"/>
                </a:moveTo>
                <a:cubicBezTo>
                  <a:pt x="321461" y="-25512"/>
                  <a:pt x="-21913" y="20409"/>
                  <a:pt x="836763" y="20409"/>
                </a:cubicBezTo>
                <a:cubicBezTo>
                  <a:pt x="931697" y="20409"/>
                  <a:pt x="1026544" y="14658"/>
                  <a:pt x="1121434" y="11783"/>
                </a:cubicBezTo>
                <a:lnTo>
                  <a:pt x="1483744" y="29035"/>
                </a:lnTo>
                <a:cubicBezTo>
                  <a:pt x="1506748" y="34786"/>
                  <a:pt x="1529125" y="44319"/>
                  <a:pt x="1552755" y="46288"/>
                </a:cubicBezTo>
                <a:cubicBezTo>
                  <a:pt x="1753742" y="63038"/>
                  <a:pt x="1621662" y="53897"/>
                  <a:pt x="1949570" y="63541"/>
                </a:cubicBezTo>
                <a:cubicBezTo>
                  <a:pt x="1969698" y="66417"/>
                  <a:pt x="1989899" y="68825"/>
                  <a:pt x="2009955" y="72168"/>
                </a:cubicBezTo>
                <a:cubicBezTo>
                  <a:pt x="2024418" y="74578"/>
                  <a:pt x="2038425" y="80794"/>
                  <a:pt x="2053087" y="80794"/>
                </a:cubicBezTo>
                <a:cubicBezTo>
                  <a:pt x="2125363" y="80794"/>
                  <a:pt x="2211928" y="70949"/>
                  <a:pt x="2286000" y="63541"/>
                </a:cubicBezTo>
                <a:cubicBezTo>
                  <a:pt x="2352136" y="66417"/>
                  <a:pt x="2418210" y="72168"/>
                  <a:pt x="2484408" y="72168"/>
                </a:cubicBezTo>
                <a:cubicBezTo>
                  <a:pt x="2714494" y="72168"/>
                  <a:pt x="2682227" y="61966"/>
                  <a:pt x="2872596" y="54915"/>
                </a:cubicBezTo>
                <a:cubicBezTo>
                  <a:pt x="2978955" y="50976"/>
                  <a:pt x="3085381" y="49164"/>
                  <a:pt x="3191774" y="46288"/>
                </a:cubicBezTo>
                <a:lnTo>
                  <a:pt x="3303917" y="54915"/>
                </a:ln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Forma livre 18"/>
          <p:cNvSpPr/>
          <p:nvPr/>
        </p:nvSpPr>
        <p:spPr>
          <a:xfrm>
            <a:off x="4252824" y="1586990"/>
            <a:ext cx="5235734" cy="2907372"/>
          </a:xfrm>
          <a:custGeom>
            <a:avLst/>
            <a:gdLst>
              <a:gd name="connsiteX0" fmla="*/ 0 w 5616666"/>
              <a:gd name="connsiteY0" fmla="*/ 77908 h 2907372"/>
              <a:gd name="connsiteX1" fmla="*/ 69011 w 5616666"/>
              <a:gd name="connsiteY1" fmla="*/ 146919 h 2907372"/>
              <a:gd name="connsiteX2" fmla="*/ 112143 w 5616666"/>
              <a:gd name="connsiteY2" fmla="*/ 190052 h 2907372"/>
              <a:gd name="connsiteX3" fmla="*/ 129396 w 5616666"/>
              <a:gd name="connsiteY3" fmla="*/ 215931 h 2907372"/>
              <a:gd name="connsiteX4" fmla="*/ 181154 w 5616666"/>
              <a:gd name="connsiteY4" fmla="*/ 259063 h 2907372"/>
              <a:gd name="connsiteX5" fmla="*/ 198407 w 5616666"/>
              <a:gd name="connsiteY5" fmla="*/ 284942 h 2907372"/>
              <a:gd name="connsiteX6" fmla="*/ 250166 w 5616666"/>
              <a:gd name="connsiteY6" fmla="*/ 319448 h 2907372"/>
              <a:gd name="connsiteX7" fmla="*/ 301924 w 5616666"/>
              <a:gd name="connsiteY7" fmla="*/ 362580 h 2907372"/>
              <a:gd name="connsiteX8" fmla="*/ 319177 w 5616666"/>
              <a:gd name="connsiteY8" fmla="*/ 388459 h 2907372"/>
              <a:gd name="connsiteX9" fmla="*/ 345056 w 5616666"/>
              <a:gd name="connsiteY9" fmla="*/ 405712 h 2907372"/>
              <a:gd name="connsiteX10" fmla="*/ 379562 w 5616666"/>
              <a:gd name="connsiteY10" fmla="*/ 448844 h 2907372"/>
              <a:gd name="connsiteX11" fmla="*/ 422694 w 5616666"/>
              <a:gd name="connsiteY11" fmla="*/ 491976 h 2907372"/>
              <a:gd name="connsiteX12" fmla="*/ 465826 w 5616666"/>
              <a:gd name="connsiteY12" fmla="*/ 535108 h 2907372"/>
              <a:gd name="connsiteX13" fmla="*/ 483079 w 5616666"/>
              <a:gd name="connsiteY13" fmla="*/ 560987 h 2907372"/>
              <a:gd name="connsiteX14" fmla="*/ 508958 w 5616666"/>
              <a:gd name="connsiteY14" fmla="*/ 578240 h 2907372"/>
              <a:gd name="connsiteX15" fmla="*/ 543464 w 5616666"/>
              <a:gd name="connsiteY15" fmla="*/ 629999 h 2907372"/>
              <a:gd name="connsiteX16" fmla="*/ 560717 w 5616666"/>
              <a:gd name="connsiteY16" fmla="*/ 655878 h 2907372"/>
              <a:gd name="connsiteX17" fmla="*/ 577969 w 5616666"/>
              <a:gd name="connsiteY17" fmla="*/ 681757 h 2907372"/>
              <a:gd name="connsiteX18" fmla="*/ 629728 w 5616666"/>
              <a:gd name="connsiteY18" fmla="*/ 733516 h 2907372"/>
              <a:gd name="connsiteX19" fmla="*/ 655607 w 5616666"/>
              <a:gd name="connsiteY19" fmla="*/ 759395 h 2907372"/>
              <a:gd name="connsiteX20" fmla="*/ 681486 w 5616666"/>
              <a:gd name="connsiteY20" fmla="*/ 776648 h 2907372"/>
              <a:gd name="connsiteX21" fmla="*/ 715992 w 5616666"/>
              <a:gd name="connsiteY21" fmla="*/ 828406 h 2907372"/>
              <a:gd name="connsiteX22" fmla="*/ 724619 w 5616666"/>
              <a:gd name="connsiteY22" fmla="*/ 854285 h 2907372"/>
              <a:gd name="connsiteX23" fmla="*/ 741871 w 5616666"/>
              <a:gd name="connsiteY23" fmla="*/ 880165 h 2907372"/>
              <a:gd name="connsiteX24" fmla="*/ 750498 w 5616666"/>
              <a:gd name="connsiteY24" fmla="*/ 906044 h 2907372"/>
              <a:gd name="connsiteX25" fmla="*/ 802256 w 5616666"/>
              <a:gd name="connsiteY25" fmla="*/ 949176 h 2907372"/>
              <a:gd name="connsiteX26" fmla="*/ 862641 w 5616666"/>
              <a:gd name="connsiteY26" fmla="*/ 1018187 h 2907372"/>
              <a:gd name="connsiteX27" fmla="*/ 879894 w 5616666"/>
              <a:gd name="connsiteY27" fmla="*/ 1044067 h 2907372"/>
              <a:gd name="connsiteX28" fmla="*/ 905773 w 5616666"/>
              <a:gd name="connsiteY28" fmla="*/ 1061319 h 2907372"/>
              <a:gd name="connsiteX29" fmla="*/ 931652 w 5616666"/>
              <a:gd name="connsiteY29" fmla="*/ 1113078 h 2907372"/>
              <a:gd name="connsiteX30" fmla="*/ 983411 w 5616666"/>
              <a:gd name="connsiteY30" fmla="*/ 1156210 h 2907372"/>
              <a:gd name="connsiteX31" fmla="*/ 1017917 w 5616666"/>
              <a:gd name="connsiteY31" fmla="*/ 1207968 h 2907372"/>
              <a:gd name="connsiteX32" fmla="*/ 1069675 w 5616666"/>
              <a:gd name="connsiteY32" fmla="*/ 1285606 h 2907372"/>
              <a:gd name="connsiteX33" fmla="*/ 1086928 w 5616666"/>
              <a:gd name="connsiteY33" fmla="*/ 1311485 h 2907372"/>
              <a:gd name="connsiteX34" fmla="*/ 1104181 w 5616666"/>
              <a:gd name="connsiteY34" fmla="*/ 1337365 h 2907372"/>
              <a:gd name="connsiteX35" fmla="*/ 1130060 w 5616666"/>
              <a:gd name="connsiteY35" fmla="*/ 1354618 h 2907372"/>
              <a:gd name="connsiteX36" fmla="*/ 1147313 w 5616666"/>
              <a:gd name="connsiteY36" fmla="*/ 1380497 h 2907372"/>
              <a:gd name="connsiteX37" fmla="*/ 1199071 w 5616666"/>
              <a:gd name="connsiteY37" fmla="*/ 1415002 h 2907372"/>
              <a:gd name="connsiteX38" fmla="*/ 1242203 w 5616666"/>
              <a:gd name="connsiteY38" fmla="*/ 1458135 h 2907372"/>
              <a:gd name="connsiteX39" fmla="*/ 1285335 w 5616666"/>
              <a:gd name="connsiteY39" fmla="*/ 1501267 h 2907372"/>
              <a:gd name="connsiteX40" fmla="*/ 1311215 w 5616666"/>
              <a:gd name="connsiteY40" fmla="*/ 1553025 h 2907372"/>
              <a:gd name="connsiteX41" fmla="*/ 1337094 w 5616666"/>
              <a:gd name="connsiteY41" fmla="*/ 1570278 h 2907372"/>
              <a:gd name="connsiteX42" fmla="*/ 1362973 w 5616666"/>
              <a:gd name="connsiteY42" fmla="*/ 1578904 h 2907372"/>
              <a:gd name="connsiteX43" fmla="*/ 1414732 w 5616666"/>
              <a:gd name="connsiteY43" fmla="*/ 1613410 h 2907372"/>
              <a:gd name="connsiteX44" fmla="*/ 1457864 w 5616666"/>
              <a:gd name="connsiteY44" fmla="*/ 1665168 h 2907372"/>
              <a:gd name="connsiteX45" fmla="*/ 1492369 w 5616666"/>
              <a:gd name="connsiteY45" fmla="*/ 1716927 h 2907372"/>
              <a:gd name="connsiteX46" fmla="*/ 1509622 w 5616666"/>
              <a:gd name="connsiteY46" fmla="*/ 1742806 h 2907372"/>
              <a:gd name="connsiteX47" fmla="*/ 1535502 w 5616666"/>
              <a:gd name="connsiteY47" fmla="*/ 1794565 h 2907372"/>
              <a:gd name="connsiteX48" fmla="*/ 1544128 w 5616666"/>
              <a:gd name="connsiteY48" fmla="*/ 1820444 h 2907372"/>
              <a:gd name="connsiteX49" fmla="*/ 1578634 w 5616666"/>
              <a:gd name="connsiteY49" fmla="*/ 1872202 h 2907372"/>
              <a:gd name="connsiteX50" fmla="*/ 1587260 w 5616666"/>
              <a:gd name="connsiteY50" fmla="*/ 1898082 h 2907372"/>
              <a:gd name="connsiteX51" fmla="*/ 1630392 w 5616666"/>
              <a:gd name="connsiteY51" fmla="*/ 1949840 h 2907372"/>
              <a:gd name="connsiteX52" fmla="*/ 1682151 w 5616666"/>
              <a:gd name="connsiteY52" fmla="*/ 1984346 h 2907372"/>
              <a:gd name="connsiteX53" fmla="*/ 1708030 w 5616666"/>
              <a:gd name="connsiteY53" fmla="*/ 2010225 h 2907372"/>
              <a:gd name="connsiteX54" fmla="*/ 1759788 w 5616666"/>
              <a:gd name="connsiteY54" fmla="*/ 2044731 h 2907372"/>
              <a:gd name="connsiteX55" fmla="*/ 1777041 w 5616666"/>
              <a:gd name="connsiteY55" fmla="*/ 2070610 h 2907372"/>
              <a:gd name="connsiteX56" fmla="*/ 1802920 w 5616666"/>
              <a:gd name="connsiteY56" fmla="*/ 2079236 h 2907372"/>
              <a:gd name="connsiteX57" fmla="*/ 1828800 w 5616666"/>
              <a:gd name="connsiteY57" fmla="*/ 2096489 h 2907372"/>
              <a:gd name="connsiteX58" fmla="*/ 1854679 w 5616666"/>
              <a:gd name="connsiteY58" fmla="*/ 2122368 h 2907372"/>
              <a:gd name="connsiteX59" fmla="*/ 1906437 w 5616666"/>
              <a:gd name="connsiteY59" fmla="*/ 2156874 h 2907372"/>
              <a:gd name="connsiteX60" fmla="*/ 1923690 w 5616666"/>
              <a:gd name="connsiteY60" fmla="*/ 2182753 h 2907372"/>
              <a:gd name="connsiteX61" fmla="*/ 1975449 w 5616666"/>
              <a:gd name="connsiteY61" fmla="*/ 2217259 h 2907372"/>
              <a:gd name="connsiteX62" fmla="*/ 2018581 w 5616666"/>
              <a:gd name="connsiteY62" fmla="*/ 2260391 h 2907372"/>
              <a:gd name="connsiteX63" fmla="*/ 2035834 w 5616666"/>
              <a:gd name="connsiteY63" fmla="*/ 2286270 h 2907372"/>
              <a:gd name="connsiteX64" fmla="*/ 2087592 w 5616666"/>
              <a:gd name="connsiteY64" fmla="*/ 2320776 h 2907372"/>
              <a:gd name="connsiteX65" fmla="*/ 2139351 w 5616666"/>
              <a:gd name="connsiteY65" fmla="*/ 2355282 h 2907372"/>
              <a:gd name="connsiteX66" fmla="*/ 2165230 w 5616666"/>
              <a:gd name="connsiteY66" fmla="*/ 2363908 h 2907372"/>
              <a:gd name="connsiteX67" fmla="*/ 2242868 w 5616666"/>
              <a:gd name="connsiteY67" fmla="*/ 2415667 h 2907372"/>
              <a:gd name="connsiteX68" fmla="*/ 2268747 w 5616666"/>
              <a:gd name="connsiteY68" fmla="*/ 2432919 h 2907372"/>
              <a:gd name="connsiteX69" fmla="*/ 2320505 w 5616666"/>
              <a:gd name="connsiteY69" fmla="*/ 2476052 h 2907372"/>
              <a:gd name="connsiteX70" fmla="*/ 2389517 w 5616666"/>
              <a:gd name="connsiteY70" fmla="*/ 2536436 h 2907372"/>
              <a:gd name="connsiteX71" fmla="*/ 2415396 w 5616666"/>
              <a:gd name="connsiteY71" fmla="*/ 2553689 h 2907372"/>
              <a:gd name="connsiteX72" fmla="*/ 2441275 w 5616666"/>
              <a:gd name="connsiteY72" fmla="*/ 2562316 h 2907372"/>
              <a:gd name="connsiteX73" fmla="*/ 2467154 w 5616666"/>
              <a:gd name="connsiteY73" fmla="*/ 2579568 h 2907372"/>
              <a:gd name="connsiteX74" fmla="*/ 2587924 w 5616666"/>
              <a:gd name="connsiteY74" fmla="*/ 2622701 h 2907372"/>
              <a:gd name="connsiteX75" fmla="*/ 2639683 w 5616666"/>
              <a:gd name="connsiteY75" fmla="*/ 2657206 h 2907372"/>
              <a:gd name="connsiteX76" fmla="*/ 2743200 w 5616666"/>
              <a:gd name="connsiteY76" fmla="*/ 2726218 h 2907372"/>
              <a:gd name="connsiteX77" fmla="*/ 2769079 w 5616666"/>
              <a:gd name="connsiteY77" fmla="*/ 2743470 h 2907372"/>
              <a:gd name="connsiteX78" fmla="*/ 2794958 w 5616666"/>
              <a:gd name="connsiteY78" fmla="*/ 2760723 h 2907372"/>
              <a:gd name="connsiteX79" fmla="*/ 2846717 w 5616666"/>
              <a:gd name="connsiteY79" fmla="*/ 2786602 h 2907372"/>
              <a:gd name="connsiteX80" fmla="*/ 2872596 w 5616666"/>
              <a:gd name="connsiteY80" fmla="*/ 2795229 h 2907372"/>
              <a:gd name="connsiteX81" fmla="*/ 2907102 w 5616666"/>
              <a:gd name="connsiteY81" fmla="*/ 2812482 h 2907372"/>
              <a:gd name="connsiteX82" fmla="*/ 2976113 w 5616666"/>
              <a:gd name="connsiteY82" fmla="*/ 2829735 h 2907372"/>
              <a:gd name="connsiteX83" fmla="*/ 3027871 w 5616666"/>
              <a:gd name="connsiteY83" fmla="*/ 2846987 h 2907372"/>
              <a:gd name="connsiteX84" fmla="*/ 3105509 w 5616666"/>
              <a:gd name="connsiteY84" fmla="*/ 2881493 h 2907372"/>
              <a:gd name="connsiteX85" fmla="*/ 3131388 w 5616666"/>
              <a:gd name="connsiteY85" fmla="*/ 2890119 h 2907372"/>
              <a:gd name="connsiteX86" fmla="*/ 3157268 w 5616666"/>
              <a:gd name="connsiteY86" fmla="*/ 2898746 h 2907372"/>
              <a:gd name="connsiteX87" fmla="*/ 3252158 w 5616666"/>
              <a:gd name="connsiteY87" fmla="*/ 2907372 h 2907372"/>
              <a:gd name="connsiteX88" fmla="*/ 3588588 w 5616666"/>
              <a:gd name="connsiteY88" fmla="*/ 2898746 h 2907372"/>
              <a:gd name="connsiteX89" fmla="*/ 3640347 w 5616666"/>
              <a:gd name="connsiteY89" fmla="*/ 2881493 h 2907372"/>
              <a:gd name="connsiteX90" fmla="*/ 3666226 w 5616666"/>
              <a:gd name="connsiteY90" fmla="*/ 2872867 h 2907372"/>
              <a:gd name="connsiteX91" fmla="*/ 3692105 w 5616666"/>
              <a:gd name="connsiteY91" fmla="*/ 2864240 h 2907372"/>
              <a:gd name="connsiteX92" fmla="*/ 3743864 w 5616666"/>
              <a:gd name="connsiteY92" fmla="*/ 2829735 h 2907372"/>
              <a:gd name="connsiteX93" fmla="*/ 3786996 w 5616666"/>
              <a:gd name="connsiteY93" fmla="*/ 2795229 h 2907372"/>
              <a:gd name="connsiteX94" fmla="*/ 3864634 w 5616666"/>
              <a:gd name="connsiteY94" fmla="*/ 2752097 h 2907372"/>
              <a:gd name="connsiteX95" fmla="*/ 3916392 w 5616666"/>
              <a:gd name="connsiteY95" fmla="*/ 2717591 h 2907372"/>
              <a:gd name="connsiteX96" fmla="*/ 3968151 w 5616666"/>
              <a:gd name="connsiteY96" fmla="*/ 2674459 h 2907372"/>
              <a:gd name="connsiteX97" fmla="*/ 3994030 w 5616666"/>
              <a:gd name="connsiteY97" fmla="*/ 2665833 h 2907372"/>
              <a:gd name="connsiteX98" fmla="*/ 4097547 w 5616666"/>
              <a:gd name="connsiteY98" fmla="*/ 2596821 h 2907372"/>
              <a:gd name="connsiteX99" fmla="*/ 4149305 w 5616666"/>
              <a:gd name="connsiteY99" fmla="*/ 2562316 h 2907372"/>
              <a:gd name="connsiteX100" fmla="*/ 4175185 w 5616666"/>
              <a:gd name="connsiteY100" fmla="*/ 2553689 h 2907372"/>
              <a:gd name="connsiteX101" fmla="*/ 4226943 w 5616666"/>
              <a:gd name="connsiteY101" fmla="*/ 2527810 h 2907372"/>
              <a:gd name="connsiteX102" fmla="*/ 4295954 w 5616666"/>
              <a:gd name="connsiteY102" fmla="*/ 2467425 h 2907372"/>
              <a:gd name="connsiteX103" fmla="*/ 4347713 w 5616666"/>
              <a:gd name="connsiteY103" fmla="*/ 2415667 h 2907372"/>
              <a:gd name="connsiteX104" fmla="*/ 4373592 w 5616666"/>
              <a:gd name="connsiteY104" fmla="*/ 2389787 h 2907372"/>
              <a:gd name="connsiteX105" fmla="*/ 4390845 w 5616666"/>
              <a:gd name="connsiteY105" fmla="*/ 2363908 h 2907372"/>
              <a:gd name="connsiteX106" fmla="*/ 4416724 w 5616666"/>
              <a:gd name="connsiteY106" fmla="*/ 2355282 h 2907372"/>
              <a:gd name="connsiteX107" fmla="*/ 4433977 w 5616666"/>
              <a:gd name="connsiteY107" fmla="*/ 2329402 h 2907372"/>
              <a:gd name="connsiteX108" fmla="*/ 4459856 w 5616666"/>
              <a:gd name="connsiteY108" fmla="*/ 2320776 h 2907372"/>
              <a:gd name="connsiteX109" fmla="*/ 4468483 w 5616666"/>
              <a:gd name="connsiteY109" fmla="*/ 2294897 h 2907372"/>
              <a:gd name="connsiteX110" fmla="*/ 4494362 w 5616666"/>
              <a:gd name="connsiteY110" fmla="*/ 2277644 h 2907372"/>
              <a:gd name="connsiteX111" fmla="*/ 4537494 w 5616666"/>
              <a:gd name="connsiteY111" fmla="*/ 2217259 h 2907372"/>
              <a:gd name="connsiteX112" fmla="*/ 4580626 w 5616666"/>
              <a:gd name="connsiteY112" fmla="*/ 2174127 h 2907372"/>
              <a:gd name="connsiteX113" fmla="*/ 4589252 w 5616666"/>
              <a:gd name="connsiteY113" fmla="*/ 2148248 h 2907372"/>
              <a:gd name="connsiteX114" fmla="*/ 4632385 w 5616666"/>
              <a:gd name="connsiteY114" fmla="*/ 2096489 h 2907372"/>
              <a:gd name="connsiteX115" fmla="*/ 4675517 w 5616666"/>
              <a:gd name="connsiteY115" fmla="*/ 2001599 h 2907372"/>
              <a:gd name="connsiteX116" fmla="*/ 4727275 w 5616666"/>
              <a:gd name="connsiteY116" fmla="*/ 1915335 h 2907372"/>
              <a:gd name="connsiteX117" fmla="*/ 4753154 w 5616666"/>
              <a:gd name="connsiteY117" fmla="*/ 1889455 h 2907372"/>
              <a:gd name="connsiteX118" fmla="*/ 4796286 w 5616666"/>
              <a:gd name="connsiteY118" fmla="*/ 1820444 h 2907372"/>
              <a:gd name="connsiteX119" fmla="*/ 4830792 w 5616666"/>
              <a:gd name="connsiteY119" fmla="*/ 1768685 h 2907372"/>
              <a:gd name="connsiteX120" fmla="*/ 4848045 w 5616666"/>
              <a:gd name="connsiteY120" fmla="*/ 1734180 h 2907372"/>
              <a:gd name="connsiteX121" fmla="*/ 4891177 w 5616666"/>
              <a:gd name="connsiteY121" fmla="*/ 1682421 h 2907372"/>
              <a:gd name="connsiteX122" fmla="*/ 4908430 w 5616666"/>
              <a:gd name="connsiteY122" fmla="*/ 1647916 h 2907372"/>
              <a:gd name="connsiteX123" fmla="*/ 4934309 w 5616666"/>
              <a:gd name="connsiteY123" fmla="*/ 1622036 h 2907372"/>
              <a:gd name="connsiteX124" fmla="*/ 4951562 w 5616666"/>
              <a:gd name="connsiteY124" fmla="*/ 1596157 h 2907372"/>
              <a:gd name="connsiteX125" fmla="*/ 4994694 w 5616666"/>
              <a:gd name="connsiteY125" fmla="*/ 1518519 h 2907372"/>
              <a:gd name="connsiteX126" fmla="*/ 5011947 w 5616666"/>
              <a:gd name="connsiteY126" fmla="*/ 1492640 h 2907372"/>
              <a:gd name="connsiteX127" fmla="*/ 5020573 w 5616666"/>
              <a:gd name="connsiteY127" fmla="*/ 1423629 h 2907372"/>
              <a:gd name="connsiteX128" fmla="*/ 5037826 w 5616666"/>
              <a:gd name="connsiteY128" fmla="*/ 1371870 h 2907372"/>
              <a:gd name="connsiteX129" fmla="*/ 5063705 w 5616666"/>
              <a:gd name="connsiteY129" fmla="*/ 1302859 h 2907372"/>
              <a:gd name="connsiteX130" fmla="*/ 5080958 w 5616666"/>
              <a:gd name="connsiteY130" fmla="*/ 1207968 h 2907372"/>
              <a:gd name="connsiteX131" fmla="*/ 5106837 w 5616666"/>
              <a:gd name="connsiteY131" fmla="*/ 1147584 h 2907372"/>
              <a:gd name="connsiteX132" fmla="*/ 5132717 w 5616666"/>
              <a:gd name="connsiteY132" fmla="*/ 1061319 h 2907372"/>
              <a:gd name="connsiteX133" fmla="*/ 5149969 w 5616666"/>
              <a:gd name="connsiteY133" fmla="*/ 1035440 h 2907372"/>
              <a:gd name="connsiteX134" fmla="*/ 5175849 w 5616666"/>
              <a:gd name="connsiteY134" fmla="*/ 966429 h 2907372"/>
              <a:gd name="connsiteX135" fmla="*/ 5193102 w 5616666"/>
              <a:gd name="connsiteY135" fmla="*/ 914670 h 2907372"/>
              <a:gd name="connsiteX136" fmla="*/ 5201728 w 5616666"/>
              <a:gd name="connsiteY136" fmla="*/ 888791 h 2907372"/>
              <a:gd name="connsiteX137" fmla="*/ 5236234 w 5616666"/>
              <a:gd name="connsiteY137" fmla="*/ 828406 h 2907372"/>
              <a:gd name="connsiteX138" fmla="*/ 5262113 w 5616666"/>
              <a:gd name="connsiteY138" fmla="*/ 742142 h 2907372"/>
              <a:gd name="connsiteX139" fmla="*/ 5296619 w 5616666"/>
              <a:gd name="connsiteY139" fmla="*/ 681757 h 2907372"/>
              <a:gd name="connsiteX140" fmla="*/ 5322498 w 5616666"/>
              <a:gd name="connsiteY140" fmla="*/ 629999 h 2907372"/>
              <a:gd name="connsiteX141" fmla="*/ 5339751 w 5616666"/>
              <a:gd name="connsiteY141" fmla="*/ 595493 h 2907372"/>
              <a:gd name="connsiteX142" fmla="*/ 5348377 w 5616666"/>
              <a:gd name="connsiteY142" fmla="*/ 569614 h 2907372"/>
              <a:gd name="connsiteX143" fmla="*/ 5365630 w 5616666"/>
              <a:gd name="connsiteY143" fmla="*/ 543735 h 2907372"/>
              <a:gd name="connsiteX144" fmla="*/ 5374256 w 5616666"/>
              <a:gd name="connsiteY144" fmla="*/ 509229 h 2907372"/>
              <a:gd name="connsiteX145" fmla="*/ 5391509 w 5616666"/>
              <a:gd name="connsiteY145" fmla="*/ 448844 h 2907372"/>
              <a:gd name="connsiteX146" fmla="*/ 5443268 w 5616666"/>
              <a:gd name="connsiteY146" fmla="*/ 198678 h 2907372"/>
              <a:gd name="connsiteX147" fmla="*/ 5486400 w 5616666"/>
              <a:gd name="connsiteY147" fmla="*/ 146919 h 2907372"/>
              <a:gd name="connsiteX148" fmla="*/ 5520905 w 5616666"/>
              <a:gd name="connsiteY148" fmla="*/ 95161 h 2907372"/>
              <a:gd name="connsiteX149" fmla="*/ 5598543 w 5616666"/>
              <a:gd name="connsiteY149" fmla="*/ 26150 h 2907372"/>
              <a:gd name="connsiteX150" fmla="*/ 5598543 w 5616666"/>
              <a:gd name="connsiteY150" fmla="*/ 270 h 290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5616666" h="2907372">
                <a:moveTo>
                  <a:pt x="0" y="77908"/>
                </a:moveTo>
                <a:cubicBezTo>
                  <a:pt x="23004" y="100912"/>
                  <a:pt x="50966" y="119850"/>
                  <a:pt x="69011" y="146919"/>
                </a:cubicBezTo>
                <a:cubicBezTo>
                  <a:pt x="92015" y="181425"/>
                  <a:pt x="77637" y="167048"/>
                  <a:pt x="112143" y="190052"/>
                </a:cubicBezTo>
                <a:cubicBezTo>
                  <a:pt x="117894" y="198678"/>
                  <a:pt x="122065" y="208600"/>
                  <a:pt x="129396" y="215931"/>
                </a:cubicBezTo>
                <a:cubicBezTo>
                  <a:pt x="197252" y="283787"/>
                  <a:pt x="110494" y="174272"/>
                  <a:pt x="181154" y="259063"/>
                </a:cubicBezTo>
                <a:cubicBezTo>
                  <a:pt x="187791" y="267028"/>
                  <a:pt x="190605" y="278115"/>
                  <a:pt x="198407" y="284942"/>
                </a:cubicBezTo>
                <a:cubicBezTo>
                  <a:pt x="214012" y="298596"/>
                  <a:pt x="235504" y="304786"/>
                  <a:pt x="250166" y="319448"/>
                </a:cubicBezTo>
                <a:cubicBezTo>
                  <a:pt x="283376" y="352658"/>
                  <a:pt x="265894" y="338560"/>
                  <a:pt x="301924" y="362580"/>
                </a:cubicBezTo>
                <a:cubicBezTo>
                  <a:pt x="307675" y="371206"/>
                  <a:pt x="311846" y="381128"/>
                  <a:pt x="319177" y="388459"/>
                </a:cubicBezTo>
                <a:cubicBezTo>
                  <a:pt x="326508" y="395790"/>
                  <a:pt x="338579" y="397616"/>
                  <a:pt x="345056" y="405712"/>
                </a:cubicBezTo>
                <a:cubicBezTo>
                  <a:pt x="392676" y="465237"/>
                  <a:pt x="305396" y="399399"/>
                  <a:pt x="379562" y="448844"/>
                </a:cubicBezTo>
                <a:cubicBezTo>
                  <a:pt x="425570" y="517855"/>
                  <a:pt x="365185" y="434467"/>
                  <a:pt x="422694" y="491976"/>
                </a:cubicBezTo>
                <a:cubicBezTo>
                  <a:pt x="480203" y="549485"/>
                  <a:pt x="396815" y="489100"/>
                  <a:pt x="465826" y="535108"/>
                </a:cubicBezTo>
                <a:cubicBezTo>
                  <a:pt x="471577" y="543734"/>
                  <a:pt x="475748" y="553656"/>
                  <a:pt x="483079" y="560987"/>
                </a:cubicBezTo>
                <a:cubicBezTo>
                  <a:pt x="490410" y="568318"/>
                  <a:pt x="502131" y="570438"/>
                  <a:pt x="508958" y="578240"/>
                </a:cubicBezTo>
                <a:cubicBezTo>
                  <a:pt x="522612" y="593845"/>
                  <a:pt x="531962" y="612746"/>
                  <a:pt x="543464" y="629999"/>
                </a:cubicBezTo>
                <a:lnTo>
                  <a:pt x="560717" y="655878"/>
                </a:lnTo>
                <a:cubicBezTo>
                  <a:pt x="566468" y="664504"/>
                  <a:pt x="570638" y="674426"/>
                  <a:pt x="577969" y="681757"/>
                </a:cubicBezTo>
                <a:lnTo>
                  <a:pt x="629728" y="733516"/>
                </a:lnTo>
                <a:cubicBezTo>
                  <a:pt x="638354" y="742142"/>
                  <a:pt x="645456" y="752628"/>
                  <a:pt x="655607" y="759395"/>
                </a:cubicBezTo>
                <a:lnTo>
                  <a:pt x="681486" y="776648"/>
                </a:lnTo>
                <a:cubicBezTo>
                  <a:pt x="692988" y="793901"/>
                  <a:pt x="709434" y="808735"/>
                  <a:pt x="715992" y="828406"/>
                </a:cubicBezTo>
                <a:cubicBezTo>
                  <a:pt x="718868" y="837032"/>
                  <a:pt x="720553" y="846152"/>
                  <a:pt x="724619" y="854285"/>
                </a:cubicBezTo>
                <a:cubicBezTo>
                  <a:pt x="729256" y="863558"/>
                  <a:pt x="737234" y="870892"/>
                  <a:pt x="741871" y="880165"/>
                </a:cubicBezTo>
                <a:cubicBezTo>
                  <a:pt x="745937" y="888298"/>
                  <a:pt x="745454" y="898478"/>
                  <a:pt x="750498" y="906044"/>
                </a:cubicBezTo>
                <a:cubicBezTo>
                  <a:pt x="763782" y="925970"/>
                  <a:pt x="783160" y="936445"/>
                  <a:pt x="802256" y="949176"/>
                </a:cubicBezTo>
                <a:cubicBezTo>
                  <a:pt x="842513" y="1009561"/>
                  <a:pt x="819509" y="989433"/>
                  <a:pt x="862641" y="1018187"/>
                </a:cubicBezTo>
                <a:cubicBezTo>
                  <a:pt x="868392" y="1026814"/>
                  <a:pt x="872563" y="1036736"/>
                  <a:pt x="879894" y="1044067"/>
                </a:cubicBezTo>
                <a:cubicBezTo>
                  <a:pt x="887225" y="1051398"/>
                  <a:pt x="899296" y="1053223"/>
                  <a:pt x="905773" y="1061319"/>
                </a:cubicBezTo>
                <a:cubicBezTo>
                  <a:pt x="961899" y="1131476"/>
                  <a:pt x="858940" y="1040366"/>
                  <a:pt x="931652" y="1113078"/>
                </a:cubicBezTo>
                <a:cubicBezTo>
                  <a:pt x="981498" y="1162924"/>
                  <a:pt x="933945" y="1092611"/>
                  <a:pt x="983411" y="1156210"/>
                </a:cubicBezTo>
                <a:cubicBezTo>
                  <a:pt x="996141" y="1172577"/>
                  <a:pt x="1006415" y="1190715"/>
                  <a:pt x="1017917" y="1207968"/>
                </a:cubicBezTo>
                <a:lnTo>
                  <a:pt x="1069675" y="1285606"/>
                </a:lnTo>
                <a:lnTo>
                  <a:pt x="1086928" y="1311485"/>
                </a:lnTo>
                <a:cubicBezTo>
                  <a:pt x="1092679" y="1320112"/>
                  <a:pt x="1095554" y="1331614"/>
                  <a:pt x="1104181" y="1337365"/>
                </a:cubicBezTo>
                <a:lnTo>
                  <a:pt x="1130060" y="1354618"/>
                </a:lnTo>
                <a:cubicBezTo>
                  <a:pt x="1135811" y="1363244"/>
                  <a:pt x="1139511" y="1373670"/>
                  <a:pt x="1147313" y="1380497"/>
                </a:cubicBezTo>
                <a:cubicBezTo>
                  <a:pt x="1162918" y="1394151"/>
                  <a:pt x="1199071" y="1415002"/>
                  <a:pt x="1199071" y="1415002"/>
                </a:cubicBezTo>
                <a:cubicBezTo>
                  <a:pt x="1245077" y="1484012"/>
                  <a:pt x="1184696" y="1400628"/>
                  <a:pt x="1242203" y="1458135"/>
                </a:cubicBezTo>
                <a:cubicBezTo>
                  <a:pt x="1299712" y="1515644"/>
                  <a:pt x="1216324" y="1455259"/>
                  <a:pt x="1285335" y="1501267"/>
                </a:cubicBezTo>
                <a:cubicBezTo>
                  <a:pt x="1292352" y="1522315"/>
                  <a:pt x="1294493" y="1536303"/>
                  <a:pt x="1311215" y="1553025"/>
                </a:cubicBezTo>
                <a:cubicBezTo>
                  <a:pt x="1318546" y="1560356"/>
                  <a:pt x="1327821" y="1565641"/>
                  <a:pt x="1337094" y="1570278"/>
                </a:cubicBezTo>
                <a:cubicBezTo>
                  <a:pt x="1345227" y="1574344"/>
                  <a:pt x="1354347" y="1576029"/>
                  <a:pt x="1362973" y="1578904"/>
                </a:cubicBezTo>
                <a:cubicBezTo>
                  <a:pt x="1380226" y="1590406"/>
                  <a:pt x="1403230" y="1596157"/>
                  <a:pt x="1414732" y="1613410"/>
                </a:cubicBezTo>
                <a:cubicBezTo>
                  <a:pt x="1476396" y="1705903"/>
                  <a:pt x="1380359" y="1565517"/>
                  <a:pt x="1457864" y="1665168"/>
                </a:cubicBezTo>
                <a:cubicBezTo>
                  <a:pt x="1470594" y="1681536"/>
                  <a:pt x="1480867" y="1699674"/>
                  <a:pt x="1492369" y="1716927"/>
                </a:cubicBezTo>
                <a:cubicBezTo>
                  <a:pt x="1498120" y="1725553"/>
                  <a:pt x="1506343" y="1732970"/>
                  <a:pt x="1509622" y="1742806"/>
                </a:cubicBezTo>
                <a:cubicBezTo>
                  <a:pt x="1521528" y="1778521"/>
                  <a:pt x="1513205" y="1761119"/>
                  <a:pt x="1535502" y="1794565"/>
                </a:cubicBezTo>
                <a:cubicBezTo>
                  <a:pt x="1538377" y="1803191"/>
                  <a:pt x="1539712" y="1812495"/>
                  <a:pt x="1544128" y="1820444"/>
                </a:cubicBezTo>
                <a:cubicBezTo>
                  <a:pt x="1554198" y="1838570"/>
                  <a:pt x="1578634" y="1872202"/>
                  <a:pt x="1578634" y="1872202"/>
                </a:cubicBezTo>
                <a:cubicBezTo>
                  <a:pt x="1581509" y="1880829"/>
                  <a:pt x="1583193" y="1889949"/>
                  <a:pt x="1587260" y="1898082"/>
                </a:cubicBezTo>
                <a:cubicBezTo>
                  <a:pt x="1596321" y="1916205"/>
                  <a:pt x="1614784" y="1937700"/>
                  <a:pt x="1630392" y="1949840"/>
                </a:cubicBezTo>
                <a:cubicBezTo>
                  <a:pt x="1646760" y="1962570"/>
                  <a:pt x="1667489" y="1969684"/>
                  <a:pt x="1682151" y="1984346"/>
                </a:cubicBezTo>
                <a:cubicBezTo>
                  <a:pt x="1690777" y="1992972"/>
                  <a:pt x="1698400" y="2002735"/>
                  <a:pt x="1708030" y="2010225"/>
                </a:cubicBezTo>
                <a:cubicBezTo>
                  <a:pt x="1724397" y="2022955"/>
                  <a:pt x="1759788" y="2044731"/>
                  <a:pt x="1759788" y="2044731"/>
                </a:cubicBezTo>
                <a:cubicBezTo>
                  <a:pt x="1765539" y="2053357"/>
                  <a:pt x="1768945" y="2064133"/>
                  <a:pt x="1777041" y="2070610"/>
                </a:cubicBezTo>
                <a:cubicBezTo>
                  <a:pt x="1784141" y="2076290"/>
                  <a:pt x="1794787" y="2075170"/>
                  <a:pt x="1802920" y="2079236"/>
                </a:cubicBezTo>
                <a:cubicBezTo>
                  <a:pt x="1812193" y="2083873"/>
                  <a:pt x="1820835" y="2089852"/>
                  <a:pt x="1828800" y="2096489"/>
                </a:cubicBezTo>
                <a:cubicBezTo>
                  <a:pt x="1838172" y="2104299"/>
                  <a:pt x="1845049" y="2114878"/>
                  <a:pt x="1854679" y="2122368"/>
                </a:cubicBezTo>
                <a:cubicBezTo>
                  <a:pt x="1871046" y="2135098"/>
                  <a:pt x="1906437" y="2156874"/>
                  <a:pt x="1906437" y="2156874"/>
                </a:cubicBezTo>
                <a:cubicBezTo>
                  <a:pt x="1912188" y="2165500"/>
                  <a:pt x="1915888" y="2175926"/>
                  <a:pt x="1923690" y="2182753"/>
                </a:cubicBezTo>
                <a:cubicBezTo>
                  <a:pt x="1939295" y="2196407"/>
                  <a:pt x="1975449" y="2217259"/>
                  <a:pt x="1975449" y="2217259"/>
                </a:cubicBezTo>
                <a:cubicBezTo>
                  <a:pt x="2021457" y="2286270"/>
                  <a:pt x="1961072" y="2202882"/>
                  <a:pt x="2018581" y="2260391"/>
                </a:cubicBezTo>
                <a:cubicBezTo>
                  <a:pt x="2025912" y="2267722"/>
                  <a:pt x="2028032" y="2279443"/>
                  <a:pt x="2035834" y="2286270"/>
                </a:cubicBezTo>
                <a:cubicBezTo>
                  <a:pt x="2051439" y="2299924"/>
                  <a:pt x="2070339" y="2309274"/>
                  <a:pt x="2087592" y="2320776"/>
                </a:cubicBezTo>
                <a:lnTo>
                  <a:pt x="2139351" y="2355282"/>
                </a:lnTo>
                <a:lnTo>
                  <a:pt x="2165230" y="2363908"/>
                </a:lnTo>
                <a:lnTo>
                  <a:pt x="2242868" y="2415667"/>
                </a:lnTo>
                <a:cubicBezTo>
                  <a:pt x="2251494" y="2421418"/>
                  <a:pt x="2261416" y="2425588"/>
                  <a:pt x="2268747" y="2432919"/>
                </a:cubicBezTo>
                <a:cubicBezTo>
                  <a:pt x="2301957" y="2466130"/>
                  <a:pt x="2284475" y="2452032"/>
                  <a:pt x="2320505" y="2476052"/>
                </a:cubicBezTo>
                <a:cubicBezTo>
                  <a:pt x="2349260" y="2519184"/>
                  <a:pt x="2329131" y="2496179"/>
                  <a:pt x="2389517" y="2536436"/>
                </a:cubicBezTo>
                <a:cubicBezTo>
                  <a:pt x="2398143" y="2542187"/>
                  <a:pt x="2405560" y="2550410"/>
                  <a:pt x="2415396" y="2553689"/>
                </a:cubicBezTo>
                <a:cubicBezTo>
                  <a:pt x="2424022" y="2556565"/>
                  <a:pt x="2433142" y="2558249"/>
                  <a:pt x="2441275" y="2562316"/>
                </a:cubicBezTo>
                <a:cubicBezTo>
                  <a:pt x="2450548" y="2566952"/>
                  <a:pt x="2457680" y="2575357"/>
                  <a:pt x="2467154" y="2579568"/>
                </a:cubicBezTo>
                <a:cubicBezTo>
                  <a:pt x="2549051" y="2615966"/>
                  <a:pt x="2492658" y="2575068"/>
                  <a:pt x="2587924" y="2622701"/>
                </a:cubicBezTo>
                <a:cubicBezTo>
                  <a:pt x="2606470" y="2631974"/>
                  <a:pt x="2622430" y="2645704"/>
                  <a:pt x="2639683" y="2657206"/>
                </a:cubicBezTo>
                <a:lnTo>
                  <a:pt x="2743200" y="2726218"/>
                </a:lnTo>
                <a:lnTo>
                  <a:pt x="2769079" y="2743470"/>
                </a:lnTo>
                <a:cubicBezTo>
                  <a:pt x="2777705" y="2749221"/>
                  <a:pt x="2785122" y="2757444"/>
                  <a:pt x="2794958" y="2760723"/>
                </a:cubicBezTo>
                <a:cubicBezTo>
                  <a:pt x="2860005" y="2782407"/>
                  <a:pt x="2779826" y="2753157"/>
                  <a:pt x="2846717" y="2786602"/>
                </a:cubicBezTo>
                <a:cubicBezTo>
                  <a:pt x="2854850" y="2790668"/>
                  <a:pt x="2864238" y="2791647"/>
                  <a:pt x="2872596" y="2795229"/>
                </a:cubicBezTo>
                <a:cubicBezTo>
                  <a:pt x="2884416" y="2800295"/>
                  <a:pt x="2894902" y="2808415"/>
                  <a:pt x="2907102" y="2812482"/>
                </a:cubicBezTo>
                <a:cubicBezTo>
                  <a:pt x="2929597" y="2819980"/>
                  <a:pt x="2953618" y="2822237"/>
                  <a:pt x="2976113" y="2829735"/>
                </a:cubicBezTo>
                <a:lnTo>
                  <a:pt x="3027871" y="2846987"/>
                </a:lnTo>
                <a:cubicBezTo>
                  <a:pt x="3068882" y="2874327"/>
                  <a:pt x="3043916" y="2860962"/>
                  <a:pt x="3105509" y="2881493"/>
                </a:cubicBezTo>
                <a:lnTo>
                  <a:pt x="3131388" y="2890119"/>
                </a:lnTo>
                <a:cubicBezTo>
                  <a:pt x="3140015" y="2892995"/>
                  <a:pt x="3148212" y="2897923"/>
                  <a:pt x="3157268" y="2898746"/>
                </a:cubicBezTo>
                <a:lnTo>
                  <a:pt x="3252158" y="2907372"/>
                </a:lnTo>
                <a:cubicBezTo>
                  <a:pt x="3364301" y="2904497"/>
                  <a:pt x="3476656" y="2906208"/>
                  <a:pt x="3588588" y="2898746"/>
                </a:cubicBezTo>
                <a:cubicBezTo>
                  <a:pt x="3606734" y="2897536"/>
                  <a:pt x="3623094" y="2887244"/>
                  <a:pt x="3640347" y="2881493"/>
                </a:cubicBezTo>
                <a:lnTo>
                  <a:pt x="3666226" y="2872867"/>
                </a:lnTo>
                <a:cubicBezTo>
                  <a:pt x="3674852" y="2869991"/>
                  <a:pt x="3684539" y="2869284"/>
                  <a:pt x="3692105" y="2864240"/>
                </a:cubicBezTo>
                <a:lnTo>
                  <a:pt x="3743864" y="2829735"/>
                </a:lnTo>
                <a:cubicBezTo>
                  <a:pt x="3775743" y="2781915"/>
                  <a:pt x="3742877" y="2819740"/>
                  <a:pt x="3786996" y="2795229"/>
                </a:cubicBezTo>
                <a:cubicBezTo>
                  <a:pt x="3875980" y="2745793"/>
                  <a:pt x="3806075" y="2771615"/>
                  <a:pt x="3864634" y="2752097"/>
                </a:cubicBezTo>
                <a:cubicBezTo>
                  <a:pt x="3881887" y="2740595"/>
                  <a:pt x="3901730" y="2732253"/>
                  <a:pt x="3916392" y="2717591"/>
                </a:cubicBezTo>
                <a:cubicBezTo>
                  <a:pt x="3935471" y="2698512"/>
                  <a:pt x="3944130" y="2686469"/>
                  <a:pt x="3968151" y="2674459"/>
                </a:cubicBezTo>
                <a:cubicBezTo>
                  <a:pt x="3976284" y="2670393"/>
                  <a:pt x="3985404" y="2668708"/>
                  <a:pt x="3994030" y="2665833"/>
                </a:cubicBezTo>
                <a:lnTo>
                  <a:pt x="4097547" y="2596821"/>
                </a:lnTo>
                <a:lnTo>
                  <a:pt x="4149305" y="2562316"/>
                </a:lnTo>
                <a:cubicBezTo>
                  <a:pt x="4157932" y="2559440"/>
                  <a:pt x="4167052" y="2557756"/>
                  <a:pt x="4175185" y="2553689"/>
                </a:cubicBezTo>
                <a:cubicBezTo>
                  <a:pt x="4242071" y="2520246"/>
                  <a:pt x="4161899" y="2549490"/>
                  <a:pt x="4226943" y="2527810"/>
                </a:cubicBezTo>
                <a:cubicBezTo>
                  <a:pt x="4275825" y="2454489"/>
                  <a:pt x="4195317" y="2568061"/>
                  <a:pt x="4295954" y="2467425"/>
                </a:cubicBezTo>
                <a:lnTo>
                  <a:pt x="4347713" y="2415667"/>
                </a:lnTo>
                <a:cubicBezTo>
                  <a:pt x="4356340" y="2407040"/>
                  <a:pt x="4366825" y="2399938"/>
                  <a:pt x="4373592" y="2389787"/>
                </a:cubicBezTo>
                <a:cubicBezTo>
                  <a:pt x="4379343" y="2381161"/>
                  <a:pt x="4382749" y="2370385"/>
                  <a:pt x="4390845" y="2363908"/>
                </a:cubicBezTo>
                <a:cubicBezTo>
                  <a:pt x="4397945" y="2358228"/>
                  <a:pt x="4408098" y="2358157"/>
                  <a:pt x="4416724" y="2355282"/>
                </a:cubicBezTo>
                <a:cubicBezTo>
                  <a:pt x="4422475" y="2346655"/>
                  <a:pt x="4425881" y="2335879"/>
                  <a:pt x="4433977" y="2329402"/>
                </a:cubicBezTo>
                <a:cubicBezTo>
                  <a:pt x="4441077" y="2323722"/>
                  <a:pt x="4453426" y="2327206"/>
                  <a:pt x="4459856" y="2320776"/>
                </a:cubicBezTo>
                <a:cubicBezTo>
                  <a:pt x="4466286" y="2314346"/>
                  <a:pt x="4462803" y="2301997"/>
                  <a:pt x="4468483" y="2294897"/>
                </a:cubicBezTo>
                <a:cubicBezTo>
                  <a:pt x="4474960" y="2286801"/>
                  <a:pt x="4485736" y="2283395"/>
                  <a:pt x="4494362" y="2277644"/>
                </a:cubicBezTo>
                <a:cubicBezTo>
                  <a:pt x="4526286" y="2213795"/>
                  <a:pt x="4493779" y="2269716"/>
                  <a:pt x="4537494" y="2217259"/>
                </a:cubicBezTo>
                <a:cubicBezTo>
                  <a:pt x="4573437" y="2174127"/>
                  <a:pt x="4533181" y="2205757"/>
                  <a:pt x="4580626" y="2174127"/>
                </a:cubicBezTo>
                <a:cubicBezTo>
                  <a:pt x="4583501" y="2165501"/>
                  <a:pt x="4585186" y="2156381"/>
                  <a:pt x="4589252" y="2148248"/>
                </a:cubicBezTo>
                <a:cubicBezTo>
                  <a:pt x="4601263" y="2124226"/>
                  <a:pt x="4613305" y="2115568"/>
                  <a:pt x="4632385" y="2096489"/>
                </a:cubicBezTo>
                <a:cubicBezTo>
                  <a:pt x="4649144" y="2046209"/>
                  <a:pt x="4636943" y="2078749"/>
                  <a:pt x="4675517" y="2001599"/>
                </a:cubicBezTo>
                <a:cubicBezTo>
                  <a:pt x="4689134" y="1974365"/>
                  <a:pt x="4706449" y="1936162"/>
                  <a:pt x="4727275" y="1915335"/>
                </a:cubicBezTo>
                <a:cubicBezTo>
                  <a:pt x="4735901" y="1906708"/>
                  <a:pt x="4745344" y="1898827"/>
                  <a:pt x="4753154" y="1889455"/>
                </a:cubicBezTo>
                <a:cubicBezTo>
                  <a:pt x="4763212" y="1877385"/>
                  <a:pt x="4791749" y="1827573"/>
                  <a:pt x="4796286" y="1820444"/>
                </a:cubicBezTo>
                <a:cubicBezTo>
                  <a:pt x="4807418" y="1802950"/>
                  <a:pt x="4821519" y="1787231"/>
                  <a:pt x="4830792" y="1768685"/>
                </a:cubicBezTo>
                <a:cubicBezTo>
                  <a:pt x="4836543" y="1757183"/>
                  <a:pt x="4841665" y="1745345"/>
                  <a:pt x="4848045" y="1734180"/>
                </a:cubicBezTo>
                <a:cubicBezTo>
                  <a:pt x="4887163" y="1665726"/>
                  <a:pt x="4840202" y="1753786"/>
                  <a:pt x="4891177" y="1682421"/>
                </a:cubicBezTo>
                <a:cubicBezTo>
                  <a:pt x="4898651" y="1671957"/>
                  <a:pt x="4900956" y="1658380"/>
                  <a:pt x="4908430" y="1647916"/>
                </a:cubicBezTo>
                <a:cubicBezTo>
                  <a:pt x="4915521" y="1637989"/>
                  <a:pt x="4926499" y="1631408"/>
                  <a:pt x="4934309" y="1622036"/>
                </a:cubicBezTo>
                <a:cubicBezTo>
                  <a:pt x="4940946" y="1614071"/>
                  <a:pt x="4945811" y="1604783"/>
                  <a:pt x="4951562" y="1596157"/>
                </a:cubicBezTo>
                <a:cubicBezTo>
                  <a:pt x="4966745" y="1550607"/>
                  <a:pt x="4955144" y="1577843"/>
                  <a:pt x="4994694" y="1518519"/>
                </a:cubicBezTo>
                <a:lnTo>
                  <a:pt x="5011947" y="1492640"/>
                </a:lnTo>
                <a:cubicBezTo>
                  <a:pt x="5014822" y="1469636"/>
                  <a:pt x="5015716" y="1446297"/>
                  <a:pt x="5020573" y="1423629"/>
                </a:cubicBezTo>
                <a:cubicBezTo>
                  <a:pt x="5024384" y="1405846"/>
                  <a:pt x="5032075" y="1389123"/>
                  <a:pt x="5037826" y="1371870"/>
                </a:cubicBezTo>
                <a:cubicBezTo>
                  <a:pt x="5051351" y="1331295"/>
                  <a:pt x="5043071" y="1354442"/>
                  <a:pt x="5063705" y="1302859"/>
                </a:cubicBezTo>
                <a:cubicBezTo>
                  <a:pt x="5066853" y="1280825"/>
                  <a:pt x="5071573" y="1232994"/>
                  <a:pt x="5080958" y="1207968"/>
                </a:cubicBezTo>
                <a:cubicBezTo>
                  <a:pt x="5108569" y="1134339"/>
                  <a:pt x="5089696" y="1207576"/>
                  <a:pt x="5106837" y="1147584"/>
                </a:cubicBezTo>
                <a:cubicBezTo>
                  <a:pt x="5112864" y="1126488"/>
                  <a:pt x="5122468" y="1076692"/>
                  <a:pt x="5132717" y="1061319"/>
                </a:cubicBezTo>
                <a:lnTo>
                  <a:pt x="5149969" y="1035440"/>
                </a:lnTo>
                <a:cubicBezTo>
                  <a:pt x="5170422" y="933181"/>
                  <a:pt x="5143538" y="1039128"/>
                  <a:pt x="5175849" y="966429"/>
                </a:cubicBezTo>
                <a:cubicBezTo>
                  <a:pt x="5183235" y="949810"/>
                  <a:pt x="5187351" y="931923"/>
                  <a:pt x="5193102" y="914670"/>
                </a:cubicBezTo>
                <a:cubicBezTo>
                  <a:pt x="5195977" y="906044"/>
                  <a:pt x="5196684" y="896357"/>
                  <a:pt x="5201728" y="888791"/>
                </a:cubicBezTo>
                <a:cubicBezTo>
                  <a:pt x="5219055" y="862801"/>
                  <a:pt x="5223100" y="859051"/>
                  <a:pt x="5236234" y="828406"/>
                </a:cubicBezTo>
                <a:cubicBezTo>
                  <a:pt x="5248142" y="800621"/>
                  <a:pt x="5250205" y="769927"/>
                  <a:pt x="5262113" y="742142"/>
                </a:cubicBezTo>
                <a:cubicBezTo>
                  <a:pt x="5275248" y="711494"/>
                  <a:pt x="5279291" y="707749"/>
                  <a:pt x="5296619" y="681757"/>
                </a:cubicBezTo>
                <a:cubicBezTo>
                  <a:pt x="5312434" y="634309"/>
                  <a:pt x="5295742" y="676822"/>
                  <a:pt x="5322498" y="629999"/>
                </a:cubicBezTo>
                <a:cubicBezTo>
                  <a:pt x="5328878" y="618834"/>
                  <a:pt x="5334685" y="607313"/>
                  <a:pt x="5339751" y="595493"/>
                </a:cubicBezTo>
                <a:cubicBezTo>
                  <a:pt x="5343333" y="587135"/>
                  <a:pt x="5344311" y="577747"/>
                  <a:pt x="5348377" y="569614"/>
                </a:cubicBezTo>
                <a:cubicBezTo>
                  <a:pt x="5353014" y="560341"/>
                  <a:pt x="5359879" y="552361"/>
                  <a:pt x="5365630" y="543735"/>
                </a:cubicBezTo>
                <a:cubicBezTo>
                  <a:pt x="5368505" y="532233"/>
                  <a:pt x="5370999" y="520629"/>
                  <a:pt x="5374256" y="509229"/>
                </a:cubicBezTo>
                <a:cubicBezTo>
                  <a:pt x="5399007" y="422600"/>
                  <a:pt x="5364543" y="556716"/>
                  <a:pt x="5391509" y="448844"/>
                </a:cubicBezTo>
                <a:cubicBezTo>
                  <a:pt x="5403966" y="336721"/>
                  <a:pt x="5399999" y="340846"/>
                  <a:pt x="5443268" y="198678"/>
                </a:cubicBezTo>
                <a:cubicBezTo>
                  <a:pt x="5449874" y="176973"/>
                  <a:pt x="5473680" y="163273"/>
                  <a:pt x="5486400" y="146919"/>
                </a:cubicBezTo>
                <a:cubicBezTo>
                  <a:pt x="5499130" y="130552"/>
                  <a:pt x="5506243" y="109823"/>
                  <a:pt x="5520905" y="95161"/>
                </a:cubicBezTo>
                <a:cubicBezTo>
                  <a:pt x="5579995" y="36071"/>
                  <a:pt x="5552362" y="56936"/>
                  <a:pt x="5598543" y="26150"/>
                </a:cubicBezTo>
                <a:cubicBezTo>
                  <a:pt x="5618986" y="-4515"/>
                  <a:pt x="5626164" y="270"/>
                  <a:pt x="5598543" y="270"/>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Forma livre 20"/>
          <p:cNvSpPr/>
          <p:nvPr/>
        </p:nvSpPr>
        <p:spPr>
          <a:xfrm>
            <a:off x="9398164" y="1541699"/>
            <a:ext cx="2225615" cy="60385"/>
          </a:xfrm>
          <a:custGeom>
            <a:avLst/>
            <a:gdLst>
              <a:gd name="connsiteX0" fmla="*/ 0 w 2225615"/>
              <a:gd name="connsiteY0" fmla="*/ 60385 h 60385"/>
              <a:gd name="connsiteX1" fmla="*/ 43132 w 2225615"/>
              <a:gd name="connsiteY1" fmla="*/ 43132 h 60385"/>
              <a:gd name="connsiteX2" fmla="*/ 69011 w 2225615"/>
              <a:gd name="connsiteY2" fmla="*/ 34506 h 60385"/>
              <a:gd name="connsiteX3" fmla="*/ 94890 w 2225615"/>
              <a:gd name="connsiteY3" fmla="*/ 17253 h 60385"/>
              <a:gd name="connsiteX4" fmla="*/ 146649 w 2225615"/>
              <a:gd name="connsiteY4" fmla="*/ 0 h 60385"/>
              <a:gd name="connsiteX5" fmla="*/ 310551 w 2225615"/>
              <a:gd name="connsiteY5" fmla="*/ 17253 h 60385"/>
              <a:gd name="connsiteX6" fmla="*/ 828136 w 2225615"/>
              <a:gd name="connsiteY6" fmla="*/ 25880 h 60385"/>
              <a:gd name="connsiteX7" fmla="*/ 1078302 w 2225615"/>
              <a:gd name="connsiteY7" fmla="*/ 34506 h 60385"/>
              <a:gd name="connsiteX8" fmla="*/ 1250830 w 2225615"/>
              <a:gd name="connsiteY8" fmla="*/ 25880 h 60385"/>
              <a:gd name="connsiteX9" fmla="*/ 1544128 w 2225615"/>
              <a:gd name="connsiteY9" fmla="*/ 34506 h 60385"/>
              <a:gd name="connsiteX10" fmla="*/ 1613139 w 2225615"/>
              <a:gd name="connsiteY10" fmla="*/ 43132 h 60385"/>
              <a:gd name="connsiteX11" fmla="*/ 2173856 w 2225615"/>
              <a:gd name="connsiteY11" fmla="*/ 25880 h 60385"/>
              <a:gd name="connsiteX12" fmla="*/ 2225615 w 2225615"/>
              <a:gd name="connsiteY12" fmla="*/ 17253 h 6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25615" h="60385">
                <a:moveTo>
                  <a:pt x="0" y="60385"/>
                </a:moveTo>
                <a:cubicBezTo>
                  <a:pt x="14377" y="54634"/>
                  <a:pt x="28633" y="48569"/>
                  <a:pt x="43132" y="43132"/>
                </a:cubicBezTo>
                <a:cubicBezTo>
                  <a:pt x="51646" y="39939"/>
                  <a:pt x="60878" y="38572"/>
                  <a:pt x="69011" y="34506"/>
                </a:cubicBezTo>
                <a:cubicBezTo>
                  <a:pt x="78284" y="29869"/>
                  <a:pt x="85416" y="21464"/>
                  <a:pt x="94890" y="17253"/>
                </a:cubicBezTo>
                <a:cubicBezTo>
                  <a:pt x="111509" y="9867"/>
                  <a:pt x="146649" y="0"/>
                  <a:pt x="146649" y="0"/>
                </a:cubicBezTo>
                <a:cubicBezTo>
                  <a:pt x="191389" y="5593"/>
                  <a:pt x="269002" y="16083"/>
                  <a:pt x="310551" y="17253"/>
                </a:cubicBezTo>
                <a:cubicBezTo>
                  <a:pt x="483035" y="22112"/>
                  <a:pt x="655608" y="23004"/>
                  <a:pt x="828136" y="25880"/>
                </a:cubicBezTo>
                <a:cubicBezTo>
                  <a:pt x="911525" y="28755"/>
                  <a:pt x="994864" y="34506"/>
                  <a:pt x="1078302" y="34506"/>
                </a:cubicBezTo>
                <a:cubicBezTo>
                  <a:pt x="1135883" y="34506"/>
                  <a:pt x="1193249" y="25880"/>
                  <a:pt x="1250830" y="25880"/>
                </a:cubicBezTo>
                <a:cubicBezTo>
                  <a:pt x="1348638" y="25880"/>
                  <a:pt x="1446362" y="31631"/>
                  <a:pt x="1544128" y="34506"/>
                </a:cubicBezTo>
                <a:cubicBezTo>
                  <a:pt x="1567132" y="37381"/>
                  <a:pt x="1589956" y="43132"/>
                  <a:pt x="1613139" y="43132"/>
                </a:cubicBezTo>
                <a:cubicBezTo>
                  <a:pt x="1961591" y="43132"/>
                  <a:pt x="1943060" y="42365"/>
                  <a:pt x="2173856" y="25880"/>
                </a:cubicBezTo>
                <a:cubicBezTo>
                  <a:pt x="2213941" y="15858"/>
                  <a:pt x="2196506" y="17253"/>
                  <a:pt x="2225615" y="17253"/>
                </a:cubicBezTo>
              </a:path>
            </a:pathLst>
          </a:cu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6205247" y="744781"/>
            <a:ext cx="2639099" cy="646331"/>
          </a:xfrm>
          <a:prstGeom prst="rect">
            <a:avLst/>
          </a:prstGeom>
          <a:noFill/>
        </p:spPr>
        <p:txBody>
          <a:bodyPr wrap="square" rtlCol="0">
            <a:spAutoFit/>
          </a:bodyPr>
          <a:lstStyle/>
          <a:p>
            <a:r>
              <a:rPr lang="pt-BR" sz="3600" b="1" i="1" dirty="0" smtClean="0">
                <a:solidFill>
                  <a:srgbClr val="C00000"/>
                </a:solidFill>
                <a:effectLst>
                  <a:outerShdw blurRad="38100" dist="38100" dir="2700000" algn="tl">
                    <a:srgbClr val="000000">
                      <a:alpha val="43137"/>
                    </a:srgbClr>
                  </a:outerShdw>
                </a:effectLst>
              </a:rPr>
              <a:t>C</a:t>
            </a:r>
            <a:r>
              <a:rPr lang="pt-BR" sz="3600" b="1" i="1" baseline="-25000" dirty="0" smtClean="0">
                <a:solidFill>
                  <a:srgbClr val="C00000"/>
                </a:solidFill>
                <a:effectLst>
                  <a:outerShdw blurRad="38100" dist="38100" dir="2700000" algn="tl">
                    <a:srgbClr val="000000">
                      <a:alpha val="43137"/>
                    </a:srgbClr>
                  </a:outerShdw>
                </a:effectLst>
              </a:rPr>
              <a:t>ox</a:t>
            </a:r>
            <a:r>
              <a:rPr lang="pt-BR" sz="3600" b="1" i="1" dirty="0" smtClean="0">
                <a:solidFill>
                  <a:srgbClr val="C00000"/>
                </a:solidFill>
                <a:effectLst>
                  <a:outerShdw blurRad="38100" dist="38100" dir="2700000" algn="tl">
                    <a:srgbClr val="000000">
                      <a:alpha val="43137"/>
                    </a:srgbClr>
                  </a:outerShdw>
                </a:effectLst>
              </a:rPr>
              <a:t>= </a:t>
            </a:r>
            <a:r>
              <a:rPr lang="az-Cyrl-AZ" sz="3600" b="1" i="1" dirty="0" smtClean="0">
                <a:solidFill>
                  <a:srgbClr val="C00000"/>
                </a:solidFill>
                <a:effectLst>
                  <a:outerShdw blurRad="38100" dist="38100" dir="2700000" algn="tl">
                    <a:srgbClr val="000000">
                      <a:alpha val="43137"/>
                    </a:srgbClr>
                  </a:outerShdw>
                </a:effectLst>
              </a:rPr>
              <a:t>Є</a:t>
            </a:r>
            <a:r>
              <a:rPr lang="pt-BR" sz="3600" b="1" i="1" baseline="-25000" dirty="0" err="1" smtClean="0">
                <a:solidFill>
                  <a:srgbClr val="C00000"/>
                </a:solidFill>
                <a:effectLst>
                  <a:outerShdw blurRad="38100" dist="38100" dir="2700000" algn="tl">
                    <a:srgbClr val="000000">
                      <a:alpha val="43137"/>
                    </a:srgbClr>
                  </a:outerShdw>
                </a:effectLst>
              </a:rPr>
              <a:t>ox</a:t>
            </a:r>
            <a:r>
              <a:rPr lang="pt-BR" sz="3600" b="1" i="1" dirty="0" smtClean="0">
                <a:solidFill>
                  <a:srgbClr val="C00000"/>
                </a:solidFill>
                <a:effectLst>
                  <a:outerShdw blurRad="38100" dist="38100" dir="2700000" algn="tl">
                    <a:srgbClr val="000000">
                      <a:alpha val="43137"/>
                    </a:srgbClr>
                  </a:outerShdw>
                </a:effectLst>
              </a:rPr>
              <a:t>/</a:t>
            </a:r>
            <a:r>
              <a:rPr lang="pt-BR" sz="3600" b="1" i="1" dirty="0" err="1" smtClean="0">
                <a:solidFill>
                  <a:srgbClr val="C00000"/>
                </a:solidFill>
                <a:effectLst>
                  <a:outerShdw blurRad="38100" dist="38100" dir="2700000" algn="tl">
                    <a:srgbClr val="000000">
                      <a:alpha val="43137"/>
                    </a:srgbClr>
                  </a:outerShdw>
                </a:effectLst>
              </a:rPr>
              <a:t>t</a:t>
            </a:r>
            <a:r>
              <a:rPr lang="pt-BR" sz="3600" b="1" i="1" baseline="-25000" dirty="0" err="1" smtClean="0">
                <a:solidFill>
                  <a:srgbClr val="C00000"/>
                </a:solidFill>
                <a:effectLst>
                  <a:outerShdw blurRad="38100" dist="38100" dir="2700000" algn="tl">
                    <a:srgbClr val="000000">
                      <a:alpha val="43137"/>
                    </a:srgbClr>
                  </a:outerShdw>
                </a:effectLst>
              </a:rPr>
              <a:t>ox</a:t>
            </a:r>
            <a:endParaRPr lang="pt-BR" sz="3600" b="1" i="1" dirty="0">
              <a:solidFill>
                <a:srgbClr val="C00000"/>
              </a:solidFill>
              <a:effectLst>
                <a:outerShdw blurRad="38100" dist="38100" dir="2700000" algn="tl">
                  <a:srgbClr val="000000">
                    <a:alpha val="43137"/>
                  </a:srgbClr>
                </a:outerShdw>
              </a:effectLst>
            </a:endParaRPr>
          </a:p>
        </p:txBody>
      </p:sp>
      <p:cxnSp>
        <p:nvCxnSpPr>
          <p:cNvPr id="6" name="Conector Reto 5"/>
          <p:cNvCxnSpPr/>
          <p:nvPr/>
        </p:nvCxnSpPr>
        <p:spPr>
          <a:xfrm flipV="1">
            <a:off x="254000" y="1570990"/>
            <a:ext cx="10908665" cy="47625"/>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376887" y="5465718"/>
            <a:ext cx="3201710" cy="461665"/>
          </a:xfrm>
          <a:prstGeom prst="rect">
            <a:avLst/>
          </a:prstGeom>
          <a:noFill/>
        </p:spPr>
        <p:txBody>
          <a:bodyPr wrap="none" rtlCol="0">
            <a:spAutoFit/>
          </a:bodyPr>
          <a:lstStyle/>
          <a:p>
            <a:r>
              <a:rPr lang="pt-BR" sz="2400" dirty="0" smtClean="0"/>
              <a:t>V</a:t>
            </a:r>
            <a:r>
              <a:rPr lang="pt-BR" sz="2400" baseline="-25000" dirty="0" smtClean="0"/>
              <a:t>FB</a:t>
            </a:r>
            <a:r>
              <a:rPr lang="pt-BR" sz="2400" dirty="0" smtClean="0"/>
              <a:t> = tensão de </a:t>
            </a:r>
            <a:r>
              <a:rPr lang="pt-BR" sz="2400" i="1" dirty="0" err="1" smtClean="0"/>
              <a:t>flatband</a:t>
            </a:r>
            <a:endParaRPr lang="pt-BR" sz="2400" i="1" dirty="0"/>
          </a:p>
        </p:txBody>
      </p:sp>
      <p:sp>
        <p:nvSpPr>
          <p:cNvPr id="15" name="CaixaDeTexto 14"/>
          <p:cNvSpPr txBox="1"/>
          <p:nvPr/>
        </p:nvSpPr>
        <p:spPr>
          <a:xfrm>
            <a:off x="8263662" y="5382502"/>
            <a:ext cx="593432" cy="523220"/>
          </a:xfrm>
          <a:prstGeom prst="rect">
            <a:avLst/>
          </a:prstGeom>
          <a:noFill/>
        </p:spPr>
        <p:txBody>
          <a:bodyPr wrap="none" rtlCol="0">
            <a:spAutoFit/>
          </a:bodyPr>
          <a:lstStyle/>
          <a:p>
            <a:r>
              <a:rPr lang="pt-BR" sz="2800" dirty="0" err="1" smtClean="0"/>
              <a:t>V</a:t>
            </a:r>
            <a:r>
              <a:rPr lang="pt-BR" sz="2800" baseline="-25000" dirty="0" err="1" smtClean="0"/>
              <a:t>th</a:t>
            </a:r>
            <a:endParaRPr lang="pt-BR" sz="2800" i="1" dirty="0"/>
          </a:p>
        </p:txBody>
      </p:sp>
      <p:sp>
        <p:nvSpPr>
          <p:cNvPr id="20" name="CaixaDeTexto 19"/>
          <p:cNvSpPr txBox="1"/>
          <p:nvPr/>
        </p:nvSpPr>
        <p:spPr>
          <a:xfrm>
            <a:off x="10500290" y="5322498"/>
            <a:ext cx="664413" cy="523220"/>
          </a:xfrm>
          <a:prstGeom prst="rect">
            <a:avLst/>
          </a:prstGeom>
          <a:noFill/>
        </p:spPr>
        <p:txBody>
          <a:bodyPr wrap="none" rtlCol="0">
            <a:spAutoFit/>
          </a:bodyPr>
          <a:lstStyle/>
          <a:p>
            <a:r>
              <a:rPr lang="pt-BR" sz="2800" dirty="0" smtClean="0"/>
              <a:t>V</a:t>
            </a:r>
            <a:r>
              <a:rPr lang="pt-BR" sz="2800" baseline="-25000" dirty="0" smtClean="0"/>
              <a:t>GB</a:t>
            </a:r>
            <a:endParaRPr lang="pt-BR" sz="2800" i="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rotWithShape="1">
          <a:blip r:embed="rId1"/>
          <a:srcRect r="35013"/>
          <a:stretch>
            <a:fillRect/>
          </a:stretch>
        </p:blipFill>
        <p:spPr>
          <a:xfrm rot="10800000" flipH="1">
            <a:off x="596265" y="333375"/>
            <a:ext cx="6665595" cy="6022340"/>
          </a:xfrm>
          <a:prstGeom prst="rect">
            <a:avLst/>
          </a:prstGeom>
        </p:spPr>
      </p:pic>
      <p:sp>
        <p:nvSpPr>
          <p:cNvPr id="4" name="CaixaDeTexto 3"/>
          <p:cNvSpPr txBox="1"/>
          <p:nvPr/>
        </p:nvSpPr>
        <p:spPr>
          <a:xfrm>
            <a:off x="7527235" y="333137"/>
            <a:ext cx="4214191" cy="6247864"/>
          </a:xfrm>
          <a:prstGeom prst="rect">
            <a:avLst/>
          </a:prstGeom>
          <a:noFill/>
        </p:spPr>
        <p:txBody>
          <a:bodyPr wrap="square" rtlCol="0">
            <a:spAutoFit/>
          </a:bodyPr>
          <a:lstStyle/>
          <a:p>
            <a:r>
              <a:rPr lang="pt-BR" sz="2400" b="1" dirty="0" smtClean="0">
                <a:solidFill>
                  <a:srgbClr val="C00000"/>
                </a:solidFill>
                <a:latin typeface="Comic Sans MS" panose="030F0702030302020204" pitchFamily="66" charset="0"/>
              </a:rPr>
              <a:t>Acumulação</a:t>
            </a:r>
            <a:r>
              <a:rPr lang="pt-BR" sz="2400" dirty="0" smtClean="0">
                <a:latin typeface="Comic Sans MS" panose="030F0702030302020204" pitchFamily="66" charset="0"/>
              </a:rPr>
              <a:t>: excesso de lacunas</a:t>
            </a:r>
            <a:endParaRPr lang="pt-BR" sz="2400" dirty="0" smtClean="0">
              <a:latin typeface="Comic Sans MS" panose="030F0702030302020204" pitchFamily="66" charset="0"/>
            </a:endParaRPr>
          </a:p>
          <a:p>
            <a:endParaRPr lang="pt-BR" sz="2400" dirty="0">
              <a:latin typeface="Comic Sans MS" panose="030F0702030302020204" pitchFamily="66" charset="0"/>
            </a:endParaRPr>
          </a:p>
          <a:p>
            <a:r>
              <a:rPr lang="pt-BR" sz="2400" b="1" dirty="0" smtClean="0">
                <a:solidFill>
                  <a:srgbClr val="C00000"/>
                </a:solidFill>
                <a:latin typeface="Comic Sans MS" panose="030F0702030302020204" pitchFamily="66" charset="0"/>
              </a:rPr>
              <a:t>Depleção</a:t>
            </a:r>
            <a:r>
              <a:rPr lang="pt-BR" sz="2400" dirty="0" smtClean="0">
                <a:latin typeface="Comic Sans MS" panose="030F0702030302020204" pitchFamily="66" charset="0"/>
              </a:rPr>
              <a:t>: </a:t>
            </a:r>
            <a:r>
              <a:rPr lang="pt-BR" sz="2400" dirty="0" err="1" smtClean="0">
                <a:latin typeface="Comic Sans MS" panose="030F0702030302020204" pitchFamily="66" charset="0"/>
              </a:rPr>
              <a:t>depletado</a:t>
            </a:r>
            <a:r>
              <a:rPr lang="pt-BR" sz="2400" dirty="0" smtClean="0">
                <a:latin typeface="Comic Sans MS" panose="030F0702030302020204" pitchFamily="66" charset="0"/>
              </a:rPr>
              <a:t> de portadores</a:t>
            </a:r>
            <a:endParaRPr lang="pt-BR" sz="2400" dirty="0" smtClean="0">
              <a:latin typeface="Comic Sans MS" panose="030F0702030302020204" pitchFamily="66" charset="0"/>
            </a:endParaRPr>
          </a:p>
          <a:p>
            <a:endParaRPr lang="pt-BR" sz="2400" dirty="0">
              <a:latin typeface="Comic Sans MS" panose="030F0702030302020204" pitchFamily="66" charset="0"/>
            </a:endParaRPr>
          </a:p>
          <a:p>
            <a:r>
              <a:rPr lang="pt-BR" sz="2400" b="1" dirty="0" err="1" smtClean="0">
                <a:solidFill>
                  <a:srgbClr val="C00000"/>
                </a:solidFill>
                <a:latin typeface="Comic Sans MS" panose="030F0702030302020204" pitchFamily="66" charset="0"/>
              </a:rPr>
              <a:t>Inverção</a:t>
            </a:r>
            <a:r>
              <a:rPr lang="pt-BR" sz="2400" dirty="0" smtClean="0">
                <a:latin typeface="Comic Sans MS" panose="030F0702030302020204" pitchFamily="66" charset="0"/>
              </a:rPr>
              <a:t>: excesso de elétrons</a:t>
            </a:r>
            <a:endParaRPr lang="pt-BR" sz="2400" dirty="0" smtClean="0">
              <a:latin typeface="Comic Sans MS" panose="030F0702030302020204" pitchFamily="66" charset="0"/>
            </a:endParaRPr>
          </a:p>
          <a:p>
            <a:endParaRPr lang="pt-BR" sz="2400" baseline="-25000" dirty="0">
              <a:latin typeface="Comic Sans MS" panose="030F0702030302020204" pitchFamily="66" charset="0"/>
            </a:endParaRPr>
          </a:p>
          <a:p>
            <a:r>
              <a:rPr lang="pt-BR" sz="2400" dirty="0" smtClean="0">
                <a:latin typeface="Comic Sans MS" panose="030F0702030302020204" pitchFamily="66" charset="0"/>
              </a:rPr>
              <a:t>As frequências para testes não podem ser muito elevadas. O aparecimento de lacunas ou elétrons, devido a geração e recombinação de pares elétrons lacunas, é um processo lento</a:t>
            </a:r>
            <a:endParaRPr lang="pt-BR" dirty="0" smtClean="0"/>
          </a:p>
        </p:txBody>
      </p:sp>
      <p:sp>
        <p:nvSpPr>
          <p:cNvPr id="26" name="CaixaDeTexto 25"/>
          <p:cNvSpPr txBox="1"/>
          <p:nvPr/>
        </p:nvSpPr>
        <p:spPr>
          <a:xfrm>
            <a:off x="6040046" y="1087940"/>
            <a:ext cx="1487170" cy="953135"/>
          </a:xfrm>
          <a:prstGeom prst="rect">
            <a:avLst/>
          </a:prstGeom>
          <a:noFill/>
        </p:spPr>
        <p:txBody>
          <a:bodyPr wrap="none" rtlCol="0">
            <a:spAutoFit/>
          </a:bodyPr>
          <a:p>
            <a:pPr algn="ctr"/>
            <a:r>
              <a:rPr lang="pt-BR" sz="2800" b="1" dirty="0" smtClean="0">
                <a:latin typeface="Comic Sans MS" panose="030F0702030302020204" pitchFamily="66" charset="0"/>
              </a:rPr>
              <a:t>Si-P</a:t>
            </a:r>
            <a:endParaRPr lang="pt-BR" sz="2800" b="1" dirty="0" smtClean="0">
              <a:latin typeface="Comic Sans MS" panose="030F0702030302020204" pitchFamily="66" charset="0"/>
            </a:endParaRPr>
          </a:p>
          <a:p>
            <a:pPr algn="ctr"/>
            <a:r>
              <a:rPr lang="pt-BR" sz="2800" b="1" dirty="0" smtClean="0">
                <a:latin typeface="Comic Sans MS" panose="030F0702030302020204" pitchFamily="66" charset="0"/>
              </a:rPr>
              <a:t>canal N</a:t>
            </a:r>
            <a:endParaRPr lang="pt-BR" sz="2800" b="1" dirty="0" smtClean="0">
              <a:latin typeface="Comic Sans MS" panose="030F0702030302020204" pitchFamily="66" charset="0"/>
            </a:endParaRPr>
          </a:p>
        </p:txBody>
      </p:sp>
      <p:sp>
        <p:nvSpPr>
          <p:cNvPr id="5" name="CaixaDeTexto 25"/>
          <p:cNvSpPr txBox="1"/>
          <p:nvPr/>
        </p:nvSpPr>
        <p:spPr>
          <a:xfrm>
            <a:off x="6089894" y="4203885"/>
            <a:ext cx="1387475" cy="953135"/>
          </a:xfrm>
          <a:prstGeom prst="rect">
            <a:avLst/>
          </a:prstGeom>
          <a:noFill/>
        </p:spPr>
        <p:txBody>
          <a:bodyPr wrap="none" rtlCol="0">
            <a:spAutoFit/>
          </a:bodyPr>
          <a:p>
            <a:pPr algn="ctr"/>
            <a:r>
              <a:rPr lang="pt-BR" sz="2800" b="1" dirty="0" smtClean="0">
                <a:latin typeface="Comic Sans MS" panose="030F0702030302020204" pitchFamily="66" charset="0"/>
              </a:rPr>
              <a:t>Si-N</a:t>
            </a:r>
            <a:endParaRPr lang="pt-BR" sz="2800" b="1" dirty="0" smtClean="0">
              <a:latin typeface="Comic Sans MS" panose="030F0702030302020204" pitchFamily="66" charset="0"/>
            </a:endParaRPr>
          </a:p>
          <a:p>
            <a:pPr algn="ctr"/>
            <a:r>
              <a:rPr lang="pt-BR" sz="2800" b="1" dirty="0" smtClean="0">
                <a:latin typeface="Comic Sans MS" panose="030F0702030302020204" pitchFamily="66" charset="0"/>
              </a:rPr>
              <a:t>canal P</a:t>
            </a:r>
            <a:endParaRPr lang="pt-BR" sz="2800" b="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871981" y="105504"/>
            <a:ext cx="10515600" cy="18970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dirty="0" smtClean="0">
                <a:latin typeface="Comic Sans MS" panose="030F0702030302020204" pitchFamily="66" charset="0"/>
              </a:rPr>
              <a:t>Num transistor funcionando a capacitância vista do </a:t>
            </a:r>
            <a:r>
              <a:rPr lang="pt-BR" dirty="0" err="1" smtClean="0">
                <a:latin typeface="Comic Sans MS" panose="030F0702030302020204" pitchFamily="66" charset="0"/>
              </a:rPr>
              <a:t>gate</a:t>
            </a:r>
            <a:r>
              <a:rPr lang="pt-BR" dirty="0" smtClean="0">
                <a:latin typeface="Comic Sans MS" panose="030F0702030302020204" pitchFamily="66" charset="0"/>
              </a:rPr>
              <a:t> é aproximadamente W</a:t>
            </a:r>
            <a:r>
              <a:rPr lang="pt-BR" dirty="0" smtClean="0">
                <a:latin typeface="Cambria Math" panose="02040503050406030204" pitchFamily="18" charset="0"/>
                <a:cs typeface="Cambria Math" panose="02040503050406030204" pitchFamily="18" charset="0"/>
                <a:sym typeface="+mn-ea"/>
              </a:rPr>
              <a:t>∙</a:t>
            </a:r>
            <a:r>
              <a:rPr lang="pt-BR" dirty="0" smtClean="0">
                <a:latin typeface="Comic Sans MS" panose="030F0702030302020204" pitchFamily="66" charset="0"/>
              </a:rPr>
              <a:t>L</a:t>
            </a:r>
            <a:r>
              <a:rPr lang="pt-BR" dirty="0" smtClean="0">
                <a:latin typeface="Cambria Math" panose="02040503050406030204" pitchFamily="18" charset="0"/>
                <a:cs typeface="Cambria Math" panose="02040503050406030204" pitchFamily="18" charset="0"/>
              </a:rPr>
              <a:t>∙</a:t>
            </a:r>
            <a:r>
              <a:rPr lang="pt-BR" dirty="0" smtClean="0">
                <a:latin typeface="Comic Sans MS" panose="030F0702030302020204" pitchFamily="66" charset="0"/>
              </a:rPr>
              <a:t>C</a:t>
            </a:r>
            <a:r>
              <a:rPr lang="pt-BR" baseline="-25000" dirty="0" smtClean="0">
                <a:latin typeface="Comic Sans MS" panose="030F0702030302020204" pitchFamily="66" charset="0"/>
              </a:rPr>
              <a:t>OX</a:t>
            </a:r>
            <a:endParaRPr lang="pt-BR" dirty="0" smtClean="0">
              <a:latin typeface="Comic Sans MS" panose="030F0702030302020204" pitchFamily="66" charset="0"/>
            </a:endParaRPr>
          </a:p>
          <a:p>
            <a:r>
              <a:rPr lang="pt-BR" dirty="0" smtClean="0">
                <a:latin typeface="Comic Sans MS" panose="030F0702030302020204" pitchFamily="66" charset="0"/>
              </a:rPr>
              <a:t>Pode-se usar a estrutura MOS para se construir um </a:t>
            </a:r>
            <a:r>
              <a:rPr lang="pt-BR" dirty="0" err="1" smtClean="0">
                <a:latin typeface="Comic Sans MS" panose="030F0702030302020204" pitchFamily="66" charset="0"/>
              </a:rPr>
              <a:t>varactor</a:t>
            </a:r>
            <a:r>
              <a:rPr lang="pt-BR" dirty="0" smtClean="0">
                <a:latin typeface="Comic Sans MS" panose="030F0702030302020204" pitchFamily="66" charset="0"/>
              </a:rPr>
              <a:t>, capacitor controlada por tensão</a:t>
            </a:r>
            <a:endParaRPr lang="pt-BR" dirty="0" smtClean="0">
              <a:latin typeface="Comic Sans MS" panose="030F0702030302020204" pitchFamily="66" charset="0"/>
            </a:endParaRPr>
          </a:p>
        </p:txBody>
      </p:sp>
      <p:sp>
        <p:nvSpPr>
          <p:cNvPr id="5" name="Retângulo de cantos arredondados 4"/>
          <p:cNvSpPr/>
          <p:nvPr/>
        </p:nvSpPr>
        <p:spPr>
          <a:xfrm>
            <a:off x="554355" y="3032760"/>
            <a:ext cx="10833100" cy="285432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6" name="Retângulo 5"/>
          <p:cNvSpPr/>
          <p:nvPr/>
        </p:nvSpPr>
        <p:spPr>
          <a:xfrm>
            <a:off x="2901233" y="2936651"/>
            <a:ext cx="6328247" cy="1073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Retângulo 6"/>
          <p:cNvSpPr/>
          <p:nvPr/>
        </p:nvSpPr>
        <p:spPr>
          <a:xfrm>
            <a:off x="2873902" y="2708653"/>
            <a:ext cx="6372968" cy="221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CaixaDeTexto 7"/>
          <p:cNvSpPr txBox="1"/>
          <p:nvPr/>
        </p:nvSpPr>
        <p:spPr>
          <a:xfrm>
            <a:off x="9886492" y="5019937"/>
            <a:ext cx="1039799" cy="461665"/>
          </a:xfrm>
          <a:prstGeom prst="rect">
            <a:avLst/>
          </a:prstGeom>
          <a:noFill/>
        </p:spPr>
        <p:txBody>
          <a:bodyPr wrap="square" rtlCol="0">
            <a:spAutoFit/>
          </a:bodyPr>
          <a:lstStyle/>
          <a:p>
            <a:r>
              <a:rPr lang="pt-BR" sz="2400" dirty="0" err="1" smtClean="0"/>
              <a:t>P-Si</a:t>
            </a:r>
            <a:endParaRPr lang="pt-BR" sz="2400" dirty="0"/>
          </a:p>
        </p:txBody>
      </p:sp>
      <p:sp>
        <p:nvSpPr>
          <p:cNvPr id="9" name="CaixaDeTexto 8"/>
          <p:cNvSpPr txBox="1"/>
          <p:nvPr/>
        </p:nvSpPr>
        <p:spPr>
          <a:xfrm>
            <a:off x="5137047" y="2607248"/>
            <a:ext cx="2079599" cy="383090"/>
          </a:xfrm>
          <a:prstGeom prst="rect">
            <a:avLst/>
          </a:prstGeom>
          <a:noFill/>
        </p:spPr>
        <p:txBody>
          <a:bodyPr wrap="square" rtlCol="0">
            <a:spAutoFit/>
          </a:bodyPr>
          <a:lstStyle/>
          <a:p>
            <a:r>
              <a:rPr lang="pt-BR" sz="2400" dirty="0" smtClean="0"/>
              <a:t>poli</a:t>
            </a:r>
            <a:endParaRPr lang="pt-BR" sz="2400" dirty="0"/>
          </a:p>
        </p:txBody>
      </p:sp>
      <p:sp>
        <p:nvSpPr>
          <p:cNvPr id="10" name="CaixaDeTexto 9"/>
          <p:cNvSpPr txBox="1"/>
          <p:nvPr/>
        </p:nvSpPr>
        <p:spPr>
          <a:xfrm>
            <a:off x="9216390" y="2627630"/>
            <a:ext cx="883920" cy="46037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1" name="Retângulo de cantos arredondados 10"/>
          <p:cNvSpPr/>
          <p:nvPr/>
        </p:nvSpPr>
        <p:spPr>
          <a:xfrm>
            <a:off x="2083076" y="3044024"/>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2144508" y="3032977"/>
            <a:ext cx="1129219" cy="461665"/>
          </a:xfrm>
          <a:prstGeom prst="rect">
            <a:avLst/>
          </a:prstGeom>
          <a:noFill/>
        </p:spPr>
        <p:txBody>
          <a:bodyPr wrap="square" rtlCol="0">
            <a:spAutoFit/>
          </a:bodyPr>
          <a:lstStyle/>
          <a:p>
            <a:r>
              <a:rPr lang="pt-BR" sz="2400" dirty="0" smtClean="0"/>
              <a:t>N-Si</a:t>
            </a:r>
            <a:endParaRPr lang="pt-BR" sz="2400" dirty="0"/>
          </a:p>
        </p:txBody>
      </p:sp>
      <p:grpSp>
        <p:nvGrpSpPr>
          <p:cNvPr id="23" name="Grupo 22"/>
          <p:cNvGrpSpPr/>
          <p:nvPr/>
        </p:nvGrpSpPr>
        <p:grpSpPr>
          <a:xfrm>
            <a:off x="4860992" y="3059007"/>
            <a:ext cx="241540" cy="369332"/>
            <a:chOff x="8319460" y="3999814"/>
            <a:chExt cx="241540" cy="369332"/>
          </a:xfrm>
        </p:grpSpPr>
        <p:sp>
          <p:nvSpPr>
            <p:cNvPr id="24" name="Elipse 2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6" name="Grupo 25"/>
          <p:cNvGrpSpPr/>
          <p:nvPr/>
        </p:nvGrpSpPr>
        <p:grpSpPr>
          <a:xfrm>
            <a:off x="5108282" y="3021466"/>
            <a:ext cx="241540" cy="369332"/>
            <a:chOff x="8319460" y="3999814"/>
            <a:chExt cx="241540" cy="369332"/>
          </a:xfrm>
        </p:grpSpPr>
        <p:sp>
          <p:nvSpPr>
            <p:cNvPr id="27" name="Elipse 2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9" name="Grupo 28"/>
          <p:cNvGrpSpPr/>
          <p:nvPr/>
        </p:nvGrpSpPr>
        <p:grpSpPr>
          <a:xfrm>
            <a:off x="6112900" y="3042817"/>
            <a:ext cx="241540" cy="369332"/>
            <a:chOff x="8319460" y="3999814"/>
            <a:chExt cx="241540" cy="369332"/>
          </a:xfrm>
        </p:grpSpPr>
        <p:sp>
          <p:nvSpPr>
            <p:cNvPr id="30" name="Elipse 2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2" name="Grupo 31"/>
          <p:cNvGrpSpPr/>
          <p:nvPr/>
        </p:nvGrpSpPr>
        <p:grpSpPr>
          <a:xfrm>
            <a:off x="6384991" y="3059007"/>
            <a:ext cx="241540" cy="369332"/>
            <a:chOff x="8319460" y="3999814"/>
            <a:chExt cx="241540" cy="369332"/>
          </a:xfrm>
        </p:grpSpPr>
        <p:sp>
          <p:nvSpPr>
            <p:cNvPr id="33" name="Elipse 3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5" name="Grupo 34"/>
          <p:cNvGrpSpPr/>
          <p:nvPr/>
        </p:nvGrpSpPr>
        <p:grpSpPr>
          <a:xfrm>
            <a:off x="6649894" y="3022421"/>
            <a:ext cx="241540" cy="369332"/>
            <a:chOff x="8319460" y="3999814"/>
            <a:chExt cx="241540" cy="369332"/>
          </a:xfrm>
        </p:grpSpPr>
        <p:sp>
          <p:nvSpPr>
            <p:cNvPr id="36" name="Elipse 3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8" name="Grupo 37"/>
          <p:cNvGrpSpPr/>
          <p:nvPr/>
        </p:nvGrpSpPr>
        <p:grpSpPr>
          <a:xfrm>
            <a:off x="6983813" y="3023840"/>
            <a:ext cx="241540" cy="369332"/>
            <a:chOff x="8319460" y="3999814"/>
            <a:chExt cx="241540" cy="369332"/>
          </a:xfrm>
        </p:grpSpPr>
        <p:sp>
          <p:nvSpPr>
            <p:cNvPr id="39" name="Elipse 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0" name="CaixaDeTexto 3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1" name="Grupo 40"/>
          <p:cNvGrpSpPr/>
          <p:nvPr/>
        </p:nvGrpSpPr>
        <p:grpSpPr>
          <a:xfrm>
            <a:off x="5850150" y="3048229"/>
            <a:ext cx="241540" cy="369332"/>
            <a:chOff x="8319460" y="3999814"/>
            <a:chExt cx="241540" cy="369332"/>
          </a:xfrm>
        </p:grpSpPr>
        <p:sp>
          <p:nvSpPr>
            <p:cNvPr id="42" name="Elipse 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3" name="CaixaDeTexto 4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4" name="Grupo 43"/>
          <p:cNvGrpSpPr/>
          <p:nvPr/>
        </p:nvGrpSpPr>
        <p:grpSpPr>
          <a:xfrm>
            <a:off x="5553978" y="3050347"/>
            <a:ext cx="241540" cy="369332"/>
            <a:chOff x="8319460" y="3999814"/>
            <a:chExt cx="241540" cy="369332"/>
          </a:xfrm>
        </p:grpSpPr>
        <p:sp>
          <p:nvSpPr>
            <p:cNvPr id="45" name="Elipse 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6" name="CaixaDeTexto 4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7" name="Grupo 46"/>
          <p:cNvGrpSpPr/>
          <p:nvPr/>
        </p:nvGrpSpPr>
        <p:grpSpPr>
          <a:xfrm>
            <a:off x="5309565" y="3059007"/>
            <a:ext cx="241540" cy="369332"/>
            <a:chOff x="8319460" y="3999814"/>
            <a:chExt cx="241540" cy="369332"/>
          </a:xfrm>
        </p:grpSpPr>
        <p:sp>
          <p:nvSpPr>
            <p:cNvPr id="48" name="Elipse 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9" name="CaixaDeTexto 4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53" name="Retângulo de cantos arredondados 52"/>
          <p:cNvSpPr/>
          <p:nvPr/>
        </p:nvSpPr>
        <p:spPr>
          <a:xfrm>
            <a:off x="9182264" y="3063216"/>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2" name="CaixaDeTexto 51"/>
          <p:cNvSpPr txBox="1"/>
          <p:nvPr/>
        </p:nvSpPr>
        <p:spPr>
          <a:xfrm>
            <a:off x="9321859" y="3010688"/>
            <a:ext cx="1129219" cy="461665"/>
          </a:xfrm>
          <a:prstGeom prst="rect">
            <a:avLst/>
          </a:prstGeom>
          <a:noFill/>
        </p:spPr>
        <p:txBody>
          <a:bodyPr wrap="square" rtlCol="0">
            <a:spAutoFit/>
          </a:bodyPr>
          <a:lstStyle/>
          <a:p>
            <a:r>
              <a:rPr lang="pt-BR" sz="2400" dirty="0" smtClean="0"/>
              <a:t>N-Si</a:t>
            </a:r>
            <a:endParaRPr lang="pt-BR" sz="2400" dirty="0"/>
          </a:p>
        </p:txBody>
      </p:sp>
      <p:grpSp>
        <p:nvGrpSpPr>
          <p:cNvPr id="54" name="Grupo 53"/>
          <p:cNvGrpSpPr/>
          <p:nvPr/>
        </p:nvGrpSpPr>
        <p:grpSpPr>
          <a:xfrm>
            <a:off x="3064255" y="2987274"/>
            <a:ext cx="241540" cy="369332"/>
            <a:chOff x="8319460" y="3999814"/>
            <a:chExt cx="241540" cy="369332"/>
          </a:xfrm>
        </p:grpSpPr>
        <p:sp>
          <p:nvSpPr>
            <p:cNvPr id="55" name="Elipse 5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6" name="CaixaDeTexto 5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7" name="Grupo 56"/>
          <p:cNvGrpSpPr/>
          <p:nvPr/>
        </p:nvGrpSpPr>
        <p:grpSpPr>
          <a:xfrm>
            <a:off x="7571474" y="3000397"/>
            <a:ext cx="241540" cy="369332"/>
            <a:chOff x="8319460" y="3999814"/>
            <a:chExt cx="241540" cy="369332"/>
          </a:xfrm>
        </p:grpSpPr>
        <p:sp>
          <p:nvSpPr>
            <p:cNvPr id="58" name="Elipse 5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9" name="CaixaDeTexto 5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0" name="Grupo 59"/>
          <p:cNvGrpSpPr/>
          <p:nvPr/>
        </p:nvGrpSpPr>
        <p:grpSpPr>
          <a:xfrm>
            <a:off x="7258770" y="2953422"/>
            <a:ext cx="241540" cy="369332"/>
            <a:chOff x="8319460" y="3999814"/>
            <a:chExt cx="241540" cy="369332"/>
          </a:xfrm>
        </p:grpSpPr>
        <p:sp>
          <p:nvSpPr>
            <p:cNvPr id="61" name="Elipse 6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2" name="CaixaDeTexto 6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3" name="Grupo 62"/>
          <p:cNvGrpSpPr/>
          <p:nvPr/>
        </p:nvGrpSpPr>
        <p:grpSpPr>
          <a:xfrm>
            <a:off x="4257066" y="2984452"/>
            <a:ext cx="241540" cy="369332"/>
            <a:chOff x="8319460" y="3999814"/>
            <a:chExt cx="241540" cy="369332"/>
          </a:xfrm>
        </p:grpSpPr>
        <p:sp>
          <p:nvSpPr>
            <p:cNvPr id="64" name="Elipse 6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5" name="CaixaDeTexto 6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6" name="Grupo 65"/>
          <p:cNvGrpSpPr/>
          <p:nvPr/>
        </p:nvGrpSpPr>
        <p:grpSpPr>
          <a:xfrm>
            <a:off x="3880220" y="2966640"/>
            <a:ext cx="241540" cy="369332"/>
            <a:chOff x="8319460" y="3999814"/>
            <a:chExt cx="241540" cy="369332"/>
          </a:xfrm>
        </p:grpSpPr>
        <p:sp>
          <p:nvSpPr>
            <p:cNvPr id="67" name="Elipse 6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8" name="CaixaDeTexto 6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9" name="Grupo 68"/>
          <p:cNvGrpSpPr/>
          <p:nvPr/>
        </p:nvGrpSpPr>
        <p:grpSpPr>
          <a:xfrm>
            <a:off x="3610237" y="3065465"/>
            <a:ext cx="241540" cy="369332"/>
            <a:chOff x="8319460" y="3999814"/>
            <a:chExt cx="241540" cy="369332"/>
          </a:xfrm>
        </p:grpSpPr>
        <p:sp>
          <p:nvSpPr>
            <p:cNvPr id="70" name="Elipse 6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1" name="CaixaDeTexto 7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72" name="Grupo 71"/>
          <p:cNvGrpSpPr/>
          <p:nvPr/>
        </p:nvGrpSpPr>
        <p:grpSpPr>
          <a:xfrm>
            <a:off x="3350144" y="2966640"/>
            <a:ext cx="241540" cy="369332"/>
            <a:chOff x="8319460" y="3999814"/>
            <a:chExt cx="241540" cy="369332"/>
          </a:xfrm>
        </p:grpSpPr>
        <p:sp>
          <p:nvSpPr>
            <p:cNvPr id="73" name="Elipse 7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4" name="CaixaDeTexto 7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75" name="Grupo 74"/>
          <p:cNvGrpSpPr/>
          <p:nvPr/>
        </p:nvGrpSpPr>
        <p:grpSpPr>
          <a:xfrm>
            <a:off x="8829923" y="2986747"/>
            <a:ext cx="241540" cy="369332"/>
            <a:chOff x="8319460" y="3999814"/>
            <a:chExt cx="241540" cy="369332"/>
          </a:xfrm>
        </p:grpSpPr>
        <p:sp>
          <p:nvSpPr>
            <p:cNvPr id="76" name="Elipse 7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7" name="CaixaDeTexto 7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78" name="Grupo 77"/>
          <p:cNvGrpSpPr/>
          <p:nvPr/>
        </p:nvGrpSpPr>
        <p:grpSpPr>
          <a:xfrm>
            <a:off x="4581531" y="3018285"/>
            <a:ext cx="241540" cy="369332"/>
            <a:chOff x="8319460" y="3999814"/>
            <a:chExt cx="241540" cy="369332"/>
          </a:xfrm>
        </p:grpSpPr>
        <p:sp>
          <p:nvSpPr>
            <p:cNvPr id="79" name="Elipse 7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0" name="CaixaDeTexto 7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81" name="Grupo 80"/>
          <p:cNvGrpSpPr/>
          <p:nvPr/>
        </p:nvGrpSpPr>
        <p:grpSpPr>
          <a:xfrm>
            <a:off x="8486437" y="3024731"/>
            <a:ext cx="241540" cy="369332"/>
            <a:chOff x="8319460" y="3999814"/>
            <a:chExt cx="241540" cy="369332"/>
          </a:xfrm>
        </p:grpSpPr>
        <p:sp>
          <p:nvSpPr>
            <p:cNvPr id="82" name="Elipse 8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8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84" name="Grupo 83"/>
          <p:cNvGrpSpPr/>
          <p:nvPr/>
        </p:nvGrpSpPr>
        <p:grpSpPr>
          <a:xfrm>
            <a:off x="8134096" y="3045069"/>
            <a:ext cx="241540" cy="369332"/>
            <a:chOff x="8319460" y="3999814"/>
            <a:chExt cx="241540" cy="369332"/>
          </a:xfrm>
        </p:grpSpPr>
        <p:sp>
          <p:nvSpPr>
            <p:cNvPr id="85" name="Elipse 8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6" name="CaixaDeTexto 8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87" name="Grupo 86"/>
          <p:cNvGrpSpPr/>
          <p:nvPr/>
        </p:nvGrpSpPr>
        <p:grpSpPr>
          <a:xfrm>
            <a:off x="7848398" y="2959110"/>
            <a:ext cx="241540" cy="369332"/>
            <a:chOff x="8319460" y="3999814"/>
            <a:chExt cx="241540" cy="369332"/>
          </a:xfrm>
        </p:grpSpPr>
        <p:sp>
          <p:nvSpPr>
            <p:cNvPr id="88" name="Elipse 8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9" name="CaixaDeTexto 8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91" name="CaixaDeTexto 90"/>
          <p:cNvSpPr txBox="1"/>
          <p:nvPr/>
        </p:nvSpPr>
        <p:spPr>
          <a:xfrm>
            <a:off x="4466281" y="1790712"/>
            <a:ext cx="883409" cy="523220"/>
          </a:xfrm>
          <a:prstGeom prst="rect">
            <a:avLst/>
          </a:prstGeom>
          <a:noFill/>
        </p:spPr>
        <p:txBody>
          <a:bodyPr wrap="square" rtlCol="0">
            <a:spAutoFit/>
          </a:bodyPr>
          <a:lstStyle/>
          <a:p>
            <a:r>
              <a:rPr lang="pt-BR" sz="2800" dirty="0" smtClean="0"/>
              <a:t>V</a:t>
            </a:r>
            <a:r>
              <a:rPr lang="pt-BR" sz="2800" baseline="-25000" dirty="0" smtClean="0"/>
              <a:t>GS</a:t>
            </a:r>
            <a:endParaRPr lang="pt-BR" sz="2800" dirty="0"/>
          </a:p>
        </p:txBody>
      </p:sp>
      <p:cxnSp>
        <p:nvCxnSpPr>
          <p:cNvPr id="93" name="Conector Reto 92"/>
          <p:cNvCxnSpPr/>
          <p:nvPr/>
        </p:nvCxnSpPr>
        <p:spPr>
          <a:xfrm flipV="1">
            <a:off x="6112900" y="2188665"/>
            <a:ext cx="0" cy="504000"/>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94" name="Conector Reto 93"/>
          <p:cNvCxnSpPr/>
          <p:nvPr/>
        </p:nvCxnSpPr>
        <p:spPr>
          <a:xfrm flipV="1">
            <a:off x="2525814" y="2663493"/>
            <a:ext cx="0" cy="361238"/>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4" name="Forma livre 3"/>
          <p:cNvSpPr/>
          <p:nvPr/>
        </p:nvSpPr>
        <p:spPr>
          <a:xfrm>
            <a:off x="2616835" y="1790700"/>
            <a:ext cx="3462655" cy="734695"/>
          </a:xfrm>
          <a:custGeom>
            <a:avLst/>
            <a:gdLst>
              <a:gd name="connsiteX0" fmla="*/ 0 w 3657600"/>
              <a:gd name="connsiteY0" fmla="*/ 626628 h 626628"/>
              <a:gd name="connsiteX1" fmla="*/ 295275 w 3657600"/>
              <a:gd name="connsiteY1" fmla="*/ 369453 h 626628"/>
              <a:gd name="connsiteX2" fmla="*/ 1457325 w 3657600"/>
              <a:gd name="connsiteY2" fmla="*/ 45603 h 626628"/>
              <a:gd name="connsiteX3" fmla="*/ 2743200 w 3657600"/>
              <a:gd name="connsiteY3" fmla="*/ 26553 h 626628"/>
              <a:gd name="connsiteX4" fmla="*/ 3657600 w 3657600"/>
              <a:gd name="connsiteY4" fmla="*/ 274203 h 626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57600" h="626628">
                <a:moveTo>
                  <a:pt x="0" y="626628"/>
                </a:moveTo>
                <a:cubicBezTo>
                  <a:pt x="26194" y="546459"/>
                  <a:pt x="52388" y="466290"/>
                  <a:pt x="295275" y="369453"/>
                </a:cubicBezTo>
                <a:cubicBezTo>
                  <a:pt x="538162" y="272616"/>
                  <a:pt x="1049338" y="102753"/>
                  <a:pt x="1457325" y="45603"/>
                </a:cubicBezTo>
                <a:cubicBezTo>
                  <a:pt x="1865312" y="-11547"/>
                  <a:pt x="2376488" y="-11547"/>
                  <a:pt x="2743200" y="26553"/>
                </a:cubicBezTo>
                <a:cubicBezTo>
                  <a:pt x="3109912" y="64653"/>
                  <a:pt x="3383756" y="169428"/>
                  <a:pt x="3657600" y="274203"/>
                </a:cubicBezTo>
              </a:path>
            </a:pathLst>
          </a:custGeom>
          <a:noFill/>
          <a:ln w="9525">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p:nvPr/>
        </p:nvCxnSpPr>
        <p:spPr>
          <a:xfrm flipV="1">
            <a:off x="9886099" y="2660953"/>
            <a:ext cx="0" cy="361238"/>
          </a:xfrm>
          <a:prstGeom prst="line">
            <a:avLst/>
          </a:prstGeom>
          <a:ln w="22225">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5" name="Forma livre 14"/>
          <p:cNvSpPr/>
          <p:nvPr/>
        </p:nvSpPr>
        <p:spPr>
          <a:xfrm>
            <a:off x="2526030" y="2395220"/>
            <a:ext cx="7353300" cy="255905"/>
          </a:xfrm>
          <a:custGeom>
            <a:avLst/>
            <a:gdLst>
              <a:gd name="connisteX0" fmla="*/ 0 w 7353300"/>
              <a:gd name="connsiteY0" fmla="*/ 234154 h 250664"/>
              <a:gd name="connisteX1" fmla="*/ 671195 w 7353300"/>
              <a:gd name="connsiteY1" fmla="*/ 42384 h 250664"/>
              <a:gd name="connisteX2" fmla="*/ 2989580 w 7353300"/>
              <a:gd name="connsiteY2" fmla="*/ 26509 h 250664"/>
              <a:gd name="connisteX3" fmla="*/ 5579110 w 7353300"/>
              <a:gd name="connsiteY3" fmla="*/ 10634 h 250664"/>
              <a:gd name="connisteX4" fmla="*/ 7081520 w 7353300"/>
              <a:gd name="connsiteY4" fmla="*/ 26509 h 250664"/>
              <a:gd name="connisteX5" fmla="*/ 7353300 w 7353300"/>
              <a:gd name="connsiteY5" fmla="*/ 250664 h 250664"/>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7353300" h="250664">
                <a:moveTo>
                  <a:pt x="0" y="234154"/>
                </a:moveTo>
                <a:cubicBezTo>
                  <a:pt x="87630" y="196054"/>
                  <a:pt x="73025" y="83659"/>
                  <a:pt x="671195" y="42384"/>
                </a:cubicBezTo>
                <a:cubicBezTo>
                  <a:pt x="1269365" y="1109"/>
                  <a:pt x="2007870" y="32859"/>
                  <a:pt x="2989580" y="26509"/>
                </a:cubicBezTo>
                <a:cubicBezTo>
                  <a:pt x="3971290" y="20159"/>
                  <a:pt x="4760595" y="10634"/>
                  <a:pt x="5579110" y="10634"/>
                </a:cubicBezTo>
                <a:cubicBezTo>
                  <a:pt x="6397625" y="10634"/>
                  <a:pt x="6726555" y="-21751"/>
                  <a:pt x="7081520" y="26509"/>
                </a:cubicBezTo>
                <a:cubicBezTo>
                  <a:pt x="7436485" y="74769"/>
                  <a:pt x="7329170" y="206214"/>
                  <a:pt x="7353300" y="250664"/>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4"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5"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grpSp>
        <p:nvGrpSpPr>
          <p:cNvPr id="64" name="Grupo 63"/>
          <p:cNvGrpSpPr/>
          <p:nvPr/>
        </p:nvGrpSpPr>
        <p:grpSpPr>
          <a:xfrm>
            <a:off x="332148" y="681468"/>
            <a:ext cx="5843451" cy="5451895"/>
            <a:chOff x="357808" y="681468"/>
            <a:chExt cx="7045537" cy="5451895"/>
          </a:xfrm>
        </p:grpSpPr>
        <p:grpSp>
          <p:nvGrpSpPr>
            <p:cNvPr id="7" name="Grupo 6"/>
            <p:cNvGrpSpPr/>
            <p:nvPr/>
          </p:nvGrpSpPr>
          <p:grpSpPr>
            <a:xfrm>
              <a:off x="1869307" y="1033864"/>
              <a:ext cx="4054823" cy="4425502"/>
              <a:chOff x="4586378" y="1292675"/>
              <a:chExt cx="4054823" cy="4425502"/>
            </a:xfrm>
          </p:grpSpPr>
          <p:sp>
            <p:nvSpPr>
              <p:cNvPr id="8" name="Retângulo de cantos arredondados 7"/>
              <p:cNvSpPr/>
              <p:nvPr/>
            </p:nvSpPr>
            <p:spPr>
              <a:xfrm>
                <a:off x="4595005" y="1819038"/>
                <a:ext cx="3821501" cy="3899139"/>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9" name="Retângulo 8"/>
              <p:cNvSpPr/>
              <p:nvPr/>
            </p:nvSpPr>
            <p:spPr>
              <a:xfrm>
                <a:off x="5397261" y="1689642"/>
                <a:ext cx="2441276" cy="129396"/>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Retângulo 9"/>
              <p:cNvSpPr/>
              <p:nvPr/>
            </p:nvSpPr>
            <p:spPr>
              <a:xfrm>
                <a:off x="5371382" y="1430849"/>
                <a:ext cx="2458528" cy="26741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7437409" y="5053944"/>
                <a:ext cx="802256" cy="461665"/>
              </a:xfrm>
              <a:prstGeom prst="rect">
                <a:avLst/>
              </a:prstGeom>
              <a:noFill/>
            </p:spPr>
            <p:txBody>
              <a:bodyPr wrap="square" rtlCol="0">
                <a:spAutoFit/>
              </a:bodyPr>
              <a:lstStyle/>
              <a:p>
                <a:r>
                  <a:rPr lang="pt-BR" sz="2400" dirty="0" err="1" smtClean="0"/>
                  <a:t>P-Si</a:t>
                </a:r>
                <a:endParaRPr lang="pt-BR" sz="2400" dirty="0"/>
              </a:p>
            </p:txBody>
          </p:sp>
          <p:sp>
            <p:nvSpPr>
              <p:cNvPr id="12" name="CaixaDeTexto 11"/>
              <p:cNvSpPr txBox="1"/>
              <p:nvPr/>
            </p:nvSpPr>
            <p:spPr>
              <a:xfrm>
                <a:off x="6259781" y="1292675"/>
                <a:ext cx="802256" cy="461665"/>
              </a:xfrm>
              <a:prstGeom prst="rect">
                <a:avLst/>
              </a:prstGeom>
              <a:noFill/>
            </p:spPr>
            <p:txBody>
              <a:bodyPr wrap="square" rtlCol="0">
                <a:spAutoFit/>
              </a:bodyPr>
              <a:lstStyle/>
              <a:p>
                <a:r>
                  <a:rPr lang="pt-BR" sz="2400" dirty="0" smtClean="0"/>
                  <a:t>poli</a:t>
                </a:r>
                <a:endParaRPr lang="pt-BR" sz="2400" dirty="0"/>
              </a:p>
            </p:txBody>
          </p:sp>
          <p:sp>
            <p:nvSpPr>
              <p:cNvPr id="13" name="CaixaDeTexto 12"/>
              <p:cNvSpPr txBox="1"/>
              <p:nvPr/>
            </p:nvSpPr>
            <p:spPr>
              <a:xfrm>
                <a:off x="7838945" y="1430797"/>
                <a:ext cx="802256" cy="461665"/>
              </a:xfrm>
              <a:prstGeom prst="rect">
                <a:avLst/>
              </a:prstGeom>
              <a:noFill/>
            </p:spPr>
            <p:txBody>
              <a:bodyPr wrap="square" rtlCol="0">
                <a:spAutoFit/>
              </a:bodyPr>
              <a:lstStyle/>
              <a:p>
                <a:r>
                  <a:rPr lang="pt-BR" sz="2400" dirty="0" smtClean="0"/>
                  <a:t>SiO</a:t>
                </a:r>
                <a:r>
                  <a:rPr lang="pt-BR" sz="2400" baseline="-25000" dirty="0" smtClean="0"/>
                  <a:t>2</a:t>
                </a:r>
                <a:endParaRPr lang="pt-BR" sz="2400" dirty="0"/>
              </a:p>
            </p:txBody>
          </p:sp>
          <p:sp>
            <p:nvSpPr>
              <p:cNvPr id="14" name="Retângulo de cantos arredondados 13"/>
              <p:cNvSpPr/>
              <p:nvPr/>
            </p:nvSpPr>
            <p:spPr>
              <a:xfrm>
                <a:off x="4586378" y="1819038"/>
                <a:ext cx="862642" cy="414067"/>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CaixaDeTexto 14"/>
              <p:cNvSpPr txBox="1"/>
              <p:nvPr/>
            </p:nvSpPr>
            <p:spPr>
              <a:xfrm>
                <a:off x="4655391" y="1819038"/>
                <a:ext cx="802256" cy="461665"/>
              </a:xfrm>
              <a:prstGeom prst="rect">
                <a:avLst/>
              </a:prstGeom>
              <a:noFill/>
            </p:spPr>
            <p:txBody>
              <a:bodyPr wrap="square" rtlCol="0">
                <a:spAutoFit/>
              </a:bodyPr>
              <a:lstStyle/>
              <a:p>
                <a:r>
                  <a:rPr lang="pt-BR" sz="2400" dirty="0" smtClean="0"/>
                  <a:t>N-Si</a:t>
                </a:r>
                <a:endParaRPr lang="pt-BR" sz="2400" dirty="0"/>
              </a:p>
            </p:txBody>
          </p:sp>
        </p:grpSp>
        <p:sp>
          <p:nvSpPr>
            <p:cNvPr id="16" name="Forma livre 15"/>
            <p:cNvSpPr/>
            <p:nvPr/>
          </p:nvSpPr>
          <p:spPr>
            <a:xfrm>
              <a:off x="3899390" y="681468"/>
              <a:ext cx="2829464" cy="3338423"/>
            </a:xfrm>
            <a:custGeom>
              <a:avLst/>
              <a:gdLst>
                <a:gd name="connsiteX0" fmla="*/ 0 w 2829464"/>
                <a:gd name="connsiteY0" fmla="*/ 491706 h 3338423"/>
                <a:gd name="connsiteX1" fmla="*/ 0 w 2829464"/>
                <a:gd name="connsiteY1" fmla="*/ 0 h 3338423"/>
                <a:gd name="connsiteX2" fmla="*/ 2786332 w 2829464"/>
                <a:gd name="connsiteY2" fmla="*/ 0 h 3338423"/>
                <a:gd name="connsiteX3" fmla="*/ 2829464 w 2829464"/>
                <a:gd name="connsiteY3" fmla="*/ 3338423 h 3338423"/>
              </a:gdLst>
              <a:ahLst/>
              <a:cxnLst>
                <a:cxn ang="0">
                  <a:pos x="connsiteX0" y="connsiteY0"/>
                </a:cxn>
                <a:cxn ang="0">
                  <a:pos x="connsiteX1" y="connsiteY1"/>
                </a:cxn>
                <a:cxn ang="0">
                  <a:pos x="connsiteX2" y="connsiteY2"/>
                </a:cxn>
                <a:cxn ang="0">
                  <a:pos x="connsiteX3" y="connsiteY3"/>
                </a:cxn>
              </a:cxnLst>
              <a:rect l="l" t="t" r="r" b="b"/>
              <a:pathLst>
                <a:path w="2829464" h="3338423">
                  <a:moveTo>
                    <a:pt x="0" y="491706"/>
                  </a:moveTo>
                  <a:lnTo>
                    <a:pt x="0" y="0"/>
                  </a:lnTo>
                  <a:lnTo>
                    <a:pt x="2786332" y="0"/>
                  </a:lnTo>
                  <a:lnTo>
                    <a:pt x="2829464" y="333842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0" name="Conector Reto 19"/>
            <p:cNvCxnSpPr/>
            <p:nvPr/>
          </p:nvCxnSpPr>
          <p:spPr>
            <a:xfrm>
              <a:off x="6495943" y="401989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1" name="Conector Reto 20"/>
            <p:cNvCxnSpPr/>
            <p:nvPr/>
          </p:nvCxnSpPr>
          <p:spPr>
            <a:xfrm flipV="1">
              <a:off x="6553460" y="4103282"/>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2" name="Forma livre 21"/>
            <p:cNvSpPr/>
            <p:nvPr/>
          </p:nvSpPr>
          <p:spPr>
            <a:xfrm>
              <a:off x="923277" y="1121416"/>
              <a:ext cx="1207698" cy="2803584"/>
            </a:xfrm>
            <a:custGeom>
              <a:avLst/>
              <a:gdLst>
                <a:gd name="connsiteX0" fmla="*/ 1207698 w 1207698"/>
                <a:gd name="connsiteY0" fmla="*/ 431320 h 2803584"/>
                <a:gd name="connsiteX1" fmla="*/ 1207698 w 1207698"/>
                <a:gd name="connsiteY1" fmla="*/ 0 h 2803584"/>
                <a:gd name="connsiteX2" fmla="*/ 8626 w 1207698"/>
                <a:gd name="connsiteY2" fmla="*/ 8626 h 2803584"/>
                <a:gd name="connsiteX3" fmla="*/ 0 w 1207698"/>
                <a:gd name="connsiteY3" fmla="*/ 2803584 h 2803584"/>
              </a:gdLst>
              <a:ahLst/>
              <a:cxnLst>
                <a:cxn ang="0">
                  <a:pos x="connsiteX0" y="connsiteY0"/>
                </a:cxn>
                <a:cxn ang="0">
                  <a:pos x="connsiteX1" y="connsiteY1"/>
                </a:cxn>
                <a:cxn ang="0">
                  <a:pos x="connsiteX2" y="connsiteY2"/>
                </a:cxn>
                <a:cxn ang="0">
                  <a:pos x="connsiteX3" y="connsiteY3"/>
                </a:cxn>
              </a:cxnLst>
              <a:rect l="l" t="t" r="r" b="b"/>
              <a:pathLst>
                <a:path w="1207698" h="2803584">
                  <a:moveTo>
                    <a:pt x="1207698" y="431320"/>
                  </a:moveTo>
                  <a:lnTo>
                    <a:pt x="1207698" y="0"/>
                  </a:lnTo>
                  <a:lnTo>
                    <a:pt x="8626" y="8626"/>
                  </a:lnTo>
                  <a:cubicBezTo>
                    <a:pt x="5751" y="940279"/>
                    <a:pt x="2875" y="1871931"/>
                    <a:pt x="0" y="280358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3" name="Conector Reto 22"/>
            <p:cNvCxnSpPr/>
            <p:nvPr/>
          </p:nvCxnSpPr>
          <p:spPr>
            <a:xfrm>
              <a:off x="686051" y="3930751"/>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4" name="Conector Reto 23"/>
            <p:cNvCxnSpPr/>
            <p:nvPr/>
          </p:nvCxnSpPr>
          <p:spPr>
            <a:xfrm>
              <a:off x="3433565" y="5699166"/>
              <a:ext cx="474452"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25" name="Forma livre 24"/>
            <p:cNvSpPr/>
            <p:nvPr/>
          </p:nvSpPr>
          <p:spPr>
            <a:xfrm>
              <a:off x="923277" y="4028517"/>
              <a:ext cx="2734573" cy="2104846"/>
            </a:xfrm>
            <a:custGeom>
              <a:avLst/>
              <a:gdLst>
                <a:gd name="connsiteX0" fmla="*/ 0 w 2734573"/>
                <a:gd name="connsiteY0" fmla="*/ 0 h 2104846"/>
                <a:gd name="connsiteX1" fmla="*/ 0 w 2734573"/>
                <a:gd name="connsiteY1" fmla="*/ 2104846 h 2104846"/>
                <a:gd name="connsiteX2" fmla="*/ 2734573 w 2734573"/>
                <a:gd name="connsiteY2" fmla="*/ 2087593 h 2104846"/>
                <a:gd name="connsiteX3" fmla="*/ 2734573 w 2734573"/>
                <a:gd name="connsiteY3" fmla="*/ 1751163 h 2104846"/>
              </a:gdLst>
              <a:ahLst/>
              <a:cxnLst>
                <a:cxn ang="0">
                  <a:pos x="connsiteX0" y="connsiteY0"/>
                </a:cxn>
                <a:cxn ang="0">
                  <a:pos x="connsiteX1" y="connsiteY1"/>
                </a:cxn>
                <a:cxn ang="0">
                  <a:pos x="connsiteX2" y="connsiteY2"/>
                </a:cxn>
                <a:cxn ang="0">
                  <a:pos x="connsiteX3" y="connsiteY3"/>
                </a:cxn>
              </a:cxnLst>
              <a:rect l="l" t="t" r="r" b="b"/>
              <a:pathLst>
                <a:path w="2734573" h="2104846">
                  <a:moveTo>
                    <a:pt x="0" y="0"/>
                  </a:moveTo>
                  <a:lnTo>
                    <a:pt x="0" y="2104846"/>
                  </a:lnTo>
                  <a:lnTo>
                    <a:pt x="2734573" y="2087593"/>
                  </a:lnTo>
                  <a:lnTo>
                    <a:pt x="2734573" y="17511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Forma livre 25"/>
            <p:cNvSpPr/>
            <p:nvPr/>
          </p:nvSpPr>
          <p:spPr>
            <a:xfrm>
              <a:off x="3666475" y="4103282"/>
              <a:ext cx="3062379" cy="2012828"/>
            </a:xfrm>
            <a:custGeom>
              <a:avLst/>
              <a:gdLst>
                <a:gd name="connsiteX0" fmla="*/ 0 w 3088257"/>
                <a:gd name="connsiteY0" fmla="*/ 2027207 h 2027207"/>
                <a:gd name="connsiteX1" fmla="*/ 3088257 w 3088257"/>
                <a:gd name="connsiteY1" fmla="*/ 2009954 h 2027207"/>
                <a:gd name="connsiteX2" fmla="*/ 3088257 w 3088257"/>
                <a:gd name="connsiteY2" fmla="*/ 0 h 2027207"/>
              </a:gdLst>
              <a:ahLst/>
              <a:cxnLst>
                <a:cxn ang="0">
                  <a:pos x="connsiteX0" y="connsiteY0"/>
                </a:cxn>
                <a:cxn ang="0">
                  <a:pos x="connsiteX1" y="connsiteY1"/>
                </a:cxn>
                <a:cxn ang="0">
                  <a:pos x="connsiteX2" y="connsiteY2"/>
                </a:cxn>
              </a:cxnLst>
              <a:rect l="l" t="t" r="r" b="b"/>
              <a:pathLst>
                <a:path w="3088257" h="2027207">
                  <a:moveTo>
                    <a:pt x="0" y="2027207"/>
                  </a:moveTo>
                  <a:lnTo>
                    <a:pt x="3088257" y="2009954"/>
                  </a:lnTo>
                  <a:lnTo>
                    <a:pt x="3088257"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27" name="Conector Reto 26"/>
            <p:cNvCxnSpPr/>
            <p:nvPr/>
          </p:nvCxnSpPr>
          <p:spPr>
            <a:xfrm flipV="1">
              <a:off x="3657850" y="5459366"/>
              <a:ext cx="8625" cy="239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flipV="1">
              <a:off x="3488199" y="5787738"/>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flipV="1">
              <a:off x="750757" y="4019891"/>
              <a:ext cx="339302" cy="1"/>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0" name="CaixaDeTexto 29"/>
            <p:cNvSpPr txBox="1"/>
            <p:nvPr/>
          </p:nvSpPr>
          <p:spPr>
            <a:xfrm>
              <a:off x="3772877" y="5617066"/>
              <a:ext cx="802256" cy="461665"/>
            </a:xfrm>
            <a:prstGeom prst="rect">
              <a:avLst/>
            </a:prstGeom>
            <a:noFill/>
          </p:spPr>
          <p:txBody>
            <a:bodyPr wrap="square" rtlCol="0">
              <a:spAutoFit/>
            </a:bodyPr>
            <a:lstStyle/>
            <a:p>
              <a:r>
                <a:rPr lang="pt-BR" sz="2400" dirty="0" smtClean="0"/>
                <a:t>V</a:t>
              </a:r>
              <a:r>
                <a:rPr lang="pt-BR" sz="2400" baseline="-25000" dirty="0"/>
                <a:t>B</a:t>
              </a:r>
              <a:endParaRPr lang="pt-BR" sz="2400" dirty="0"/>
            </a:p>
          </p:txBody>
        </p:sp>
        <p:sp>
          <p:nvSpPr>
            <p:cNvPr id="31" name="CaixaDeTexto 30"/>
            <p:cNvSpPr txBox="1"/>
            <p:nvPr/>
          </p:nvSpPr>
          <p:spPr>
            <a:xfrm>
              <a:off x="6794182" y="3566733"/>
              <a:ext cx="609163" cy="461665"/>
            </a:xfrm>
            <a:prstGeom prst="rect">
              <a:avLst/>
            </a:prstGeom>
            <a:noFill/>
          </p:spPr>
          <p:txBody>
            <a:bodyPr wrap="square" rtlCol="0">
              <a:spAutoFit/>
            </a:bodyPr>
            <a:lstStyle/>
            <a:p>
              <a:r>
                <a:rPr lang="pt-BR" sz="2400" dirty="0" smtClean="0"/>
                <a:t>V</a:t>
              </a:r>
              <a:r>
                <a:rPr lang="pt-BR" sz="2400" baseline="-25000" dirty="0" smtClean="0"/>
                <a:t>G</a:t>
              </a:r>
              <a:endParaRPr lang="pt-BR" sz="2400" dirty="0"/>
            </a:p>
          </p:txBody>
        </p:sp>
        <p:sp>
          <p:nvSpPr>
            <p:cNvPr id="32" name="CaixaDeTexto 31"/>
            <p:cNvSpPr txBox="1"/>
            <p:nvPr/>
          </p:nvSpPr>
          <p:spPr>
            <a:xfrm>
              <a:off x="357808" y="3924735"/>
              <a:ext cx="802256" cy="461665"/>
            </a:xfrm>
            <a:prstGeom prst="rect">
              <a:avLst/>
            </a:prstGeom>
            <a:noFill/>
          </p:spPr>
          <p:txBody>
            <a:bodyPr wrap="square" rtlCol="0">
              <a:spAutoFit/>
            </a:bodyPr>
            <a:lstStyle/>
            <a:p>
              <a:r>
                <a:rPr lang="pt-BR" sz="2400" dirty="0" smtClean="0"/>
                <a:t>V</a:t>
              </a:r>
              <a:r>
                <a:rPr lang="pt-BR" sz="2400" baseline="-25000" dirty="0"/>
                <a:t>C</a:t>
              </a:r>
              <a:endParaRPr lang="pt-BR" sz="2400" dirty="0"/>
            </a:p>
          </p:txBody>
        </p:sp>
        <p:grpSp>
          <p:nvGrpSpPr>
            <p:cNvPr id="34" name="Grupo 33"/>
            <p:cNvGrpSpPr/>
            <p:nvPr/>
          </p:nvGrpSpPr>
          <p:grpSpPr>
            <a:xfrm>
              <a:off x="2731949" y="1485623"/>
              <a:ext cx="241540" cy="369332"/>
              <a:chOff x="8319460" y="3999814"/>
              <a:chExt cx="241540" cy="369332"/>
            </a:xfrm>
          </p:grpSpPr>
          <p:sp>
            <p:nvSpPr>
              <p:cNvPr id="35" name="Elipse 3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6" name="CaixaDeTexto 3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7" name="Grupo 36"/>
            <p:cNvGrpSpPr/>
            <p:nvPr/>
          </p:nvGrpSpPr>
          <p:grpSpPr>
            <a:xfrm>
              <a:off x="2979239" y="1448082"/>
              <a:ext cx="241540" cy="369332"/>
              <a:chOff x="8319460" y="3999814"/>
              <a:chExt cx="241540" cy="369332"/>
            </a:xfrm>
          </p:grpSpPr>
          <p:sp>
            <p:nvSpPr>
              <p:cNvPr id="38" name="Elipse 3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0" name="Grupo 39"/>
            <p:cNvGrpSpPr/>
            <p:nvPr/>
          </p:nvGrpSpPr>
          <p:grpSpPr>
            <a:xfrm>
              <a:off x="3983857" y="1469433"/>
              <a:ext cx="241540" cy="369332"/>
              <a:chOff x="8319460" y="3999814"/>
              <a:chExt cx="241540" cy="369332"/>
            </a:xfrm>
          </p:grpSpPr>
          <p:sp>
            <p:nvSpPr>
              <p:cNvPr id="41" name="Elipse 4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3" name="Grupo 42"/>
            <p:cNvGrpSpPr/>
            <p:nvPr/>
          </p:nvGrpSpPr>
          <p:grpSpPr>
            <a:xfrm>
              <a:off x="4255948" y="1485623"/>
              <a:ext cx="241540" cy="369332"/>
              <a:chOff x="8319460" y="3999814"/>
              <a:chExt cx="241540" cy="369332"/>
            </a:xfrm>
          </p:grpSpPr>
          <p:sp>
            <p:nvSpPr>
              <p:cNvPr id="44" name="Elipse 4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6" name="Grupo 45"/>
            <p:cNvGrpSpPr/>
            <p:nvPr/>
          </p:nvGrpSpPr>
          <p:grpSpPr>
            <a:xfrm>
              <a:off x="4520851" y="1449037"/>
              <a:ext cx="241540" cy="369332"/>
              <a:chOff x="8319460" y="3999814"/>
              <a:chExt cx="241540" cy="369332"/>
            </a:xfrm>
          </p:grpSpPr>
          <p:sp>
            <p:nvSpPr>
              <p:cNvPr id="47" name="Elipse 4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9" name="Grupo 48"/>
            <p:cNvGrpSpPr/>
            <p:nvPr/>
          </p:nvGrpSpPr>
          <p:grpSpPr>
            <a:xfrm>
              <a:off x="4854770" y="1450456"/>
              <a:ext cx="241540" cy="369332"/>
              <a:chOff x="8319460" y="3999814"/>
              <a:chExt cx="241540" cy="369332"/>
            </a:xfrm>
          </p:grpSpPr>
          <p:sp>
            <p:nvSpPr>
              <p:cNvPr id="50" name="Elipse 4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2" name="Grupo 51"/>
            <p:cNvGrpSpPr/>
            <p:nvPr/>
          </p:nvGrpSpPr>
          <p:grpSpPr>
            <a:xfrm>
              <a:off x="3721107" y="1474845"/>
              <a:ext cx="241540" cy="369332"/>
              <a:chOff x="8319460" y="3999814"/>
              <a:chExt cx="241540" cy="369332"/>
            </a:xfrm>
          </p:grpSpPr>
          <p:sp>
            <p:nvSpPr>
              <p:cNvPr id="53" name="Elipse 5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5" name="Grupo 54"/>
            <p:cNvGrpSpPr/>
            <p:nvPr/>
          </p:nvGrpSpPr>
          <p:grpSpPr>
            <a:xfrm>
              <a:off x="3424935" y="1476963"/>
              <a:ext cx="241540" cy="369332"/>
              <a:chOff x="8319460" y="3999814"/>
              <a:chExt cx="241540" cy="369332"/>
            </a:xfrm>
          </p:grpSpPr>
          <p:sp>
            <p:nvSpPr>
              <p:cNvPr id="56" name="Elipse 5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8" name="Grupo 57"/>
            <p:cNvGrpSpPr/>
            <p:nvPr/>
          </p:nvGrpSpPr>
          <p:grpSpPr>
            <a:xfrm>
              <a:off x="3180522" y="1485623"/>
              <a:ext cx="241540" cy="369332"/>
              <a:chOff x="8319460" y="3999814"/>
              <a:chExt cx="241540" cy="369332"/>
            </a:xfrm>
          </p:grpSpPr>
          <p:sp>
            <p:nvSpPr>
              <p:cNvPr id="59" name="Elipse 5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63" name="CaixaDeTexto 62"/>
            <p:cNvSpPr txBox="1"/>
            <p:nvPr/>
          </p:nvSpPr>
          <p:spPr>
            <a:xfrm>
              <a:off x="6456059" y="3619900"/>
              <a:ext cx="338554" cy="461665"/>
            </a:xfrm>
            <a:prstGeom prst="rect">
              <a:avLst/>
            </a:prstGeom>
            <a:noFill/>
          </p:spPr>
          <p:txBody>
            <a:bodyPr wrap="none" rtlCol="0">
              <a:spAutoFit/>
            </a:bodyPr>
            <a:lstStyle/>
            <a:p>
              <a:r>
                <a:rPr lang="pt-BR" sz="2400" b="1" dirty="0" smtClean="0"/>
                <a:t>+</a:t>
              </a:r>
              <a:endParaRPr lang="pt-BR" sz="2400" b="1" dirty="0"/>
            </a:p>
          </p:txBody>
        </p:sp>
      </p:grpSp>
      <p:sp>
        <p:nvSpPr>
          <p:cNvPr id="65" name="CaixaDeTexto 64"/>
          <p:cNvSpPr txBox="1"/>
          <p:nvPr/>
        </p:nvSpPr>
        <p:spPr>
          <a:xfrm>
            <a:off x="5750378" y="2261962"/>
            <a:ext cx="6250305" cy="521970"/>
          </a:xfrm>
          <a:prstGeom prst="rect">
            <a:avLst/>
          </a:prstGeom>
          <a:solidFill>
            <a:schemeClr val="bg1"/>
          </a:solidFill>
        </p:spPr>
        <p:txBody>
          <a:bodyPr wrap="none" rtlCol="0">
            <a:spAutoFit/>
          </a:bodyPr>
          <a:lstStyle/>
          <a:p>
            <a:r>
              <a:rPr lang="pt-BR" sz="2800" i="1" dirty="0" smtClean="0">
                <a:latin typeface="Comic Sans MS" panose="030F0702030302020204" pitchFamily="66" charset="0"/>
              </a:rPr>
              <a:t>Q</a:t>
            </a:r>
            <a:r>
              <a:rPr lang="pt-BR" sz="2800" i="1" baseline="-25000" dirty="0">
                <a:latin typeface="Comic Sans MS" panose="030F0702030302020204" pitchFamily="66" charset="0"/>
              </a:rPr>
              <a:t>N </a:t>
            </a:r>
            <a:r>
              <a:rPr lang="pt-BR" sz="2800" i="1" dirty="0" smtClean="0">
                <a:latin typeface="Comic Sans MS" panose="030F0702030302020204" pitchFamily="66" charset="0"/>
                <a:ea typeface="SimSun" panose="02010600030101010101" pitchFamily="2" charset="-122"/>
                <a:cs typeface="Comic Sans MS" panose="030F0702030302020204" pitchFamily="66" charset="0"/>
              </a:rPr>
              <a:t>=</a:t>
            </a:r>
            <a:r>
              <a:rPr lang="pt-BR" sz="2800" i="1" dirty="0" smtClean="0">
                <a:latin typeface="Comic Sans MS" panose="030F0702030302020204" pitchFamily="66" charset="0"/>
              </a:rPr>
              <a:t> -C</a:t>
            </a:r>
            <a:r>
              <a:rPr lang="pt-BR" sz="2800" i="1" baseline="-25000" dirty="0" smtClean="0">
                <a:latin typeface="Comic Sans MS" panose="030F0702030302020204" pitchFamily="66" charset="0"/>
              </a:rPr>
              <a:t>OX</a:t>
            </a:r>
            <a:r>
              <a:rPr lang="pt-BR" sz="2800" i="1" dirty="0" smtClean="0">
                <a:latin typeface="Comic Sans MS" panose="030F0702030302020204" pitchFamily="66" charset="0"/>
              </a:rPr>
              <a:t>.(V</a:t>
            </a:r>
            <a:r>
              <a:rPr lang="pt-BR" sz="2800" i="1" baseline="-25000" dirty="0" smtClean="0">
                <a:latin typeface="Comic Sans MS" panose="030F0702030302020204" pitchFamily="66" charset="0"/>
              </a:rPr>
              <a:t>G</a:t>
            </a:r>
            <a:r>
              <a:rPr lang="pt-BR" sz="2800" i="1" dirty="0" smtClean="0">
                <a:latin typeface="Comic Sans MS" panose="030F0702030302020204" pitchFamily="66" charset="0"/>
              </a:rPr>
              <a:t> – V</a:t>
            </a:r>
            <a:r>
              <a:rPr lang="pt-BR" sz="2800" i="1" baseline="-25000" dirty="0" smtClean="0">
                <a:latin typeface="Comic Sans MS" panose="030F0702030302020204" pitchFamily="66" charset="0"/>
              </a:rPr>
              <a:t>C</a:t>
            </a:r>
            <a:r>
              <a:rPr lang="pt-BR" sz="2800" i="1" dirty="0" smtClean="0">
                <a:latin typeface="Comic Sans MS" panose="030F0702030302020204" pitchFamily="66" charset="0"/>
              </a:rPr>
              <a:t> – V</a:t>
            </a:r>
            <a:r>
              <a:rPr lang="pt-BR" sz="2800" i="1" baseline="-25000" dirty="0" smtClean="0">
                <a:latin typeface="Comic Sans MS" panose="030F0702030302020204" pitchFamily="66" charset="0"/>
              </a:rPr>
              <a:t>TN</a:t>
            </a:r>
            <a:r>
              <a:rPr lang="pt-BR" sz="2800" i="1" dirty="0" smtClean="0">
                <a:latin typeface="Comic Sans MS" panose="030F0702030302020204" pitchFamily="66" charset="0"/>
              </a:rPr>
              <a:t>)</a:t>
            </a:r>
            <a:r>
              <a:rPr lang="pt-BR" sz="2800" dirty="0" smtClean="0">
                <a:latin typeface="Comic Sans MS" panose="030F0702030302020204" pitchFamily="66" charset="0"/>
              </a:rPr>
              <a:t>  </a:t>
            </a:r>
            <a:r>
              <a:rPr lang="pt-BR" sz="2800" b="1" dirty="0" smtClean="0">
                <a:solidFill>
                  <a:srgbClr val="C00000"/>
                </a:solidFill>
                <a:latin typeface="Comic Sans MS" panose="030F0702030302020204" pitchFamily="66" charset="0"/>
              </a:rPr>
              <a:t>p/ </a:t>
            </a:r>
            <a:r>
              <a:rPr lang="pt-BR" sz="2800" b="1" i="1" dirty="0" smtClean="0">
                <a:solidFill>
                  <a:srgbClr val="C00000"/>
                </a:solidFill>
                <a:latin typeface="Comic Sans MS" panose="030F0702030302020204" pitchFamily="66" charset="0"/>
              </a:rPr>
              <a:t>V</a:t>
            </a:r>
            <a:r>
              <a:rPr lang="pt-BR" sz="2800" b="1" i="1" baseline="-25000" dirty="0" smtClean="0">
                <a:solidFill>
                  <a:srgbClr val="C00000"/>
                </a:solidFill>
                <a:latin typeface="Comic Sans MS" panose="030F0702030302020204" pitchFamily="66" charset="0"/>
              </a:rPr>
              <a:t>GC</a:t>
            </a:r>
            <a:r>
              <a:rPr lang="pt-BR" sz="2800" b="1" i="1" dirty="0" smtClean="0">
                <a:solidFill>
                  <a:srgbClr val="C00000"/>
                </a:solidFill>
                <a:latin typeface="Comic Sans MS" panose="030F0702030302020204" pitchFamily="66" charset="0"/>
              </a:rPr>
              <a:t>&gt;V</a:t>
            </a:r>
            <a:r>
              <a:rPr lang="pt-BR" sz="2800" b="1" i="1" baseline="-25000" dirty="0" smtClean="0">
                <a:solidFill>
                  <a:srgbClr val="C00000"/>
                </a:solidFill>
                <a:latin typeface="Comic Sans MS" panose="030F0702030302020204" pitchFamily="66" charset="0"/>
              </a:rPr>
              <a:t>TN</a:t>
            </a:r>
            <a:endParaRPr lang="pt-BR" sz="2800" b="1" i="1" dirty="0">
              <a:solidFill>
                <a:srgbClr val="C00000"/>
              </a:solidFill>
              <a:latin typeface="Comic Sans MS" panose="030F0702030302020204" pitchFamily="66" charset="0"/>
            </a:endParaRPr>
          </a:p>
        </p:txBody>
      </p:sp>
      <p:sp>
        <p:nvSpPr>
          <p:cNvPr id="66" name="CaixaDeTexto 65"/>
          <p:cNvSpPr txBox="1"/>
          <p:nvPr/>
        </p:nvSpPr>
        <p:spPr>
          <a:xfrm>
            <a:off x="6542732" y="3555221"/>
            <a:ext cx="5356932" cy="2062103"/>
          </a:xfrm>
          <a:prstGeom prst="rect">
            <a:avLst/>
          </a:prstGeom>
          <a:noFill/>
        </p:spPr>
        <p:txBody>
          <a:bodyPr wrap="square" rtlCol="0">
            <a:spAutoFit/>
          </a:bodyPr>
          <a:lstStyle/>
          <a:p>
            <a:r>
              <a:rPr lang="pt-BR" sz="3200" dirty="0" err="1" smtClean="0">
                <a:latin typeface="Comic Sans MS" panose="030F0702030302020204" pitchFamily="66" charset="0"/>
              </a:rPr>
              <a:t>Q</a:t>
            </a:r>
            <a:r>
              <a:rPr lang="pt-BR" sz="3200" baseline="-25000" dirty="0" err="1" smtClean="0">
                <a:latin typeface="Comic Sans MS" panose="030F0702030302020204" pitchFamily="66" charset="0"/>
              </a:rPr>
              <a:t>n</a:t>
            </a:r>
            <a:r>
              <a:rPr lang="pt-BR" sz="3200" dirty="0" smtClean="0">
                <a:latin typeface="Comic Sans MS" panose="030F0702030302020204" pitchFamily="66" charset="0"/>
              </a:rPr>
              <a:t> = densidade de portadores por metro abaixo do óxido</a:t>
            </a:r>
            <a:endParaRPr lang="pt-BR" sz="3200" dirty="0" smtClean="0">
              <a:latin typeface="Comic Sans MS" panose="030F0702030302020204" pitchFamily="66" charset="0"/>
            </a:endParaRPr>
          </a:p>
          <a:p>
            <a:r>
              <a:rPr lang="pt-BR" sz="3200" dirty="0" smtClean="0">
                <a:latin typeface="Comic Sans MS" panose="030F0702030302020204" pitchFamily="66" charset="0"/>
              </a:rPr>
              <a:t>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 tensão de </a:t>
            </a:r>
            <a:r>
              <a:rPr lang="pt-BR" sz="3200" i="1" dirty="0" err="1" smtClean="0">
                <a:latin typeface="Comic Sans MS" panose="030F0702030302020204" pitchFamily="66" charset="0"/>
              </a:rPr>
              <a:t>threshold</a:t>
            </a:r>
            <a:endParaRPr lang="pt-BR" sz="3200" i="1" dirty="0">
              <a:latin typeface="Comic Sans MS" panose="030F0702030302020204" pitchFamily="66" charset="0"/>
            </a:endParaRPr>
          </a:p>
        </p:txBody>
      </p:sp>
      <p:sp>
        <p:nvSpPr>
          <p:cNvPr id="67" name="CaixaDeTexto 66"/>
          <p:cNvSpPr txBox="1"/>
          <p:nvPr/>
        </p:nvSpPr>
        <p:spPr>
          <a:xfrm>
            <a:off x="5709009" y="1430422"/>
            <a:ext cx="4671060" cy="583565"/>
          </a:xfrm>
          <a:prstGeom prst="rect">
            <a:avLst/>
          </a:prstGeom>
          <a:noFill/>
        </p:spPr>
        <p:txBody>
          <a:bodyPr wrap="none" rtlCol="0">
            <a:spAutoFit/>
          </a:bodyPr>
          <a:lstStyle/>
          <a:p>
            <a:r>
              <a:rPr lang="pt-BR" sz="3200" i="1" dirty="0" smtClean="0">
                <a:latin typeface="Comic Sans MS" panose="030F0702030302020204" pitchFamily="66" charset="0"/>
              </a:rPr>
              <a:t>Q</a:t>
            </a:r>
            <a:r>
              <a:rPr lang="pt-BR" sz="3200" i="1" baseline="-25000" dirty="0" smtClean="0">
                <a:latin typeface="Comic Sans MS" panose="030F0702030302020204" pitchFamily="66" charset="0"/>
              </a:rPr>
              <a:t>N </a:t>
            </a:r>
            <a:r>
              <a:rPr lang="pt-BR" sz="3200" i="1" dirty="0" smtClean="0">
                <a:latin typeface="Comic Sans MS" panose="030F0702030302020204" pitchFamily="66" charset="0"/>
              </a:rPr>
              <a:t>≈ 0</a:t>
            </a:r>
            <a:r>
              <a:rPr lang="pt-BR" sz="3200" dirty="0" smtClean="0">
                <a:latin typeface="Comic Sans MS" panose="030F0702030302020204" pitchFamily="66" charset="0"/>
              </a:rPr>
              <a:t>      </a:t>
            </a:r>
            <a:r>
              <a:rPr lang="pt-BR" sz="3200" b="1" dirty="0" smtClean="0">
                <a:solidFill>
                  <a:srgbClr val="C00000"/>
                </a:solidFill>
                <a:latin typeface="Comic Sans MS" panose="030F0702030302020204" pitchFamily="66" charset="0"/>
              </a:rPr>
              <a:t>p/ </a:t>
            </a:r>
            <a:r>
              <a:rPr lang="pt-BR" sz="3200" b="1" i="1" dirty="0" smtClean="0">
                <a:solidFill>
                  <a:srgbClr val="C00000"/>
                </a:solidFill>
                <a:latin typeface="Comic Sans MS" panose="030F0702030302020204" pitchFamily="66" charset="0"/>
              </a:rPr>
              <a:t>V</a:t>
            </a:r>
            <a:r>
              <a:rPr lang="pt-BR" sz="3200" b="1" i="1" baseline="-25000" dirty="0" smtClean="0">
                <a:solidFill>
                  <a:srgbClr val="C00000"/>
                </a:solidFill>
                <a:latin typeface="Comic Sans MS" panose="030F0702030302020204" pitchFamily="66" charset="0"/>
              </a:rPr>
              <a:t>GC</a:t>
            </a:r>
            <a:r>
              <a:rPr lang="pt-BR" sz="3200" b="1" i="1" dirty="0" smtClean="0">
                <a:solidFill>
                  <a:srgbClr val="C00000"/>
                </a:solidFill>
                <a:latin typeface="Comic Sans MS" panose="030F0702030302020204" pitchFamily="66" charset="0"/>
              </a:rPr>
              <a:t> &lt; V</a:t>
            </a:r>
            <a:r>
              <a:rPr lang="pt-BR" sz="3200" b="1" i="1" baseline="-25000" dirty="0" smtClean="0">
                <a:solidFill>
                  <a:srgbClr val="C00000"/>
                </a:solidFill>
                <a:latin typeface="Comic Sans MS" panose="030F0702030302020204" pitchFamily="66" charset="0"/>
              </a:rPr>
              <a:t>TN</a:t>
            </a:r>
            <a:endParaRPr lang="pt-BR" sz="3200" b="1" i="1" dirty="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1625808" y="1065096"/>
                <a:ext cx="8330742" cy="1094467"/>
              </a:xfrm>
              <a:prstGeom prst="rect">
                <a:avLst/>
              </a:prstGeom>
              <a:noFill/>
            </p:spPr>
            <p:txBody>
              <a:bodyPr wrap="none" rtlCol="0">
                <a:spAutoFit/>
              </a:bodyPr>
              <a:lstStyle/>
              <a:p>
                <a:r>
                  <a:rPr lang="pt-BR" sz="3200" i="1" dirty="0" smtClean="0"/>
                  <a:t>V</a:t>
                </a:r>
                <a:r>
                  <a:rPr lang="pt-BR" sz="3200" i="1" baseline="-25000" dirty="0" smtClean="0"/>
                  <a:t>TN</a:t>
                </a:r>
                <a:r>
                  <a:rPr lang="pt-BR" sz="3200" i="1" dirty="0" smtClean="0"/>
                  <a:t> </a:t>
                </a:r>
                <a:r>
                  <a:rPr lang="pt-BR" sz="3200" dirty="0" smtClean="0"/>
                  <a:t>= </a:t>
                </a:r>
                <a14:m>
                  <m:oMath xmlns:m="http://schemas.openxmlformats.org/officeDocument/2006/math">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𝐹𝐵</m:t>
                        </m:r>
                      </m:sub>
                    </m:sSub>
                    <m:r>
                      <a:rPr lang="pt-BR" sz="3200" b="0" i="1" smtClean="0">
                        <a:latin typeface="Cambria Math" panose="02040503050406030204" pitchFamily="18" charset="0"/>
                      </a:rPr>
                      <m:t>+</m:t>
                    </m:r>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𝜙</m:t>
                        </m:r>
                      </m:e>
                      <m:sub>
                        <m:r>
                          <a:rPr lang="pt-BR" sz="3200" b="0" i="1" smtClean="0">
                            <a:latin typeface="Cambria Math" panose="02040503050406030204" pitchFamily="18" charset="0"/>
                          </a:rPr>
                          <m:t>𝑝</m:t>
                        </m:r>
                      </m:sub>
                    </m:sSub>
                    <m:r>
                      <a:rPr lang="pt-BR" sz="3200" b="0" i="1" smtClean="0">
                        <a:latin typeface="Cambria Math" panose="02040503050406030204" pitchFamily="18" charset="0"/>
                      </a:rPr>
                      <m:t>+</m:t>
                    </m:r>
                    <m:f>
                      <m:fPr>
                        <m:ctrlPr>
                          <a:rPr lang="pt-BR" sz="3200" b="0" i="1" smtClean="0">
                            <a:latin typeface="Cambria Math" panose="02040503050406030204" pitchFamily="18" charset="0"/>
                          </a:rPr>
                        </m:ctrlPr>
                      </m:fPr>
                      <m:num>
                        <m:r>
                          <a:rPr lang="pt-BR" sz="3200" b="0" i="1" smtClean="0">
                            <a:latin typeface="Cambria Math" panose="02040503050406030204" pitchFamily="18" charset="0"/>
                          </a:rPr>
                          <m:t>1</m:t>
                        </m:r>
                      </m:num>
                      <m:den>
                        <m:r>
                          <a:rPr lang="pt-BR" sz="3200" b="0" i="1" smtClean="0">
                            <a:latin typeface="Cambria Math" panose="02040503050406030204" pitchFamily="18" charset="0"/>
                          </a:rPr>
                          <m:t>𝐶𝑜𝑥</m:t>
                        </m:r>
                      </m:den>
                    </m:f>
                    <m:rad>
                      <m:radPr>
                        <m:degHide m:val="on"/>
                        <m:ctrlPr>
                          <a:rPr lang="pt-BR" sz="3200" b="0" i="1" smtClean="0">
                            <a:latin typeface="Cambria Math" panose="02040503050406030204" pitchFamily="18" charset="0"/>
                          </a:rPr>
                        </m:ctrlPr>
                      </m:radPr>
                      <m:deg/>
                      <m:e>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𝜀</m:t>
                            </m:r>
                          </m:e>
                          <m:sub>
                            <m:r>
                              <a:rPr lang="pt-BR" sz="3200" b="0" i="1" smtClean="0">
                                <a:latin typeface="Cambria Math" panose="02040503050406030204" pitchFamily="18" charset="0"/>
                              </a:rPr>
                              <m:t>𝑠</m:t>
                            </m:r>
                          </m:sub>
                        </m:sSub>
                        <m:r>
                          <a:rPr lang="pt-BR" sz="3200" b="0" i="1" smtClean="0">
                            <a:latin typeface="Cambria Math" panose="02040503050406030204" pitchFamily="18" charset="0"/>
                          </a:rPr>
                          <m:t>𝑞</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𝑁</m:t>
                            </m:r>
                          </m:e>
                          <m:sub>
                            <m:r>
                              <a:rPr lang="pt-BR" sz="3200" b="0" i="1" smtClean="0">
                                <a:latin typeface="Cambria Math" panose="02040503050406030204" pitchFamily="18" charset="0"/>
                              </a:rPr>
                              <m:t>𝑎</m:t>
                            </m:r>
                          </m:sub>
                        </m:sSub>
                        <m:d>
                          <m:dPr>
                            <m:ctrlPr>
                              <a:rPr lang="pt-BR" sz="3200" b="0" i="1" smtClean="0">
                                <a:latin typeface="Cambria Math" panose="02040503050406030204" pitchFamily="18" charset="0"/>
                              </a:rPr>
                            </m:ctrlPr>
                          </m:dPr>
                          <m:e>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𝜙</m:t>
                                </m:r>
                              </m:e>
                              <m:sub>
                                <m:r>
                                  <a:rPr lang="pt-BR" sz="3200" b="0" i="1" smtClean="0">
                                    <a:latin typeface="Cambria Math" panose="02040503050406030204" pitchFamily="18" charset="0"/>
                                  </a:rPr>
                                  <m:t>𝑝</m:t>
                                </m:r>
                              </m:sub>
                            </m:sSub>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m:t>
                                </m:r>
                                <m:r>
                                  <a:rPr lang="pt-BR" sz="3200" b="0" i="1" smtClean="0">
                                    <a:latin typeface="Cambria Math" panose="02040503050406030204" pitchFamily="18" charset="0"/>
                                  </a:rPr>
                                  <m:t>𝑉</m:t>
                                </m:r>
                              </m:e>
                              <m:sub>
                                <m:r>
                                  <a:rPr lang="pt-BR" sz="3200" b="0" i="1" smtClean="0">
                                    <a:latin typeface="Cambria Math" panose="02040503050406030204" pitchFamily="18" charset="0"/>
                                  </a:rPr>
                                  <m:t>𝐶</m:t>
                                </m:r>
                              </m:sub>
                            </m:sSub>
                            <m:r>
                              <a:rPr lang="pt-BR" sz="3200" b="0" i="1" smtClean="0">
                                <a:latin typeface="Cambria Math" panose="02040503050406030204" pitchFamily="18" charset="0"/>
                              </a:rPr>
                              <m:t>−</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𝐵</m:t>
                                </m:r>
                              </m:sub>
                            </m:sSub>
                          </m:e>
                        </m:d>
                      </m:e>
                    </m:rad>
                  </m:oMath>
                </a14:m>
                <a:endParaRPr lang="pt-BR" sz="3200" dirty="0"/>
              </a:p>
            </p:txBody>
          </p:sp>
        </mc:Choice>
        <mc:Fallback>
          <p:sp>
            <p:nvSpPr>
              <p:cNvPr id="3" name="CaixaDeTexto 2"/>
              <p:cNvSpPr txBox="1">
                <a:spLocks noRot="1" noChangeAspect="1" noMove="1" noResize="1" noEditPoints="1" noAdjustHandles="1" noChangeArrowheads="1" noChangeShapeType="1" noTextEdit="1"/>
              </p:cNvSpPr>
              <p:nvPr/>
            </p:nvSpPr>
            <p:spPr>
              <a:xfrm>
                <a:off x="1625808" y="1065096"/>
                <a:ext cx="8330742" cy="1094467"/>
              </a:xfrm>
              <a:prstGeom prst="rect">
                <a:avLst/>
              </a:prstGeom>
              <a:blipFill rotWithShape="1">
                <a:blip r:embed="rId1"/>
                <a:stretch>
                  <a:fillRect l="-2" t="-18" r="-110" b="-1573"/>
                </a:stretch>
              </a:blipFill>
            </p:spPr>
            <p:txBody>
              <a:bodyPr/>
              <a:lstStyle/>
              <a:p>
                <a:r>
                  <a:rPr lang="pt-BR" altLang="en-US">
                    <a:noFill/>
                  </a:rPr>
                  <a:t> </a:t>
                </a:r>
              </a:p>
            </p:txBody>
          </p:sp>
        </mc:Fallback>
      </mc:AlternateContent>
      <p:sp>
        <p:nvSpPr>
          <p:cNvPr id="4" name="Espaço Reservado para Conteúdo 2"/>
          <p:cNvSpPr txBox="1"/>
          <p:nvPr/>
        </p:nvSpPr>
        <p:spPr>
          <a:xfrm>
            <a:off x="729615" y="2714625"/>
            <a:ext cx="10950575" cy="329120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Onde:</a:t>
            </a:r>
            <a:endParaRPr lang="pt-BR" dirty="0" smtClean="0">
              <a:latin typeface="Comic Sans MS" panose="030F0702030302020204" pitchFamily="66" charset="0"/>
            </a:endParaRPr>
          </a:p>
          <a:p>
            <a:pPr marL="737235" indent="-737235">
              <a:buNone/>
            </a:pPr>
            <a:r>
              <a:rPr lang="pt-BR" dirty="0" smtClean="0">
                <a:latin typeface="Comic Sans MS" panose="030F0702030302020204" pitchFamily="66" charset="0"/>
              </a:rPr>
              <a:t>V</a:t>
            </a:r>
            <a:r>
              <a:rPr lang="pt-BR" baseline="-25000" dirty="0" smtClean="0">
                <a:latin typeface="Comic Sans MS" panose="030F0702030302020204" pitchFamily="66" charset="0"/>
              </a:rPr>
              <a:t>FB</a:t>
            </a:r>
            <a:r>
              <a:rPr lang="pt-BR" dirty="0" smtClean="0">
                <a:latin typeface="Comic Sans MS" panose="030F0702030302020204" pitchFamily="66" charset="0"/>
              </a:rPr>
              <a:t>: tensão de </a:t>
            </a:r>
            <a:r>
              <a:rPr lang="pt-BR" i="1" dirty="0" smtClean="0">
                <a:latin typeface="Comic Sans MS" panose="030F0702030302020204" pitchFamily="66" charset="0"/>
              </a:rPr>
              <a:t>flat </a:t>
            </a:r>
            <a:r>
              <a:rPr lang="pt-BR" i="1" dirty="0" err="1" smtClean="0">
                <a:latin typeface="Comic Sans MS" panose="030F0702030302020204" pitchFamily="66" charset="0"/>
              </a:rPr>
              <a:t>band</a:t>
            </a:r>
            <a:r>
              <a:rPr lang="pt-BR" i="1" dirty="0" smtClean="0">
                <a:latin typeface="Comic Sans MS" panose="030F0702030302020204" pitchFamily="66" charset="0"/>
              </a:rPr>
              <a:t> </a:t>
            </a:r>
            <a:r>
              <a:rPr lang="pt-BR" dirty="0" smtClean="0">
                <a:latin typeface="Comic Sans MS" panose="030F0702030302020204" pitchFamily="66" charset="0"/>
              </a:rPr>
              <a:t>que depende dos materiais e dopagens  </a:t>
            </a:r>
            <a:endParaRPr lang="pt-BR" dirty="0" smtClean="0">
              <a:latin typeface="Comic Sans MS" panose="030F0702030302020204" pitchFamily="66" charset="0"/>
            </a:endParaRPr>
          </a:p>
          <a:p>
            <a:pPr marL="750570" indent="-750570">
              <a:buNone/>
            </a:pPr>
            <a:r>
              <a:rPr lang="pt-BR" i="1" dirty="0" err="1" smtClean="0">
                <a:latin typeface="Symbol" panose="05050102010706020507" pitchFamily="18" charset="2"/>
              </a:rPr>
              <a:t>f</a:t>
            </a:r>
            <a:r>
              <a:rPr lang="pt-BR" i="1" baseline="-25000" dirty="0" err="1" smtClean="0">
                <a:latin typeface="Comic Sans MS" panose="030F0702030302020204" pitchFamily="66" charset="0"/>
              </a:rPr>
              <a:t>P</a:t>
            </a:r>
            <a:r>
              <a:rPr lang="pt-BR" dirty="0">
                <a:latin typeface="Comic Sans MS" panose="030F0702030302020204" pitchFamily="66" charset="0"/>
              </a:rPr>
              <a:t>:</a:t>
            </a:r>
            <a:r>
              <a:rPr lang="pt-BR" dirty="0" smtClean="0">
                <a:latin typeface="Comic Sans MS" panose="030F0702030302020204" pitchFamily="66" charset="0"/>
              </a:rPr>
              <a:t> 	depende da dopagem do Si</a:t>
            </a:r>
            <a:endParaRPr lang="pt-BR" dirty="0" smtClean="0">
              <a:latin typeface="Comic Sans MS" panose="030F0702030302020204" pitchFamily="66" charset="0"/>
            </a:endParaRPr>
          </a:p>
          <a:p>
            <a:pPr marL="750570" indent="-750570">
              <a:buNone/>
            </a:pPr>
            <a:r>
              <a:rPr lang="pt-BR" dirty="0" smtClean="0">
                <a:latin typeface="Comic Sans MS" panose="030F0702030302020204" pitchFamily="66" charset="0"/>
              </a:rPr>
              <a:t>q: 	carga do elétron</a:t>
            </a:r>
            <a:endParaRPr lang="pt-BR" dirty="0" smtClean="0">
              <a:latin typeface="Comic Sans MS" panose="030F0702030302020204" pitchFamily="66" charset="0"/>
            </a:endParaRPr>
          </a:p>
          <a:p>
            <a:pPr marL="777875" indent="-777875">
              <a:buNone/>
            </a:pPr>
            <a:r>
              <a:rPr lang="pt-BR" dirty="0" smtClean="0">
                <a:latin typeface="Comic Sans MS" panose="030F0702030302020204" pitchFamily="66" charset="0"/>
              </a:rPr>
              <a:t>N</a:t>
            </a:r>
            <a:r>
              <a:rPr lang="pt-BR" baseline="-25000" dirty="0" smtClean="0">
                <a:latin typeface="Comic Sans MS" panose="030F0702030302020204" pitchFamily="66" charset="0"/>
              </a:rPr>
              <a:t>a</a:t>
            </a:r>
            <a:r>
              <a:rPr lang="pt-BR" dirty="0" smtClean="0">
                <a:latin typeface="Comic Sans MS" panose="030F0702030302020204" pitchFamily="66" charset="0"/>
              </a:rPr>
              <a:t>: 	dopagem do Si</a:t>
            </a:r>
            <a:endParaRPr lang="pt-BR" dirty="0" smtClean="0">
              <a:latin typeface="Comic Sans MS" panose="030F0702030302020204" pitchFamily="66" charset="0"/>
            </a:endParaRPr>
          </a:p>
          <a:p>
            <a:pPr marL="777875" indent="-777875">
              <a:buNone/>
            </a:pPr>
            <a:r>
              <a:rPr lang="pt-BR" dirty="0" err="1" smtClean="0">
                <a:latin typeface="Symbol" panose="05050102010706020507" pitchFamily="18" charset="2"/>
              </a:rPr>
              <a:t>e</a:t>
            </a:r>
            <a:r>
              <a:rPr lang="pt-BR" baseline="-25000" dirty="0" err="1" smtClean="0">
                <a:latin typeface="Comic Sans MS" panose="030F0702030302020204" pitchFamily="66" charset="0"/>
              </a:rPr>
              <a:t>si</a:t>
            </a:r>
            <a:r>
              <a:rPr lang="pt-BR" dirty="0" smtClean="0">
                <a:latin typeface="Comic Sans MS" panose="030F0702030302020204" pitchFamily="66" charset="0"/>
              </a:rPr>
              <a:t>: 	permissividade do Si  </a:t>
            </a:r>
            <a:endParaRPr lang="pt-BR"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375285" y="497840"/>
            <a:ext cx="11400155" cy="33496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Observe que</a:t>
            </a:r>
            <a:endParaRPr lang="pt-BR" dirty="0" smtClean="0">
              <a:latin typeface="Comic Sans MS" panose="030F0702030302020204" pitchFamily="66" charset="0"/>
            </a:endParaRPr>
          </a:p>
          <a:p>
            <a:r>
              <a:rPr lang="pt-BR" dirty="0" smtClean="0">
                <a:latin typeface="Comic Sans MS" panose="030F0702030302020204" pitchFamily="66" charset="0"/>
              </a:rPr>
              <a:t>C</a:t>
            </a:r>
            <a:r>
              <a:rPr lang="pt-BR" baseline="-25000" dirty="0" smtClean="0">
                <a:latin typeface="Comic Sans MS" panose="030F0702030302020204" pitchFamily="66" charset="0"/>
              </a:rPr>
              <a:t>0X</a:t>
            </a:r>
            <a:r>
              <a:rPr lang="pt-BR" dirty="0" smtClean="0">
                <a:latin typeface="Comic Sans MS" panose="030F0702030302020204" pitchFamily="66" charset="0"/>
              </a:rPr>
              <a:t> grande é interessante pois</a:t>
            </a:r>
            <a:endParaRPr lang="pt-BR" dirty="0" smtClean="0">
              <a:latin typeface="Comic Sans MS" panose="030F0702030302020204" pitchFamily="66" charset="0"/>
            </a:endParaRPr>
          </a:p>
          <a:p>
            <a:pPr lvl="1"/>
            <a:r>
              <a:rPr lang="pt-BR" sz="2800" dirty="0" smtClean="0">
                <a:latin typeface="Comic Sans MS" panose="030F0702030302020204" pitchFamily="66" charset="0"/>
              </a:rPr>
              <a:t>garante o controle do canal pelo gate</a:t>
            </a:r>
            <a:endParaRPr lang="pt-BR" sz="2800" dirty="0" smtClean="0">
              <a:latin typeface="Comic Sans MS" panose="030F0702030302020204" pitchFamily="66" charset="0"/>
            </a:endParaRPr>
          </a:p>
          <a:p>
            <a:pPr marL="537210" lvl="1" indent="-31115" fontAlgn="auto">
              <a:spcBef>
                <a:spcPts val="1100"/>
              </a:spcBef>
              <a:spcAft>
                <a:spcPts val="1200"/>
              </a:spcAft>
              <a:buNone/>
            </a:pPr>
            <a:r>
              <a:rPr lang="pt-BR" sz="2800" b="1" dirty="0" smtClean="0">
                <a:solidFill>
                  <a:srgbClr val="C00000"/>
                </a:solidFill>
                <a:latin typeface="Comic Sans MS" panose="030F0702030302020204" pitchFamily="66" charset="0"/>
              </a:rPr>
              <a:t>Drain-induced Barrier Lowering (DBL)</a:t>
            </a:r>
            <a:r>
              <a:rPr lang="pt-BR" sz="2800" b="1" dirty="0" smtClean="0">
                <a:latin typeface="Comic Sans MS" panose="030F0702030302020204" pitchFamily="66" charset="0"/>
              </a:rPr>
              <a:t>:</a:t>
            </a:r>
            <a:r>
              <a:rPr lang="pt-BR" sz="2800" dirty="0" smtClean="0">
                <a:latin typeface="Comic Sans MS" panose="030F0702030302020204" pitchFamily="66" charset="0"/>
              </a:rPr>
              <a:t> quando a tensão no dreno </a:t>
            </a:r>
            <a:r>
              <a:rPr lang="pt-BR" sz="2800" dirty="0" smtClean="0">
                <a:latin typeface="Comic Sans MS" panose="030F0702030302020204" pitchFamily="66" charset="0"/>
                <a:sym typeface="+mn-ea"/>
              </a:rPr>
              <a:t>afeta a formação do canal. Ocorre em transistores de canal curto </a:t>
            </a:r>
            <a:endParaRPr lang="pt-BR" sz="2800" dirty="0" smtClean="0">
              <a:latin typeface="Comic Sans MS" panose="030F0702030302020204" pitchFamily="66" charset="0"/>
              <a:sym typeface="+mn-ea"/>
            </a:endParaRPr>
          </a:p>
          <a:p>
            <a:pPr marL="800100" lvl="2" indent="-342900"/>
            <a:r>
              <a:rPr lang="pt-BR" sz="2800" dirty="0" smtClean="0">
                <a:latin typeface="Comic Sans MS" panose="030F0702030302020204" pitchFamily="66" charset="0"/>
              </a:rPr>
              <a:t>com tensões menores é possível atrair maiores cargas</a:t>
            </a:r>
            <a:r>
              <a:rPr lang="pt-BR" sz="2400" dirty="0" smtClean="0">
                <a:latin typeface="Comic Sans MS" panose="030F0702030302020204" pitchFamily="66" charset="0"/>
              </a:rPr>
              <a:t> </a:t>
            </a:r>
            <a:endParaRPr lang="pt-BR" sz="2400" dirty="0" smtClean="0">
              <a:latin typeface="Comic Sans MS" panose="030F0702030302020204" pitchFamily="66" charset="0"/>
            </a:endParaRPr>
          </a:p>
        </p:txBody>
      </p:sp>
      <p:sp>
        <p:nvSpPr>
          <p:cNvPr id="4" name="CaixaDeTexto 3"/>
          <p:cNvSpPr txBox="1"/>
          <p:nvPr/>
        </p:nvSpPr>
        <p:spPr>
          <a:xfrm>
            <a:off x="1861628" y="3847620"/>
            <a:ext cx="7734300" cy="583565"/>
          </a:xfrm>
          <a:prstGeom prst="rect">
            <a:avLst/>
          </a:prstGeom>
          <a:noFill/>
        </p:spPr>
        <p:txBody>
          <a:bodyPr wrap="none" rtlCol="0">
            <a:spAutoFit/>
          </a:bodyPr>
          <a:lstStyle/>
          <a:p>
            <a:r>
              <a:rPr lang="pt-BR" sz="3200" i="1" dirty="0" smtClean="0">
                <a:latin typeface="Comic Sans MS" panose="030F0702030302020204" pitchFamily="66" charset="0"/>
              </a:rPr>
              <a:t>Q</a:t>
            </a:r>
            <a:r>
              <a:rPr lang="pt-BR" sz="3200" i="1" baseline="-25000" dirty="0">
                <a:latin typeface="Comic Sans MS" panose="030F0702030302020204" pitchFamily="66" charset="0"/>
              </a:rPr>
              <a:t>N</a:t>
            </a:r>
            <a:r>
              <a:rPr lang="pt-BR" sz="3200" i="1" dirty="0" smtClean="0">
                <a:latin typeface="Comic Sans MS" panose="030F0702030302020204" pitchFamily="66" charset="0"/>
              </a:rPr>
              <a:t>= -C</a:t>
            </a:r>
            <a:r>
              <a:rPr lang="pt-BR" sz="3200" i="1" baseline="-25000" dirty="0" smtClean="0">
                <a:latin typeface="Comic Sans MS" panose="030F0702030302020204" pitchFamily="66" charset="0"/>
              </a:rPr>
              <a:t>OX</a:t>
            </a:r>
            <a:r>
              <a:rPr lang="pt-BR" sz="3200" i="1" dirty="0" smtClean="0">
                <a:latin typeface="Comic Sans MS" panose="030F0702030302020204" pitchFamily="66" charset="0"/>
              </a:rPr>
              <a:t>(V</a:t>
            </a:r>
            <a:r>
              <a:rPr lang="pt-BR" sz="3200" i="1" baseline="-25000" dirty="0" smtClean="0">
                <a:latin typeface="Comic Sans MS" panose="030F0702030302020204" pitchFamily="66" charset="0"/>
              </a:rPr>
              <a:t>G</a:t>
            </a:r>
            <a:r>
              <a:rPr lang="pt-BR" sz="3200" i="1" dirty="0" smtClean="0">
                <a:latin typeface="Comic Sans MS" panose="030F0702030302020204" pitchFamily="66" charset="0"/>
              </a:rPr>
              <a:t> – V</a:t>
            </a:r>
            <a:r>
              <a:rPr lang="pt-BR" sz="3200" i="1" baseline="-25000" dirty="0" smtClean="0">
                <a:latin typeface="Comic Sans MS" panose="030F0702030302020204" pitchFamily="66" charset="0"/>
              </a:rPr>
              <a:t>C</a:t>
            </a:r>
            <a:r>
              <a:rPr lang="pt-BR" sz="3200" i="1" dirty="0" smtClean="0">
                <a:latin typeface="Comic Sans MS" panose="030F0702030302020204" pitchFamily="66" charset="0"/>
              </a:rPr>
              <a:t> – V</a:t>
            </a:r>
            <a:r>
              <a:rPr lang="pt-BR" sz="3200" i="1" baseline="-25000" dirty="0" smtClean="0">
                <a:latin typeface="Comic Sans MS" panose="030F0702030302020204" pitchFamily="66" charset="0"/>
              </a:rPr>
              <a:t>TN</a:t>
            </a:r>
            <a:r>
              <a:rPr lang="pt-BR" sz="3200" i="1" dirty="0" smtClean="0">
                <a:latin typeface="Comic Sans MS" panose="030F0702030302020204" pitchFamily="66" charset="0"/>
              </a:rPr>
              <a:t>)</a:t>
            </a:r>
            <a:r>
              <a:rPr lang="pt-BR" sz="3200" dirty="0" smtClean="0">
                <a:latin typeface="Comic Sans MS" panose="030F0702030302020204" pitchFamily="66" charset="0"/>
              </a:rPr>
              <a:t>  </a:t>
            </a:r>
            <a:r>
              <a:rPr lang="pt-BR" sz="3200" b="1" dirty="0" smtClean="0">
                <a:solidFill>
                  <a:srgbClr val="C00000"/>
                </a:solidFill>
                <a:latin typeface="Comic Sans MS" panose="030F0702030302020204" pitchFamily="66" charset="0"/>
              </a:rPr>
              <a:t>para </a:t>
            </a:r>
            <a:r>
              <a:rPr lang="pt-BR" sz="3200" b="1" i="1" dirty="0" smtClean="0">
                <a:solidFill>
                  <a:srgbClr val="C00000"/>
                </a:solidFill>
                <a:latin typeface="Comic Sans MS" panose="030F0702030302020204" pitchFamily="66" charset="0"/>
              </a:rPr>
              <a:t>V</a:t>
            </a:r>
            <a:r>
              <a:rPr lang="pt-BR" sz="3200" b="1" i="1" baseline="-25000" dirty="0" smtClean="0">
                <a:solidFill>
                  <a:srgbClr val="C00000"/>
                </a:solidFill>
                <a:latin typeface="Comic Sans MS" panose="030F0702030302020204" pitchFamily="66" charset="0"/>
              </a:rPr>
              <a:t>GC</a:t>
            </a:r>
            <a:r>
              <a:rPr lang="pt-BR" sz="3200" b="1" i="1" dirty="0" smtClean="0">
                <a:solidFill>
                  <a:srgbClr val="C00000"/>
                </a:solidFill>
                <a:latin typeface="Comic Sans MS" panose="030F0702030302020204" pitchFamily="66" charset="0"/>
              </a:rPr>
              <a:t> &gt; V</a:t>
            </a:r>
            <a:r>
              <a:rPr lang="pt-BR" sz="3200" b="1" i="1" baseline="-25000" dirty="0" smtClean="0">
                <a:solidFill>
                  <a:srgbClr val="C00000"/>
                </a:solidFill>
                <a:latin typeface="Comic Sans MS" panose="030F0702030302020204" pitchFamily="66" charset="0"/>
              </a:rPr>
              <a:t>TN</a:t>
            </a:r>
            <a:endParaRPr lang="pt-BR" sz="3200" b="1" i="1" baseline="-25000" dirty="0" smtClean="0">
              <a:solidFill>
                <a:srgbClr val="C00000"/>
              </a:solidFill>
              <a:latin typeface="Comic Sans MS" panose="030F0702030302020204" pitchFamily="66" charset="0"/>
            </a:endParaRPr>
          </a:p>
        </p:txBody>
      </p:sp>
      <p:sp>
        <p:nvSpPr>
          <p:cNvPr id="5" name="Espaço Reservado para Conteúdo 2"/>
          <p:cNvSpPr txBox="1"/>
          <p:nvPr/>
        </p:nvSpPr>
        <p:spPr>
          <a:xfrm>
            <a:off x="471180" y="4584005"/>
            <a:ext cx="10515600" cy="17071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Para aumentar C</a:t>
            </a:r>
            <a:r>
              <a:rPr lang="pt-BR" baseline="-25000" dirty="0" smtClean="0">
                <a:latin typeface="Comic Sans MS" panose="030F0702030302020204" pitchFamily="66" charset="0"/>
              </a:rPr>
              <a:t>OX</a:t>
            </a:r>
            <a:r>
              <a:rPr lang="pt-BR" dirty="0" smtClean="0">
                <a:latin typeface="Comic Sans MS" panose="030F0702030302020204" pitchFamily="66" charset="0"/>
              </a:rPr>
              <a:t> </a:t>
            </a:r>
            <a:endParaRPr lang="pt-BR" dirty="0" smtClean="0">
              <a:latin typeface="Comic Sans MS" panose="030F0702030302020204" pitchFamily="66" charset="0"/>
            </a:endParaRPr>
          </a:p>
          <a:p>
            <a:r>
              <a:rPr lang="pt-BR" dirty="0" smtClean="0">
                <a:latin typeface="Comic Sans MS" panose="030F0702030302020204" pitchFamily="66" charset="0"/>
              </a:rPr>
              <a:t>Ou se reduz </a:t>
            </a:r>
            <a:r>
              <a:rPr lang="pt-BR" dirty="0" err="1" smtClean="0">
                <a:latin typeface="Comic Sans MS" panose="030F0702030302020204" pitchFamily="66" charset="0"/>
              </a:rPr>
              <a:t>t</a:t>
            </a:r>
            <a:r>
              <a:rPr lang="pt-BR" baseline="-25000" dirty="0" err="1" smtClean="0">
                <a:latin typeface="Comic Sans MS" panose="030F0702030302020204" pitchFamily="66" charset="0"/>
              </a:rPr>
              <a:t>OX</a:t>
            </a:r>
            <a:r>
              <a:rPr lang="pt-BR" dirty="0" smtClean="0">
                <a:latin typeface="Comic Sans MS" panose="030F0702030302020204" pitchFamily="66" charset="0"/>
              </a:rPr>
              <a:t> </a:t>
            </a:r>
            <a:endParaRPr lang="pt-BR" dirty="0" smtClean="0">
              <a:latin typeface="Comic Sans MS" panose="030F0702030302020204" pitchFamily="66" charset="0"/>
            </a:endParaRPr>
          </a:p>
          <a:p>
            <a:r>
              <a:rPr lang="pt-BR" dirty="0" smtClean="0">
                <a:latin typeface="Comic Sans MS" panose="030F0702030302020204" pitchFamily="66" charset="0"/>
              </a:rPr>
              <a:t>Ou se aumenta </a:t>
            </a:r>
            <a:r>
              <a:rPr lang="az-Cyrl-AZ" b="1" dirty="0" smtClean="0">
                <a:solidFill>
                  <a:srgbClr val="C00000"/>
                </a:solidFill>
                <a:effectLst>
                  <a:outerShdw blurRad="38100" dist="38100" dir="2700000" algn="tl">
                    <a:srgbClr val="000000">
                      <a:alpha val="43137"/>
                    </a:srgbClr>
                  </a:outerShdw>
                </a:effectLst>
              </a:rPr>
              <a:t>Є</a:t>
            </a:r>
            <a:r>
              <a:rPr lang="pt-BR" b="1" baseline="-25000" dirty="0" smtClean="0">
                <a:solidFill>
                  <a:srgbClr val="C00000"/>
                </a:solidFill>
                <a:effectLst>
                  <a:outerShdw blurRad="38100" dist="38100" dir="2700000" algn="tl">
                    <a:srgbClr val="000000">
                      <a:alpha val="43137"/>
                    </a:srgbClr>
                  </a:outerShdw>
                </a:effectLst>
              </a:rPr>
              <a:t>OX    </a:t>
            </a:r>
            <a:r>
              <a:rPr lang="pt-BR" dirty="0" smtClean="0">
                <a:latin typeface="Comic Sans MS" panose="030F0702030302020204" pitchFamily="66" charset="0"/>
              </a:rPr>
              <a:t>, o que depende do material</a:t>
            </a:r>
            <a:endParaRPr lang="pt-BR"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6" name="CaixaDeTexto 5"/>
              <p:cNvSpPr txBox="1"/>
              <p:nvPr/>
            </p:nvSpPr>
            <p:spPr>
              <a:xfrm>
                <a:off x="9190355" y="5158740"/>
                <a:ext cx="2422525" cy="113220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𝑪</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m:t>
                      </m:r>
                      <m:f>
                        <m:f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fPr>
                        <m:num>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𝜺</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num>
                        <m:den>
                          <m:sSub>
                            <m:sSubPr>
                              <m:ctrlP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ctrlPr>
                            </m:sSubPr>
                            <m:e>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𝒕</m:t>
                              </m:r>
                            </m:e>
                            <m:sub>
                              <m:r>
                                <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rPr>
                                <m:t>𝒐𝒙</m:t>
                              </m:r>
                            </m:sub>
                          </m:sSub>
                        </m:den>
                      </m:f>
                    </m:oMath>
                  </m:oMathPara>
                </a14:m>
                <a:endParaRPr lang="en-US" altLang="pt-BR" sz="3600" b="1" i="1" dirty="0" smtClean="0">
                  <a:solidFill>
                    <a:srgbClr val="C00000"/>
                  </a:solidFill>
                  <a:effectLst>
                    <a:outerShdw blurRad="38100" dist="38100" dir="2700000" algn="tl">
                      <a:srgbClr val="000000">
                        <a:alpha val="43137"/>
                      </a:srgbClr>
                    </a:outerShdw>
                  </a:effectLst>
                  <a:latin typeface="Cambria Math" panose="02040503050406030204" pitchFamily="18" charset="0"/>
                  <a:cs typeface="Cambria Math" panose="02040503050406030204" pitchFamily="18" charset="0"/>
                </a:endParaRPr>
              </a:p>
            </p:txBody>
          </p:sp>
        </mc:Choice>
        <mc:Fallback>
          <p:sp>
            <p:nvSpPr>
              <p:cNvPr id="6" name="CaixaDeTexto 5"/>
              <p:cNvSpPr txBox="1">
                <a:spLocks noRot="1" noChangeAspect="1" noMove="1" noResize="1" noEditPoints="1" noAdjustHandles="1" noChangeArrowheads="1" noChangeShapeType="1" noTextEdit="1"/>
              </p:cNvSpPr>
              <p:nvPr/>
            </p:nvSpPr>
            <p:spPr>
              <a:xfrm>
                <a:off x="9190355" y="5158740"/>
                <a:ext cx="2422525" cy="1132205"/>
              </a:xfrm>
              <a:prstGeom prst="rect">
                <a:avLst/>
              </a:prstGeom>
              <a:blipFill rotWithShape="1">
                <a:blip r:embed="rId1"/>
                <a:stretch>
                  <a:fillRect/>
                </a:stretch>
              </a:blipFill>
            </p:spPr>
            <p:txBody>
              <a:bodyPr/>
              <a:lstStyle/>
              <a:p>
                <a:r>
                  <a:rPr lang="pt-BR" altLang="en-US">
                    <a:noFill/>
                  </a:rPr>
                  <a:t> </a:t>
                </a:r>
              </a:p>
            </p:txBody>
          </p:sp>
        </mc:Fallback>
      </mc:AlternateContent>
      <p:sp>
        <p:nvSpPr>
          <p:cNvPr id="7" name="Seta para baixo 6"/>
          <p:cNvSpPr/>
          <p:nvPr/>
        </p:nvSpPr>
        <p:spPr>
          <a:xfrm flipH="1">
            <a:off x="3534485" y="5183588"/>
            <a:ext cx="251790" cy="4309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Seta para baixo 7"/>
          <p:cNvSpPr/>
          <p:nvPr/>
        </p:nvSpPr>
        <p:spPr>
          <a:xfrm rot="10800000">
            <a:off x="3786505" y="5669280"/>
            <a:ext cx="264160" cy="443865"/>
          </a:xfrm>
          <a:prstGeom prst="downArrow">
            <a:avLst>
              <a:gd name="adj1" fmla="val 50000"/>
              <a:gd name="adj2" fmla="val 44033"/>
            </a:avLst>
          </a:prstGeom>
          <a:solidFill>
            <a:srgbClr val="C00000"/>
          </a:soli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026" name="Picture 2" descr="SSPD_Chapter 7_Part 6_Basic Circuit Concepts_concluded - Solid State  Physics and Devices-the Harbinger of Third Wave of Civilization - OpenStax  CNX"/>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13755" y="3063875"/>
            <a:ext cx="5944870" cy="329311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flipH="1">
            <a:off x="391350" y="2878653"/>
            <a:ext cx="2484892" cy="3373511"/>
            <a:chOff x="1229653" y="3088257"/>
            <a:chExt cx="2484892" cy="3373511"/>
          </a:xfrm>
        </p:grpSpPr>
        <p:sp>
          <p:nvSpPr>
            <p:cNvPr id="5"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6" name="Group 104"/>
            <p:cNvGrpSpPr/>
            <p:nvPr/>
          </p:nvGrpSpPr>
          <p:grpSpPr bwMode="auto">
            <a:xfrm flipH="1">
              <a:off x="2054494" y="3496360"/>
              <a:ext cx="504818" cy="431772"/>
              <a:chOff x="5039234" y="4977172"/>
              <a:chExt cx="503606" cy="432048"/>
            </a:xfrm>
          </p:grpSpPr>
          <p:sp>
            <p:nvSpPr>
              <p:cNvPr id="24"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5"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6"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7"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8"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9"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7" name="Group 147"/>
            <p:cNvGrpSpPr/>
            <p:nvPr/>
          </p:nvGrpSpPr>
          <p:grpSpPr bwMode="auto">
            <a:xfrm flipH="1">
              <a:off x="2054494" y="5660430"/>
              <a:ext cx="503231" cy="431772"/>
              <a:chOff x="2834" y="2568"/>
              <a:chExt cx="317" cy="272"/>
            </a:xfrm>
          </p:grpSpPr>
          <p:sp>
            <p:nvSpPr>
              <p:cNvPr id="19"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0"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1"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2"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3"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8"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9"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10" name="Rectangle 140"/>
            <p:cNvSpPr>
              <a:spLocks noChangeArrowheads="1"/>
            </p:cNvSpPr>
            <p:nvPr/>
          </p:nvSpPr>
          <p:spPr bwMode="auto">
            <a:xfrm>
              <a:off x="1690663" y="3542917"/>
              <a:ext cx="598805"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M</a:t>
              </a:r>
              <a:r>
                <a:rPr lang="pt-BR" sz="1600" baseline="-25000" dirty="0"/>
                <a:t>P1</a:t>
              </a:r>
              <a:endParaRPr lang="pt-BR" sz="1600" baseline="-25000" dirty="0"/>
            </a:p>
          </p:txBody>
        </p:sp>
        <p:sp>
          <p:nvSpPr>
            <p:cNvPr id="11" name="Rectangle 142"/>
            <p:cNvSpPr>
              <a:spLocks noChangeArrowheads="1"/>
            </p:cNvSpPr>
            <p:nvPr/>
          </p:nvSpPr>
          <p:spPr bwMode="auto">
            <a:xfrm>
              <a:off x="1695108" y="5696202"/>
              <a:ext cx="567690"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M</a:t>
              </a:r>
              <a:r>
                <a:rPr lang="pt-BR" sz="1600" baseline="-25000" dirty="0"/>
                <a:t>N1</a:t>
              </a:r>
              <a:endParaRPr lang="pt-BR" sz="1600" baseline="-25000" dirty="0"/>
            </a:p>
          </p:txBody>
        </p:sp>
        <p:sp>
          <p:nvSpPr>
            <p:cNvPr id="12"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13" name="Forma livre 12"/>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p:cNvCxnSpPr>
              <a:stCxn id="26"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17" name="Rectangle 140"/>
            <p:cNvSpPr>
              <a:spLocks noChangeArrowheads="1"/>
            </p:cNvSpPr>
            <p:nvPr/>
          </p:nvSpPr>
          <p:spPr bwMode="auto">
            <a:xfrm>
              <a:off x="1229653" y="4327249"/>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18" name="Conector Reto 17"/>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Grupo 29"/>
          <p:cNvGrpSpPr/>
          <p:nvPr/>
        </p:nvGrpSpPr>
        <p:grpSpPr>
          <a:xfrm flipH="1">
            <a:off x="3329627" y="2878871"/>
            <a:ext cx="2478357" cy="3373511"/>
            <a:chOff x="1248819" y="3088257"/>
            <a:chExt cx="2478357" cy="3373511"/>
          </a:xfrm>
        </p:grpSpPr>
        <p:sp>
          <p:nvSpPr>
            <p:cNvPr id="31"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32" name="Group 104"/>
            <p:cNvGrpSpPr/>
            <p:nvPr/>
          </p:nvGrpSpPr>
          <p:grpSpPr bwMode="auto">
            <a:xfrm flipH="1">
              <a:off x="2054494" y="3496360"/>
              <a:ext cx="504818" cy="431772"/>
              <a:chOff x="5039234" y="4977172"/>
              <a:chExt cx="503606" cy="432048"/>
            </a:xfrm>
          </p:grpSpPr>
          <p:sp>
            <p:nvSpPr>
              <p:cNvPr id="50"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1"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2"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3"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4"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5"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33" name="Group 147"/>
            <p:cNvGrpSpPr/>
            <p:nvPr/>
          </p:nvGrpSpPr>
          <p:grpSpPr bwMode="auto">
            <a:xfrm flipH="1">
              <a:off x="2054494" y="5660430"/>
              <a:ext cx="503231" cy="431772"/>
              <a:chOff x="2834" y="2568"/>
              <a:chExt cx="317" cy="272"/>
            </a:xfrm>
          </p:grpSpPr>
          <p:sp>
            <p:nvSpPr>
              <p:cNvPr id="45"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6"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7"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8"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9"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34"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35"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36" name="Rectangle 140"/>
            <p:cNvSpPr>
              <a:spLocks noChangeArrowheads="1"/>
            </p:cNvSpPr>
            <p:nvPr/>
          </p:nvSpPr>
          <p:spPr bwMode="auto">
            <a:xfrm>
              <a:off x="1690779" y="3542917"/>
              <a:ext cx="598805"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M</a:t>
              </a:r>
              <a:r>
                <a:rPr lang="pt-BR" sz="1600" baseline="-25000" dirty="0"/>
                <a:t>P2</a:t>
              </a:r>
              <a:endParaRPr lang="pt-BR" sz="1600" baseline="-25000" dirty="0"/>
            </a:p>
          </p:txBody>
        </p:sp>
        <p:sp>
          <p:nvSpPr>
            <p:cNvPr id="37" name="Rectangle 142"/>
            <p:cNvSpPr>
              <a:spLocks noChangeArrowheads="1"/>
            </p:cNvSpPr>
            <p:nvPr/>
          </p:nvSpPr>
          <p:spPr bwMode="auto">
            <a:xfrm>
              <a:off x="1690144" y="5696202"/>
              <a:ext cx="572770"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M</a:t>
              </a:r>
              <a:r>
                <a:rPr lang="pt-BR" sz="1600" baseline="-25000" dirty="0"/>
                <a:t>N2</a:t>
              </a:r>
              <a:endParaRPr lang="pt-BR" sz="1600" baseline="-25000" dirty="0"/>
            </a:p>
          </p:txBody>
        </p:sp>
        <p:sp>
          <p:nvSpPr>
            <p:cNvPr id="38" name="Rectangle 140"/>
            <p:cNvSpPr>
              <a:spLocks noChangeArrowheads="1"/>
            </p:cNvSpPr>
            <p:nvPr/>
          </p:nvSpPr>
          <p:spPr bwMode="auto">
            <a:xfrm>
              <a:off x="2844049" y="4363607"/>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39" name="Forma livre 38"/>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0" name="Conector Reto 39"/>
            <p:cNvCxnSpPr>
              <a:stCxn id="52"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43" name="Rectangle 140"/>
            <p:cNvSpPr>
              <a:spLocks noChangeArrowheads="1"/>
            </p:cNvSpPr>
            <p:nvPr/>
          </p:nvSpPr>
          <p:spPr bwMode="auto">
            <a:xfrm>
              <a:off x="1248819" y="4418544"/>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44" name="Conector Reto 43"/>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6" name="Forma livre 55"/>
          <p:cNvSpPr/>
          <p:nvPr/>
        </p:nvSpPr>
        <p:spPr>
          <a:xfrm>
            <a:off x="2411538" y="4535108"/>
            <a:ext cx="1532238" cy="0"/>
          </a:xfrm>
          <a:custGeom>
            <a:avLst/>
            <a:gdLst>
              <a:gd name="connsiteX0" fmla="*/ 0 w 1532238"/>
              <a:gd name="connsiteY0" fmla="*/ 0 h 24714"/>
              <a:gd name="connsiteX1" fmla="*/ 1441621 w 1532238"/>
              <a:gd name="connsiteY1" fmla="*/ 16476 h 24714"/>
              <a:gd name="connsiteX2" fmla="*/ 1466335 w 1532238"/>
              <a:gd name="connsiteY2" fmla="*/ 24714 h 24714"/>
              <a:gd name="connsiteX3" fmla="*/ 1491048 w 1532238"/>
              <a:gd name="connsiteY3" fmla="*/ 16476 h 24714"/>
              <a:gd name="connsiteX4" fmla="*/ 1532238 w 1532238"/>
              <a:gd name="connsiteY4" fmla="*/ 8238 h 2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238" h="24714">
                <a:moveTo>
                  <a:pt x="0" y="0"/>
                </a:moveTo>
                <a:lnTo>
                  <a:pt x="1441621" y="16476"/>
                </a:lnTo>
                <a:cubicBezTo>
                  <a:pt x="1450303" y="16622"/>
                  <a:pt x="1457651" y="24714"/>
                  <a:pt x="1466335" y="24714"/>
                </a:cubicBezTo>
                <a:cubicBezTo>
                  <a:pt x="1475018" y="24714"/>
                  <a:pt x="1482699" y="18862"/>
                  <a:pt x="1491048" y="16476"/>
                </a:cubicBezTo>
                <a:cubicBezTo>
                  <a:pt x="1522211" y="7572"/>
                  <a:pt x="1513758" y="8238"/>
                  <a:pt x="1532238" y="8238"/>
                </a:cubicBezTo>
              </a:path>
            </a:pathLst>
          </a:custGeom>
          <a:noFill/>
          <a:ln w="44450">
            <a:solidFill>
              <a:schemeClr val="tx1"/>
            </a:solidFill>
            <a:headEnd type="ova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CaixaDeTexto 2"/>
          <p:cNvSpPr txBox="1"/>
          <p:nvPr/>
        </p:nvSpPr>
        <p:spPr>
          <a:xfrm>
            <a:off x="5522725" y="3466198"/>
            <a:ext cx="2654935" cy="460375"/>
          </a:xfrm>
          <a:prstGeom prst="rect">
            <a:avLst/>
          </a:prstGeom>
          <a:noFill/>
        </p:spPr>
        <p:txBody>
          <a:bodyPr wrap="none" rtlCol="0">
            <a:spAutoFit/>
          </a:bodyPr>
          <a:lstStyle/>
          <a:p>
            <a:r>
              <a:rPr lang="pt-BR" sz="2400" b="1" dirty="0" smtClean="0"/>
              <a:t>Capacitância lateral</a:t>
            </a:r>
            <a:endParaRPr lang="pt-BR" sz="2400" b="1" dirty="0" smtClean="0"/>
          </a:p>
        </p:txBody>
      </p:sp>
      <p:sp>
        <p:nvSpPr>
          <p:cNvPr id="57" name="CaixaDeTexto 56"/>
          <p:cNvSpPr txBox="1"/>
          <p:nvPr/>
        </p:nvSpPr>
        <p:spPr>
          <a:xfrm>
            <a:off x="9135662" y="3502783"/>
            <a:ext cx="2964180" cy="460375"/>
          </a:xfrm>
          <a:prstGeom prst="rect">
            <a:avLst/>
          </a:prstGeom>
          <a:noFill/>
        </p:spPr>
        <p:txBody>
          <a:bodyPr wrap="none" rtlCol="0">
            <a:spAutoFit/>
          </a:bodyPr>
          <a:lstStyle/>
          <a:p>
            <a:r>
              <a:rPr lang="pt-BR" sz="2400" b="1" dirty="0" smtClean="0"/>
              <a:t>Capacitância do plano</a:t>
            </a:r>
            <a:endParaRPr lang="pt-BR" sz="2400" b="1" dirty="0" smtClean="0"/>
          </a:p>
        </p:txBody>
      </p:sp>
      <p:sp>
        <p:nvSpPr>
          <p:cNvPr id="58" name="Forma livre 57"/>
          <p:cNvSpPr/>
          <p:nvPr/>
        </p:nvSpPr>
        <p:spPr>
          <a:xfrm>
            <a:off x="6246752" y="3895477"/>
            <a:ext cx="481460" cy="781878"/>
          </a:xfrm>
          <a:custGeom>
            <a:avLst/>
            <a:gdLst>
              <a:gd name="connsiteX0" fmla="*/ 481460 w 481460"/>
              <a:gd name="connsiteY0" fmla="*/ 781878 h 781878"/>
              <a:gd name="connsiteX1" fmla="*/ 4381 w 481460"/>
              <a:gd name="connsiteY1" fmla="*/ 530086 h 781878"/>
              <a:gd name="connsiteX2" fmla="*/ 242920 w 481460"/>
              <a:gd name="connsiteY2" fmla="*/ 291547 h 781878"/>
              <a:gd name="connsiteX3" fmla="*/ 216416 w 481460"/>
              <a:gd name="connsiteY3" fmla="*/ 0 h 781878"/>
            </a:gdLst>
            <a:ahLst/>
            <a:cxnLst>
              <a:cxn ang="0">
                <a:pos x="connsiteX0" y="connsiteY0"/>
              </a:cxn>
              <a:cxn ang="0">
                <a:pos x="connsiteX1" y="connsiteY1"/>
              </a:cxn>
              <a:cxn ang="0">
                <a:pos x="connsiteX2" y="connsiteY2"/>
              </a:cxn>
              <a:cxn ang="0">
                <a:pos x="connsiteX3" y="connsiteY3"/>
              </a:cxn>
            </a:cxnLst>
            <a:rect l="l" t="t" r="r" b="b"/>
            <a:pathLst>
              <a:path w="481460" h="781878">
                <a:moveTo>
                  <a:pt x="481460" y="781878"/>
                </a:moveTo>
                <a:cubicBezTo>
                  <a:pt x="262799" y="696843"/>
                  <a:pt x="44138" y="611808"/>
                  <a:pt x="4381" y="530086"/>
                </a:cubicBezTo>
                <a:cubicBezTo>
                  <a:pt x="-35376" y="448364"/>
                  <a:pt x="207581" y="379895"/>
                  <a:pt x="242920" y="291547"/>
                </a:cubicBezTo>
                <a:cubicBezTo>
                  <a:pt x="278259" y="203199"/>
                  <a:pt x="247337" y="101599"/>
                  <a:pt x="216416" y="0"/>
                </a:cubicBezTo>
              </a:path>
            </a:pathLst>
          </a:custGeom>
          <a:noFill/>
          <a:ln>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Forma livre 59"/>
          <p:cNvSpPr/>
          <p:nvPr/>
        </p:nvSpPr>
        <p:spPr>
          <a:xfrm flipH="1">
            <a:off x="10418942" y="3895610"/>
            <a:ext cx="233984" cy="689104"/>
          </a:xfrm>
          <a:custGeom>
            <a:avLst/>
            <a:gdLst>
              <a:gd name="connsiteX0" fmla="*/ 481460 w 481460"/>
              <a:gd name="connsiteY0" fmla="*/ 781878 h 781878"/>
              <a:gd name="connsiteX1" fmla="*/ 4381 w 481460"/>
              <a:gd name="connsiteY1" fmla="*/ 530086 h 781878"/>
              <a:gd name="connsiteX2" fmla="*/ 242920 w 481460"/>
              <a:gd name="connsiteY2" fmla="*/ 291547 h 781878"/>
              <a:gd name="connsiteX3" fmla="*/ 216416 w 481460"/>
              <a:gd name="connsiteY3" fmla="*/ 0 h 781878"/>
            </a:gdLst>
            <a:ahLst/>
            <a:cxnLst>
              <a:cxn ang="0">
                <a:pos x="connsiteX0" y="connsiteY0"/>
              </a:cxn>
              <a:cxn ang="0">
                <a:pos x="connsiteX1" y="connsiteY1"/>
              </a:cxn>
              <a:cxn ang="0">
                <a:pos x="connsiteX2" y="connsiteY2"/>
              </a:cxn>
              <a:cxn ang="0">
                <a:pos x="connsiteX3" y="connsiteY3"/>
              </a:cxn>
            </a:cxnLst>
            <a:rect l="l" t="t" r="r" b="b"/>
            <a:pathLst>
              <a:path w="481460" h="781878">
                <a:moveTo>
                  <a:pt x="481460" y="781878"/>
                </a:moveTo>
                <a:cubicBezTo>
                  <a:pt x="262799" y="696843"/>
                  <a:pt x="44138" y="611808"/>
                  <a:pt x="4381" y="530086"/>
                </a:cubicBezTo>
                <a:cubicBezTo>
                  <a:pt x="-35376" y="448364"/>
                  <a:pt x="207581" y="379895"/>
                  <a:pt x="242920" y="291547"/>
                </a:cubicBezTo>
                <a:cubicBezTo>
                  <a:pt x="278259" y="203199"/>
                  <a:pt x="247337" y="101599"/>
                  <a:pt x="216416" y="0"/>
                </a:cubicBezTo>
              </a:path>
            </a:pathLst>
          </a:custGeom>
          <a:noFill/>
          <a:ln>
            <a:solidFill>
              <a:srgbClr val="C00000"/>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1" name="Espaço Reservado para Conteúdo 2"/>
          <p:cNvSpPr txBox="1"/>
          <p:nvPr/>
        </p:nvSpPr>
        <p:spPr>
          <a:xfrm>
            <a:off x="838200" y="709685"/>
            <a:ext cx="10515600" cy="94957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Nas trilhas de ligação entre dispositivos é interessante ter capacitâncias menores!!</a:t>
            </a:r>
            <a:endParaRPr lang="pt-BR" dirty="0" smtClean="0">
              <a:latin typeface="Comic Sans MS" panose="030F0702030302020204" pitchFamily="66" charset="0"/>
            </a:endParaRPr>
          </a:p>
        </p:txBody>
      </p:sp>
      <p:sp>
        <p:nvSpPr>
          <p:cNvPr id="59" name="CaixaDeTexto 58"/>
          <p:cNvSpPr txBox="1"/>
          <p:nvPr/>
        </p:nvSpPr>
        <p:spPr>
          <a:xfrm>
            <a:off x="3625093" y="2043985"/>
            <a:ext cx="4320540" cy="583565"/>
          </a:xfrm>
          <a:prstGeom prst="rect">
            <a:avLst/>
          </a:prstGeom>
          <a:noFill/>
        </p:spPr>
        <p:txBody>
          <a:bodyPr wrap="none" rtlCol="0">
            <a:spAutoFit/>
          </a:bodyPr>
          <a:lstStyle/>
          <a:p>
            <a:r>
              <a:rPr lang="pt-BR" sz="3200" dirty="0" smtClean="0">
                <a:solidFill>
                  <a:srgbClr val="C00000"/>
                </a:solidFill>
                <a:effectLst>
                  <a:outerShdw blurRad="38100" dist="38100" dir="2700000" algn="tl">
                    <a:srgbClr val="000000">
                      <a:alpha val="43137"/>
                    </a:srgbClr>
                  </a:outerShdw>
                </a:effectLst>
                <a:latin typeface="Comic Sans MS" panose="030F0702030302020204" pitchFamily="66" charset="0"/>
              </a:rPr>
              <a:t>Atrasos dependem RC</a:t>
            </a:r>
            <a:endParaRPr lang="pt-BR" sz="3200"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cxnSp>
        <p:nvCxnSpPr>
          <p:cNvPr id="62" name="Conector Reto 61"/>
          <p:cNvCxnSpPr/>
          <p:nvPr/>
        </p:nvCxnSpPr>
        <p:spPr>
          <a:xfrm>
            <a:off x="7414260" y="4060190"/>
            <a:ext cx="0" cy="432000"/>
          </a:xfrm>
          <a:prstGeom prst="line">
            <a:avLst/>
          </a:prstGeom>
          <a:ln w="603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3" name="Conector Reto 62"/>
          <p:cNvCxnSpPr/>
          <p:nvPr/>
        </p:nvCxnSpPr>
        <p:spPr>
          <a:xfrm flipV="1">
            <a:off x="9556115" y="4459605"/>
            <a:ext cx="862965" cy="15875"/>
          </a:xfrm>
          <a:prstGeom prst="line">
            <a:avLst/>
          </a:prstGeom>
          <a:ln w="508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Espaço Reservado para Conteúdo 2"/>
          <p:cNvSpPr txBox="1"/>
          <p:nvPr/>
        </p:nvSpPr>
        <p:spPr>
          <a:xfrm>
            <a:off x="457200" y="571500"/>
            <a:ext cx="11331575" cy="5882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Para reduzir C</a:t>
            </a:r>
            <a:r>
              <a:rPr lang="pt-BR" baseline="-25000" dirty="0" smtClean="0">
                <a:latin typeface="Comic Sans MS" panose="030F0702030302020204" pitchFamily="66" charset="0"/>
              </a:rPr>
              <a:t>IS</a:t>
            </a:r>
            <a:r>
              <a:rPr lang="pt-BR" dirty="0" smtClean="0">
                <a:latin typeface="Comic Sans MS" panose="030F0702030302020204" pitchFamily="66" charset="0"/>
              </a:rPr>
              <a:t>, capacitância de isolação,  </a:t>
            </a:r>
            <a:endParaRPr lang="pt-BR" dirty="0" smtClean="0">
              <a:latin typeface="Comic Sans MS" panose="030F0702030302020204" pitchFamily="66" charset="0"/>
            </a:endParaRPr>
          </a:p>
          <a:p>
            <a:r>
              <a:rPr lang="pt-BR" dirty="0" smtClean="0">
                <a:latin typeface="Comic Sans MS" panose="030F0702030302020204" pitchFamily="66" charset="0"/>
              </a:rPr>
              <a:t>Ou se aumenta </a:t>
            </a:r>
            <a:r>
              <a:rPr lang="pt-BR" dirty="0" err="1" smtClean="0">
                <a:latin typeface="Comic Sans MS" panose="030F0702030302020204" pitchFamily="66" charset="0"/>
              </a:rPr>
              <a:t>t</a:t>
            </a:r>
            <a:r>
              <a:rPr lang="pt-BR" baseline="-25000" dirty="0" err="1" smtClean="0">
                <a:latin typeface="Comic Sans MS" panose="030F0702030302020204" pitchFamily="66" charset="0"/>
              </a:rPr>
              <a:t>OX</a:t>
            </a:r>
            <a:r>
              <a:rPr lang="pt-BR" dirty="0" smtClean="0">
                <a:latin typeface="Comic Sans MS" panose="030F0702030302020204" pitchFamily="66" charset="0"/>
              </a:rPr>
              <a:t> </a:t>
            </a:r>
            <a:endParaRPr lang="pt-BR" dirty="0" smtClean="0">
              <a:latin typeface="Comic Sans MS" panose="030F0702030302020204" pitchFamily="66" charset="0"/>
            </a:endParaRPr>
          </a:p>
          <a:p>
            <a:r>
              <a:rPr lang="pt-BR" dirty="0" smtClean="0">
                <a:latin typeface="Comic Sans MS" panose="030F0702030302020204" pitchFamily="66" charset="0"/>
              </a:rPr>
              <a:t>Ou se reduz </a:t>
            </a:r>
            <a:r>
              <a:rPr lang="az-Cyrl-AZ" b="1" dirty="0" smtClean="0">
                <a:solidFill>
                  <a:srgbClr val="C00000"/>
                </a:solidFill>
                <a:effectLst>
                  <a:outerShdw blurRad="38100" dist="38100" dir="2700000" algn="tl">
                    <a:srgbClr val="000000">
                      <a:alpha val="43137"/>
                    </a:srgbClr>
                  </a:outerShdw>
                </a:effectLst>
              </a:rPr>
              <a:t>Є</a:t>
            </a:r>
            <a:r>
              <a:rPr lang="pt-BR" b="1" baseline="-25000" dirty="0" smtClean="0">
                <a:solidFill>
                  <a:srgbClr val="C00000"/>
                </a:solidFill>
                <a:effectLst>
                  <a:outerShdw blurRad="38100" dist="38100" dir="2700000" algn="tl">
                    <a:srgbClr val="000000">
                      <a:alpha val="43137"/>
                    </a:srgbClr>
                  </a:outerShdw>
                </a:effectLst>
              </a:rPr>
              <a:t>IS</a:t>
            </a:r>
            <a:r>
              <a:rPr lang="pt-BR" dirty="0" smtClean="0">
                <a:latin typeface="Comic Sans MS" panose="030F0702030302020204" pitchFamily="66" charset="0"/>
              </a:rPr>
              <a:t>   , o que depende apenas do material</a:t>
            </a:r>
            <a:endParaRPr lang="pt-BR" dirty="0" smtClean="0">
              <a:latin typeface="Comic Sans MS" panose="030F0702030302020204" pitchFamily="66" charset="0"/>
            </a:endParaRPr>
          </a:p>
          <a:p>
            <a:endParaRPr lang="pt-BR" dirty="0">
              <a:latin typeface="Comic Sans MS" panose="030F0702030302020204" pitchFamily="66" charset="0"/>
            </a:endParaRPr>
          </a:p>
          <a:p>
            <a:pPr marL="0" indent="0">
              <a:buNone/>
            </a:pPr>
            <a:r>
              <a:rPr lang="pt-BR" dirty="0" smtClean="0">
                <a:latin typeface="Comic Sans MS" panose="030F0702030302020204" pitchFamily="66" charset="0"/>
              </a:rPr>
              <a:t>Assim gostaria de ter um material isolante que</a:t>
            </a:r>
            <a:endParaRPr lang="pt-BR" dirty="0" smtClean="0">
              <a:latin typeface="Comic Sans MS" panose="030F0702030302020204" pitchFamily="66" charset="0"/>
            </a:endParaRPr>
          </a:p>
          <a:p>
            <a:r>
              <a:rPr lang="pt-BR" dirty="0" smtClean="0">
                <a:latin typeface="Comic Sans MS" panose="030F0702030302020204" pitchFamily="66" charset="0"/>
              </a:rPr>
              <a:t>Tenha o </a:t>
            </a:r>
            <a:r>
              <a:rPr lang="pt-BR" dirty="0" smtClean="0">
                <a:latin typeface="Symbol" panose="05050102010706020507" pitchFamily="18" charset="2"/>
              </a:rPr>
              <a:t>e</a:t>
            </a:r>
            <a:r>
              <a:rPr lang="pt-BR" baseline="-25000" dirty="0" smtClean="0">
                <a:latin typeface="Comic Sans MS" panose="030F0702030302020204" pitchFamily="66" charset="0"/>
              </a:rPr>
              <a:t>is</a:t>
            </a:r>
            <a:r>
              <a:rPr lang="pt-BR" dirty="0" smtClean="0">
                <a:latin typeface="Comic Sans MS" panose="030F0702030302020204" pitchFamily="66" charset="0"/>
              </a:rPr>
              <a:t> alto para </a:t>
            </a:r>
            <a:r>
              <a:rPr lang="pt-BR" i="1" dirty="0" err="1" smtClean="0">
                <a:latin typeface="Comic Sans MS" panose="030F0702030302020204" pitchFamily="66" charset="0"/>
              </a:rPr>
              <a:t>gate</a:t>
            </a:r>
            <a:r>
              <a:rPr lang="pt-BR" dirty="0" smtClean="0">
                <a:latin typeface="Comic Sans MS" panose="030F0702030302020204" pitchFamily="66" charset="0"/>
              </a:rPr>
              <a:t> de transistores</a:t>
            </a:r>
            <a:endParaRPr lang="pt-BR" dirty="0" smtClean="0">
              <a:latin typeface="Comic Sans MS" panose="030F0702030302020204" pitchFamily="66" charset="0"/>
            </a:endParaRPr>
          </a:p>
          <a:p>
            <a:r>
              <a:rPr lang="pt-BR" dirty="0">
                <a:latin typeface="Comic Sans MS" panose="030F0702030302020204" pitchFamily="66" charset="0"/>
              </a:rPr>
              <a:t>Tenha o </a:t>
            </a:r>
            <a:r>
              <a:rPr lang="pt-BR" dirty="0">
                <a:latin typeface="Symbol" panose="05050102010706020507" pitchFamily="18" charset="2"/>
              </a:rPr>
              <a:t>e</a:t>
            </a:r>
            <a:r>
              <a:rPr lang="pt-BR" baseline="-25000" dirty="0">
                <a:latin typeface="Comic Sans MS" panose="030F0702030302020204" pitchFamily="66" charset="0"/>
              </a:rPr>
              <a:t>is</a:t>
            </a:r>
            <a:r>
              <a:rPr lang="pt-BR" dirty="0">
                <a:latin typeface="Comic Sans MS" panose="030F0702030302020204" pitchFamily="66" charset="0"/>
              </a:rPr>
              <a:t> alto para </a:t>
            </a:r>
            <a:r>
              <a:rPr lang="pt-BR" dirty="0" smtClean="0">
                <a:latin typeface="Comic Sans MS" panose="030F0702030302020204" pitchFamily="66" charset="0"/>
              </a:rPr>
              <a:t>implementar capacitores</a:t>
            </a:r>
            <a:endParaRPr lang="pt-BR" dirty="0" smtClean="0">
              <a:latin typeface="Comic Sans MS" panose="030F0702030302020204" pitchFamily="66" charset="0"/>
            </a:endParaRPr>
          </a:p>
          <a:p>
            <a:r>
              <a:rPr lang="pt-BR" dirty="0">
                <a:latin typeface="Comic Sans MS" panose="030F0702030302020204" pitchFamily="66" charset="0"/>
              </a:rPr>
              <a:t>Tenha o </a:t>
            </a:r>
            <a:r>
              <a:rPr lang="pt-BR" dirty="0">
                <a:latin typeface="Symbol" panose="05050102010706020507" pitchFamily="18" charset="2"/>
              </a:rPr>
              <a:t>e</a:t>
            </a:r>
            <a:r>
              <a:rPr lang="pt-BR" baseline="-25000" dirty="0">
                <a:latin typeface="Comic Sans MS" panose="030F0702030302020204" pitchFamily="66" charset="0"/>
              </a:rPr>
              <a:t>is</a:t>
            </a:r>
            <a:r>
              <a:rPr lang="pt-BR" dirty="0">
                <a:latin typeface="Comic Sans MS" panose="030F0702030302020204" pitchFamily="66" charset="0"/>
              </a:rPr>
              <a:t> </a:t>
            </a:r>
            <a:r>
              <a:rPr lang="pt-BR" dirty="0" smtClean="0">
                <a:latin typeface="Comic Sans MS" panose="030F0702030302020204" pitchFamily="66" charset="0"/>
              </a:rPr>
              <a:t>baixo para fazer o isolamento entre trilhas.</a:t>
            </a:r>
            <a:endParaRPr lang="pt-BR" dirty="0" smtClean="0">
              <a:latin typeface="Comic Sans MS" panose="030F0702030302020204" pitchFamily="66" charset="0"/>
            </a:endParaRPr>
          </a:p>
          <a:p>
            <a:pPr marL="0" indent="0">
              <a:buNone/>
            </a:pPr>
            <a:endParaRPr lang="pt-BR" dirty="0" smtClean="0">
              <a:latin typeface="Comic Sans MS" panose="030F0702030302020204" pitchFamily="66" charset="0"/>
            </a:endParaRPr>
          </a:p>
          <a:p>
            <a:pPr marL="0" indent="0">
              <a:buNone/>
            </a:pPr>
            <a:r>
              <a:rPr lang="pt-BR" dirty="0" smtClean="0">
                <a:latin typeface="Comic Sans MS" panose="030F0702030302020204" pitchFamily="66" charset="0"/>
              </a:rPr>
              <a:t>Durante muitos anos o SiO</a:t>
            </a:r>
            <a:r>
              <a:rPr lang="pt-BR" baseline="-25000" dirty="0" smtClean="0">
                <a:latin typeface="Comic Sans MS" panose="030F0702030302020204" pitchFamily="66" charset="0"/>
              </a:rPr>
              <a:t>2</a:t>
            </a:r>
            <a:r>
              <a:rPr lang="pt-BR" dirty="0" smtClean="0">
                <a:latin typeface="Comic Sans MS" panose="030F0702030302020204" pitchFamily="66" charset="0"/>
              </a:rPr>
              <a:t> foi isolante usado para todas as funções. A permissividade relativa dele é 3.9, valor razoavelmente bom para todas as aplicações</a:t>
            </a:r>
            <a:endParaRPr lang="pt-BR" dirty="0">
              <a:latin typeface="Comic Sans MS" panose="030F0702030302020204" pitchFamily="66" charset="0"/>
            </a:endParaRPr>
          </a:p>
          <a:p>
            <a:endParaRPr lang="pt-BR" dirty="0">
              <a:latin typeface="Comic Sans MS" panose="030F0702030302020204" pitchFamily="66" charset="0"/>
            </a:endParaRPr>
          </a:p>
          <a:p>
            <a:endParaRPr lang="pt-BR" dirty="0" smtClean="0">
              <a:latin typeface="Comic Sans MS" panose="030F0702030302020204" pitchFamily="66" charset="0"/>
            </a:endParaRPr>
          </a:p>
          <a:p>
            <a:endParaRPr lang="pt-BR" dirty="0" smtClean="0">
              <a:latin typeface="Comic Sans MS" panose="030F0702030302020204" pitchFamily="66" charset="0"/>
            </a:endParaRPr>
          </a:p>
        </p:txBody>
      </p:sp>
      <p:sp>
        <p:nvSpPr>
          <p:cNvPr id="5" name="Seta para baixo 4"/>
          <p:cNvSpPr/>
          <p:nvPr/>
        </p:nvSpPr>
        <p:spPr>
          <a:xfrm flipH="1">
            <a:off x="3312622" y="1667371"/>
            <a:ext cx="251790" cy="430916"/>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Seta para baixo 5"/>
          <p:cNvSpPr/>
          <p:nvPr/>
        </p:nvSpPr>
        <p:spPr>
          <a:xfrm rot="10800000">
            <a:off x="3842981" y="1104291"/>
            <a:ext cx="265040" cy="444170"/>
          </a:xfrm>
          <a:prstGeom prst="downArrow">
            <a:avLst>
              <a:gd name="adj1" fmla="val 50000"/>
              <a:gd name="adj2" fmla="val 44033"/>
            </a:avLst>
          </a:prstGeom>
          <a:solidFill>
            <a:srgbClr val="C00000"/>
          </a:solidFill>
          <a:ln cap="rn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pic>
        <p:nvPicPr>
          <p:cNvPr id="3" name="Imagem 2" descr="LM741Modif"/>
          <p:cNvPicPr>
            <a:picLocks noChangeAspect="1"/>
          </p:cNvPicPr>
          <p:nvPr/>
        </p:nvPicPr>
        <p:blipFill>
          <a:blip r:embed="rId1"/>
          <a:srcRect l="19071" r="19788"/>
          <a:stretch>
            <a:fillRect/>
          </a:stretch>
        </p:blipFill>
        <p:spPr>
          <a:xfrm>
            <a:off x="608330" y="1228090"/>
            <a:ext cx="8194675" cy="5382260"/>
          </a:xfrm>
          <a:prstGeom prst="rect">
            <a:avLst/>
          </a:prstGeom>
        </p:spPr>
      </p:pic>
      <p:sp>
        <p:nvSpPr>
          <p:cNvPr id="6" name="CaixaDeTexto 5"/>
          <p:cNvSpPr txBox="1"/>
          <p:nvPr/>
        </p:nvSpPr>
        <p:spPr>
          <a:xfrm>
            <a:off x="2364105" y="655955"/>
            <a:ext cx="5274945" cy="460375"/>
          </a:xfrm>
          <a:prstGeom prst="rect">
            <a:avLst/>
          </a:prstGeom>
          <a:noFill/>
        </p:spPr>
        <p:txBody>
          <a:bodyPr wrap="square" rtlCol="0">
            <a:spAutoFit/>
          </a:bodyPr>
          <a:p>
            <a:pPr algn="ctr"/>
            <a:r>
              <a:rPr lang="pt-BR" sz="2400" b="1" dirty="0" smtClean="0">
                <a:solidFill>
                  <a:srgbClr val="C00000"/>
                </a:solidFill>
                <a:latin typeface="Comic Sans MS" panose="030F0702030302020204" pitchFamily="66" charset="0"/>
              </a:rPr>
              <a:t>Amplificador operacional </a:t>
            </a:r>
            <a:r>
              <a:rPr lang="pt-BR" sz="2400" b="1" dirty="0" smtClean="0">
                <a:solidFill>
                  <a:srgbClr val="C00000"/>
                </a:solidFill>
                <a:latin typeface="Symbol" panose="05050102010706020507" pitchFamily="18" charset="2"/>
              </a:rPr>
              <a:t>m</a:t>
            </a:r>
            <a:r>
              <a:rPr lang="pt-BR" sz="2400" b="1" dirty="0" smtClean="0">
                <a:solidFill>
                  <a:srgbClr val="C00000"/>
                </a:solidFill>
                <a:latin typeface="Comic Sans MS" panose="030F0702030302020204" pitchFamily="66" charset="0"/>
              </a:rPr>
              <a:t>741</a:t>
            </a:r>
            <a:endParaRPr lang="pt-BR" sz="2400" b="1" dirty="0">
              <a:solidFill>
                <a:srgbClr val="C00000"/>
              </a:solidFill>
              <a:latin typeface="Symbol" panose="05050102010706020507" pitchFamily="18" charset="2"/>
            </a:endParaRPr>
          </a:p>
        </p:txBody>
      </p:sp>
      <p:sp>
        <p:nvSpPr>
          <p:cNvPr id="4" name="CaixaDeTexto 3"/>
          <p:cNvSpPr txBox="1"/>
          <p:nvPr/>
        </p:nvSpPr>
        <p:spPr>
          <a:xfrm>
            <a:off x="9064625" y="3303905"/>
            <a:ext cx="2857500" cy="2306955"/>
          </a:xfrm>
          <a:prstGeom prst="rect">
            <a:avLst/>
          </a:prstGeom>
          <a:solidFill>
            <a:schemeClr val="bg1"/>
          </a:solidFill>
        </p:spPr>
        <p:txBody>
          <a:bodyPr wrap="square" rtlCol="0">
            <a:spAutoFit/>
          </a:bodyPr>
          <a:p>
            <a:r>
              <a:rPr lang="pt-BR" sz="2400" dirty="0" smtClean="0">
                <a:latin typeface="Comic Sans MS" panose="030F0702030302020204" pitchFamily="66" charset="0"/>
              </a:rPr>
              <a:t>Capacitor de compensação: capacitor usado para garantir a estabilidade do </a:t>
            </a:r>
            <a:r>
              <a:rPr lang="pt-BR" sz="2400" dirty="0" err="1" smtClean="0">
                <a:latin typeface="Comic Sans MS" panose="030F0702030302020204" pitchFamily="66" charset="0"/>
              </a:rPr>
              <a:t>AmpOp</a:t>
            </a:r>
            <a:endParaRPr lang="pt-BR" sz="2400" dirty="0">
              <a:latin typeface="Comic Sans MS" panose="030F0702030302020204" pitchFamily="66" charset="0"/>
            </a:endParaRPr>
          </a:p>
        </p:txBody>
      </p:sp>
      <p:cxnSp>
        <p:nvCxnSpPr>
          <p:cNvPr id="5" name="Conector curvo 4"/>
          <p:cNvCxnSpPr/>
          <p:nvPr/>
        </p:nvCxnSpPr>
        <p:spPr>
          <a:xfrm>
            <a:off x="5524500" y="3538220"/>
            <a:ext cx="3392170" cy="1049655"/>
          </a:xfrm>
          <a:prstGeom prst="curvedConnector3">
            <a:avLst>
              <a:gd name="adj1" fmla="val 50019"/>
            </a:avLst>
          </a:prstGeom>
          <a:ln w="28575">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3" descr="Die photo of the 741 op amp">
            <a:hlinkClick r:id="rId1"/>
          </p:cNvPr>
          <p:cNvPicPr>
            <a:picLocks noChangeAspect="1" noChangeArrowheads="1"/>
          </p:cNvPicPr>
          <p:nvPr/>
        </p:nvPicPr>
        <p:blipFill>
          <a:blip r:embed="rId2" cstate="print"/>
          <a:srcRect/>
          <a:stretch>
            <a:fillRect/>
          </a:stretch>
        </p:blipFill>
        <p:spPr>
          <a:xfrm>
            <a:off x="1090422" y="464808"/>
            <a:ext cx="8126095" cy="5224145"/>
          </a:xfrm>
          <a:prstGeom prst="rect">
            <a:avLst/>
          </a:prstGeom>
          <a:noFill/>
          <a:ln w="9525">
            <a:noFill/>
            <a:miter lim="800000"/>
            <a:headEnd/>
            <a:tailEnd/>
          </a:ln>
        </p:spPr>
      </p:pic>
      <p:sp>
        <p:nvSpPr>
          <p:cNvPr id="4" name="CaixaDeTexto 3"/>
          <p:cNvSpPr txBox="1"/>
          <p:nvPr/>
        </p:nvSpPr>
        <p:spPr>
          <a:xfrm>
            <a:off x="4340860" y="5835015"/>
            <a:ext cx="4067175" cy="460375"/>
          </a:xfrm>
          <a:prstGeom prst="rect">
            <a:avLst/>
          </a:prstGeom>
          <a:noFill/>
        </p:spPr>
        <p:txBody>
          <a:bodyPr wrap="square" rtlCol="0">
            <a:spAutoFit/>
          </a:bodyPr>
          <a:lstStyle/>
          <a:p>
            <a:r>
              <a:rPr lang="pt-BR" sz="2400" dirty="0" smtClean="0">
                <a:latin typeface="Comic Sans MS" panose="030F0702030302020204" pitchFamily="66" charset="0"/>
              </a:rPr>
              <a:t>Capacitor de compensação </a:t>
            </a:r>
            <a:endParaRPr lang="pt-BR" sz="2400" dirty="0">
              <a:latin typeface="Comic Sans MS" panose="030F0702030302020204" pitchFamily="66" charset="0"/>
            </a:endParaRPr>
          </a:p>
        </p:txBody>
      </p:sp>
      <p:sp>
        <p:nvSpPr>
          <p:cNvPr id="5" name="Forma livre 4"/>
          <p:cNvSpPr/>
          <p:nvPr/>
        </p:nvSpPr>
        <p:spPr>
          <a:xfrm>
            <a:off x="5462080" y="4380692"/>
            <a:ext cx="810773" cy="1590261"/>
          </a:xfrm>
          <a:custGeom>
            <a:avLst/>
            <a:gdLst>
              <a:gd name="connsiteX0" fmla="*/ 306426 w 810773"/>
              <a:gd name="connsiteY0" fmla="*/ 1590261 h 1590261"/>
              <a:gd name="connsiteX1" fmla="*/ 14878 w 810773"/>
              <a:gd name="connsiteY1" fmla="*/ 901148 h 1590261"/>
              <a:gd name="connsiteX2" fmla="*/ 717243 w 810773"/>
              <a:gd name="connsiteY2" fmla="*/ 397565 h 1590261"/>
              <a:gd name="connsiteX3" fmla="*/ 783504 w 810773"/>
              <a:gd name="connsiteY3" fmla="*/ 0 h 1590261"/>
            </a:gdLst>
            <a:ahLst/>
            <a:cxnLst>
              <a:cxn ang="0">
                <a:pos x="connsiteX0" y="connsiteY0"/>
              </a:cxn>
              <a:cxn ang="0">
                <a:pos x="connsiteX1" y="connsiteY1"/>
              </a:cxn>
              <a:cxn ang="0">
                <a:pos x="connsiteX2" y="connsiteY2"/>
              </a:cxn>
              <a:cxn ang="0">
                <a:pos x="connsiteX3" y="connsiteY3"/>
              </a:cxn>
            </a:cxnLst>
            <a:rect l="l" t="t" r="r" b="b"/>
            <a:pathLst>
              <a:path w="810773" h="1590261">
                <a:moveTo>
                  <a:pt x="306426" y="1590261"/>
                </a:moveTo>
                <a:cubicBezTo>
                  <a:pt x="126417" y="1345096"/>
                  <a:pt x="-53591" y="1099931"/>
                  <a:pt x="14878" y="901148"/>
                </a:cubicBezTo>
                <a:cubicBezTo>
                  <a:pt x="83347" y="702365"/>
                  <a:pt x="589139" y="547756"/>
                  <a:pt x="717243" y="397565"/>
                </a:cubicBezTo>
                <a:cubicBezTo>
                  <a:pt x="845347" y="247374"/>
                  <a:pt x="814425" y="123687"/>
                  <a:pt x="783504" y="0"/>
                </a:cubicBezTo>
              </a:path>
            </a:pathLst>
          </a:custGeom>
          <a:noFill/>
          <a:ln w="19050">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9508854" y="2476717"/>
            <a:ext cx="2193532" cy="1200329"/>
          </a:xfrm>
          <a:prstGeom prst="rect">
            <a:avLst/>
          </a:prstGeom>
          <a:noFill/>
        </p:spPr>
        <p:txBody>
          <a:bodyPr wrap="square" rtlCol="0">
            <a:spAutoFit/>
          </a:bodyPr>
          <a:lstStyle/>
          <a:p>
            <a:pPr algn="ctr"/>
            <a:r>
              <a:rPr lang="pt-BR" sz="2400" b="1" dirty="0" smtClean="0">
                <a:solidFill>
                  <a:srgbClr val="C00000"/>
                </a:solidFill>
                <a:latin typeface="Comic Sans MS" panose="030F0702030302020204" pitchFamily="66" charset="0"/>
              </a:rPr>
              <a:t>Amplificador operacional</a:t>
            </a:r>
            <a:endParaRPr lang="pt-BR" sz="2400" b="1" dirty="0" smtClean="0">
              <a:solidFill>
                <a:srgbClr val="C00000"/>
              </a:solidFill>
              <a:latin typeface="Comic Sans MS" panose="030F0702030302020204" pitchFamily="66" charset="0"/>
            </a:endParaRPr>
          </a:p>
          <a:p>
            <a:pPr algn="ctr"/>
            <a:r>
              <a:rPr lang="pt-BR" sz="2400" b="1" dirty="0" smtClean="0">
                <a:solidFill>
                  <a:srgbClr val="C00000"/>
                </a:solidFill>
                <a:latin typeface="Symbol" panose="05050102010706020507" pitchFamily="18" charset="2"/>
              </a:rPr>
              <a:t>m</a:t>
            </a:r>
            <a:r>
              <a:rPr lang="pt-BR" sz="2400" b="1" dirty="0" smtClean="0">
                <a:solidFill>
                  <a:srgbClr val="C00000"/>
                </a:solidFill>
                <a:latin typeface="Comic Sans MS" panose="030F0702030302020204" pitchFamily="66" charset="0"/>
              </a:rPr>
              <a:t>741</a:t>
            </a:r>
            <a:endParaRPr lang="pt-BR" sz="2400" b="1" dirty="0">
              <a:solidFill>
                <a:srgbClr val="C0000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grpSp>
        <p:nvGrpSpPr>
          <p:cNvPr id="3" name="Grupo 2"/>
          <p:cNvGrpSpPr/>
          <p:nvPr/>
        </p:nvGrpSpPr>
        <p:grpSpPr>
          <a:xfrm flipH="1">
            <a:off x="2810362" y="3140188"/>
            <a:ext cx="2465726" cy="3373511"/>
            <a:chOff x="1248819" y="3088257"/>
            <a:chExt cx="2465726" cy="3373511"/>
          </a:xfrm>
        </p:grpSpPr>
        <p:sp>
          <p:nvSpPr>
            <p:cNvPr id="4"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5" name="Group 104"/>
            <p:cNvGrpSpPr/>
            <p:nvPr/>
          </p:nvGrpSpPr>
          <p:grpSpPr bwMode="auto">
            <a:xfrm flipH="1">
              <a:off x="2054494" y="3496360"/>
              <a:ext cx="504818" cy="431772"/>
              <a:chOff x="5039234" y="4977172"/>
              <a:chExt cx="503606" cy="432048"/>
            </a:xfrm>
          </p:grpSpPr>
          <p:sp>
            <p:nvSpPr>
              <p:cNvPr id="23"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4"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5"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6"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7"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8"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6" name="Group 147"/>
            <p:cNvGrpSpPr/>
            <p:nvPr/>
          </p:nvGrpSpPr>
          <p:grpSpPr bwMode="auto">
            <a:xfrm flipH="1">
              <a:off x="2054494" y="5660430"/>
              <a:ext cx="503231" cy="431772"/>
              <a:chOff x="2834" y="2568"/>
              <a:chExt cx="317" cy="272"/>
            </a:xfrm>
          </p:grpSpPr>
          <p:sp>
            <p:nvSpPr>
              <p:cNvPr id="18"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9"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0"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1"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2"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7"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8"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9" name="Rectangle 140"/>
            <p:cNvSpPr>
              <a:spLocks noChangeArrowheads="1"/>
            </p:cNvSpPr>
            <p:nvPr/>
          </p:nvSpPr>
          <p:spPr bwMode="auto">
            <a:xfrm>
              <a:off x="1811825" y="3542969"/>
              <a:ext cx="477831"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1</a:t>
              </a:r>
              <a:endParaRPr lang="pt-BR" sz="1600" baseline="-25000" dirty="0"/>
            </a:p>
          </p:txBody>
        </p:sp>
        <p:sp>
          <p:nvSpPr>
            <p:cNvPr id="10" name="Rectangle 142"/>
            <p:cNvSpPr>
              <a:spLocks noChangeArrowheads="1"/>
            </p:cNvSpPr>
            <p:nvPr/>
          </p:nvSpPr>
          <p:spPr bwMode="auto">
            <a:xfrm>
              <a:off x="1785116" y="5695995"/>
              <a:ext cx="477830"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2</a:t>
              </a:r>
              <a:endParaRPr lang="pt-BR" sz="1600" baseline="-25000" dirty="0"/>
            </a:p>
          </p:txBody>
        </p:sp>
        <p:sp>
          <p:nvSpPr>
            <p:cNvPr id="11"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12" name="Forma livre 11"/>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3" name="Conector Reto 12"/>
            <p:cNvCxnSpPr>
              <a:stCxn id="25"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16" name="Rectangle 140"/>
            <p:cNvSpPr>
              <a:spLocks noChangeArrowheads="1"/>
            </p:cNvSpPr>
            <p:nvPr/>
          </p:nvSpPr>
          <p:spPr bwMode="auto">
            <a:xfrm>
              <a:off x="1248819" y="4418544"/>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17" name="Conector Reto 16"/>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Grupo 28"/>
          <p:cNvGrpSpPr/>
          <p:nvPr/>
        </p:nvGrpSpPr>
        <p:grpSpPr>
          <a:xfrm flipH="1">
            <a:off x="5701145" y="3140188"/>
            <a:ext cx="2465726" cy="3373511"/>
            <a:chOff x="1248819" y="3088257"/>
            <a:chExt cx="2465726" cy="3373511"/>
          </a:xfrm>
        </p:grpSpPr>
        <p:sp>
          <p:nvSpPr>
            <p:cNvPr id="30"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31" name="Group 104"/>
            <p:cNvGrpSpPr/>
            <p:nvPr/>
          </p:nvGrpSpPr>
          <p:grpSpPr bwMode="auto">
            <a:xfrm flipH="1">
              <a:off x="2054494" y="3496360"/>
              <a:ext cx="504818" cy="431772"/>
              <a:chOff x="5039234" y="4977172"/>
              <a:chExt cx="503606" cy="432048"/>
            </a:xfrm>
          </p:grpSpPr>
          <p:sp>
            <p:nvSpPr>
              <p:cNvPr id="49"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0"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1"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2"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3"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4"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32" name="Group 147"/>
            <p:cNvGrpSpPr/>
            <p:nvPr/>
          </p:nvGrpSpPr>
          <p:grpSpPr bwMode="auto">
            <a:xfrm flipH="1">
              <a:off x="2054494" y="5660430"/>
              <a:ext cx="503231" cy="431772"/>
              <a:chOff x="2834" y="2568"/>
              <a:chExt cx="317" cy="272"/>
            </a:xfrm>
          </p:grpSpPr>
          <p:sp>
            <p:nvSpPr>
              <p:cNvPr id="44"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5"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6"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7"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8"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33"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34"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35" name="Rectangle 140"/>
            <p:cNvSpPr>
              <a:spLocks noChangeArrowheads="1"/>
            </p:cNvSpPr>
            <p:nvPr/>
          </p:nvSpPr>
          <p:spPr bwMode="auto">
            <a:xfrm>
              <a:off x="1811825" y="3542969"/>
              <a:ext cx="477831"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4</a:t>
              </a:r>
              <a:endParaRPr lang="pt-BR" sz="1600" baseline="-25000" dirty="0"/>
            </a:p>
          </p:txBody>
        </p:sp>
        <p:sp>
          <p:nvSpPr>
            <p:cNvPr id="36" name="Rectangle 142"/>
            <p:cNvSpPr>
              <a:spLocks noChangeArrowheads="1"/>
            </p:cNvSpPr>
            <p:nvPr/>
          </p:nvSpPr>
          <p:spPr bwMode="auto">
            <a:xfrm>
              <a:off x="1785116" y="5695995"/>
              <a:ext cx="477830"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3</a:t>
              </a:r>
              <a:endParaRPr lang="pt-BR" sz="1600" baseline="-25000" dirty="0"/>
            </a:p>
          </p:txBody>
        </p:sp>
        <p:sp>
          <p:nvSpPr>
            <p:cNvPr id="37"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38" name="Forma livre 37"/>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39" name="Conector Reto 38"/>
            <p:cNvCxnSpPr>
              <a:stCxn id="51"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42" name="Rectangle 140"/>
            <p:cNvSpPr>
              <a:spLocks noChangeArrowheads="1"/>
            </p:cNvSpPr>
            <p:nvPr/>
          </p:nvSpPr>
          <p:spPr bwMode="auto">
            <a:xfrm>
              <a:off x="1248819" y="4418544"/>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43" name="Conector Reto 42"/>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5" name="Forma livre 54"/>
          <p:cNvSpPr/>
          <p:nvPr/>
        </p:nvSpPr>
        <p:spPr>
          <a:xfrm>
            <a:off x="4770425" y="4786900"/>
            <a:ext cx="1532238" cy="0"/>
          </a:xfrm>
          <a:custGeom>
            <a:avLst/>
            <a:gdLst>
              <a:gd name="connsiteX0" fmla="*/ 0 w 1532238"/>
              <a:gd name="connsiteY0" fmla="*/ 0 h 24714"/>
              <a:gd name="connsiteX1" fmla="*/ 1441621 w 1532238"/>
              <a:gd name="connsiteY1" fmla="*/ 16476 h 24714"/>
              <a:gd name="connsiteX2" fmla="*/ 1466335 w 1532238"/>
              <a:gd name="connsiteY2" fmla="*/ 24714 h 24714"/>
              <a:gd name="connsiteX3" fmla="*/ 1491048 w 1532238"/>
              <a:gd name="connsiteY3" fmla="*/ 16476 h 24714"/>
              <a:gd name="connsiteX4" fmla="*/ 1532238 w 1532238"/>
              <a:gd name="connsiteY4" fmla="*/ 8238 h 2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238" h="24714">
                <a:moveTo>
                  <a:pt x="0" y="0"/>
                </a:moveTo>
                <a:lnTo>
                  <a:pt x="1441621" y="16476"/>
                </a:lnTo>
                <a:cubicBezTo>
                  <a:pt x="1450303" y="16622"/>
                  <a:pt x="1457651" y="24714"/>
                  <a:pt x="1466335" y="24714"/>
                </a:cubicBezTo>
                <a:cubicBezTo>
                  <a:pt x="1475018" y="24714"/>
                  <a:pt x="1482699" y="18862"/>
                  <a:pt x="1491048" y="16476"/>
                </a:cubicBezTo>
                <a:cubicBezTo>
                  <a:pt x="1522211" y="7572"/>
                  <a:pt x="1513758" y="8238"/>
                  <a:pt x="1532238" y="8238"/>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56" name="Grupo 55"/>
          <p:cNvGrpSpPr/>
          <p:nvPr/>
        </p:nvGrpSpPr>
        <p:grpSpPr>
          <a:xfrm flipH="1">
            <a:off x="7324683" y="185824"/>
            <a:ext cx="2465726" cy="3373511"/>
            <a:chOff x="1248819" y="3088257"/>
            <a:chExt cx="2465726" cy="3373511"/>
          </a:xfrm>
        </p:grpSpPr>
        <p:sp>
          <p:nvSpPr>
            <p:cNvPr id="57"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58" name="Group 104"/>
            <p:cNvGrpSpPr/>
            <p:nvPr/>
          </p:nvGrpSpPr>
          <p:grpSpPr bwMode="auto">
            <a:xfrm flipH="1">
              <a:off x="2054494" y="3496360"/>
              <a:ext cx="504818" cy="431772"/>
              <a:chOff x="5039234" y="4977172"/>
              <a:chExt cx="503606" cy="432048"/>
            </a:xfrm>
          </p:grpSpPr>
          <p:sp>
            <p:nvSpPr>
              <p:cNvPr id="76"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7"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8"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9"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0"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1"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59" name="Group 147"/>
            <p:cNvGrpSpPr/>
            <p:nvPr/>
          </p:nvGrpSpPr>
          <p:grpSpPr bwMode="auto">
            <a:xfrm flipH="1">
              <a:off x="2054494" y="5660430"/>
              <a:ext cx="503231" cy="431772"/>
              <a:chOff x="2834" y="2568"/>
              <a:chExt cx="317" cy="272"/>
            </a:xfrm>
          </p:grpSpPr>
          <p:sp>
            <p:nvSpPr>
              <p:cNvPr id="71"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2"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3"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4"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5"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60"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61"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62" name="Rectangle 140"/>
            <p:cNvSpPr>
              <a:spLocks noChangeArrowheads="1"/>
            </p:cNvSpPr>
            <p:nvPr/>
          </p:nvSpPr>
          <p:spPr bwMode="auto">
            <a:xfrm>
              <a:off x="1811825" y="3542969"/>
              <a:ext cx="477831"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6</a:t>
              </a:r>
              <a:endParaRPr lang="pt-BR" sz="1600" baseline="-25000" dirty="0"/>
            </a:p>
          </p:txBody>
        </p:sp>
        <p:sp>
          <p:nvSpPr>
            <p:cNvPr id="63" name="Rectangle 142"/>
            <p:cNvSpPr>
              <a:spLocks noChangeArrowheads="1"/>
            </p:cNvSpPr>
            <p:nvPr/>
          </p:nvSpPr>
          <p:spPr bwMode="auto">
            <a:xfrm>
              <a:off x="1785116" y="5695995"/>
              <a:ext cx="477830"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5</a:t>
              </a:r>
              <a:endParaRPr lang="pt-BR" sz="1600" baseline="-25000" dirty="0"/>
            </a:p>
          </p:txBody>
        </p:sp>
        <p:sp>
          <p:nvSpPr>
            <p:cNvPr id="64"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65" name="Forma livre 64"/>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66" name="Conector Reto 65"/>
            <p:cNvCxnSpPr>
              <a:stCxn id="78"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69" name="Rectangle 140"/>
            <p:cNvSpPr>
              <a:spLocks noChangeArrowheads="1"/>
            </p:cNvSpPr>
            <p:nvPr/>
          </p:nvSpPr>
          <p:spPr bwMode="auto">
            <a:xfrm>
              <a:off x="1248819" y="4418544"/>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70" name="Conector Reto 69"/>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8" name="Forma livre 87"/>
          <p:cNvSpPr/>
          <p:nvPr/>
        </p:nvSpPr>
        <p:spPr>
          <a:xfrm>
            <a:off x="5198792" y="1839662"/>
            <a:ext cx="2685535" cy="2947238"/>
          </a:xfrm>
          <a:custGeom>
            <a:avLst/>
            <a:gdLst>
              <a:gd name="connsiteX0" fmla="*/ 2685535 w 2685535"/>
              <a:gd name="connsiteY0" fmla="*/ 571 h 2957954"/>
              <a:gd name="connsiteX1" fmla="*/ 1095633 w 2685535"/>
              <a:gd name="connsiteY1" fmla="*/ 486603 h 2957954"/>
              <a:gd name="connsiteX2" fmla="*/ 0 w 2685535"/>
              <a:gd name="connsiteY2" fmla="*/ 2957954 h 2957954"/>
            </a:gdLst>
            <a:ahLst/>
            <a:cxnLst>
              <a:cxn ang="0">
                <a:pos x="connsiteX0" y="connsiteY0"/>
              </a:cxn>
              <a:cxn ang="0">
                <a:pos x="connsiteX1" y="connsiteY1"/>
              </a:cxn>
              <a:cxn ang="0">
                <a:pos x="connsiteX2" y="connsiteY2"/>
              </a:cxn>
            </a:cxnLst>
            <a:rect l="l" t="t" r="r" b="b"/>
            <a:pathLst>
              <a:path w="2685535" h="2957954">
                <a:moveTo>
                  <a:pt x="2685535" y="571"/>
                </a:moveTo>
                <a:cubicBezTo>
                  <a:pt x="2114378" y="-2862"/>
                  <a:pt x="1543222" y="-6294"/>
                  <a:pt x="1095633" y="486603"/>
                </a:cubicBezTo>
                <a:cubicBezTo>
                  <a:pt x="648044" y="979500"/>
                  <a:pt x="324022" y="1968727"/>
                  <a:pt x="0" y="2957954"/>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CaixaDeTexto 81"/>
          <p:cNvSpPr txBox="1"/>
          <p:nvPr/>
        </p:nvSpPr>
        <p:spPr>
          <a:xfrm>
            <a:off x="2012979" y="1516285"/>
            <a:ext cx="2757010" cy="1076325"/>
          </a:xfrm>
          <a:prstGeom prst="rect">
            <a:avLst/>
          </a:prstGeom>
          <a:noFill/>
        </p:spPr>
        <p:txBody>
          <a:bodyPr wrap="square" rtlCol="0">
            <a:spAutoFit/>
          </a:bodyPr>
          <a:lstStyle/>
          <a:p>
            <a:r>
              <a:rPr lang="pt-BR" sz="3200" b="1" dirty="0" smtClean="0">
                <a:solidFill>
                  <a:srgbClr val="C00000"/>
                </a:solidFill>
                <a:effectLst>
                  <a:outerShdw blurRad="38100" dist="38100" dir="2700000" algn="tl">
                    <a:srgbClr val="000000">
                      <a:alpha val="43137"/>
                    </a:srgbClr>
                  </a:outerShdw>
                </a:effectLst>
              </a:rPr>
              <a:t>Conexões entre portas</a:t>
            </a:r>
            <a:endParaRPr lang="pt-BR" sz="32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z="1400" smtClean="0"/>
            </a:fld>
            <a:endParaRPr lang="pt-BR" sz="1400" smtClean="0"/>
          </a:p>
        </p:txBody>
      </p:sp>
      <p:pic>
        <p:nvPicPr>
          <p:cNvPr id="19458" name="Picture 2" descr="Figure 7 from A 0.18µm CMOS switched-capacitor amplifier using  current-starving inverter based op-amp for low-power biosensor applications  | Semantic Scholar"/>
          <p:cNvPicPr>
            <a:picLocks noChangeAspect="1" noChangeArrowheads="1"/>
          </p:cNvPicPr>
          <p:nvPr/>
        </p:nvPicPr>
        <p:blipFill rotWithShape="1">
          <a:blip r:embed="rId1">
            <a:extLst>
              <a:ext uri="{28A0092B-C50C-407E-A947-70E740481C1C}">
                <a14:useLocalDpi xmlns:a14="http://schemas.microsoft.com/office/drawing/2010/main" val="0"/>
              </a:ext>
            </a:extLst>
          </a:blip>
          <a:srcRect b="13067"/>
          <a:stretch>
            <a:fillRect/>
          </a:stretch>
        </p:blipFill>
        <p:spPr bwMode="auto">
          <a:xfrm>
            <a:off x="1115941" y="1307977"/>
            <a:ext cx="5781399" cy="5048373"/>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394092" y="621878"/>
            <a:ext cx="7969107" cy="584775"/>
          </a:xfrm>
          <a:prstGeom prst="rect">
            <a:avLst/>
          </a:prstGeom>
          <a:noFill/>
        </p:spPr>
        <p:txBody>
          <a:bodyPr wrap="square" rtlCol="0">
            <a:spAutoFit/>
          </a:bodyPr>
          <a:lstStyle/>
          <a:p>
            <a:r>
              <a:rPr lang="pt-BR" sz="3200" b="1" dirty="0" smtClean="0">
                <a:solidFill>
                  <a:srgbClr val="C00000"/>
                </a:solidFill>
                <a:latin typeface="Comic Sans MS" panose="030F0702030302020204" pitchFamily="66" charset="0"/>
              </a:rPr>
              <a:t>Circuito com capacitores chaveados</a:t>
            </a:r>
            <a:endParaRPr lang="pt-BR" sz="3200" b="1" dirty="0">
              <a:solidFill>
                <a:srgbClr val="C00000"/>
              </a:solidFill>
              <a:latin typeface="Comic Sans MS" panose="030F0702030302020204" pitchFamily="66" charset="0"/>
            </a:endParaRPr>
          </a:p>
        </p:txBody>
      </p:sp>
      <p:sp>
        <p:nvSpPr>
          <p:cNvPr id="5" name="CaixaDeTexto 4"/>
          <p:cNvSpPr txBox="1"/>
          <p:nvPr/>
        </p:nvSpPr>
        <p:spPr>
          <a:xfrm>
            <a:off x="7407881" y="2851685"/>
            <a:ext cx="4456460" cy="1814830"/>
          </a:xfrm>
          <a:prstGeom prst="rect">
            <a:avLst/>
          </a:prstGeom>
          <a:noFill/>
        </p:spPr>
        <p:txBody>
          <a:bodyPr wrap="square" rtlCol="0">
            <a:spAutoFit/>
          </a:bodyPr>
          <a:lstStyle/>
          <a:p>
            <a:r>
              <a:rPr lang="pt-BR" sz="2800" dirty="0" smtClean="0">
                <a:latin typeface="Comic Sans MS" panose="030F0702030302020204" pitchFamily="66" charset="0"/>
              </a:rPr>
              <a:t>A área ocupado por capacitores em alguns circuitos é consideravelmente alta </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Conteúdo 2"/>
          <p:cNvSpPr txBox="1"/>
          <p:nvPr/>
        </p:nvSpPr>
        <p:spPr>
          <a:xfrm>
            <a:off x="838200" y="571273"/>
            <a:ext cx="10515600" cy="136354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dirty="0" smtClean="0">
                <a:latin typeface="Comic Sans MS" panose="030F0702030302020204" pitchFamily="66" charset="0"/>
              </a:rPr>
              <a:t>Com a evolução, o SiO</a:t>
            </a:r>
            <a:r>
              <a:rPr lang="pt-BR" baseline="-25000" dirty="0" smtClean="0">
                <a:latin typeface="Comic Sans MS" panose="030F0702030302020204" pitchFamily="66" charset="0"/>
              </a:rPr>
              <a:t>2</a:t>
            </a:r>
            <a:r>
              <a:rPr lang="pt-BR" dirty="0" smtClean="0">
                <a:latin typeface="Comic Sans MS" panose="030F0702030302020204" pitchFamily="66" charset="0"/>
              </a:rPr>
              <a:t> começou a deixar de ser bom tanto para os </a:t>
            </a:r>
            <a:r>
              <a:rPr lang="pt-BR" dirty="0" err="1" smtClean="0">
                <a:latin typeface="Comic Sans MS" panose="030F0702030302020204" pitchFamily="66" charset="0"/>
              </a:rPr>
              <a:t>gate</a:t>
            </a:r>
            <a:r>
              <a:rPr lang="pt-BR" dirty="0" smtClean="0">
                <a:latin typeface="Comic Sans MS" panose="030F0702030302020204" pitchFamily="66" charset="0"/>
              </a:rPr>
              <a:t> e capacitores, muito baixo, como para as interconexões entre blocos, muito alto.</a:t>
            </a:r>
            <a:endParaRPr lang="pt-BR" dirty="0" smtClean="0">
              <a:latin typeface="Comic Sans MS" panose="030F0702030302020204" pitchFamily="66" charset="0"/>
            </a:endParaRPr>
          </a:p>
          <a:p>
            <a:endParaRPr lang="pt-BR" dirty="0">
              <a:latin typeface="Comic Sans MS" panose="030F0702030302020204" pitchFamily="66" charset="0"/>
            </a:endParaRPr>
          </a:p>
          <a:p>
            <a:endParaRPr lang="pt-BR" dirty="0" smtClean="0">
              <a:latin typeface="Comic Sans MS" panose="030F0702030302020204" pitchFamily="66" charset="0"/>
            </a:endParaRPr>
          </a:p>
          <a:p>
            <a:endParaRPr lang="pt-BR" dirty="0" smtClean="0">
              <a:latin typeface="Comic Sans MS" panose="030F0702030302020204" pitchFamily="66" charset="0"/>
            </a:endParaRPr>
          </a:p>
        </p:txBody>
      </p:sp>
      <p:pic>
        <p:nvPicPr>
          <p:cNvPr id="4" name="Picture 1"/>
          <p:cNvPicPr>
            <a:picLocks noChangeAspect="1"/>
          </p:cNvPicPr>
          <p:nvPr/>
        </p:nvPicPr>
        <p:blipFill>
          <a:blip r:embed="rId1"/>
          <a:srcRect l="1653" t="1120"/>
          <a:stretch>
            <a:fillRect/>
          </a:stretch>
        </p:blipFill>
        <p:spPr>
          <a:xfrm>
            <a:off x="2609850" y="1934845"/>
            <a:ext cx="6771005" cy="4634230"/>
          </a:xfrm>
          <a:prstGeom prst="rect">
            <a:avLst/>
          </a:prstGeom>
          <a:noFill/>
          <a:ln w="9525">
            <a:noFill/>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Espaço Reservado para Conteúdo 2"/>
          <p:cNvSpPr txBox="1"/>
          <p:nvPr/>
        </p:nvSpPr>
        <p:spPr>
          <a:xfrm>
            <a:off x="661670" y="1706880"/>
            <a:ext cx="10692130" cy="21653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sz="3200" b="1" dirty="0" smtClean="0">
                <a:solidFill>
                  <a:srgbClr val="C00000"/>
                </a:solidFill>
                <a:latin typeface="Comic Sans MS" panose="030F0702030302020204" pitchFamily="66" charset="0"/>
              </a:rPr>
              <a:t>Novos materiais, como permissividade relativa diferente de 3.9</a:t>
            </a:r>
            <a:r>
              <a:rPr lang="pt-BR" sz="3200" dirty="0" smtClean="0">
                <a:latin typeface="Comic Sans MS" panose="030F0702030302020204" pitchFamily="66" charset="0"/>
              </a:rPr>
              <a:t>, passaram a ser usados no </a:t>
            </a:r>
            <a:r>
              <a:rPr lang="pt-BR" sz="3200" i="1" dirty="0" err="1" smtClean="0">
                <a:latin typeface="Comic Sans MS" panose="030F0702030302020204" pitchFamily="66" charset="0"/>
              </a:rPr>
              <a:t>gate</a:t>
            </a:r>
            <a:r>
              <a:rPr lang="pt-BR" sz="3200" dirty="0" smtClean="0">
                <a:latin typeface="Comic Sans MS" panose="030F0702030302020204" pitchFamily="66" charset="0"/>
              </a:rPr>
              <a:t> </a:t>
            </a:r>
            <a:r>
              <a:rPr lang="pt-BR" sz="3200" b="1" dirty="0" smtClean="0">
                <a:solidFill>
                  <a:srgbClr val="C00000"/>
                </a:solidFill>
                <a:latin typeface="Comic Sans MS" panose="030F0702030302020204" pitchFamily="66" charset="0"/>
              </a:rPr>
              <a:t>(maior que 3.9)</a:t>
            </a:r>
            <a:r>
              <a:rPr lang="pt-BR" sz="3200" dirty="0" smtClean="0">
                <a:latin typeface="Comic Sans MS" panose="030F0702030302020204" pitchFamily="66" charset="0"/>
              </a:rPr>
              <a:t> e na isolação entre camadas </a:t>
            </a:r>
            <a:r>
              <a:rPr lang="pt-BR" sz="3200" b="1" dirty="0" smtClean="0">
                <a:solidFill>
                  <a:srgbClr val="C00000"/>
                </a:solidFill>
                <a:latin typeface="Comic Sans MS" panose="030F0702030302020204" pitchFamily="66" charset="0"/>
              </a:rPr>
              <a:t>(menor que 3.9)</a:t>
            </a:r>
            <a:r>
              <a:rPr lang="pt-BR" sz="3200" dirty="0" smtClean="0">
                <a:latin typeface="Comic Sans MS" panose="030F0702030302020204" pitchFamily="66" charset="0"/>
              </a:rPr>
              <a:t>.</a:t>
            </a:r>
            <a:endParaRPr lang="pt-BR" sz="32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103" name="CaixaDeTexto 102"/>
          <p:cNvSpPr txBox="1"/>
          <p:nvPr/>
        </p:nvSpPr>
        <p:spPr>
          <a:xfrm>
            <a:off x="513080" y="280035"/>
            <a:ext cx="11165840" cy="1014730"/>
          </a:xfrm>
          <a:prstGeom prst="rect">
            <a:avLst/>
          </a:prstGeom>
          <a:noFill/>
        </p:spPr>
        <p:txBody>
          <a:bodyPr wrap="square" rtlCol="0">
            <a:spAutoFit/>
          </a:bodyPr>
          <a:lstStyle/>
          <a:p>
            <a:pPr algn="ctr"/>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Transistor NMOS </a:t>
            </a:r>
            <a:endPar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endParaRPr>
          </a:p>
          <a:p>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Bulk: os transistores das tecnologias mais avançadas são SOI ou FinFet</a:t>
            </a:r>
            <a:endPar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77" name="Retângulo de cantos arredondados 3"/>
          <p:cNvSpPr/>
          <p:nvPr/>
        </p:nvSpPr>
        <p:spPr>
          <a:xfrm>
            <a:off x="1807210" y="4726940"/>
            <a:ext cx="9067165" cy="17811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9" name="Retângulo 78"/>
          <p:cNvSpPr/>
          <p:nvPr/>
        </p:nvSpPr>
        <p:spPr>
          <a:xfrm>
            <a:off x="3757930" y="4635500"/>
            <a:ext cx="5296535" cy="86995"/>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2" name="Retângulo 81"/>
          <p:cNvSpPr/>
          <p:nvPr/>
        </p:nvSpPr>
        <p:spPr>
          <a:xfrm>
            <a:off x="3734435" y="4451350"/>
            <a:ext cx="5334000" cy="17970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3" name="CaixaDeTexto 6"/>
          <p:cNvSpPr txBox="1"/>
          <p:nvPr/>
        </p:nvSpPr>
        <p:spPr>
          <a:xfrm>
            <a:off x="9758680" y="6054725"/>
            <a:ext cx="869950" cy="460375"/>
          </a:xfrm>
          <a:prstGeom prst="rect">
            <a:avLst/>
          </a:prstGeom>
          <a:noFill/>
        </p:spPr>
        <p:txBody>
          <a:bodyPr wrap="square" rtlCol="0">
            <a:spAutoFit/>
          </a:bodyPr>
          <a:lstStyle/>
          <a:p>
            <a:r>
              <a:rPr lang="pt-BR" sz="2400" dirty="0" err="1" smtClean="0"/>
              <a:t>P-Si</a:t>
            </a:r>
            <a:endParaRPr lang="pt-BR" sz="2400" dirty="0"/>
          </a:p>
        </p:txBody>
      </p:sp>
      <p:sp>
        <p:nvSpPr>
          <p:cNvPr id="84" name="CaixaDeTexto 7"/>
          <p:cNvSpPr txBox="1"/>
          <p:nvPr/>
        </p:nvSpPr>
        <p:spPr>
          <a:xfrm>
            <a:off x="6811010" y="5017770"/>
            <a:ext cx="1540510" cy="460375"/>
          </a:xfrm>
          <a:prstGeom prst="rect">
            <a:avLst/>
          </a:prstGeom>
          <a:noFill/>
        </p:spPr>
        <p:txBody>
          <a:bodyPr wrap="square" rtlCol="0">
            <a:spAutoFit/>
          </a:bodyPr>
          <a:lstStyle/>
          <a:p>
            <a:r>
              <a:rPr lang="pt-BR" sz="2400" dirty="0"/>
              <a:t>Condutor</a:t>
            </a:r>
            <a:endParaRPr lang="pt-BR" sz="2400" dirty="0"/>
          </a:p>
        </p:txBody>
      </p:sp>
      <p:sp>
        <p:nvSpPr>
          <p:cNvPr id="95" name="Retângulo de cantos arredondados 8"/>
          <p:cNvSpPr/>
          <p:nvPr/>
        </p:nvSpPr>
        <p:spPr>
          <a:xfrm>
            <a:off x="3072765" y="4722495"/>
            <a:ext cx="796925" cy="84264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6" name="CaixaDeTexto 9"/>
          <p:cNvSpPr txBox="1"/>
          <p:nvPr/>
        </p:nvSpPr>
        <p:spPr>
          <a:xfrm>
            <a:off x="3120390" y="4937125"/>
            <a:ext cx="944880" cy="46037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sp>
        <p:nvSpPr>
          <p:cNvPr id="150" name="Retângulo de cantos arredondados 37"/>
          <p:cNvSpPr/>
          <p:nvPr/>
        </p:nvSpPr>
        <p:spPr>
          <a:xfrm>
            <a:off x="9000490" y="4738370"/>
            <a:ext cx="796925" cy="82677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1" name="CaixaDeTexto 38"/>
          <p:cNvSpPr txBox="1"/>
          <p:nvPr/>
        </p:nvSpPr>
        <p:spPr>
          <a:xfrm>
            <a:off x="9010015" y="4974590"/>
            <a:ext cx="824230" cy="46037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cxnSp>
        <p:nvCxnSpPr>
          <p:cNvPr id="188" name="Conector Reto 187"/>
          <p:cNvCxnSpPr/>
          <p:nvPr/>
        </p:nvCxnSpPr>
        <p:spPr>
          <a:xfrm flipH="1" flipV="1">
            <a:off x="9441815" y="4364355"/>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9" name="Conector Reto 188"/>
          <p:cNvCxnSpPr/>
          <p:nvPr/>
        </p:nvCxnSpPr>
        <p:spPr>
          <a:xfrm flipH="1" flipV="1">
            <a:off x="6633210" y="4074160"/>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0" name="Conector Reto 189"/>
          <p:cNvCxnSpPr/>
          <p:nvPr/>
        </p:nvCxnSpPr>
        <p:spPr>
          <a:xfrm flipH="1" flipV="1">
            <a:off x="3432810" y="4344035"/>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2" name="CaixaDeTexto 83"/>
          <p:cNvSpPr txBox="1"/>
          <p:nvPr/>
        </p:nvSpPr>
        <p:spPr>
          <a:xfrm>
            <a:off x="2323465" y="4125595"/>
            <a:ext cx="1202055" cy="521970"/>
          </a:xfrm>
          <a:prstGeom prst="rect">
            <a:avLst/>
          </a:prstGeom>
          <a:noFill/>
        </p:spPr>
        <p:txBody>
          <a:bodyPr wrap="square" rtlCol="0">
            <a:spAutoFit/>
          </a:bodyPr>
          <a:lstStyle/>
          <a:p>
            <a:r>
              <a:rPr lang="pt-BR" sz="2800" dirty="0" smtClean="0"/>
              <a:t>Source</a:t>
            </a:r>
            <a:endParaRPr lang="pt-BR" sz="2800" dirty="0" smtClean="0"/>
          </a:p>
        </p:txBody>
      </p:sp>
      <p:sp>
        <p:nvSpPr>
          <p:cNvPr id="193" name="Retângulo de cantos arredondados 84"/>
          <p:cNvSpPr/>
          <p:nvPr/>
        </p:nvSpPr>
        <p:spPr>
          <a:xfrm>
            <a:off x="9821545" y="4732020"/>
            <a:ext cx="796925" cy="2781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4" name="CaixaDeTexto 85"/>
          <p:cNvSpPr txBox="1"/>
          <p:nvPr/>
        </p:nvSpPr>
        <p:spPr>
          <a:xfrm>
            <a:off x="9915525" y="4657090"/>
            <a:ext cx="958850" cy="46037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195" name="Conector Reto 194"/>
          <p:cNvCxnSpPr/>
          <p:nvPr/>
        </p:nvCxnSpPr>
        <p:spPr>
          <a:xfrm flipH="1" flipV="1">
            <a:off x="10233660" y="4357370"/>
            <a:ext cx="0"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8" name="CaixaDeTexto 83"/>
          <p:cNvSpPr txBox="1"/>
          <p:nvPr/>
        </p:nvSpPr>
        <p:spPr>
          <a:xfrm>
            <a:off x="5773420" y="3934460"/>
            <a:ext cx="875030" cy="521970"/>
          </a:xfrm>
          <a:prstGeom prst="rect">
            <a:avLst/>
          </a:prstGeom>
          <a:noFill/>
        </p:spPr>
        <p:txBody>
          <a:bodyPr wrap="square" rtlCol="0">
            <a:spAutoFit/>
          </a:bodyPr>
          <a:lstStyle/>
          <a:p>
            <a:r>
              <a:rPr lang="pt-BR" sz="2800" dirty="0" smtClean="0"/>
              <a:t>Gate</a:t>
            </a:r>
            <a:endParaRPr lang="pt-BR" sz="2800" dirty="0" smtClean="0"/>
          </a:p>
        </p:txBody>
      </p:sp>
      <p:sp>
        <p:nvSpPr>
          <p:cNvPr id="219" name="CaixaDeTexto 83"/>
          <p:cNvSpPr txBox="1"/>
          <p:nvPr/>
        </p:nvSpPr>
        <p:spPr>
          <a:xfrm>
            <a:off x="8890635" y="3888740"/>
            <a:ext cx="1124585" cy="521970"/>
          </a:xfrm>
          <a:prstGeom prst="rect">
            <a:avLst/>
          </a:prstGeom>
          <a:noFill/>
        </p:spPr>
        <p:txBody>
          <a:bodyPr wrap="square" rtlCol="0">
            <a:spAutoFit/>
          </a:bodyPr>
          <a:lstStyle/>
          <a:p>
            <a:r>
              <a:rPr lang="pt-BR" sz="2800" dirty="0" smtClean="0"/>
              <a:t>Drain</a:t>
            </a:r>
            <a:endParaRPr lang="pt-BR" sz="2800" dirty="0" smtClean="0"/>
          </a:p>
        </p:txBody>
      </p:sp>
      <p:sp>
        <p:nvSpPr>
          <p:cNvPr id="220" name="CaixaDeTexto 83"/>
          <p:cNvSpPr txBox="1"/>
          <p:nvPr/>
        </p:nvSpPr>
        <p:spPr>
          <a:xfrm>
            <a:off x="10047605" y="3867785"/>
            <a:ext cx="1062990" cy="521970"/>
          </a:xfrm>
          <a:prstGeom prst="rect">
            <a:avLst/>
          </a:prstGeom>
          <a:noFill/>
        </p:spPr>
        <p:txBody>
          <a:bodyPr wrap="square" rtlCol="0">
            <a:spAutoFit/>
          </a:bodyPr>
          <a:lstStyle/>
          <a:p>
            <a:r>
              <a:rPr lang="pt-BR" sz="2800" dirty="0" smtClean="0"/>
              <a:t>Bulk</a:t>
            </a:r>
            <a:endParaRPr lang="pt-BR" sz="2800" dirty="0" smtClean="0"/>
          </a:p>
        </p:txBody>
      </p:sp>
      <p:sp>
        <p:nvSpPr>
          <p:cNvPr id="221" name="Retângulo 220"/>
          <p:cNvSpPr/>
          <p:nvPr/>
        </p:nvSpPr>
        <p:spPr>
          <a:xfrm>
            <a:off x="3061970" y="1824355"/>
            <a:ext cx="6735445" cy="1519555"/>
          </a:xfrm>
          <a:prstGeom prst="rect">
            <a:avLst/>
          </a:prstGeom>
          <a:solidFill>
            <a:srgbClr val="FFC000"/>
          </a:solidFill>
          <a:ln>
            <a:solidFill>
              <a:schemeClr val="accent4"/>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22" name="Retângulo 221"/>
          <p:cNvSpPr/>
          <p:nvPr/>
        </p:nvSpPr>
        <p:spPr>
          <a:xfrm>
            <a:off x="3754755" y="1533525"/>
            <a:ext cx="5334635" cy="2192020"/>
          </a:xfrm>
          <a:prstGeom prst="rect">
            <a:avLst/>
          </a:prstGeom>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23" name="CaixaDeTexto 83"/>
          <p:cNvSpPr txBox="1"/>
          <p:nvPr/>
        </p:nvSpPr>
        <p:spPr>
          <a:xfrm>
            <a:off x="5773420" y="2263775"/>
            <a:ext cx="1564005" cy="953135"/>
          </a:xfrm>
          <a:prstGeom prst="rect">
            <a:avLst/>
          </a:prstGeom>
          <a:noFill/>
        </p:spPr>
        <p:txBody>
          <a:bodyPr wrap="square" rtlCol="0">
            <a:spAutoFit/>
          </a:bodyPr>
          <a:lstStyle/>
          <a:p>
            <a:pPr algn="ctr"/>
            <a:r>
              <a:rPr lang="pt-BR" sz="2800" dirty="0" smtClean="0"/>
              <a:t>Gate</a:t>
            </a:r>
            <a:endParaRPr lang="pt-BR" sz="2800" dirty="0" smtClean="0"/>
          </a:p>
          <a:p>
            <a:pPr algn="ctr"/>
            <a:r>
              <a:rPr lang="pt-BR" sz="2800" dirty="0" smtClean="0"/>
              <a:t>(porta)</a:t>
            </a:r>
            <a:endParaRPr lang="pt-BR" sz="2800" dirty="0" smtClean="0"/>
          </a:p>
        </p:txBody>
      </p:sp>
      <p:sp>
        <p:nvSpPr>
          <p:cNvPr id="224" name="CaixaDeTexto 83"/>
          <p:cNvSpPr txBox="1"/>
          <p:nvPr/>
        </p:nvSpPr>
        <p:spPr>
          <a:xfrm>
            <a:off x="2538095" y="1954530"/>
            <a:ext cx="1176655" cy="953135"/>
          </a:xfrm>
          <a:prstGeom prst="rect">
            <a:avLst/>
          </a:prstGeom>
          <a:noFill/>
        </p:spPr>
        <p:txBody>
          <a:bodyPr wrap="square" rtlCol="0">
            <a:spAutoFit/>
          </a:bodyPr>
          <a:lstStyle/>
          <a:p>
            <a:pPr algn="ctr"/>
            <a:r>
              <a:rPr lang="pt-BR" sz="2800" dirty="0" smtClean="0"/>
              <a:t>Source</a:t>
            </a:r>
            <a:endParaRPr lang="pt-BR" sz="2800" dirty="0" smtClean="0"/>
          </a:p>
          <a:p>
            <a:pPr algn="ctr"/>
            <a:r>
              <a:rPr lang="pt-BR" sz="2800" dirty="0" smtClean="0"/>
              <a:t>(fonte)</a:t>
            </a:r>
            <a:endParaRPr lang="pt-BR" sz="2800" dirty="0" smtClean="0"/>
          </a:p>
        </p:txBody>
      </p:sp>
      <p:sp>
        <p:nvSpPr>
          <p:cNvPr id="226" name="Retângulo 225"/>
          <p:cNvSpPr/>
          <p:nvPr/>
        </p:nvSpPr>
        <p:spPr>
          <a:xfrm>
            <a:off x="9758680" y="1894205"/>
            <a:ext cx="793115" cy="137287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25" name="CaixaDeTexto 83"/>
          <p:cNvSpPr txBox="1"/>
          <p:nvPr/>
        </p:nvSpPr>
        <p:spPr>
          <a:xfrm>
            <a:off x="8855710" y="1981835"/>
            <a:ext cx="1176655" cy="953135"/>
          </a:xfrm>
          <a:prstGeom prst="rect">
            <a:avLst/>
          </a:prstGeom>
          <a:noFill/>
        </p:spPr>
        <p:txBody>
          <a:bodyPr wrap="square" rtlCol="0">
            <a:spAutoFit/>
          </a:bodyPr>
          <a:lstStyle/>
          <a:p>
            <a:pPr algn="ctr"/>
            <a:r>
              <a:rPr lang="pt-BR" sz="2800" dirty="0" smtClean="0"/>
              <a:t>Drain</a:t>
            </a:r>
            <a:endParaRPr lang="pt-BR" sz="2800" dirty="0" smtClean="0"/>
          </a:p>
          <a:p>
            <a:pPr algn="ctr"/>
            <a:r>
              <a:rPr lang="pt-BR" sz="2800" dirty="0" smtClean="0"/>
              <a:t>(dreno)</a:t>
            </a:r>
            <a:endParaRPr lang="pt-BR" sz="2800" dirty="0" smtClean="0"/>
          </a:p>
        </p:txBody>
      </p:sp>
      <p:sp>
        <p:nvSpPr>
          <p:cNvPr id="227" name="CaixaDeTexto 83"/>
          <p:cNvSpPr txBox="1"/>
          <p:nvPr/>
        </p:nvSpPr>
        <p:spPr>
          <a:xfrm>
            <a:off x="9634220" y="1880870"/>
            <a:ext cx="2044700" cy="1383665"/>
          </a:xfrm>
          <a:prstGeom prst="rect">
            <a:avLst/>
          </a:prstGeom>
          <a:noFill/>
        </p:spPr>
        <p:txBody>
          <a:bodyPr wrap="square" rtlCol="0">
            <a:spAutoFit/>
          </a:bodyPr>
          <a:lstStyle/>
          <a:p>
            <a:pPr algn="ctr"/>
            <a:r>
              <a:rPr lang="pt-BR" sz="2800" dirty="0" smtClean="0"/>
              <a:t>bulk</a:t>
            </a:r>
            <a:endParaRPr lang="pt-BR" sz="2800" dirty="0" smtClean="0"/>
          </a:p>
          <a:p>
            <a:pPr algn="ctr"/>
            <a:r>
              <a:rPr lang="pt-BR" sz="2800" dirty="0" smtClean="0"/>
              <a:t>(corpo</a:t>
            </a:r>
            <a:endParaRPr lang="pt-BR" sz="2800" dirty="0" smtClean="0"/>
          </a:p>
          <a:p>
            <a:pPr algn="ctr"/>
            <a:r>
              <a:rPr lang="pt-BR" sz="2800" dirty="0" smtClean="0"/>
              <a:t>substrato)</a:t>
            </a:r>
            <a:endParaRPr lang="pt-BR" sz="2800" dirty="0" smtClean="0"/>
          </a:p>
        </p:txBody>
      </p:sp>
      <p:cxnSp>
        <p:nvCxnSpPr>
          <p:cNvPr id="228" name="Conector de Seta Reta 227"/>
          <p:cNvCxnSpPr/>
          <p:nvPr/>
        </p:nvCxnSpPr>
        <p:spPr>
          <a:xfrm flipH="1">
            <a:off x="3772535" y="1866900"/>
            <a:ext cx="0" cy="1411605"/>
          </a:xfrm>
          <a:prstGeom prst="straightConnector1">
            <a:avLst/>
          </a:prstGeom>
          <a:ln>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29" name="CaixaDeTexto 83"/>
          <p:cNvSpPr txBox="1"/>
          <p:nvPr/>
        </p:nvSpPr>
        <p:spPr>
          <a:xfrm>
            <a:off x="3734435" y="2263775"/>
            <a:ext cx="1229995" cy="521970"/>
          </a:xfrm>
          <a:prstGeom prst="rect">
            <a:avLst/>
          </a:prstGeom>
          <a:noFill/>
        </p:spPr>
        <p:txBody>
          <a:bodyPr wrap="square" rtlCol="0">
            <a:spAutoFit/>
          </a:bodyPr>
          <a:lstStyle/>
          <a:p>
            <a:pPr algn="ctr"/>
            <a:r>
              <a:rPr lang="pt-BR" sz="2800" dirty="0" smtClean="0"/>
              <a:t>Width</a:t>
            </a:r>
            <a:endParaRPr lang="pt-BR" sz="2800" dirty="0" smtClean="0"/>
          </a:p>
        </p:txBody>
      </p:sp>
      <p:cxnSp>
        <p:nvCxnSpPr>
          <p:cNvPr id="230" name="Conector de Seta Reta 229"/>
          <p:cNvCxnSpPr/>
          <p:nvPr/>
        </p:nvCxnSpPr>
        <p:spPr>
          <a:xfrm flipV="1">
            <a:off x="3772535" y="1463040"/>
            <a:ext cx="5227955" cy="0"/>
          </a:xfrm>
          <a:prstGeom prst="straightConnector1">
            <a:avLst/>
          </a:prstGeom>
          <a:ln>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231" name="CaixaDeTexto 83"/>
          <p:cNvSpPr txBox="1"/>
          <p:nvPr/>
        </p:nvSpPr>
        <p:spPr>
          <a:xfrm>
            <a:off x="5403215" y="1432560"/>
            <a:ext cx="1229995" cy="521970"/>
          </a:xfrm>
          <a:prstGeom prst="rect">
            <a:avLst/>
          </a:prstGeom>
          <a:noFill/>
        </p:spPr>
        <p:txBody>
          <a:bodyPr wrap="square" rtlCol="0">
            <a:spAutoFit/>
          </a:bodyPr>
          <a:lstStyle/>
          <a:p>
            <a:pPr algn="ctr"/>
            <a:r>
              <a:rPr lang="pt-BR" sz="2800" dirty="0" smtClean="0"/>
              <a:t>Length</a:t>
            </a:r>
            <a:endParaRPr lang="pt-BR" sz="2800" dirty="0" smtClean="0"/>
          </a:p>
        </p:txBody>
      </p:sp>
      <p:cxnSp>
        <p:nvCxnSpPr>
          <p:cNvPr id="232" name="Conector Reto 231"/>
          <p:cNvCxnSpPr/>
          <p:nvPr/>
        </p:nvCxnSpPr>
        <p:spPr>
          <a:xfrm>
            <a:off x="3120390" y="3419475"/>
            <a:ext cx="0" cy="12471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3" name="Conector Reto 232"/>
          <p:cNvCxnSpPr/>
          <p:nvPr/>
        </p:nvCxnSpPr>
        <p:spPr>
          <a:xfrm>
            <a:off x="3772535" y="3460115"/>
            <a:ext cx="0" cy="12471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4" name="Conector Reto 233"/>
          <p:cNvCxnSpPr/>
          <p:nvPr/>
        </p:nvCxnSpPr>
        <p:spPr>
          <a:xfrm>
            <a:off x="9054465" y="3511550"/>
            <a:ext cx="0" cy="12471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5" name="Conector Reto 234"/>
          <p:cNvCxnSpPr/>
          <p:nvPr/>
        </p:nvCxnSpPr>
        <p:spPr>
          <a:xfrm flipH="1">
            <a:off x="9748520" y="3388360"/>
            <a:ext cx="10160" cy="138620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236" name="Conector Reto 235"/>
          <p:cNvCxnSpPr/>
          <p:nvPr/>
        </p:nvCxnSpPr>
        <p:spPr>
          <a:xfrm flipH="1">
            <a:off x="10584180" y="3337560"/>
            <a:ext cx="10160" cy="138620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237" name="CaixaDeTexto 83"/>
          <p:cNvSpPr txBox="1"/>
          <p:nvPr/>
        </p:nvSpPr>
        <p:spPr>
          <a:xfrm>
            <a:off x="545465" y="1824355"/>
            <a:ext cx="1176655" cy="521970"/>
          </a:xfrm>
          <a:prstGeom prst="rect">
            <a:avLst/>
          </a:prstGeom>
          <a:noFill/>
          <a:ln w="22225">
            <a:solidFill>
              <a:srgbClr val="C00000"/>
            </a:solidFill>
          </a:ln>
        </p:spPr>
        <p:txBody>
          <a:bodyPr wrap="square" rtlCol="0">
            <a:spAutoFit/>
          </a:bodyPr>
          <a:lstStyle/>
          <a:p>
            <a:pPr algn="ctr"/>
            <a:r>
              <a:rPr lang="pt-BR" sz="2800" dirty="0" smtClean="0"/>
              <a:t>TOPO</a:t>
            </a:r>
            <a:endParaRPr lang="pt-BR" sz="2800" dirty="0" smtClean="0"/>
          </a:p>
        </p:txBody>
      </p:sp>
      <p:sp>
        <p:nvSpPr>
          <p:cNvPr id="238" name="CaixaDeTexto 83"/>
          <p:cNvSpPr txBox="1"/>
          <p:nvPr/>
        </p:nvSpPr>
        <p:spPr>
          <a:xfrm>
            <a:off x="220980" y="3867785"/>
            <a:ext cx="1826260" cy="953135"/>
          </a:xfrm>
          <a:prstGeom prst="rect">
            <a:avLst/>
          </a:prstGeom>
          <a:noFill/>
          <a:ln w="22225">
            <a:solidFill>
              <a:srgbClr val="C00000"/>
            </a:solidFill>
          </a:ln>
        </p:spPr>
        <p:txBody>
          <a:bodyPr wrap="square" rtlCol="0">
            <a:spAutoFit/>
          </a:bodyPr>
          <a:lstStyle/>
          <a:p>
            <a:pPr algn="ctr"/>
            <a:r>
              <a:rPr lang="pt-BR" sz="2800" dirty="0" smtClean="0"/>
              <a:t>Corte Transversal</a:t>
            </a:r>
            <a:endParaRPr lang="pt-BR" sz="2800" dirty="0" smtClean="0"/>
          </a:p>
        </p:txBody>
      </p:sp>
      <p:sp>
        <p:nvSpPr>
          <p:cNvPr id="239" name="Forma livre 238"/>
          <p:cNvSpPr/>
          <p:nvPr/>
        </p:nvSpPr>
        <p:spPr>
          <a:xfrm>
            <a:off x="4227195" y="4691380"/>
            <a:ext cx="553085" cy="602615"/>
          </a:xfrm>
          <a:custGeom>
            <a:avLst/>
            <a:gdLst>
              <a:gd name="connisteX0" fmla="*/ 189470 w 553325"/>
              <a:gd name="connsiteY0" fmla="*/ 0 h 602615"/>
              <a:gd name="connisteX1" fmla="*/ 2145 w 553325"/>
              <a:gd name="connsiteY1" fmla="*/ 280670 h 602615"/>
              <a:gd name="connisteX2" fmla="*/ 303770 w 553325"/>
              <a:gd name="connsiteY2" fmla="*/ 353060 h 602615"/>
              <a:gd name="connisteX3" fmla="*/ 553325 w 553325"/>
              <a:gd name="connsiteY3" fmla="*/ 602615 h 602615"/>
            </a:gdLst>
            <a:ahLst/>
            <a:cxnLst>
              <a:cxn ang="0">
                <a:pos x="connisteX0" y="connsiteY0"/>
              </a:cxn>
              <a:cxn ang="0">
                <a:pos x="connisteX1" y="connsiteY1"/>
              </a:cxn>
              <a:cxn ang="0">
                <a:pos x="connisteX2" y="connsiteY2"/>
              </a:cxn>
              <a:cxn ang="0">
                <a:pos x="connisteX3" y="connsiteY3"/>
              </a:cxn>
            </a:cxnLst>
            <a:rect l="l" t="t" r="r" b="b"/>
            <a:pathLst>
              <a:path w="553326" h="602615">
                <a:moveTo>
                  <a:pt x="189471" y="0"/>
                </a:moveTo>
                <a:cubicBezTo>
                  <a:pt x="145656" y="54610"/>
                  <a:pt x="-20714" y="210185"/>
                  <a:pt x="2146" y="280670"/>
                </a:cubicBezTo>
                <a:cubicBezTo>
                  <a:pt x="25006" y="351155"/>
                  <a:pt x="193281" y="288925"/>
                  <a:pt x="303771" y="353060"/>
                </a:cubicBezTo>
                <a:cubicBezTo>
                  <a:pt x="414261" y="417195"/>
                  <a:pt x="509511" y="554355"/>
                  <a:pt x="553326" y="602615"/>
                </a:cubicBezTo>
              </a:path>
            </a:pathLst>
          </a:custGeom>
          <a:noFill/>
          <a:ln>
            <a:solidFill>
              <a:srgbClr val="C00000"/>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240" name="CaixaDeTexto 83"/>
          <p:cNvSpPr txBox="1"/>
          <p:nvPr/>
        </p:nvSpPr>
        <p:spPr>
          <a:xfrm>
            <a:off x="4697095" y="5117465"/>
            <a:ext cx="1546225" cy="521970"/>
          </a:xfrm>
          <a:prstGeom prst="rect">
            <a:avLst/>
          </a:prstGeom>
          <a:noFill/>
        </p:spPr>
        <p:txBody>
          <a:bodyPr wrap="square" rtlCol="0">
            <a:spAutoFit/>
          </a:bodyPr>
          <a:lstStyle/>
          <a:p>
            <a:r>
              <a:rPr lang="pt-BR" sz="2800" dirty="0" smtClean="0"/>
              <a:t>Isolante</a:t>
            </a:r>
            <a:endParaRPr lang="pt-BR" sz="2800" dirty="0" smtClean="0"/>
          </a:p>
        </p:txBody>
      </p:sp>
      <p:sp>
        <p:nvSpPr>
          <p:cNvPr id="241" name="Forma livre 240"/>
          <p:cNvSpPr/>
          <p:nvPr/>
        </p:nvSpPr>
        <p:spPr>
          <a:xfrm>
            <a:off x="6675120" y="4514850"/>
            <a:ext cx="553085" cy="602615"/>
          </a:xfrm>
          <a:custGeom>
            <a:avLst/>
            <a:gdLst>
              <a:gd name="connisteX0" fmla="*/ 189470 w 553325"/>
              <a:gd name="connsiteY0" fmla="*/ 0 h 602615"/>
              <a:gd name="connisteX1" fmla="*/ 2145 w 553325"/>
              <a:gd name="connsiteY1" fmla="*/ 280670 h 602615"/>
              <a:gd name="connisteX2" fmla="*/ 303770 w 553325"/>
              <a:gd name="connsiteY2" fmla="*/ 353060 h 602615"/>
              <a:gd name="connisteX3" fmla="*/ 553325 w 553325"/>
              <a:gd name="connsiteY3" fmla="*/ 602615 h 602615"/>
            </a:gdLst>
            <a:ahLst/>
            <a:cxnLst>
              <a:cxn ang="0">
                <a:pos x="connisteX0" y="connsiteY0"/>
              </a:cxn>
              <a:cxn ang="0">
                <a:pos x="connisteX1" y="connsiteY1"/>
              </a:cxn>
              <a:cxn ang="0">
                <a:pos x="connisteX2" y="connsiteY2"/>
              </a:cxn>
              <a:cxn ang="0">
                <a:pos x="connisteX3" y="connsiteY3"/>
              </a:cxn>
            </a:cxnLst>
            <a:rect l="l" t="t" r="r" b="b"/>
            <a:pathLst>
              <a:path w="553326" h="602615">
                <a:moveTo>
                  <a:pt x="189471" y="0"/>
                </a:moveTo>
                <a:cubicBezTo>
                  <a:pt x="145656" y="54610"/>
                  <a:pt x="-20714" y="210185"/>
                  <a:pt x="2146" y="280670"/>
                </a:cubicBezTo>
                <a:cubicBezTo>
                  <a:pt x="25006" y="351155"/>
                  <a:pt x="193281" y="288925"/>
                  <a:pt x="303771" y="353060"/>
                </a:cubicBezTo>
                <a:cubicBezTo>
                  <a:pt x="414261" y="417195"/>
                  <a:pt x="509511" y="554355"/>
                  <a:pt x="553326" y="602615"/>
                </a:cubicBezTo>
              </a:path>
            </a:pathLst>
          </a:custGeom>
          <a:noFill/>
          <a:ln>
            <a:solidFill>
              <a:srgbClr val="C00000"/>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103" name="CaixaDeTexto 102"/>
          <p:cNvSpPr txBox="1"/>
          <p:nvPr/>
        </p:nvSpPr>
        <p:spPr>
          <a:xfrm>
            <a:off x="594360" y="310515"/>
            <a:ext cx="11165840" cy="645160"/>
          </a:xfrm>
          <a:prstGeom prst="rect">
            <a:avLst/>
          </a:prstGeom>
          <a:noFill/>
        </p:spPr>
        <p:txBody>
          <a:bodyPr wrap="square" rtlCol="0">
            <a:spAutoFit/>
          </a:bodyPr>
          <a:p>
            <a:pPr algn="ctr"/>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Transistor NMOS </a:t>
            </a:r>
            <a:endPar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77" name="Retângulo de cantos arredondados 3"/>
          <p:cNvSpPr/>
          <p:nvPr/>
        </p:nvSpPr>
        <p:spPr>
          <a:xfrm>
            <a:off x="1350010" y="2042160"/>
            <a:ext cx="9067165" cy="178117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dirty="0"/>
          </a:p>
        </p:txBody>
      </p:sp>
      <p:sp>
        <p:nvSpPr>
          <p:cNvPr id="79" name="Retângulo 78"/>
          <p:cNvSpPr/>
          <p:nvPr/>
        </p:nvSpPr>
        <p:spPr>
          <a:xfrm>
            <a:off x="3300095" y="1922780"/>
            <a:ext cx="5296535" cy="11811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82" name="Retângulo 81"/>
          <p:cNvSpPr/>
          <p:nvPr/>
        </p:nvSpPr>
        <p:spPr>
          <a:xfrm>
            <a:off x="3285490" y="1708785"/>
            <a:ext cx="5334000" cy="21590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83" name="CaixaDeTexto 6"/>
          <p:cNvSpPr txBox="1"/>
          <p:nvPr/>
        </p:nvSpPr>
        <p:spPr>
          <a:xfrm>
            <a:off x="9300845" y="3373120"/>
            <a:ext cx="869950" cy="460375"/>
          </a:xfrm>
          <a:prstGeom prst="rect">
            <a:avLst/>
          </a:prstGeom>
          <a:noFill/>
        </p:spPr>
        <p:txBody>
          <a:bodyPr wrap="square" rtlCol="0">
            <a:spAutoFit/>
          </a:bodyPr>
          <a:p>
            <a:r>
              <a:rPr lang="pt-BR" sz="2400" dirty="0" err="1" smtClean="0"/>
              <a:t>P-Si</a:t>
            </a:r>
            <a:endParaRPr lang="pt-BR" sz="2400" dirty="0"/>
          </a:p>
        </p:txBody>
      </p:sp>
      <p:sp>
        <p:nvSpPr>
          <p:cNvPr id="95" name="Retângulo de cantos arredondados 8"/>
          <p:cNvSpPr/>
          <p:nvPr/>
        </p:nvSpPr>
        <p:spPr>
          <a:xfrm>
            <a:off x="2614930" y="2040890"/>
            <a:ext cx="796925" cy="84264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96" name="CaixaDeTexto 9"/>
          <p:cNvSpPr txBox="1"/>
          <p:nvPr/>
        </p:nvSpPr>
        <p:spPr>
          <a:xfrm>
            <a:off x="2662555" y="2255520"/>
            <a:ext cx="944880" cy="460375"/>
          </a:xfrm>
          <a:prstGeom prst="rect">
            <a:avLst/>
          </a:prstGeom>
          <a:noFill/>
        </p:spPr>
        <p:txBody>
          <a:bodyPr wrap="square" rtlCol="0">
            <a:spAutoFit/>
          </a:bodyPr>
          <a:p>
            <a:r>
              <a:rPr lang="pt-BR" sz="2400" dirty="0" smtClean="0"/>
              <a:t>N</a:t>
            </a:r>
            <a:r>
              <a:rPr lang="pt-BR" sz="2400" baseline="30000" dirty="0" smtClean="0"/>
              <a:t>+</a:t>
            </a:r>
            <a:r>
              <a:rPr lang="pt-BR" sz="2400" dirty="0" smtClean="0"/>
              <a:t>-Si</a:t>
            </a:r>
            <a:endParaRPr lang="pt-BR" sz="2400" dirty="0"/>
          </a:p>
        </p:txBody>
      </p:sp>
      <p:sp>
        <p:nvSpPr>
          <p:cNvPr id="150" name="Retângulo de cantos arredondados 37"/>
          <p:cNvSpPr/>
          <p:nvPr/>
        </p:nvSpPr>
        <p:spPr>
          <a:xfrm>
            <a:off x="8542655" y="2056765"/>
            <a:ext cx="796925" cy="82677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51" name="CaixaDeTexto 38"/>
          <p:cNvSpPr txBox="1"/>
          <p:nvPr/>
        </p:nvSpPr>
        <p:spPr>
          <a:xfrm>
            <a:off x="8552180" y="2292985"/>
            <a:ext cx="824230" cy="460375"/>
          </a:xfrm>
          <a:prstGeom prst="rect">
            <a:avLst/>
          </a:prstGeom>
          <a:noFill/>
        </p:spPr>
        <p:txBody>
          <a:bodyPr wrap="square" rtlCol="0">
            <a:spAutoFit/>
          </a:bodyPr>
          <a:p>
            <a:r>
              <a:rPr lang="pt-BR" sz="2400" dirty="0" smtClean="0"/>
              <a:t>N</a:t>
            </a:r>
            <a:r>
              <a:rPr lang="pt-BR" sz="2400" baseline="30000" dirty="0" smtClean="0"/>
              <a:t>+</a:t>
            </a:r>
            <a:r>
              <a:rPr lang="pt-BR" sz="2400" dirty="0" smtClean="0"/>
              <a:t>-Si</a:t>
            </a:r>
            <a:endParaRPr lang="pt-BR" sz="2400" dirty="0"/>
          </a:p>
        </p:txBody>
      </p:sp>
      <p:cxnSp>
        <p:nvCxnSpPr>
          <p:cNvPr id="188" name="Conector Reto 187"/>
          <p:cNvCxnSpPr/>
          <p:nvPr/>
        </p:nvCxnSpPr>
        <p:spPr>
          <a:xfrm flipH="1" flipV="1">
            <a:off x="8983980" y="1682750"/>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89" name="Conector Reto 188"/>
          <p:cNvCxnSpPr/>
          <p:nvPr/>
        </p:nvCxnSpPr>
        <p:spPr>
          <a:xfrm flipH="1" flipV="1">
            <a:off x="6175375" y="1321435"/>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90" name="Conector Reto 189"/>
          <p:cNvCxnSpPr/>
          <p:nvPr/>
        </p:nvCxnSpPr>
        <p:spPr>
          <a:xfrm flipH="1" flipV="1">
            <a:off x="2974975" y="1662430"/>
            <a:ext cx="4445"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92" name="CaixaDeTexto 83"/>
          <p:cNvSpPr txBox="1"/>
          <p:nvPr/>
        </p:nvSpPr>
        <p:spPr>
          <a:xfrm>
            <a:off x="1865630" y="1443990"/>
            <a:ext cx="1202055" cy="521970"/>
          </a:xfrm>
          <a:prstGeom prst="rect">
            <a:avLst/>
          </a:prstGeom>
          <a:noFill/>
        </p:spPr>
        <p:txBody>
          <a:bodyPr wrap="square" rtlCol="0">
            <a:spAutoFit/>
          </a:bodyPr>
          <a:p>
            <a:r>
              <a:rPr lang="pt-BR" sz="2800" dirty="0" smtClean="0"/>
              <a:t>Source</a:t>
            </a:r>
            <a:endParaRPr lang="pt-BR" sz="2800" dirty="0" smtClean="0"/>
          </a:p>
        </p:txBody>
      </p:sp>
      <p:sp>
        <p:nvSpPr>
          <p:cNvPr id="193" name="Retângulo de cantos arredondados 84"/>
          <p:cNvSpPr/>
          <p:nvPr/>
        </p:nvSpPr>
        <p:spPr>
          <a:xfrm>
            <a:off x="9363710" y="2050415"/>
            <a:ext cx="796925" cy="27813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94" name="CaixaDeTexto 85"/>
          <p:cNvSpPr txBox="1"/>
          <p:nvPr/>
        </p:nvSpPr>
        <p:spPr>
          <a:xfrm>
            <a:off x="9457690" y="1975485"/>
            <a:ext cx="958850" cy="460375"/>
          </a:xfrm>
          <a:prstGeom prst="rect">
            <a:avLst/>
          </a:prstGeom>
          <a:noFill/>
        </p:spPr>
        <p:txBody>
          <a:bodyPr wrap="square" rtlCol="0">
            <a:spAutoFit/>
          </a:bodyPr>
          <a:p>
            <a:r>
              <a:rPr lang="pt-BR" sz="2400" dirty="0" smtClean="0"/>
              <a:t>P</a:t>
            </a:r>
            <a:r>
              <a:rPr lang="pt-BR" sz="2400" baseline="30000" dirty="0" smtClean="0"/>
              <a:t>+</a:t>
            </a:r>
            <a:r>
              <a:rPr lang="pt-BR" sz="2400" dirty="0" smtClean="0"/>
              <a:t>-Si</a:t>
            </a:r>
            <a:endParaRPr lang="pt-BR" sz="2400" dirty="0"/>
          </a:p>
        </p:txBody>
      </p:sp>
      <p:cxnSp>
        <p:nvCxnSpPr>
          <p:cNvPr id="195" name="Conector Reto 194"/>
          <p:cNvCxnSpPr/>
          <p:nvPr/>
        </p:nvCxnSpPr>
        <p:spPr>
          <a:xfrm flipH="1" flipV="1">
            <a:off x="9775825" y="1675765"/>
            <a:ext cx="0" cy="38163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18" name="CaixaDeTexto 83"/>
          <p:cNvSpPr txBox="1"/>
          <p:nvPr/>
        </p:nvSpPr>
        <p:spPr>
          <a:xfrm>
            <a:off x="5137150" y="1252855"/>
            <a:ext cx="875030" cy="521970"/>
          </a:xfrm>
          <a:prstGeom prst="rect">
            <a:avLst/>
          </a:prstGeom>
          <a:noFill/>
        </p:spPr>
        <p:txBody>
          <a:bodyPr wrap="square" rtlCol="0">
            <a:spAutoFit/>
          </a:bodyPr>
          <a:p>
            <a:r>
              <a:rPr lang="pt-BR" sz="2800" dirty="0" smtClean="0"/>
              <a:t>Gate</a:t>
            </a:r>
            <a:endParaRPr lang="pt-BR" sz="2800" dirty="0" smtClean="0"/>
          </a:p>
        </p:txBody>
      </p:sp>
      <p:sp>
        <p:nvSpPr>
          <p:cNvPr id="219" name="CaixaDeTexto 83"/>
          <p:cNvSpPr txBox="1"/>
          <p:nvPr/>
        </p:nvSpPr>
        <p:spPr>
          <a:xfrm>
            <a:off x="8432800" y="1207135"/>
            <a:ext cx="1124585" cy="521970"/>
          </a:xfrm>
          <a:prstGeom prst="rect">
            <a:avLst/>
          </a:prstGeom>
          <a:noFill/>
        </p:spPr>
        <p:txBody>
          <a:bodyPr wrap="square" rtlCol="0">
            <a:spAutoFit/>
          </a:bodyPr>
          <a:p>
            <a:r>
              <a:rPr lang="pt-BR" sz="2800" dirty="0" smtClean="0"/>
              <a:t>Drain</a:t>
            </a:r>
            <a:endParaRPr lang="pt-BR" sz="2800" dirty="0" smtClean="0"/>
          </a:p>
        </p:txBody>
      </p:sp>
      <p:sp>
        <p:nvSpPr>
          <p:cNvPr id="220" name="CaixaDeTexto 83"/>
          <p:cNvSpPr txBox="1"/>
          <p:nvPr/>
        </p:nvSpPr>
        <p:spPr>
          <a:xfrm>
            <a:off x="9589770" y="1186180"/>
            <a:ext cx="1062990" cy="521970"/>
          </a:xfrm>
          <a:prstGeom prst="rect">
            <a:avLst/>
          </a:prstGeom>
          <a:noFill/>
        </p:spPr>
        <p:txBody>
          <a:bodyPr wrap="square" rtlCol="0">
            <a:spAutoFit/>
          </a:bodyPr>
          <a:p>
            <a:r>
              <a:rPr lang="pt-BR" sz="2800" dirty="0" smtClean="0"/>
              <a:t>Bulk</a:t>
            </a:r>
            <a:endParaRPr lang="pt-BR" sz="2800" dirty="0" smtClean="0"/>
          </a:p>
        </p:txBody>
      </p:sp>
      <p:sp>
        <p:nvSpPr>
          <p:cNvPr id="3" name="CaixaDeTexto 7"/>
          <p:cNvSpPr txBox="1"/>
          <p:nvPr/>
        </p:nvSpPr>
        <p:spPr>
          <a:xfrm>
            <a:off x="6884035" y="2328545"/>
            <a:ext cx="1540510" cy="460375"/>
          </a:xfrm>
          <a:prstGeom prst="rect">
            <a:avLst/>
          </a:prstGeom>
          <a:noFill/>
        </p:spPr>
        <p:txBody>
          <a:bodyPr wrap="square" rtlCol="0">
            <a:spAutoFit/>
          </a:bodyPr>
          <a:p>
            <a:r>
              <a:rPr lang="pt-BR" sz="2400" dirty="0"/>
              <a:t>Condutor</a:t>
            </a:r>
            <a:endParaRPr lang="pt-BR" sz="2400" dirty="0"/>
          </a:p>
        </p:txBody>
      </p:sp>
      <p:sp>
        <p:nvSpPr>
          <p:cNvPr id="239" name="Forma livre 238"/>
          <p:cNvSpPr/>
          <p:nvPr/>
        </p:nvSpPr>
        <p:spPr>
          <a:xfrm>
            <a:off x="4300220" y="2002155"/>
            <a:ext cx="553085" cy="602615"/>
          </a:xfrm>
          <a:custGeom>
            <a:avLst/>
            <a:gdLst>
              <a:gd name="connisteX0" fmla="*/ 189470 w 553325"/>
              <a:gd name="connsiteY0" fmla="*/ 0 h 602615"/>
              <a:gd name="connisteX1" fmla="*/ 2145 w 553325"/>
              <a:gd name="connsiteY1" fmla="*/ 280670 h 602615"/>
              <a:gd name="connisteX2" fmla="*/ 303770 w 553325"/>
              <a:gd name="connsiteY2" fmla="*/ 353060 h 602615"/>
              <a:gd name="connisteX3" fmla="*/ 553325 w 553325"/>
              <a:gd name="connsiteY3" fmla="*/ 602615 h 602615"/>
            </a:gdLst>
            <a:ahLst/>
            <a:cxnLst>
              <a:cxn ang="0">
                <a:pos x="connisteX0" y="connsiteY0"/>
              </a:cxn>
              <a:cxn ang="0">
                <a:pos x="connisteX1" y="connsiteY1"/>
              </a:cxn>
              <a:cxn ang="0">
                <a:pos x="connisteX2" y="connsiteY2"/>
              </a:cxn>
              <a:cxn ang="0">
                <a:pos x="connisteX3" y="connsiteY3"/>
              </a:cxn>
            </a:cxnLst>
            <a:rect l="l" t="t" r="r" b="b"/>
            <a:pathLst>
              <a:path w="553326" h="602615">
                <a:moveTo>
                  <a:pt x="189471" y="0"/>
                </a:moveTo>
                <a:cubicBezTo>
                  <a:pt x="145656" y="54610"/>
                  <a:pt x="-20714" y="210185"/>
                  <a:pt x="2146" y="280670"/>
                </a:cubicBezTo>
                <a:cubicBezTo>
                  <a:pt x="25006" y="351155"/>
                  <a:pt x="193281" y="288925"/>
                  <a:pt x="303771" y="353060"/>
                </a:cubicBezTo>
                <a:cubicBezTo>
                  <a:pt x="414261" y="417195"/>
                  <a:pt x="509511" y="554355"/>
                  <a:pt x="553326" y="602615"/>
                </a:cubicBezTo>
              </a:path>
            </a:pathLst>
          </a:custGeom>
          <a:noFill/>
          <a:ln>
            <a:solidFill>
              <a:srgbClr val="C00000"/>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240" name="CaixaDeTexto 83"/>
          <p:cNvSpPr txBox="1"/>
          <p:nvPr/>
        </p:nvSpPr>
        <p:spPr>
          <a:xfrm>
            <a:off x="4770120" y="2428240"/>
            <a:ext cx="1546225" cy="521970"/>
          </a:xfrm>
          <a:prstGeom prst="rect">
            <a:avLst/>
          </a:prstGeom>
          <a:noFill/>
        </p:spPr>
        <p:txBody>
          <a:bodyPr wrap="square" rtlCol="0">
            <a:spAutoFit/>
          </a:bodyPr>
          <a:p>
            <a:r>
              <a:rPr lang="pt-BR" sz="2800" dirty="0" smtClean="0"/>
              <a:t>Isolante</a:t>
            </a:r>
            <a:endParaRPr lang="pt-BR" sz="2800" dirty="0" smtClean="0"/>
          </a:p>
        </p:txBody>
      </p:sp>
      <p:sp>
        <p:nvSpPr>
          <p:cNvPr id="241" name="Forma livre 240"/>
          <p:cNvSpPr/>
          <p:nvPr/>
        </p:nvSpPr>
        <p:spPr>
          <a:xfrm>
            <a:off x="6748145" y="1825625"/>
            <a:ext cx="553085" cy="602615"/>
          </a:xfrm>
          <a:custGeom>
            <a:avLst/>
            <a:gdLst>
              <a:gd name="connisteX0" fmla="*/ 189470 w 553325"/>
              <a:gd name="connsiteY0" fmla="*/ 0 h 602615"/>
              <a:gd name="connisteX1" fmla="*/ 2145 w 553325"/>
              <a:gd name="connsiteY1" fmla="*/ 280670 h 602615"/>
              <a:gd name="connisteX2" fmla="*/ 303770 w 553325"/>
              <a:gd name="connsiteY2" fmla="*/ 353060 h 602615"/>
              <a:gd name="connisteX3" fmla="*/ 553325 w 553325"/>
              <a:gd name="connsiteY3" fmla="*/ 602615 h 602615"/>
            </a:gdLst>
            <a:ahLst/>
            <a:cxnLst>
              <a:cxn ang="0">
                <a:pos x="connisteX0" y="connsiteY0"/>
              </a:cxn>
              <a:cxn ang="0">
                <a:pos x="connisteX1" y="connsiteY1"/>
              </a:cxn>
              <a:cxn ang="0">
                <a:pos x="connisteX2" y="connsiteY2"/>
              </a:cxn>
              <a:cxn ang="0">
                <a:pos x="connisteX3" y="connsiteY3"/>
              </a:cxn>
            </a:cxnLst>
            <a:rect l="l" t="t" r="r" b="b"/>
            <a:pathLst>
              <a:path w="553326" h="602615">
                <a:moveTo>
                  <a:pt x="189471" y="0"/>
                </a:moveTo>
                <a:cubicBezTo>
                  <a:pt x="145656" y="54610"/>
                  <a:pt x="-20714" y="210185"/>
                  <a:pt x="2146" y="280670"/>
                </a:cubicBezTo>
                <a:cubicBezTo>
                  <a:pt x="25006" y="351155"/>
                  <a:pt x="193281" y="288925"/>
                  <a:pt x="303771" y="353060"/>
                </a:cubicBezTo>
                <a:cubicBezTo>
                  <a:pt x="414261" y="417195"/>
                  <a:pt x="509511" y="554355"/>
                  <a:pt x="553326" y="602615"/>
                </a:cubicBezTo>
              </a:path>
            </a:pathLst>
          </a:custGeom>
          <a:noFill/>
          <a:ln>
            <a:solidFill>
              <a:srgbClr val="C00000"/>
            </a:solidFill>
            <a:headEnd type="none"/>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4" name="CaixaDeTexto 102"/>
          <p:cNvSpPr txBox="1"/>
          <p:nvPr/>
        </p:nvSpPr>
        <p:spPr>
          <a:xfrm>
            <a:off x="275590" y="4090670"/>
            <a:ext cx="11403330" cy="2676525"/>
          </a:xfrm>
          <a:prstGeom prst="rect">
            <a:avLst/>
          </a:prstGeom>
          <a:noFill/>
        </p:spPr>
        <p:txBody>
          <a:bodyPr wrap="square" rtlCol="0">
            <a:spAutoFit/>
          </a:bodyPr>
          <a:p>
            <a:pPr marL="342900" indent="-342900" algn="l">
              <a:buFont typeface="Arial" panose="020B0604020202020204" pitchFamily="34" charset="0"/>
              <a:buChar char="•"/>
            </a:pPr>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O bulk deve ficar em uma tensão baixa, normalmente </a:t>
            </a:r>
            <a:r>
              <a:rPr lang="pt-BR" sz="2400" b="1" i="1" dirty="0" smtClean="0">
                <a:solidFill>
                  <a:schemeClr val="tx1"/>
                </a:solidFill>
                <a:effectLst>
                  <a:outerShdw blurRad="38100" dist="38100" dir="2700000" algn="tl">
                    <a:srgbClr val="000000">
                      <a:alpha val="43137"/>
                    </a:srgbClr>
                  </a:outerShdw>
                </a:effectLst>
                <a:latin typeface="Comic Sans MS" panose="030F0702030302020204" pitchFamily="66" charset="0"/>
              </a:rPr>
              <a:t>ground</a:t>
            </a:r>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 para que os diodos bulk/source e bulk/dreno permaneçam sempre cortados</a:t>
            </a:r>
            <a:endPar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marL="342900" indent="-342900" algn="l">
              <a:buFont typeface="Arial" panose="020B0604020202020204" pitchFamily="34" charset="0"/>
              <a:buChar char="•"/>
            </a:pPr>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o isolante era constituido originalmente de SiO</a:t>
            </a:r>
            <a:r>
              <a:rPr lang="pt-BR" sz="2400" b="1" baseline="-25000" dirty="0" smtClean="0">
                <a:solidFill>
                  <a:schemeClr val="tx1"/>
                </a:solidFill>
                <a:effectLst>
                  <a:outerShdw blurRad="38100" dist="38100" dir="2700000" algn="tl">
                    <a:srgbClr val="000000">
                      <a:alpha val="43137"/>
                    </a:srgbClr>
                  </a:outerShdw>
                </a:effectLst>
                <a:latin typeface="Comic Sans MS" panose="030F0702030302020204" pitchFamily="66" charset="0"/>
              </a:rPr>
              <a:t>2</a:t>
            </a:r>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 Este oxido é um excelente isolante, facil de colocar/retirar, estável e compátivel com o Si</a:t>
            </a:r>
            <a:endPar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marL="342900" indent="-342900" algn="l">
              <a:buFont typeface="Arial" panose="020B0604020202020204" pitchFamily="34" charset="0"/>
              <a:buChar char="•"/>
            </a:pPr>
            <a:r>
              <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rPr>
              <a:t>o gate era originalmente feito de aluminio, Al, depois passou a ser feito com polisilicio (silicio policristalino). Voltou a ser feito com metais</a:t>
            </a:r>
            <a:endParaRPr lang="pt-BR" sz="24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grpSp>
        <p:nvGrpSpPr>
          <p:cNvPr id="9" name="Grupo 8"/>
          <p:cNvGrpSpPr/>
          <p:nvPr/>
        </p:nvGrpSpPr>
        <p:grpSpPr>
          <a:xfrm rot="5400000">
            <a:off x="2792730" y="2887345"/>
            <a:ext cx="441960" cy="284480"/>
            <a:chOff x="2587" y="5946"/>
            <a:chExt cx="4283" cy="2118"/>
          </a:xfrm>
        </p:grpSpPr>
        <p:cxnSp>
          <p:nvCxnSpPr>
            <p:cNvPr id="10" name="Conector Reto 9"/>
            <p:cNvCxnSpPr/>
            <p:nvPr/>
          </p:nvCxnSpPr>
          <p:spPr>
            <a:xfrm>
              <a:off x="2587" y="7005"/>
              <a:ext cx="42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riângulo isósceles 10"/>
            <p:cNvSpPr/>
            <p:nvPr/>
          </p:nvSpPr>
          <p:spPr>
            <a:xfrm rot="16200000">
              <a:off x="3788" y="6196"/>
              <a:ext cx="2118" cy="16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14" name="Conector Reto 13"/>
            <p:cNvCxnSpPr/>
            <p:nvPr/>
          </p:nvCxnSpPr>
          <p:spPr>
            <a:xfrm flipH="1">
              <a:off x="3978" y="6190"/>
              <a:ext cx="24" cy="16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upo 4"/>
          <p:cNvGrpSpPr/>
          <p:nvPr/>
        </p:nvGrpSpPr>
        <p:grpSpPr>
          <a:xfrm rot="5400000">
            <a:off x="8719820" y="2889885"/>
            <a:ext cx="441960" cy="284480"/>
            <a:chOff x="2587" y="5946"/>
            <a:chExt cx="4283" cy="2118"/>
          </a:xfrm>
        </p:grpSpPr>
        <p:cxnSp>
          <p:nvCxnSpPr>
            <p:cNvPr id="6" name="Conector Reto 5"/>
            <p:cNvCxnSpPr/>
            <p:nvPr/>
          </p:nvCxnSpPr>
          <p:spPr>
            <a:xfrm>
              <a:off x="2587" y="7005"/>
              <a:ext cx="428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riângulo isósceles 6"/>
            <p:cNvSpPr/>
            <p:nvPr/>
          </p:nvSpPr>
          <p:spPr>
            <a:xfrm rot="16200000">
              <a:off x="3788" y="6196"/>
              <a:ext cx="2118" cy="161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8" name="Conector Reto 7"/>
            <p:cNvCxnSpPr/>
            <p:nvPr/>
          </p:nvCxnSpPr>
          <p:spPr>
            <a:xfrm flipH="1">
              <a:off x="3978" y="6190"/>
              <a:ext cx="24" cy="164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103" name="CaixaDeTexto 102"/>
          <p:cNvSpPr txBox="1"/>
          <p:nvPr/>
        </p:nvSpPr>
        <p:spPr>
          <a:xfrm>
            <a:off x="2808563" y="419884"/>
            <a:ext cx="6654386" cy="646331"/>
          </a:xfrm>
          <a:prstGeom prst="rect">
            <a:avLst/>
          </a:prstGeom>
          <a:noFill/>
        </p:spPr>
        <p:txBody>
          <a:bodyPr wrap="none" rtlCol="0">
            <a:spAutoFit/>
          </a:bodyPr>
          <a:p>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Transistor NMOS (operação)</a:t>
            </a:r>
            <a:endParaRPr lang="pt-BR" sz="3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4" name="Retângulo de cantos arredondados 2"/>
          <p:cNvSpPr/>
          <p:nvPr/>
        </p:nvSpPr>
        <p:spPr>
          <a:xfrm>
            <a:off x="531495" y="2261235"/>
            <a:ext cx="10833100" cy="302704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dirty="0"/>
          </a:p>
        </p:txBody>
      </p:sp>
      <p:sp>
        <p:nvSpPr>
          <p:cNvPr id="5" name="Retângulo 4"/>
          <p:cNvSpPr/>
          <p:nvPr/>
        </p:nvSpPr>
        <p:spPr>
          <a:xfrm>
            <a:off x="2878455" y="2173605"/>
            <a:ext cx="6328410" cy="10033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6" name="Retângulo 5"/>
          <p:cNvSpPr/>
          <p:nvPr/>
        </p:nvSpPr>
        <p:spPr>
          <a:xfrm>
            <a:off x="2851150" y="1960245"/>
            <a:ext cx="6372860" cy="207645"/>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7" name="CaixaDeTexto 5"/>
          <p:cNvSpPr txBox="1"/>
          <p:nvPr/>
        </p:nvSpPr>
        <p:spPr>
          <a:xfrm>
            <a:off x="10615295" y="4368800"/>
            <a:ext cx="1039495" cy="460375"/>
          </a:xfrm>
          <a:prstGeom prst="rect">
            <a:avLst/>
          </a:prstGeom>
          <a:noFill/>
        </p:spPr>
        <p:txBody>
          <a:bodyPr wrap="square" rtlCol="0">
            <a:spAutoFit/>
          </a:bodyPr>
          <a:p>
            <a:r>
              <a:rPr lang="pt-BR" sz="2400" dirty="0" err="1" smtClean="0"/>
              <a:t>P-Si</a:t>
            </a:r>
            <a:endParaRPr lang="pt-BR" sz="2400" dirty="0"/>
          </a:p>
        </p:txBody>
      </p:sp>
      <p:sp>
        <p:nvSpPr>
          <p:cNvPr id="8" name="CaixaDeTexto 6"/>
          <p:cNvSpPr txBox="1"/>
          <p:nvPr/>
        </p:nvSpPr>
        <p:spPr>
          <a:xfrm>
            <a:off x="5975350" y="1864995"/>
            <a:ext cx="872490" cy="460375"/>
          </a:xfrm>
          <a:prstGeom prst="rect">
            <a:avLst/>
          </a:prstGeom>
          <a:noFill/>
        </p:spPr>
        <p:txBody>
          <a:bodyPr wrap="square" rtlCol="0">
            <a:spAutoFit/>
          </a:bodyPr>
          <a:p>
            <a:r>
              <a:rPr lang="pt-BR" sz="2400" dirty="0" smtClean="0"/>
              <a:t>poli</a:t>
            </a:r>
            <a:endParaRPr lang="pt-BR" sz="2400" dirty="0"/>
          </a:p>
        </p:txBody>
      </p:sp>
      <p:sp>
        <p:nvSpPr>
          <p:cNvPr id="9" name="Retângulo de cantos arredondados 8"/>
          <p:cNvSpPr/>
          <p:nvPr/>
        </p:nvSpPr>
        <p:spPr>
          <a:xfrm>
            <a:off x="2059940" y="2273935"/>
            <a:ext cx="952500" cy="32131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0" name="CaixaDeTexto 9"/>
          <p:cNvSpPr txBox="1"/>
          <p:nvPr/>
        </p:nvSpPr>
        <p:spPr>
          <a:xfrm>
            <a:off x="2121535" y="2263140"/>
            <a:ext cx="1129030" cy="460375"/>
          </a:xfrm>
          <a:prstGeom prst="rect">
            <a:avLst/>
          </a:prstGeom>
          <a:noFill/>
        </p:spPr>
        <p:txBody>
          <a:bodyPr wrap="square" rtlCol="0">
            <a:spAutoFit/>
          </a:bodyPr>
          <a:p>
            <a:r>
              <a:rPr lang="pt-BR" sz="2400" dirty="0" smtClean="0"/>
              <a:t>N</a:t>
            </a:r>
            <a:r>
              <a:rPr lang="pt-BR" sz="2400" baseline="30000" dirty="0" smtClean="0"/>
              <a:t>+</a:t>
            </a:r>
            <a:r>
              <a:rPr lang="pt-BR" sz="2400" dirty="0" smtClean="0"/>
              <a:t>-Si</a:t>
            </a:r>
            <a:endParaRPr lang="pt-BR" sz="2400" dirty="0"/>
          </a:p>
        </p:txBody>
      </p:sp>
      <p:grpSp>
        <p:nvGrpSpPr>
          <p:cNvPr id="11" name="Grupo 10"/>
          <p:cNvGrpSpPr/>
          <p:nvPr/>
        </p:nvGrpSpPr>
        <p:grpSpPr>
          <a:xfrm>
            <a:off x="4838065" y="2287905"/>
            <a:ext cx="241300" cy="368300"/>
            <a:chOff x="8319460" y="3999814"/>
            <a:chExt cx="241540" cy="393636"/>
          </a:xfrm>
        </p:grpSpPr>
        <p:sp>
          <p:nvSpPr>
            <p:cNvPr id="12" name="Elipse 1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3" name="CaixaDeTexto 12"/>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14" name="Grupo 13"/>
          <p:cNvGrpSpPr/>
          <p:nvPr/>
        </p:nvGrpSpPr>
        <p:grpSpPr>
          <a:xfrm>
            <a:off x="5085715" y="2252980"/>
            <a:ext cx="241300" cy="368300"/>
            <a:chOff x="8319460" y="3999814"/>
            <a:chExt cx="241540" cy="393636"/>
          </a:xfrm>
        </p:grpSpPr>
        <p:sp>
          <p:nvSpPr>
            <p:cNvPr id="15" name="Elipse 1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6" name="CaixaDeTexto 15"/>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17" name="Grupo 16"/>
          <p:cNvGrpSpPr/>
          <p:nvPr/>
        </p:nvGrpSpPr>
        <p:grpSpPr>
          <a:xfrm>
            <a:off x="6090285" y="2272665"/>
            <a:ext cx="241300" cy="368300"/>
            <a:chOff x="8319460" y="3999814"/>
            <a:chExt cx="241540" cy="393636"/>
          </a:xfrm>
        </p:grpSpPr>
        <p:sp>
          <p:nvSpPr>
            <p:cNvPr id="18" name="Elipse 1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9" name="CaixaDeTexto 18"/>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20" name="Grupo 19"/>
          <p:cNvGrpSpPr/>
          <p:nvPr/>
        </p:nvGrpSpPr>
        <p:grpSpPr>
          <a:xfrm>
            <a:off x="6362065" y="2287905"/>
            <a:ext cx="241300" cy="368300"/>
            <a:chOff x="8319460" y="3999814"/>
            <a:chExt cx="241540" cy="393636"/>
          </a:xfrm>
        </p:grpSpPr>
        <p:sp>
          <p:nvSpPr>
            <p:cNvPr id="21" name="Elipse 2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22" name="CaixaDeTexto 21"/>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23" name="Grupo 22"/>
          <p:cNvGrpSpPr/>
          <p:nvPr/>
        </p:nvGrpSpPr>
        <p:grpSpPr>
          <a:xfrm>
            <a:off x="6626860" y="2253615"/>
            <a:ext cx="241300" cy="368300"/>
            <a:chOff x="8319460" y="3999814"/>
            <a:chExt cx="241540" cy="393636"/>
          </a:xfrm>
        </p:grpSpPr>
        <p:sp>
          <p:nvSpPr>
            <p:cNvPr id="24" name="Elipse 2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25" name="CaixaDeTexto 24"/>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26" name="Grupo 25"/>
          <p:cNvGrpSpPr/>
          <p:nvPr/>
        </p:nvGrpSpPr>
        <p:grpSpPr>
          <a:xfrm>
            <a:off x="6960870" y="2254885"/>
            <a:ext cx="241300" cy="368300"/>
            <a:chOff x="8319460" y="3999814"/>
            <a:chExt cx="241540" cy="393636"/>
          </a:xfrm>
        </p:grpSpPr>
        <p:sp>
          <p:nvSpPr>
            <p:cNvPr id="27" name="Elipse 2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28" name="CaixaDeTexto 27"/>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29" name="Grupo 28"/>
          <p:cNvGrpSpPr/>
          <p:nvPr/>
        </p:nvGrpSpPr>
        <p:grpSpPr>
          <a:xfrm>
            <a:off x="5827395" y="2277745"/>
            <a:ext cx="241300" cy="368300"/>
            <a:chOff x="8319460" y="3999814"/>
            <a:chExt cx="241540" cy="393636"/>
          </a:xfrm>
        </p:grpSpPr>
        <p:sp>
          <p:nvSpPr>
            <p:cNvPr id="30" name="Elipse 2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31" name="CaixaDeTexto 30"/>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32" name="Grupo 31"/>
          <p:cNvGrpSpPr/>
          <p:nvPr/>
        </p:nvGrpSpPr>
        <p:grpSpPr>
          <a:xfrm>
            <a:off x="5530850" y="2279650"/>
            <a:ext cx="241300" cy="368300"/>
            <a:chOff x="8319460" y="3999814"/>
            <a:chExt cx="241540" cy="393636"/>
          </a:xfrm>
        </p:grpSpPr>
        <p:sp>
          <p:nvSpPr>
            <p:cNvPr id="33" name="Elipse 3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34" name="CaixaDeTexto 33"/>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35" name="Grupo 34"/>
          <p:cNvGrpSpPr/>
          <p:nvPr/>
        </p:nvGrpSpPr>
        <p:grpSpPr>
          <a:xfrm>
            <a:off x="5287010" y="2287905"/>
            <a:ext cx="241300" cy="368300"/>
            <a:chOff x="8319460" y="3999814"/>
            <a:chExt cx="241540" cy="393636"/>
          </a:xfrm>
        </p:grpSpPr>
        <p:sp>
          <p:nvSpPr>
            <p:cNvPr id="36" name="Elipse 3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37" name="CaixaDeTexto 36"/>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sp>
        <p:nvSpPr>
          <p:cNvPr id="38" name="Retângulo de cantos arredondados 37"/>
          <p:cNvSpPr/>
          <p:nvPr/>
        </p:nvSpPr>
        <p:spPr>
          <a:xfrm>
            <a:off x="9159240" y="2291715"/>
            <a:ext cx="952500" cy="32131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39" name="CaixaDeTexto 38"/>
          <p:cNvSpPr txBox="1"/>
          <p:nvPr/>
        </p:nvSpPr>
        <p:spPr>
          <a:xfrm>
            <a:off x="9239885" y="2242820"/>
            <a:ext cx="1129030" cy="460375"/>
          </a:xfrm>
          <a:prstGeom prst="rect">
            <a:avLst/>
          </a:prstGeom>
          <a:noFill/>
        </p:spPr>
        <p:txBody>
          <a:bodyPr wrap="square" rtlCol="0">
            <a:spAutoFit/>
          </a:bodyPr>
          <a:p>
            <a:r>
              <a:rPr lang="pt-BR" sz="2400" dirty="0" smtClean="0"/>
              <a:t>N</a:t>
            </a:r>
            <a:r>
              <a:rPr lang="pt-BR" sz="2400" baseline="30000" dirty="0" smtClean="0"/>
              <a:t>+</a:t>
            </a:r>
            <a:r>
              <a:rPr lang="pt-BR" sz="2400" dirty="0" smtClean="0"/>
              <a:t>-Si</a:t>
            </a:r>
            <a:endParaRPr lang="pt-BR" sz="2400" dirty="0"/>
          </a:p>
        </p:txBody>
      </p:sp>
      <p:grpSp>
        <p:nvGrpSpPr>
          <p:cNvPr id="40" name="Grupo 39"/>
          <p:cNvGrpSpPr/>
          <p:nvPr/>
        </p:nvGrpSpPr>
        <p:grpSpPr>
          <a:xfrm>
            <a:off x="3041650" y="2220595"/>
            <a:ext cx="241300" cy="368300"/>
            <a:chOff x="8319460" y="3999814"/>
            <a:chExt cx="241540" cy="393636"/>
          </a:xfrm>
        </p:grpSpPr>
        <p:sp>
          <p:nvSpPr>
            <p:cNvPr id="41" name="Elipse 4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42" name="CaixaDeTexto 41"/>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43" name="Grupo 42"/>
          <p:cNvGrpSpPr/>
          <p:nvPr/>
        </p:nvGrpSpPr>
        <p:grpSpPr>
          <a:xfrm>
            <a:off x="7548880" y="2233295"/>
            <a:ext cx="241300" cy="368300"/>
            <a:chOff x="8319460" y="3999814"/>
            <a:chExt cx="241540" cy="393636"/>
          </a:xfrm>
        </p:grpSpPr>
        <p:sp>
          <p:nvSpPr>
            <p:cNvPr id="44" name="Elipse 4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45" name="CaixaDeTexto 44"/>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46" name="Grupo 45"/>
          <p:cNvGrpSpPr/>
          <p:nvPr/>
        </p:nvGrpSpPr>
        <p:grpSpPr>
          <a:xfrm>
            <a:off x="7235825" y="2188845"/>
            <a:ext cx="241300" cy="368300"/>
            <a:chOff x="8319460" y="3999814"/>
            <a:chExt cx="241540" cy="393636"/>
          </a:xfrm>
        </p:grpSpPr>
        <p:sp>
          <p:nvSpPr>
            <p:cNvPr id="47" name="Elipse 4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48" name="CaixaDeTexto 47"/>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49" name="Grupo 48"/>
          <p:cNvGrpSpPr/>
          <p:nvPr/>
        </p:nvGrpSpPr>
        <p:grpSpPr>
          <a:xfrm>
            <a:off x="4234180" y="2218055"/>
            <a:ext cx="241300" cy="368300"/>
            <a:chOff x="8319460" y="3999814"/>
            <a:chExt cx="241540" cy="393636"/>
          </a:xfrm>
        </p:grpSpPr>
        <p:sp>
          <p:nvSpPr>
            <p:cNvPr id="50" name="Elipse 4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51" name="CaixaDeTexto 50"/>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52" name="Grupo 51"/>
          <p:cNvGrpSpPr/>
          <p:nvPr/>
        </p:nvGrpSpPr>
        <p:grpSpPr>
          <a:xfrm>
            <a:off x="3857625" y="2201545"/>
            <a:ext cx="241300" cy="368300"/>
            <a:chOff x="8319460" y="3999814"/>
            <a:chExt cx="241540" cy="393636"/>
          </a:xfrm>
        </p:grpSpPr>
        <p:sp>
          <p:nvSpPr>
            <p:cNvPr id="53" name="Elipse 5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54" name="CaixaDeTexto 53"/>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55" name="Grupo 54"/>
          <p:cNvGrpSpPr/>
          <p:nvPr/>
        </p:nvGrpSpPr>
        <p:grpSpPr>
          <a:xfrm>
            <a:off x="3587115" y="2293620"/>
            <a:ext cx="241300" cy="368300"/>
            <a:chOff x="8319460" y="3999814"/>
            <a:chExt cx="241540" cy="393636"/>
          </a:xfrm>
        </p:grpSpPr>
        <p:sp>
          <p:nvSpPr>
            <p:cNvPr id="56" name="Elipse 5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57" name="CaixaDeTexto 56"/>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58" name="Grupo 57"/>
          <p:cNvGrpSpPr/>
          <p:nvPr/>
        </p:nvGrpSpPr>
        <p:grpSpPr>
          <a:xfrm>
            <a:off x="3327400" y="2201545"/>
            <a:ext cx="241300" cy="368300"/>
            <a:chOff x="8319460" y="3999814"/>
            <a:chExt cx="241540" cy="393636"/>
          </a:xfrm>
        </p:grpSpPr>
        <p:sp>
          <p:nvSpPr>
            <p:cNvPr id="59" name="Elipse 5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60" name="CaixaDeTexto 59"/>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61" name="Grupo 60"/>
          <p:cNvGrpSpPr/>
          <p:nvPr/>
        </p:nvGrpSpPr>
        <p:grpSpPr>
          <a:xfrm>
            <a:off x="8806815" y="2219960"/>
            <a:ext cx="241300" cy="368300"/>
            <a:chOff x="8319460" y="3999814"/>
            <a:chExt cx="241540" cy="393636"/>
          </a:xfrm>
        </p:grpSpPr>
        <p:sp>
          <p:nvSpPr>
            <p:cNvPr id="62" name="Elipse 6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63" name="CaixaDeTexto 62"/>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64" name="Grupo 63"/>
          <p:cNvGrpSpPr/>
          <p:nvPr/>
        </p:nvGrpSpPr>
        <p:grpSpPr>
          <a:xfrm>
            <a:off x="4558665" y="2249805"/>
            <a:ext cx="241300" cy="368300"/>
            <a:chOff x="8319460" y="3999814"/>
            <a:chExt cx="241540" cy="393636"/>
          </a:xfrm>
        </p:grpSpPr>
        <p:sp>
          <p:nvSpPr>
            <p:cNvPr id="65" name="Elipse 6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66" name="CaixaDeTexto 65"/>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67" name="Grupo 66"/>
          <p:cNvGrpSpPr/>
          <p:nvPr/>
        </p:nvGrpSpPr>
        <p:grpSpPr>
          <a:xfrm>
            <a:off x="8463280" y="2255520"/>
            <a:ext cx="241300" cy="368300"/>
            <a:chOff x="8319460" y="3999814"/>
            <a:chExt cx="241540" cy="393636"/>
          </a:xfrm>
        </p:grpSpPr>
        <p:sp>
          <p:nvSpPr>
            <p:cNvPr id="68" name="Elipse 6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69" name="CaixaDeTexto 68"/>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70" name="Grupo 69"/>
          <p:cNvGrpSpPr/>
          <p:nvPr/>
        </p:nvGrpSpPr>
        <p:grpSpPr>
          <a:xfrm>
            <a:off x="8111490" y="2274570"/>
            <a:ext cx="241300" cy="368300"/>
            <a:chOff x="8319460" y="3999814"/>
            <a:chExt cx="241540" cy="393636"/>
          </a:xfrm>
        </p:grpSpPr>
        <p:sp>
          <p:nvSpPr>
            <p:cNvPr id="71" name="Elipse 7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72" name="CaixaDeTexto 71"/>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grpSp>
        <p:nvGrpSpPr>
          <p:cNvPr id="73" name="Grupo 72"/>
          <p:cNvGrpSpPr/>
          <p:nvPr/>
        </p:nvGrpSpPr>
        <p:grpSpPr>
          <a:xfrm>
            <a:off x="7825740" y="2194560"/>
            <a:ext cx="241300" cy="368300"/>
            <a:chOff x="8319460" y="3999814"/>
            <a:chExt cx="241540" cy="393636"/>
          </a:xfrm>
        </p:grpSpPr>
        <p:sp>
          <p:nvSpPr>
            <p:cNvPr id="74" name="Elipse 7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75" name="CaixaDeTexto 74"/>
            <p:cNvSpPr txBox="1"/>
            <p:nvPr/>
          </p:nvSpPr>
          <p:spPr>
            <a:xfrm>
              <a:off x="8319460" y="3999814"/>
              <a:ext cx="241540" cy="393636"/>
            </a:xfrm>
            <a:prstGeom prst="rect">
              <a:avLst/>
            </a:prstGeom>
            <a:noFill/>
          </p:spPr>
          <p:txBody>
            <a:bodyPr wrap="square" rtlCol="0">
              <a:spAutoFit/>
            </a:bodyPr>
            <a:p>
              <a:r>
                <a:rPr lang="pt-BR" dirty="0" smtClean="0"/>
                <a:t>-</a:t>
              </a:r>
              <a:endParaRPr lang="pt-BR" dirty="0"/>
            </a:p>
          </p:txBody>
        </p:sp>
      </p:grpSp>
      <p:cxnSp>
        <p:nvCxnSpPr>
          <p:cNvPr id="78" name="Conector de Seta Reta 77"/>
          <p:cNvCxnSpPr/>
          <p:nvPr/>
        </p:nvCxnSpPr>
        <p:spPr>
          <a:xfrm>
            <a:off x="3088005" y="2695575"/>
            <a:ext cx="0" cy="2593340"/>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0" name="Conector de Seta Reta 79"/>
          <p:cNvCxnSpPr/>
          <p:nvPr/>
        </p:nvCxnSpPr>
        <p:spPr>
          <a:xfrm>
            <a:off x="2693670" y="5114925"/>
            <a:ext cx="7418070"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CaixaDeTexto 80"/>
          <p:cNvSpPr txBox="1"/>
          <p:nvPr/>
        </p:nvSpPr>
        <p:spPr>
          <a:xfrm>
            <a:off x="9674860" y="5020945"/>
            <a:ext cx="346710" cy="521970"/>
          </a:xfrm>
          <a:prstGeom prst="rect">
            <a:avLst/>
          </a:prstGeom>
          <a:noFill/>
        </p:spPr>
        <p:txBody>
          <a:bodyPr wrap="square" rtlCol="0">
            <a:spAutoFit/>
          </a:bodyPr>
          <a:p>
            <a:r>
              <a:rPr lang="pt-BR" sz="2800" dirty="0" smtClean="0"/>
              <a:t>y</a:t>
            </a:r>
            <a:endParaRPr lang="pt-BR" sz="2800" dirty="0"/>
          </a:p>
        </p:txBody>
      </p:sp>
      <p:cxnSp>
        <p:nvCxnSpPr>
          <p:cNvPr id="85" name="Conector Reto 84"/>
          <p:cNvCxnSpPr/>
          <p:nvPr/>
        </p:nvCxnSpPr>
        <p:spPr>
          <a:xfrm flipH="1" flipV="1">
            <a:off x="9669780" y="1816735"/>
            <a:ext cx="5080" cy="44132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flipH="1" flipV="1">
            <a:off x="6313805" y="1524635"/>
            <a:ext cx="5080" cy="44132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flipH="1" flipV="1">
            <a:off x="2414270" y="1822450"/>
            <a:ext cx="5080" cy="44132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a:off x="6334760" y="1301115"/>
            <a:ext cx="585470" cy="583565"/>
          </a:xfrm>
          <a:prstGeom prst="rect">
            <a:avLst/>
          </a:prstGeom>
          <a:noFill/>
        </p:spPr>
        <p:txBody>
          <a:bodyPr wrap="square" rtlCol="0">
            <a:spAutoFit/>
          </a:bodyPr>
          <a:p>
            <a:r>
              <a:rPr lang="pt-BR" sz="3200" dirty="0" smtClean="0"/>
              <a:t>V</a:t>
            </a:r>
            <a:r>
              <a:rPr lang="pt-BR" sz="3200" baseline="-25000" dirty="0" smtClean="0"/>
              <a:t>G</a:t>
            </a:r>
            <a:endParaRPr lang="pt-BR" sz="3200" dirty="0"/>
          </a:p>
        </p:txBody>
      </p:sp>
      <p:sp>
        <p:nvSpPr>
          <p:cNvPr id="89" name="CaixaDeTexto 88"/>
          <p:cNvSpPr txBox="1"/>
          <p:nvPr/>
        </p:nvSpPr>
        <p:spPr>
          <a:xfrm>
            <a:off x="9655810" y="1568450"/>
            <a:ext cx="585470" cy="583565"/>
          </a:xfrm>
          <a:prstGeom prst="rect">
            <a:avLst/>
          </a:prstGeom>
          <a:noFill/>
        </p:spPr>
        <p:txBody>
          <a:bodyPr wrap="square" rtlCol="0">
            <a:spAutoFit/>
          </a:bodyPr>
          <a:p>
            <a:r>
              <a:rPr lang="pt-BR" sz="3200" dirty="0" smtClean="0"/>
              <a:t>V</a:t>
            </a:r>
            <a:r>
              <a:rPr lang="pt-BR" sz="3200" baseline="-25000" dirty="0"/>
              <a:t>D</a:t>
            </a:r>
            <a:endParaRPr lang="pt-BR" sz="3200" dirty="0"/>
          </a:p>
        </p:txBody>
      </p:sp>
      <p:sp>
        <p:nvSpPr>
          <p:cNvPr id="90" name="CaixaDeTexto 89"/>
          <p:cNvSpPr txBox="1"/>
          <p:nvPr/>
        </p:nvSpPr>
        <p:spPr>
          <a:xfrm>
            <a:off x="1833880" y="1468755"/>
            <a:ext cx="539750" cy="583565"/>
          </a:xfrm>
          <a:prstGeom prst="rect">
            <a:avLst/>
          </a:prstGeom>
          <a:noFill/>
        </p:spPr>
        <p:txBody>
          <a:bodyPr wrap="square" rtlCol="0">
            <a:spAutoFit/>
          </a:bodyPr>
          <a:p>
            <a:r>
              <a:rPr lang="pt-BR" sz="3200" dirty="0" smtClean="0"/>
              <a:t>V</a:t>
            </a:r>
            <a:r>
              <a:rPr lang="pt-BR" sz="3200" baseline="-25000" dirty="0"/>
              <a:t>S</a:t>
            </a:r>
            <a:endParaRPr lang="pt-BR" sz="3200" dirty="0"/>
          </a:p>
        </p:txBody>
      </p:sp>
      <p:sp>
        <p:nvSpPr>
          <p:cNvPr id="92" name="Retângulo de cantos arredondados 91"/>
          <p:cNvSpPr/>
          <p:nvPr/>
        </p:nvSpPr>
        <p:spPr>
          <a:xfrm>
            <a:off x="10123170" y="2284730"/>
            <a:ext cx="952500" cy="32131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91" name="CaixaDeTexto 90"/>
          <p:cNvSpPr txBox="1"/>
          <p:nvPr/>
        </p:nvSpPr>
        <p:spPr>
          <a:xfrm>
            <a:off x="10235565" y="2233295"/>
            <a:ext cx="840105" cy="460375"/>
          </a:xfrm>
          <a:prstGeom prst="rect">
            <a:avLst/>
          </a:prstGeom>
          <a:noFill/>
        </p:spPr>
        <p:txBody>
          <a:bodyPr wrap="square" rtlCol="0">
            <a:spAutoFit/>
          </a:bodyPr>
          <a:p>
            <a:r>
              <a:rPr lang="pt-BR" sz="2400" dirty="0" smtClean="0"/>
              <a:t>P</a:t>
            </a:r>
            <a:r>
              <a:rPr lang="pt-BR" sz="2400" baseline="30000" dirty="0" smtClean="0"/>
              <a:t>+</a:t>
            </a:r>
            <a:r>
              <a:rPr lang="pt-BR" sz="2400" dirty="0" smtClean="0"/>
              <a:t>-Si</a:t>
            </a:r>
            <a:endParaRPr lang="pt-BR" sz="2400" dirty="0"/>
          </a:p>
        </p:txBody>
      </p:sp>
      <p:cxnSp>
        <p:nvCxnSpPr>
          <p:cNvPr id="93" name="Conector Reto 92"/>
          <p:cNvCxnSpPr/>
          <p:nvPr/>
        </p:nvCxnSpPr>
        <p:spPr>
          <a:xfrm flipH="1" flipV="1">
            <a:off x="10615295" y="1837690"/>
            <a:ext cx="5080" cy="441325"/>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10615295" y="1616710"/>
            <a:ext cx="566420" cy="583565"/>
          </a:xfrm>
          <a:prstGeom prst="rect">
            <a:avLst/>
          </a:prstGeom>
          <a:noFill/>
        </p:spPr>
        <p:txBody>
          <a:bodyPr wrap="square" rtlCol="0">
            <a:spAutoFit/>
          </a:bodyPr>
          <a:p>
            <a:r>
              <a:rPr lang="pt-BR" sz="3200" dirty="0" smtClean="0"/>
              <a:t>V</a:t>
            </a:r>
            <a:r>
              <a:rPr lang="pt-BR" sz="3200" baseline="-25000" dirty="0" smtClean="0"/>
              <a:t>B</a:t>
            </a:r>
            <a:endParaRPr lang="pt-BR" sz="3200" dirty="0"/>
          </a:p>
        </p:txBody>
      </p:sp>
      <p:sp>
        <p:nvSpPr>
          <p:cNvPr id="99" name="Retângulo 98"/>
          <p:cNvSpPr/>
          <p:nvPr/>
        </p:nvSpPr>
        <p:spPr>
          <a:xfrm>
            <a:off x="5424805" y="2279015"/>
            <a:ext cx="153035" cy="2835910"/>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00" name="CaixaDeTexto 99"/>
          <p:cNvSpPr txBox="1"/>
          <p:nvPr/>
        </p:nvSpPr>
        <p:spPr>
          <a:xfrm>
            <a:off x="4677409" y="1158875"/>
            <a:ext cx="1141095" cy="583565"/>
          </a:xfrm>
          <a:prstGeom prst="rect">
            <a:avLst/>
          </a:prstGeom>
          <a:noFill/>
        </p:spPr>
        <p:txBody>
          <a:bodyPr wrap="square" rtlCol="0">
            <a:spAutoFit/>
          </a:bodyPr>
          <a:p>
            <a:r>
              <a:rPr lang="pt-BR" sz="3200" dirty="0" smtClean="0"/>
              <a:t>Q</a:t>
            </a:r>
            <a:r>
              <a:rPr lang="pt-BR" sz="3200" baseline="-25000" dirty="0" smtClean="0"/>
              <a:t>n</a:t>
            </a:r>
            <a:r>
              <a:rPr lang="pt-BR" sz="3200" dirty="0" smtClean="0"/>
              <a:t>(y)</a:t>
            </a:r>
            <a:endParaRPr lang="pt-BR" sz="3200" dirty="0" smtClean="0"/>
          </a:p>
        </p:txBody>
      </p:sp>
      <p:sp>
        <p:nvSpPr>
          <p:cNvPr id="101" name="Forma livre 100"/>
          <p:cNvSpPr/>
          <p:nvPr/>
        </p:nvSpPr>
        <p:spPr>
          <a:xfrm>
            <a:off x="5118100" y="1704975"/>
            <a:ext cx="542290" cy="683260"/>
          </a:xfrm>
          <a:custGeom>
            <a:avLst/>
            <a:gdLst>
              <a:gd name="connsiteX0" fmla="*/ 654779 w 926006"/>
              <a:gd name="connsiteY0" fmla="*/ 1173707 h 1173707"/>
              <a:gd name="connsiteX1" fmla="*/ 900438 w 926006"/>
              <a:gd name="connsiteY1" fmla="*/ 573206 h 1173707"/>
              <a:gd name="connsiteX2" fmla="*/ 108868 w 926006"/>
              <a:gd name="connsiteY2" fmla="*/ 327546 h 1173707"/>
              <a:gd name="connsiteX3" fmla="*/ 26982 w 926006"/>
              <a:gd name="connsiteY3" fmla="*/ 0 h 1173707"/>
            </a:gdLst>
            <a:ahLst/>
            <a:cxnLst>
              <a:cxn ang="0">
                <a:pos x="connsiteX0" y="connsiteY0"/>
              </a:cxn>
              <a:cxn ang="0">
                <a:pos x="connsiteX1" y="connsiteY1"/>
              </a:cxn>
              <a:cxn ang="0">
                <a:pos x="connsiteX2" y="connsiteY2"/>
              </a:cxn>
              <a:cxn ang="0">
                <a:pos x="connsiteX3" y="connsiteY3"/>
              </a:cxn>
            </a:cxnLst>
            <a:rect l="l" t="t" r="r" b="b"/>
            <a:pathLst>
              <a:path w="926006" h="1173707">
                <a:moveTo>
                  <a:pt x="654779" y="1173707"/>
                </a:moveTo>
                <a:cubicBezTo>
                  <a:pt x="823101" y="943970"/>
                  <a:pt x="991423" y="714233"/>
                  <a:pt x="900438" y="573206"/>
                </a:cubicBezTo>
                <a:cubicBezTo>
                  <a:pt x="809453" y="432179"/>
                  <a:pt x="254444" y="423080"/>
                  <a:pt x="108868" y="327546"/>
                </a:cubicBezTo>
                <a:cubicBezTo>
                  <a:pt x="-36708" y="232012"/>
                  <a:pt x="-4863" y="116006"/>
                  <a:pt x="26982" y="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02" name="CaixaDeTexto 101"/>
          <p:cNvSpPr txBox="1"/>
          <p:nvPr/>
        </p:nvSpPr>
        <p:spPr>
          <a:xfrm>
            <a:off x="5530850" y="4498975"/>
            <a:ext cx="893445" cy="521970"/>
          </a:xfrm>
          <a:prstGeom prst="rect">
            <a:avLst/>
          </a:prstGeom>
          <a:noFill/>
        </p:spPr>
        <p:txBody>
          <a:bodyPr wrap="square" rtlCol="0">
            <a:spAutoFit/>
          </a:bodyPr>
          <a:p>
            <a:r>
              <a:rPr lang="pt-BR" sz="2800" dirty="0" smtClean="0"/>
              <a:t>V</a:t>
            </a:r>
            <a:r>
              <a:rPr lang="pt-BR" sz="2800" baseline="-25000" dirty="0" smtClean="0"/>
              <a:t>C</a:t>
            </a:r>
            <a:r>
              <a:rPr lang="pt-BR" sz="2800" dirty="0" smtClean="0"/>
              <a:t>(y)</a:t>
            </a:r>
            <a:endParaRPr lang="pt-BR" sz="2800" dirty="0"/>
          </a:p>
        </p:txBody>
      </p:sp>
      <p:sp>
        <p:nvSpPr>
          <p:cNvPr id="105" name="Seta para baixo 104"/>
          <p:cNvSpPr/>
          <p:nvPr/>
        </p:nvSpPr>
        <p:spPr>
          <a:xfrm rot="5400000">
            <a:off x="7622540" y="2196465"/>
            <a:ext cx="254000" cy="9785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07" name="Seta para baixo 106"/>
          <p:cNvSpPr/>
          <p:nvPr/>
        </p:nvSpPr>
        <p:spPr>
          <a:xfrm rot="5400000">
            <a:off x="4218940" y="2235835"/>
            <a:ext cx="254000" cy="9785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08" name="CaixaDeTexto 107"/>
          <p:cNvSpPr txBox="1"/>
          <p:nvPr/>
        </p:nvSpPr>
        <p:spPr>
          <a:xfrm>
            <a:off x="7574280" y="2645410"/>
            <a:ext cx="457200" cy="583565"/>
          </a:xfrm>
          <a:prstGeom prst="rect">
            <a:avLst/>
          </a:prstGeom>
          <a:noFill/>
        </p:spPr>
        <p:txBody>
          <a:bodyPr wrap="square" rtlCol="0">
            <a:spAutoFit/>
          </a:bodyPr>
          <a:p>
            <a:r>
              <a:rPr lang="pt-BR" sz="3200" dirty="0" smtClean="0"/>
              <a:t>I</a:t>
            </a:r>
            <a:r>
              <a:rPr lang="pt-BR" sz="3200" baseline="-25000" dirty="0" smtClean="0"/>
              <a:t>D</a:t>
            </a:r>
            <a:endParaRPr lang="pt-BR" sz="3200" dirty="0"/>
          </a:p>
        </p:txBody>
      </p:sp>
      <p:sp>
        <p:nvSpPr>
          <p:cNvPr id="109" name="Seta para baixo 108"/>
          <p:cNvSpPr/>
          <p:nvPr/>
        </p:nvSpPr>
        <p:spPr>
          <a:xfrm>
            <a:off x="9553575" y="1148715"/>
            <a:ext cx="204470" cy="55626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10" name="Forma livre 109"/>
          <p:cNvSpPr/>
          <p:nvPr/>
        </p:nvSpPr>
        <p:spPr>
          <a:xfrm>
            <a:off x="1822450" y="1301115"/>
            <a:ext cx="7833360" cy="1216025"/>
          </a:xfrm>
          <a:custGeom>
            <a:avLst/>
            <a:gdLst>
              <a:gd name="connsiteX0" fmla="*/ 7820167 w 7833316"/>
              <a:gd name="connsiteY0" fmla="*/ 0 h 1353305"/>
              <a:gd name="connsiteX1" fmla="*/ 7710985 w 7833316"/>
              <a:gd name="connsiteY1" fmla="*/ 846161 h 1353305"/>
              <a:gd name="connsiteX2" fmla="*/ 6933062 w 7833316"/>
              <a:gd name="connsiteY2" fmla="*/ 1282890 h 1353305"/>
              <a:gd name="connsiteX3" fmla="*/ 2784143 w 7833316"/>
              <a:gd name="connsiteY3" fmla="*/ 1323833 h 1353305"/>
              <a:gd name="connsiteX4" fmla="*/ 1378424 w 7833316"/>
              <a:gd name="connsiteY4" fmla="*/ 1337481 h 1353305"/>
              <a:gd name="connsiteX5" fmla="*/ 641445 w 7833316"/>
              <a:gd name="connsiteY5" fmla="*/ 1091821 h 1353305"/>
              <a:gd name="connsiteX6" fmla="*/ 545910 w 7833316"/>
              <a:gd name="connsiteY6" fmla="*/ 682388 h 1353305"/>
              <a:gd name="connsiteX7" fmla="*/ 0 w 7833316"/>
              <a:gd name="connsiteY7" fmla="*/ 150126 h 135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16" h="1353305">
                <a:moveTo>
                  <a:pt x="7820167" y="0"/>
                </a:moveTo>
                <a:cubicBezTo>
                  <a:pt x="7839501" y="316173"/>
                  <a:pt x="7858836" y="632346"/>
                  <a:pt x="7710985" y="846161"/>
                </a:cubicBezTo>
                <a:cubicBezTo>
                  <a:pt x="7563134" y="1059976"/>
                  <a:pt x="7754202" y="1203278"/>
                  <a:pt x="6933062" y="1282890"/>
                </a:cubicBezTo>
                <a:cubicBezTo>
                  <a:pt x="6111922" y="1362502"/>
                  <a:pt x="2784143" y="1323833"/>
                  <a:pt x="2784143" y="1323833"/>
                </a:cubicBezTo>
                <a:cubicBezTo>
                  <a:pt x="1858370" y="1332932"/>
                  <a:pt x="1735540" y="1376150"/>
                  <a:pt x="1378424" y="1337481"/>
                </a:cubicBezTo>
                <a:cubicBezTo>
                  <a:pt x="1021308" y="1298812"/>
                  <a:pt x="780197" y="1201003"/>
                  <a:pt x="641445" y="1091821"/>
                </a:cubicBezTo>
                <a:cubicBezTo>
                  <a:pt x="502693" y="982639"/>
                  <a:pt x="652817" y="839337"/>
                  <a:pt x="545910" y="682388"/>
                </a:cubicBezTo>
                <a:cubicBezTo>
                  <a:pt x="439002" y="525439"/>
                  <a:pt x="219501" y="337782"/>
                  <a:pt x="0" y="150126"/>
                </a:cubicBezTo>
              </a:path>
            </a:pathLst>
          </a:cu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cxnSp>
        <p:nvCxnSpPr>
          <p:cNvPr id="112" name="Conector de Seta Reta 111"/>
          <p:cNvCxnSpPr/>
          <p:nvPr/>
        </p:nvCxnSpPr>
        <p:spPr>
          <a:xfrm>
            <a:off x="3101340" y="3583305"/>
            <a:ext cx="6071235" cy="0"/>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3" name="CaixaDeTexto 112"/>
          <p:cNvSpPr txBox="1"/>
          <p:nvPr/>
        </p:nvSpPr>
        <p:spPr>
          <a:xfrm>
            <a:off x="5833110" y="3093720"/>
            <a:ext cx="1829435" cy="521970"/>
          </a:xfrm>
          <a:prstGeom prst="rect">
            <a:avLst/>
          </a:prstGeom>
          <a:noFill/>
        </p:spPr>
        <p:txBody>
          <a:bodyPr wrap="square" rtlCol="0">
            <a:spAutoFit/>
          </a:bodyPr>
          <a:p>
            <a:r>
              <a:rPr lang="pt-BR" sz="2800" dirty="0" smtClean="0">
                <a:latin typeface="Comic Sans MS" panose="030F0702030302020204" pitchFamily="66" charset="0"/>
              </a:rPr>
              <a:t>L = </a:t>
            </a:r>
            <a:r>
              <a:rPr lang="pt-BR" sz="2800" dirty="0" err="1" smtClean="0">
                <a:latin typeface="Comic Sans MS" panose="030F0702030302020204" pitchFamily="66" charset="0"/>
              </a:rPr>
              <a:t>lenght</a:t>
            </a:r>
            <a:endParaRPr lang="pt-BR" sz="2800" dirty="0">
              <a:latin typeface="Comic Sans MS" panose="030F0702030302020204" pitchFamily="66" charset="0"/>
            </a:endParaRPr>
          </a:p>
        </p:txBody>
      </p:sp>
      <p:sp>
        <p:nvSpPr>
          <p:cNvPr id="117" name="Seta para a direita 116"/>
          <p:cNvSpPr/>
          <p:nvPr/>
        </p:nvSpPr>
        <p:spPr>
          <a:xfrm>
            <a:off x="6789420" y="4311015"/>
            <a:ext cx="1483995" cy="116205"/>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118" name="CaixaDeTexto 117"/>
          <p:cNvSpPr txBox="1"/>
          <p:nvPr/>
        </p:nvSpPr>
        <p:spPr>
          <a:xfrm>
            <a:off x="7299325" y="4354195"/>
            <a:ext cx="622300" cy="460375"/>
          </a:xfrm>
          <a:prstGeom prst="rect">
            <a:avLst/>
          </a:prstGeom>
          <a:noFill/>
        </p:spPr>
        <p:txBody>
          <a:bodyPr wrap="square" rtlCol="0">
            <a:spAutoFit/>
          </a:bodyPr>
          <a:p>
            <a:r>
              <a:rPr lang="pt-BR" sz="2400" dirty="0" smtClean="0"/>
              <a:t>E</a:t>
            </a:r>
            <a:r>
              <a:rPr lang="pt-BR" sz="2400" baseline="-25000" dirty="0"/>
              <a:t>Y</a:t>
            </a:r>
            <a:endParaRPr lang="pt-BR" sz="2400" dirty="0"/>
          </a:p>
        </p:txBody>
      </p:sp>
      <p:cxnSp>
        <p:nvCxnSpPr>
          <p:cNvPr id="76" name="Conector de Seta Reta 75"/>
          <p:cNvCxnSpPr/>
          <p:nvPr/>
        </p:nvCxnSpPr>
        <p:spPr>
          <a:xfrm>
            <a:off x="4392930" y="248158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p:nvPr/>
        </p:nvCxnSpPr>
        <p:spPr>
          <a:xfrm>
            <a:off x="9011285" y="248539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de Seta Reta 105"/>
          <p:cNvCxnSpPr/>
          <p:nvPr/>
        </p:nvCxnSpPr>
        <p:spPr>
          <a:xfrm>
            <a:off x="8315325" y="252603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p:nvPr/>
        </p:nvCxnSpPr>
        <p:spPr>
          <a:xfrm>
            <a:off x="8009255" y="235585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p:nvPr/>
        </p:nvCxnSpPr>
        <p:spPr>
          <a:xfrm>
            <a:off x="5676265" y="256603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de Seta Reta 114"/>
          <p:cNvCxnSpPr/>
          <p:nvPr/>
        </p:nvCxnSpPr>
        <p:spPr>
          <a:xfrm>
            <a:off x="7426325" y="236156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ector de Seta Reta 115"/>
          <p:cNvCxnSpPr/>
          <p:nvPr/>
        </p:nvCxnSpPr>
        <p:spPr>
          <a:xfrm>
            <a:off x="7172960" y="246443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de Seta Reta 118"/>
          <p:cNvCxnSpPr/>
          <p:nvPr/>
        </p:nvCxnSpPr>
        <p:spPr>
          <a:xfrm>
            <a:off x="4726305" y="236918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de Seta Reta 119"/>
          <p:cNvCxnSpPr/>
          <p:nvPr/>
        </p:nvCxnSpPr>
        <p:spPr>
          <a:xfrm>
            <a:off x="4074795" y="240601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de Seta Reta 120"/>
          <p:cNvCxnSpPr/>
          <p:nvPr/>
        </p:nvCxnSpPr>
        <p:spPr>
          <a:xfrm>
            <a:off x="6269355" y="2406015"/>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de Seta Reta 121"/>
          <p:cNvCxnSpPr/>
          <p:nvPr/>
        </p:nvCxnSpPr>
        <p:spPr>
          <a:xfrm>
            <a:off x="3225800" y="246761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de Seta Reta 122"/>
          <p:cNvCxnSpPr/>
          <p:nvPr/>
        </p:nvCxnSpPr>
        <p:spPr>
          <a:xfrm>
            <a:off x="8658860" y="248539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de Seta Reta 123"/>
          <p:cNvCxnSpPr/>
          <p:nvPr/>
        </p:nvCxnSpPr>
        <p:spPr>
          <a:xfrm>
            <a:off x="3559810" y="2338070"/>
            <a:ext cx="148590"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79" name="CaixaDeTexto 102"/>
          <p:cNvSpPr txBox="1"/>
          <p:nvPr/>
        </p:nvSpPr>
        <p:spPr>
          <a:xfrm>
            <a:off x="963253" y="5543064"/>
            <a:ext cx="11038840" cy="521970"/>
          </a:xfrm>
          <a:prstGeom prst="rect">
            <a:avLst/>
          </a:prstGeom>
          <a:noFill/>
        </p:spPr>
        <p:txBody>
          <a:bodyPr wrap="none" rtlCol="0">
            <a:spAutoFit/>
          </a:bodyPr>
          <a:p>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Vamos tentar calcular as correntes que passam pelo transistor</a:t>
            </a:r>
            <a:endPar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
        <p:nvSpPr>
          <p:cNvPr id="82" name="Seta para a direita 81"/>
          <p:cNvSpPr/>
          <p:nvPr/>
        </p:nvSpPr>
        <p:spPr>
          <a:xfrm rot="16200000" flipV="1">
            <a:off x="2012315" y="3763645"/>
            <a:ext cx="1483995" cy="11049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83" name="CaixaDeTexto 117"/>
          <p:cNvSpPr txBox="1"/>
          <p:nvPr/>
        </p:nvSpPr>
        <p:spPr>
          <a:xfrm>
            <a:off x="2299335" y="3467100"/>
            <a:ext cx="452120" cy="460375"/>
          </a:xfrm>
          <a:prstGeom prst="rect">
            <a:avLst/>
          </a:prstGeom>
          <a:noFill/>
        </p:spPr>
        <p:txBody>
          <a:bodyPr wrap="square" rtlCol="0">
            <a:spAutoFit/>
          </a:bodyPr>
          <a:p>
            <a:r>
              <a:rPr lang="pt-BR" sz="2400" dirty="0" smtClean="0"/>
              <a:t>E</a:t>
            </a:r>
            <a:r>
              <a:rPr lang="pt-BR" sz="2400" baseline="-25000" dirty="0" smtClean="0"/>
              <a:t>Z</a:t>
            </a:r>
            <a:endParaRPr lang="pt-BR" sz="2400" baseline="-25000" dirty="0" smtClean="0"/>
          </a:p>
        </p:txBody>
      </p:sp>
      <p:sp>
        <p:nvSpPr>
          <p:cNvPr id="84" name="Seta para baixo 83"/>
          <p:cNvSpPr/>
          <p:nvPr/>
        </p:nvSpPr>
        <p:spPr>
          <a:xfrm>
            <a:off x="10579735" y="1475105"/>
            <a:ext cx="76200" cy="2355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95" name="CaixaDeTexto 107"/>
          <p:cNvSpPr txBox="1"/>
          <p:nvPr/>
        </p:nvSpPr>
        <p:spPr>
          <a:xfrm>
            <a:off x="9172575" y="1066165"/>
            <a:ext cx="457200" cy="583565"/>
          </a:xfrm>
          <a:prstGeom prst="rect">
            <a:avLst/>
          </a:prstGeom>
          <a:noFill/>
        </p:spPr>
        <p:txBody>
          <a:bodyPr wrap="square" rtlCol="0">
            <a:spAutoFit/>
          </a:bodyPr>
          <a:p>
            <a:r>
              <a:rPr lang="pt-BR" sz="3200" dirty="0" smtClean="0"/>
              <a:t>I</a:t>
            </a:r>
            <a:r>
              <a:rPr lang="pt-BR" sz="3200" baseline="-25000" dirty="0" smtClean="0"/>
              <a:t>D</a:t>
            </a:r>
            <a:endParaRPr lang="pt-BR" sz="3200" dirty="0"/>
          </a:p>
        </p:txBody>
      </p:sp>
      <p:sp>
        <p:nvSpPr>
          <p:cNvPr id="96" name="CaixaDeTexto 107"/>
          <p:cNvSpPr txBox="1"/>
          <p:nvPr/>
        </p:nvSpPr>
        <p:spPr>
          <a:xfrm>
            <a:off x="10655935" y="1294765"/>
            <a:ext cx="525145" cy="521970"/>
          </a:xfrm>
          <a:prstGeom prst="rect">
            <a:avLst/>
          </a:prstGeom>
          <a:noFill/>
        </p:spPr>
        <p:txBody>
          <a:bodyPr wrap="square" rtlCol="0">
            <a:spAutoFit/>
          </a:bodyPr>
          <a:p>
            <a:r>
              <a:rPr lang="pt-BR" sz="2800" dirty="0" smtClean="0"/>
              <a:t>I</a:t>
            </a:r>
            <a:r>
              <a:rPr lang="pt-BR" sz="2800" baseline="-25000" dirty="0" smtClean="0"/>
              <a:t>B</a:t>
            </a:r>
            <a:endParaRPr lang="pt-BR" sz="2800" baseline="-25000" dirty="0" smtClean="0"/>
          </a:p>
        </p:txBody>
      </p:sp>
      <p:sp>
        <p:nvSpPr>
          <p:cNvPr id="97" name="Seta para baixo 96"/>
          <p:cNvSpPr/>
          <p:nvPr/>
        </p:nvSpPr>
        <p:spPr>
          <a:xfrm>
            <a:off x="6285865" y="1233170"/>
            <a:ext cx="76200" cy="23558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98" name="CaixaDeTexto 107"/>
          <p:cNvSpPr txBox="1"/>
          <p:nvPr/>
        </p:nvSpPr>
        <p:spPr>
          <a:xfrm>
            <a:off x="6269355" y="953135"/>
            <a:ext cx="445770" cy="521970"/>
          </a:xfrm>
          <a:prstGeom prst="rect">
            <a:avLst/>
          </a:prstGeom>
          <a:noFill/>
        </p:spPr>
        <p:txBody>
          <a:bodyPr wrap="square" rtlCol="0">
            <a:spAutoFit/>
          </a:bodyPr>
          <a:p>
            <a:r>
              <a:rPr lang="pt-BR" sz="2800" dirty="0" smtClean="0"/>
              <a:t>I</a:t>
            </a:r>
            <a:r>
              <a:rPr lang="pt-BR" sz="2800" baseline="-25000" dirty="0" smtClean="0"/>
              <a:t>G</a:t>
            </a:r>
            <a:endParaRPr lang="pt-BR" sz="2800" baseline="-25000" dirty="0" smtClean="0"/>
          </a:p>
        </p:txBody>
      </p:sp>
      <p:cxnSp>
        <p:nvCxnSpPr>
          <p:cNvPr id="233" name="Conector Reto 232"/>
          <p:cNvCxnSpPr/>
          <p:nvPr/>
        </p:nvCxnSpPr>
        <p:spPr>
          <a:xfrm>
            <a:off x="9172575" y="2327910"/>
            <a:ext cx="0" cy="124714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79" name="CaixaDeTexto 102"/>
          <p:cNvSpPr txBox="1"/>
          <p:nvPr/>
        </p:nvSpPr>
        <p:spPr>
          <a:xfrm>
            <a:off x="307975" y="665480"/>
            <a:ext cx="11433175" cy="5015865"/>
          </a:xfrm>
          <a:prstGeom prst="rect">
            <a:avLst/>
          </a:prstGeom>
          <a:noFill/>
        </p:spPr>
        <p:txBody>
          <a:bodyPr wrap="square" rtlCol="0">
            <a:spAutoFit/>
          </a:bodyPr>
          <a:p>
            <a:pPr indent="0" fontAlgn="auto">
              <a:spcBef>
                <a:spcPts val="1200"/>
              </a:spcBef>
            </a:pPr>
            <a:r>
              <a:rPr lang="pt-BR" sz="2800" b="1" dirty="0" smtClean="0">
                <a:gradFill>
                  <a:gsLst>
                    <a:gs pos="0">
                      <a:srgbClr val="E30000"/>
                    </a:gs>
                    <a:gs pos="100000">
                      <a:srgbClr val="760303"/>
                    </a:gs>
                  </a:gsLst>
                  <a:lin scaled="0"/>
                </a:gradFill>
                <a:effectLst>
                  <a:outerShdw blurRad="38100" dist="38100" dir="2700000" algn="tl">
                    <a:srgbClr val="000000">
                      <a:alpha val="43137"/>
                    </a:srgbClr>
                  </a:outerShdw>
                </a:effectLst>
                <a:latin typeface="Comic Sans MS" panose="030F0702030302020204" pitchFamily="66" charset="0"/>
              </a:rPr>
              <a:t>Corrente de </a:t>
            </a:r>
            <a:r>
              <a:rPr lang="pt-BR" sz="2800" b="1" i="1" dirty="0" smtClean="0">
                <a:gradFill>
                  <a:gsLst>
                    <a:gs pos="0">
                      <a:srgbClr val="E30000"/>
                    </a:gs>
                    <a:gs pos="100000">
                      <a:srgbClr val="760303"/>
                    </a:gs>
                  </a:gsLst>
                  <a:lin scaled="0"/>
                </a:gradFill>
                <a:effectLst>
                  <a:outerShdw blurRad="38100" dist="38100" dir="2700000" algn="tl">
                    <a:srgbClr val="000000">
                      <a:alpha val="43137"/>
                    </a:srgbClr>
                  </a:outerShdw>
                </a:effectLst>
                <a:latin typeface="Comic Sans MS" panose="030F0702030302020204" pitchFamily="66" charset="0"/>
              </a:rPr>
              <a:t>gate</a:t>
            </a:r>
            <a:r>
              <a:rPr lang="pt-BR" sz="2800" b="1" dirty="0" smtClean="0">
                <a:gradFill>
                  <a:gsLst>
                    <a:gs pos="0">
                      <a:srgbClr val="E30000"/>
                    </a:gs>
                    <a:gs pos="100000">
                      <a:srgbClr val="760303"/>
                    </a:gs>
                  </a:gsLst>
                  <a:lin scaled="0"/>
                </a:gradFill>
                <a:effectLst>
                  <a:outerShdw blurRad="38100" dist="38100" dir="2700000" algn="tl">
                    <a:srgbClr val="000000">
                      <a:alpha val="43137"/>
                    </a:srgbClr>
                  </a:outerShdw>
                </a:effectLst>
                <a:latin typeface="Comic Sans MS" panose="030F0702030302020204" pitchFamily="66" charset="0"/>
              </a:rPr>
              <a:t> (I</a:t>
            </a:r>
            <a:r>
              <a:rPr lang="pt-BR" sz="2800" b="1" baseline="-25000" dirty="0" smtClean="0">
                <a:gradFill>
                  <a:gsLst>
                    <a:gs pos="0">
                      <a:srgbClr val="E30000"/>
                    </a:gs>
                    <a:gs pos="100000">
                      <a:srgbClr val="760303"/>
                    </a:gs>
                  </a:gsLst>
                  <a:lin scaled="0"/>
                </a:gradFill>
                <a:effectLst>
                  <a:outerShdw blurRad="38100" dist="38100" dir="2700000" algn="tl">
                    <a:srgbClr val="000000">
                      <a:alpha val="43137"/>
                    </a:srgbClr>
                  </a:outerShdw>
                </a:effectLst>
                <a:latin typeface="Comic Sans MS" panose="030F0702030302020204" pitchFamily="66" charset="0"/>
              </a:rPr>
              <a:t>G</a:t>
            </a:r>
            <a:r>
              <a:rPr lang="pt-BR" sz="2800" b="1" dirty="0" smtClean="0">
                <a:gradFill>
                  <a:gsLst>
                    <a:gs pos="0">
                      <a:srgbClr val="E30000"/>
                    </a:gs>
                    <a:gs pos="100000">
                      <a:srgbClr val="760303"/>
                    </a:gs>
                  </a:gsLst>
                  <a:lin scaled="0"/>
                </a:gradFill>
                <a:effectLst>
                  <a:outerShdw blurRad="38100" dist="38100" dir="2700000" algn="tl">
                    <a:srgbClr val="000000">
                      <a:alpha val="43137"/>
                    </a:srgbClr>
                  </a:outerShdw>
                </a:effectLst>
                <a:latin typeface="Comic Sans MS" panose="030F0702030302020204" pitchFamily="66" charset="0"/>
              </a:rPr>
              <a:t>):</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 a corrente que entra pelo </a:t>
            </a:r>
            <a:r>
              <a:rPr lang="pt-BR" sz="2800" b="1" i="1" dirty="0" smtClean="0">
                <a:solidFill>
                  <a:schemeClr val="tx1"/>
                </a:solidFill>
                <a:effectLst>
                  <a:outerShdw blurRad="38100" dist="38100" dir="2700000" algn="tl">
                    <a:srgbClr val="000000">
                      <a:alpha val="43137"/>
                    </a:srgbClr>
                  </a:outerShdw>
                </a:effectLst>
                <a:latin typeface="Comic Sans MS" panose="030F0702030302020204" pitchFamily="66" charset="0"/>
              </a:rPr>
              <a:t>gate</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 do transistor é praticamente zero por causda do isolante.</a:t>
            </a:r>
            <a:endPar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marL="1239520" lvl="1" indent="-267970" fontAlgn="auto">
              <a:spcBef>
                <a:spcPts val="1200"/>
              </a:spcBef>
              <a:buFont typeface="Arial" panose="020B0604020202020204" pitchFamily="34" charset="0"/>
              <a:buChar char="•"/>
            </a:pP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quando a espessura do isolante reduz muito essa corrente pode se tornar significativa</a:t>
            </a:r>
            <a:endPar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marL="1239520" lvl="1" indent="-267970" fontAlgn="auto">
              <a:spcBef>
                <a:spcPts val="1200"/>
              </a:spcBef>
              <a:buFont typeface="Arial" panose="020B0604020202020204" pitchFamily="34" charset="0"/>
              <a:buChar char="•"/>
            </a:pP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para sinais AC, o gate do transistor é um capacitor</a:t>
            </a:r>
            <a:endPar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indent="0" fontAlgn="auto">
              <a:lnSpc>
                <a:spcPct val="100000"/>
              </a:lnSpc>
              <a:spcBef>
                <a:spcPts val="1200"/>
              </a:spcBef>
            </a:pPr>
            <a:r>
              <a:rPr lang="pt-BR" sz="2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Corrente de </a:t>
            </a:r>
            <a:r>
              <a:rPr lang="pt-BR" sz="2800" b="1" i="1" dirty="0" smtClean="0">
                <a:solidFill>
                  <a:srgbClr val="C00000"/>
                </a:solidFill>
                <a:effectLst>
                  <a:outerShdw blurRad="38100" dist="38100" dir="2700000" algn="tl">
                    <a:srgbClr val="000000">
                      <a:alpha val="43137"/>
                    </a:srgbClr>
                  </a:outerShdw>
                </a:effectLst>
                <a:latin typeface="Comic Sans MS" panose="030F0702030302020204" pitchFamily="66" charset="0"/>
              </a:rPr>
              <a:t>Bulk </a:t>
            </a:r>
            <a:r>
              <a:rPr lang="pt-BR" sz="2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(I</a:t>
            </a:r>
            <a:r>
              <a:rPr lang="pt-BR" sz="2800" b="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B</a:t>
            </a:r>
            <a:r>
              <a:rPr lang="pt-BR" sz="2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 os diodos </a:t>
            </a:r>
            <a:r>
              <a:rPr lang="pt-BR" sz="2800" b="1" i="1" dirty="0" smtClean="0">
                <a:solidFill>
                  <a:schemeClr val="tx1"/>
                </a:solidFill>
                <a:effectLst>
                  <a:outerShdw blurRad="38100" dist="38100" dir="2700000" algn="tl">
                    <a:srgbClr val="000000">
                      <a:alpha val="43137"/>
                    </a:srgbClr>
                  </a:outerShdw>
                </a:effectLst>
                <a:latin typeface="Comic Sans MS" panose="030F0702030302020204" pitchFamily="66" charset="0"/>
              </a:rPr>
              <a:t>Bulk/</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dreno e </a:t>
            </a:r>
            <a:r>
              <a:rPr lang="pt-BR" sz="2800" b="1" i="1" dirty="0" smtClean="0">
                <a:solidFill>
                  <a:schemeClr val="tx1"/>
                </a:solidFill>
                <a:effectLst>
                  <a:outerShdw blurRad="38100" dist="38100" dir="2700000" algn="tl">
                    <a:srgbClr val="000000">
                      <a:alpha val="43137"/>
                    </a:srgbClr>
                  </a:outerShdw>
                </a:effectLst>
                <a:latin typeface="Comic Sans MS" panose="030F0702030302020204" pitchFamily="66" charset="0"/>
              </a:rPr>
              <a:t>Bulk/source</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 estão reversos. Assim esta corrente deve ser muito pequena. </a:t>
            </a:r>
            <a:endPar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a:p>
            <a:pPr indent="0" fontAlgn="auto">
              <a:lnSpc>
                <a:spcPct val="100000"/>
              </a:lnSpc>
              <a:spcBef>
                <a:spcPts val="1200"/>
              </a:spcBef>
            </a:pPr>
            <a:r>
              <a:rPr lang="pt-BR" sz="2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Corrente de dreno (I</a:t>
            </a:r>
            <a:r>
              <a:rPr lang="pt-BR" sz="2800" b="1" baseline="-25000" dirty="0" smtClean="0">
                <a:solidFill>
                  <a:srgbClr val="C00000"/>
                </a:solidFill>
                <a:effectLst>
                  <a:outerShdw blurRad="38100" dist="38100" dir="2700000" algn="tl">
                    <a:srgbClr val="000000">
                      <a:alpha val="43137"/>
                    </a:srgbClr>
                  </a:outerShdw>
                </a:effectLst>
                <a:latin typeface="Comic Sans MS" panose="030F0702030302020204" pitchFamily="66" charset="0"/>
              </a:rPr>
              <a:t>D</a:t>
            </a:r>
            <a:r>
              <a:rPr lang="pt-BR" sz="2800" b="1" dirty="0" smtClean="0">
                <a:solidFill>
                  <a:srgbClr val="C00000"/>
                </a:solidFill>
                <a:effectLst>
                  <a:outerShdw blurRad="38100" dist="38100" dir="2700000" algn="tl">
                    <a:srgbClr val="000000">
                      <a:alpha val="43137"/>
                    </a:srgbClr>
                  </a:outerShdw>
                </a:effectLst>
                <a:latin typeface="Comic Sans MS" panose="030F0702030302020204" pitchFamily="66" charset="0"/>
              </a:rPr>
              <a:t>):</a:t>
            </a:r>
            <a:r>
              <a:rPr lang="pt-BR" sz="2800" b="1" dirty="0" smtClean="0">
                <a:solidFill>
                  <a:schemeClr val="tx1"/>
                </a:solidFill>
                <a:effectLst>
                  <a:outerShdw blurRad="38100" dist="38100" dir="2700000" algn="tl">
                    <a:srgbClr val="000000">
                      <a:alpha val="43137"/>
                    </a:srgbClr>
                  </a:outerShdw>
                </a:effectLst>
                <a:latin typeface="Comic Sans MS" panose="030F0702030302020204" pitchFamily="66" charset="0"/>
              </a:rPr>
              <a:t> esta é a corrente mais importante do transistor. Praticamente toda a corrente que entra pelo dreno sai pelo source. Poucos portadores vão do canal para o </a:t>
            </a:r>
            <a:r>
              <a:rPr lang="pt-BR" sz="2800" b="1" i="1" dirty="0" smtClean="0">
                <a:solidFill>
                  <a:schemeClr val="tx1"/>
                </a:solidFill>
                <a:effectLst>
                  <a:outerShdw blurRad="38100" dist="38100" dir="2700000" algn="tl">
                    <a:srgbClr val="000000">
                      <a:alpha val="43137"/>
                    </a:srgbClr>
                  </a:outerShdw>
                </a:effectLst>
                <a:latin typeface="Comic Sans MS" panose="030F0702030302020204" pitchFamily="66" charset="0"/>
              </a:rPr>
              <a:t>bulk</a:t>
            </a:r>
            <a:endParaRPr lang="pt-BR" sz="2800" b="1" i="1" dirty="0" smtClean="0">
              <a:solidFill>
                <a:schemeClr val="tx1"/>
              </a:solidFill>
              <a:effectLst>
                <a:outerShdw blurRad="38100" dist="38100" dir="2700000" algn="tl">
                  <a:srgbClr val="000000">
                    <a:alpha val="43137"/>
                  </a:srgbClr>
                </a:outerShdw>
              </a:effectLst>
              <a:latin typeface="Comic Sans MS" panose="030F0702030302020204" pitchFamily="66"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Retângulo de cantos arredondados 2"/>
          <p:cNvSpPr/>
          <p:nvPr/>
        </p:nvSpPr>
        <p:spPr>
          <a:xfrm>
            <a:off x="554241" y="3030623"/>
            <a:ext cx="10833357" cy="323550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3"/>
          <p:cNvSpPr/>
          <p:nvPr/>
        </p:nvSpPr>
        <p:spPr>
          <a:xfrm>
            <a:off x="2901233" y="2936651"/>
            <a:ext cx="6328247" cy="1073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73902" y="2708653"/>
            <a:ext cx="6372968" cy="221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0638307" y="5283008"/>
            <a:ext cx="1039799" cy="461665"/>
          </a:xfrm>
          <a:prstGeom prst="rect">
            <a:avLst/>
          </a:prstGeom>
          <a:noFill/>
        </p:spPr>
        <p:txBody>
          <a:bodyPr wrap="square" rtlCol="0">
            <a:spAutoFit/>
          </a:bodyPr>
          <a:lstStyle/>
          <a:p>
            <a:r>
              <a:rPr lang="pt-BR" sz="2400" dirty="0" err="1" smtClean="0"/>
              <a:t>P-Si</a:t>
            </a:r>
            <a:endParaRPr lang="pt-BR" sz="2400" dirty="0"/>
          </a:p>
        </p:txBody>
      </p:sp>
      <p:sp>
        <p:nvSpPr>
          <p:cNvPr id="7" name="CaixaDeTexto 6"/>
          <p:cNvSpPr txBox="1"/>
          <p:nvPr/>
        </p:nvSpPr>
        <p:spPr>
          <a:xfrm>
            <a:off x="5998439" y="2607248"/>
            <a:ext cx="872255" cy="461665"/>
          </a:xfrm>
          <a:prstGeom prst="rect">
            <a:avLst/>
          </a:prstGeom>
          <a:noFill/>
        </p:spPr>
        <p:txBody>
          <a:bodyPr wrap="square" rtlCol="0">
            <a:spAutoFit/>
          </a:bodyPr>
          <a:lstStyle/>
          <a:p>
            <a:r>
              <a:rPr lang="pt-BR" sz="2400" dirty="0" smtClean="0"/>
              <a:t>poli</a:t>
            </a:r>
            <a:endParaRPr lang="pt-BR" sz="2400" dirty="0"/>
          </a:p>
        </p:txBody>
      </p:sp>
      <p:sp>
        <p:nvSpPr>
          <p:cNvPr id="9" name="Retângulo de cantos arredondados 8"/>
          <p:cNvSpPr/>
          <p:nvPr/>
        </p:nvSpPr>
        <p:spPr>
          <a:xfrm>
            <a:off x="2083076" y="3044024"/>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2144508" y="3032977"/>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1" name="Grupo 10"/>
          <p:cNvGrpSpPr/>
          <p:nvPr/>
        </p:nvGrpSpPr>
        <p:grpSpPr>
          <a:xfrm>
            <a:off x="4860992" y="3059007"/>
            <a:ext cx="241540" cy="369332"/>
            <a:chOff x="8319460" y="3999814"/>
            <a:chExt cx="241540" cy="369332"/>
          </a:xfrm>
        </p:grpSpPr>
        <p:sp>
          <p:nvSpPr>
            <p:cNvPr id="12" name="Elipse 1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 name="Grupo 13"/>
          <p:cNvGrpSpPr/>
          <p:nvPr/>
        </p:nvGrpSpPr>
        <p:grpSpPr>
          <a:xfrm>
            <a:off x="5108282" y="3021466"/>
            <a:ext cx="241540" cy="369332"/>
            <a:chOff x="8319460" y="3999814"/>
            <a:chExt cx="241540" cy="369332"/>
          </a:xfrm>
        </p:grpSpPr>
        <p:sp>
          <p:nvSpPr>
            <p:cNvPr id="15" name="Elipse 1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7" name="Grupo 16"/>
          <p:cNvGrpSpPr/>
          <p:nvPr/>
        </p:nvGrpSpPr>
        <p:grpSpPr>
          <a:xfrm>
            <a:off x="6112900" y="3042817"/>
            <a:ext cx="241540" cy="369332"/>
            <a:chOff x="8319460" y="3999814"/>
            <a:chExt cx="241540" cy="369332"/>
          </a:xfrm>
        </p:grpSpPr>
        <p:sp>
          <p:nvSpPr>
            <p:cNvPr id="18" name="Elipse 1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0" name="Grupo 19"/>
          <p:cNvGrpSpPr/>
          <p:nvPr/>
        </p:nvGrpSpPr>
        <p:grpSpPr>
          <a:xfrm>
            <a:off x="6384991" y="3059007"/>
            <a:ext cx="241540" cy="369332"/>
            <a:chOff x="8319460" y="3999814"/>
            <a:chExt cx="241540" cy="369332"/>
          </a:xfrm>
        </p:grpSpPr>
        <p:sp>
          <p:nvSpPr>
            <p:cNvPr id="21" name="Elipse 2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3" name="Grupo 22"/>
          <p:cNvGrpSpPr/>
          <p:nvPr/>
        </p:nvGrpSpPr>
        <p:grpSpPr>
          <a:xfrm>
            <a:off x="6649894" y="3022421"/>
            <a:ext cx="241540" cy="369332"/>
            <a:chOff x="8319460" y="3999814"/>
            <a:chExt cx="241540" cy="369332"/>
          </a:xfrm>
        </p:grpSpPr>
        <p:sp>
          <p:nvSpPr>
            <p:cNvPr id="24" name="Elipse 2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6" name="Grupo 25"/>
          <p:cNvGrpSpPr/>
          <p:nvPr/>
        </p:nvGrpSpPr>
        <p:grpSpPr>
          <a:xfrm>
            <a:off x="6983813" y="3023840"/>
            <a:ext cx="241540" cy="369332"/>
            <a:chOff x="8319460" y="3999814"/>
            <a:chExt cx="241540" cy="369332"/>
          </a:xfrm>
        </p:grpSpPr>
        <p:sp>
          <p:nvSpPr>
            <p:cNvPr id="27" name="Elipse 2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9" name="Grupo 28"/>
          <p:cNvGrpSpPr/>
          <p:nvPr/>
        </p:nvGrpSpPr>
        <p:grpSpPr>
          <a:xfrm>
            <a:off x="5850150" y="3048229"/>
            <a:ext cx="241540" cy="369332"/>
            <a:chOff x="8319460" y="3999814"/>
            <a:chExt cx="241540" cy="369332"/>
          </a:xfrm>
        </p:grpSpPr>
        <p:sp>
          <p:nvSpPr>
            <p:cNvPr id="30" name="Elipse 2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2" name="Grupo 31"/>
          <p:cNvGrpSpPr/>
          <p:nvPr/>
        </p:nvGrpSpPr>
        <p:grpSpPr>
          <a:xfrm>
            <a:off x="5553978" y="3050347"/>
            <a:ext cx="241540" cy="369332"/>
            <a:chOff x="8319460" y="3999814"/>
            <a:chExt cx="241540" cy="369332"/>
          </a:xfrm>
        </p:grpSpPr>
        <p:sp>
          <p:nvSpPr>
            <p:cNvPr id="33" name="Elipse 3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35" name="Grupo 34"/>
          <p:cNvGrpSpPr/>
          <p:nvPr/>
        </p:nvGrpSpPr>
        <p:grpSpPr>
          <a:xfrm>
            <a:off x="5309565" y="3059007"/>
            <a:ext cx="241540" cy="369332"/>
            <a:chOff x="8319460" y="3999814"/>
            <a:chExt cx="241540" cy="369332"/>
          </a:xfrm>
        </p:grpSpPr>
        <p:sp>
          <p:nvSpPr>
            <p:cNvPr id="36" name="Elipse 3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38" name="Retângulo de cantos arredondados 37"/>
          <p:cNvSpPr/>
          <p:nvPr/>
        </p:nvSpPr>
        <p:spPr>
          <a:xfrm>
            <a:off x="9182264" y="3063216"/>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9263047" y="3010688"/>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40" name="Grupo 39"/>
          <p:cNvGrpSpPr/>
          <p:nvPr/>
        </p:nvGrpSpPr>
        <p:grpSpPr>
          <a:xfrm>
            <a:off x="3064255" y="2987274"/>
            <a:ext cx="241540" cy="369332"/>
            <a:chOff x="8319460" y="3999814"/>
            <a:chExt cx="241540" cy="369332"/>
          </a:xfrm>
        </p:grpSpPr>
        <p:sp>
          <p:nvSpPr>
            <p:cNvPr id="41" name="Elipse 4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3" name="Grupo 42"/>
          <p:cNvGrpSpPr/>
          <p:nvPr/>
        </p:nvGrpSpPr>
        <p:grpSpPr>
          <a:xfrm>
            <a:off x="7571474" y="3000397"/>
            <a:ext cx="241540" cy="369332"/>
            <a:chOff x="8319460" y="3999814"/>
            <a:chExt cx="241540" cy="369332"/>
          </a:xfrm>
        </p:grpSpPr>
        <p:sp>
          <p:nvSpPr>
            <p:cNvPr id="44" name="Elipse 4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6" name="Grupo 45"/>
          <p:cNvGrpSpPr/>
          <p:nvPr/>
        </p:nvGrpSpPr>
        <p:grpSpPr>
          <a:xfrm>
            <a:off x="7258770" y="2953422"/>
            <a:ext cx="241540" cy="369332"/>
            <a:chOff x="8319460" y="3999814"/>
            <a:chExt cx="241540" cy="369332"/>
          </a:xfrm>
        </p:grpSpPr>
        <p:sp>
          <p:nvSpPr>
            <p:cNvPr id="47" name="Elipse 4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49" name="Grupo 48"/>
          <p:cNvGrpSpPr/>
          <p:nvPr/>
        </p:nvGrpSpPr>
        <p:grpSpPr>
          <a:xfrm>
            <a:off x="4257066" y="2984452"/>
            <a:ext cx="241540" cy="369332"/>
            <a:chOff x="8319460" y="3999814"/>
            <a:chExt cx="241540" cy="369332"/>
          </a:xfrm>
        </p:grpSpPr>
        <p:sp>
          <p:nvSpPr>
            <p:cNvPr id="50" name="Elipse 4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2" name="Grupo 51"/>
          <p:cNvGrpSpPr/>
          <p:nvPr/>
        </p:nvGrpSpPr>
        <p:grpSpPr>
          <a:xfrm>
            <a:off x="3880220" y="2966640"/>
            <a:ext cx="241540" cy="369332"/>
            <a:chOff x="8319460" y="3999814"/>
            <a:chExt cx="241540" cy="369332"/>
          </a:xfrm>
        </p:grpSpPr>
        <p:sp>
          <p:nvSpPr>
            <p:cNvPr id="53" name="Elipse 5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5" name="Grupo 54"/>
          <p:cNvGrpSpPr/>
          <p:nvPr/>
        </p:nvGrpSpPr>
        <p:grpSpPr>
          <a:xfrm>
            <a:off x="3610237" y="3065465"/>
            <a:ext cx="241540" cy="369332"/>
            <a:chOff x="8319460" y="3999814"/>
            <a:chExt cx="241540" cy="369332"/>
          </a:xfrm>
        </p:grpSpPr>
        <p:sp>
          <p:nvSpPr>
            <p:cNvPr id="56" name="Elipse 5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58" name="Grupo 57"/>
          <p:cNvGrpSpPr/>
          <p:nvPr/>
        </p:nvGrpSpPr>
        <p:grpSpPr>
          <a:xfrm>
            <a:off x="3350144" y="2966640"/>
            <a:ext cx="241540" cy="369332"/>
            <a:chOff x="8319460" y="3999814"/>
            <a:chExt cx="241540" cy="369332"/>
          </a:xfrm>
        </p:grpSpPr>
        <p:sp>
          <p:nvSpPr>
            <p:cNvPr id="59" name="Elipse 5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1" name="Grupo 60"/>
          <p:cNvGrpSpPr/>
          <p:nvPr/>
        </p:nvGrpSpPr>
        <p:grpSpPr>
          <a:xfrm>
            <a:off x="8829923" y="2986747"/>
            <a:ext cx="241540" cy="369332"/>
            <a:chOff x="8319460" y="3999814"/>
            <a:chExt cx="241540" cy="369332"/>
          </a:xfrm>
        </p:grpSpPr>
        <p:sp>
          <p:nvSpPr>
            <p:cNvPr id="62" name="Elipse 6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CaixaDeTexto 6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4" name="Grupo 63"/>
          <p:cNvGrpSpPr/>
          <p:nvPr/>
        </p:nvGrpSpPr>
        <p:grpSpPr>
          <a:xfrm>
            <a:off x="4581531" y="3018285"/>
            <a:ext cx="241540" cy="369332"/>
            <a:chOff x="8319460" y="3999814"/>
            <a:chExt cx="241540" cy="369332"/>
          </a:xfrm>
        </p:grpSpPr>
        <p:sp>
          <p:nvSpPr>
            <p:cNvPr id="65" name="Elipse 6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67" name="Grupo 66"/>
          <p:cNvGrpSpPr/>
          <p:nvPr/>
        </p:nvGrpSpPr>
        <p:grpSpPr>
          <a:xfrm>
            <a:off x="8486437" y="3024731"/>
            <a:ext cx="241540" cy="369332"/>
            <a:chOff x="8319460" y="3999814"/>
            <a:chExt cx="241540" cy="369332"/>
          </a:xfrm>
        </p:grpSpPr>
        <p:sp>
          <p:nvSpPr>
            <p:cNvPr id="68" name="Elipse 6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70" name="Grupo 69"/>
          <p:cNvGrpSpPr/>
          <p:nvPr/>
        </p:nvGrpSpPr>
        <p:grpSpPr>
          <a:xfrm>
            <a:off x="8134096" y="3045069"/>
            <a:ext cx="241540" cy="369332"/>
            <a:chOff x="8319460" y="3999814"/>
            <a:chExt cx="241540" cy="369332"/>
          </a:xfrm>
        </p:grpSpPr>
        <p:sp>
          <p:nvSpPr>
            <p:cNvPr id="71" name="Elipse 7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73" name="Grupo 72"/>
          <p:cNvGrpSpPr/>
          <p:nvPr/>
        </p:nvGrpSpPr>
        <p:grpSpPr>
          <a:xfrm>
            <a:off x="7848398" y="2959110"/>
            <a:ext cx="241540" cy="369332"/>
            <a:chOff x="8319460" y="3999814"/>
            <a:chExt cx="241540" cy="369332"/>
          </a:xfrm>
        </p:grpSpPr>
        <p:sp>
          <p:nvSpPr>
            <p:cNvPr id="74" name="Elipse 7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cxnSp>
        <p:nvCxnSpPr>
          <p:cNvPr id="78" name="Conector de Seta Reta 77"/>
          <p:cNvCxnSpPr/>
          <p:nvPr/>
        </p:nvCxnSpPr>
        <p:spPr>
          <a:xfrm>
            <a:off x="3110981" y="3494642"/>
            <a:ext cx="0" cy="2771486"/>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0" name="Conector de Seta Reta 79"/>
          <p:cNvCxnSpPr/>
          <p:nvPr/>
        </p:nvCxnSpPr>
        <p:spPr>
          <a:xfrm>
            <a:off x="2716696" y="6080407"/>
            <a:ext cx="7417894"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CaixaDeTexto 80"/>
          <p:cNvSpPr txBox="1"/>
          <p:nvPr/>
        </p:nvSpPr>
        <p:spPr>
          <a:xfrm>
            <a:off x="9781034" y="5480643"/>
            <a:ext cx="346570" cy="523220"/>
          </a:xfrm>
          <a:prstGeom prst="rect">
            <a:avLst/>
          </a:prstGeom>
          <a:noFill/>
        </p:spPr>
        <p:txBody>
          <a:bodyPr wrap="none" rtlCol="0">
            <a:spAutoFit/>
          </a:bodyPr>
          <a:lstStyle/>
          <a:p>
            <a:r>
              <a:rPr lang="pt-BR" sz="2800" dirty="0" smtClean="0"/>
              <a:t>y</a:t>
            </a:r>
            <a:endParaRPr lang="pt-BR" sz="2800" dirty="0"/>
          </a:p>
        </p:txBody>
      </p:sp>
      <p:cxnSp>
        <p:nvCxnSpPr>
          <p:cNvPr id="85" name="Conector Reto 84"/>
          <p:cNvCxnSpPr/>
          <p:nvPr/>
        </p:nvCxnSpPr>
        <p:spPr>
          <a:xfrm flipH="1" flipV="1">
            <a:off x="9692438" y="2555660"/>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flipH="1" flipV="1">
            <a:off x="6336916" y="224343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flipH="1" flipV="1">
            <a:off x="2436968" y="256146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a:off x="6357383" y="2003852"/>
            <a:ext cx="585225" cy="584775"/>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89" name="CaixaDeTexto 88"/>
          <p:cNvSpPr txBox="1"/>
          <p:nvPr/>
        </p:nvSpPr>
        <p:spPr>
          <a:xfrm>
            <a:off x="9678502" y="2290192"/>
            <a:ext cx="585417" cy="584775"/>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90" name="CaixaDeTexto 89"/>
          <p:cNvSpPr txBox="1"/>
          <p:nvPr/>
        </p:nvSpPr>
        <p:spPr>
          <a:xfrm>
            <a:off x="1856713" y="2183916"/>
            <a:ext cx="539700" cy="584775"/>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92" name="Retângulo de cantos arredondados 91"/>
          <p:cNvSpPr/>
          <p:nvPr/>
        </p:nvSpPr>
        <p:spPr>
          <a:xfrm>
            <a:off x="10146213" y="3055686"/>
            <a:ext cx="952326"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CaixaDeTexto 90"/>
          <p:cNvSpPr txBox="1"/>
          <p:nvPr/>
        </p:nvSpPr>
        <p:spPr>
          <a:xfrm>
            <a:off x="10258431" y="3000397"/>
            <a:ext cx="840108"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93" name="Conector Reto 92"/>
          <p:cNvCxnSpPr/>
          <p:nvPr/>
        </p:nvCxnSpPr>
        <p:spPr>
          <a:xfrm flipH="1" flipV="1">
            <a:off x="10638307" y="257800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10638307" y="2342151"/>
            <a:ext cx="566181" cy="584775"/>
          </a:xfrm>
          <a:prstGeom prst="rect">
            <a:avLst/>
          </a:prstGeom>
          <a:noFill/>
        </p:spPr>
        <p:txBody>
          <a:bodyPr wrap="none" rtlCol="0">
            <a:spAutoFit/>
          </a:bodyPr>
          <a:lstStyle/>
          <a:p>
            <a:r>
              <a:rPr lang="pt-BR" sz="3200" dirty="0" smtClean="0"/>
              <a:t>V</a:t>
            </a:r>
            <a:r>
              <a:rPr lang="pt-BR" sz="3200" baseline="-25000" dirty="0" smtClean="0"/>
              <a:t>B</a:t>
            </a:r>
            <a:endParaRPr lang="pt-BR" sz="3200" dirty="0"/>
          </a:p>
        </p:txBody>
      </p:sp>
      <p:sp>
        <p:nvSpPr>
          <p:cNvPr id="99" name="Retângulo 98"/>
          <p:cNvSpPr/>
          <p:nvPr/>
        </p:nvSpPr>
        <p:spPr>
          <a:xfrm>
            <a:off x="5447587" y="3049517"/>
            <a:ext cx="153117" cy="3030890"/>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0" name="CaixaDeTexto 99"/>
          <p:cNvSpPr txBox="1"/>
          <p:nvPr/>
        </p:nvSpPr>
        <p:spPr>
          <a:xfrm>
            <a:off x="4472455" y="1336726"/>
            <a:ext cx="636713" cy="584775"/>
          </a:xfrm>
          <a:prstGeom prst="rect">
            <a:avLst/>
          </a:prstGeom>
          <a:noFill/>
        </p:spPr>
        <p:txBody>
          <a:bodyPr wrap="none" rtlCol="0">
            <a:spAutoFit/>
          </a:bodyPr>
          <a:lstStyle/>
          <a:p>
            <a:r>
              <a:rPr lang="pt-BR" sz="3200" dirty="0" smtClean="0"/>
              <a:t>Q</a:t>
            </a:r>
            <a:r>
              <a:rPr lang="pt-BR" sz="3200" baseline="-25000" dirty="0" smtClean="0"/>
              <a:t>N</a:t>
            </a:r>
            <a:endParaRPr lang="pt-BR" sz="3200" dirty="0"/>
          </a:p>
        </p:txBody>
      </p:sp>
      <p:sp>
        <p:nvSpPr>
          <p:cNvPr id="101" name="Forma livre 100"/>
          <p:cNvSpPr/>
          <p:nvPr/>
        </p:nvSpPr>
        <p:spPr>
          <a:xfrm>
            <a:off x="4858917" y="1897039"/>
            <a:ext cx="926006" cy="1269385"/>
          </a:xfrm>
          <a:custGeom>
            <a:avLst/>
            <a:gdLst>
              <a:gd name="connsiteX0" fmla="*/ 654779 w 926006"/>
              <a:gd name="connsiteY0" fmla="*/ 1173707 h 1173707"/>
              <a:gd name="connsiteX1" fmla="*/ 900438 w 926006"/>
              <a:gd name="connsiteY1" fmla="*/ 573206 h 1173707"/>
              <a:gd name="connsiteX2" fmla="*/ 108868 w 926006"/>
              <a:gd name="connsiteY2" fmla="*/ 327546 h 1173707"/>
              <a:gd name="connsiteX3" fmla="*/ 26982 w 926006"/>
              <a:gd name="connsiteY3" fmla="*/ 0 h 1173707"/>
            </a:gdLst>
            <a:ahLst/>
            <a:cxnLst>
              <a:cxn ang="0">
                <a:pos x="connsiteX0" y="connsiteY0"/>
              </a:cxn>
              <a:cxn ang="0">
                <a:pos x="connsiteX1" y="connsiteY1"/>
              </a:cxn>
              <a:cxn ang="0">
                <a:pos x="connsiteX2" y="connsiteY2"/>
              </a:cxn>
              <a:cxn ang="0">
                <a:pos x="connsiteX3" y="connsiteY3"/>
              </a:cxn>
            </a:cxnLst>
            <a:rect l="l" t="t" r="r" b="b"/>
            <a:pathLst>
              <a:path w="926006" h="1173707">
                <a:moveTo>
                  <a:pt x="654779" y="1173707"/>
                </a:moveTo>
                <a:cubicBezTo>
                  <a:pt x="823101" y="943970"/>
                  <a:pt x="991423" y="714233"/>
                  <a:pt x="900438" y="573206"/>
                </a:cubicBezTo>
                <a:cubicBezTo>
                  <a:pt x="809453" y="432179"/>
                  <a:pt x="254444" y="423080"/>
                  <a:pt x="108868" y="327546"/>
                </a:cubicBezTo>
                <a:cubicBezTo>
                  <a:pt x="-36708" y="232012"/>
                  <a:pt x="-4863" y="116006"/>
                  <a:pt x="26982" y="0"/>
                </a:cubicBezTo>
              </a:path>
            </a:pathLst>
          </a:custGeom>
          <a:noFill/>
          <a:ln>
            <a:solidFill>
              <a:schemeClr val="tx1"/>
            </a:solidFill>
            <a:tailEnd type="triangl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CaixaDeTexto 101"/>
          <p:cNvSpPr txBox="1"/>
          <p:nvPr/>
        </p:nvSpPr>
        <p:spPr>
          <a:xfrm>
            <a:off x="4702301" y="4665936"/>
            <a:ext cx="893258" cy="523220"/>
          </a:xfrm>
          <a:prstGeom prst="rect">
            <a:avLst/>
          </a:prstGeom>
          <a:noFill/>
        </p:spPr>
        <p:txBody>
          <a:bodyPr wrap="none" rtlCol="0">
            <a:spAutoFit/>
          </a:bodyPr>
          <a:lstStyle/>
          <a:p>
            <a:r>
              <a:rPr lang="pt-BR" sz="2800" dirty="0" smtClean="0"/>
              <a:t>V</a:t>
            </a:r>
            <a:r>
              <a:rPr lang="pt-BR" sz="2800" baseline="-25000" dirty="0" smtClean="0"/>
              <a:t>C</a:t>
            </a:r>
            <a:r>
              <a:rPr lang="pt-BR" sz="2800" dirty="0" smtClean="0"/>
              <a:t>(y)</a:t>
            </a:r>
            <a:endParaRPr lang="pt-BR" sz="2800" dirty="0"/>
          </a:p>
        </p:txBody>
      </p:sp>
      <p:sp>
        <p:nvSpPr>
          <p:cNvPr id="103" name="CaixaDeTexto 102"/>
          <p:cNvSpPr txBox="1"/>
          <p:nvPr/>
        </p:nvSpPr>
        <p:spPr>
          <a:xfrm>
            <a:off x="2808563" y="419884"/>
            <a:ext cx="6654386" cy="646331"/>
          </a:xfrm>
          <a:prstGeom prst="rect">
            <a:avLst/>
          </a:prstGeom>
          <a:noFill/>
        </p:spPr>
        <p:txBody>
          <a:bodyPr wrap="none" rtlCol="0">
            <a:spAutoFit/>
          </a:bodyPr>
          <a:lstStyle/>
          <a:p>
            <a:r>
              <a:rPr lang="pt-BR" sz="36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Transistor NMOS (operação)</a:t>
            </a:r>
            <a:endParaRPr lang="pt-BR" sz="3600"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105" name="Seta para baixo 104"/>
          <p:cNvSpPr/>
          <p:nvPr/>
        </p:nvSpPr>
        <p:spPr>
          <a:xfrm rot="5400000">
            <a:off x="7636573" y="2995052"/>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7" name="Seta para baixo 106"/>
          <p:cNvSpPr/>
          <p:nvPr/>
        </p:nvSpPr>
        <p:spPr>
          <a:xfrm rot="5400000">
            <a:off x="4233047" y="3036743"/>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p:cNvSpPr txBox="1"/>
          <p:nvPr/>
        </p:nvSpPr>
        <p:spPr>
          <a:xfrm>
            <a:off x="7597423" y="3441242"/>
            <a:ext cx="457176" cy="584775"/>
          </a:xfrm>
          <a:prstGeom prst="rect">
            <a:avLst/>
          </a:prstGeom>
          <a:noFill/>
        </p:spPr>
        <p:txBody>
          <a:bodyPr wrap="none" rtlCol="0">
            <a:spAutoFit/>
          </a:bodyPr>
          <a:lstStyle/>
          <a:p>
            <a:r>
              <a:rPr lang="pt-BR" sz="3200" dirty="0" smtClean="0"/>
              <a:t>I</a:t>
            </a:r>
            <a:r>
              <a:rPr lang="pt-BR" sz="3200" baseline="-25000" dirty="0" smtClean="0"/>
              <a:t>D</a:t>
            </a:r>
            <a:endParaRPr lang="pt-BR" sz="3200" dirty="0"/>
          </a:p>
        </p:txBody>
      </p:sp>
      <p:sp>
        <p:nvSpPr>
          <p:cNvPr id="109" name="Seta para baixo 108"/>
          <p:cNvSpPr/>
          <p:nvPr/>
        </p:nvSpPr>
        <p:spPr>
          <a:xfrm>
            <a:off x="9576272" y="1841804"/>
            <a:ext cx="204460" cy="396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0" name="Forma livre 109"/>
          <p:cNvSpPr/>
          <p:nvPr/>
        </p:nvSpPr>
        <p:spPr>
          <a:xfrm>
            <a:off x="1789325" y="1951655"/>
            <a:ext cx="7833316" cy="1353305"/>
          </a:xfrm>
          <a:custGeom>
            <a:avLst/>
            <a:gdLst>
              <a:gd name="connsiteX0" fmla="*/ 7820167 w 7833316"/>
              <a:gd name="connsiteY0" fmla="*/ 0 h 1353305"/>
              <a:gd name="connsiteX1" fmla="*/ 7710985 w 7833316"/>
              <a:gd name="connsiteY1" fmla="*/ 846161 h 1353305"/>
              <a:gd name="connsiteX2" fmla="*/ 6933062 w 7833316"/>
              <a:gd name="connsiteY2" fmla="*/ 1282890 h 1353305"/>
              <a:gd name="connsiteX3" fmla="*/ 2784143 w 7833316"/>
              <a:gd name="connsiteY3" fmla="*/ 1323833 h 1353305"/>
              <a:gd name="connsiteX4" fmla="*/ 1378424 w 7833316"/>
              <a:gd name="connsiteY4" fmla="*/ 1337481 h 1353305"/>
              <a:gd name="connsiteX5" fmla="*/ 641445 w 7833316"/>
              <a:gd name="connsiteY5" fmla="*/ 1091821 h 1353305"/>
              <a:gd name="connsiteX6" fmla="*/ 545910 w 7833316"/>
              <a:gd name="connsiteY6" fmla="*/ 682388 h 1353305"/>
              <a:gd name="connsiteX7" fmla="*/ 0 w 7833316"/>
              <a:gd name="connsiteY7" fmla="*/ 150126 h 135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16" h="1353305">
                <a:moveTo>
                  <a:pt x="7820167" y="0"/>
                </a:moveTo>
                <a:cubicBezTo>
                  <a:pt x="7839501" y="316173"/>
                  <a:pt x="7858836" y="632346"/>
                  <a:pt x="7710985" y="846161"/>
                </a:cubicBezTo>
                <a:cubicBezTo>
                  <a:pt x="7563134" y="1059976"/>
                  <a:pt x="7754202" y="1203278"/>
                  <a:pt x="6933062" y="1282890"/>
                </a:cubicBezTo>
                <a:cubicBezTo>
                  <a:pt x="6111922" y="1362502"/>
                  <a:pt x="2784143" y="1323833"/>
                  <a:pt x="2784143" y="1323833"/>
                </a:cubicBezTo>
                <a:cubicBezTo>
                  <a:pt x="1858370" y="1332932"/>
                  <a:pt x="1735540" y="1376150"/>
                  <a:pt x="1378424" y="1337481"/>
                </a:cubicBezTo>
                <a:cubicBezTo>
                  <a:pt x="1021308" y="1298812"/>
                  <a:pt x="780197" y="1201003"/>
                  <a:pt x="641445" y="1091821"/>
                </a:cubicBezTo>
                <a:cubicBezTo>
                  <a:pt x="502693" y="982639"/>
                  <a:pt x="652817" y="839337"/>
                  <a:pt x="545910" y="682388"/>
                </a:cubicBezTo>
                <a:cubicBezTo>
                  <a:pt x="439002" y="525439"/>
                  <a:pt x="219501" y="337782"/>
                  <a:pt x="0" y="150126"/>
                </a:cubicBezTo>
              </a:path>
            </a:pathLst>
          </a:cu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12" name="Conector de Seta Reta 111"/>
          <p:cNvCxnSpPr/>
          <p:nvPr/>
        </p:nvCxnSpPr>
        <p:spPr>
          <a:xfrm>
            <a:off x="3123984" y="4443657"/>
            <a:ext cx="6071283" cy="0"/>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3" name="CaixaDeTexto 112"/>
          <p:cNvSpPr txBox="1"/>
          <p:nvPr/>
        </p:nvSpPr>
        <p:spPr>
          <a:xfrm>
            <a:off x="6554462" y="4352576"/>
            <a:ext cx="1829347" cy="523220"/>
          </a:xfrm>
          <a:prstGeom prst="rect">
            <a:avLst/>
          </a:prstGeom>
          <a:noFill/>
        </p:spPr>
        <p:txBody>
          <a:bodyPr wrap="none" rtlCol="0">
            <a:spAutoFit/>
          </a:bodyPr>
          <a:lstStyle/>
          <a:p>
            <a:r>
              <a:rPr lang="pt-BR" sz="2800" dirty="0" smtClean="0">
                <a:latin typeface="Comic Sans MS" panose="030F0702030302020204" pitchFamily="66" charset="0"/>
              </a:rPr>
              <a:t>L = </a:t>
            </a:r>
            <a:r>
              <a:rPr lang="pt-BR" sz="2800" dirty="0" err="1" smtClean="0">
                <a:latin typeface="Comic Sans MS" panose="030F0702030302020204" pitchFamily="66" charset="0"/>
              </a:rPr>
              <a:t>lenght</a:t>
            </a:r>
            <a:endParaRPr lang="pt-BR" sz="2800" dirty="0">
              <a:latin typeface="Comic Sans MS" panose="030F0702030302020204" pitchFamily="66" charset="0"/>
            </a:endParaRPr>
          </a:p>
        </p:txBody>
      </p:sp>
      <p:sp>
        <p:nvSpPr>
          <p:cNvPr id="117" name="Seta para a direita 116"/>
          <p:cNvSpPr/>
          <p:nvPr/>
        </p:nvSpPr>
        <p:spPr>
          <a:xfrm>
            <a:off x="6812456" y="5221064"/>
            <a:ext cx="1484202" cy="1238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CaixaDeTexto 117"/>
          <p:cNvSpPr txBox="1"/>
          <p:nvPr/>
        </p:nvSpPr>
        <p:spPr>
          <a:xfrm>
            <a:off x="7322478" y="5267196"/>
            <a:ext cx="622411" cy="521970"/>
          </a:xfrm>
          <a:prstGeom prst="rect">
            <a:avLst/>
          </a:prstGeom>
          <a:noFill/>
        </p:spPr>
        <p:txBody>
          <a:bodyPr wrap="square" rtlCol="0">
            <a:spAutoFit/>
          </a:bodyPr>
          <a:lstStyle/>
          <a:p>
            <a:r>
              <a:rPr lang="pt-BR" sz="2800" dirty="0" smtClean="0"/>
              <a:t>E</a:t>
            </a:r>
            <a:r>
              <a:rPr lang="pt-BR" sz="2800" baseline="-25000" dirty="0"/>
              <a:t>Y</a:t>
            </a:r>
            <a:endParaRPr lang="pt-BR" sz="2800" baseline="-25000" dirty="0"/>
          </a:p>
        </p:txBody>
      </p:sp>
      <p:cxnSp>
        <p:nvCxnSpPr>
          <p:cNvPr id="76" name="Conector de Seta Reta 75"/>
          <p:cNvCxnSpPr/>
          <p:nvPr/>
        </p:nvCxnSpPr>
        <p:spPr>
          <a:xfrm>
            <a:off x="4415936" y="3266386"/>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p:nvPr/>
        </p:nvCxnSpPr>
        <p:spPr>
          <a:xfrm>
            <a:off x="9033841" y="32700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de Seta Reta 105"/>
          <p:cNvCxnSpPr/>
          <p:nvPr/>
        </p:nvCxnSpPr>
        <p:spPr>
          <a:xfrm>
            <a:off x="8338014" y="331335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p:nvPr/>
        </p:nvCxnSpPr>
        <p:spPr>
          <a:xfrm>
            <a:off x="8032399" y="3131341"/>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p:nvPr/>
        </p:nvCxnSpPr>
        <p:spPr>
          <a:xfrm>
            <a:off x="5699376" y="33562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de Seta Reta 114"/>
          <p:cNvCxnSpPr/>
          <p:nvPr/>
        </p:nvCxnSpPr>
        <p:spPr>
          <a:xfrm>
            <a:off x="7449000" y="313808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ector de Seta Reta 115"/>
          <p:cNvCxnSpPr/>
          <p:nvPr/>
        </p:nvCxnSpPr>
        <p:spPr>
          <a:xfrm>
            <a:off x="7196069" y="3247922"/>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de Seta Reta 118"/>
          <p:cNvCxnSpPr/>
          <p:nvPr/>
        </p:nvCxnSpPr>
        <p:spPr>
          <a:xfrm>
            <a:off x="4748859" y="314602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de Seta Reta 119"/>
          <p:cNvCxnSpPr/>
          <p:nvPr/>
        </p:nvCxnSpPr>
        <p:spPr>
          <a:xfrm>
            <a:off x="4097410" y="31850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de Seta Reta 120"/>
          <p:cNvCxnSpPr/>
          <p:nvPr/>
        </p:nvCxnSpPr>
        <p:spPr>
          <a:xfrm>
            <a:off x="6291990" y="31850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de Seta Reta 121"/>
          <p:cNvCxnSpPr/>
          <p:nvPr/>
        </p:nvCxnSpPr>
        <p:spPr>
          <a:xfrm>
            <a:off x="3248447" y="3250924"/>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de Seta Reta 122"/>
          <p:cNvCxnSpPr/>
          <p:nvPr/>
        </p:nvCxnSpPr>
        <p:spPr>
          <a:xfrm>
            <a:off x="8681500" y="32700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de Seta Reta 123"/>
          <p:cNvCxnSpPr/>
          <p:nvPr/>
        </p:nvCxnSpPr>
        <p:spPr>
          <a:xfrm>
            <a:off x="3582751" y="3112515"/>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Seta para a direita 7"/>
          <p:cNvSpPr/>
          <p:nvPr/>
        </p:nvSpPr>
        <p:spPr>
          <a:xfrm rot="5400000">
            <a:off x="1816911" y="4300314"/>
            <a:ext cx="1484202" cy="1238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sp>
        <p:nvSpPr>
          <p:cNvPr id="77" name="CaixaDeTexto 117"/>
          <p:cNvSpPr txBox="1"/>
          <p:nvPr/>
        </p:nvSpPr>
        <p:spPr>
          <a:xfrm>
            <a:off x="2083093" y="4131816"/>
            <a:ext cx="622411" cy="521970"/>
          </a:xfrm>
          <a:prstGeom prst="rect">
            <a:avLst/>
          </a:prstGeom>
          <a:noFill/>
        </p:spPr>
        <p:txBody>
          <a:bodyPr wrap="square" rtlCol="0">
            <a:spAutoFit/>
          </a:bodyPr>
          <a:p>
            <a:r>
              <a:rPr lang="pt-BR" sz="2800" dirty="0" smtClean="0"/>
              <a:t>E</a:t>
            </a:r>
            <a:r>
              <a:rPr lang="pt-BR" sz="2800" baseline="-25000" dirty="0" smtClean="0"/>
              <a:t>z</a:t>
            </a:r>
            <a:endParaRPr lang="pt-BR" sz="2800" baseline="-25000"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5" name="Caixa de Texto 4"/>
          <p:cNvSpPr txBox="1"/>
          <p:nvPr/>
        </p:nvSpPr>
        <p:spPr>
          <a:xfrm>
            <a:off x="521335" y="323215"/>
            <a:ext cx="11149330" cy="6000750"/>
          </a:xfrm>
          <a:prstGeom prst="rect">
            <a:avLst/>
          </a:prstGeom>
          <a:noFill/>
        </p:spPr>
        <p:txBody>
          <a:bodyPr wrap="square" rtlCol="0" anchor="t">
            <a:spAutoFit/>
          </a:bodyPr>
          <a:p>
            <a:pPr algn="ctr" fontAlgn="auto">
              <a:spcAft>
                <a:spcPts val="1200"/>
              </a:spcAft>
            </a:pPr>
            <a:r>
              <a:rPr lang="pt-BR" altLang="en-US" sz="3600" b="1" dirty="0" smtClean="0">
                <a:solidFill>
                  <a:srgbClr val="C00000"/>
                </a:solidFill>
                <a:effectLst>
                  <a:outerShdw blurRad="38100" dist="38100" dir="2700000" algn="tl">
                    <a:srgbClr val="000000">
                      <a:alpha val="43137"/>
                    </a:srgbClr>
                  </a:outerShdw>
                </a:effectLst>
                <a:latin typeface="Comic Sans MS" panose="030F0702030302020204" pitchFamily="66" charset="0"/>
                <a:cs typeface="Comic Sans MS" panose="030F0702030302020204" pitchFamily="66" charset="0"/>
                <a:sym typeface="+mn-ea"/>
              </a:rPr>
              <a:t>Correntes</a:t>
            </a:r>
            <a:endParaRPr lang="pt-BR" altLang="en-US" sz="3600" b="1" dirty="0" smtClean="0">
              <a:solidFill>
                <a:srgbClr val="C00000"/>
              </a:solidFill>
              <a:effectLst>
                <a:outerShdw blurRad="38100" dist="38100" dir="2700000" algn="tl">
                  <a:srgbClr val="000000">
                    <a:alpha val="43137"/>
                  </a:srgbClr>
                </a:outerShdw>
              </a:effectLst>
              <a:latin typeface="Comic Sans MS" panose="030F0702030302020204" pitchFamily="66" charset="0"/>
              <a:cs typeface="Comic Sans MS" panose="030F0702030302020204" pitchFamily="66" charset="0"/>
              <a:sym typeface="+mn-ea"/>
            </a:endParaRPr>
          </a:p>
          <a:p>
            <a:pPr algn="l" fontAlgn="auto">
              <a:spcAft>
                <a:spcPts val="1200"/>
              </a:spcAft>
            </a:pPr>
            <a:r>
              <a:rPr lang="pt-BR" altLang="en-US" sz="3200" b="1" dirty="0" smtClean="0">
                <a:solidFill>
                  <a:schemeClr val="tx1"/>
                </a:solidFill>
                <a:latin typeface="Comic Sans MS" panose="030F0702030302020204" pitchFamily="66" charset="0"/>
                <a:cs typeface="Comic Sans MS" panose="030F0702030302020204" pitchFamily="66" charset="0"/>
                <a:sym typeface="+mn-ea"/>
              </a:rPr>
              <a:t>Correntes elétricas aparecem devido </a:t>
            </a:r>
            <a:endParaRPr lang="pt-BR" altLang="en-US" sz="3200" b="1" dirty="0" smtClean="0">
              <a:solidFill>
                <a:schemeClr val="tx1"/>
              </a:solidFill>
              <a:latin typeface="Comic Sans MS" panose="030F0702030302020204" pitchFamily="66" charset="0"/>
              <a:cs typeface="Comic Sans MS" panose="030F0702030302020204" pitchFamily="66" charset="0"/>
              <a:sym typeface="+mn-ea"/>
            </a:endParaRPr>
          </a:p>
          <a:p>
            <a:pPr marL="971550" lvl="1" indent="-514350" algn="l" fontAlgn="auto">
              <a:spcAft>
                <a:spcPts val="1200"/>
              </a:spcAft>
              <a:buAutoNum type="arabicPeriod"/>
            </a:pPr>
            <a:r>
              <a:rPr lang="pt-BR" altLang="en-US" sz="3200" b="1" dirty="0" smtClean="0">
                <a:solidFill>
                  <a:schemeClr val="tx1"/>
                </a:solidFill>
                <a:latin typeface="Comic Sans MS" panose="030F0702030302020204" pitchFamily="66" charset="0"/>
                <a:cs typeface="Comic Sans MS" panose="030F0702030302020204" pitchFamily="66" charset="0"/>
                <a:sym typeface="+mn-ea"/>
              </a:rPr>
              <a:t>aos campos elétricos (arrasto ou </a:t>
            </a:r>
            <a:r>
              <a:rPr lang="pt-BR" altLang="en-US" sz="3200" b="1" i="1" dirty="0" smtClean="0">
                <a:solidFill>
                  <a:schemeClr val="tx1"/>
                </a:solidFill>
                <a:latin typeface="Comic Sans MS" panose="030F0702030302020204" pitchFamily="66" charset="0"/>
                <a:cs typeface="Comic Sans MS" panose="030F0702030302020204" pitchFamily="66" charset="0"/>
                <a:sym typeface="+mn-ea"/>
              </a:rPr>
              <a:t>drift</a:t>
            </a:r>
            <a:r>
              <a:rPr lang="pt-BR" altLang="en-US" sz="3200" b="1" dirty="0" smtClean="0">
                <a:solidFill>
                  <a:schemeClr val="tx1"/>
                </a:solidFill>
                <a:latin typeface="Comic Sans MS" panose="030F0702030302020204" pitchFamily="66" charset="0"/>
                <a:cs typeface="Comic Sans MS" panose="030F0702030302020204" pitchFamily="66" charset="0"/>
                <a:sym typeface="+mn-ea"/>
              </a:rPr>
              <a:t>) </a:t>
            </a:r>
            <a:endParaRPr lang="pt-BR" altLang="en-US" sz="3200" b="1" dirty="0" smtClean="0">
              <a:solidFill>
                <a:schemeClr val="tx1"/>
              </a:solidFill>
              <a:latin typeface="Comic Sans MS" panose="030F0702030302020204" pitchFamily="66" charset="0"/>
              <a:cs typeface="Comic Sans MS" panose="030F0702030302020204" pitchFamily="66" charset="0"/>
              <a:sym typeface="+mn-ea"/>
            </a:endParaRPr>
          </a:p>
          <a:p>
            <a:pPr marL="971550" lvl="1" indent="-514350" algn="l" fontAlgn="auto">
              <a:spcAft>
                <a:spcPts val="1200"/>
              </a:spcAft>
              <a:buAutoNum type="arabicPeriod"/>
            </a:pPr>
            <a:r>
              <a:rPr lang="pt-BR" altLang="en-US" sz="3200" b="1" dirty="0" smtClean="0">
                <a:solidFill>
                  <a:schemeClr val="tx1"/>
                </a:solidFill>
                <a:latin typeface="Comic Sans MS" panose="030F0702030302020204" pitchFamily="66" charset="0"/>
                <a:cs typeface="Comic Sans MS" panose="030F0702030302020204" pitchFamily="66" charset="0"/>
                <a:sym typeface="+mn-ea"/>
              </a:rPr>
              <a:t>a difusão</a:t>
            </a:r>
            <a:endParaRPr lang="pt-BR" altLang="en-US" sz="3200" b="1" dirty="0" smtClean="0">
              <a:solidFill>
                <a:schemeClr val="tx1"/>
              </a:solidFill>
              <a:latin typeface="Comic Sans MS" panose="030F0702030302020204" pitchFamily="66" charset="0"/>
              <a:cs typeface="Comic Sans MS" panose="030F0702030302020204" pitchFamily="66" charset="0"/>
              <a:sym typeface="+mn-ea"/>
            </a:endParaRPr>
          </a:p>
          <a:p>
            <a:pPr lvl="0" indent="0" algn="l" fontAlgn="auto">
              <a:spcAft>
                <a:spcPts val="1200"/>
              </a:spcAft>
              <a:buNone/>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Consideramos que:</a:t>
            </a:r>
            <a:endParaRPr lang="pt-BR" altLang="en-US" sz="3200" b="1" dirty="0" smtClean="0">
              <a:solidFill>
                <a:srgbClr val="C00000"/>
              </a:solidFill>
              <a:latin typeface="Comic Sans MS" panose="030F0702030302020204" pitchFamily="66" charset="0"/>
              <a:cs typeface="Comic Sans MS" panose="030F0702030302020204" pitchFamily="66" charset="0"/>
              <a:sym typeface="+mn-ea"/>
            </a:endParaRPr>
          </a:p>
          <a:p>
            <a:pPr marL="571500" lvl="0" indent="-571500" algn="l" fontAlgn="auto">
              <a:spcAft>
                <a:spcPts val="1200"/>
              </a:spcAft>
              <a:buFont typeface="Arial" panose="020B0604020202020204" pitchFamily="34" charset="0"/>
              <a:buChar char="•"/>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as cargas no canal dependem apenas do campo vertical (E</a:t>
            </a:r>
            <a:r>
              <a:rPr lang="pt-BR" altLang="en-US" sz="3200" b="1" baseline="-25000" dirty="0" smtClean="0">
                <a:solidFill>
                  <a:srgbClr val="C00000"/>
                </a:solidFill>
                <a:latin typeface="Comic Sans MS" panose="030F0702030302020204" pitchFamily="66" charset="0"/>
                <a:cs typeface="Comic Sans MS" panose="030F0702030302020204" pitchFamily="66" charset="0"/>
                <a:sym typeface="+mn-ea"/>
              </a:rPr>
              <a:t>Z</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a:t>
            </a:r>
            <a:endParaRPr lang="pt-BR" altLang="en-US" sz="3200" b="1" dirty="0" smtClean="0">
              <a:solidFill>
                <a:srgbClr val="C00000"/>
              </a:solidFill>
              <a:latin typeface="Comic Sans MS" panose="030F0702030302020204" pitchFamily="66" charset="0"/>
              <a:cs typeface="Comic Sans MS" panose="030F0702030302020204" pitchFamily="66" charset="0"/>
              <a:sym typeface="+mn-ea"/>
            </a:endParaRPr>
          </a:p>
          <a:p>
            <a:pPr marL="571500" lvl="0" indent="-571500" algn="l" fontAlgn="auto">
              <a:spcAft>
                <a:spcPts val="1200"/>
              </a:spcAft>
              <a:buFont typeface="Arial" panose="020B0604020202020204" pitchFamily="34" charset="0"/>
              <a:buChar char="•"/>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a corrente </a:t>
            </a:r>
            <a:r>
              <a:rPr lang="pt-BR" altLang="en-US" sz="3200" b="1" i="1" dirty="0" smtClean="0">
                <a:solidFill>
                  <a:srgbClr val="C00000"/>
                </a:solidFill>
                <a:latin typeface="Comic Sans MS" panose="030F0702030302020204" pitchFamily="66" charset="0"/>
                <a:cs typeface="Comic Sans MS" panose="030F0702030302020204" pitchFamily="66" charset="0"/>
                <a:sym typeface="+mn-ea"/>
              </a:rPr>
              <a:t>I</a:t>
            </a:r>
            <a:r>
              <a:rPr lang="pt-BR" altLang="en-US" sz="3200" b="1" i="1" baseline="-25000" dirty="0" smtClean="0">
                <a:solidFill>
                  <a:srgbClr val="C00000"/>
                </a:solidFill>
                <a:latin typeface="Comic Sans MS" panose="030F0702030302020204" pitchFamily="66" charset="0"/>
                <a:cs typeface="Comic Sans MS" panose="030F0702030302020204" pitchFamily="66" charset="0"/>
                <a:sym typeface="+mn-ea"/>
              </a:rPr>
              <a:t>D</a:t>
            </a:r>
            <a:r>
              <a:rPr lang="pt-BR" altLang="en-US" sz="3200" b="1" baseline="-25000" dirty="0" smtClean="0">
                <a:solidFill>
                  <a:srgbClr val="C00000"/>
                </a:solidFill>
                <a:latin typeface="Comic Sans MS" panose="030F0702030302020204" pitchFamily="66" charset="0"/>
                <a:cs typeface="Comic Sans MS" panose="030F0702030302020204" pitchFamily="66" charset="0"/>
                <a:sym typeface="+mn-ea"/>
              </a:rPr>
              <a:t> </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é praticamente só </a:t>
            </a:r>
            <a:r>
              <a:rPr lang="pt-BR" altLang="en-US" sz="3200" b="1" i="1" dirty="0" smtClean="0">
                <a:solidFill>
                  <a:srgbClr val="C00000"/>
                </a:solidFill>
                <a:latin typeface="Comic Sans MS" panose="030F0702030302020204" pitchFamily="66" charset="0"/>
                <a:cs typeface="Comic Sans MS" panose="030F0702030302020204" pitchFamily="66" charset="0"/>
                <a:sym typeface="+mn-ea"/>
              </a:rPr>
              <a:t>drift</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e dependem apenas do campo horizontal </a:t>
            </a:r>
            <a:r>
              <a:rPr lang="pt-BR" altLang="en-US" sz="3200" b="1" i="1" dirty="0" smtClean="0">
                <a:solidFill>
                  <a:srgbClr val="C00000"/>
                </a:solidFill>
                <a:latin typeface="Comic Sans MS" panose="030F0702030302020204" pitchFamily="66" charset="0"/>
                <a:cs typeface="Comic Sans MS" panose="030F0702030302020204" pitchFamily="66" charset="0"/>
                <a:sym typeface="+mn-ea"/>
              </a:rPr>
              <a:t>E</a:t>
            </a:r>
            <a:r>
              <a:rPr lang="pt-BR" altLang="en-US" sz="3200" b="1" i="1" baseline="-25000" dirty="0" smtClean="0">
                <a:solidFill>
                  <a:srgbClr val="C00000"/>
                </a:solidFill>
                <a:latin typeface="Comic Sans MS" panose="030F0702030302020204" pitchFamily="66" charset="0"/>
                <a:cs typeface="Comic Sans MS" panose="030F0702030302020204" pitchFamily="66" charset="0"/>
                <a:sym typeface="+mn-ea"/>
              </a:rPr>
              <a:t>y</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Isso é uma boa aproximação para o estado de forte inversão</a:t>
            </a:r>
            <a:endParaRPr lang="pt-BR" altLang="en-US" sz="3200" b="1" dirty="0" smtClean="0">
              <a:solidFill>
                <a:srgbClr val="C00000"/>
              </a:solidFill>
              <a:latin typeface="Comic Sans MS" panose="030F0702030302020204" pitchFamily="66" charset="0"/>
              <a:cs typeface="Comic Sans MS" panose="030F0702030302020204" pitchFamily="66" charset="0"/>
              <a:sym typeface="+mn-ea"/>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548640" y="634365"/>
                <a:ext cx="10656570" cy="5589270"/>
              </a:xfrm>
              <a:prstGeom prst="rect">
                <a:avLst/>
              </a:prstGeom>
              <a:noFill/>
            </p:spPr>
            <p:txBody>
              <a:bodyPr wrap="square" rtlCol="0">
                <a:spAutoFit/>
              </a:bodyPr>
              <a:lstStyle/>
              <a:p>
                <a:pPr algn="ctr" fontAlgn="auto">
                  <a:spcAft>
                    <a:spcPts val="1200"/>
                  </a:spcAft>
                </a:pPr>
                <a:r>
                  <a:rPr lang="pt-BR" sz="3200" i="1" dirty="0" smtClean="0">
                    <a:latin typeface="Comic Sans MS" panose="030F0702030302020204" pitchFamily="66" charset="0"/>
                  </a:rPr>
                  <a:t>I</a:t>
                </a:r>
                <a:r>
                  <a:rPr lang="pt-BR" sz="3200" i="1" baseline="-25000" dirty="0" smtClean="0">
                    <a:latin typeface="Comic Sans MS" panose="030F0702030302020204" pitchFamily="66" charset="0"/>
                  </a:rPr>
                  <a:t>D</a:t>
                </a:r>
                <a:r>
                  <a:rPr lang="pt-BR" sz="3200" i="1" dirty="0" smtClean="0">
                    <a:latin typeface="Comic Sans MS" panose="030F0702030302020204" pitchFamily="66" charset="0"/>
                  </a:rPr>
                  <a:t> = </a:t>
                </a:r>
                <a:r>
                  <a:rPr lang="pt-BR" sz="3200" i="1" dirty="0" err="1" smtClean="0">
                    <a:latin typeface="Comic Sans MS" panose="030F0702030302020204" pitchFamily="66" charset="0"/>
                  </a:rPr>
                  <a:t>W.Q</a:t>
                </a:r>
                <a:r>
                  <a:rPr lang="pt-BR" sz="3200" i="1" baseline="-25000" dirty="0" err="1" smtClean="0">
                    <a:latin typeface="Comic Sans MS" panose="030F0702030302020204" pitchFamily="66" charset="0"/>
                  </a:rPr>
                  <a:t>N</a:t>
                </a:r>
                <a:r>
                  <a:rPr lang="pt-BR" sz="3200" i="1" dirty="0" err="1" smtClean="0">
                    <a:latin typeface="Comic Sans MS" panose="030F0702030302020204" pitchFamily="66" charset="0"/>
                  </a:rPr>
                  <a:t>(</a:t>
                </a:r>
                <a:r>
                  <a:rPr lang="pt-BR" sz="3200" i="1" dirty="0" err="1" smtClean="0">
                    <a:solidFill>
                      <a:srgbClr val="C00000"/>
                    </a:solidFill>
                    <a:latin typeface="Comic Sans MS" panose="030F0702030302020204" pitchFamily="66" charset="0"/>
                  </a:rPr>
                  <a:t>E</a:t>
                </a:r>
                <a:r>
                  <a:rPr lang="pt-BR" sz="3200" i="1" baseline="-25000" dirty="0" err="1" smtClean="0">
                    <a:solidFill>
                      <a:srgbClr val="C00000"/>
                    </a:solidFill>
                    <a:latin typeface="Comic Sans MS" panose="030F0702030302020204" pitchFamily="66" charset="0"/>
                  </a:rPr>
                  <a:t>Z</a:t>
                </a:r>
                <a:r>
                  <a:rPr lang="pt-BR" sz="3200" i="1" dirty="0" err="1" smtClean="0">
                    <a:latin typeface="Comic Sans MS" panose="030F0702030302020204" pitchFamily="66" charset="0"/>
                  </a:rPr>
                  <a:t>).vel(</a:t>
                </a:r>
                <a:r>
                  <a:rPr lang="pt-BR" sz="3200" i="1" dirty="0" err="1" smtClean="0">
                    <a:solidFill>
                      <a:srgbClr val="C00000"/>
                    </a:solidFill>
                    <a:latin typeface="Comic Sans MS" panose="030F0702030302020204" pitchFamily="66" charset="0"/>
                  </a:rPr>
                  <a:t>E</a:t>
                </a:r>
                <a:r>
                  <a:rPr lang="pt-BR" sz="3200" i="1" baseline="-25000" dirty="0" err="1" smtClean="0">
                    <a:solidFill>
                      <a:srgbClr val="C00000"/>
                    </a:solidFill>
                    <a:latin typeface="Comic Sans MS" panose="030F0702030302020204" pitchFamily="66" charset="0"/>
                  </a:rPr>
                  <a:t>Y</a:t>
                </a:r>
                <a:r>
                  <a:rPr lang="pt-BR" sz="3200" i="1" dirty="0" err="1" smtClean="0">
                    <a:latin typeface="Comic Sans MS" panose="030F0702030302020204" pitchFamily="66" charset="0"/>
                  </a:rPr>
                  <a:t>)</a:t>
                </a:r>
                <a:endParaRPr lang="pt-BR" sz="3200" i="1" dirty="0" smtClean="0">
                  <a:latin typeface="Comic Sans MS" panose="030F0702030302020204" pitchFamily="66" charset="0"/>
                </a:endParaRPr>
              </a:p>
              <a:p>
                <a:r>
                  <a:rPr lang="pt-BR" sz="2800" dirty="0" smtClean="0">
                    <a:latin typeface="Comic Sans MS" panose="030F0702030302020204" pitchFamily="66" charset="0"/>
                  </a:rPr>
                  <a:t>W = </a:t>
                </a:r>
                <a:r>
                  <a:rPr lang="pt-BR" sz="2800" dirty="0" err="1" smtClean="0">
                    <a:latin typeface="Comic Sans MS" panose="030F0702030302020204" pitchFamily="66" charset="0"/>
                  </a:rPr>
                  <a:t>width</a:t>
                </a:r>
                <a:r>
                  <a:rPr lang="pt-BR" sz="2800" dirty="0" smtClean="0">
                    <a:latin typeface="Comic Sans MS" panose="030F0702030302020204" pitchFamily="66" charset="0"/>
                  </a:rPr>
                  <a:t> do transistor (largura)</a:t>
                </a:r>
                <a:endParaRPr lang="pt-BR" sz="2800" dirty="0" smtClean="0">
                  <a:latin typeface="Comic Sans MS" panose="030F0702030302020204" pitchFamily="66" charset="0"/>
                </a:endParaRPr>
              </a:p>
              <a:p>
                <a:pPr fontAlgn="auto">
                  <a:spcAft>
                    <a:spcPts val="1800"/>
                  </a:spcAft>
                </a:pPr>
                <a:r>
                  <a:rPr lang="pt-BR" sz="2800" i="1" dirty="0" err="1">
                    <a:latin typeface="Comic Sans MS" panose="030F0702030302020204" pitchFamily="66" charset="0"/>
                  </a:rPr>
                  <a:t>v</a:t>
                </a:r>
                <a:r>
                  <a:rPr lang="pt-BR" sz="2800" i="1" dirty="0" err="1" smtClean="0">
                    <a:latin typeface="Comic Sans MS" panose="030F0702030302020204" pitchFamily="66" charset="0"/>
                  </a:rPr>
                  <a:t>el</a:t>
                </a:r>
                <a:r>
                  <a:rPr lang="pt-BR" sz="2800" i="1" dirty="0" smtClean="0">
                    <a:latin typeface="Comic Sans MS" panose="030F0702030302020204" pitchFamily="66" charset="0"/>
                  </a:rPr>
                  <a:t> </a:t>
                </a:r>
                <a:r>
                  <a:rPr lang="pt-BR" sz="2800" dirty="0" smtClean="0">
                    <a:latin typeface="Comic Sans MS" panose="030F0702030302020204" pitchFamily="66" charset="0"/>
                  </a:rPr>
                  <a:t>= velocidade dos elétrons</a:t>
                </a:r>
                <a:endParaRPr lang="pt-BR" sz="3200" i="1" dirty="0" smtClean="0"/>
              </a:p>
              <a:p>
                <a:pPr algn="l"/>
                <a:r>
                  <a:rPr lang="pt-BR" sz="3200" i="1" dirty="0"/>
                  <a:t>vel</a:t>
                </a:r>
                <a:r>
                  <a:rPr lang="pt-BR" sz="3200" dirty="0"/>
                  <a:t> =</a:t>
                </a:r>
                <a14:m>
                  <m:oMath xmlns:m="http://schemas.openxmlformats.org/officeDocument/2006/math">
                    <m:r>
                      <a:rPr lang="pt-BR" sz="3200">
                        <a:latin typeface="Cambria Math" panose="02040503050406030204" pitchFamily="18" charset="0"/>
                      </a:rPr>
                      <m:t> </m:t>
                    </m:r>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𝐸</m:t>
                        </m:r>
                      </m:e>
                      <m:sub>
                        <m:r>
                          <a:rPr lang="pt-BR" sz="3200" i="1">
                            <a:latin typeface="Cambria Math" panose="02040503050406030204" pitchFamily="18" charset="0"/>
                          </a:rPr>
                          <m:t>𝑦</m:t>
                        </m:r>
                      </m:sub>
                    </m:sSub>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oMath>
                </a14:m>
                <a:r>
                  <a:rPr lang="pt-BR" sz="3200" dirty="0"/>
                  <a:t> onde </a:t>
                </a:r>
                <a:r>
                  <a:rPr lang="pt-BR" sz="3200" dirty="0" err="1">
                    <a:latin typeface="Symbol" panose="05050102010706020507" pitchFamily="18" charset="2"/>
                  </a:rPr>
                  <a:t>m</a:t>
                </a:r>
                <a:r>
                  <a:rPr lang="pt-BR" sz="3200" baseline="-25000" dirty="0" err="1"/>
                  <a:t>n</a:t>
                </a:r>
                <a:r>
                  <a:rPr lang="pt-BR" sz="3200" dirty="0"/>
                  <a:t> </a:t>
                </a:r>
                <a:r>
                  <a:rPr lang="pt-BR" sz="3200" dirty="0">
                    <a:latin typeface="Comic Sans MS" panose="030F0702030302020204" pitchFamily="66" charset="0"/>
                  </a:rPr>
                  <a:t>é a </a:t>
                </a:r>
                <a:r>
                  <a:rPr lang="pt-BR" sz="3200" dirty="0" smtClean="0">
                    <a:latin typeface="Comic Sans MS" panose="030F0702030302020204" pitchFamily="66" charset="0"/>
                  </a:rPr>
                  <a:t>mobilidade </a:t>
                </a:r>
                <a:endParaRPr lang="pt-BR" sz="3200" dirty="0" smtClean="0">
                  <a:latin typeface="Comic Sans MS" panose="030F0702030302020204" pitchFamily="66" charset="0"/>
                </a:endParaRPr>
              </a:p>
              <a:p>
                <a:pPr algn="l"/>
                <a:r>
                  <a:rPr lang="pt-BR" sz="3200" dirty="0" smtClean="0">
                    <a:latin typeface="Comic Sans MS" panose="030F0702030302020204" pitchFamily="66" charset="0"/>
                  </a:rPr>
                  <a:t>(mobilidade constante é uma aproximação) </a:t>
                </a:r>
                <a:endParaRPr lang="pt-BR" sz="3200" dirty="0">
                  <a:latin typeface="Comic Sans MS" panose="030F0702030302020204" pitchFamily="66" charset="0"/>
                </a:endParaRPr>
              </a:p>
              <a:p>
                <a:endParaRPr lang="pt-BR" sz="3200" i="1" dirty="0"/>
              </a:p>
              <a:p>
                <a14:m>
                  <m:oMathPara xmlns:m="http://schemas.openxmlformats.org/officeDocument/2006/math">
                    <m:oMathParaPr>
                      <m:jc m:val="center"/>
                    </m:oMathParaPr>
                    <m:oMath xmlns:m="http://schemas.openxmlformats.org/officeDocument/2006/math">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𝐸</m:t>
                          </m:r>
                        </m:e>
                        <m:sub>
                          <m:r>
                            <a:rPr lang="pt-BR" sz="3200" b="0" i="1" smtClean="0">
                              <a:latin typeface="Cambria Math" panose="02040503050406030204" pitchFamily="18" charset="0"/>
                            </a:rPr>
                            <m:t>𝑦</m:t>
                          </m:r>
                        </m:sub>
                      </m:sSub>
                      <m:r>
                        <a:rPr lang="pt-BR" sz="3200" i="1" smtClean="0">
                          <a:latin typeface="Cambria Math" panose="02040503050406030204" pitchFamily="18" charset="0"/>
                        </a:rPr>
                        <m:t>=</m:t>
                      </m:r>
                      <m:r>
                        <a:rPr lang="pt-BR" sz="3200" b="0" i="1" smtClean="0">
                          <a:latin typeface="Cambria Math" panose="02040503050406030204" pitchFamily="18" charset="0"/>
                        </a:rPr>
                        <m:t>−</m:t>
                      </m:r>
                      <m:f>
                        <m:fPr>
                          <m:ctrlPr>
                            <a:rPr lang="pt-BR" sz="3200" b="0" i="1" smtClean="0">
                              <a:latin typeface="Cambria Math" panose="02040503050406030204" pitchFamily="18" charset="0"/>
                            </a:rPr>
                          </m:ctrlPr>
                        </m:fPr>
                        <m:num>
                          <m:r>
                            <a:rPr lang="pt-BR" sz="3200" b="0" i="1" smtClean="0">
                              <a:latin typeface="Cambria Math" panose="02040503050406030204" pitchFamily="18" charset="0"/>
                            </a:rPr>
                            <m:t>𝜕</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𝑐</m:t>
                              </m:r>
                            </m:sub>
                          </m:sSub>
                        </m:num>
                        <m:den>
                          <m:r>
                            <a:rPr lang="pt-BR" sz="3200" b="0" i="1" smtClean="0">
                              <a:latin typeface="Cambria Math" panose="02040503050406030204" pitchFamily="18" charset="0"/>
                            </a:rPr>
                            <m:t>𝜕</m:t>
                          </m:r>
                          <m:r>
                            <a:rPr lang="pt-BR" sz="3200" b="0" i="1" smtClean="0">
                              <a:latin typeface="Cambria Math" panose="02040503050406030204" pitchFamily="18" charset="0"/>
                            </a:rPr>
                            <m:t>𝑦</m:t>
                          </m:r>
                        </m:den>
                      </m:f>
                    </m:oMath>
                  </m:oMathPara>
                </a14:m>
                <a:endParaRPr lang="pt-BR" sz="3200" i="1" dirty="0" smtClean="0"/>
              </a:p>
              <a:p>
                <a:endParaRPr lang="pt-BR" sz="3200" i="1" dirty="0" smtClean="0"/>
              </a:p>
              <a:p>
                <a:pPr algn="ctr"/>
                <a:r>
                  <a:rPr lang="pt-BR" sz="3200" i="1" dirty="0" err="1" smtClean="0"/>
                  <a:t>vel</a:t>
                </a:r>
                <a:r>
                  <a:rPr lang="pt-BR" sz="3200" dirty="0" smtClean="0"/>
                  <a:t> =</a:t>
                </a:r>
                <a14:m>
                  <m:oMath xmlns:m="http://schemas.openxmlformats.org/officeDocument/2006/math">
                    <m:r>
                      <a:rPr lang="pt-BR" sz="3200" b="0" i="0" smtClean="0">
                        <a:latin typeface="Cambria Math" panose="02040503050406030204" pitchFamily="18" charset="0"/>
                      </a:rPr>
                      <m:t> </m:t>
                    </m:r>
                    <m:r>
                      <a:rPr lang="pt-BR" sz="3200" i="1" smtClean="0">
                        <a:latin typeface="Cambria Math" panose="02040503050406030204" pitchFamily="18" charset="0"/>
                      </a:rPr>
                      <m:t>−</m:t>
                    </m:r>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𝐸</m:t>
                        </m:r>
                      </m:e>
                      <m:sub>
                        <m:r>
                          <a:rPr lang="pt-BR" sz="3200" b="0" i="1" smtClean="0">
                            <a:latin typeface="Cambria Math" panose="02040503050406030204" pitchFamily="18" charset="0"/>
                          </a:rPr>
                          <m:t>𝑦</m:t>
                        </m:r>
                      </m:sub>
                    </m:sSub>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r>
                      <a:rPr lang="pt-BR" sz="3200" b="0" i="1" smtClean="0">
                        <a:latin typeface="Cambria Math" panose="02040503050406030204" pitchFamily="18" charset="0"/>
                      </a:rPr>
                      <m:t>=</m:t>
                    </m:r>
                    <m:f>
                      <m:fPr>
                        <m:ctrlPr>
                          <a:rPr lang="pt-BR" sz="3200" i="1">
                            <a:latin typeface="Cambria Math" panose="02040503050406030204" pitchFamily="18" charset="0"/>
                          </a:rPr>
                        </m:ctrlPr>
                      </m:fPr>
                      <m:num>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𝑐</m:t>
                            </m:r>
                          </m:sub>
                        </m:sSub>
                      </m:num>
                      <m:den>
                        <m:r>
                          <a:rPr lang="pt-BR" sz="3200" i="1">
                            <a:latin typeface="Cambria Math" panose="02040503050406030204" pitchFamily="18" charset="0"/>
                          </a:rPr>
                          <m:t>𝜕</m:t>
                        </m:r>
                        <m:r>
                          <a:rPr lang="pt-BR" sz="3200" i="1">
                            <a:latin typeface="Cambria Math" panose="02040503050406030204" pitchFamily="18" charset="0"/>
                          </a:rPr>
                          <m:t>𝑦</m:t>
                        </m:r>
                      </m:den>
                    </m:f>
                    <m:sSub>
                      <m:sSubPr>
                        <m:ctrlPr>
                          <a:rPr lang="pt-BR" sz="3200" i="1" smtClean="0">
                            <a:latin typeface="Cambria Math" panose="02040503050406030204" pitchFamily="18" charset="0"/>
                          </a:rPr>
                        </m:ctrlPr>
                      </m:sSubPr>
                      <m:e>
                        <m:r>
                          <a:rPr lang="pt-BR" sz="3200" i="1" smtClean="0">
                            <a:latin typeface="Cambria Math" panose="02040503050406030204" pitchFamily="18" charset="0"/>
                            <a:ea typeface="Cambria Math" panose="02040503050406030204" pitchFamily="18" charset="0"/>
                          </a:rPr>
                          <m:t>𝜇</m:t>
                        </m:r>
                      </m:e>
                      <m:sub>
                        <m:r>
                          <a:rPr lang="pt-BR" sz="3200" b="0" i="1" smtClean="0">
                            <a:latin typeface="Cambria Math" panose="02040503050406030204" pitchFamily="18" charset="0"/>
                          </a:rPr>
                          <m:t>𝑛</m:t>
                        </m:r>
                      </m:sub>
                    </m:sSub>
                  </m:oMath>
                </a14:m>
                <a:endParaRPr lang="pt-BR" sz="3200" dirty="0"/>
              </a:p>
            </p:txBody>
          </p:sp>
        </mc:Choice>
        <mc:Fallback>
          <p:sp>
            <p:nvSpPr>
              <p:cNvPr id="3" name="CaixaDeTexto 2"/>
              <p:cNvSpPr txBox="1">
                <a:spLocks noRot="1" noChangeAspect="1" noMove="1" noResize="1" noEditPoints="1" noAdjustHandles="1" noChangeArrowheads="1" noChangeShapeType="1" noTextEdit="1"/>
              </p:cNvSpPr>
              <p:nvPr/>
            </p:nvSpPr>
            <p:spPr>
              <a:xfrm>
                <a:off x="548640" y="634365"/>
                <a:ext cx="10656570" cy="5589270"/>
              </a:xfrm>
              <a:prstGeom prst="rect">
                <a:avLst/>
              </a:prstGeom>
              <a:blipFill rotWithShape="1">
                <a:blip r:embed="rId1"/>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11" name="Rectangle 140"/>
          <p:cNvSpPr>
            <a:spLocks noChangeArrowheads="1"/>
          </p:cNvSpPr>
          <p:nvPr/>
        </p:nvSpPr>
        <p:spPr bwMode="auto">
          <a:xfrm flipH="1">
            <a:off x="2105660" y="2091690"/>
            <a:ext cx="2692400" cy="64516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3600" dirty="0"/>
              <a:t> </a:t>
            </a:r>
            <a:r>
              <a:rPr lang="pt-BR" sz="3600" dirty="0" smtClean="0"/>
              <a:t>saída = A.B</a:t>
            </a:r>
            <a:endParaRPr lang="pt-BR" sz="3600" baseline="-25000" dirty="0"/>
          </a:p>
        </p:txBody>
      </p:sp>
      <p:grpSp>
        <p:nvGrpSpPr>
          <p:cNvPr id="94" name="Grupo 93"/>
          <p:cNvGrpSpPr/>
          <p:nvPr/>
        </p:nvGrpSpPr>
        <p:grpSpPr>
          <a:xfrm>
            <a:off x="6827520" y="1064895"/>
            <a:ext cx="4890770" cy="4587220"/>
            <a:chOff x="7562986" y="2423635"/>
            <a:chExt cx="3189924" cy="3025424"/>
          </a:xfrm>
        </p:grpSpPr>
        <p:grpSp>
          <p:nvGrpSpPr>
            <p:cNvPr id="5" name="Group 104"/>
            <p:cNvGrpSpPr/>
            <p:nvPr/>
          </p:nvGrpSpPr>
          <p:grpSpPr bwMode="auto">
            <a:xfrm flipH="1">
              <a:off x="9903308" y="2939461"/>
              <a:ext cx="504818" cy="431772"/>
              <a:chOff x="5039234" y="4977172"/>
              <a:chExt cx="503606" cy="432048"/>
            </a:xfrm>
          </p:grpSpPr>
          <p:sp>
            <p:nvSpPr>
              <p:cNvPr id="23" name="Line 82"/>
              <p:cNvSpPr>
                <a:spLocks noChangeShapeType="1"/>
              </p:cNvSpPr>
              <p:nvPr/>
            </p:nvSpPr>
            <p:spPr bwMode="auto">
              <a:xfrm>
                <a:off x="5255952" y="4977172"/>
                <a:ext cx="0" cy="43180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4" name="Line 83"/>
              <p:cNvSpPr>
                <a:spLocks noChangeShapeType="1"/>
              </p:cNvSpPr>
              <p:nvPr/>
            </p:nvSpPr>
            <p:spPr bwMode="auto">
              <a:xfrm flipH="1">
                <a:off x="5290812" y="4977172"/>
                <a:ext cx="1" cy="432048"/>
              </a:xfrm>
              <a:prstGeom prst="line">
                <a:avLst/>
              </a:prstGeom>
              <a:noFill/>
              <a:ln w="2540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5" name="Line 84"/>
              <p:cNvSpPr>
                <a:spLocks noChangeShapeType="1"/>
              </p:cNvSpPr>
              <p:nvPr/>
            </p:nvSpPr>
            <p:spPr bwMode="auto">
              <a:xfrm>
                <a:off x="5290813" y="4977172"/>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6" name="Line 85"/>
              <p:cNvSpPr>
                <a:spLocks noChangeShapeType="1"/>
              </p:cNvSpPr>
              <p:nvPr/>
            </p:nvSpPr>
            <p:spPr bwMode="auto">
              <a:xfrm flipV="1">
                <a:off x="5290813" y="5409220"/>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7" name="Line 93"/>
              <p:cNvSpPr>
                <a:spLocks noChangeShapeType="1"/>
              </p:cNvSpPr>
              <p:nvPr/>
            </p:nvSpPr>
            <p:spPr bwMode="auto">
              <a:xfrm flipH="1">
                <a:off x="5039234" y="5193196"/>
                <a:ext cx="216024"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8"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6" name="Group 147"/>
            <p:cNvGrpSpPr/>
            <p:nvPr/>
          </p:nvGrpSpPr>
          <p:grpSpPr bwMode="auto">
            <a:xfrm>
              <a:off x="8802470" y="4658204"/>
              <a:ext cx="503231" cy="431772"/>
              <a:chOff x="2834" y="2568"/>
              <a:chExt cx="317" cy="272"/>
            </a:xfrm>
          </p:grpSpPr>
          <p:sp>
            <p:nvSpPr>
              <p:cNvPr id="18" name="Line 82"/>
              <p:cNvSpPr>
                <a:spLocks noChangeShapeType="1"/>
              </p:cNvSpPr>
              <p:nvPr/>
            </p:nvSpPr>
            <p:spPr bwMode="auto">
              <a:xfrm>
                <a:off x="2970"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9" name="Line 83"/>
              <p:cNvSpPr>
                <a:spLocks noChangeShapeType="1"/>
              </p:cNvSpPr>
              <p:nvPr/>
            </p:nvSpPr>
            <p:spPr bwMode="auto">
              <a:xfrm>
                <a:off x="2992"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0" name="Line 84"/>
              <p:cNvSpPr>
                <a:spLocks noChangeShapeType="1"/>
              </p:cNvSpPr>
              <p:nvPr/>
            </p:nvSpPr>
            <p:spPr bwMode="auto">
              <a:xfrm>
                <a:off x="2992" y="2568"/>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1" name="Line 85"/>
              <p:cNvSpPr>
                <a:spLocks noChangeShapeType="1"/>
              </p:cNvSpPr>
              <p:nvPr/>
            </p:nvSpPr>
            <p:spPr bwMode="auto">
              <a:xfrm flipV="1">
                <a:off x="2992" y="2840"/>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2" name="Line 93"/>
              <p:cNvSpPr>
                <a:spLocks noChangeShapeType="1"/>
              </p:cNvSpPr>
              <p:nvPr/>
            </p:nvSpPr>
            <p:spPr bwMode="auto">
              <a:xfrm flipH="1">
                <a:off x="2834" y="2704"/>
                <a:ext cx="136"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7" name="Straight Connector 178"/>
            <p:cNvCxnSpPr>
              <a:cxnSpLocks noChangeShapeType="1"/>
            </p:cNvCxnSpPr>
            <p:nvPr/>
          </p:nvCxnSpPr>
          <p:spPr bwMode="auto">
            <a:xfrm rot="5400000" flipV="1">
              <a:off x="10077935" y="3574958"/>
              <a:ext cx="0" cy="360358"/>
            </a:xfrm>
            <a:prstGeom prst="line">
              <a:avLst/>
            </a:prstGeom>
            <a:noFill/>
            <a:ln w="22225" algn="ctr">
              <a:solidFill>
                <a:schemeClr val="tx1"/>
              </a:solidFill>
              <a:round/>
            </a:ln>
            <a:extLst>
              <a:ext uri="{909E8E84-426E-40DD-AFC4-6F175D3DCCD1}">
                <a14:hiddenFill xmlns:a14="http://schemas.microsoft.com/office/drawing/2010/main">
                  <a:noFill/>
                </a14:hiddenFill>
              </a:ext>
            </a:extLst>
          </p:spPr>
        </p:cxnSp>
        <p:sp>
          <p:nvSpPr>
            <p:cNvPr id="8" name="Oval 109"/>
            <p:cNvSpPr>
              <a:spLocks noChangeArrowheads="1"/>
            </p:cNvSpPr>
            <p:nvPr/>
          </p:nvSpPr>
          <p:spPr bwMode="auto">
            <a:xfrm flipH="1">
              <a:off x="10210625" y="3717834"/>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9" name="Rectangle 140"/>
            <p:cNvSpPr>
              <a:spLocks noChangeArrowheads="1"/>
            </p:cNvSpPr>
            <p:nvPr/>
          </p:nvSpPr>
          <p:spPr bwMode="auto">
            <a:xfrm flipH="1">
              <a:off x="9088217" y="4697806"/>
              <a:ext cx="477831" cy="26300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2000" dirty="0"/>
                <a:t>M</a:t>
              </a:r>
              <a:r>
                <a:rPr lang="pt-BR" sz="2000" baseline="-25000" dirty="0"/>
                <a:t>n1</a:t>
              </a:r>
              <a:endParaRPr lang="pt-BR" sz="2000" baseline="-25000" dirty="0"/>
            </a:p>
          </p:txBody>
        </p:sp>
        <p:sp>
          <p:nvSpPr>
            <p:cNvPr id="10" name="Rectangle 142"/>
            <p:cNvSpPr>
              <a:spLocks noChangeArrowheads="1"/>
            </p:cNvSpPr>
            <p:nvPr/>
          </p:nvSpPr>
          <p:spPr bwMode="auto">
            <a:xfrm flipH="1">
              <a:off x="9134049" y="4022515"/>
              <a:ext cx="477830" cy="26300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2000" dirty="0" smtClean="0"/>
                <a:t>M</a:t>
              </a:r>
              <a:r>
                <a:rPr lang="pt-BR" sz="2000" baseline="-25000" dirty="0"/>
                <a:t>n2</a:t>
              </a:r>
              <a:endParaRPr lang="pt-BR" sz="2000" baseline="-25000" dirty="0"/>
            </a:p>
          </p:txBody>
        </p:sp>
        <p:cxnSp>
          <p:nvCxnSpPr>
            <p:cNvPr id="14" name="Conector Reto 13"/>
            <p:cNvCxnSpPr/>
            <p:nvPr/>
          </p:nvCxnSpPr>
          <p:spPr>
            <a:xfrm>
              <a:off x="9307366" y="5074182"/>
              <a:ext cx="4461" cy="3748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40"/>
            <p:cNvSpPr>
              <a:spLocks noChangeArrowheads="1"/>
            </p:cNvSpPr>
            <p:nvPr/>
          </p:nvSpPr>
          <p:spPr bwMode="auto">
            <a:xfrm flipH="1">
              <a:off x="9869783" y="3819527"/>
              <a:ext cx="883127" cy="303633"/>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2400" dirty="0"/>
                <a:t> </a:t>
              </a:r>
              <a:r>
                <a:rPr lang="pt-BR" sz="2400" dirty="0" smtClean="0"/>
                <a:t>saída</a:t>
              </a:r>
              <a:endParaRPr lang="pt-BR" sz="2400" baseline="-25000" dirty="0"/>
            </a:p>
          </p:txBody>
        </p:sp>
        <p:cxnSp>
          <p:nvCxnSpPr>
            <p:cNvPr id="17" name="Conector Reto 16"/>
            <p:cNvCxnSpPr/>
            <p:nvPr/>
          </p:nvCxnSpPr>
          <p:spPr>
            <a:xfrm flipH="1">
              <a:off x="9162101" y="5441952"/>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104"/>
            <p:cNvGrpSpPr/>
            <p:nvPr/>
          </p:nvGrpSpPr>
          <p:grpSpPr bwMode="auto">
            <a:xfrm>
              <a:off x="8297652" y="2939709"/>
              <a:ext cx="504818" cy="431772"/>
              <a:chOff x="5039234" y="4977172"/>
              <a:chExt cx="503606" cy="432048"/>
            </a:xfrm>
          </p:grpSpPr>
          <p:sp>
            <p:nvSpPr>
              <p:cNvPr id="49" name="Line 82"/>
              <p:cNvSpPr>
                <a:spLocks noChangeShapeType="1"/>
              </p:cNvSpPr>
              <p:nvPr/>
            </p:nvSpPr>
            <p:spPr bwMode="auto">
              <a:xfrm>
                <a:off x="5255952" y="4977172"/>
                <a:ext cx="0" cy="43180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0" name="Line 83"/>
              <p:cNvSpPr>
                <a:spLocks noChangeShapeType="1"/>
              </p:cNvSpPr>
              <p:nvPr/>
            </p:nvSpPr>
            <p:spPr bwMode="auto">
              <a:xfrm flipH="1">
                <a:off x="5290812" y="4977172"/>
                <a:ext cx="1" cy="432048"/>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1" name="Line 84"/>
              <p:cNvSpPr>
                <a:spLocks noChangeShapeType="1"/>
              </p:cNvSpPr>
              <p:nvPr/>
            </p:nvSpPr>
            <p:spPr bwMode="auto">
              <a:xfrm>
                <a:off x="5290813" y="4977172"/>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2" name="Line 85"/>
              <p:cNvSpPr>
                <a:spLocks noChangeShapeType="1"/>
              </p:cNvSpPr>
              <p:nvPr/>
            </p:nvSpPr>
            <p:spPr bwMode="auto">
              <a:xfrm flipV="1">
                <a:off x="5290813" y="5409220"/>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3" name="Line 93"/>
              <p:cNvSpPr>
                <a:spLocks noChangeShapeType="1"/>
              </p:cNvSpPr>
              <p:nvPr/>
            </p:nvSpPr>
            <p:spPr bwMode="auto">
              <a:xfrm flipH="1">
                <a:off x="5039234" y="5193196"/>
                <a:ext cx="216024"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54"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32" name="Group 147"/>
            <p:cNvGrpSpPr/>
            <p:nvPr/>
          </p:nvGrpSpPr>
          <p:grpSpPr bwMode="auto">
            <a:xfrm>
              <a:off x="8821969" y="3999009"/>
              <a:ext cx="503231" cy="431772"/>
              <a:chOff x="2834" y="2568"/>
              <a:chExt cx="317" cy="272"/>
            </a:xfrm>
          </p:grpSpPr>
          <p:sp>
            <p:nvSpPr>
              <p:cNvPr id="44" name="Line 82"/>
              <p:cNvSpPr>
                <a:spLocks noChangeShapeType="1"/>
              </p:cNvSpPr>
              <p:nvPr/>
            </p:nvSpPr>
            <p:spPr bwMode="auto">
              <a:xfrm>
                <a:off x="2970"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5" name="Line 83"/>
              <p:cNvSpPr>
                <a:spLocks noChangeShapeType="1"/>
              </p:cNvSpPr>
              <p:nvPr/>
            </p:nvSpPr>
            <p:spPr bwMode="auto">
              <a:xfrm>
                <a:off x="2992"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6" name="Line 84"/>
              <p:cNvSpPr>
                <a:spLocks noChangeShapeType="1"/>
              </p:cNvSpPr>
              <p:nvPr/>
            </p:nvSpPr>
            <p:spPr bwMode="auto">
              <a:xfrm>
                <a:off x="2992" y="2568"/>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7" name="Line 85"/>
              <p:cNvSpPr>
                <a:spLocks noChangeShapeType="1"/>
              </p:cNvSpPr>
              <p:nvPr/>
            </p:nvSpPr>
            <p:spPr bwMode="auto">
              <a:xfrm flipV="1">
                <a:off x="2992" y="2840"/>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48" name="Line 93"/>
              <p:cNvSpPr>
                <a:spLocks noChangeShapeType="1"/>
              </p:cNvSpPr>
              <p:nvPr/>
            </p:nvSpPr>
            <p:spPr bwMode="auto">
              <a:xfrm flipH="1">
                <a:off x="2834" y="2704"/>
                <a:ext cx="136"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39" name="Conector Reto 38"/>
            <p:cNvCxnSpPr>
              <a:stCxn id="51" idx="1"/>
            </p:cNvCxnSpPr>
            <p:nvPr/>
          </p:nvCxnSpPr>
          <p:spPr>
            <a:xfrm flipV="1">
              <a:off x="8802470" y="2531606"/>
              <a:ext cx="0" cy="408104"/>
            </a:xfrm>
            <a:prstGeom prst="line">
              <a:avLst/>
            </a:prstGeom>
            <a:ln w="22225">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57" name="Conector Reto 56"/>
            <p:cNvCxnSpPr/>
            <p:nvPr/>
          </p:nvCxnSpPr>
          <p:spPr>
            <a:xfrm>
              <a:off x="8802470" y="2744453"/>
              <a:ext cx="109708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ector Reto 59"/>
            <p:cNvCxnSpPr>
              <a:stCxn id="25" idx="1"/>
            </p:cNvCxnSpPr>
            <p:nvPr/>
          </p:nvCxnSpPr>
          <p:spPr>
            <a:xfrm flipH="1" flipV="1">
              <a:off x="9899554" y="2743164"/>
              <a:ext cx="0" cy="19629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Conector Reto 66"/>
            <p:cNvCxnSpPr/>
            <p:nvPr/>
          </p:nvCxnSpPr>
          <p:spPr>
            <a:xfrm>
              <a:off x="9897756" y="3359388"/>
              <a:ext cx="1798" cy="3990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a:off x="8802470" y="3363548"/>
              <a:ext cx="1798" cy="39907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ector Reto 72"/>
            <p:cNvCxnSpPr/>
            <p:nvPr/>
          </p:nvCxnSpPr>
          <p:spPr>
            <a:xfrm>
              <a:off x="8801269" y="3755490"/>
              <a:ext cx="109708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ector Reto 76"/>
            <p:cNvCxnSpPr>
              <a:stCxn id="46" idx="1"/>
            </p:cNvCxnSpPr>
            <p:nvPr/>
          </p:nvCxnSpPr>
          <p:spPr>
            <a:xfrm flipV="1">
              <a:off x="9325200" y="3755137"/>
              <a:ext cx="0" cy="24387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ector Reto 77"/>
            <p:cNvCxnSpPr/>
            <p:nvPr/>
          </p:nvCxnSpPr>
          <p:spPr>
            <a:xfrm flipV="1">
              <a:off x="9309417" y="4414331"/>
              <a:ext cx="0" cy="24387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Forma livre 78"/>
            <p:cNvSpPr/>
            <p:nvPr/>
          </p:nvSpPr>
          <p:spPr>
            <a:xfrm>
              <a:off x="8296370" y="3059341"/>
              <a:ext cx="609327" cy="1155554"/>
            </a:xfrm>
            <a:custGeom>
              <a:avLst/>
              <a:gdLst>
                <a:gd name="connsiteX0" fmla="*/ 9098 w 573206"/>
                <a:gd name="connsiteY0" fmla="*/ 0 h 1064525"/>
                <a:gd name="connsiteX1" fmla="*/ 0 w 573206"/>
                <a:gd name="connsiteY1" fmla="*/ 1055427 h 1064525"/>
                <a:gd name="connsiteX2" fmla="*/ 573206 w 573206"/>
                <a:gd name="connsiteY2" fmla="*/ 1064525 h 1064525"/>
                <a:gd name="connsiteX3" fmla="*/ 573206 w 573206"/>
                <a:gd name="connsiteY3" fmla="*/ 1064525 h 1064525"/>
              </a:gdLst>
              <a:ahLst/>
              <a:cxnLst>
                <a:cxn ang="0">
                  <a:pos x="connsiteX0" y="connsiteY0"/>
                </a:cxn>
                <a:cxn ang="0">
                  <a:pos x="connsiteX1" y="connsiteY1"/>
                </a:cxn>
                <a:cxn ang="0">
                  <a:pos x="connsiteX2" y="connsiteY2"/>
                </a:cxn>
                <a:cxn ang="0">
                  <a:pos x="connsiteX3" y="connsiteY3"/>
                </a:cxn>
              </a:cxnLst>
              <a:rect l="l" t="t" r="r" b="b"/>
              <a:pathLst>
                <a:path w="573206" h="1064525">
                  <a:moveTo>
                    <a:pt x="9098" y="0"/>
                  </a:moveTo>
                  <a:cubicBezTo>
                    <a:pt x="6065" y="351809"/>
                    <a:pt x="3033" y="703618"/>
                    <a:pt x="0" y="1055427"/>
                  </a:cubicBezTo>
                  <a:lnTo>
                    <a:pt x="573206" y="1064525"/>
                  </a:lnTo>
                  <a:lnTo>
                    <a:pt x="573206" y="1064525"/>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1" name="Rectangle 142"/>
            <p:cNvSpPr>
              <a:spLocks noChangeArrowheads="1"/>
            </p:cNvSpPr>
            <p:nvPr/>
          </p:nvSpPr>
          <p:spPr bwMode="auto">
            <a:xfrm flipH="1">
              <a:off x="8579601" y="2986318"/>
              <a:ext cx="477830" cy="26300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2000" dirty="0" smtClean="0"/>
                <a:t>M</a:t>
              </a:r>
              <a:r>
                <a:rPr lang="pt-BR" sz="2000" baseline="-25000" dirty="0"/>
                <a:t>P2</a:t>
              </a:r>
              <a:endParaRPr lang="pt-BR" sz="2000" baseline="-25000" dirty="0"/>
            </a:p>
          </p:txBody>
        </p:sp>
        <p:sp>
          <p:nvSpPr>
            <p:cNvPr id="82" name="Rectangle 142"/>
            <p:cNvSpPr>
              <a:spLocks noChangeArrowheads="1"/>
            </p:cNvSpPr>
            <p:nvPr/>
          </p:nvSpPr>
          <p:spPr bwMode="auto">
            <a:xfrm flipH="1">
              <a:off x="9724184" y="2982241"/>
              <a:ext cx="477830" cy="263009"/>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2000" dirty="0" smtClean="0"/>
                <a:t>M</a:t>
              </a:r>
              <a:r>
                <a:rPr lang="pt-BR" sz="2000" baseline="-25000" dirty="0"/>
                <a:t>P1</a:t>
              </a:r>
              <a:endParaRPr lang="pt-BR" sz="2000" baseline="-25000" dirty="0"/>
            </a:p>
          </p:txBody>
        </p:sp>
        <p:sp>
          <p:nvSpPr>
            <p:cNvPr id="83" name="Rectangle 140"/>
            <p:cNvSpPr>
              <a:spLocks noChangeArrowheads="1"/>
            </p:cNvSpPr>
            <p:nvPr/>
          </p:nvSpPr>
          <p:spPr bwMode="auto">
            <a:xfrm flipH="1">
              <a:off x="8000156" y="2734553"/>
              <a:ext cx="363567" cy="303633"/>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20000"/>
                </a:spcBef>
              </a:pPr>
              <a:r>
                <a:rPr lang="pt-BR" sz="2400" dirty="0"/>
                <a:t> A</a:t>
              </a:r>
              <a:endParaRPr lang="pt-BR" sz="2400" baseline="-25000" dirty="0"/>
            </a:p>
          </p:txBody>
        </p:sp>
        <p:sp>
          <p:nvSpPr>
            <p:cNvPr id="84" name="Oval 109"/>
            <p:cNvSpPr>
              <a:spLocks noChangeArrowheads="1"/>
            </p:cNvSpPr>
            <p:nvPr/>
          </p:nvSpPr>
          <p:spPr bwMode="auto">
            <a:xfrm flipH="1">
              <a:off x="8269738" y="3030132"/>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86" name="Forma livre 85"/>
            <p:cNvSpPr/>
            <p:nvPr/>
          </p:nvSpPr>
          <p:spPr>
            <a:xfrm>
              <a:off x="7938462" y="2423635"/>
              <a:ext cx="2461846" cy="2450453"/>
            </a:xfrm>
            <a:custGeom>
              <a:avLst/>
              <a:gdLst>
                <a:gd name="connsiteX0" fmla="*/ 2461846 w 2461846"/>
                <a:gd name="connsiteY0" fmla="*/ 733530 h 2446774"/>
                <a:gd name="connsiteX1" fmla="*/ 2461846 w 2461846"/>
                <a:gd name="connsiteY1" fmla="*/ 0 h 2446774"/>
                <a:gd name="connsiteX2" fmla="*/ 0 w 2461846"/>
                <a:gd name="connsiteY2" fmla="*/ 5025 h 2446774"/>
                <a:gd name="connsiteX3" fmla="*/ 10048 w 2461846"/>
                <a:gd name="connsiteY3" fmla="*/ 2446774 h 2446774"/>
                <a:gd name="connsiteX4" fmla="*/ 899327 w 2461846"/>
                <a:gd name="connsiteY4" fmla="*/ 2446774 h 2446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1846" h="2446774">
                  <a:moveTo>
                    <a:pt x="2461846" y="733530"/>
                  </a:moveTo>
                  <a:lnTo>
                    <a:pt x="2461846" y="0"/>
                  </a:lnTo>
                  <a:lnTo>
                    <a:pt x="0" y="5025"/>
                  </a:lnTo>
                  <a:cubicBezTo>
                    <a:pt x="3349" y="818941"/>
                    <a:pt x="6699" y="1632858"/>
                    <a:pt x="10048" y="2446774"/>
                  </a:cubicBezTo>
                  <a:lnTo>
                    <a:pt x="899327" y="2446774"/>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88" name="Conector Reto 87"/>
            <p:cNvCxnSpPr>
              <a:stCxn id="86" idx="3"/>
            </p:cNvCxnSpPr>
            <p:nvPr/>
          </p:nvCxnSpPr>
          <p:spPr>
            <a:xfrm flipH="1">
              <a:off x="7782713" y="4874088"/>
              <a:ext cx="16579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89" name="Oval 109"/>
            <p:cNvSpPr>
              <a:spLocks noChangeArrowheads="1"/>
            </p:cNvSpPr>
            <p:nvPr/>
          </p:nvSpPr>
          <p:spPr bwMode="auto">
            <a:xfrm flipH="1">
              <a:off x="7743549" y="4838371"/>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90" name="Rectangle 140"/>
            <p:cNvSpPr>
              <a:spLocks noChangeArrowheads="1"/>
            </p:cNvSpPr>
            <p:nvPr/>
          </p:nvSpPr>
          <p:spPr bwMode="auto">
            <a:xfrm flipH="1">
              <a:off x="7562986" y="4543760"/>
              <a:ext cx="363567" cy="303633"/>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20000"/>
                </a:spcBef>
              </a:pPr>
              <a:r>
                <a:rPr lang="pt-BR" sz="2400" dirty="0"/>
                <a:t> </a:t>
              </a:r>
              <a:r>
                <a:rPr lang="pt-BR" sz="2400" dirty="0" smtClean="0"/>
                <a:t>B</a:t>
              </a:r>
              <a:endParaRPr lang="pt-BR" sz="2400" baseline="-25000" dirty="0"/>
            </a:p>
          </p:txBody>
        </p:sp>
      </p:grpSp>
      <p:cxnSp>
        <p:nvCxnSpPr>
          <p:cNvPr id="92" name="Conector Reto 91"/>
          <p:cNvCxnSpPr/>
          <p:nvPr/>
        </p:nvCxnSpPr>
        <p:spPr>
          <a:xfrm>
            <a:off x="3739574" y="2174229"/>
            <a:ext cx="59796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93" name="Tabela 92"/>
          <p:cNvGraphicFramePr>
            <a:graphicFrameLocks noGrp="1"/>
          </p:cNvGraphicFramePr>
          <p:nvPr/>
        </p:nvGraphicFramePr>
        <p:xfrm>
          <a:off x="1472534" y="3428839"/>
          <a:ext cx="4348770" cy="2286000"/>
        </p:xfrm>
        <a:graphic>
          <a:graphicData uri="http://schemas.openxmlformats.org/drawingml/2006/table">
            <a:tbl>
              <a:tblPr firstRow="1" bandRow="1">
                <a:tableStyleId>{5C22544A-7EE6-4342-B048-85BDC9FD1C3A}</a:tableStyleId>
              </a:tblPr>
              <a:tblGrid>
                <a:gridCol w="1449590"/>
                <a:gridCol w="1449590"/>
                <a:gridCol w="1449590"/>
              </a:tblGrid>
              <a:tr h="370840">
                <a:tc>
                  <a:txBody>
                    <a:bodyPr/>
                    <a:lstStyle/>
                    <a:p>
                      <a:pPr algn="ctr"/>
                      <a:r>
                        <a:rPr lang="pt-BR" sz="2400" dirty="0" smtClean="0"/>
                        <a:t>A</a:t>
                      </a:r>
                      <a:endParaRPr lang="pt-BR" sz="2400" dirty="0"/>
                    </a:p>
                  </a:txBody>
                  <a:tcPr/>
                </a:tc>
                <a:tc>
                  <a:txBody>
                    <a:bodyPr/>
                    <a:lstStyle/>
                    <a:p>
                      <a:pPr algn="ctr"/>
                      <a:r>
                        <a:rPr lang="pt-BR" sz="2400" dirty="0" smtClean="0"/>
                        <a:t>B</a:t>
                      </a:r>
                      <a:endParaRPr lang="pt-BR" sz="2400" dirty="0"/>
                    </a:p>
                  </a:txBody>
                  <a:tcPr/>
                </a:tc>
                <a:tc>
                  <a:txBody>
                    <a:bodyPr/>
                    <a:lstStyle/>
                    <a:p>
                      <a:pPr algn="ctr"/>
                      <a:r>
                        <a:rPr lang="pt-BR" sz="2400" dirty="0" err="1" smtClean="0"/>
                        <a:t>saída</a:t>
                      </a:r>
                      <a:endParaRPr lang="pt-BR" sz="2400" dirty="0"/>
                    </a:p>
                  </a:txBody>
                  <a:tcPr/>
                </a:tc>
              </a:tr>
              <a:tr h="370840">
                <a:tc>
                  <a:txBody>
                    <a:bodyPr/>
                    <a:lstStyle/>
                    <a:p>
                      <a:pPr algn="ctr"/>
                      <a:r>
                        <a:rPr lang="pt-BR" sz="2400" dirty="0" smtClean="0"/>
                        <a:t>0</a:t>
                      </a:r>
                      <a:endParaRPr lang="pt-BR" sz="2400" dirty="0"/>
                    </a:p>
                  </a:txBody>
                  <a:tcPr/>
                </a:tc>
                <a:tc>
                  <a:txBody>
                    <a:bodyPr/>
                    <a:lstStyle/>
                    <a:p>
                      <a:pPr algn="ctr"/>
                      <a:r>
                        <a:rPr lang="pt-BR" sz="2400" dirty="0" smtClean="0"/>
                        <a:t>0</a:t>
                      </a:r>
                      <a:endParaRPr lang="pt-BR" sz="2400" dirty="0"/>
                    </a:p>
                  </a:txBody>
                  <a:tcPr/>
                </a:tc>
                <a:tc>
                  <a:txBody>
                    <a:bodyPr/>
                    <a:lstStyle/>
                    <a:p>
                      <a:pPr algn="ctr"/>
                      <a:r>
                        <a:rPr lang="pt-BR" sz="2400" dirty="0" smtClean="0"/>
                        <a:t>1</a:t>
                      </a:r>
                      <a:endParaRPr lang="pt-BR" sz="2400" dirty="0"/>
                    </a:p>
                  </a:txBody>
                  <a:tcPr/>
                </a:tc>
              </a:tr>
              <a:tr h="370840">
                <a:tc>
                  <a:txBody>
                    <a:bodyPr/>
                    <a:lstStyle/>
                    <a:p>
                      <a:pPr algn="ctr"/>
                      <a:r>
                        <a:rPr lang="pt-BR" sz="2400" dirty="0" smtClean="0"/>
                        <a:t>0</a:t>
                      </a:r>
                      <a:endParaRPr lang="pt-BR" sz="2400" dirty="0"/>
                    </a:p>
                  </a:txBody>
                  <a:tcPr/>
                </a:tc>
                <a:tc>
                  <a:txBody>
                    <a:bodyPr/>
                    <a:lstStyle/>
                    <a:p>
                      <a:pPr algn="ctr"/>
                      <a:r>
                        <a:rPr lang="pt-BR" sz="2400" dirty="0" smtClean="0"/>
                        <a:t>1</a:t>
                      </a:r>
                      <a:endParaRPr lang="pt-BR" sz="2400" dirty="0"/>
                    </a:p>
                  </a:txBody>
                  <a:tcPr/>
                </a:tc>
                <a:tc>
                  <a:txBody>
                    <a:bodyPr/>
                    <a:lstStyle/>
                    <a:p>
                      <a:pPr algn="ctr"/>
                      <a:r>
                        <a:rPr lang="pt-BR" sz="2400" dirty="0" smtClean="0"/>
                        <a:t>1</a:t>
                      </a:r>
                      <a:endParaRPr lang="pt-BR" sz="2400" dirty="0"/>
                    </a:p>
                  </a:txBody>
                  <a:tcPr/>
                </a:tc>
              </a:tr>
              <a:tr h="370840">
                <a:tc>
                  <a:txBody>
                    <a:bodyPr/>
                    <a:lstStyle/>
                    <a:p>
                      <a:pPr algn="ctr"/>
                      <a:r>
                        <a:rPr lang="pt-BR" sz="2400" dirty="0" smtClean="0"/>
                        <a:t>1</a:t>
                      </a:r>
                      <a:endParaRPr lang="pt-BR" sz="2400" dirty="0"/>
                    </a:p>
                  </a:txBody>
                  <a:tcPr/>
                </a:tc>
                <a:tc>
                  <a:txBody>
                    <a:bodyPr/>
                    <a:lstStyle/>
                    <a:p>
                      <a:pPr algn="ctr"/>
                      <a:r>
                        <a:rPr lang="pt-BR" sz="2400" dirty="0" smtClean="0"/>
                        <a:t>0</a:t>
                      </a:r>
                      <a:endParaRPr lang="pt-BR" sz="2400" dirty="0"/>
                    </a:p>
                  </a:txBody>
                  <a:tcPr/>
                </a:tc>
                <a:tc>
                  <a:txBody>
                    <a:bodyPr/>
                    <a:lstStyle/>
                    <a:p>
                      <a:pPr algn="ctr"/>
                      <a:r>
                        <a:rPr lang="pt-BR" sz="2400" dirty="0" smtClean="0"/>
                        <a:t>1</a:t>
                      </a:r>
                      <a:endParaRPr lang="pt-BR" sz="2400" dirty="0"/>
                    </a:p>
                  </a:txBody>
                  <a:tcPr/>
                </a:tc>
              </a:tr>
              <a:tr h="370840">
                <a:tc>
                  <a:txBody>
                    <a:bodyPr/>
                    <a:lstStyle/>
                    <a:p>
                      <a:pPr algn="ctr"/>
                      <a:r>
                        <a:rPr lang="pt-BR" sz="2400" dirty="0" smtClean="0"/>
                        <a:t>1</a:t>
                      </a:r>
                      <a:endParaRPr lang="pt-BR" sz="2400" dirty="0"/>
                    </a:p>
                  </a:txBody>
                  <a:tcPr/>
                </a:tc>
                <a:tc>
                  <a:txBody>
                    <a:bodyPr/>
                    <a:lstStyle/>
                    <a:p>
                      <a:pPr algn="ctr"/>
                      <a:r>
                        <a:rPr lang="pt-BR" sz="2400" dirty="0" smtClean="0"/>
                        <a:t>1</a:t>
                      </a:r>
                      <a:endParaRPr lang="pt-BR" sz="2400" dirty="0"/>
                    </a:p>
                  </a:txBody>
                  <a:tcPr/>
                </a:tc>
                <a:tc>
                  <a:txBody>
                    <a:bodyPr/>
                    <a:lstStyle/>
                    <a:p>
                      <a:pPr algn="ctr"/>
                      <a:r>
                        <a:rPr lang="pt-BR" sz="2400" dirty="0" smtClean="0"/>
                        <a:t>0</a:t>
                      </a:r>
                      <a:endParaRPr lang="pt-BR" sz="2400" dirty="0"/>
                    </a:p>
                  </a:txBody>
                  <a:tcPr/>
                </a:tc>
              </a:tr>
            </a:tbl>
          </a:graphicData>
        </a:graphic>
      </p:graphicFrame>
      <p:sp>
        <p:nvSpPr>
          <p:cNvPr id="95" name="Rectangle 140"/>
          <p:cNvSpPr>
            <a:spLocks noChangeArrowheads="1"/>
          </p:cNvSpPr>
          <p:nvPr/>
        </p:nvSpPr>
        <p:spPr bwMode="auto">
          <a:xfrm flipH="1">
            <a:off x="650240" y="727710"/>
            <a:ext cx="6313805" cy="76835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algn="ctr" eaLnBrk="0" hangingPunct="0">
              <a:spcBef>
                <a:spcPct val="20000"/>
              </a:spcBef>
            </a:pPr>
            <a:r>
              <a:rPr lang="pt-BR" sz="4400" b="1" dirty="0" smtClean="0">
                <a:solidFill>
                  <a:srgbClr val="C00000"/>
                </a:solidFill>
                <a:latin typeface="Comic Sans MS" panose="030F0702030302020204" pitchFamily="66" charset="0"/>
              </a:rPr>
              <a:t>NAND Estático CMOS</a:t>
            </a:r>
            <a:endParaRPr lang="pt-BR" sz="4400" b="1" baseline="-25000" dirty="0" smtClean="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569843" y="633370"/>
                <a:ext cx="10933044" cy="5786120"/>
              </a:xfrm>
              <a:prstGeom prst="rect">
                <a:avLst/>
              </a:prstGeom>
              <a:noFill/>
            </p:spPr>
            <p:txBody>
              <a:bodyPr wrap="square" rtlCol="0">
                <a:spAutoFit/>
              </a:bodyPr>
              <a:lstStyle/>
              <a:p>
                <a:pPr algn="ctr"/>
                <a:r>
                  <a:rPr lang="pt-BR" sz="3200" i="1" dirty="0" smtClean="0"/>
                  <a:t>I</a:t>
                </a:r>
                <a:r>
                  <a:rPr lang="pt-BR" sz="3200" i="1" baseline="-25000" dirty="0" smtClean="0"/>
                  <a:t>D</a:t>
                </a:r>
                <a:r>
                  <a:rPr lang="pt-BR" sz="3200" i="1" dirty="0" smtClean="0"/>
                  <a:t> = </a:t>
                </a:r>
                <a:r>
                  <a:rPr lang="pt-BR" sz="3200" i="1" dirty="0" err="1" smtClean="0"/>
                  <a:t>W.Q</a:t>
                </a:r>
                <a:r>
                  <a:rPr lang="pt-BR" sz="3200" i="1" baseline="-25000" dirty="0" err="1" smtClean="0"/>
                  <a:t>N</a:t>
                </a:r>
                <a:r>
                  <a:rPr lang="pt-BR" sz="3200" i="1" dirty="0" err="1" smtClean="0"/>
                  <a:t>.vel</a:t>
                </a:r>
                <a:endParaRPr lang="pt-BR" sz="3200" i="1" dirty="0" smtClean="0"/>
              </a:p>
              <a:p>
                <a:pPr algn="ctr" fontAlgn="auto">
                  <a:spcBef>
                    <a:spcPts val="1200"/>
                  </a:spcBef>
                  <a:spcAft>
                    <a:spcPts val="1200"/>
                  </a:spcAft>
                </a:pPr>
                <a:r>
                  <a:rPr lang="pt-BR" sz="3200" i="1" dirty="0" smtClean="0"/>
                  <a:t>I</a:t>
                </a:r>
                <a:r>
                  <a:rPr lang="pt-BR" sz="3200" i="1" baseline="-25000" dirty="0" smtClean="0"/>
                  <a:t>D</a:t>
                </a:r>
                <a:r>
                  <a:rPr lang="pt-BR" sz="3200" i="1" dirty="0" smtClean="0"/>
                  <a:t> = - WC</a:t>
                </a:r>
                <a:r>
                  <a:rPr lang="pt-BR" sz="3200" i="1" baseline="-25000" dirty="0" smtClean="0"/>
                  <a:t>OX</a:t>
                </a:r>
                <a:r>
                  <a:rPr lang="pt-BR" sz="3200" i="1" dirty="0" smtClean="0"/>
                  <a:t>(V</a:t>
                </a:r>
                <a:r>
                  <a:rPr lang="pt-BR" sz="3200" i="1" baseline="-25000" dirty="0" smtClean="0"/>
                  <a:t>G</a:t>
                </a:r>
                <a:r>
                  <a:rPr lang="pt-BR" sz="3200" i="1" dirty="0" smtClean="0"/>
                  <a:t> </a:t>
                </a:r>
                <a:r>
                  <a:rPr lang="pt-BR" sz="3200" i="1" dirty="0"/>
                  <a:t>– V</a:t>
                </a:r>
                <a:r>
                  <a:rPr lang="pt-BR" sz="3200" i="1" baseline="-25000" dirty="0"/>
                  <a:t>C</a:t>
                </a:r>
                <a:r>
                  <a:rPr lang="pt-BR" sz="3200" i="1" dirty="0"/>
                  <a:t> – </a:t>
                </a:r>
                <a:r>
                  <a:rPr lang="pt-BR" sz="3200" i="1" dirty="0" smtClean="0"/>
                  <a:t>V</a:t>
                </a:r>
                <a:r>
                  <a:rPr lang="pt-BR" sz="3200" i="1" baseline="-25000" dirty="0" smtClean="0"/>
                  <a:t>TN</a:t>
                </a:r>
                <a:r>
                  <a:rPr lang="pt-BR" sz="3200" i="1" dirty="0" smtClean="0"/>
                  <a:t>(V</a:t>
                </a:r>
                <a:r>
                  <a:rPr lang="pt-BR" sz="3200" i="1" baseline="-25000" dirty="0" smtClean="0"/>
                  <a:t>CB</a:t>
                </a:r>
                <a:r>
                  <a:rPr lang="pt-BR" sz="3200" i="1" dirty="0" smtClean="0"/>
                  <a:t>)) </a:t>
                </a:r>
                <a14:m>
                  <m:oMath xmlns:m="http://schemas.openxmlformats.org/officeDocument/2006/math">
                    <m:f>
                      <m:fPr>
                        <m:ctrlPr>
                          <a:rPr lang="pt-BR" sz="3200" i="1">
                            <a:latin typeface="Cambria Math" panose="02040503050406030204" pitchFamily="18" charset="0"/>
                          </a:rPr>
                        </m:ctrlPr>
                      </m:fPr>
                      <m:num>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𝑐</m:t>
                            </m:r>
                          </m:sub>
                        </m:sSub>
                      </m:num>
                      <m:den>
                        <m:r>
                          <a:rPr lang="pt-BR" sz="3200" i="1">
                            <a:latin typeface="Cambria Math" panose="02040503050406030204" pitchFamily="18" charset="0"/>
                          </a:rPr>
                          <m:t>𝜕</m:t>
                        </m:r>
                        <m:r>
                          <a:rPr lang="pt-BR" sz="3200" i="1">
                            <a:latin typeface="Cambria Math" panose="02040503050406030204" pitchFamily="18" charset="0"/>
                          </a:rPr>
                          <m:t>𝑦</m:t>
                        </m:r>
                      </m:den>
                    </m:f>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oMath>
                </a14:m>
                <a:r>
                  <a:rPr lang="pt-BR" sz="3200" dirty="0" smtClean="0"/>
                  <a:t> </a:t>
                </a:r>
                <a:endParaRPr lang="pt-BR" sz="3200" dirty="0" smtClean="0"/>
              </a:p>
              <a:p>
                <a:r>
                  <a:rPr lang="pt-BR" sz="3200" dirty="0" smtClean="0">
                    <a:latin typeface="Comic Sans MS" panose="030F0702030302020204" pitchFamily="66" charset="0"/>
                    <a:cs typeface="Comic Sans MS" panose="030F0702030302020204" pitchFamily="66" charset="0"/>
                  </a:rPr>
                  <a:t>(</a:t>
                </a:r>
                <a:r>
                  <a:rPr lang="pt-BR" sz="3200" dirty="0" smtClean="0">
                    <a:solidFill>
                      <a:srgbClr val="C00000"/>
                    </a:solidFill>
                    <a:latin typeface="Comic Sans MS" panose="030F0702030302020204" pitchFamily="66" charset="0"/>
                    <a:cs typeface="Comic Sans MS" panose="030F0702030302020204" pitchFamily="66" charset="0"/>
                  </a:rPr>
                  <a:t>considerando canal formado em toda a extensão do </a:t>
                </a:r>
                <a:r>
                  <a:rPr lang="pt-BR" sz="3200" i="1" dirty="0" smtClean="0">
                    <a:solidFill>
                      <a:srgbClr val="C00000"/>
                    </a:solidFill>
                    <a:latin typeface="Comic Sans MS" panose="030F0702030302020204" pitchFamily="66" charset="0"/>
                    <a:cs typeface="Comic Sans MS" panose="030F0702030302020204" pitchFamily="66" charset="0"/>
                  </a:rPr>
                  <a:t>gate</a:t>
                </a:r>
                <a:r>
                  <a:rPr lang="pt-BR" sz="3200" dirty="0" smtClean="0">
                    <a:latin typeface="Comic Sans MS" panose="030F0702030302020204" pitchFamily="66" charset="0"/>
                    <a:cs typeface="Comic Sans MS" panose="030F0702030302020204" pitchFamily="66" charset="0"/>
                  </a:rPr>
                  <a:t>)</a:t>
                </a:r>
                <a:endParaRPr lang="pt-BR" sz="3200" dirty="0">
                  <a:latin typeface="Comic Sans MS" panose="030F0702030302020204" pitchFamily="66" charset="0"/>
                  <a:cs typeface="Comic Sans MS" panose="030F0702030302020204" pitchFamily="66" charset="0"/>
                </a:endParaRPr>
              </a:p>
              <a:p>
                <a:r>
                  <a:rPr lang="pt-BR" sz="3200" dirty="0" smtClean="0">
                    <a:latin typeface="Comic Sans MS" panose="030F0702030302020204" pitchFamily="66" charset="0"/>
                    <a:cs typeface="Comic Sans MS" panose="030F0702030302020204" pitchFamily="66" charset="0"/>
                  </a:rPr>
                  <a:t>O negativo indica que corrente esta na direção inversa do eixo Y</a:t>
                </a:r>
                <a:endParaRPr lang="pt-BR" sz="3200" dirty="0" smtClean="0"/>
              </a:p>
              <a:p>
                <a:endParaRPr lang="pt-BR" sz="3200" dirty="0" smtClean="0"/>
              </a:p>
              <a:p>
                <a:pPr algn="ctr"/>
                <a:r>
                  <a:rPr lang="pt-BR" sz="3200" i="1" dirty="0" err="1" smtClean="0"/>
                  <a:t>I</a:t>
                </a:r>
                <a:r>
                  <a:rPr lang="pt-BR" sz="3200" i="1" baseline="-25000" dirty="0" err="1" smtClean="0"/>
                  <a:t>D</a:t>
                </a:r>
                <a:r>
                  <a:rPr lang="pt-BR" sz="3200" i="1" dirty="0" err="1" smtClean="0"/>
                  <a:t>.dy</a:t>
                </a:r>
                <a:r>
                  <a:rPr lang="pt-BR" sz="3200" i="1" dirty="0" smtClean="0"/>
                  <a:t>= </a:t>
                </a:r>
                <a:r>
                  <a:rPr lang="pt-BR" sz="3200" i="1" dirty="0"/>
                  <a:t>- WC</a:t>
                </a:r>
                <a:r>
                  <a:rPr lang="pt-BR" sz="3200" i="1" baseline="-25000" dirty="0"/>
                  <a:t>OX</a:t>
                </a:r>
                <a:r>
                  <a:rPr lang="pt-BR" sz="3200" i="1" dirty="0"/>
                  <a:t>(V</a:t>
                </a:r>
                <a:r>
                  <a:rPr lang="pt-BR" sz="3200" i="1" baseline="-25000" dirty="0"/>
                  <a:t>G</a:t>
                </a:r>
                <a:r>
                  <a:rPr lang="pt-BR" sz="3200" i="1" dirty="0"/>
                  <a:t> – V</a:t>
                </a:r>
                <a:r>
                  <a:rPr lang="pt-BR" sz="3200" i="1" baseline="-25000" dirty="0"/>
                  <a:t>C</a:t>
                </a:r>
                <a:r>
                  <a:rPr lang="pt-BR" sz="3200" i="1" dirty="0"/>
                  <a:t> – </a:t>
                </a:r>
                <a:r>
                  <a:rPr lang="pt-BR" sz="3200" i="1" dirty="0" smtClean="0"/>
                  <a:t>V</a:t>
                </a:r>
                <a:r>
                  <a:rPr lang="pt-BR" sz="3200" i="1" baseline="-25000" dirty="0" smtClean="0"/>
                  <a:t>TN</a:t>
                </a:r>
                <a:r>
                  <a:rPr lang="pt-BR" sz="3200" i="1" dirty="0" smtClean="0"/>
                  <a:t>(V</a:t>
                </a:r>
                <a:r>
                  <a:rPr lang="pt-BR" sz="3200" i="1" baseline="-25000" dirty="0" smtClean="0"/>
                  <a:t>CB</a:t>
                </a:r>
                <a:r>
                  <a:rPr lang="pt-BR" sz="3200" i="1" dirty="0" smtClean="0"/>
                  <a:t>)).</a:t>
                </a:r>
                <a14:m>
                  <m:oMath xmlns:m="http://schemas.openxmlformats.org/officeDocument/2006/math">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r>
                      <a:rPr lang="en-US" altLang="pt-BR" sz="3200" b="0" i="1" smtClean="0">
                        <a:latin typeface="Cambria Math" panose="02040503050406030204" pitchFamily="18" charset="0"/>
                      </a:rPr>
                      <m:t>.</m:t>
                    </m:r>
                    <m:r>
                      <a:rPr lang="pt-BR" sz="3200" b="0" i="1" smtClean="0">
                        <a:latin typeface="Cambria Math" panose="02040503050406030204" pitchFamily="18" charset="0"/>
                      </a:rPr>
                      <m:t>𝑑</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𝐶</m:t>
                        </m:r>
                      </m:sub>
                    </m:sSub>
                  </m:oMath>
                </a14:m>
                <a:endParaRPr lang="pt-BR" sz="3200" i="1" dirty="0" smtClean="0"/>
              </a:p>
              <a:p>
                <a:endParaRPr lang="pt-BR" sz="3200" i="1" dirty="0"/>
              </a:p>
              <a:p>
                <a:pPr algn="ctr"/>
                <a14:m>
                  <m:oMath xmlns:m="http://schemas.openxmlformats.org/officeDocument/2006/math">
                    <m:nary>
                      <m:naryPr>
                        <m:ctrlPr>
                          <a:rPr lang="pt-BR" sz="3200" i="1" smtClean="0">
                            <a:latin typeface="Cambria Math" panose="02040503050406030204" pitchFamily="18" charset="0"/>
                          </a:rPr>
                        </m:ctrlPr>
                      </m:naryPr>
                      <m:sub>
                        <m:r>
                          <m:rPr>
                            <m:brk m:alnAt="23"/>
                          </m:rPr>
                          <a:rPr lang="pt-BR" sz="3200" b="0" i="1" smtClean="0">
                            <a:latin typeface="Cambria Math" panose="02040503050406030204" pitchFamily="18" charset="0"/>
                          </a:rPr>
                          <m:t>𝑜</m:t>
                        </m:r>
                      </m:sub>
                      <m:sup>
                        <m:r>
                          <a:rPr lang="pt-BR" sz="3200" b="0" i="1" smtClean="0">
                            <a:latin typeface="Cambria Math" panose="02040503050406030204" pitchFamily="18" charset="0"/>
                          </a:rPr>
                          <m:t>𝐿</m:t>
                        </m:r>
                      </m:sup>
                      <m:e>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𝐼</m:t>
                            </m:r>
                          </m:e>
                          <m:sub>
                            <m:r>
                              <a:rPr lang="pt-BR" sz="3200" b="0" i="1" smtClean="0">
                                <a:latin typeface="Cambria Math" panose="02040503050406030204" pitchFamily="18" charset="0"/>
                              </a:rPr>
                              <m:t>𝐷</m:t>
                            </m:r>
                          </m:sub>
                        </m:sSub>
                        <m:r>
                          <a:rPr lang="pt-BR" sz="3200" b="0" i="1" smtClean="0">
                            <a:latin typeface="Cambria Math" panose="02040503050406030204" pitchFamily="18" charset="0"/>
                          </a:rPr>
                          <m:t>𝑑𝑦</m:t>
                        </m:r>
                      </m:e>
                    </m:nary>
                    <m:r>
                      <a:rPr lang="pt-BR" sz="3200" i="1" smtClean="0">
                        <a:latin typeface="Cambria Math" panose="02040503050406030204" pitchFamily="18" charset="0"/>
                      </a:rPr>
                      <m:t>=</m:t>
                    </m:r>
                    <m:r>
                      <a:rPr lang="pt-BR" sz="3200" b="0" i="1" smtClean="0">
                        <a:latin typeface="Cambria Math" panose="02040503050406030204" pitchFamily="18" charset="0"/>
                      </a:rPr>
                      <m:t>−</m:t>
                    </m:r>
                    <m:r>
                      <a:rPr lang="pt-BR" sz="3200" b="0" i="1" smtClean="0">
                        <a:latin typeface="Cambria Math" panose="02040503050406030204" pitchFamily="18" charset="0"/>
                      </a:rPr>
                      <m:t>𝑊</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𝐶</m:t>
                        </m:r>
                      </m:e>
                      <m:sub>
                        <m:r>
                          <a:rPr lang="pt-BR" sz="3200" b="0" i="1" smtClean="0">
                            <a:latin typeface="Cambria Math" panose="02040503050406030204" pitchFamily="18" charset="0"/>
                          </a:rPr>
                          <m:t>𝑜𝑥</m:t>
                        </m:r>
                      </m:sub>
                    </m:sSub>
                    <m:nary>
                      <m:naryPr>
                        <m:ctrlPr>
                          <a:rPr lang="pt-BR" sz="3200" b="0" i="1" smtClean="0">
                            <a:latin typeface="Cambria Math" panose="02040503050406030204" pitchFamily="18" charset="0"/>
                          </a:rPr>
                        </m:ctrlPr>
                      </m:naryPr>
                      <m:sub>
                        <m:r>
                          <m:rPr>
                            <m:brk m:alnAt="23"/>
                          </m:rPr>
                          <a:rPr lang="pt-BR" sz="3200" b="0" i="1" smtClean="0">
                            <a:latin typeface="Cambria Math" panose="02040503050406030204" pitchFamily="18" charset="0"/>
                          </a:rPr>
                          <m:t>𝑉</m:t>
                        </m:r>
                        <m:r>
                          <a:rPr lang="pt-BR" sz="3200" b="0" i="1" smtClean="0">
                            <a:latin typeface="Cambria Math" panose="02040503050406030204" pitchFamily="18" charset="0"/>
                          </a:rPr>
                          <m:t>𝑠</m:t>
                        </m:r>
                      </m:sub>
                      <m:sup>
                        <m:r>
                          <a:rPr lang="pt-BR" sz="3200" b="0" i="1" smtClean="0">
                            <a:latin typeface="Cambria Math" panose="02040503050406030204" pitchFamily="18" charset="0"/>
                          </a:rPr>
                          <m:t>𝑉𝑑</m:t>
                        </m:r>
                      </m:sup>
                      <m:e>
                        <m:d>
                          <m:dPr>
                            <m:ctrlPr>
                              <a:rPr lang="pt-BR" sz="3200" b="0" i="1" smtClean="0">
                                <a:latin typeface="Cambria Math" panose="02040503050406030204" pitchFamily="18" charset="0"/>
                              </a:rPr>
                            </m:ctrlPr>
                          </m:dPr>
                          <m:e>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𝐺</m:t>
                                </m:r>
                              </m:sub>
                            </m:sSub>
                            <m:r>
                              <a:rPr lang="pt-BR" sz="3200" b="0" i="1" smtClean="0">
                                <a:latin typeface="Cambria Math" panose="02040503050406030204" pitchFamily="18" charset="0"/>
                              </a:rPr>
                              <m:t>−</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en-US" altLang="pt-BR" sz="3200" b="0" i="1" smtClean="0">
                                    <a:latin typeface="Cambria Math" panose="02040503050406030204" pitchFamily="18" charset="0"/>
                                  </a:rPr>
                                  <m:t>𝐶</m:t>
                                </m:r>
                              </m:sub>
                            </m:sSub>
                            <m:r>
                              <a:rPr lang="pt-BR" sz="3200" b="0" i="1" smtClean="0">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TN</m:t>
                            </m:r>
                            <m:r>
                              <m:rPr>
                                <m:nor/>
                              </m:rPr>
                              <a:rPr lang="pt-BR" sz="3200" i="1" dirty="0">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CB</m:t>
                            </m:r>
                            <m:r>
                              <m:rPr>
                                <m:nor/>
                              </m:rPr>
                              <a:rPr lang="pt-BR" sz="3200" i="1" dirty="0">
                                <a:latin typeface="Cambria Math" panose="02040503050406030204" pitchFamily="18" charset="0"/>
                              </a:rPr>
                              <m:t>)</m:t>
                            </m:r>
                          </m:e>
                        </m:d>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𝜇</m:t>
                            </m:r>
                          </m:e>
                          <m:sub>
                            <m:r>
                              <a:rPr lang="pt-BR" sz="3200" b="0" i="1" smtClean="0">
                                <a:latin typeface="Cambria Math" panose="02040503050406030204" pitchFamily="18" charset="0"/>
                              </a:rPr>
                              <m:t>𝑛</m:t>
                            </m:r>
                          </m:sub>
                        </m:sSub>
                      </m:e>
                    </m:nary>
                  </m:oMath>
                </a14:m>
                <a:r>
                  <a:rPr lang="pt-BR" sz="3200" i="1" dirty="0" smtClean="0"/>
                  <a:t>dV</a:t>
                </a:r>
                <a:r>
                  <a:rPr lang="pt-BR" sz="3200" i="1" baseline="-25000" dirty="0"/>
                  <a:t>C</a:t>
                </a:r>
                <a:endParaRPr lang="pt-BR" sz="3200" i="1" dirty="0" smtClean="0"/>
              </a:p>
              <a:p>
                <a:endParaRPr lang="pt-BR" sz="3200" i="1" dirty="0" smtClean="0"/>
              </a:p>
            </p:txBody>
          </p:sp>
        </mc:Choice>
        <mc:Fallback>
          <p:sp>
            <p:nvSpPr>
              <p:cNvPr id="3" name="CaixaDeTexto 2"/>
              <p:cNvSpPr txBox="1">
                <a:spLocks noRot="1" noChangeAspect="1" noMove="1" noResize="1" noEditPoints="1" noAdjustHandles="1" noChangeArrowheads="1" noChangeShapeType="1" noTextEdit="1"/>
              </p:cNvSpPr>
              <p:nvPr/>
            </p:nvSpPr>
            <p:spPr>
              <a:xfrm>
                <a:off x="569843" y="633370"/>
                <a:ext cx="10933044" cy="5786120"/>
              </a:xfrm>
              <a:prstGeom prst="rect">
                <a:avLst/>
              </a:prstGeom>
              <a:blipFill rotWithShape="1">
                <a:blip r:embed="rId1"/>
                <a:stretch>
                  <a:fillRect l="-2" t="-5" r="-437" b="5"/>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Retângulo de cantos arredondados 2"/>
          <p:cNvSpPr/>
          <p:nvPr/>
        </p:nvSpPr>
        <p:spPr>
          <a:xfrm>
            <a:off x="581760" y="3125658"/>
            <a:ext cx="10833357" cy="323550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4" name="Retângulo 3"/>
          <p:cNvSpPr/>
          <p:nvPr/>
        </p:nvSpPr>
        <p:spPr>
          <a:xfrm>
            <a:off x="2901233" y="2936651"/>
            <a:ext cx="6328247" cy="1073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 name="Retângulo 4"/>
          <p:cNvSpPr/>
          <p:nvPr/>
        </p:nvSpPr>
        <p:spPr>
          <a:xfrm>
            <a:off x="2873902" y="2708653"/>
            <a:ext cx="6372968" cy="221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 name="CaixaDeTexto 5"/>
          <p:cNvSpPr txBox="1"/>
          <p:nvPr/>
        </p:nvSpPr>
        <p:spPr>
          <a:xfrm>
            <a:off x="10638307" y="5283008"/>
            <a:ext cx="1039799" cy="461665"/>
          </a:xfrm>
          <a:prstGeom prst="rect">
            <a:avLst/>
          </a:prstGeom>
          <a:noFill/>
        </p:spPr>
        <p:txBody>
          <a:bodyPr wrap="square" rtlCol="0">
            <a:spAutoFit/>
          </a:bodyPr>
          <a:lstStyle/>
          <a:p>
            <a:r>
              <a:rPr lang="pt-BR" sz="2400" dirty="0" err="1" smtClean="0"/>
              <a:t>P-Si</a:t>
            </a:r>
            <a:endParaRPr lang="pt-BR" sz="2400" dirty="0"/>
          </a:p>
        </p:txBody>
      </p:sp>
      <p:sp>
        <p:nvSpPr>
          <p:cNvPr id="7" name="CaixaDeTexto 6"/>
          <p:cNvSpPr txBox="1"/>
          <p:nvPr/>
        </p:nvSpPr>
        <p:spPr>
          <a:xfrm>
            <a:off x="5998439" y="2607248"/>
            <a:ext cx="872255" cy="461665"/>
          </a:xfrm>
          <a:prstGeom prst="rect">
            <a:avLst/>
          </a:prstGeom>
          <a:noFill/>
        </p:spPr>
        <p:txBody>
          <a:bodyPr wrap="square" rtlCol="0">
            <a:spAutoFit/>
          </a:bodyPr>
          <a:lstStyle/>
          <a:p>
            <a:r>
              <a:rPr lang="pt-BR" sz="2400" dirty="0" smtClean="0"/>
              <a:t>poli</a:t>
            </a:r>
            <a:endParaRPr lang="pt-BR" sz="2400" dirty="0"/>
          </a:p>
        </p:txBody>
      </p:sp>
      <p:sp>
        <p:nvSpPr>
          <p:cNvPr id="9" name="Retângulo de cantos arredondados 8"/>
          <p:cNvSpPr/>
          <p:nvPr/>
        </p:nvSpPr>
        <p:spPr>
          <a:xfrm>
            <a:off x="2083076" y="3044024"/>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p:cNvSpPr txBox="1"/>
          <p:nvPr/>
        </p:nvSpPr>
        <p:spPr>
          <a:xfrm>
            <a:off x="2144508" y="3032977"/>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37" name="Grupo 136"/>
          <p:cNvGrpSpPr/>
          <p:nvPr/>
        </p:nvGrpSpPr>
        <p:grpSpPr>
          <a:xfrm>
            <a:off x="4860992" y="3059007"/>
            <a:ext cx="241540" cy="369332"/>
            <a:chOff x="4860992" y="3059007"/>
            <a:chExt cx="241540" cy="369332"/>
          </a:xfrm>
        </p:grpSpPr>
        <p:sp>
          <p:nvSpPr>
            <p:cNvPr id="12" name="Elipse 11"/>
            <p:cNvSpPr/>
            <p:nvPr/>
          </p:nvSpPr>
          <p:spPr>
            <a:xfrm>
              <a:off x="4907718"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 name="CaixaDeTexto 12"/>
            <p:cNvSpPr txBox="1"/>
            <p:nvPr/>
          </p:nvSpPr>
          <p:spPr>
            <a:xfrm>
              <a:off x="4860992" y="3059007"/>
              <a:ext cx="241540" cy="369332"/>
            </a:xfrm>
            <a:prstGeom prst="rect">
              <a:avLst/>
            </a:prstGeom>
            <a:noFill/>
          </p:spPr>
          <p:txBody>
            <a:bodyPr wrap="square" rtlCol="0">
              <a:spAutoFit/>
            </a:bodyPr>
            <a:lstStyle/>
            <a:p>
              <a:r>
                <a:rPr lang="pt-BR" dirty="0" smtClean="0"/>
                <a:t>-</a:t>
              </a:r>
              <a:endParaRPr lang="pt-BR" dirty="0"/>
            </a:p>
          </p:txBody>
        </p:sp>
      </p:grpSp>
      <p:grpSp>
        <p:nvGrpSpPr>
          <p:cNvPr id="138" name="Grupo 137"/>
          <p:cNvGrpSpPr/>
          <p:nvPr/>
        </p:nvGrpSpPr>
        <p:grpSpPr>
          <a:xfrm>
            <a:off x="5108282" y="3021466"/>
            <a:ext cx="241540" cy="369332"/>
            <a:chOff x="5108282" y="3021466"/>
            <a:chExt cx="241540" cy="369332"/>
          </a:xfrm>
        </p:grpSpPr>
        <p:sp>
          <p:nvSpPr>
            <p:cNvPr id="15" name="Elipse 14"/>
            <p:cNvSpPr/>
            <p:nvPr/>
          </p:nvSpPr>
          <p:spPr>
            <a:xfrm>
              <a:off x="5155008" y="3122425"/>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CaixaDeTexto 15"/>
            <p:cNvSpPr txBox="1"/>
            <p:nvPr/>
          </p:nvSpPr>
          <p:spPr>
            <a:xfrm>
              <a:off x="5108282" y="3021466"/>
              <a:ext cx="241540" cy="369332"/>
            </a:xfrm>
            <a:prstGeom prst="rect">
              <a:avLst/>
            </a:prstGeom>
            <a:noFill/>
          </p:spPr>
          <p:txBody>
            <a:bodyPr wrap="square" rtlCol="0">
              <a:spAutoFit/>
            </a:bodyPr>
            <a:lstStyle/>
            <a:p>
              <a:r>
                <a:rPr lang="pt-BR" dirty="0" smtClean="0"/>
                <a:t>-</a:t>
              </a:r>
              <a:endParaRPr lang="pt-BR" dirty="0"/>
            </a:p>
          </p:txBody>
        </p:sp>
      </p:grpSp>
      <p:grpSp>
        <p:nvGrpSpPr>
          <p:cNvPr id="139" name="Grupo 138"/>
          <p:cNvGrpSpPr/>
          <p:nvPr/>
        </p:nvGrpSpPr>
        <p:grpSpPr>
          <a:xfrm>
            <a:off x="6112900" y="3042817"/>
            <a:ext cx="241540" cy="369332"/>
            <a:chOff x="6112900" y="3042817"/>
            <a:chExt cx="241540" cy="369332"/>
          </a:xfrm>
        </p:grpSpPr>
        <p:sp>
          <p:nvSpPr>
            <p:cNvPr id="18" name="Elipse 17"/>
            <p:cNvSpPr/>
            <p:nvPr/>
          </p:nvSpPr>
          <p:spPr>
            <a:xfrm>
              <a:off x="6159626" y="314377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CaixaDeTexto 18"/>
            <p:cNvSpPr txBox="1"/>
            <p:nvPr/>
          </p:nvSpPr>
          <p:spPr>
            <a:xfrm>
              <a:off x="6112900" y="3042817"/>
              <a:ext cx="241540" cy="369332"/>
            </a:xfrm>
            <a:prstGeom prst="rect">
              <a:avLst/>
            </a:prstGeom>
            <a:noFill/>
          </p:spPr>
          <p:txBody>
            <a:bodyPr wrap="square" rtlCol="0">
              <a:spAutoFit/>
            </a:bodyPr>
            <a:lstStyle/>
            <a:p>
              <a:r>
                <a:rPr lang="pt-BR" dirty="0" smtClean="0"/>
                <a:t>-</a:t>
              </a:r>
              <a:endParaRPr lang="pt-BR" dirty="0"/>
            </a:p>
          </p:txBody>
        </p:sp>
      </p:grpSp>
      <p:grpSp>
        <p:nvGrpSpPr>
          <p:cNvPr id="140" name="Grupo 139"/>
          <p:cNvGrpSpPr/>
          <p:nvPr/>
        </p:nvGrpSpPr>
        <p:grpSpPr>
          <a:xfrm>
            <a:off x="6384991" y="3059007"/>
            <a:ext cx="241540" cy="369332"/>
            <a:chOff x="6384991" y="3059007"/>
            <a:chExt cx="241540" cy="369332"/>
          </a:xfrm>
        </p:grpSpPr>
        <p:sp>
          <p:nvSpPr>
            <p:cNvPr id="21" name="Elipse 20"/>
            <p:cNvSpPr/>
            <p:nvPr/>
          </p:nvSpPr>
          <p:spPr>
            <a:xfrm>
              <a:off x="6431717"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2" name="CaixaDeTexto 21"/>
            <p:cNvSpPr txBox="1"/>
            <p:nvPr/>
          </p:nvSpPr>
          <p:spPr>
            <a:xfrm>
              <a:off x="6384991" y="3059007"/>
              <a:ext cx="241540" cy="369332"/>
            </a:xfrm>
            <a:prstGeom prst="rect">
              <a:avLst/>
            </a:prstGeom>
            <a:noFill/>
          </p:spPr>
          <p:txBody>
            <a:bodyPr wrap="square" rtlCol="0">
              <a:spAutoFit/>
            </a:bodyPr>
            <a:lstStyle/>
            <a:p>
              <a:r>
                <a:rPr lang="pt-BR" dirty="0" smtClean="0"/>
                <a:t>-</a:t>
              </a:r>
              <a:endParaRPr lang="pt-BR" dirty="0"/>
            </a:p>
          </p:txBody>
        </p:sp>
      </p:grpSp>
      <p:grpSp>
        <p:nvGrpSpPr>
          <p:cNvPr id="141" name="Grupo 140"/>
          <p:cNvGrpSpPr/>
          <p:nvPr/>
        </p:nvGrpSpPr>
        <p:grpSpPr>
          <a:xfrm>
            <a:off x="6649894" y="3022421"/>
            <a:ext cx="241540" cy="369332"/>
            <a:chOff x="6649894" y="3022421"/>
            <a:chExt cx="241540" cy="369332"/>
          </a:xfrm>
        </p:grpSpPr>
        <p:sp>
          <p:nvSpPr>
            <p:cNvPr id="24" name="Elipse 23"/>
            <p:cNvSpPr/>
            <p:nvPr/>
          </p:nvSpPr>
          <p:spPr>
            <a:xfrm>
              <a:off x="6696620" y="3123380"/>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CaixaDeTexto 24"/>
            <p:cNvSpPr txBox="1"/>
            <p:nvPr/>
          </p:nvSpPr>
          <p:spPr>
            <a:xfrm>
              <a:off x="6649894" y="3022421"/>
              <a:ext cx="241540" cy="369332"/>
            </a:xfrm>
            <a:prstGeom prst="rect">
              <a:avLst/>
            </a:prstGeom>
            <a:noFill/>
          </p:spPr>
          <p:txBody>
            <a:bodyPr wrap="square" rtlCol="0">
              <a:spAutoFit/>
            </a:bodyPr>
            <a:lstStyle/>
            <a:p>
              <a:r>
                <a:rPr lang="pt-BR" dirty="0" smtClean="0"/>
                <a:t>-</a:t>
              </a:r>
              <a:endParaRPr lang="pt-BR" dirty="0"/>
            </a:p>
          </p:txBody>
        </p:sp>
      </p:grpSp>
      <p:grpSp>
        <p:nvGrpSpPr>
          <p:cNvPr id="142" name="Grupo 141"/>
          <p:cNvGrpSpPr/>
          <p:nvPr/>
        </p:nvGrpSpPr>
        <p:grpSpPr>
          <a:xfrm>
            <a:off x="6983813" y="3023840"/>
            <a:ext cx="241540" cy="369332"/>
            <a:chOff x="6983813" y="3023840"/>
            <a:chExt cx="241540" cy="369332"/>
          </a:xfrm>
        </p:grpSpPr>
        <p:sp>
          <p:nvSpPr>
            <p:cNvPr id="27" name="Elipse 26"/>
            <p:cNvSpPr/>
            <p:nvPr/>
          </p:nvSpPr>
          <p:spPr>
            <a:xfrm>
              <a:off x="7030539" y="31247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CaixaDeTexto 27"/>
            <p:cNvSpPr txBox="1"/>
            <p:nvPr/>
          </p:nvSpPr>
          <p:spPr>
            <a:xfrm>
              <a:off x="6983813" y="3023840"/>
              <a:ext cx="241540" cy="369332"/>
            </a:xfrm>
            <a:prstGeom prst="rect">
              <a:avLst/>
            </a:prstGeom>
            <a:noFill/>
          </p:spPr>
          <p:txBody>
            <a:bodyPr wrap="square" rtlCol="0">
              <a:spAutoFit/>
            </a:bodyPr>
            <a:lstStyle/>
            <a:p>
              <a:r>
                <a:rPr lang="pt-BR" dirty="0" smtClean="0"/>
                <a:t>-</a:t>
              </a:r>
              <a:endParaRPr lang="pt-BR" dirty="0"/>
            </a:p>
          </p:txBody>
        </p:sp>
      </p:grpSp>
      <p:grpSp>
        <p:nvGrpSpPr>
          <p:cNvPr id="143" name="Grupo 142"/>
          <p:cNvGrpSpPr/>
          <p:nvPr/>
        </p:nvGrpSpPr>
        <p:grpSpPr>
          <a:xfrm>
            <a:off x="5850150" y="3048229"/>
            <a:ext cx="241540" cy="369332"/>
            <a:chOff x="5850150" y="3048229"/>
            <a:chExt cx="241540" cy="369332"/>
          </a:xfrm>
        </p:grpSpPr>
        <p:sp>
          <p:nvSpPr>
            <p:cNvPr id="30" name="Elipse 29"/>
            <p:cNvSpPr/>
            <p:nvPr/>
          </p:nvSpPr>
          <p:spPr>
            <a:xfrm>
              <a:off x="5896876" y="3149188"/>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1" name="CaixaDeTexto 30"/>
            <p:cNvSpPr txBox="1"/>
            <p:nvPr/>
          </p:nvSpPr>
          <p:spPr>
            <a:xfrm>
              <a:off x="5850150" y="3048229"/>
              <a:ext cx="241540" cy="369332"/>
            </a:xfrm>
            <a:prstGeom prst="rect">
              <a:avLst/>
            </a:prstGeom>
            <a:noFill/>
          </p:spPr>
          <p:txBody>
            <a:bodyPr wrap="square" rtlCol="0">
              <a:spAutoFit/>
            </a:bodyPr>
            <a:lstStyle/>
            <a:p>
              <a:r>
                <a:rPr lang="pt-BR" dirty="0" smtClean="0"/>
                <a:t>-</a:t>
              </a:r>
              <a:endParaRPr lang="pt-BR" dirty="0"/>
            </a:p>
          </p:txBody>
        </p:sp>
      </p:grpSp>
      <p:grpSp>
        <p:nvGrpSpPr>
          <p:cNvPr id="144" name="Grupo 143"/>
          <p:cNvGrpSpPr/>
          <p:nvPr/>
        </p:nvGrpSpPr>
        <p:grpSpPr>
          <a:xfrm>
            <a:off x="5553978" y="3050347"/>
            <a:ext cx="241540" cy="369332"/>
            <a:chOff x="5553978" y="3050347"/>
            <a:chExt cx="241540" cy="369332"/>
          </a:xfrm>
        </p:grpSpPr>
        <p:sp>
          <p:nvSpPr>
            <p:cNvPr id="33" name="Elipse 32"/>
            <p:cNvSpPr/>
            <p:nvPr/>
          </p:nvSpPr>
          <p:spPr>
            <a:xfrm>
              <a:off x="5600704" y="315130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4" name="CaixaDeTexto 33"/>
            <p:cNvSpPr txBox="1"/>
            <p:nvPr/>
          </p:nvSpPr>
          <p:spPr>
            <a:xfrm>
              <a:off x="5553978" y="3050347"/>
              <a:ext cx="241540" cy="369332"/>
            </a:xfrm>
            <a:prstGeom prst="rect">
              <a:avLst/>
            </a:prstGeom>
            <a:noFill/>
          </p:spPr>
          <p:txBody>
            <a:bodyPr wrap="square" rtlCol="0">
              <a:spAutoFit/>
            </a:bodyPr>
            <a:lstStyle/>
            <a:p>
              <a:r>
                <a:rPr lang="pt-BR" dirty="0" smtClean="0"/>
                <a:t>-</a:t>
              </a:r>
              <a:endParaRPr lang="pt-BR" dirty="0"/>
            </a:p>
          </p:txBody>
        </p:sp>
      </p:grpSp>
      <p:grpSp>
        <p:nvGrpSpPr>
          <p:cNvPr id="145" name="Grupo 144"/>
          <p:cNvGrpSpPr/>
          <p:nvPr/>
        </p:nvGrpSpPr>
        <p:grpSpPr>
          <a:xfrm>
            <a:off x="5309565" y="3059007"/>
            <a:ext cx="241540" cy="369332"/>
            <a:chOff x="5309565" y="3059007"/>
            <a:chExt cx="241540" cy="369332"/>
          </a:xfrm>
        </p:grpSpPr>
        <p:sp>
          <p:nvSpPr>
            <p:cNvPr id="36" name="Elipse 35"/>
            <p:cNvSpPr/>
            <p:nvPr/>
          </p:nvSpPr>
          <p:spPr>
            <a:xfrm>
              <a:off x="5356291" y="315996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7" name="CaixaDeTexto 36"/>
            <p:cNvSpPr txBox="1"/>
            <p:nvPr/>
          </p:nvSpPr>
          <p:spPr>
            <a:xfrm>
              <a:off x="5309565" y="3059007"/>
              <a:ext cx="241540" cy="369332"/>
            </a:xfrm>
            <a:prstGeom prst="rect">
              <a:avLst/>
            </a:prstGeom>
            <a:noFill/>
          </p:spPr>
          <p:txBody>
            <a:bodyPr wrap="square" rtlCol="0">
              <a:spAutoFit/>
            </a:bodyPr>
            <a:lstStyle/>
            <a:p>
              <a:r>
                <a:rPr lang="pt-BR" dirty="0" smtClean="0"/>
                <a:t>-</a:t>
              </a:r>
              <a:endParaRPr lang="pt-BR" dirty="0"/>
            </a:p>
          </p:txBody>
        </p:sp>
      </p:grpSp>
      <p:sp>
        <p:nvSpPr>
          <p:cNvPr id="38" name="Retângulo de cantos arredondados 37"/>
          <p:cNvSpPr/>
          <p:nvPr/>
        </p:nvSpPr>
        <p:spPr>
          <a:xfrm>
            <a:off x="9182264" y="3063216"/>
            <a:ext cx="952326" cy="343593"/>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9321859" y="3010688"/>
            <a:ext cx="1129219"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46" name="Grupo 145"/>
          <p:cNvGrpSpPr/>
          <p:nvPr/>
        </p:nvGrpSpPr>
        <p:grpSpPr>
          <a:xfrm>
            <a:off x="3064255" y="2987274"/>
            <a:ext cx="241540" cy="369332"/>
            <a:chOff x="3064255" y="2987274"/>
            <a:chExt cx="241540" cy="369332"/>
          </a:xfrm>
        </p:grpSpPr>
        <p:sp>
          <p:nvSpPr>
            <p:cNvPr id="41" name="Elipse 40"/>
            <p:cNvSpPr/>
            <p:nvPr/>
          </p:nvSpPr>
          <p:spPr>
            <a:xfrm>
              <a:off x="3110981" y="308823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2" name="CaixaDeTexto 41"/>
            <p:cNvSpPr txBox="1"/>
            <p:nvPr/>
          </p:nvSpPr>
          <p:spPr>
            <a:xfrm>
              <a:off x="3064255" y="2987274"/>
              <a:ext cx="241540" cy="369332"/>
            </a:xfrm>
            <a:prstGeom prst="rect">
              <a:avLst/>
            </a:prstGeom>
            <a:noFill/>
          </p:spPr>
          <p:txBody>
            <a:bodyPr wrap="square" rtlCol="0">
              <a:spAutoFit/>
            </a:bodyPr>
            <a:lstStyle/>
            <a:p>
              <a:r>
                <a:rPr lang="pt-BR" dirty="0" smtClean="0"/>
                <a:t>-</a:t>
              </a:r>
              <a:endParaRPr lang="pt-BR" dirty="0"/>
            </a:p>
          </p:txBody>
        </p:sp>
      </p:grpSp>
      <p:grpSp>
        <p:nvGrpSpPr>
          <p:cNvPr id="147" name="Grupo 146"/>
          <p:cNvGrpSpPr/>
          <p:nvPr/>
        </p:nvGrpSpPr>
        <p:grpSpPr>
          <a:xfrm>
            <a:off x="7571474" y="3000397"/>
            <a:ext cx="241540" cy="369332"/>
            <a:chOff x="7571474" y="3000397"/>
            <a:chExt cx="241540" cy="369332"/>
          </a:xfrm>
        </p:grpSpPr>
        <p:sp>
          <p:nvSpPr>
            <p:cNvPr id="44" name="Elipse 43"/>
            <p:cNvSpPr/>
            <p:nvPr/>
          </p:nvSpPr>
          <p:spPr>
            <a:xfrm>
              <a:off x="7618200" y="310135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5" name="CaixaDeTexto 44"/>
            <p:cNvSpPr txBox="1"/>
            <p:nvPr/>
          </p:nvSpPr>
          <p:spPr>
            <a:xfrm>
              <a:off x="7571474" y="3000397"/>
              <a:ext cx="241540" cy="369332"/>
            </a:xfrm>
            <a:prstGeom prst="rect">
              <a:avLst/>
            </a:prstGeom>
            <a:noFill/>
          </p:spPr>
          <p:txBody>
            <a:bodyPr wrap="square" rtlCol="0">
              <a:spAutoFit/>
            </a:bodyPr>
            <a:lstStyle/>
            <a:p>
              <a:r>
                <a:rPr lang="pt-BR" dirty="0" smtClean="0"/>
                <a:t>-</a:t>
              </a:r>
              <a:endParaRPr lang="pt-BR" dirty="0"/>
            </a:p>
          </p:txBody>
        </p:sp>
      </p:grpSp>
      <p:grpSp>
        <p:nvGrpSpPr>
          <p:cNvPr id="148" name="Grupo 147"/>
          <p:cNvGrpSpPr/>
          <p:nvPr/>
        </p:nvGrpSpPr>
        <p:grpSpPr>
          <a:xfrm>
            <a:off x="7258770" y="2953422"/>
            <a:ext cx="241540" cy="369332"/>
            <a:chOff x="7258770" y="2953422"/>
            <a:chExt cx="241540" cy="369332"/>
          </a:xfrm>
        </p:grpSpPr>
        <p:sp>
          <p:nvSpPr>
            <p:cNvPr id="47" name="Elipse 46"/>
            <p:cNvSpPr/>
            <p:nvPr/>
          </p:nvSpPr>
          <p:spPr>
            <a:xfrm>
              <a:off x="7305496" y="3054381"/>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8" name="CaixaDeTexto 47"/>
            <p:cNvSpPr txBox="1"/>
            <p:nvPr/>
          </p:nvSpPr>
          <p:spPr>
            <a:xfrm>
              <a:off x="7258770" y="2953422"/>
              <a:ext cx="241540" cy="369332"/>
            </a:xfrm>
            <a:prstGeom prst="rect">
              <a:avLst/>
            </a:prstGeom>
            <a:noFill/>
          </p:spPr>
          <p:txBody>
            <a:bodyPr wrap="square" rtlCol="0">
              <a:spAutoFit/>
            </a:bodyPr>
            <a:lstStyle/>
            <a:p>
              <a:r>
                <a:rPr lang="pt-BR" dirty="0" smtClean="0"/>
                <a:t>-</a:t>
              </a:r>
              <a:endParaRPr lang="pt-BR" dirty="0"/>
            </a:p>
          </p:txBody>
        </p:sp>
      </p:grpSp>
      <p:grpSp>
        <p:nvGrpSpPr>
          <p:cNvPr id="149" name="Grupo 148"/>
          <p:cNvGrpSpPr/>
          <p:nvPr/>
        </p:nvGrpSpPr>
        <p:grpSpPr>
          <a:xfrm>
            <a:off x="4257066" y="2984452"/>
            <a:ext cx="241540" cy="369332"/>
            <a:chOff x="4257066" y="2984452"/>
            <a:chExt cx="241540" cy="369332"/>
          </a:xfrm>
        </p:grpSpPr>
        <p:sp>
          <p:nvSpPr>
            <p:cNvPr id="50" name="Elipse 49"/>
            <p:cNvSpPr/>
            <p:nvPr/>
          </p:nvSpPr>
          <p:spPr>
            <a:xfrm>
              <a:off x="4303792" y="3085411"/>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1" name="CaixaDeTexto 50"/>
            <p:cNvSpPr txBox="1"/>
            <p:nvPr/>
          </p:nvSpPr>
          <p:spPr>
            <a:xfrm>
              <a:off x="4257066" y="2984452"/>
              <a:ext cx="241540" cy="369332"/>
            </a:xfrm>
            <a:prstGeom prst="rect">
              <a:avLst/>
            </a:prstGeom>
            <a:noFill/>
          </p:spPr>
          <p:txBody>
            <a:bodyPr wrap="square" rtlCol="0">
              <a:spAutoFit/>
            </a:bodyPr>
            <a:lstStyle/>
            <a:p>
              <a:r>
                <a:rPr lang="pt-BR" dirty="0" smtClean="0"/>
                <a:t>-</a:t>
              </a:r>
              <a:endParaRPr lang="pt-BR" dirty="0"/>
            </a:p>
          </p:txBody>
        </p:sp>
      </p:grpSp>
      <p:grpSp>
        <p:nvGrpSpPr>
          <p:cNvPr id="150" name="Grupo 149"/>
          <p:cNvGrpSpPr/>
          <p:nvPr/>
        </p:nvGrpSpPr>
        <p:grpSpPr>
          <a:xfrm>
            <a:off x="3880220" y="2966640"/>
            <a:ext cx="241540" cy="369332"/>
            <a:chOff x="3880220" y="2966640"/>
            <a:chExt cx="241540" cy="369332"/>
          </a:xfrm>
        </p:grpSpPr>
        <p:sp>
          <p:nvSpPr>
            <p:cNvPr id="53" name="Elipse 52"/>
            <p:cNvSpPr/>
            <p:nvPr/>
          </p:nvSpPr>
          <p:spPr>
            <a:xfrm>
              <a:off x="3926946" y="30675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4" name="CaixaDeTexto 53"/>
            <p:cNvSpPr txBox="1"/>
            <p:nvPr/>
          </p:nvSpPr>
          <p:spPr>
            <a:xfrm>
              <a:off x="3880220" y="2966640"/>
              <a:ext cx="241540" cy="369332"/>
            </a:xfrm>
            <a:prstGeom prst="rect">
              <a:avLst/>
            </a:prstGeom>
            <a:noFill/>
          </p:spPr>
          <p:txBody>
            <a:bodyPr wrap="square" rtlCol="0">
              <a:spAutoFit/>
            </a:bodyPr>
            <a:lstStyle/>
            <a:p>
              <a:r>
                <a:rPr lang="pt-BR" dirty="0" smtClean="0"/>
                <a:t>-</a:t>
              </a:r>
              <a:endParaRPr lang="pt-BR" dirty="0"/>
            </a:p>
          </p:txBody>
        </p:sp>
      </p:grpSp>
      <p:grpSp>
        <p:nvGrpSpPr>
          <p:cNvPr id="151" name="Grupo 150"/>
          <p:cNvGrpSpPr/>
          <p:nvPr/>
        </p:nvGrpSpPr>
        <p:grpSpPr>
          <a:xfrm>
            <a:off x="3610237" y="3065465"/>
            <a:ext cx="241540" cy="369332"/>
            <a:chOff x="3610237" y="3065465"/>
            <a:chExt cx="241540" cy="369332"/>
          </a:xfrm>
        </p:grpSpPr>
        <p:sp>
          <p:nvSpPr>
            <p:cNvPr id="56" name="Elipse 55"/>
            <p:cNvSpPr/>
            <p:nvPr/>
          </p:nvSpPr>
          <p:spPr>
            <a:xfrm>
              <a:off x="3656963" y="3166424"/>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57" name="CaixaDeTexto 56"/>
            <p:cNvSpPr txBox="1"/>
            <p:nvPr/>
          </p:nvSpPr>
          <p:spPr>
            <a:xfrm>
              <a:off x="3610237" y="3065465"/>
              <a:ext cx="241540" cy="369332"/>
            </a:xfrm>
            <a:prstGeom prst="rect">
              <a:avLst/>
            </a:prstGeom>
            <a:noFill/>
          </p:spPr>
          <p:txBody>
            <a:bodyPr wrap="square" rtlCol="0">
              <a:spAutoFit/>
            </a:bodyPr>
            <a:lstStyle/>
            <a:p>
              <a:r>
                <a:rPr lang="pt-BR" dirty="0" smtClean="0"/>
                <a:t>-</a:t>
              </a:r>
              <a:endParaRPr lang="pt-BR" dirty="0"/>
            </a:p>
          </p:txBody>
        </p:sp>
      </p:grpSp>
      <p:grpSp>
        <p:nvGrpSpPr>
          <p:cNvPr id="152" name="Grupo 151"/>
          <p:cNvGrpSpPr/>
          <p:nvPr/>
        </p:nvGrpSpPr>
        <p:grpSpPr>
          <a:xfrm>
            <a:off x="3350144" y="2966640"/>
            <a:ext cx="241540" cy="369332"/>
            <a:chOff x="3350144" y="2966640"/>
            <a:chExt cx="241540" cy="369332"/>
          </a:xfrm>
        </p:grpSpPr>
        <p:sp>
          <p:nvSpPr>
            <p:cNvPr id="59" name="Elipse 58"/>
            <p:cNvSpPr/>
            <p:nvPr/>
          </p:nvSpPr>
          <p:spPr>
            <a:xfrm>
              <a:off x="3396870" y="306759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0" name="CaixaDeTexto 59"/>
            <p:cNvSpPr txBox="1"/>
            <p:nvPr/>
          </p:nvSpPr>
          <p:spPr>
            <a:xfrm>
              <a:off x="3350144" y="2966640"/>
              <a:ext cx="241540" cy="369332"/>
            </a:xfrm>
            <a:prstGeom prst="rect">
              <a:avLst/>
            </a:prstGeom>
            <a:noFill/>
          </p:spPr>
          <p:txBody>
            <a:bodyPr wrap="square" rtlCol="0">
              <a:spAutoFit/>
            </a:bodyPr>
            <a:lstStyle/>
            <a:p>
              <a:r>
                <a:rPr lang="pt-BR" dirty="0" smtClean="0"/>
                <a:t>-</a:t>
              </a:r>
              <a:endParaRPr lang="pt-BR" dirty="0"/>
            </a:p>
          </p:txBody>
        </p:sp>
      </p:grpSp>
      <p:grpSp>
        <p:nvGrpSpPr>
          <p:cNvPr id="153" name="Grupo 152"/>
          <p:cNvGrpSpPr/>
          <p:nvPr/>
        </p:nvGrpSpPr>
        <p:grpSpPr>
          <a:xfrm>
            <a:off x="8829923" y="2986747"/>
            <a:ext cx="241540" cy="369332"/>
            <a:chOff x="8829923" y="2986747"/>
            <a:chExt cx="241540" cy="369332"/>
          </a:xfrm>
        </p:grpSpPr>
        <p:sp>
          <p:nvSpPr>
            <p:cNvPr id="62" name="Elipse 61"/>
            <p:cNvSpPr/>
            <p:nvPr/>
          </p:nvSpPr>
          <p:spPr>
            <a:xfrm>
              <a:off x="8876649" y="3087706"/>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3" name="CaixaDeTexto 62"/>
            <p:cNvSpPr txBox="1"/>
            <p:nvPr/>
          </p:nvSpPr>
          <p:spPr>
            <a:xfrm>
              <a:off x="8829923" y="2986747"/>
              <a:ext cx="241540" cy="369332"/>
            </a:xfrm>
            <a:prstGeom prst="rect">
              <a:avLst/>
            </a:prstGeom>
            <a:noFill/>
          </p:spPr>
          <p:txBody>
            <a:bodyPr wrap="square" rtlCol="0">
              <a:spAutoFit/>
            </a:bodyPr>
            <a:lstStyle/>
            <a:p>
              <a:r>
                <a:rPr lang="pt-BR" dirty="0" smtClean="0"/>
                <a:t>-</a:t>
              </a:r>
              <a:endParaRPr lang="pt-BR" dirty="0"/>
            </a:p>
          </p:txBody>
        </p:sp>
      </p:grpSp>
      <p:grpSp>
        <p:nvGrpSpPr>
          <p:cNvPr id="154" name="Grupo 153"/>
          <p:cNvGrpSpPr/>
          <p:nvPr/>
        </p:nvGrpSpPr>
        <p:grpSpPr>
          <a:xfrm>
            <a:off x="4581531" y="3018285"/>
            <a:ext cx="241540" cy="369332"/>
            <a:chOff x="4581531" y="3018285"/>
            <a:chExt cx="241540" cy="369332"/>
          </a:xfrm>
        </p:grpSpPr>
        <p:sp>
          <p:nvSpPr>
            <p:cNvPr id="65" name="Elipse 64"/>
            <p:cNvSpPr/>
            <p:nvPr/>
          </p:nvSpPr>
          <p:spPr>
            <a:xfrm>
              <a:off x="4628257" y="3119244"/>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6" name="CaixaDeTexto 65"/>
            <p:cNvSpPr txBox="1"/>
            <p:nvPr/>
          </p:nvSpPr>
          <p:spPr>
            <a:xfrm>
              <a:off x="4581531" y="3018285"/>
              <a:ext cx="241540" cy="369332"/>
            </a:xfrm>
            <a:prstGeom prst="rect">
              <a:avLst/>
            </a:prstGeom>
            <a:noFill/>
          </p:spPr>
          <p:txBody>
            <a:bodyPr wrap="square" rtlCol="0">
              <a:spAutoFit/>
            </a:bodyPr>
            <a:lstStyle/>
            <a:p>
              <a:r>
                <a:rPr lang="pt-BR" dirty="0" smtClean="0"/>
                <a:t>-</a:t>
              </a:r>
              <a:endParaRPr lang="pt-BR" dirty="0"/>
            </a:p>
          </p:txBody>
        </p:sp>
      </p:grpSp>
      <p:grpSp>
        <p:nvGrpSpPr>
          <p:cNvPr id="155" name="Grupo 154"/>
          <p:cNvGrpSpPr/>
          <p:nvPr/>
        </p:nvGrpSpPr>
        <p:grpSpPr>
          <a:xfrm>
            <a:off x="8486437" y="3024731"/>
            <a:ext cx="241540" cy="369332"/>
            <a:chOff x="8486437" y="3024731"/>
            <a:chExt cx="241540" cy="369332"/>
          </a:xfrm>
        </p:grpSpPr>
        <p:sp>
          <p:nvSpPr>
            <p:cNvPr id="68" name="Elipse 67"/>
            <p:cNvSpPr/>
            <p:nvPr/>
          </p:nvSpPr>
          <p:spPr>
            <a:xfrm>
              <a:off x="8533163" y="3125690"/>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69" name="CaixaDeTexto 68"/>
            <p:cNvSpPr txBox="1"/>
            <p:nvPr/>
          </p:nvSpPr>
          <p:spPr>
            <a:xfrm>
              <a:off x="8486437" y="3024731"/>
              <a:ext cx="241540" cy="369332"/>
            </a:xfrm>
            <a:prstGeom prst="rect">
              <a:avLst/>
            </a:prstGeom>
            <a:noFill/>
          </p:spPr>
          <p:txBody>
            <a:bodyPr wrap="square" rtlCol="0">
              <a:spAutoFit/>
            </a:bodyPr>
            <a:lstStyle/>
            <a:p>
              <a:r>
                <a:rPr lang="pt-BR" dirty="0" smtClean="0"/>
                <a:t>-</a:t>
              </a:r>
              <a:endParaRPr lang="pt-BR" dirty="0"/>
            </a:p>
          </p:txBody>
        </p:sp>
      </p:grpSp>
      <p:grpSp>
        <p:nvGrpSpPr>
          <p:cNvPr id="156" name="Grupo 155"/>
          <p:cNvGrpSpPr/>
          <p:nvPr/>
        </p:nvGrpSpPr>
        <p:grpSpPr>
          <a:xfrm>
            <a:off x="8134096" y="3045069"/>
            <a:ext cx="241540" cy="369332"/>
            <a:chOff x="8134096" y="3045069"/>
            <a:chExt cx="241540" cy="369332"/>
          </a:xfrm>
        </p:grpSpPr>
        <p:sp>
          <p:nvSpPr>
            <p:cNvPr id="71" name="Elipse 70"/>
            <p:cNvSpPr/>
            <p:nvPr/>
          </p:nvSpPr>
          <p:spPr>
            <a:xfrm>
              <a:off x="8180822" y="3146028"/>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2" name="CaixaDeTexto 71"/>
            <p:cNvSpPr txBox="1"/>
            <p:nvPr/>
          </p:nvSpPr>
          <p:spPr>
            <a:xfrm>
              <a:off x="8134096" y="3045069"/>
              <a:ext cx="241540" cy="369332"/>
            </a:xfrm>
            <a:prstGeom prst="rect">
              <a:avLst/>
            </a:prstGeom>
            <a:noFill/>
          </p:spPr>
          <p:txBody>
            <a:bodyPr wrap="square" rtlCol="0">
              <a:spAutoFit/>
            </a:bodyPr>
            <a:lstStyle/>
            <a:p>
              <a:r>
                <a:rPr lang="pt-BR" dirty="0" smtClean="0"/>
                <a:t>-</a:t>
              </a:r>
              <a:endParaRPr lang="pt-BR" dirty="0"/>
            </a:p>
          </p:txBody>
        </p:sp>
      </p:grpSp>
      <p:grpSp>
        <p:nvGrpSpPr>
          <p:cNvPr id="157" name="Grupo 156"/>
          <p:cNvGrpSpPr/>
          <p:nvPr/>
        </p:nvGrpSpPr>
        <p:grpSpPr>
          <a:xfrm>
            <a:off x="7848398" y="2959110"/>
            <a:ext cx="241540" cy="369332"/>
            <a:chOff x="7848398" y="2959110"/>
            <a:chExt cx="241540" cy="369332"/>
          </a:xfrm>
        </p:grpSpPr>
        <p:sp>
          <p:nvSpPr>
            <p:cNvPr id="74" name="Elipse 73"/>
            <p:cNvSpPr/>
            <p:nvPr/>
          </p:nvSpPr>
          <p:spPr>
            <a:xfrm>
              <a:off x="7895124" y="3060069"/>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5" name="CaixaDeTexto 74"/>
            <p:cNvSpPr txBox="1"/>
            <p:nvPr/>
          </p:nvSpPr>
          <p:spPr>
            <a:xfrm>
              <a:off x="7848398" y="2959110"/>
              <a:ext cx="241540" cy="369332"/>
            </a:xfrm>
            <a:prstGeom prst="rect">
              <a:avLst/>
            </a:prstGeom>
            <a:noFill/>
          </p:spPr>
          <p:txBody>
            <a:bodyPr wrap="square" rtlCol="0">
              <a:spAutoFit/>
            </a:bodyPr>
            <a:lstStyle/>
            <a:p>
              <a:r>
                <a:rPr lang="pt-BR" dirty="0" smtClean="0"/>
                <a:t>-</a:t>
              </a:r>
              <a:endParaRPr lang="pt-BR" dirty="0"/>
            </a:p>
          </p:txBody>
        </p:sp>
      </p:grpSp>
      <p:cxnSp>
        <p:nvCxnSpPr>
          <p:cNvPr id="78" name="Conector de Seta Reta 77"/>
          <p:cNvCxnSpPr/>
          <p:nvPr/>
        </p:nvCxnSpPr>
        <p:spPr>
          <a:xfrm>
            <a:off x="3110981" y="3494642"/>
            <a:ext cx="0" cy="2771486"/>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80" name="Conector de Seta Reta 79"/>
          <p:cNvCxnSpPr/>
          <p:nvPr/>
        </p:nvCxnSpPr>
        <p:spPr>
          <a:xfrm>
            <a:off x="2716696" y="6080407"/>
            <a:ext cx="7417894"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81" name="CaixaDeTexto 80"/>
          <p:cNvSpPr txBox="1"/>
          <p:nvPr/>
        </p:nvSpPr>
        <p:spPr>
          <a:xfrm>
            <a:off x="9521954" y="5556843"/>
            <a:ext cx="346570" cy="523220"/>
          </a:xfrm>
          <a:prstGeom prst="rect">
            <a:avLst/>
          </a:prstGeom>
          <a:noFill/>
        </p:spPr>
        <p:txBody>
          <a:bodyPr wrap="none" rtlCol="0">
            <a:spAutoFit/>
          </a:bodyPr>
          <a:lstStyle/>
          <a:p>
            <a:r>
              <a:rPr lang="pt-BR" sz="2800" dirty="0" smtClean="0"/>
              <a:t>y</a:t>
            </a:r>
            <a:endParaRPr lang="pt-BR" sz="2800" dirty="0"/>
          </a:p>
        </p:txBody>
      </p:sp>
      <p:cxnSp>
        <p:nvCxnSpPr>
          <p:cNvPr id="85" name="Conector Reto 84"/>
          <p:cNvCxnSpPr/>
          <p:nvPr/>
        </p:nvCxnSpPr>
        <p:spPr>
          <a:xfrm flipH="1" flipV="1">
            <a:off x="9692438" y="2555660"/>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6" name="Conector Reto 85"/>
          <p:cNvCxnSpPr/>
          <p:nvPr/>
        </p:nvCxnSpPr>
        <p:spPr>
          <a:xfrm flipH="1" flipV="1">
            <a:off x="6336916" y="224343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87" name="Conector Reto 86"/>
          <p:cNvCxnSpPr/>
          <p:nvPr/>
        </p:nvCxnSpPr>
        <p:spPr>
          <a:xfrm flipH="1" flipV="1">
            <a:off x="2436968" y="256146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88" name="CaixaDeTexto 87"/>
          <p:cNvSpPr txBox="1"/>
          <p:nvPr/>
        </p:nvSpPr>
        <p:spPr>
          <a:xfrm>
            <a:off x="6357383" y="2003852"/>
            <a:ext cx="585225" cy="584775"/>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89" name="CaixaDeTexto 88"/>
          <p:cNvSpPr txBox="1"/>
          <p:nvPr/>
        </p:nvSpPr>
        <p:spPr>
          <a:xfrm>
            <a:off x="9678502" y="2290192"/>
            <a:ext cx="585417" cy="584775"/>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90" name="CaixaDeTexto 89"/>
          <p:cNvSpPr txBox="1"/>
          <p:nvPr/>
        </p:nvSpPr>
        <p:spPr>
          <a:xfrm>
            <a:off x="1856713" y="2183916"/>
            <a:ext cx="539700" cy="584775"/>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92" name="Retângulo de cantos arredondados 91"/>
          <p:cNvSpPr/>
          <p:nvPr/>
        </p:nvSpPr>
        <p:spPr>
          <a:xfrm>
            <a:off x="10146213" y="3055686"/>
            <a:ext cx="952326" cy="343593"/>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1" name="CaixaDeTexto 90"/>
          <p:cNvSpPr txBox="1"/>
          <p:nvPr/>
        </p:nvSpPr>
        <p:spPr>
          <a:xfrm>
            <a:off x="10258431" y="3000397"/>
            <a:ext cx="847728"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93" name="Conector Reto 92"/>
          <p:cNvCxnSpPr/>
          <p:nvPr/>
        </p:nvCxnSpPr>
        <p:spPr>
          <a:xfrm flipH="1" flipV="1">
            <a:off x="10638307" y="2578008"/>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94" name="CaixaDeTexto 93"/>
          <p:cNvSpPr txBox="1"/>
          <p:nvPr/>
        </p:nvSpPr>
        <p:spPr>
          <a:xfrm>
            <a:off x="10638307" y="2342151"/>
            <a:ext cx="566181" cy="584775"/>
          </a:xfrm>
          <a:prstGeom prst="rect">
            <a:avLst/>
          </a:prstGeom>
          <a:noFill/>
        </p:spPr>
        <p:txBody>
          <a:bodyPr wrap="none" rtlCol="0">
            <a:spAutoFit/>
          </a:bodyPr>
          <a:lstStyle/>
          <a:p>
            <a:r>
              <a:rPr lang="pt-BR" sz="3200" dirty="0" smtClean="0"/>
              <a:t>V</a:t>
            </a:r>
            <a:r>
              <a:rPr lang="pt-BR" sz="3200" baseline="-25000" dirty="0" smtClean="0"/>
              <a:t>B</a:t>
            </a:r>
            <a:endParaRPr lang="pt-BR" sz="3200" dirty="0"/>
          </a:p>
        </p:txBody>
      </p:sp>
      <p:sp>
        <p:nvSpPr>
          <p:cNvPr id="99" name="Retângulo 98"/>
          <p:cNvSpPr/>
          <p:nvPr/>
        </p:nvSpPr>
        <p:spPr>
          <a:xfrm>
            <a:off x="5447587" y="3049517"/>
            <a:ext cx="153117" cy="3030890"/>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CaixaDeTexto 101"/>
          <p:cNvSpPr txBox="1"/>
          <p:nvPr/>
        </p:nvSpPr>
        <p:spPr>
          <a:xfrm>
            <a:off x="4702301" y="4665936"/>
            <a:ext cx="893258" cy="523220"/>
          </a:xfrm>
          <a:prstGeom prst="rect">
            <a:avLst/>
          </a:prstGeom>
          <a:noFill/>
        </p:spPr>
        <p:txBody>
          <a:bodyPr wrap="none" rtlCol="0">
            <a:spAutoFit/>
          </a:bodyPr>
          <a:lstStyle/>
          <a:p>
            <a:r>
              <a:rPr lang="pt-BR" sz="2800" dirty="0" smtClean="0"/>
              <a:t>V</a:t>
            </a:r>
            <a:r>
              <a:rPr lang="pt-BR" sz="2800" baseline="-25000" dirty="0" smtClean="0"/>
              <a:t>C</a:t>
            </a:r>
            <a:r>
              <a:rPr lang="pt-BR" sz="2800" dirty="0" smtClean="0"/>
              <a:t>(y)</a:t>
            </a:r>
            <a:endParaRPr lang="pt-BR" sz="2800" dirty="0"/>
          </a:p>
        </p:txBody>
      </p:sp>
      <p:sp>
        <p:nvSpPr>
          <p:cNvPr id="105" name="Seta para baixo 104"/>
          <p:cNvSpPr/>
          <p:nvPr/>
        </p:nvSpPr>
        <p:spPr>
          <a:xfrm rot="5400000">
            <a:off x="7636573" y="2995052"/>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7" name="Seta para baixo 106"/>
          <p:cNvSpPr/>
          <p:nvPr/>
        </p:nvSpPr>
        <p:spPr>
          <a:xfrm rot="5400000">
            <a:off x="4233047" y="3036743"/>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p:cNvSpPr txBox="1"/>
          <p:nvPr/>
        </p:nvSpPr>
        <p:spPr>
          <a:xfrm>
            <a:off x="7597423" y="3441242"/>
            <a:ext cx="457176" cy="584775"/>
          </a:xfrm>
          <a:prstGeom prst="rect">
            <a:avLst/>
          </a:prstGeom>
          <a:noFill/>
        </p:spPr>
        <p:txBody>
          <a:bodyPr wrap="none" rtlCol="0">
            <a:spAutoFit/>
          </a:bodyPr>
          <a:lstStyle/>
          <a:p>
            <a:r>
              <a:rPr lang="pt-BR" sz="3200" dirty="0" smtClean="0"/>
              <a:t>I</a:t>
            </a:r>
            <a:r>
              <a:rPr lang="pt-BR" sz="3200" baseline="-25000" dirty="0" smtClean="0"/>
              <a:t>D</a:t>
            </a:r>
            <a:endParaRPr lang="pt-BR" sz="3200" dirty="0"/>
          </a:p>
        </p:txBody>
      </p:sp>
      <p:cxnSp>
        <p:nvCxnSpPr>
          <p:cNvPr id="112" name="Conector de Seta Reta 111"/>
          <p:cNvCxnSpPr/>
          <p:nvPr/>
        </p:nvCxnSpPr>
        <p:spPr>
          <a:xfrm>
            <a:off x="3123984" y="4443657"/>
            <a:ext cx="6071283" cy="0"/>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3" name="CaixaDeTexto 112"/>
          <p:cNvSpPr txBox="1"/>
          <p:nvPr/>
        </p:nvSpPr>
        <p:spPr>
          <a:xfrm>
            <a:off x="6554462" y="4352576"/>
            <a:ext cx="1829347" cy="523220"/>
          </a:xfrm>
          <a:prstGeom prst="rect">
            <a:avLst/>
          </a:prstGeom>
          <a:noFill/>
        </p:spPr>
        <p:txBody>
          <a:bodyPr wrap="none" rtlCol="0">
            <a:spAutoFit/>
          </a:bodyPr>
          <a:lstStyle/>
          <a:p>
            <a:r>
              <a:rPr lang="pt-BR" sz="2800" dirty="0" smtClean="0">
                <a:latin typeface="Comic Sans MS" panose="030F0702030302020204" pitchFamily="66" charset="0"/>
              </a:rPr>
              <a:t>L = </a:t>
            </a:r>
            <a:r>
              <a:rPr lang="pt-BR" sz="2800" dirty="0" err="1" smtClean="0">
                <a:latin typeface="Comic Sans MS" panose="030F0702030302020204" pitchFamily="66" charset="0"/>
              </a:rPr>
              <a:t>lenght</a:t>
            </a:r>
            <a:endParaRPr lang="pt-BR" sz="2800" dirty="0">
              <a:latin typeface="Comic Sans MS" panose="030F0702030302020204" pitchFamily="66" charset="0"/>
            </a:endParaRPr>
          </a:p>
        </p:txBody>
      </p:sp>
      <p:sp>
        <p:nvSpPr>
          <p:cNvPr id="117" name="Seta para a direita 116"/>
          <p:cNvSpPr/>
          <p:nvPr/>
        </p:nvSpPr>
        <p:spPr>
          <a:xfrm>
            <a:off x="6900086" y="5452204"/>
            <a:ext cx="1484202" cy="12388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8" name="CaixaDeTexto 117"/>
          <p:cNvSpPr txBox="1"/>
          <p:nvPr/>
        </p:nvSpPr>
        <p:spPr>
          <a:xfrm>
            <a:off x="7381533" y="5542786"/>
            <a:ext cx="622411" cy="521970"/>
          </a:xfrm>
          <a:prstGeom prst="rect">
            <a:avLst/>
          </a:prstGeom>
          <a:noFill/>
        </p:spPr>
        <p:txBody>
          <a:bodyPr wrap="square" rtlCol="0">
            <a:spAutoFit/>
          </a:bodyPr>
          <a:lstStyle/>
          <a:p>
            <a:r>
              <a:rPr lang="pt-BR" sz="2800" dirty="0" smtClean="0"/>
              <a:t>E</a:t>
            </a:r>
            <a:r>
              <a:rPr lang="pt-BR" sz="2800" baseline="-25000" dirty="0"/>
              <a:t>Y</a:t>
            </a:r>
            <a:endParaRPr lang="pt-BR" sz="2800" baseline="-25000" dirty="0"/>
          </a:p>
        </p:txBody>
      </p:sp>
      <p:cxnSp>
        <p:nvCxnSpPr>
          <p:cNvPr id="76" name="Conector de Seta Reta 75"/>
          <p:cNvCxnSpPr/>
          <p:nvPr/>
        </p:nvCxnSpPr>
        <p:spPr>
          <a:xfrm>
            <a:off x="4415936" y="3266386"/>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Conector de Seta Reta 103"/>
          <p:cNvCxnSpPr/>
          <p:nvPr/>
        </p:nvCxnSpPr>
        <p:spPr>
          <a:xfrm>
            <a:off x="9033841" y="32700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Conector de Seta Reta 105"/>
          <p:cNvCxnSpPr/>
          <p:nvPr/>
        </p:nvCxnSpPr>
        <p:spPr>
          <a:xfrm>
            <a:off x="8338014" y="331335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ector de Seta Reta 110"/>
          <p:cNvCxnSpPr/>
          <p:nvPr/>
        </p:nvCxnSpPr>
        <p:spPr>
          <a:xfrm>
            <a:off x="8032399" y="3131341"/>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Conector de Seta Reta 113"/>
          <p:cNvCxnSpPr/>
          <p:nvPr/>
        </p:nvCxnSpPr>
        <p:spPr>
          <a:xfrm>
            <a:off x="5699376" y="33562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Conector de Seta Reta 114"/>
          <p:cNvCxnSpPr/>
          <p:nvPr/>
        </p:nvCxnSpPr>
        <p:spPr>
          <a:xfrm>
            <a:off x="7449000" y="313808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Conector de Seta Reta 115"/>
          <p:cNvCxnSpPr/>
          <p:nvPr/>
        </p:nvCxnSpPr>
        <p:spPr>
          <a:xfrm>
            <a:off x="7196069" y="3247922"/>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Conector de Seta Reta 118"/>
          <p:cNvCxnSpPr/>
          <p:nvPr/>
        </p:nvCxnSpPr>
        <p:spPr>
          <a:xfrm>
            <a:off x="4748859" y="3146028"/>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Conector de Seta Reta 119"/>
          <p:cNvCxnSpPr/>
          <p:nvPr/>
        </p:nvCxnSpPr>
        <p:spPr>
          <a:xfrm>
            <a:off x="4097410" y="31850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Conector de Seta Reta 120"/>
          <p:cNvCxnSpPr/>
          <p:nvPr/>
        </p:nvCxnSpPr>
        <p:spPr>
          <a:xfrm>
            <a:off x="6291990" y="3185063"/>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Conector de Seta Reta 121"/>
          <p:cNvCxnSpPr/>
          <p:nvPr/>
        </p:nvCxnSpPr>
        <p:spPr>
          <a:xfrm>
            <a:off x="3248447" y="3250924"/>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Conector de Seta Reta 122"/>
          <p:cNvCxnSpPr/>
          <p:nvPr/>
        </p:nvCxnSpPr>
        <p:spPr>
          <a:xfrm>
            <a:off x="8681500" y="3270077"/>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Conector de Seta Reta 123"/>
          <p:cNvCxnSpPr/>
          <p:nvPr/>
        </p:nvCxnSpPr>
        <p:spPr>
          <a:xfrm>
            <a:off x="3582751" y="3112515"/>
            <a:ext cx="148423"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5" name="CaixaDeTexto 124"/>
              <p:cNvSpPr txBox="1"/>
              <p:nvPr/>
            </p:nvSpPr>
            <p:spPr>
              <a:xfrm>
                <a:off x="745062" y="662624"/>
                <a:ext cx="10933044" cy="768985"/>
              </a:xfrm>
              <a:prstGeom prst="rect">
                <a:avLst/>
              </a:prstGeom>
              <a:noFill/>
            </p:spPr>
            <p:txBody>
              <a:bodyPr wrap="square" rtlCol="0">
                <a:spAutoFit/>
              </a:bodyPr>
              <a:lstStyle/>
              <a:p>
                <a:pPr algn="ctr"/>
                <a14:m>
                  <m:oMath xmlns:m="http://schemas.openxmlformats.org/officeDocument/2006/math">
                    <m:nary>
                      <m:naryPr>
                        <m:ctrlPr>
                          <a:rPr lang="pt-BR" sz="3200" i="1" smtClean="0">
                            <a:latin typeface="Cambria Math" panose="02040503050406030204" pitchFamily="18" charset="0"/>
                          </a:rPr>
                        </m:ctrlPr>
                      </m:naryPr>
                      <m:sub>
                        <m:r>
                          <m:rPr>
                            <m:brk m:alnAt="23"/>
                          </m:rPr>
                          <a:rPr lang="pt-BR" sz="3200" b="0" i="1" smtClean="0">
                            <a:latin typeface="Cambria Math" panose="02040503050406030204" pitchFamily="18" charset="0"/>
                          </a:rPr>
                          <m:t>𝑜</m:t>
                        </m:r>
                      </m:sub>
                      <m:sup>
                        <m:r>
                          <a:rPr lang="pt-BR" sz="3200" b="0" i="1" smtClean="0">
                            <a:latin typeface="Cambria Math" panose="02040503050406030204" pitchFamily="18" charset="0"/>
                          </a:rPr>
                          <m:t>𝐿</m:t>
                        </m:r>
                      </m:sup>
                      <m:e>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𝐼</m:t>
                            </m:r>
                          </m:e>
                          <m:sub>
                            <m:r>
                              <a:rPr lang="pt-BR" sz="3200" b="0" i="1" smtClean="0">
                                <a:latin typeface="Cambria Math" panose="02040503050406030204" pitchFamily="18" charset="0"/>
                              </a:rPr>
                              <m:t>𝐷</m:t>
                            </m:r>
                          </m:sub>
                        </m:sSub>
                        <m:r>
                          <a:rPr lang="pt-BR" sz="3200" b="0" i="1" smtClean="0">
                            <a:latin typeface="Cambria Math" panose="02040503050406030204" pitchFamily="18" charset="0"/>
                          </a:rPr>
                          <m:t>𝑑𝑦</m:t>
                        </m:r>
                      </m:e>
                    </m:nary>
                    <m:r>
                      <a:rPr lang="pt-BR" sz="3200" i="1" smtClean="0">
                        <a:latin typeface="Cambria Math" panose="02040503050406030204" pitchFamily="18" charset="0"/>
                      </a:rPr>
                      <m:t>=</m:t>
                    </m:r>
                    <m:r>
                      <a:rPr lang="pt-BR" sz="3200" b="0" i="1" smtClean="0">
                        <a:latin typeface="Cambria Math" panose="02040503050406030204" pitchFamily="18" charset="0"/>
                      </a:rPr>
                      <m:t>−</m:t>
                    </m:r>
                    <m:r>
                      <a:rPr lang="pt-BR" sz="3200" b="0" i="1" smtClean="0">
                        <a:latin typeface="Cambria Math" panose="02040503050406030204" pitchFamily="18" charset="0"/>
                      </a:rPr>
                      <m:t>𝑊</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𝐶</m:t>
                        </m:r>
                      </m:e>
                      <m:sub>
                        <m:r>
                          <a:rPr lang="pt-BR" sz="3200" b="0" i="1" smtClean="0">
                            <a:latin typeface="Cambria Math" panose="02040503050406030204" pitchFamily="18" charset="0"/>
                          </a:rPr>
                          <m:t>𝑜𝑥</m:t>
                        </m:r>
                      </m:sub>
                    </m:sSub>
                    <m:nary>
                      <m:naryPr>
                        <m:ctrlPr>
                          <a:rPr lang="pt-BR" sz="3200" b="0" i="1" smtClean="0">
                            <a:latin typeface="Cambria Math" panose="02040503050406030204" pitchFamily="18" charset="0"/>
                          </a:rPr>
                        </m:ctrlPr>
                      </m:naryPr>
                      <m:sub>
                        <m:r>
                          <m:rPr>
                            <m:brk m:alnAt="23"/>
                          </m:rPr>
                          <a:rPr lang="pt-BR" sz="3200" b="0" i="1" smtClean="0">
                            <a:latin typeface="Cambria Math" panose="02040503050406030204" pitchFamily="18" charset="0"/>
                          </a:rPr>
                          <m:t>𝑉</m:t>
                        </m:r>
                        <m:r>
                          <a:rPr lang="pt-BR" sz="3200" b="0" i="1" smtClean="0">
                            <a:latin typeface="Cambria Math" panose="02040503050406030204" pitchFamily="18" charset="0"/>
                          </a:rPr>
                          <m:t>𝑠</m:t>
                        </m:r>
                      </m:sub>
                      <m:sup>
                        <m:r>
                          <a:rPr lang="pt-BR" sz="3200" b="0" i="1" smtClean="0">
                            <a:latin typeface="Cambria Math" panose="02040503050406030204" pitchFamily="18" charset="0"/>
                          </a:rPr>
                          <m:t>𝑉𝑑</m:t>
                        </m:r>
                      </m:sup>
                      <m:e>
                        <m:d>
                          <m:dPr>
                            <m:ctrlPr>
                              <a:rPr lang="pt-BR" sz="3200" b="0" i="1" smtClean="0">
                                <a:latin typeface="Cambria Math" panose="02040503050406030204" pitchFamily="18" charset="0"/>
                              </a:rPr>
                            </m:ctrlPr>
                          </m:dPr>
                          <m:e>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𝐺</m:t>
                                </m:r>
                              </m:sub>
                            </m:sSub>
                            <m:r>
                              <a:rPr lang="pt-BR" sz="3200" b="0" i="1" smtClean="0">
                                <a:latin typeface="Cambria Math" panose="02040503050406030204" pitchFamily="18" charset="0"/>
                              </a:rPr>
                              <m:t>−</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en-US" altLang="pt-BR" sz="3200" b="0" i="1" smtClean="0">
                                    <a:latin typeface="Cambria Math" panose="02040503050406030204" pitchFamily="18" charset="0"/>
                                  </a:rPr>
                                  <m:t>𝐶</m:t>
                                </m:r>
                              </m:sub>
                            </m:sSub>
                            <m:r>
                              <a:rPr lang="pt-BR" sz="3200" b="0" i="1" smtClean="0">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TN</m:t>
                            </m:r>
                            <m:r>
                              <m:rPr>
                                <m:nor/>
                              </m:rPr>
                              <a:rPr lang="pt-BR" sz="3200" i="1" dirty="0">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CB</m:t>
                            </m:r>
                            <m:r>
                              <m:rPr>
                                <m:nor/>
                              </m:rPr>
                              <a:rPr lang="pt-BR" sz="3200" i="1" dirty="0">
                                <a:latin typeface="Cambria Math" panose="02040503050406030204" pitchFamily="18" charset="0"/>
                              </a:rPr>
                              <m:t>)</m:t>
                            </m:r>
                          </m:e>
                        </m:d>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𝜇</m:t>
                            </m:r>
                          </m:e>
                          <m:sub>
                            <m:r>
                              <a:rPr lang="pt-BR" sz="3200" b="0" i="1" smtClean="0">
                                <a:latin typeface="Cambria Math" panose="02040503050406030204" pitchFamily="18" charset="0"/>
                              </a:rPr>
                              <m:t>𝑛</m:t>
                            </m:r>
                          </m:sub>
                        </m:sSub>
                      </m:e>
                    </m:nary>
                  </m:oMath>
                </a14:m>
                <a:r>
                  <a:rPr lang="pt-BR" sz="3200" i="1" dirty="0" smtClean="0"/>
                  <a:t>dV</a:t>
                </a:r>
                <a:r>
                  <a:rPr lang="pt-BR" sz="3200" i="1" baseline="-25000" dirty="0" smtClean="0"/>
                  <a:t>C</a:t>
                </a:r>
                <a:endParaRPr lang="pt-BR" sz="3200" i="1" dirty="0" smtClean="0"/>
              </a:p>
            </p:txBody>
          </p:sp>
        </mc:Choice>
        <mc:Fallback>
          <p:sp>
            <p:nvSpPr>
              <p:cNvPr id="125" name="CaixaDeTexto 124"/>
              <p:cNvSpPr txBox="1">
                <a:spLocks noRot="1" noChangeAspect="1" noMove="1" noResize="1" noEditPoints="1" noAdjustHandles="1" noChangeArrowheads="1" noChangeShapeType="1" noTextEdit="1"/>
              </p:cNvSpPr>
              <p:nvPr/>
            </p:nvSpPr>
            <p:spPr>
              <a:xfrm>
                <a:off x="745062" y="662624"/>
                <a:ext cx="10933044" cy="768985"/>
              </a:xfrm>
              <a:prstGeom prst="rect">
                <a:avLst/>
              </a:prstGeom>
              <a:blipFill rotWithShape="1">
                <a:blip r:embed="rId2"/>
                <a:stretch>
                  <a:fillRect l="-2" t="-41" r="4" b="-3757"/>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4" name="CaixaDeTexto 3"/>
              <p:cNvSpPr txBox="1"/>
              <p:nvPr/>
            </p:nvSpPr>
            <p:spPr>
              <a:xfrm>
                <a:off x="1283681" y="629182"/>
                <a:ext cx="8330742" cy="1094467"/>
              </a:xfrm>
              <a:prstGeom prst="rect">
                <a:avLst/>
              </a:prstGeom>
              <a:noFill/>
            </p:spPr>
            <p:txBody>
              <a:bodyPr wrap="none" rtlCol="0">
                <a:spAutoFit/>
              </a:bodyPr>
              <a:lstStyle/>
              <a:p>
                <a:r>
                  <a:rPr lang="pt-BR" sz="3200" i="1" dirty="0" smtClean="0"/>
                  <a:t>V</a:t>
                </a:r>
                <a:r>
                  <a:rPr lang="pt-BR" sz="3200" i="1" baseline="-25000" dirty="0" smtClean="0"/>
                  <a:t>TN</a:t>
                </a:r>
                <a:r>
                  <a:rPr lang="pt-BR" sz="3200" i="1" dirty="0" smtClean="0"/>
                  <a:t> </a:t>
                </a:r>
                <a:r>
                  <a:rPr lang="pt-BR" sz="3200" dirty="0" smtClean="0"/>
                  <a:t>= </a:t>
                </a:r>
                <a14:m>
                  <m:oMath xmlns:m="http://schemas.openxmlformats.org/officeDocument/2006/math">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𝐹𝐵</m:t>
                        </m:r>
                      </m:sub>
                    </m:sSub>
                    <m:r>
                      <a:rPr lang="pt-BR" sz="3200" b="0" i="1" smtClean="0">
                        <a:latin typeface="Cambria Math" panose="02040503050406030204" pitchFamily="18" charset="0"/>
                      </a:rPr>
                      <m:t>+</m:t>
                    </m:r>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𝜙</m:t>
                        </m:r>
                      </m:e>
                      <m:sub>
                        <m:r>
                          <a:rPr lang="pt-BR" sz="3200" b="0" i="1" smtClean="0">
                            <a:latin typeface="Cambria Math" panose="02040503050406030204" pitchFamily="18" charset="0"/>
                          </a:rPr>
                          <m:t>𝑝</m:t>
                        </m:r>
                      </m:sub>
                    </m:sSub>
                    <m:r>
                      <a:rPr lang="pt-BR" sz="3200" b="0" i="1" smtClean="0">
                        <a:latin typeface="Cambria Math" panose="02040503050406030204" pitchFamily="18" charset="0"/>
                      </a:rPr>
                      <m:t>+</m:t>
                    </m:r>
                    <m:f>
                      <m:fPr>
                        <m:ctrlPr>
                          <a:rPr lang="pt-BR" sz="3200" b="0" i="1" smtClean="0">
                            <a:latin typeface="Cambria Math" panose="02040503050406030204" pitchFamily="18" charset="0"/>
                          </a:rPr>
                        </m:ctrlPr>
                      </m:fPr>
                      <m:num>
                        <m:r>
                          <a:rPr lang="pt-BR" sz="3200" b="0" i="1" smtClean="0">
                            <a:latin typeface="Cambria Math" panose="02040503050406030204" pitchFamily="18" charset="0"/>
                          </a:rPr>
                          <m:t>1</m:t>
                        </m:r>
                      </m:num>
                      <m:den>
                        <m:r>
                          <a:rPr lang="pt-BR" sz="3200" b="0" i="1" smtClean="0">
                            <a:latin typeface="Cambria Math" panose="02040503050406030204" pitchFamily="18" charset="0"/>
                          </a:rPr>
                          <m:t>𝐶𝑜𝑥</m:t>
                        </m:r>
                      </m:den>
                    </m:f>
                    <m:rad>
                      <m:radPr>
                        <m:degHide m:val="on"/>
                        <m:ctrlPr>
                          <a:rPr lang="pt-BR" sz="3200" b="0" i="1" smtClean="0">
                            <a:latin typeface="Cambria Math" panose="02040503050406030204" pitchFamily="18" charset="0"/>
                          </a:rPr>
                        </m:ctrlPr>
                      </m:radPr>
                      <m:deg/>
                      <m:e>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𝜀</m:t>
                            </m:r>
                          </m:e>
                          <m:sub>
                            <m:r>
                              <a:rPr lang="pt-BR" sz="3200" b="0" i="1" smtClean="0">
                                <a:latin typeface="Cambria Math" panose="02040503050406030204" pitchFamily="18" charset="0"/>
                              </a:rPr>
                              <m:t>𝑠</m:t>
                            </m:r>
                          </m:sub>
                        </m:sSub>
                        <m:r>
                          <a:rPr lang="pt-BR" sz="3200" b="0" i="1" smtClean="0">
                            <a:latin typeface="Cambria Math" panose="02040503050406030204" pitchFamily="18" charset="0"/>
                          </a:rPr>
                          <m:t>𝑞</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𝑁</m:t>
                            </m:r>
                          </m:e>
                          <m:sub>
                            <m:r>
                              <a:rPr lang="pt-BR" sz="3200" b="0" i="1" smtClean="0">
                                <a:latin typeface="Cambria Math" panose="02040503050406030204" pitchFamily="18" charset="0"/>
                              </a:rPr>
                              <m:t>𝑎</m:t>
                            </m:r>
                          </m:sub>
                        </m:sSub>
                        <m:d>
                          <m:dPr>
                            <m:ctrlPr>
                              <a:rPr lang="pt-BR" sz="3200" b="0" i="1" smtClean="0">
                                <a:latin typeface="Cambria Math" panose="02040503050406030204" pitchFamily="18" charset="0"/>
                              </a:rPr>
                            </m:ctrlPr>
                          </m:dPr>
                          <m:e>
                            <m:r>
                              <a:rPr lang="pt-BR" sz="3200" b="0" i="1" smtClean="0">
                                <a:latin typeface="Cambria Math" panose="02040503050406030204" pitchFamily="18" charset="0"/>
                              </a:rPr>
                              <m:t>2</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𝜙</m:t>
                                </m:r>
                              </m:e>
                              <m:sub>
                                <m:r>
                                  <a:rPr lang="pt-BR" sz="3200" b="0" i="1" smtClean="0">
                                    <a:latin typeface="Cambria Math" panose="02040503050406030204" pitchFamily="18" charset="0"/>
                                  </a:rPr>
                                  <m:t>𝑝</m:t>
                                </m:r>
                              </m:sub>
                            </m:sSub>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m:t>
                                </m:r>
                                <m:r>
                                  <a:rPr lang="pt-BR" sz="3200" b="0" i="1" smtClean="0">
                                    <a:latin typeface="Cambria Math" panose="02040503050406030204" pitchFamily="18" charset="0"/>
                                  </a:rPr>
                                  <m:t>𝑉</m:t>
                                </m:r>
                              </m:e>
                              <m:sub>
                                <m:r>
                                  <a:rPr lang="pt-BR" sz="3200" b="0" i="1" smtClean="0">
                                    <a:latin typeface="Cambria Math" panose="02040503050406030204" pitchFamily="18" charset="0"/>
                                  </a:rPr>
                                  <m:t>𝐶</m:t>
                                </m:r>
                              </m:sub>
                            </m:sSub>
                            <m:r>
                              <a:rPr lang="pt-BR" sz="3200" b="0" i="1" smtClean="0">
                                <a:latin typeface="Cambria Math" panose="02040503050406030204" pitchFamily="18" charset="0"/>
                              </a:rPr>
                              <m:t>−</m:t>
                            </m:r>
                            <m:sSub>
                              <m:sSubPr>
                                <m:ctrlPr>
                                  <a:rPr lang="pt-BR" sz="3200" b="0" i="1" smtClean="0">
                                    <a:latin typeface="Cambria Math" panose="02040503050406030204" pitchFamily="18" charset="0"/>
                                  </a:rPr>
                                </m:ctrlPr>
                              </m:sSubPr>
                              <m:e>
                                <m:r>
                                  <a:rPr lang="pt-BR" sz="3200" b="0" i="1" smtClean="0">
                                    <a:latin typeface="Cambria Math" panose="02040503050406030204" pitchFamily="18" charset="0"/>
                                  </a:rPr>
                                  <m:t>𝑉</m:t>
                                </m:r>
                              </m:e>
                              <m:sub>
                                <m:r>
                                  <a:rPr lang="pt-BR" sz="3200" b="0" i="1" smtClean="0">
                                    <a:latin typeface="Cambria Math" panose="02040503050406030204" pitchFamily="18" charset="0"/>
                                  </a:rPr>
                                  <m:t>𝐵</m:t>
                                </m:r>
                              </m:sub>
                            </m:sSub>
                          </m:e>
                        </m:d>
                      </m:e>
                    </m:rad>
                  </m:oMath>
                </a14:m>
                <a:endParaRPr lang="pt-BR" sz="3200" dirty="0"/>
              </a:p>
            </p:txBody>
          </p:sp>
        </mc:Choice>
        <mc:Fallback>
          <p:sp>
            <p:nvSpPr>
              <p:cNvPr id="4" name="CaixaDeTexto 3"/>
              <p:cNvSpPr txBox="1">
                <a:spLocks noRot="1" noChangeAspect="1" noMove="1" noResize="1" noEditPoints="1" noAdjustHandles="1" noChangeArrowheads="1" noChangeShapeType="1" noTextEdit="1"/>
              </p:cNvSpPr>
              <p:nvPr/>
            </p:nvSpPr>
            <p:spPr>
              <a:xfrm>
                <a:off x="1283681" y="629182"/>
                <a:ext cx="8330742" cy="1094467"/>
              </a:xfrm>
              <a:prstGeom prst="rect">
                <a:avLst/>
              </a:prstGeom>
              <a:blipFill rotWithShape="1">
                <a:blip r:embed="rId1"/>
                <a:stretch>
                  <a:fillRect l="-4" t="-49" r="-108" b="-1543"/>
                </a:stretch>
              </a:blipFill>
            </p:spPr>
            <p:txBody>
              <a:bodyPr/>
              <a:lstStyle/>
              <a:p>
                <a:r>
                  <a:rPr lang="pt-BR" altLang="en-US">
                    <a:noFill/>
                  </a:rPr>
                  <a:t> </a:t>
                </a:r>
              </a:p>
            </p:txBody>
          </p:sp>
        </mc:Fallback>
      </mc:AlternateContent>
      <p:sp>
        <p:nvSpPr>
          <p:cNvPr id="5" name="CaixaDeTexto 4"/>
          <p:cNvSpPr txBox="1"/>
          <p:nvPr/>
        </p:nvSpPr>
        <p:spPr>
          <a:xfrm>
            <a:off x="751707" y="1936309"/>
            <a:ext cx="10985368" cy="2553335"/>
          </a:xfrm>
          <a:prstGeom prst="rect">
            <a:avLst/>
          </a:prstGeom>
          <a:noFill/>
        </p:spPr>
        <p:txBody>
          <a:bodyPr wrap="square" rtlCol="0">
            <a:spAutoFit/>
          </a:bodyPr>
          <a:lstStyle/>
          <a:p>
            <a:r>
              <a:rPr lang="pt-BR" sz="3200" dirty="0" smtClean="0">
                <a:latin typeface="Comic Sans MS" panose="030F0702030302020204" pitchFamily="66" charset="0"/>
              </a:rPr>
              <a:t>Veja que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depende de V</a:t>
            </a:r>
            <a:r>
              <a:rPr lang="pt-BR" sz="3200" baseline="-25000" dirty="0">
                <a:latin typeface="Comic Sans MS" panose="030F0702030302020204" pitchFamily="66" charset="0"/>
              </a:rPr>
              <a:t>C</a:t>
            </a:r>
            <a:r>
              <a:rPr lang="pt-BR" sz="3200" dirty="0" smtClean="0">
                <a:latin typeface="Comic Sans MS" panose="030F0702030302020204" pitchFamily="66" charset="0"/>
              </a:rPr>
              <a:t> e V</a:t>
            </a:r>
            <a:r>
              <a:rPr lang="pt-BR" sz="3200" baseline="-25000" dirty="0" smtClean="0">
                <a:latin typeface="Comic Sans MS" panose="030F0702030302020204" pitchFamily="66" charset="0"/>
              </a:rPr>
              <a:t>B</a:t>
            </a:r>
            <a:r>
              <a:rPr lang="pt-BR" sz="3200" dirty="0" smtClean="0">
                <a:latin typeface="Comic Sans MS" panose="030F0702030302020204" pitchFamily="66" charset="0"/>
              </a:rPr>
              <a:t> (</a:t>
            </a:r>
            <a:r>
              <a:rPr lang="pt-BR" sz="3200" i="1" dirty="0" smtClean="0">
                <a:latin typeface="Comic Sans MS" panose="030F0702030302020204" pitchFamily="66" charset="0"/>
              </a:rPr>
              <a:t>V</a:t>
            </a:r>
            <a:r>
              <a:rPr lang="pt-BR" sz="3200" i="1" baseline="-25000" dirty="0" smtClean="0">
                <a:latin typeface="Comic Sans MS" panose="030F0702030302020204" pitchFamily="66" charset="0"/>
              </a:rPr>
              <a:t>CB</a:t>
            </a:r>
            <a:r>
              <a:rPr lang="pt-BR" sz="3200" i="1" dirty="0" smtClean="0">
                <a:latin typeface="Comic Sans MS" panose="030F0702030302020204" pitchFamily="66" charset="0"/>
              </a:rPr>
              <a:t> = V</a:t>
            </a:r>
            <a:r>
              <a:rPr lang="pt-BR" sz="3200" i="1" baseline="-25000" dirty="0" smtClean="0">
                <a:latin typeface="Comic Sans MS" panose="030F0702030302020204" pitchFamily="66" charset="0"/>
              </a:rPr>
              <a:t>C</a:t>
            </a:r>
            <a:r>
              <a:rPr lang="pt-BR" sz="3200" i="1" dirty="0" smtClean="0">
                <a:latin typeface="Comic Sans MS" panose="030F0702030302020204" pitchFamily="66" charset="0"/>
              </a:rPr>
              <a:t> - V</a:t>
            </a:r>
            <a:r>
              <a:rPr lang="pt-BR" sz="3200" i="1" baseline="-25000" dirty="0" smtClean="0">
                <a:latin typeface="Comic Sans MS" panose="030F0702030302020204" pitchFamily="66" charset="0"/>
              </a:rPr>
              <a:t>B</a:t>
            </a:r>
            <a:r>
              <a:rPr lang="pt-BR" sz="3200" dirty="0" smtClean="0">
                <a:latin typeface="Comic Sans MS" panose="030F0702030302020204" pitchFamily="66" charset="0"/>
              </a:rPr>
              <a:t>). Neste caso a integral fica um pouco complicada, mas dá para resolve-la. O problema é que resulta desta integral uma equação bastante longa e dificil de manipular.</a:t>
            </a:r>
            <a:endParaRPr lang="pt-BR" sz="3200" dirty="0" smtClean="0">
              <a:latin typeface="Comic Sans MS" panose="030F0702030302020204" pitchFamily="66" charset="0"/>
            </a:endParaRPr>
          </a:p>
          <a:p>
            <a:r>
              <a:rPr lang="pt-BR" sz="3200" dirty="0" smtClean="0">
                <a:latin typeface="Comic Sans MS" panose="030F0702030302020204" pitchFamily="66" charset="0"/>
              </a:rPr>
              <a:t>Podemos reescrever o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da seguinte forma:</a:t>
            </a:r>
            <a:endParaRPr lang="pt-BR" sz="3200" i="1"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6" name="CaixaDeTexto 5"/>
              <p:cNvSpPr txBox="1"/>
              <p:nvPr/>
            </p:nvSpPr>
            <p:spPr>
              <a:xfrm>
                <a:off x="314792" y="4703514"/>
                <a:ext cx="10669844" cy="922176"/>
              </a:xfrm>
              <a:prstGeom prst="rect">
                <a:avLst/>
              </a:prstGeom>
              <a:noFill/>
            </p:spPr>
            <p:txBody>
              <a:bodyPr wrap="none" rtlCol="0">
                <a:spAutoFit/>
              </a:bodyPr>
              <a:lstStyle/>
              <a:p>
                <a:r>
                  <a:rPr lang="pt-BR" sz="2400" i="1" dirty="0" smtClean="0"/>
                  <a:t>V</a:t>
                </a:r>
                <a:r>
                  <a:rPr lang="pt-BR" sz="2400" i="1" baseline="-25000" dirty="0" smtClean="0"/>
                  <a:t>TN</a:t>
                </a:r>
                <a:r>
                  <a:rPr lang="pt-BR" sz="2400" i="1" dirty="0" smtClean="0"/>
                  <a:t> </a:t>
                </a:r>
                <a:r>
                  <a:rPr lang="pt-BR" sz="2400" dirty="0" smtClean="0"/>
                  <a:t>= </a:t>
                </a:r>
                <a14:m>
                  <m:oMath xmlns:m="http://schemas.openxmlformats.org/officeDocument/2006/math">
                    <m:sSub>
                      <m:sSubPr>
                        <m:ctrlPr>
                          <a:rPr lang="pt-BR" sz="2400" i="1" smtClean="0">
                            <a:latin typeface="Cambria Math" panose="02040503050406030204" pitchFamily="18" charset="0"/>
                          </a:rPr>
                        </m:ctrlPr>
                      </m:sSubPr>
                      <m:e>
                        <m:r>
                          <a:rPr lang="pt-BR" sz="2400" b="0" i="1" smtClean="0">
                            <a:latin typeface="Cambria Math" panose="02040503050406030204" pitchFamily="18" charset="0"/>
                          </a:rPr>
                          <m:t>𝑉</m:t>
                        </m:r>
                      </m:e>
                      <m:sub>
                        <m:r>
                          <a:rPr lang="pt-BR" sz="2400" b="0" i="1" smtClean="0">
                            <a:latin typeface="Cambria Math" panose="02040503050406030204" pitchFamily="18" charset="0"/>
                          </a:rPr>
                          <m:t>𝐹𝐵</m:t>
                        </m:r>
                      </m:sub>
                    </m:sSub>
                    <m:r>
                      <a:rPr lang="pt-BR" sz="2400" b="0" i="1" smtClean="0">
                        <a:latin typeface="Cambria Math" panose="02040503050406030204" pitchFamily="18" charset="0"/>
                      </a:rPr>
                      <m:t>+</m:t>
                    </m:r>
                    <m:r>
                      <a:rPr lang="pt-BR" sz="2400" b="0" i="1" smtClean="0">
                        <a:latin typeface="Cambria Math" panose="02040503050406030204" pitchFamily="18" charset="0"/>
                      </a:rPr>
                      <m:t>2</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𝜙</m:t>
                        </m:r>
                      </m:e>
                      <m:sub>
                        <m:r>
                          <a:rPr lang="pt-BR" sz="2400" b="0" i="1" smtClean="0">
                            <a:latin typeface="Cambria Math" panose="02040503050406030204" pitchFamily="18" charset="0"/>
                          </a:rPr>
                          <m:t>𝑝</m:t>
                        </m:r>
                      </m:sub>
                    </m:sSub>
                    <m:r>
                      <a:rPr lang="pt-BR" sz="2400" b="0" i="1" smtClean="0">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1</m:t>
                        </m:r>
                      </m:num>
                      <m:den>
                        <m:r>
                          <a:rPr lang="pt-BR" sz="2400" i="1">
                            <a:latin typeface="Cambria Math" panose="02040503050406030204" pitchFamily="18" charset="0"/>
                          </a:rPr>
                          <m:t>𝐶𝑜𝑥</m:t>
                        </m:r>
                      </m:den>
                    </m:f>
                    <m:rad>
                      <m:radPr>
                        <m:degHide m:val="on"/>
                        <m:ctrlPr>
                          <a:rPr lang="pt-BR" sz="2400" i="1">
                            <a:latin typeface="Cambria Math" panose="02040503050406030204" pitchFamily="18" charset="0"/>
                          </a:rPr>
                        </m:ctrlPr>
                      </m:radPr>
                      <m:deg/>
                      <m:e>
                        <m:r>
                          <a:rPr lang="pt-BR" sz="2400" i="1">
                            <a:latin typeface="Cambria Math" panose="02040503050406030204" pitchFamily="18" charset="0"/>
                          </a:rPr>
                          <m:t>2</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𝜀</m:t>
                            </m:r>
                          </m:e>
                          <m:sub>
                            <m:r>
                              <a:rPr lang="pt-BR" sz="2400" i="1">
                                <a:latin typeface="Cambria Math" panose="02040503050406030204" pitchFamily="18" charset="0"/>
                              </a:rPr>
                              <m:t>𝑠</m:t>
                            </m:r>
                          </m:sub>
                        </m:sSub>
                        <m:r>
                          <a:rPr lang="pt-BR" sz="2400" i="1">
                            <a:latin typeface="Cambria Math" panose="02040503050406030204" pitchFamily="18" charset="0"/>
                          </a:rPr>
                          <m:t>𝑞</m:t>
                        </m:r>
                        <m:sSub>
                          <m:sSubPr>
                            <m:ctrlPr>
                              <a:rPr lang="pt-BR" sz="2400" i="1">
                                <a:latin typeface="Cambria Math" panose="02040503050406030204" pitchFamily="18" charset="0"/>
                              </a:rPr>
                            </m:ctrlPr>
                          </m:sSubPr>
                          <m:e>
                            <m:r>
                              <a:rPr lang="pt-BR" sz="2400" i="1">
                                <a:latin typeface="Cambria Math" panose="02040503050406030204" pitchFamily="18" charset="0"/>
                              </a:rPr>
                              <m:t>𝑁</m:t>
                            </m:r>
                          </m:e>
                          <m:sub>
                            <m:r>
                              <a:rPr lang="pt-BR" sz="2400" i="1">
                                <a:latin typeface="Cambria Math" panose="02040503050406030204" pitchFamily="18" charset="0"/>
                              </a:rPr>
                              <m:t>𝑎</m:t>
                            </m:r>
                          </m:sub>
                        </m:sSub>
                        <m:d>
                          <m:dPr>
                            <m:ctrlPr>
                              <a:rPr lang="pt-BR" sz="2400" i="1">
                                <a:latin typeface="Cambria Math" panose="02040503050406030204" pitchFamily="18" charset="0"/>
                              </a:rPr>
                            </m:ctrlPr>
                          </m:dPr>
                          <m:e>
                            <m:r>
                              <a:rPr lang="pt-BR" sz="2400" i="1">
                                <a:latin typeface="Cambria Math" panose="02040503050406030204" pitchFamily="18" charset="0"/>
                              </a:rPr>
                              <m:t>2</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rPr>
                                  <m:t>𝑝</m:t>
                                </m:r>
                              </m:sub>
                            </m:sSub>
                          </m:e>
                        </m:d>
                      </m:e>
                    </m:rad>
                    <m:r>
                      <a:rPr lang="pt-BR" sz="2400" b="0" i="1" smtClean="0">
                        <a:latin typeface="Cambria Math" panose="02040503050406030204" pitchFamily="18" charset="0"/>
                      </a:rPr>
                      <m:t>+</m:t>
                    </m:r>
                    <m:f>
                      <m:fPr>
                        <m:ctrlPr>
                          <a:rPr lang="pt-BR" sz="2400" i="1">
                            <a:latin typeface="Cambria Math" panose="02040503050406030204" pitchFamily="18" charset="0"/>
                          </a:rPr>
                        </m:ctrlPr>
                      </m:fPr>
                      <m:num>
                        <m:r>
                          <a:rPr lang="pt-BR" sz="2400" i="1">
                            <a:latin typeface="Cambria Math" panose="02040503050406030204" pitchFamily="18" charset="0"/>
                          </a:rPr>
                          <m:t>1</m:t>
                        </m:r>
                      </m:num>
                      <m:den>
                        <m:r>
                          <a:rPr lang="pt-BR" sz="2400" i="1">
                            <a:latin typeface="Cambria Math" panose="02040503050406030204" pitchFamily="18" charset="0"/>
                          </a:rPr>
                          <m:t>𝐶𝑜𝑥</m:t>
                        </m:r>
                      </m:den>
                    </m:f>
                    <m:rad>
                      <m:radPr>
                        <m:degHide m:val="on"/>
                        <m:ctrlPr>
                          <a:rPr lang="pt-BR" sz="2400" i="1" smtClean="0">
                            <a:latin typeface="Cambria Math" panose="02040503050406030204" pitchFamily="18" charset="0"/>
                          </a:rPr>
                        </m:ctrlPr>
                      </m:radPr>
                      <m:deg/>
                      <m:e>
                        <m:r>
                          <a:rPr lang="pt-BR" sz="2400" i="1">
                            <a:latin typeface="Cambria Math" panose="02040503050406030204" pitchFamily="18" charset="0"/>
                          </a:rPr>
                          <m:t>2</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𝜀</m:t>
                            </m:r>
                          </m:e>
                          <m:sub>
                            <m:r>
                              <a:rPr lang="pt-BR" sz="2400" i="1">
                                <a:latin typeface="Cambria Math" panose="02040503050406030204" pitchFamily="18" charset="0"/>
                              </a:rPr>
                              <m:t>𝑠</m:t>
                            </m:r>
                          </m:sub>
                        </m:sSub>
                        <m:r>
                          <a:rPr lang="pt-BR" sz="2400" i="1">
                            <a:latin typeface="Cambria Math" panose="02040503050406030204" pitchFamily="18" charset="0"/>
                          </a:rPr>
                          <m:t>𝑞</m:t>
                        </m:r>
                        <m:sSub>
                          <m:sSubPr>
                            <m:ctrlPr>
                              <a:rPr lang="pt-BR" sz="2400" i="1">
                                <a:latin typeface="Cambria Math" panose="02040503050406030204" pitchFamily="18" charset="0"/>
                              </a:rPr>
                            </m:ctrlPr>
                          </m:sSubPr>
                          <m:e>
                            <m:r>
                              <a:rPr lang="pt-BR" sz="2400" i="1">
                                <a:latin typeface="Cambria Math" panose="02040503050406030204" pitchFamily="18" charset="0"/>
                              </a:rPr>
                              <m:t>𝑁</m:t>
                            </m:r>
                          </m:e>
                          <m:sub>
                            <m:r>
                              <a:rPr lang="pt-BR" sz="2400" i="1">
                                <a:latin typeface="Cambria Math" panose="02040503050406030204" pitchFamily="18" charset="0"/>
                              </a:rPr>
                              <m:t>𝑎</m:t>
                            </m:r>
                          </m:sub>
                        </m:sSub>
                      </m:e>
                    </m:rad>
                    <m:d>
                      <m:dPr>
                        <m:ctrlPr>
                          <a:rPr lang="pt-BR" sz="2400" i="1" smtClean="0">
                            <a:latin typeface="Cambria Math" panose="02040503050406030204" pitchFamily="18" charset="0"/>
                          </a:rPr>
                        </m:ctrlPr>
                      </m:dPr>
                      <m:e>
                        <m:rad>
                          <m:radPr>
                            <m:degHide m:val="on"/>
                            <m:ctrlPr>
                              <a:rPr lang="pt-BR" sz="2400" i="1">
                                <a:latin typeface="Cambria Math" panose="02040503050406030204" pitchFamily="18" charset="0"/>
                              </a:rPr>
                            </m:ctrlPr>
                          </m:radPr>
                          <m:deg/>
                          <m:e>
                            <m:d>
                              <m:dPr>
                                <m:ctrlPr>
                                  <a:rPr lang="pt-BR" sz="2400" i="1">
                                    <a:latin typeface="Cambria Math" panose="02040503050406030204" pitchFamily="18" charset="0"/>
                                  </a:rPr>
                                </m:ctrlPr>
                              </m:dPr>
                              <m:e>
                                <m:r>
                                  <a:rPr lang="pt-BR" sz="2400" i="1">
                                    <a:latin typeface="Cambria Math" panose="02040503050406030204" pitchFamily="18" charset="0"/>
                                  </a:rPr>
                                  <m:t>2</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rPr>
                                      <m:t>𝑝</m:t>
                                    </m:r>
                                  </m:sub>
                                </m:sSub>
                                <m:sSub>
                                  <m:sSubPr>
                                    <m:ctrlPr>
                                      <a:rPr lang="pt-BR" sz="2400" i="1">
                                        <a:latin typeface="Cambria Math" panose="02040503050406030204" pitchFamily="18" charset="0"/>
                                      </a:rPr>
                                    </m:ctrlPr>
                                  </m:sSubPr>
                                  <m:e>
                                    <m:r>
                                      <a:rPr lang="pt-BR" sz="2400" i="1">
                                        <a:latin typeface="Cambria Math" panose="02040503050406030204" pitchFamily="18" charset="0"/>
                                      </a:rPr>
                                      <m:t>+</m:t>
                                    </m:r>
                                    <m:r>
                                      <a:rPr lang="pt-BR" sz="2400" i="1">
                                        <a:latin typeface="Cambria Math" panose="02040503050406030204" pitchFamily="18" charset="0"/>
                                      </a:rPr>
                                      <m:t>𝑉</m:t>
                                    </m:r>
                                  </m:e>
                                  <m:sub>
                                    <m:r>
                                      <a:rPr lang="pt-BR" sz="2400" i="1">
                                        <a:latin typeface="Cambria Math" panose="02040503050406030204" pitchFamily="18" charset="0"/>
                                      </a:rPr>
                                      <m:t>𝐶</m:t>
                                    </m:r>
                                    <m:r>
                                      <a:rPr lang="pt-BR" sz="2400" b="0" i="1" smtClean="0">
                                        <a:latin typeface="Cambria Math" panose="02040503050406030204" pitchFamily="18" charset="0"/>
                                      </a:rPr>
                                      <m:t>𝐵</m:t>
                                    </m:r>
                                  </m:sub>
                                </m:sSub>
                              </m:e>
                            </m:d>
                          </m:e>
                        </m:rad>
                        <m:r>
                          <a:rPr lang="pt-BR" sz="2400" b="0" i="1" smtClean="0">
                            <a:latin typeface="Cambria Math" panose="02040503050406030204" pitchFamily="18" charset="0"/>
                          </a:rPr>
                          <m:t>−</m:t>
                        </m:r>
                        <m:rad>
                          <m:radPr>
                            <m:degHide m:val="on"/>
                            <m:ctrlPr>
                              <a:rPr lang="pt-BR" sz="2400" i="1" smtClean="0">
                                <a:latin typeface="Cambria Math" panose="02040503050406030204" pitchFamily="18" charset="0"/>
                              </a:rPr>
                            </m:ctrlPr>
                          </m:radPr>
                          <m:deg/>
                          <m:e>
                            <m:d>
                              <m:dPr>
                                <m:ctrlPr>
                                  <a:rPr lang="pt-BR" sz="2400" i="1">
                                    <a:latin typeface="Cambria Math" panose="02040503050406030204" pitchFamily="18" charset="0"/>
                                  </a:rPr>
                                </m:ctrlPr>
                              </m:dPr>
                              <m:e>
                                <m:r>
                                  <a:rPr lang="pt-BR" sz="2400" i="1">
                                    <a:latin typeface="Cambria Math" panose="02040503050406030204" pitchFamily="18" charset="0"/>
                                  </a:rPr>
                                  <m:t>2</m:t>
                                </m:r>
                                <m:sSub>
                                  <m:sSubPr>
                                    <m:ctrlPr>
                                      <a:rPr lang="pt-BR" sz="2400" i="1">
                                        <a:latin typeface="Cambria Math" panose="02040503050406030204" pitchFamily="18" charset="0"/>
                                      </a:rPr>
                                    </m:ctrlPr>
                                  </m:sSubPr>
                                  <m:e>
                                    <m:r>
                                      <a:rPr lang="pt-BR" sz="2400" i="1">
                                        <a:latin typeface="Cambria Math" panose="02040503050406030204" pitchFamily="18" charset="0"/>
                                        <a:ea typeface="Cambria Math" panose="02040503050406030204" pitchFamily="18" charset="0"/>
                                      </a:rPr>
                                      <m:t>𝜙</m:t>
                                    </m:r>
                                  </m:e>
                                  <m:sub>
                                    <m:r>
                                      <a:rPr lang="pt-BR" sz="2400" i="1">
                                        <a:latin typeface="Cambria Math" panose="02040503050406030204" pitchFamily="18" charset="0"/>
                                      </a:rPr>
                                      <m:t>𝑝</m:t>
                                    </m:r>
                                  </m:sub>
                                </m:sSub>
                              </m:e>
                            </m:d>
                          </m:e>
                        </m:rad>
                      </m:e>
                    </m:d>
                  </m:oMath>
                </a14:m>
                <a:endParaRPr lang="pt-BR" sz="2400" dirty="0"/>
              </a:p>
            </p:txBody>
          </p:sp>
        </mc:Choice>
        <mc:Fallback>
          <p:sp>
            <p:nvSpPr>
              <p:cNvPr id="6" name="CaixaDeTexto 5"/>
              <p:cNvSpPr txBox="1">
                <a:spLocks noRot="1" noChangeAspect="1" noMove="1" noResize="1" noEditPoints="1" noAdjustHandles="1" noChangeArrowheads="1" noChangeShapeType="1" noTextEdit="1"/>
              </p:cNvSpPr>
              <p:nvPr/>
            </p:nvSpPr>
            <p:spPr>
              <a:xfrm>
                <a:off x="314792" y="4703514"/>
                <a:ext cx="10669844" cy="922176"/>
              </a:xfrm>
              <a:prstGeom prst="rect">
                <a:avLst/>
              </a:prstGeom>
              <a:blipFill rotWithShape="1">
                <a:blip r:embed="rId2"/>
                <a:stretch>
                  <a:fillRect l="-4" t="-7" r="4" b="-44"/>
                </a:stretch>
              </a:blipFill>
            </p:spPr>
            <p:txBody>
              <a:bodyPr/>
              <a:lstStyle/>
              <a:p>
                <a:r>
                  <a:rPr lang="pt-BR" altLang="en-US">
                    <a:noFill/>
                  </a:rPr>
                  <a:t> </a:t>
                </a:r>
              </a:p>
            </p:txBody>
          </p:sp>
        </mc:Fallback>
      </mc:AlternateContent>
      <p:cxnSp>
        <p:nvCxnSpPr>
          <p:cNvPr id="8" name="Conector Reto 7"/>
          <p:cNvCxnSpPr/>
          <p:nvPr/>
        </p:nvCxnSpPr>
        <p:spPr>
          <a:xfrm flipV="1">
            <a:off x="1082002" y="5651855"/>
            <a:ext cx="4172386" cy="331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a:off x="5649714" y="5691809"/>
            <a:ext cx="1545771" cy="662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3411544" y="5691809"/>
            <a:ext cx="881973" cy="584775"/>
          </a:xfrm>
          <a:prstGeom prst="rect">
            <a:avLst/>
          </a:prstGeom>
          <a:noFill/>
        </p:spPr>
        <p:txBody>
          <a:bodyPr wrap="none" rtlCol="0">
            <a:spAutoFit/>
          </a:bodyPr>
          <a:lstStyle/>
          <a:p>
            <a:r>
              <a:rPr lang="pt-BR" sz="3200" b="1" dirty="0" smtClean="0">
                <a:solidFill>
                  <a:srgbClr val="C00000"/>
                </a:solidFill>
              </a:rPr>
              <a:t>V</a:t>
            </a:r>
            <a:r>
              <a:rPr lang="pt-BR" sz="3200" b="1" baseline="-25000" dirty="0" smtClean="0">
                <a:solidFill>
                  <a:srgbClr val="C00000"/>
                </a:solidFill>
              </a:rPr>
              <a:t>TN0</a:t>
            </a:r>
            <a:endParaRPr lang="pt-BR" sz="3200" b="1" dirty="0">
              <a:solidFill>
                <a:srgbClr val="C00000"/>
              </a:solidFill>
            </a:endParaRPr>
          </a:p>
        </p:txBody>
      </p:sp>
      <p:sp>
        <p:nvSpPr>
          <p:cNvPr id="13" name="CaixaDeTexto 12"/>
          <p:cNvSpPr txBox="1"/>
          <p:nvPr/>
        </p:nvSpPr>
        <p:spPr>
          <a:xfrm>
            <a:off x="6389869" y="5597008"/>
            <a:ext cx="441432" cy="591796"/>
          </a:xfrm>
          <a:prstGeom prst="rect">
            <a:avLst/>
          </a:prstGeom>
          <a:noFill/>
        </p:spPr>
        <p:txBody>
          <a:bodyPr wrap="square" rtlCol="0">
            <a:spAutoFit/>
          </a:bodyPr>
          <a:lstStyle/>
          <a:p>
            <a:r>
              <a:rPr lang="pt-BR" sz="3200" b="1" dirty="0" smtClean="0">
                <a:solidFill>
                  <a:srgbClr val="C00000"/>
                </a:solidFill>
                <a:latin typeface="Symbol" panose="05050102010706020507" pitchFamily="18" charset="2"/>
              </a:rPr>
              <a:t>g</a:t>
            </a:r>
            <a:endParaRPr lang="pt-BR" sz="3200" b="1" dirty="0">
              <a:solidFill>
                <a:srgbClr val="C0000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1839584" y="605032"/>
                <a:ext cx="6608381" cy="1100938"/>
              </a:xfrm>
              <a:prstGeom prst="rect">
                <a:avLst/>
              </a:prstGeom>
              <a:noFill/>
            </p:spPr>
            <p:txBody>
              <a:bodyPr wrap="square" rtlCol="0">
                <a:spAutoFit/>
              </a:bodyPr>
              <a:lstStyle/>
              <a:p>
                <a:r>
                  <a:rPr lang="pt-BR" sz="3200" i="1" dirty="0" smtClean="0"/>
                  <a:t>V</a:t>
                </a:r>
                <a:r>
                  <a:rPr lang="pt-BR" sz="3200" i="1" baseline="-25000" dirty="0" smtClean="0"/>
                  <a:t>TN</a:t>
                </a:r>
                <a:r>
                  <a:rPr lang="pt-BR" sz="3200" i="1" dirty="0" smtClean="0"/>
                  <a:t> </a:t>
                </a:r>
                <a:r>
                  <a:rPr lang="pt-BR" sz="2400" dirty="0" smtClean="0"/>
                  <a:t>= </a:t>
                </a:r>
                <a14:m>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𝑇𝑁</m:t>
                        </m:r>
                        <m:r>
                          <a:rPr lang="pt-BR" sz="2800" b="0" i="1" smtClean="0">
                            <a:latin typeface="Cambria Math" panose="02040503050406030204" pitchFamily="18" charset="0"/>
                          </a:rPr>
                          <m:t>0</m:t>
                        </m:r>
                      </m:sub>
                    </m:sSub>
                    <m:r>
                      <a:rPr lang="pt-BR" sz="2800" b="0" i="1" smtClean="0">
                        <a:latin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𝛾</m:t>
                    </m:r>
                    <m:d>
                      <m:dPr>
                        <m:ctrlPr>
                          <a:rPr lang="pt-BR" sz="2800" i="1" smtClean="0">
                            <a:latin typeface="Cambria Math" panose="02040503050406030204" pitchFamily="18" charset="0"/>
                          </a:rPr>
                        </m:ctrlPr>
                      </m:dPr>
                      <m:e>
                        <m:rad>
                          <m:radPr>
                            <m:degHide m:val="on"/>
                            <m:ctrlPr>
                              <a:rPr lang="pt-BR" sz="2800" i="1">
                                <a:latin typeface="Cambria Math" panose="02040503050406030204" pitchFamily="18" charset="0"/>
                              </a:rPr>
                            </m:ctrlPr>
                          </m:radPr>
                          <m:deg/>
                          <m:e>
                            <m:d>
                              <m:dPr>
                                <m:ctrlPr>
                                  <a:rPr lang="pt-BR" sz="2800" i="1">
                                    <a:latin typeface="Cambria Math" panose="02040503050406030204" pitchFamily="18" charset="0"/>
                                  </a:rPr>
                                </m:ctrlPr>
                              </m:dPr>
                              <m:e>
                                <m:r>
                                  <a:rPr lang="pt-BR" sz="2800" i="1">
                                    <a:latin typeface="Cambria Math" panose="02040503050406030204" pitchFamily="18" charset="0"/>
                                  </a:rPr>
                                  <m:t>2</m:t>
                                </m:r>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𝜙</m:t>
                                    </m:r>
                                  </m:e>
                                  <m:sub>
                                    <m:r>
                                      <a:rPr lang="pt-BR" sz="2800" i="1">
                                        <a:latin typeface="Cambria Math" panose="02040503050406030204" pitchFamily="18" charset="0"/>
                                      </a:rPr>
                                      <m:t>𝑝</m:t>
                                    </m:r>
                                  </m:sub>
                                </m:sSub>
                                <m:sSub>
                                  <m:sSubPr>
                                    <m:ctrlPr>
                                      <a:rPr lang="pt-BR" sz="2800" i="1">
                                        <a:latin typeface="Cambria Math" panose="02040503050406030204" pitchFamily="18" charset="0"/>
                                      </a:rPr>
                                    </m:ctrlPr>
                                  </m:sSubPr>
                                  <m:e>
                                    <m:r>
                                      <a:rPr lang="pt-BR" sz="2800" i="1">
                                        <a:latin typeface="Cambria Math" panose="02040503050406030204" pitchFamily="18" charset="0"/>
                                      </a:rPr>
                                      <m:t>+</m:t>
                                    </m:r>
                                    <m:r>
                                      <a:rPr lang="pt-BR" sz="2800" i="1">
                                        <a:latin typeface="Cambria Math" panose="02040503050406030204" pitchFamily="18" charset="0"/>
                                      </a:rPr>
                                      <m:t>𝑉</m:t>
                                    </m:r>
                                  </m:e>
                                  <m:sub>
                                    <m:r>
                                      <a:rPr lang="pt-BR" sz="2800" i="1">
                                        <a:latin typeface="Cambria Math" panose="02040503050406030204" pitchFamily="18" charset="0"/>
                                      </a:rPr>
                                      <m:t>𝐶</m:t>
                                    </m:r>
                                    <m:r>
                                      <a:rPr lang="pt-BR" sz="2800" b="0" i="1" smtClean="0">
                                        <a:latin typeface="Cambria Math" panose="02040503050406030204" pitchFamily="18" charset="0"/>
                                      </a:rPr>
                                      <m:t>𝐵</m:t>
                                    </m:r>
                                  </m:sub>
                                </m:sSub>
                              </m:e>
                            </m:d>
                          </m:e>
                        </m:rad>
                        <m:r>
                          <a:rPr lang="pt-BR" sz="2800" b="0" i="1" smtClean="0">
                            <a:latin typeface="Cambria Math" panose="02040503050406030204" pitchFamily="18" charset="0"/>
                          </a:rPr>
                          <m:t>−</m:t>
                        </m:r>
                        <m:rad>
                          <m:radPr>
                            <m:degHide m:val="on"/>
                            <m:ctrlPr>
                              <a:rPr lang="pt-BR" sz="2800" i="1" smtClean="0">
                                <a:latin typeface="Cambria Math" panose="02040503050406030204" pitchFamily="18" charset="0"/>
                              </a:rPr>
                            </m:ctrlPr>
                          </m:radPr>
                          <m:deg/>
                          <m:e>
                            <m:d>
                              <m:dPr>
                                <m:ctrlPr>
                                  <a:rPr lang="pt-BR" sz="2800" i="1">
                                    <a:latin typeface="Cambria Math" panose="02040503050406030204" pitchFamily="18" charset="0"/>
                                  </a:rPr>
                                </m:ctrlPr>
                              </m:dPr>
                              <m:e>
                                <m:r>
                                  <a:rPr lang="pt-BR" sz="2800" i="1">
                                    <a:latin typeface="Cambria Math" panose="02040503050406030204" pitchFamily="18" charset="0"/>
                                  </a:rPr>
                                  <m:t>2</m:t>
                                </m:r>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𝜙</m:t>
                                    </m:r>
                                  </m:e>
                                  <m:sub>
                                    <m:r>
                                      <a:rPr lang="pt-BR" sz="2800" i="1">
                                        <a:latin typeface="Cambria Math" panose="02040503050406030204" pitchFamily="18" charset="0"/>
                                      </a:rPr>
                                      <m:t>𝑝</m:t>
                                    </m:r>
                                  </m:sub>
                                </m:sSub>
                              </m:e>
                            </m:d>
                          </m:e>
                        </m:rad>
                      </m:e>
                    </m:d>
                  </m:oMath>
                </a14:m>
                <a:endParaRPr lang="pt-BR" sz="2400" dirty="0"/>
              </a:p>
            </p:txBody>
          </p:sp>
        </mc:Choice>
        <mc:Fallback>
          <p:sp>
            <p:nvSpPr>
              <p:cNvPr id="3" name="CaixaDeTexto 2"/>
              <p:cNvSpPr txBox="1">
                <a:spLocks noRot="1" noChangeAspect="1" noMove="1" noResize="1" noEditPoints="1" noAdjustHandles="1" noChangeArrowheads="1" noChangeShapeType="1" noTextEdit="1"/>
              </p:cNvSpPr>
              <p:nvPr/>
            </p:nvSpPr>
            <p:spPr>
              <a:xfrm>
                <a:off x="1839584" y="605032"/>
                <a:ext cx="6608381" cy="1100938"/>
              </a:xfrm>
              <a:prstGeom prst="rect">
                <a:avLst/>
              </a:prstGeom>
              <a:blipFill rotWithShape="1">
                <a:blip r:embed="rId1"/>
                <a:stretch>
                  <a:fillRect l="-9" t="-47" r="8" b="33"/>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4" name="CaixaDeTexto 3"/>
              <p:cNvSpPr txBox="1"/>
              <p:nvPr/>
            </p:nvSpPr>
            <p:spPr>
              <a:xfrm>
                <a:off x="713105" y="2009775"/>
                <a:ext cx="10766425" cy="4043680"/>
              </a:xfrm>
              <a:prstGeom prst="rect">
                <a:avLst/>
              </a:prstGeom>
              <a:noFill/>
            </p:spPr>
            <p:txBody>
              <a:bodyPr wrap="square" rtlCol="0">
                <a:spAutoFit/>
              </a:bodyPr>
              <a:lstStyle/>
              <a:p>
                <a:r>
                  <a:rPr lang="pt-BR" sz="3200" dirty="0" smtClean="0">
                    <a:latin typeface="Comic Sans MS" panose="030F0702030302020204" pitchFamily="66" charset="0"/>
                  </a:rPr>
                  <a:t>O termo </a:t>
                </a:r>
                <a:r>
                  <a:rPr lang="pt-BR" sz="3200" b="1" dirty="0" smtClean="0">
                    <a:latin typeface="Symbol" panose="05050102010706020507" pitchFamily="18" charset="2"/>
                  </a:rPr>
                  <a:t>g</a:t>
                </a:r>
                <a:r>
                  <a:rPr lang="pt-BR" sz="3200" dirty="0" smtClean="0">
                    <a:latin typeface="Comic Sans MS" panose="030F0702030302020204" pitchFamily="66" charset="0"/>
                  </a:rPr>
                  <a:t> mostra como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depende da tensão V</a:t>
                </a:r>
                <a:r>
                  <a:rPr lang="pt-BR" sz="3200" baseline="-25000" dirty="0" smtClean="0">
                    <a:latin typeface="Comic Sans MS" panose="030F0702030302020204" pitchFamily="66" charset="0"/>
                  </a:rPr>
                  <a:t>CB.</a:t>
                </a:r>
                <a:r>
                  <a:rPr lang="pt-BR" sz="3200" dirty="0" smtClean="0">
                    <a:latin typeface="Comic Sans MS" panose="030F0702030302020204" pitchFamily="66" charset="0"/>
                  </a:rPr>
                  <a:t> Esta variação é chamada de efeito de corpo e não é pequena.</a:t>
                </a:r>
                <a:endParaRPr lang="pt-BR" sz="3200" dirty="0" smtClean="0">
                  <a:latin typeface="Comic Sans MS" panose="030F0702030302020204" pitchFamily="66" charset="0"/>
                </a:endParaRPr>
              </a:p>
              <a:p>
                <a:r>
                  <a:rPr lang="pt-BR" sz="3200" dirty="0" smtClean="0">
                    <a:latin typeface="Comic Sans MS" panose="030F0702030302020204" pitchFamily="66" charset="0"/>
                  </a:rPr>
                  <a:t>Voltando a equação da corrente, </a:t>
                </a:r>
                <a:endParaRPr lang="pt-BR" sz="3200" dirty="0" smtClean="0">
                  <a:latin typeface="Comic Sans MS" panose="030F0702030302020204" pitchFamily="66" charset="0"/>
                </a:endParaRPr>
              </a:p>
              <a:p>
                <a:endParaRPr lang="pt-BR" sz="3200" dirty="0">
                  <a:latin typeface="Comic Sans MS" panose="030F0702030302020204" pitchFamily="66" charset="0"/>
                </a:endParaRPr>
              </a:p>
              <a:p>
                <a:pPr algn="ctr"/>
                <a14:m>
                  <m:oMath xmlns:m="http://schemas.openxmlformats.org/officeDocument/2006/math">
                    <m:nary>
                      <m:naryPr>
                        <m:ctrlPr>
                          <a:rPr lang="pt-BR" sz="3200" i="1">
                            <a:latin typeface="Cambria Math" panose="02040503050406030204" pitchFamily="18" charset="0"/>
                          </a:rPr>
                        </m:ctrlPr>
                      </m:naryPr>
                      <m:sub>
                        <m:r>
                          <m:rPr>
                            <m:brk m:alnAt="23"/>
                          </m:rPr>
                          <a:rPr lang="pt-BR" sz="3200" i="1">
                            <a:latin typeface="Cambria Math" panose="02040503050406030204" pitchFamily="18" charset="0"/>
                          </a:rPr>
                          <m:t>𝑜</m:t>
                        </m:r>
                      </m:sub>
                      <m:sup>
                        <m:r>
                          <a:rPr lang="pt-BR" sz="3200" i="1">
                            <a:latin typeface="Cambria Math" panose="02040503050406030204" pitchFamily="18" charset="0"/>
                          </a:rPr>
                          <m:t>𝐿</m:t>
                        </m:r>
                      </m:sup>
                      <m:e>
                        <m:sSub>
                          <m:sSubPr>
                            <m:ctrlPr>
                              <a:rPr lang="pt-BR" sz="3200" i="1">
                                <a:latin typeface="Cambria Math" panose="02040503050406030204" pitchFamily="18" charset="0"/>
                              </a:rPr>
                            </m:ctrlPr>
                          </m:sSubPr>
                          <m:e>
                            <m:r>
                              <a:rPr lang="pt-BR" sz="3200" i="1">
                                <a:latin typeface="Cambria Math" panose="02040503050406030204" pitchFamily="18" charset="0"/>
                              </a:rPr>
                              <m:t>𝐼</m:t>
                            </m:r>
                          </m:e>
                          <m:sub>
                            <m:r>
                              <a:rPr lang="pt-BR" sz="3200" i="1">
                                <a:latin typeface="Cambria Math" panose="02040503050406030204" pitchFamily="18" charset="0"/>
                              </a:rPr>
                              <m:t>𝐷</m:t>
                            </m:r>
                          </m:sub>
                        </m:sSub>
                        <m:r>
                          <a:rPr lang="pt-BR" sz="3200" i="1">
                            <a:latin typeface="Cambria Math" panose="02040503050406030204" pitchFamily="18" charset="0"/>
                          </a:rPr>
                          <m:t>𝑑𝑦</m:t>
                        </m:r>
                      </m:e>
                    </m:nary>
                    <m:r>
                      <a:rPr lang="pt-BR" sz="3200" i="1">
                        <a:latin typeface="Cambria Math" panose="02040503050406030204" pitchFamily="18" charset="0"/>
                      </a:rPr>
                      <m:t>=−</m:t>
                    </m:r>
                    <m:r>
                      <a:rPr lang="pt-BR" sz="3200" i="1">
                        <a:latin typeface="Cambria Math" panose="02040503050406030204" pitchFamily="18" charset="0"/>
                      </a:rPr>
                      <m:t>𝑊</m:t>
                    </m:r>
                    <m:sSub>
                      <m:sSubPr>
                        <m:ctrlPr>
                          <a:rPr lang="pt-BR" sz="3200" i="1">
                            <a:latin typeface="Cambria Math" panose="02040503050406030204" pitchFamily="18" charset="0"/>
                          </a:rPr>
                        </m:ctrlPr>
                      </m:sSubPr>
                      <m:e>
                        <m:r>
                          <a:rPr lang="pt-BR" sz="3200" i="1">
                            <a:latin typeface="Cambria Math" panose="02040503050406030204" pitchFamily="18" charset="0"/>
                          </a:rPr>
                          <m:t>𝐶</m:t>
                        </m:r>
                      </m:e>
                      <m:sub>
                        <m:r>
                          <a:rPr lang="pt-BR" sz="3200" i="1">
                            <a:latin typeface="Cambria Math" panose="02040503050406030204" pitchFamily="18" charset="0"/>
                          </a:rPr>
                          <m:t>𝑜𝑥</m:t>
                        </m:r>
                      </m:sub>
                    </m:sSub>
                    <m:nary>
                      <m:naryPr>
                        <m:ctrlPr>
                          <a:rPr lang="pt-BR" sz="3200" i="1">
                            <a:latin typeface="Cambria Math" panose="02040503050406030204" pitchFamily="18" charset="0"/>
                          </a:rPr>
                        </m:ctrlPr>
                      </m:naryPr>
                      <m:sub>
                        <m:r>
                          <m:rPr>
                            <m:brk m:alnAt="23"/>
                          </m:rPr>
                          <a:rPr lang="pt-BR" sz="3200" i="1">
                            <a:latin typeface="Cambria Math" panose="02040503050406030204" pitchFamily="18" charset="0"/>
                          </a:rPr>
                          <m:t>𝑉</m:t>
                        </m:r>
                        <m:r>
                          <a:rPr lang="pt-BR" sz="3200" i="1">
                            <a:latin typeface="Cambria Math" panose="02040503050406030204" pitchFamily="18" charset="0"/>
                          </a:rPr>
                          <m:t>𝑠</m:t>
                        </m:r>
                      </m:sub>
                      <m:sup>
                        <m:r>
                          <a:rPr lang="pt-BR" sz="3200" i="1">
                            <a:latin typeface="Cambria Math" panose="02040503050406030204" pitchFamily="18" charset="0"/>
                          </a:rPr>
                          <m:t>𝑉𝑑</m:t>
                        </m:r>
                      </m:sup>
                      <m:e>
                        <m:d>
                          <m:dPr>
                            <m:ctrlPr>
                              <a:rPr lang="pt-BR" sz="3200" i="1">
                                <a:latin typeface="Cambria Math" panose="02040503050406030204" pitchFamily="18" charset="0"/>
                              </a:rPr>
                            </m:ctrlPr>
                          </m:dPr>
                          <m:e>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𝐺</m:t>
                                </m:r>
                              </m:sub>
                            </m:sSub>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en-US" altLang="pt-BR" sz="3200" i="1">
                                    <a:latin typeface="Cambria Math" panose="02040503050406030204" pitchFamily="18" charset="0"/>
                                  </a:rPr>
                                  <m:t>𝐶</m:t>
                                </m:r>
                              </m:sub>
                            </m:sSub>
                            <m:r>
                              <a:rPr lang="pt-BR" sz="3200" i="1">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TN</m:t>
                            </m:r>
                            <m:r>
                              <m:rPr>
                                <m:nor/>
                              </m:rPr>
                              <a:rPr lang="pt-BR" sz="3200" i="1" dirty="0">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CB</m:t>
                            </m:r>
                            <m:r>
                              <m:rPr>
                                <m:nor/>
                              </m:rPr>
                              <a:rPr lang="pt-BR" sz="3200" i="1" dirty="0">
                                <a:latin typeface="Cambria Math" panose="02040503050406030204" pitchFamily="18" charset="0"/>
                              </a:rPr>
                              <m:t>)</m:t>
                            </m:r>
                          </m:e>
                        </m:d>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e>
                    </m:nary>
                  </m:oMath>
                </a14:m>
                <a:r>
                  <a:rPr lang="pt-BR" sz="3200" i="1" dirty="0" smtClean="0"/>
                  <a:t>dV</a:t>
                </a:r>
                <a:r>
                  <a:rPr lang="pt-BR" sz="3200" i="1" baseline="-25000" dirty="0" smtClean="0"/>
                  <a:t>C</a:t>
                </a:r>
                <a:endParaRPr lang="pt-BR" sz="3200" i="1" baseline="-25000" dirty="0" smtClean="0"/>
              </a:p>
              <a:p>
                <a:endParaRPr lang="pt-BR" sz="3200" i="1" baseline="-25000" dirty="0"/>
              </a:p>
              <a:p>
                <a:r>
                  <a:rPr lang="pt-BR" sz="3200" dirty="0" smtClean="0">
                    <a:latin typeface="Comic Sans MS" panose="030F0702030302020204" pitchFamily="66" charset="0"/>
                  </a:rPr>
                  <a:t>Pode-se  simplificar a integral usando-se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constante e igual a </a:t>
                </a:r>
                <a:endParaRPr lang="pt-BR" sz="3200" dirty="0"/>
              </a:p>
            </p:txBody>
          </p:sp>
        </mc:Choice>
        <mc:Fallback>
          <p:sp>
            <p:nvSpPr>
              <p:cNvPr id="4" name="CaixaDeTexto 3"/>
              <p:cNvSpPr txBox="1">
                <a:spLocks noRot="1" noChangeAspect="1" noMove="1" noResize="1" noEditPoints="1" noAdjustHandles="1" noChangeArrowheads="1" noChangeShapeType="1" noTextEdit="1"/>
              </p:cNvSpPr>
              <p:nvPr/>
            </p:nvSpPr>
            <p:spPr>
              <a:xfrm>
                <a:off x="713105" y="2009775"/>
                <a:ext cx="10766425" cy="4043680"/>
              </a:xfrm>
              <a:prstGeom prst="rect">
                <a:avLst/>
              </a:prstGeom>
              <a:blipFill rotWithShape="1">
                <a:blip r:embed="rId2"/>
                <a:stretch>
                  <a:fillRect/>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2049780" y="669290"/>
                <a:ext cx="7284085" cy="1052195"/>
              </a:xfrm>
              <a:prstGeom prst="rect">
                <a:avLst/>
              </a:prstGeom>
              <a:noFill/>
            </p:spPr>
            <p:txBody>
              <a:bodyPr wrap="square" rtlCol="0">
                <a:spAutoFit/>
              </a:bodyPr>
              <a:lstStyle/>
              <a:p>
                <a:r>
                  <a:rPr lang="pt-BR" sz="2400" dirty="0" smtClean="0"/>
                  <a:t> </a:t>
                </a:r>
                <a14:m>
                  <m:oMath xmlns:m="http://schemas.openxmlformats.org/officeDocument/2006/math">
                    <m:sSub>
                      <m:sSubPr>
                        <m:ctrlPr>
                          <a:rPr lang="pt-BR" sz="2800" i="1" dirty="0" smtClean="0">
                            <a:latin typeface="Cambria Math" panose="02040503050406030204" pitchFamily="18" charset="0"/>
                            <a:cs typeface="Cambria Math" panose="02040503050406030204" pitchFamily="18" charset="0"/>
                          </a:rPr>
                        </m:ctrlPr>
                      </m:sSubPr>
                      <m:e>
                        <m:r>
                          <a:rPr lang="en-US" altLang="pt-BR" sz="2800" i="1" dirty="0" smtClean="0">
                            <a:latin typeface="Cambria Math" panose="02040503050406030204" pitchFamily="18" charset="0"/>
                            <a:cs typeface="Cambria Math" panose="02040503050406030204" pitchFamily="18" charset="0"/>
                          </a:rPr>
                          <m:t>𝑉</m:t>
                        </m:r>
                      </m:e>
                      <m:sub>
                        <m:r>
                          <a:rPr lang="en-US" altLang="pt-BR" sz="2800" i="1" dirty="0" smtClean="0">
                            <a:latin typeface="Cambria Math" panose="02040503050406030204" pitchFamily="18" charset="0"/>
                            <a:cs typeface="Cambria Math" panose="02040503050406030204" pitchFamily="18" charset="0"/>
                          </a:rPr>
                          <m:t>𝑇𝑁</m:t>
                        </m:r>
                      </m:sub>
                    </m:sSub>
                    <m:r>
                      <a:rPr lang="en-US" altLang="pt-BR" sz="2800" dirty="0"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𝑇𝑁</m:t>
                        </m:r>
                        <m:r>
                          <a:rPr lang="pt-BR" sz="2800" b="0" i="1" smtClean="0">
                            <a:latin typeface="Cambria Math" panose="02040503050406030204" pitchFamily="18" charset="0"/>
                          </a:rPr>
                          <m:t>0</m:t>
                        </m:r>
                      </m:sub>
                    </m:sSub>
                    <m:r>
                      <a:rPr lang="pt-BR" sz="2800" b="0" i="1" smtClean="0">
                        <a:latin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𝛾</m:t>
                    </m:r>
                    <m:d>
                      <m:dPr>
                        <m:ctrlPr>
                          <a:rPr lang="pt-BR" sz="2800" i="1" smtClean="0">
                            <a:latin typeface="Cambria Math" panose="02040503050406030204" pitchFamily="18" charset="0"/>
                          </a:rPr>
                        </m:ctrlPr>
                      </m:dPr>
                      <m:e>
                        <m:rad>
                          <m:radPr>
                            <m:degHide m:val="on"/>
                            <m:ctrlPr>
                              <a:rPr lang="pt-BR" sz="2800" i="1">
                                <a:latin typeface="Cambria Math" panose="02040503050406030204" pitchFamily="18" charset="0"/>
                              </a:rPr>
                            </m:ctrlPr>
                          </m:radPr>
                          <m:deg/>
                          <m:e>
                            <m:d>
                              <m:dPr>
                                <m:ctrlPr>
                                  <a:rPr lang="pt-BR" sz="2800" i="1">
                                    <a:latin typeface="Cambria Math" panose="02040503050406030204" pitchFamily="18" charset="0"/>
                                  </a:rPr>
                                </m:ctrlPr>
                              </m:dPr>
                              <m:e>
                                <m:r>
                                  <a:rPr lang="pt-BR" sz="2800" i="1">
                                    <a:latin typeface="Cambria Math" panose="02040503050406030204" pitchFamily="18" charset="0"/>
                                  </a:rPr>
                                  <m:t>2</m:t>
                                </m:r>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𝜙</m:t>
                                    </m:r>
                                  </m:e>
                                  <m:sub>
                                    <m:r>
                                      <a:rPr lang="pt-BR" sz="2800" i="1">
                                        <a:latin typeface="Cambria Math" panose="02040503050406030204" pitchFamily="18" charset="0"/>
                                      </a:rPr>
                                      <m:t>𝑝</m:t>
                                    </m:r>
                                  </m:sub>
                                </m:sSub>
                                <m:sSub>
                                  <m:sSubPr>
                                    <m:ctrlPr>
                                      <a:rPr lang="pt-BR" sz="2800" i="1">
                                        <a:latin typeface="Cambria Math" panose="02040503050406030204" pitchFamily="18" charset="0"/>
                                      </a:rPr>
                                    </m:ctrlPr>
                                  </m:sSubPr>
                                  <m:e>
                                    <m:r>
                                      <a:rPr lang="pt-BR" sz="2800" i="1">
                                        <a:latin typeface="Cambria Math" panose="02040503050406030204" pitchFamily="18" charset="0"/>
                                      </a:rPr>
                                      <m:t>+</m:t>
                                    </m:r>
                                    <m:r>
                                      <a:rPr lang="pt-BR" sz="2800" i="1">
                                        <a:latin typeface="Cambria Math" panose="02040503050406030204" pitchFamily="18" charset="0"/>
                                      </a:rPr>
                                      <m:t>𝑉</m:t>
                                    </m:r>
                                  </m:e>
                                  <m:sub>
                                    <m:r>
                                      <a:rPr lang="pt-BR" sz="2800" b="0" i="1" smtClean="0">
                                        <a:latin typeface="Cambria Math" panose="02040503050406030204" pitchFamily="18" charset="0"/>
                                      </a:rPr>
                                      <m:t>𝑆𝐵</m:t>
                                    </m:r>
                                  </m:sub>
                                </m:sSub>
                              </m:e>
                            </m:d>
                          </m:e>
                        </m:rad>
                        <m:r>
                          <a:rPr lang="pt-BR" sz="2800" b="0" i="1" smtClean="0">
                            <a:latin typeface="Cambria Math" panose="02040503050406030204" pitchFamily="18" charset="0"/>
                          </a:rPr>
                          <m:t>−</m:t>
                        </m:r>
                        <m:rad>
                          <m:radPr>
                            <m:degHide m:val="on"/>
                            <m:ctrlPr>
                              <a:rPr lang="pt-BR" sz="2800" i="1" smtClean="0">
                                <a:latin typeface="Cambria Math" panose="02040503050406030204" pitchFamily="18" charset="0"/>
                              </a:rPr>
                            </m:ctrlPr>
                          </m:radPr>
                          <m:deg/>
                          <m:e>
                            <m:d>
                              <m:dPr>
                                <m:ctrlPr>
                                  <a:rPr lang="pt-BR" sz="2800" i="1">
                                    <a:latin typeface="Cambria Math" panose="02040503050406030204" pitchFamily="18" charset="0"/>
                                  </a:rPr>
                                </m:ctrlPr>
                              </m:dPr>
                              <m:e>
                                <m:r>
                                  <a:rPr lang="pt-BR" sz="2800" i="1">
                                    <a:latin typeface="Cambria Math" panose="02040503050406030204" pitchFamily="18" charset="0"/>
                                  </a:rPr>
                                  <m:t>2</m:t>
                                </m:r>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𝜙</m:t>
                                    </m:r>
                                  </m:e>
                                  <m:sub>
                                    <m:r>
                                      <a:rPr lang="pt-BR" sz="2800" i="1">
                                        <a:latin typeface="Cambria Math" panose="02040503050406030204" pitchFamily="18" charset="0"/>
                                      </a:rPr>
                                      <m:t>𝑝</m:t>
                                    </m:r>
                                  </m:sub>
                                </m:sSub>
                              </m:e>
                            </m:d>
                          </m:e>
                        </m:rad>
                      </m:e>
                    </m:d>
                  </m:oMath>
                </a14:m>
                <a:endParaRPr lang="pt-BR" sz="2400" dirty="0"/>
              </a:p>
            </p:txBody>
          </p:sp>
        </mc:Choice>
        <mc:Fallback>
          <p:sp>
            <p:nvSpPr>
              <p:cNvPr id="3" name="CaixaDeTexto 2"/>
              <p:cNvSpPr txBox="1">
                <a:spLocks noRot="1" noChangeAspect="1" noMove="1" noResize="1" noEditPoints="1" noAdjustHandles="1" noChangeArrowheads="1" noChangeShapeType="1" noTextEdit="1"/>
              </p:cNvSpPr>
              <p:nvPr/>
            </p:nvSpPr>
            <p:spPr>
              <a:xfrm>
                <a:off x="2049780" y="669290"/>
                <a:ext cx="7284085" cy="1052195"/>
              </a:xfrm>
              <a:prstGeom prst="rect">
                <a:avLst/>
              </a:prstGeom>
              <a:blipFill rotWithShape="1">
                <a:blip r:embed="rId1"/>
                <a:stretch>
                  <a:fillRect/>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4" name="CaixaDeTexto 3"/>
              <p:cNvSpPr txBox="1"/>
              <p:nvPr/>
            </p:nvSpPr>
            <p:spPr>
              <a:xfrm>
                <a:off x="777922" y="1799677"/>
                <a:ext cx="10575878" cy="2738755"/>
              </a:xfrm>
              <a:prstGeom prst="rect">
                <a:avLst/>
              </a:prstGeom>
              <a:noFill/>
            </p:spPr>
            <p:txBody>
              <a:bodyPr wrap="square" rtlCol="0">
                <a:spAutoFit/>
              </a:bodyPr>
              <a:lstStyle/>
              <a:p>
                <a:r>
                  <a:rPr lang="pt-BR" sz="3200" dirty="0">
                    <a:latin typeface="Comic Sans MS" panose="030F0702030302020204" pitchFamily="66" charset="0"/>
                  </a:rPr>
                  <a:t>o</a:t>
                </a:r>
                <a:r>
                  <a:rPr lang="pt-BR" sz="3200" dirty="0" smtClean="0">
                    <a:latin typeface="Comic Sans MS" panose="030F0702030302020204" pitchFamily="66" charset="0"/>
                  </a:rPr>
                  <a:t>nde V</a:t>
                </a:r>
                <a:r>
                  <a:rPr lang="pt-BR" sz="3200" baseline="-25000" dirty="0" smtClean="0">
                    <a:latin typeface="Comic Sans MS" panose="030F0702030302020204" pitchFamily="66" charset="0"/>
                  </a:rPr>
                  <a:t>S</a:t>
                </a:r>
                <a:r>
                  <a:rPr lang="pt-BR" sz="3200" dirty="0" smtClean="0">
                    <a:latin typeface="Comic Sans MS" panose="030F0702030302020204" pitchFamily="66" charset="0"/>
                  </a:rPr>
                  <a:t> é a tensão de </a:t>
                </a:r>
                <a:r>
                  <a:rPr lang="pt-BR" sz="3200" dirty="0" err="1" smtClean="0">
                    <a:latin typeface="Comic Sans MS" panose="030F0702030302020204" pitchFamily="66" charset="0"/>
                  </a:rPr>
                  <a:t>source</a:t>
                </a:r>
                <a:r>
                  <a:rPr lang="pt-BR" sz="3200" dirty="0" smtClean="0">
                    <a:latin typeface="Comic Sans MS" panose="030F0702030302020204" pitchFamily="66" charset="0"/>
                  </a:rPr>
                  <a:t>. Agora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não depende mais de V</a:t>
                </a:r>
                <a:r>
                  <a:rPr lang="pt-BR" sz="3200" baseline="-25000" dirty="0" smtClean="0">
                    <a:latin typeface="Comic Sans MS" panose="030F0702030302020204" pitchFamily="66" charset="0"/>
                  </a:rPr>
                  <a:t>C</a:t>
                </a:r>
                <a:r>
                  <a:rPr lang="pt-BR" sz="3200" dirty="0" smtClean="0">
                    <a:latin typeface="Comic Sans MS" panose="030F0702030302020204" pitchFamily="66" charset="0"/>
                  </a:rPr>
                  <a:t>. A integral fica mais simples e teremos</a:t>
                </a:r>
                <a:endParaRPr lang="pt-BR" sz="3200" dirty="0" smtClean="0">
                  <a:latin typeface="Comic Sans MS" panose="030F0702030302020204" pitchFamily="66" charset="0"/>
                </a:endParaRPr>
              </a:p>
              <a:p>
                <a:endParaRPr lang="pt-BR" sz="3200" dirty="0">
                  <a:latin typeface="Comic Sans MS" panose="030F0702030302020204" pitchFamily="66" charset="0"/>
                </a:endParaRPr>
              </a:p>
              <a:p>
                <a:pPr algn="ctr"/>
                <a14:m>
                  <m:oMath xmlns:m="http://schemas.openxmlformats.org/officeDocument/2006/math">
                    <m:nary>
                      <m:naryPr>
                        <m:ctrlPr>
                          <a:rPr lang="pt-BR" sz="3200" i="1">
                            <a:latin typeface="Cambria Math" panose="02040503050406030204" pitchFamily="18" charset="0"/>
                          </a:rPr>
                        </m:ctrlPr>
                      </m:naryPr>
                      <m:sub>
                        <m:r>
                          <m:rPr>
                            <m:brk m:alnAt="23"/>
                          </m:rPr>
                          <a:rPr lang="pt-BR" sz="3200" i="1">
                            <a:latin typeface="Cambria Math" panose="02040503050406030204" pitchFamily="18" charset="0"/>
                          </a:rPr>
                          <m:t>𝑜</m:t>
                        </m:r>
                      </m:sub>
                      <m:sup>
                        <m:r>
                          <a:rPr lang="pt-BR" sz="3200" i="1">
                            <a:latin typeface="Cambria Math" panose="02040503050406030204" pitchFamily="18" charset="0"/>
                          </a:rPr>
                          <m:t>𝐿</m:t>
                        </m:r>
                      </m:sup>
                      <m:e>
                        <m:sSub>
                          <m:sSubPr>
                            <m:ctrlPr>
                              <a:rPr lang="pt-BR" sz="3200" i="1">
                                <a:latin typeface="Cambria Math" panose="02040503050406030204" pitchFamily="18" charset="0"/>
                              </a:rPr>
                            </m:ctrlPr>
                          </m:sSubPr>
                          <m:e>
                            <m:r>
                              <a:rPr lang="pt-BR" sz="3200" i="1">
                                <a:latin typeface="Cambria Math" panose="02040503050406030204" pitchFamily="18" charset="0"/>
                              </a:rPr>
                              <m:t>𝐼</m:t>
                            </m:r>
                          </m:e>
                          <m:sub>
                            <m:r>
                              <a:rPr lang="pt-BR" sz="3200" i="1">
                                <a:latin typeface="Cambria Math" panose="02040503050406030204" pitchFamily="18" charset="0"/>
                              </a:rPr>
                              <m:t>𝐷</m:t>
                            </m:r>
                          </m:sub>
                        </m:sSub>
                        <m:r>
                          <a:rPr lang="pt-BR" sz="3200" i="1">
                            <a:latin typeface="Cambria Math" panose="02040503050406030204" pitchFamily="18" charset="0"/>
                          </a:rPr>
                          <m:t>𝑑𝑦</m:t>
                        </m:r>
                      </m:e>
                    </m:nary>
                    <m:r>
                      <a:rPr lang="pt-BR" sz="3200" i="1">
                        <a:latin typeface="Cambria Math" panose="02040503050406030204" pitchFamily="18" charset="0"/>
                      </a:rPr>
                      <m:t>=−</m:t>
                    </m:r>
                    <m:r>
                      <a:rPr lang="pt-BR" sz="3200" i="1">
                        <a:latin typeface="Cambria Math" panose="02040503050406030204" pitchFamily="18" charset="0"/>
                      </a:rPr>
                      <m:t>𝑊</m:t>
                    </m:r>
                    <m:sSub>
                      <m:sSubPr>
                        <m:ctrlPr>
                          <a:rPr lang="pt-BR" sz="3200" i="1">
                            <a:latin typeface="Cambria Math" panose="02040503050406030204" pitchFamily="18" charset="0"/>
                          </a:rPr>
                        </m:ctrlPr>
                      </m:sSubPr>
                      <m:e>
                        <m:r>
                          <a:rPr lang="pt-BR" sz="3200" i="1">
                            <a:latin typeface="Cambria Math" panose="02040503050406030204" pitchFamily="18" charset="0"/>
                          </a:rPr>
                          <m:t>𝐶</m:t>
                        </m:r>
                      </m:e>
                      <m:sub>
                        <m:r>
                          <a:rPr lang="pt-BR" sz="3200" i="1">
                            <a:latin typeface="Cambria Math" panose="02040503050406030204" pitchFamily="18" charset="0"/>
                          </a:rPr>
                          <m:t>𝑜𝑥</m:t>
                        </m:r>
                      </m:sub>
                    </m:sSub>
                    <m:nary>
                      <m:naryPr>
                        <m:ctrlPr>
                          <a:rPr lang="pt-BR" sz="3200" i="1">
                            <a:latin typeface="Cambria Math" panose="02040503050406030204" pitchFamily="18" charset="0"/>
                          </a:rPr>
                        </m:ctrlPr>
                      </m:naryPr>
                      <m:sub>
                        <m:r>
                          <m:rPr>
                            <m:brk m:alnAt="23"/>
                          </m:rPr>
                          <a:rPr lang="pt-BR" sz="3200" i="1">
                            <a:latin typeface="Cambria Math" panose="02040503050406030204" pitchFamily="18" charset="0"/>
                          </a:rPr>
                          <m:t>𝑉</m:t>
                        </m:r>
                        <m:r>
                          <a:rPr lang="pt-BR" sz="3200" i="1">
                            <a:latin typeface="Cambria Math" panose="02040503050406030204" pitchFamily="18" charset="0"/>
                          </a:rPr>
                          <m:t>𝑠</m:t>
                        </m:r>
                      </m:sub>
                      <m:sup>
                        <m:r>
                          <a:rPr lang="pt-BR" sz="3200" i="1">
                            <a:latin typeface="Cambria Math" panose="02040503050406030204" pitchFamily="18" charset="0"/>
                          </a:rPr>
                          <m:t>𝑉𝑑</m:t>
                        </m:r>
                      </m:sup>
                      <m:e>
                        <m:d>
                          <m:dPr>
                            <m:ctrlPr>
                              <a:rPr lang="pt-BR" sz="3200" i="1">
                                <a:latin typeface="Cambria Math" panose="02040503050406030204" pitchFamily="18" charset="0"/>
                              </a:rPr>
                            </m:ctrlPr>
                          </m:dPr>
                          <m:e>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𝐺</m:t>
                                </m:r>
                              </m:sub>
                            </m:sSub>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𝑐𝑦</m:t>
                                </m:r>
                              </m:sub>
                            </m:sSub>
                            <m:r>
                              <a:rPr lang="pt-BR" sz="3200" i="1">
                                <a:latin typeface="Cambria Math" panose="02040503050406030204" pitchFamily="18" charset="0"/>
                              </a:rPr>
                              <m:t>−</m:t>
                            </m:r>
                            <m:r>
                              <m:rPr>
                                <m:nor/>
                              </m:rPr>
                              <a:rPr lang="pt-BR" sz="3200" i="1" dirty="0">
                                <a:latin typeface="Cambria Math" panose="02040503050406030204" pitchFamily="18" charset="0"/>
                              </a:rPr>
                              <m:t>V</m:t>
                            </m:r>
                            <m:r>
                              <m:rPr>
                                <m:nor/>
                              </m:rPr>
                              <a:rPr lang="pt-BR" sz="3200" i="1" baseline="-25000" dirty="0">
                                <a:latin typeface="Cambria Math" panose="02040503050406030204" pitchFamily="18" charset="0"/>
                              </a:rPr>
                              <m:t>TN</m:t>
                            </m:r>
                          </m:e>
                        </m:d>
                        <m:sSub>
                          <m:sSubPr>
                            <m:ctrlPr>
                              <a:rPr lang="pt-BR" sz="3200" i="1">
                                <a:latin typeface="Cambria Math" panose="02040503050406030204" pitchFamily="18" charset="0"/>
                              </a:rPr>
                            </m:ctrlPr>
                          </m:sSubPr>
                          <m:e>
                            <m:r>
                              <a:rPr lang="pt-BR" sz="3200" i="1">
                                <a:latin typeface="Cambria Math" panose="02040503050406030204" pitchFamily="18" charset="0"/>
                                <a:ea typeface="Cambria Math" panose="02040503050406030204" pitchFamily="18" charset="0"/>
                              </a:rPr>
                              <m:t>𝜇</m:t>
                            </m:r>
                          </m:e>
                          <m:sub>
                            <m:r>
                              <a:rPr lang="pt-BR" sz="3200" i="1">
                                <a:latin typeface="Cambria Math" panose="02040503050406030204" pitchFamily="18" charset="0"/>
                              </a:rPr>
                              <m:t>𝑛</m:t>
                            </m:r>
                          </m:sub>
                        </m:sSub>
                      </m:e>
                    </m:nary>
                  </m:oMath>
                </a14:m>
                <a:r>
                  <a:rPr lang="pt-BR" sz="3200" i="1" dirty="0"/>
                  <a:t>dV</a:t>
                </a:r>
                <a:r>
                  <a:rPr lang="pt-BR" sz="3200" i="1" baseline="-25000" dirty="0"/>
                  <a:t>C</a:t>
                </a:r>
                <a:endParaRPr lang="pt-BR" sz="3200" i="1" dirty="0"/>
              </a:p>
              <a:p>
                <a:endParaRPr lang="pt-BR" sz="3200" dirty="0"/>
              </a:p>
            </p:txBody>
          </p:sp>
        </mc:Choice>
        <mc:Fallback>
          <p:sp>
            <p:nvSpPr>
              <p:cNvPr id="4" name="CaixaDeTexto 3"/>
              <p:cNvSpPr txBox="1">
                <a:spLocks noRot="1" noChangeAspect="1" noMove="1" noResize="1" noEditPoints="1" noAdjustHandles="1" noChangeArrowheads="1" noChangeShapeType="1" noTextEdit="1"/>
              </p:cNvSpPr>
              <p:nvPr/>
            </p:nvSpPr>
            <p:spPr>
              <a:xfrm>
                <a:off x="777922" y="1799677"/>
                <a:ext cx="10575878" cy="2738755"/>
              </a:xfrm>
              <a:prstGeom prst="rect">
                <a:avLst/>
              </a:prstGeom>
              <a:blipFill rotWithShape="1">
                <a:blip r:embed="rId2"/>
                <a:stretch>
                  <a:fillRect t="-3" b="3"/>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5" name="CaixaDeTexto 4"/>
              <p:cNvSpPr txBox="1"/>
              <p:nvPr/>
            </p:nvSpPr>
            <p:spPr>
              <a:xfrm>
                <a:off x="2513706" y="4616339"/>
                <a:ext cx="6507464" cy="910506"/>
              </a:xfrm>
              <a:prstGeom prst="rect">
                <a:avLst/>
              </a:prstGeom>
              <a:solidFill>
                <a:srgbClr val="FFFF99"/>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𝐶</m:t>
                          </m:r>
                        </m:e>
                        <m:sub>
                          <m:r>
                            <a:rPr lang="pt-BR" sz="2800" b="0" i="1" smtClean="0">
                              <a:latin typeface="Cambria Math" panose="02040503050406030204" pitchFamily="18" charset="0"/>
                            </a:rPr>
                            <m:t>𝑜𝑥</m:t>
                          </m:r>
                        </m:sub>
                      </m:sSub>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d>
                        <m:dPr>
                          <m:begChr m:val="["/>
                          <m:endChr m:val="]"/>
                          <m:ctrlPr>
                            <a:rPr lang="pt-BR" sz="2800" i="1" smtClean="0">
                              <a:latin typeface="Cambria Math" panose="02040503050406030204" pitchFamily="18" charset="0"/>
                            </a:rPr>
                          </m:ctrlPr>
                        </m:dPr>
                        <m:e>
                          <m:d>
                            <m:dPr>
                              <m:ctrlPr>
                                <a:rPr lang="pt-BR" sz="2800" i="1" smtClean="0">
                                  <a:latin typeface="Cambria Math" panose="02040503050406030204" pitchFamily="18" charset="0"/>
                                </a:rPr>
                              </m:ctrlPr>
                            </m:dPr>
                            <m:e>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𝐺𝑆</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𝑇𝑁</m:t>
                                  </m:r>
                                </m:sub>
                              </m:sSub>
                            </m:e>
                          </m:d>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num>
                            <m:den>
                              <m:r>
                                <a:rPr lang="pt-BR" sz="2800" b="0" i="1" smtClean="0">
                                  <a:latin typeface="Cambria Math" panose="02040503050406030204" pitchFamily="18" charset="0"/>
                                </a:rPr>
                                <m:t>2</m:t>
                              </m:r>
                            </m:den>
                          </m:f>
                          <m:r>
                            <a:rPr lang="pt-BR" sz="2800" b="0" i="1" smtClean="0">
                              <a:latin typeface="Cambria Math" panose="02040503050406030204" pitchFamily="18" charset="0"/>
                            </a:rPr>
                            <m:t> </m:t>
                          </m:r>
                        </m:e>
                      </m:d>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oMath>
                  </m:oMathPara>
                </a14:m>
                <a:endParaRPr lang="pt-BR" sz="2800" dirty="0"/>
              </a:p>
            </p:txBody>
          </p:sp>
        </mc:Choice>
        <mc:Fallback>
          <p:sp>
            <p:nvSpPr>
              <p:cNvPr id="5" name="CaixaDeTexto 4"/>
              <p:cNvSpPr txBox="1">
                <a:spLocks noRot="1" noChangeAspect="1" noMove="1" noResize="1" noEditPoints="1" noAdjustHandles="1" noChangeArrowheads="1" noChangeShapeType="1" noTextEdit="1"/>
              </p:cNvSpPr>
              <p:nvPr/>
            </p:nvSpPr>
            <p:spPr>
              <a:xfrm>
                <a:off x="2513706" y="4616339"/>
                <a:ext cx="6507464" cy="910506"/>
              </a:xfrm>
              <a:prstGeom prst="rect">
                <a:avLst/>
              </a:prstGeom>
              <a:blipFill rotWithShape="1">
                <a:blip r:embed="rId3"/>
                <a:stretch>
                  <a:fillRect l="-6" t="-58" r="6" b="48"/>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193" name="Seta para baixo 192"/>
          <p:cNvSpPr/>
          <p:nvPr/>
        </p:nvSpPr>
        <p:spPr>
          <a:xfrm>
            <a:off x="8882690" y="1908855"/>
            <a:ext cx="204460" cy="396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199" name="Grupo 198"/>
          <p:cNvGrpSpPr/>
          <p:nvPr/>
        </p:nvGrpSpPr>
        <p:grpSpPr>
          <a:xfrm>
            <a:off x="1436923" y="1928914"/>
            <a:ext cx="9022031" cy="3057079"/>
            <a:chOff x="457875" y="531179"/>
            <a:chExt cx="10895925" cy="4750855"/>
          </a:xfrm>
        </p:grpSpPr>
        <p:sp>
          <p:nvSpPr>
            <p:cNvPr id="102" name="Retângulo de cantos arredondados 101"/>
            <p:cNvSpPr/>
            <p:nvPr/>
          </p:nvSpPr>
          <p:spPr>
            <a:xfrm>
              <a:off x="457875" y="1784919"/>
              <a:ext cx="10833357" cy="323550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 name="Retângulo 102"/>
            <p:cNvSpPr/>
            <p:nvPr/>
          </p:nvSpPr>
          <p:spPr>
            <a:xfrm>
              <a:off x="2804867" y="1690947"/>
              <a:ext cx="6328247" cy="10737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Retângulo 103"/>
            <p:cNvSpPr/>
            <p:nvPr/>
          </p:nvSpPr>
          <p:spPr>
            <a:xfrm>
              <a:off x="2777536" y="1462949"/>
              <a:ext cx="6372968" cy="221904"/>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CaixaDeTexto 104"/>
            <p:cNvSpPr txBox="1"/>
            <p:nvPr/>
          </p:nvSpPr>
          <p:spPr>
            <a:xfrm>
              <a:off x="10314001" y="4373038"/>
              <a:ext cx="1039799" cy="461665"/>
            </a:xfrm>
            <a:prstGeom prst="rect">
              <a:avLst/>
            </a:prstGeom>
            <a:noFill/>
          </p:spPr>
          <p:txBody>
            <a:bodyPr wrap="square" rtlCol="0">
              <a:spAutoFit/>
            </a:bodyPr>
            <a:lstStyle/>
            <a:p>
              <a:r>
                <a:rPr lang="pt-BR" sz="2400" dirty="0" err="1" smtClean="0"/>
                <a:t>P-Si</a:t>
              </a:r>
              <a:endParaRPr lang="pt-BR" sz="2400" dirty="0"/>
            </a:p>
          </p:txBody>
        </p:sp>
        <p:sp>
          <p:nvSpPr>
            <p:cNvPr id="106" name="CaixaDeTexto 105"/>
            <p:cNvSpPr txBox="1"/>
            <p:nvPr/>
          </p:nvSpPr>
          <p:spPr>
            <a:xfrm>
              <a:off x="4973800" y="1196790"/>
              <a:ext cx="872256" cy="461665"/>
            </a:xfrm>
            <a:prstGeom prst="rect">
              <a:avLst/>
            </a:prstGeom>
            <a:noFill/>
          </p:spPr>
          <p:txBody>
            <a:bodyPr wrap="square" rtlCol="0">
              <a:spAutoFit/>
            </a:bodyPr>
            <a:lstStyle/>
            <a:p>
              <a:r>
                <a:rPr lang="pt-BR" sz="2400" dirty="0" smtClean="0"/>
                <a:t>poli</a:t>
              </a:r>
              <a:endParaRPr lang="pt-BR" sz="2400" dirty="0"/>
            </a:p>
          </p:txBody>
        </p:sp>
        <p:sp>
          <p:nvSpPr>
            <p:cNvPr id="107" name="Retângulo de cantos arredondados 106"/>
            <p:cNvSpPr/>
            <p:nvPr/>
          </p:nvSpPr>
          <p:spPr>
            <a:xfrm>
              <a:off x="1986710" y="1798319"/>
              <a:ext cx="952326" cy="57187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p:cNvSpPr txBox="1"/>
            <p:nvPr/>
          </p:nvSpPr>
          <p:spPr>
            <a:xfrm>
              <a:off x="2048142" y="1787273"/>
              <a:ext cx="1129219" cy="717451"/>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09" name="Grupo 108"/>
            <p:cNvGrpSpPr/>
            <p:nvPr/>
          </p:nvGrpSpPr>
          <p:grpSpPr>
            <a:xfrm>
              <a:off x="4764626" y="1813303"/>
              <a:ext cx="241540" cy="369332"/>
              <a:chOff x="8319460" y="3999814"/>
              <a:chExt cx="241540" cy="369332"/>
            </a:xfrm>
          </p:grpSpPr>
          <p:sp>
            <p:nvSpPr>
              <p:cNvPr id="110" name="Elipse 10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1" name="CaixaDeTexto 11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2" name="Grupo 111"/>
            <p:cNvGrpSpPr/>
            <p:nvPr/>
          </p:nvGrpSpPr>
          <p:grpSpPr>
            <a:xfrm>
              <a:off x="5011916" y="1775762"/>
              <a:ext cx="241540" cy="369332"/>
              <a:chOff x="8319460" y="3999814"/>
              <a:chExt cx="241540" cy="369332"/>
            </a:xfrm>
          </p:grpSpPr>
          <p:sp>
            <p:nvSpPr>
              <p:cNvPr id="113" name="Elipse 11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CaixaDeTexto 11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5" name="Grupo 114"/>
            <p:cNvGrpSpPr/>
            <p:nvPr/>
          </p:nvGrpSpPr>
          <p:grpSpPr>
            <a:xfrm>
              <a:off x="6016534" y="1797113"/>
              <a:ext cx="241540" cy="369332"/>
              <a:chOff x="8319460" y="3999814"/>
              <a:chExt cx="241540" cy="369332"/>
            </a:xfrm>
          </p:grpSpPr>
          <p:sp>
            <p:nvSpPr>
              <p:cNvPr id="116" name="Elipse 11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CaixaDeTexto 11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8" name="Grupo 117"/>
            <p:cNvGrpSpPr/>
            <p:nvPr/>
          </p:nvGrpSpPr>
          <p:grpSpPr>
            <a:xfrm>
              <a:off x="6288625" y="1813303"/>
              <a:ext cx="241540" cy="369332"/>
              <a:chOff x="8319460" y="3999814"/>
              <a:chExt cx="241540" cy="369332"/>
            </a:xfrm>
          </p:grpSpPr>
          <p:sp>
            <p:nvSpPr>
              <p:cNvPr id="119" name="Elipse 11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CaixaDeTexto 11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1" name="Grupo 120"/>
            <p:cNvGrpSpPr/>
            <p:nvPr/>
          </p:nvGrpSpPr>
          <p:grpSpPr>
            <a:xfrm>
              <a:off x="6553528" y="1776717"/>
              <a:ext cx="241540" cy="369332"/>
              <a:chOff x="8319460" y="3999814"/>
              <a:chExt cx="241540" cy="369332"/>
            </a:xfrm>
          </p:grpSpPr>
          <p:sp>
            <p:nvSpPr>
              <p:cNvPr id="122" name="Elipse 12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CaixaDeTexto 12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4" name="Grupo 123"/>
            <p:cNvGrpSpPr/>
            <p:nvPr/>
          </p:nvGrpSpPr>
          <p:grpSpPr>
            <a:xfrm>
              <a:off x="6887447" y="1778136"/>
              <a:ext cx="241540" cy="369332"/>
              <a:chOff x="8319460" y="3999814"/>
              <a:chExt cx="241540" cy="369332"/>
            </a:xfrm>
          </p:grpSpPr>
          <p:sp>
            <p:nvSpPr>
              <p:cNvPr id="125" name="Elipse 12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CaixaDeTexto 12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7" name="Grupo 126"/>
            <p:cNvGrpSpPr/>
            <p:nvPr/>
          </p:nvGrpSpPr>
          <p:grpSpPr>
            <a:xfrm>
              <a:off x="5753784" y="1802525"/>
              <a:ext cx="241540" cy="369332"/>
              <a:chOff x="8319460" y="3999814"/>
              <a:chExt cx="241540" cy="369332"/>
            </a:xfrm>
          </p:grpSpPr>
          <p:sp>
            <p:nvSpPr>
              <p:cNvPr id="128" name="Elipse 12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CaixaDeTexto 12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0" name="Grupo 129"/>
            <p:cNvGrpSpPr/>
            <p:nvPr/>
          </p:nvGrpSpPr>
          <p:grpSpPr>
            <a:xfrm>
              <a:off x="5457612" y="1804643"/>
              <a:ext cx="241540" cy="369332"/>
              <a:chOff x="8319460" y="3999814"/>
              <a:chExt cx="241540" cy="369332"/>
            </a:xfrm>
          </p:grpSpPr>
          <p:sp>
            <p:nvSpPr>
              <p:cNvPr id="131" name="Elipse 13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2" name="CaixaDeTexto 13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3" name="Grupo 132"/>
            <p:cNvGrpSpPr/>
            <p:nvPr/>
          </p:nvGrpSpPr>
          <p:grpSpPr>
            <a:xfrm>
              <a:off x="5213199" y="1813303"/>
              <a:ext cx="241540" cy="369332"/>
              <a:chOff x="8319460" y="3999814"/>
              <a:chExt cx="241540" cy="369332"/>
            </a:xfrm>
          </p:grpSpPr>
          <p:sp>
            <p:nvSpPr>
              <p:cNvPr id="134" name="Elipse 13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5" name="CaixaDeTexto 13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136" name="Retângulo de cantos arredondados 135"/>
            <p:cNvSpPr/>
            <p:nvPr/>
          </p:nvSpPr>
          <p:spPr>
            <a:xfrm>
              <a:off x="9085897" y="1817512"/>
              <a:ext cx="952326" cy="51607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p:cNvSpPr txBox="1"/>
            <p:nvPr/>
          </p:nvSpPr>
          <p:spPr>
            <a:xfrm>
              <a:off x="9158246" y="1765019"/>
              <a:ext cx="1129219" cy="717451"/>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38" name="Grupo 137"/>
            <p:cNvGrpSpPr/>
            <p:nvPr/>
          </p:nvGrpSpPr>
          <p:grpSpPr>
            <a:xfrm>
              <a:off x="2967889" y="1741570"/>
              <a:ext cx="241540" cy="369332"/>
              <a:chOff x="8319460" y="3999814"/>
              <a:chExt cx="241540" cy="369332"/>
            </a:xfrm>
          </p:grpSpPr>
          <p:sp>
            <p:nvSpPr>
              <p:cNvPr id="139" name="Elipse 1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0" name="CaixaDeTexto 13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1" name="Grupo 140"/>
            <p:cNvGrpSpPr/>
            <p:nvPr/>
          </p:nvGrpSpPr>
          <p:grpSpPr>
            <a:xfrm>
              <a:off x="7475108" y="1754693"/>
              <a:ext cx="241540" cy="369332"/>
              <a:chOff x="8319460" y="3999814"/>
              <a:chExt cx="241540" cy="369332"/>
            </a:xfrm>
          </p:grpSpPr>
          <p:sp>
            <p:nvSpPr>
              <p:cNvPr id="142" name="Elipse 1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3" name="CaixaDeTexto 14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4" name="Grupo 143"/>
            <p:cNvGrpSpPr/>
            <p:nvPr/>
          </p:nvGrpSpPr>
          <p:grpSpPr>
            <a:xfrm>
              <a:off x="7162404" y="1707718"/>
              <a:ext cx="241540" cy="369332"/>
              <a:chOff x="8319460" y="3999814"/>
              <a:chExt cx="241540" cy="369332"/>
            </a:xfrm>
          </p:grpSpPr>
          <p:sp>
            <p:nvSpPr>
              <p:cNvPr id="145" name="Elipse 1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CaixaDeTexto 14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7" name="Grupo 146"/>
            <p:cNvGrpSpPr/>
            <p:nvPr/>
          </p:nvGrpSpPr>
          <p:grpSpPr>
            <a:xfrm>
              <a:off x="4160700" y="1738748"/>
              <a:ext cx="241540" cy="369332"/>
              <a:chOff x="8319460" y="3999814"/>
              <a:chExt cx="241540" cy="369332"/>
            </a:xfrm>
          </p:grpSpPr>
          <p:sp>
            <p:nvSpPr>
              <p:cNvPr id="148" name="Elipse 1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9" name="CaixaDeTexto 14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0" name="Grupo 149"/>
            <p:cNvGrpSpPr/>
            <p:nvPr/>
          </p:nvGrpSpPr>
          <p:grpSpPr>
            <a:xfrm>
              <a:off x="3783854" y="1720936"/>
              <a:ext cx="241540" cy="369332"/>
              <a:chOff x="8319460" y="3999814"/>
              <a:chExt cx="241540" cy="369332"/>
            </a:xfrm>
          </p:grpSpPr>
          <p:sp>
            <p:nvSpPr>
              <p:cNvPr id="151" name="Elipse 15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2" name="CaixaDeTexto 15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3" name="Grupo 152"/>
            <p:cNvGrpSpPr/>
            <p:nvPr/>
          </p:nvGrpSpPr>
          <p:grpSpPr>
            <a:xfrm>
              <a:off x="3513871" y="1819761"/>
              <a:ext cx="241540" cy="369332"/>
              <a:chOff x="8319460" y="3999814"/>
              <a:chExt cx="241540" cy="369332"/>
            </a:xfrm>
          </p:grpSpPr>
          <p:sp>
            <p:nvSpPr>
              <p:cNvPr id="154" name="Elipse 15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CaixaDeTexto 15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6" name="Grupo 155"/>
            <p:cNvGrpSpPr/>
            <p:nvPr/>
          </p:nvGrpSpPr>
          <p:grpSpPr>
            <a:xfrm>
              <a:off x="3253778" y="1720936"/>
              <a:ext cx="241540" cy="369332"/>
              <a:chOff x="8319460" y="3999814"/>
              <a:chExt cx="241540" cy="369332"/>
            </a:xfrm>
          </p:grpSpPr>
          <p:sp>
            <p:nvSpPr>
              <p:cNvPr id="157" name="Elipse 15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8" name="CaixaDeTexto 15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9" name="Grupo 158"/>
            <p:cNvGrpSpPr/>
            <p:nvPr/>
          </p:nvGrpSpPr>
          <p:grpSpPr>
            <a:xfrm>
              <a:off x="8733557" y="1741043"/>
              <a:ext cx="241540" cy="369332"/>
              <a:chOff x="8319460" y="3999814"/>
              <a:chExt cx="241540" cy="369332"/>
            </a:xfrm>
          </p:grpSpPr>
          <p:sp>
            <p:nvSpPr>
              <p:cNvPr id="160" name="Elipse 15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CaixaDeTexto 16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2" name="Grupo 161"/>
            <p:cNvGrpSpPr/>
            <p:nvPr/>
          </p:nvGrpSpPr>
          <p:grpSpPr>
            <a:xfrm>
              <a:off x="4485165" y="1772581"/>
              <a:ext cx="241540" cy="369332"/>
              <a:chOff x="8319460" y="3999814"/>
              <a:chExt cx="241540" cy="369332"/>
            </a:xfrm>
          </p:grpSpPr>
          <p:sp>
            <p:nvSpPr>
              <p:cNvPr id="163" name="Elipse 16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4" name="CaixaDeTexto 16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5" name="Grupo 164"/>
            <p:cNvGrpSpPr/>
            <p:nvPr/>
          </p:nvGrpSpPr>
          <p:grpSpPr>
            <a:xfrm>
              <a:off x="8390071" y="1779027"/>
              <a:ext cx="241540" cy="369332"/>
              <a:chOff x="8319460" y="3999814"/>
              <a:chExt cx="241540" cy="369332"/>
            </a:xfrm>
          </p:grpSpPr>
          <p:sp>
            <p:nvSpPr>
              <p:cNvPr id="166" name="Elipse 16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7" name="CaixaDeTexto 16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8" name="Grupo 167"/>
            <p:cNvGrpSpPr/>
            <p:nvPr/>
          </p:nvGrpSpPr>
          <p:grpSpPr>
            <a:xfrm>
              <a:off x="8037730" y="1799365"/>
              <a:ext cx="241540" cy="369332"/>
              <a:chOff x="8319460" y="3999814"/>
              <a:chExt cx="241540" cy="369332"/>
            </a:xfrm>
          </p:grpSpPr>
          <p:sp>
            <p:nvSpPr>
              <p:cNvPr id="169" name="Elipse 16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0" name="CaixaDeTexto 16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71" name="Grupo 170"/>
            <p:cNvGrpSpPr/>
            <p:nvPr/>
          </p:nvGrpSpPr>
          <p:grpSpPr>
            <a:xfrm>
              <a:off x="7752032" y="1713406"/>
              <a:ext cx="241540" cy="369332"/>
              <a:chOff x="8319460" y="3999814"/>
              <a:chExt cx="241540" cy="369332"/>
            </a:xfrm>
          </p:grpSpPr>
          <p:sp>
            <p:nvSpPr>
              <p:cNvPr id="172" name="Elipse 17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3" name="CaixaDeTexto 17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cxnSp>
          <p:nvCxnSpPr>
            <p:cNvPr id="174" name="Conector de Seta Reta 173"/>
            <p:cNvCxnSpPr/>
            <p:nvPr/>
          </p:nvCxnSpPr>
          <p:spPr>
            <a:xfrm>
              <a:off x="3014615" y="2248938"/>
              <a:ext cx="0" cy="2771486"/>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75" name="Conector de Seta Reta 174"/>
            <p:cNvCxnSpPr/>
            <p:nvPr/>
          </p:nvCxnSpPr>
          <p:spPr>
            <a:xfrm>
              <a:off x="2620330" y="4834703"/>
              <a:ext cx="6838121"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6" name="CaixaDeTexto 175"/>
            <p:cNvSpPr txBox="1"/>
            <p:nvPr/>
          </p:nvSpPr>
          <p:spPr>
            <a:xfrm>
              <a:off x="9052208" y="4758814"/>
              <a:ext cx="346570" cy="523220"/>
            </a:xfrm>
            <a:prstGeom prst="rect">
              <a:avLst/>
            </a:prstGeom>
            <a:noFill/>
          </p:spPr>
          <p:txBody>
            <a:bodyPr wrap="none" rtlCol="0">
              <a:spAutoFit/>
            </a:bodyPr>
            <a:lstStyle/>
            <a:p>
              <a:r>
                <a:rPr lang="pt-BR" sz="2800" dirty="0" smtClean="0"/>
                <a:t>y</a:t>
              </a:r>
              <a:endParaRPr lang="pt-BR" sz="2800" dirty="0"/>
            </a:p>
          </p:txBody>
        </p:sp>
        <p:cxnSp>
          <p:nvCxnSpPr>
            <p:cNvPr id="177" name="Conector Reto 176"/>
            <p:cNvCxnSpPr/>
            <p:nvPr/>
          </p:nvCxnSpPr>
          <p:spPr>
            <a:xfrm flipH="1" flipV="1">
              <a:off x="9596072" y="1309956"/>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8" name="Conector Reto 177"/>
            <p:cNvCxnSpPr/>
            <p:nvPr/>
          </p:nvCxnSpPr>
          <p:spPr>
            <a:xfrm flipH="1" flipV="1">
              <a:off x="6240550" y="997732"/>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9" name="Conector Reto 178"/>
            <p:cNvCxnSpPr/>
            <p:nvPr/>
          </p:nvCxnSpPr>
          <p:spPr>
            <a:xfrm flipH="1" flipV="1">
              <a:off x="2340602" y="1315764"/>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0" name="CaixaDeTexto 179"/>
            <p:cNvSpPr txBox="1"/>
            <p:nvPr/>
          </p:nvSpPr>
          <p:spPr>
            <a:xfrm>
              <a:off x="6288625" y="531179"/>
              <a:ext cx="585225" cy="584775"/>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181" name="CaixaDeTexto 180"/>
            <p:cNvSpPr txBox="1"/>
            <p:nvPr/>
          </p:nvSpPr>
          <p:spPr>
            <a:xfrm>
              <a:off x="9582136" y="1044488"/>
              <a:ext cx="585417" cy="584775"/>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182" name="CaixaDeTexto 181"/>
            <p:cNvSpPr txBox="1"/>
            <p:nvPr/>
          </p:nvSpPr>
          <p:spPr>
            <a:xfrm>
              <a:off x="1760347" y="938212"/>
              <a:ext cx="539700" cy="584775"/>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183" name="Retângulo de cantos arredondados 182"/>
            <p:cNvSpPr/>
            <p:nvPr/>
          </p:nvSpPr>
          <p:spPr>
            <a:xfrm>
              <a:off x="10049847" y="1809983"/>
              <a:ext cx="952326" cy="56020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CaixaDeTexto 183"/>
            <p:cNvSpPr txBox="1"/>
            <p:nvPr/>
          </p:nvSpPr>
          <p:spPr>
            <a:xfrm>
              <a:off x="10058585" y="1755212"/>
              <a:ext cx="1076172" cy="717451"/>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 Si</a:t>
              </a:r>
              <a:endParaRPr lang="pt-BR" sz="2400" dirty="0"/>
            </a:p>
          </p:txBody>
        </p:sp>
        <p:cxnSp>
          <p:nvCxnSpPr>
            <p:cNvPr id="185" name="Conector Reto 184"/>
            <p:cNvCxnSpPr/>
            <p:nvPr/>
          </p:nvCxnSpPr>
          <p:spPr>
            <a:xfrm flipH="1" flipV="1">
              <a:off x="10541941" y="1332304"/>
              <a:ext cx="5302" cy="471509"/>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6" name="CaixaDeTexto 185"/>
            <p:cNvSpPr txBox="1"/>
            <p:nvPr/>
          </p:nvSpPr>
          <p:spPr>
            <a:xfrm>
              <a:off x="10541941" y="1096447"/>
              <a:ext cx="566181" cy="584775"/>
            </a:xfrm>
            <a:prstGeom prst="rect">
              <a:avLst/>
            </a:prstGeom>
            <a:noFill/>
          </p:spPr>
          <p:txBody>
            <a:bodyPr wrap="none" rtlCol="0">
              <a:spAutoFit/>
            </a:bodyPr>
            <a:lstStyle/>
            <a:p>
              <a:r>
                <a:rPr lang="pt-BR" sz="3200" dirty="0" smtClean="0"/>
                <a:t>V</a:t>
              </a:r>
              <a:r>
                <a:rPr lang="pt-BR" sz="3200" baseline="-25000" dirty="0" smtClean="0"/>
                <a:t>B</a:t>
              </a:r>
              <a:endParaRPr lang="pt-BR" sz="3200" dirty="0"/>
            </a:p>
          </p:txBody>
        </p:sp>
        <p:sp>
          <p:nvSpPr>
            <p:cNvPr id="190" name="Seta para baixo 189"/>
            <p:cNvSpPr/>
            <p:nvPr/>
          </p:nvSpPr>
          <p:spPr>
            <a:xfrm rot="5400000">
              <a:off x="7540207" y="1749348"/>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1" name="Seta para baixo 190"/>
            <p:cNvSpPr/>
            <p:nvPr/>
          </p:nvSpPr>
          <p:spPr>
            <a:xfrm rot="5400000">
              <a:off x="4136681" y="1791039"/>
              <a:ext cx="271726"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2" name="CaixaDeTexto 191"/>
            <p:cNvSpPr txBox="1"/>
            <p:nvPr/>
          </p:nvSpPr>
          <p:spPr>
            <a:xfrm>
              <a:off x="7501057" y="2195538"/>
              <a:ext cx="457176" cy="584775"/>
            </a:xfrm>
            <a:prstGeom prst="rect">
              <a:avLst/>
            </a:prstGeom>
            <a:noFill/>
          </p:spPr>
          <p:txBody>
            <a:bodyPr wrap="none" rtlCol="0">
              <a:spAutoFit/>
            </a:bodyPr>
            <a:lstStyle/>
            <a:p>
              <a:r>
                <a:rPr lang="pt-BR" sz="3200" dirty="0" smtClean="0"/>
                <a:t>I</a:t>
              </a:r>
              <a:r>
                <a:rPr lang="pt-BR" sz="3200" baseline="-25000" dirty="0" smtClean="0"/>
                <a:t>D</a:t>
              </a:r>
              <a:endParaRPr lang="pt-BR" sz="3200" dirty="0"/>
            </a:p>
          </p:txBody>
        </p:sp>
        <p:sp>
          <p:nvSpPr>
            <p:cNvPr id="194" name="Forma livre 193"/>
            <p:cNvSpPr/>
            <p:nvPr/>
          </p:nvSpPr>
          <p:spPr>
            <a:xfrm>
              <a:off x="1692959" y="705951"/>
              <a:ext cx="7833316" cy="1353305"/>
            </a:xfrm>
            <a:custGeom>
              <a:avLst/>
              <a:gdLst>
                <a:gd name="connsiteX0" fmla="*/ 7820167 w 7833316"/>
                <a:gd name="connsiteY0" fmla="*/ 0 h 1353305"/>
                <a:gd name="connsiteX1" fmla="*/ 7710985 w 7833316"/>
                <a:gd name="connsiteY1" fmla="*/ 846161 h 1353305"/>
                <a:gd name="connsiteX2" fmla="*/ 6933062 w 7833316"/>
                <a:gd name="connsiteY2" fmla="*/ 1282890 h 1353305"/>
                <a:gd name="connsiteX3" fmla="*/ 2784143 w 7833316"/>
                <a:gd name="connsiteY3" fmla="*/ 1323833 h 1353305"/>
                <a:gd name="connsiteX4" fmla="*/ 1378424 w 7833316"/>
                <a:gd name="connsiteY4" fmla="*/ 1337481 h 1353305"/>
                <a:gd name="connsiteX5" fmla="*/ 641445 w 7833316"/>
                <a:gd name="connsiteY5" fmla="*/ 1091821 h 1353305"/>
                <a:gd name="connsiteX6" fmla="*/ 545910 w 7833316"/>
                <a:gd name="connsiteY6" fmla="*/ 682388 h 1353305"/>
                <a:gd name="connsiteX7" fmla="*/ 0 w 7833316"/>
                <a:gd name="connsiteY7" fmla="*/ 150126 h 1353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33316" h="1353305">
                  <a:moveTo>
                    <a:pt x="7820167" y="0"/>
                  </a:moveTo>
                  <a:cubicBezTo>
                    <a:pt x="7839501" y="316173"/>
                    <a:pt x="7858836" y="632346"/>
                    <a:pt x="7710985" y="846161"/>
                  </a:cubicBezTo>
                  <a:cubicBezTo>
                    <a:pt x="7563134" y="1059976"/>
                    <a:pt x="7754202" y="1203278"/>
                    <a:pt x="6933062" y="1282890"/>
                  </a:cubicBezTo>
                  <a:cubicBezTo>
                    <a:pt x="6111922" y="1362502"/>
                    <a:pt x="2784143" y="1323833"/>
                    <a:pt x="2784143" y="1323833"/>
                  </a:cubicBezTo>
                  <a:cubicBezTo>
                    <a:pt x="1858370" y="1332932"/>
                    <a:pt x="1735540" y="1376150"/>
                    <a:pt x="1378424" y="1337481"/>
                  </a:cubicBezTo>
                  <a:cubicBezTo>
                    <a:pt x="1021308" y="1298812"/>
                    <a:pt x="780197" y="1201003"/>
                    <a:pt x="641445" y="1091821"/>
                  </a:cubicBezTo>
                  <a:cubicBezTo>
                    <a:pt x="502693" y="982639"/>
                    <a:pt x="652817" y="839337"/>
                    <a:pt x="545910" y="682388"/>
                  </a:cubicBezTo>
                  <a:cubicBezTo>
                    <a:pt x="439002" y="525439"/>
                    <a:pt x="219501" y="337782"/>
                    <a:pt x="0" y="150126"/>
                  </a:cubicBezTo>
                </a:path>
              </a:pathLst>
            </a:custGeom>
            <a:noFill/>
            <a:ln w="19050">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95" name="Conector de Seta Reta 194"/>
            <p:cNvCxnSpPr/>
            <p:nvPr/>
          </p:nvCxnSpPr>
          <p:spPr>
            <a:xfrm>
              <a:off x="3027618" y="3197953"/>
              <a:ext cx="6071283" cy="0"/>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96" name="CaixaDeTexto 195"/>
            <p:cNvSpPr txBox="1"/>
            <p:nvPr/>
          </p:nvSpPr>
          <p:spPr>
            <a:xfrm>
              <a:off x="5353760" y="3133880"/>
              <a:ext cx="1601592" cy="523221"/>
            </a:xfrm>
            <a:prstGeom prst="rect">
              <a:avLst/>
            </a:prstGeom>
            <a:noFill/>
          </p:spPr>
          <p:txBody>
            <a:bodyPr wrap="none" rtlCol="0">
              <a:spAutoFit/>
            </a:bodyPr>
            <a:lstStyle/>
            <a:p>
              <a:r>
                <a:rPr lang="pt-BR" sz="2800" dirty="0" smtClean="0"/>
                <a:t>L = </a:t>
              </a:r>
              <a:r>
                <a:rPr lang="pt-BR" sz="2800" dirty="0" err="1" smtClean="0"/>
                <a:t>lenght</a:t>
              </a:r>
              <a:endParaRPr lang="pt-BR" sz="2800" dirty="0"/>
            </a:p>
          </p:txBody>
        </p:sp>
      </p:grpSp>
      <mc:AlternateContent xmlns:mc="http://schemas.openxmlformats.org/markup-compatibility/2006">
        <mc:Choice xmlns:a14="http://schemas.microsoft.com/office/drawing/2010/main" Requires="a14">
          <p:sp>
            <p:nvSpPr>
              <p:cNvPr id="200" name="CaixaDeTexto 199"/>
              <p:cNvSpPr txBox="1"/>
              <p:nvPr/>
            </p:nvSpPr>
            <p:spPr>
              <a:xfrm>
                <a:off x="2763520" y="5413375"/>
                <a:ext cx="6812280" cy="90233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𝐶</m:t>
                          </m:r>
                        </m:e>
                        <m:sub>
                          <m:r>
                            <a:rPr lang="pt-BR" sz="2800" b="0" i="1" smtClean="0">
                              <a:latin typeface="Cambria Math" panose="02040503050406030204" pitchFamily="18" charset="0"/>
                            </a:rPr>
                            <m:t>𝑜𝑥</m:t>
                          </m:r>
                        </m:sub>
                      </m:sSub>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d>
                        <m:dPr>
                          <m:begChr m:val="["/>
                          <m:endChr m:val="]"/>
                          <m:ctrlPr>
                            <a:rPr lang="pt-BR" sz="2800" i="1" smtClean="0">
                              <a:latin typeface="Cambria Math" panose="02040503050406030204" pitchFamily="18" charset="0"/>
                            </a:rPr>
                          </m:ctrlPr>
                        </m:dPr>
                        <m:e>
                          <m:d>
                            <m:dPr>
                              <m:ctrlPr>
                                <a:rPr lang="pt-BR" sz="2800" i="1" smtClean="0">
                                  <a:latin typeface="Cambria Math" panose="02040503050406030204" pitchFamily="18" charset="0"/>
                                </a:rPr>
                              </m:ctrlPr>
                            </m:dPr>
                            <m:e>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𝐺𝑆</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𝑇𝑁</m:t>
                                  </m:r>
                                </m:sub>
                              </m:sSub>
                            </m:e>
                          </m:d>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num>
                            <m:den>
                              <m:r>
                                <a:rPr lang="pt-BR" sz="2800" b="0" i="1" smtClean="0">
                                  <a:latin typeface="Cambria Math" panose="02040503050406030204" pitchFamily="18" charset="0"/>
                                </a:rPr>
                                <m:t>2</m:t>
                              </m:r>
                            </m:den>
                          </m:f>
                          <m:r>
                            <a:rPr lang="pt-BR" sz="2800" b="0" i="1" smtClean="0">
                              <a:latin typeface="Cambria Math" panose="02040503050406030204" pitchFamily="18" charset="0"/>
                            </a:rPr>
                            <m:t> </m:t>
                          </m:r>
                        </m:e>
                      </m:d>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oMath>
                  </m:oMathPara>
                </a14:m>
                <a:endParaRPr lang="pt-BR" sz="2800" dirty="0"/>
              </a:p>
            </p:txBody>
          </p:sp>
        </mc:Choice>
        <mc:Fallback>
          <p:sp>
            <p:nvSpPr>
              <p:cNvPr id="200" name="CaixaDeTexto 199"/>
              <p:cNvSpPr txBox="1">
                <a:spLocks noRot="1" noChangeAspect="1" noMove="1" noResize="1" noEditPoints="1" noAdjustHandles="1" noChangeArrowheads="1" noChangeShapeType="1" noTextEdit="1"/>
              </p:cNvSpPr>
              <p:nvPr/>
            </p:nvSpPr>
            <p:spPr>
              <a:xfrm>
                <a:off x="2763520" y="5413375"/>
                <a:ext cx="6812280" cy="902335"/>
              </a:xfrm>
              <a:prstGeom prst="rect">
                <a:avLst/>
              </a:prstGeom>
              <a:blipFill rotWithShape="1">
                <a:blip r:embed="rId1"/>
                <a:stretch>
                  <a:fillRect/>
                </a:stretch>
              </a:blipFill>
            </p:spPr>
            <p:txBody>
              <a:bodyPr/>
              <a:lstStyle/>
              <a:p>
                <a:r>
                  <a:rPr lang="pt-BR" altLang="en-US">
                    <a:noFill/>
                  </a:rPr>
                  <a:t> </a:t>
                </a:r>
              </a:p>
            </p:txBody>
          </p:sp>
        </mc:Fallback>
      </mc:AlternateContent>
      <p:sp>
        <p:nvSpPr>
          <p:cNvPr id="202" name="CaixaDeTexto 201"/>
          <p:cNvSpPr txBox="1"/>
          <p:nvPr/>
        </p:nvSpPr>
        <p:spPr>
          <a:xfrm>
            <a:off x="513080" y="473075"/>
            <a:ext cx="11285220" cy="1568450"/>
          </a:xfrm>
          <a:prstGeom prst="rect">
            <a:avLst/>
          </a:prstGeom>
          <a:noFill/>
        </p:spPr>
        <p:txBody>
          <a:bodyPr wrap="square" rtlCol="0">
            <a:spAutoFit/>
          </a:bodyPr>
          <a:lstStyle/>
          <a:p>
            <a:r>
              <a:rPr lang="pt-BR" sz="3200" dirty="0" smtClean="0">
                <a:latin typeface="Comic Sans MS" panose="030F0702030302020204" pitchFamily="66" charset="0"/>
              </a:rPr>
              <a:t>A equação só vale enquanto houver canal formado abaixo de todo </a:t>
            </a:r>
            <a:r>
              <a:rPr lang="pt-BR" sz="3200" dirty="0" err="1" smtClean="0">
                <a:latin typeface="Comic Sans MS" panose="030F0702030302020204" pitchFamily="66" charset="0"/>
              </a:rPr>
              <a:t>gate</a:t>
            </a:r>
            <a:r>
              <a:rPr lang="pt-BR" sz="3200" dirty="0" smtClean="0">
                <a:latin typeface="Comic Sans MS" panose="030F0702030302020204" pitchFamily="66" charset="0"/>
              </a:rPr>
              <a:t>. É a região de operação conhecida como tríodo </a:t>
            </a:r>
            <a:endParaRPr lang="pt-BR" sz="3200" dirty="0"/>
          </a:p>
        </p:txBody>
      </p:sp>
      <p:sp>
        <p:nvSpPr>
          <p:cNvPr id="203" name="CaixaDeTexto 202"/>
          <p:cNvSpPr txBox="1"/>
          <p:nvPr/>
        </p:nvSpPr>
        <p:spPr>
          <a:xfrm>
            <a:off x="635000" y="5542280"/>
            <a:ext cx="1880235" cy="645160"/>
          </a:xfrm>
          <a:prstGeom prst="rect">
            <a:avLst/>
          </a:prstGeom>
          <a:noFill/>
        </p:spPr>
        <p:txBody>
          <a:bodyPr wrap="square" rtlCol="0">
            <a:spAutoFit/>
          </a:bodyPr>
          <a:lstStyle/>
          <a:p>
            <a:pPr algn="ctr"/>
            <a:r>
              <a:rPr lang="pt-BR" sz="3600" b="1" dirty="0" smtClean="0">
                <a:solidFill>
                  <a:srgbClr val="C00000"/>
                </a:solidFill>
                <a:effectLst>
                  <a:outerShdw blurRad="38100" dist="38100" dir="2700000" algn="tl">
                    <a:srgbClr val="000000">
                      <a:alpha val="43137"/>
                    </a:srgbClr>
                  </a:outerShdw>
                </a:effectLst>
              </a:rPr>
              <a:t>tríodo</a:t>
            </a:r>
            <a:endParaRPr lang="pt-BR" sz="36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193" name="Seta para baixo 192"/>
          <p:cNvSpPr/>
          <p:nvPr/>
        </p:nvSpPr>
        <p:spPr>
          <a:xfrm>
            <a:off x="8882690" y="1908855"/>
            <a:ext cx="204460" cy="396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de cantos arredondados 101"/>
          <p:cNvSpPr/>
          <p:nvPr/>
        </p:nvSpPr>
        <p:spPr>
          <a:xfrm>
            <a:off x="1573410" y="2735670"/>
            <a:ext cx="8970224" cy="20819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 name="Retângulo 102"/>
          <p:cNvSpPr/>
          <p:nvPr/>
        </p:nvSpPr>
        <p:spPr>
          <a:xfrm>
            <a:off x="3380277" y="2675201"/>
            <a:ext cx="5239908" cy="690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Retângulo 103"/>
          <p:cNvSpPr/>
          <p:nvPr/>
        </p:nvSpPr>
        <p:spPr>
          <a:xfrm>
            <a:off x="3357646" y="2528489"/>
            <a:ext cx="5276937" cy="1427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CaixaDeTexto 104"/>
          <p:cNvSpPr txBox="1"/>
          <p:nvPr/>
        </p:nvSpPr>
        <p:spPr>
          <a:xfrm>
            <a:off x="9631691" y="4236706"/>
            <a:ext cx="860973" cy="297072"/>
          </a:xfrm>
          <a:prstGeom prst="rect">
            <a:avLst/>
          </a:prstGeom>
          <a:noFill/>
        </p:spPr>
        <p:txBody>
          <a:bodyPr wrap="square" rtlCol="0">
            <a:spAutoFit/>
          </a:bodyPr>
          <a:lstStyle/>
          <a:p>
            <a:r>
              <a:rPr lang="pt-BR" sz="2400" dirty="0" err="1" smtClean="0"/>
              <a:t>P-Si</a:t>
            </a:r>
            <a:endParaRPr lang="pt-BR" sz="2400" dirty="0"/>
          </a:p>
        </p:txBody>
      </p:sp>
      <p:sp>
        <p:nvSpPr>
          <p:cNvPr id="106" name="CaixaDeTexto 105"/>
          <p:cNvSpPr txBox="1"/>
          <p:nvPr/>
        </p:nvSpPr>
        <p:spPr>
          <a:xfrm>
            <a:off x="5176194" y="2357221"/>
            <a:ext cx="722244" cy="297072"/>
          </a:xfrm>
          <a:prstGeom prst="rect">
            <a:avLst/>
          </a:prstGeom>
          <a:noFill/>
        </p:spPr>
        <p:txBody>
          <a:bodyPr wrap="square" rtlCol="0">
            <a:spAutoFit/>
          </a:bodyPr>
          <a:lstStyle/>
          <a:p>
            <a:r>
              <a:rPr lang="pt-BR" sz="2400" dirty="0" smtClean="0"/>
              <a:t>poli</a:t>
            </a:r>
            <a:endParaRPr lang="pt-BR" sz="2400" dirty="0"/>
          </a:p>
        </p:txBody>
      </p:sp>
      <p:sp>
        <p:nvSpPr>
          <p:cNvPr id="107" name="Retângulo de cantos arredondados 106"/>
          <p:cNvSpPr/>
          <p:nvPr/>
        </p:nvSpPr>
        <p:spPr>
          <a:xfrm>
            <a:off x="2702827" y="2744293"/>
            <a:ext cx="788544" cy="47249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p:cNvSpPr txBox="1"/>
          <p:nvPr/>
        </p:nvSpPr>
        <p:spPr>
          <a:xfrm>
            <a:off x="2680358" y="2726375"/>
            <a:ext cx="935015"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09" name="Grupo 108"/>
          <p:cNvGrpSpPr/>
          <p:nvPr/>
        </p:nvGrpSpPr>
        <p:grpSpPr>
          <a:xfrm>
            <a:off x="5002994" y="2753935"/>
            <a:ext cx="200000" cy="237658"/>
            <a:chOff x="8319460" y="3999814"/>
            <a:chExt cx="241540" cy="369332"/>
          </a:xfrm>
        </p:grpSpPr>
        <p:sp>
          <p:nvSpPr>
            <p:cNvPr id="110" name="Elipse 10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1" name="CaixaDeTexto 11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2" name="Grupo 111"/>
          <p:cNvGrpSpPr/>
          <p:nvPr/>
        </p:nvGrpSpPr>
        <p:grpSpPr>
          <a:xfrm>
            <a:off x="5207755" y="2729778"/>
            <a:ext cx="200000" cy="237658"/>
            <a:chOff x="8319460" y="3999814"/>
            <a:chExt cx="241540" cy="369332"/>
          </a:xfrm>
        </p:grpSpPr>
        <p:sp>
          <p:nvSpPr>
            <p:cNvPr id="113" name="Elipse 11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CaixaDeTexto 11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5" name="Grupo 114"/>
          <p:cNvGrpSpPr/>
          <p:nvPr/>
        </p:nvGrpSpPr>
        <p:grpSpPr>
          <a:xfrm>
            <a:off x="6039049" y="2717297"/>
            <a:ext cx="200000" cy="237658"/>
            <a:chOff x="8319460" y="3999814"/>
            <a:chExt cx="241540" cy="369332"/>
          </a:xfrm>
        </p:grpSpPr>
        <p:sp>
          <p:nvSpPr>
            <p:cNvPr id="116" name="Elipse 11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CaixaDeTexto 11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8" name="Grupo 117"/>
          <p:cNvGrpSpPr/>
          <p:nvPr/>
        </p:nvGrpSpPr>
        <p:grpSpPr>
          <a:xfrm>
            <a:off x="6251747" y="2673867"/>
            <a:ext cx="200000" cy="237658"/>
            <a:chOff x="8319412" y="3939009"/>
            <a:chExt cx="241540" cy="369332"/>
          </a:xfrm>
        </p:grpSpPr>
        <p:sp>
          <p:nvSpPr>
            <p:cNvPr id="119" name="Elipse 11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CaixaDeTexto 119"/>
            <p:cNvSpPr txBox="1"/>
            <p:nvPr/>
          </p:nvSpPr>
          <p:spPr>
            <a:xfrm>
              <a:off x="8319412" y="3939009"/>
              <a:ext cx="241540" cy="369332"/>
            </a:xfrm>
            <a:prstGeom prst="rect">
              <a:avLst/>
            </a:prstGeom>
            <a:noFill/>
          </p:spPr>
          <p:txBody>
            <a:bodyPr wrap="square" rtlCol="0">
              <a:spAutoFit/>
            </a:bodyPr>
            <a:lstStyle/>
            <a:p>
              <a:r>
                <a:rPr lang="pt-BR" dirty="0" smtClean="0"/>
                <a:t>-</a:t>
              </a:r>
              <a:endParaRPr lang="pt-BR" dirty="0"/>
            </a:p>
          </p:txBody>
        </p:sp>
      </p:grpSp>
      <p:grpSp>
        <p:nvGrpSpPr>
          <p:cNvPr id="121" name="Grupo 120"/>
          <p:cNvGrpSpPr/>
          <p:nvPr/>
        </p:nvGrpSpPr>
        <p:grpSpPr>
          <a:xfrm>
            <a:off x="6470920" y="2704585"/>
            <a:ext cx="200000" cy="237658"/>
            <a:chOff x="8319460" y="3999814"/>
            <a:chExt cx="241540" cy="369332"/>
          </a:xfrm>
        </p:grpSpPr>
        <p:sp>
          <p:nvSpPr>
            <p:cNvPr id="122" name="Elipse 12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CaixaDeTexto 12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4" name="Grupo 123"/>
          <p:cNvGrpSpPr/>
          <p:nvPr/>
        </p:nvGrpSpPr>
        <p:grpSpPr>
          <a:xfrm>
            <a:off x="6759575" y="2677596"/>
            <a:ext cx="200000" cy="237658"/>
            <a:chOff x="8319460" y="3999814"/>
            <a:chExt cx="241540" cy="369332"/>
          </a:xfrm>
        </p:grpSpPr>
        <p:sp>
          <p:nvSpPr>
            <p:cNvPr id="125" name="Elipse 12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CaixaDeTexto 12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7" name="Grupo 126"/>
          <p:cNvGrpSpPr/>
          <p:nvPr/>
        </p:nvGrpSpPr>
        <p:grpSpPr>
          <a:xfrm>
            <a:off x="5822035" y="2746999"/>
            <a:ext cx="200000" cy="237658"/>
            <a:chOff x="8319460" y="3999814"/>
            <a:chExt cx="241540" cy="369332"/>
          </a:xfrm>
        </p:grpSpPr>
        <p:sp>
          <p:nvSpPr>
            <p:cNvPr id="128" name="Elipse 12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CaixaDeTexto 12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0" name="Grupo 129"/>
          <p:cNvGrpSpPr/>
          <p:nvPr/>
        </p:nvGrpSpPr>
        <p:grpSpPr>
          <a:xfrm>
            <a:off x="5616122" y="2708019"/>
            <a:ext cx="200000" cy="237658"/>
            <a:chOff x="8319460" y="3999814"/>
            <a:chExt cx="241540" cy="369332"/>
          </a:xfrm>
        </p:grpSpPr>
        <p:sp>
          <p:nvSpPr>
            <p:cNvPr id="131" name="Elipse 13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2" name="CaixaDeTexto 13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3" name="Grupo 132"/>
          <p:cNvGrpSpPr/>
          <p:nvPr/>
        </p:nvGrpSpPr>
        <p:grpSpPr>
          <a:xfrm>
            <a:off x="5374421" y="2753935"/>
            <a:ext cx="200000" cy="237658"/>
            <a:chOff x="8319460" y="3999814"/>
            <a:chExt cx="241540" cy="369332"/>
          </a:xfrm>
        </p:grpSpPr>
        <p:sp>
          <p:nvSpPr>
            <p:cNvPr id="134" name="Elipse 13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5" name="CaixaDeTexto 13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136" name="Retângulo de cantos arredondados 135"/>
          <p:cNvSpPr/>
          <p:nvPr/>
        </p:nvSpPr>
        <p:spPr>
          <a:xfrm>
            <a:off x="8581088" y="2756643"/>
            <a:ext cx="788544" cy="382012"/>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p:cNvSpPr txBox="1"/>
          <p:nvPr/>
        </p:nvSpPr>
        <p:spPr>
          <a:xfrm>
            <a:off x="8582677" y="2722100"/>
            <a:ext cx="935015"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38" name="Grupo 137"/>
          <p:cNvGrpSpPr/>
          <p:nvPr/>
        </p:nvGrpSpPr>
        <p:grpSpPr>
          <a:xfrm>
            <a:off x="3515262" y="2707776"/>
            <a:ext cx="200000" cy="237658"/>
            <a:chOff x="8319460" y="3999814"/>
            <a:chExt cx="241540" cy="369332"/>
          </a:xfrm>
        </p:grpSpPr>
        <p:sp>
          <p:nvSpPr>
            <p:cNvPr id="139" name="Elipse 1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0" name="CaixaDeTexto 13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1" name="Grupo 140"/>
          <p:cNvGrpSpPr/>
          <p:nvPr/>
        </p:nvGrpSpPr>
        <p:grpSpPr>
          <a:xfrm>
            <a:off x="7220221" y="2664876"/>
            <a:ext cx="200000" cy="237658"/>
            <a:chOff x="8319460" y="3999814"/>
            <a:chExt cx="241540" cy="369332"/>
          </a:xfrm>
        </p:grpSpPr>
        <p:sp>
          <p:nvSpPr>
            <p:cNvPr id="142" name="Elipse 1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3" name="CaixaDeTexto 14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4" name="Grupo 143"/>
          <p:cNvGrpSpPr/>
          <p:nvPr/>
        </p:nvGrpSpPr>
        <p:grpSpPr>
          <a:xfrm>
            <a:off x="6974937" y="2643888"/>
            <a:ext cx="200000" cy="237658"/>
            <a:chOff x="8319460" y="3999814"/>
            <a:chExt cx="241540" cy="369332"/>
          </a:xfrm>
        </p:grpSpPr>
        <p:sp>
          <p:nvSpPr>
            <p:cNvPr id="145" name="Elipse 1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CaixaDeTexto 14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7" name="Grupo 146"/>
          <p:cNvGrpSpPr/>
          <p:nvPr/>
        </p:nvGrpSpPr>
        <p:grpSpPr>
          <a:xfrm>
            <a:off x="4502932" y="2705960"/>
            <a:ext cx="200000" cy="237658"/>
            <a:chOff x="8319460" y="3999814"/>
            <a:chExt cx="241540" cy="369332"/>
          </a:xfrm>
        </p:grpSpPr>
        <p:sp>
          <p:nvSpPr>
            <p:cNvPr id="148" name="Elipse 1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9" name="CaixaDeTexto 14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0" name="Grupo 149"/>
          <p:cNvGrpSpPr/>
          <p:nvPr/>
        </p:nvGrpSpPr>
        <p:grpSpPr>
          <a:xfrm>
            <a:off x="4190896" y="2694498"/>
            <a:ext cx="200000" cy="237658"/>
            <a:chOff x="8319460" y="3999814"/>
            <a:chExt cx="241540" cy="369332"/>
          </a:xfrm>
        </p:grpSpPr>
        <p:sp>
          <p:nvSpPr>
            <p:cNvPr id="151" name="Elipse 15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2" name="CaixaDeTexto 15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3" name="Grupo 152"/>
          <p:cNvGrpSpPr/>
          <p:nvPr/>
        </p:nvGrpSpPr>
        <p:grpSpPr>
          <a:xfrm>
            <a:off x="3967345" y="2758090"/>
            <a:ext cx="200000" cy="237658"/>
            <a:chOff x="8319460" y="3999814"/>
            <a:chExt cx="241540" cy="369332"/>
          </a:xfrm>
        </p:grpSpPr>
        <p:sp>
          <p:nvSpPr>
            <p:cNvPr id="154" name="Elipse 15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CaixaDeTexto 15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6" name="Grupo 155"/>
          <p:cNvGrpSpPr/>
          <p:nvPr/>
        </p:nvGrpSpPr>
        <p:grpSpPr>
          <a:xfrm>
            <a:off x="3751983" y="2694498"/>
            <a:ext cx="200000" cy="237658"/>
            <a:chOff x="8319460" y="3999814"/>
            <a:chExt cx="241540" cy="369332"/>
          </a:xfrm>
        </p:grpSpPr>
        <p:sp>
          <p:nvSpPr>
            <p:cNvPr id="157" name="Elipse 15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8" name="CaixaDeTexto 15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9" name="Grupo 158"/>
          <p:cNvGrpSpPr/>
          <p:nvPr/>
        </p:nvGrpSpPr>
        <p:grpSpPr>
          <a:xfrm>
            <a:off x="8010825" y="2640541"/>
            <a:ext cx="200000" cy="237658"/>
            <a:chOff x="8319460" y="3999814"/>
            <a:chExt cx="241540" cy="369332"/>
          </a:xfrm>
        </p:grpSpPr>
        <p:sp>
          <p:nvSpPr>
            <p:cNvPr id="160" name="Elipse 15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1" name="CaixaDeTexto 16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2" name="Grupo 161"/>
          <p:cNvGrpSpPr/>
          <p:nvPr/>
        </p:nvGrpSpPr>
        <p:grpSpPr>
          <a:xfrm>
            <a:off x="4771595" y="2727731"/>
            <a:ext cx="200000" cy="237658"/>
            <a:chOff x="8319460" y="3999814"/>
            <a:chExt cx="241540" cy="369332"/>
          </a:xfrm>
        </p:grpSpPr>
        <p:sp>
          <p:nvSpPr>
            <p:cNvPr id="163" name="Elipse 16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4" name="CaixaDeTexto 16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8" name="Grupo 167"/>
          <p:cNvGrpSpPr/>
          <p:nvPr/>
        </p:nvGrpSpPr>
        <p:grpSpPr>
          <a:xfrm>
            <a:off x="7698874" y="2664876"/>
            <a:ext cx="200000" cy="237658"/>
            <a:chOff x="8319460" y="3999814"/>
            <a:chExt cx="241540" cy="369332"/>
          </a:xfrm>
        </p:grpSpPr>
        <p:sp>
          <p:nvSpPr>
            <p:cNvPr id="169" name="Elipse 16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0" name="CaixaDeTexto 16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71" name="Grupo 170"/>
          <p:cNvGrpSpPr/>
          <p:nvPr/>
        </p:nvGrpSpPr>
        <p:grpSpPr>
          <a:xfrm>
            <a:off x="7476622" y="2689653"/>
            <a:ext cx="200000" cy="237658"/>
            <a:chOff x="8319460" y="3999814"/>
            <a:chExt cx="241540" cy="369332"/>
          </a:xfrm>
        </p:grpSpPr>
        <p:sp>
          <p:nvSpPr>
            <p:cNvPr id="172" name="Elipse 17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3" name="CaixaDeTexto 17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cxnSp>
        <p:nvCxnSpPr>
          <p:cNvPr id="174" name="Conector de Seta Reta 173"/>
          <p:cNvCxnSpPr/>
          <p:nvPr/>
        </p:nvCxnSpPr>
        <p:spPr>
          <a:xfrm>
            <a:off x="3553952" y="3034257"/>
            <a:ext cx="0" cy="1783395"/>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75" name="Conector de Seta Reta 174"/>
          <p:cNvCxnSpPr/>
          <p:nvPr/>
        </p:nvCxnSpPr>
        <p:spPr>
          <a:xfrm>
            <a:off x="3227476" y="4698145"/>
            <a:ext cx="5662093"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6" name="CaixaDeTexto 175"/>
          <p:cNvSpPr txBox="1"/>
          <p:nvPr/>
        </p:nvSpPr>
        <p:spPr>
          <a:xfrm>
            <a:off x="8553192" y="4649311"/>
            <a:ext cx="286966" cy="336682"/>
          </a:xfrm>
          <a:prstGeom prst="rect">
            <a:avLst/>
          </a:prstGeom>
          <a:noFill/>
        </p:spPr>
        <p:txBody>
          <a:bodyPr wrap="none" rtlCol="0">
            <a:spAutoFit/>
          </a:bodyPr>
          <a:lstStyle/>
          <a:p>
            <a:r>
              <a:rPr lang="pt-BR" sz="2800" dirty="0" smtClean="0"/>
              <a:t>y</a:t>
            </a:r>
            <a:endParaRPr lang="pt-BR" sz="2800" dirty="0"/>
          </a:p>
        </p:txBody>
      </p:sp>
      <p:cxnSp>
        <p:nvCxnSpPr>
          <p:cNvPr id="177" name="Conector Reto 176"/>
          <p:cNvCxnSpPr/>
          <p:nvPr/>
        </p:nvCxnSpPr>
        <p:spPr>
          <a:xfrm flipH="1" flipV="1">
            <a:off x="9003522" y="2430041"/>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8" name="Conector Reto 177"/>
          <p:cNvCxnSpPr/>
          <p:nvPr/>
        </p:nvCxnSpPr>
        <p:spPr>
          <a:xfrm flipH="1" flipV="1">
            <a:off x="6225087" y="2229131"/>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9" name="Conector Reto 178"/>
          <p:cNvCxnSpPr/>
          <p:nvPr/>
        </p:nvCxnSpPr>
        <p:spPr>
          <a:xfrm flipH="1" flipV="1">
            <a:off x="2995856" y="2433778"/>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0" name="CaixaDeTexto 179"/>
          <p:cNvSpPr txBox="1"/>
          <p:nvPr/>
        </p:nvSpPr>
        <p:spPr>
          <a:xfrm>
            <a:off x="6242034" y="2074964"/>
            <a:ext cx="484577" cy="376291"/>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181" name="CaixaDeTexto 180"/>
          <p:cNvSpPr txBox="1"/>
          <p:nvPr/>
        </p:nvSpPr>
        <p:spPr>
          <a:xfrm>
            <a:off x="9003522" y="2113183"/>
            <a:ext cx="484736" cy="376291"/>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182" name="CaixaDeTexto 181"/>
          <p:cNvSpPr txBox="1"/>
          <p:nvPr/>
        </p:nvSpPr>
        <p:spPr>
          <a:xfrm>
            <a:off x="2488558" y="2100432"/>
            <a:ext cx="446882" cy="376291"/>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183" name="Retângulo de cantos arredondados 182"/>
          <p:cNvSpPr/>
          <p:nvPr/>
        </p:nvSpPr>
        <p:spPr>
          <a:xfrm>
            <a:off x="9379256" y="2751798"/>
            <a:ext cx="788544" cy="386857"/>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CaixaDeTexto 183"/>
          <p:cNvSpPr txBox="1"/>
          <p:nvPr/>
        </p:nvSpPr>
        <p:spPr>
          <a:xfrm>
            <a:off x="9446039" y="2726375"/>
            <a:ext cx="775339"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185" name="Conector Reto 184"/>
          <p:cNvCxnSpPr/>
          <p:nvPr/>
        </p:nvCxnSpPr>
        <p:spPr>
          <a:xfrm flipH="1" flipV="1">
            <a:off x="9786719" y="2444422"/>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6" name="CaixaDeTexto 185"/>
          <p:cNvSpPr txBox="1"/>
          <p:nvPr/>
        </p:nvSpPr>
        <p:spPr>
          <a:xfrm>
            <a:off x="9786719" y="2171872"/>
            <a:ext cx="468809" cy="376291"/>
          </a:xfrm>
          <a:prstGeom prst="rect">
            <a:avLst/>
          </a:prstGeom>
          <a:noFill/>
        </p:spPr>
        <p:txBody>
          <a:bodyPr wrap="none" rtlCol="0">
            <a:spAutoFit/>
          </a:bodyPr>
          <a:lstStyle/>
          <a:p>
            <a:r>
              <a:rPr lang="pt-BR" sz="3200" dirty="0" smtClean="0"/>
              <a:t>V</a:t>
            </a:r>
            <a:r>
              <a:rPr lang="pt-BR" sz="3200" baseline="-25000" dirty="0" smtClean="0"/>
              <a:t>B</a:t>
            </a:r>
            <a:endParaRPr lang="pt-BR" sz="3200" dirty="0"/>
          </a:p>
        </p:txBody>
      </p:sp>
      <p:sp>
        <p:nvSpPr>
          <p:cNvPr id="190" name="Seta para baixo 189"/>
          <p:cNvSpPr/>
          <p:nvPr/>
        </p:nvSpPr>
        <p:spPr>
          <a:xfrm rot="5400000">
            <a:off x="7326299" y="2622504"/>
            <a:ext cx="174850" cy="8101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2" name="CaixaDeTexto 191"/>
          <p:cNvSpPr txBox="1"/>
          <p:nvPr/>
        </p:nvSpPr>
        <p:spPr>
          <a:xfrm>
            <a:off x="7268810" y="2999895"/>
            <a:ext cx="378550" cy="376291"/>
          </a:xfrm>
          <a:prstGeom prst="rect">
            <a:avLst/>
          </a:prstGeom>
          <a:noFill/>
        </p:spPr>
        <p:txBody>
          <a:bodyPr wrap="none" rtlCol="0">
            <a:spAutoFit/>
          </a:bodyPr>
          <a:lstStyle/>
          <a:p>
            <a:r>
              <a:rPr lang="pt-BR" sz="3200" dirty="0" smtClean="0"/>
              <a:t>I</a:t>
            </a:r>
            <a:r>
              <a:rPr lang="pt-BR" sz="3200" baseline="-25000" dirty="0" smtClean="0"/>
              <a:t>D</a:t>
            </a:r>
            <a:endParaRPr lang="pt-BR" sz="3200" dirty="0"/>
          </a:p>
        </p:txBody>
      </p:sp>
      <p:cxnSp>
        <p:nvCxnSpPr>
          <p:cNvPr id="195" name="Conector de Seta Reta 194"/>
          <p:cNvCxnSpPr/>
          <p:nvPr/>
        </p:nvCxnSpPr>
        <p:spPr>
          <a:xfrm>
            <a:off x="3564719" y="3644929"/>
            <a:ext cx="5027137" cy="0"/>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96" name="CaixaDeTexto 195"/>
          <p:cNvSpPr txBox="1"/>
          <p:nvPr/>
        </p:nvSpPr>
        <p:spPr>
          <a:xfrm>
            <a:off x="5490808" y="3603699"/>
            <a:ext cx="1326148" cy="336682"/>
          </a:xfrm>
          <a:prstGeom prst="rect">
            <a:avLst/>
          </a:prstGeom>
          <a:noFill/>
        </p:spPr>
        <p:txBody>
          <a:bodyPr wrap="none" rtlCol="0">
            <a:spAutoFit/>
          </a:bodyPr>
          <a:lstStyle/>
          <a:p>
            <a:r>
              <a:rPr lang="pt-BR" sz="2800" dirty="0" smtClean="0"/>
              <a:t>L = </a:t>
            </a:r>
            <a:r>
              <a:rPr lang="pt-BR" sz="2800" dirty="0" err="1" smtClean="0"/>
              <a:t>lenght</a:t>
            </a:r>
            <a:endParaRPr lang="pt-BR" sz="2800" dirty="0"/>
          </a:p>
        </p:txBody>
      </p:sp>
      <mc:AlternateContent xmlns:mc="http://schemas.openxmlformats.org/markup-compatibility/2006">
        <mc:Choice xmlns:a14="http://schemas.microsoft.com/office/drawing/2010/main" Requires="a14">
          <p:sp>
            <p:nvSpPr>
              <p:cNvPr id="200" name="CaixaDeTexto 199"/>
              <p:cNvSpPr txBox="1"/>
              <p:nvPr/>
            </p:nvSpPr>
            <p:spPr>
              <a:xfrm>
                <a:off x="3040380" y="5348605"/>
                <a:ext cx="4848225" cy="89090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num>
                        <m:den>
                          <m:r>
                            <a:rPr lang="pt-BR" sz="2800" b="0" i="1" smtClean="0">
                              <a:latin typeface="Cambria Math" panose="02040503050406030204" pitchFamily="18" charset="0"/>
                            </a:rPr>
                            <m:t>2</m:t>
                          </m:r>
                        </m:den>
                      </m:f>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sSup>
                        <m:sSupPr>
                          <m:ctrlPr>
                            <a:rPr lang="pt-BR" sz="2800" i="1" smtClean="0">
                              <a:latin typeface="Cambria Math" panose="02040503050406030204" pitchFamily="18" charset="0"/>
                            </a:rPr>
                          </m:ctrlPr>
                        </m:sSupPr>
                        <m:e>
                          <m:r>
                            <a:rPr lang="pt-BR" sz="2800" b="0" i="1" smtClean="0">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𝐺𝑆</m:t>
                              </m:r>
                            </m:sub>
                          </m:sSub>
                          <m:r>
                            <a:rPr lang="pt-BR" sz="2800" i="1">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𝑇𝑁</m:t>
                              </m:r>
                            </m:sub>
                          </m:sSub>
                          <m:r>
                            <a:rPr lang="pt-BR" sz="2800" b="0" i="1" smtClean="0">
                              <a:latin typeface="Cambria Math" panose="02040503050406030204" pitchFamily="18" charset="0"/>
                            </a:rPr>
                            <m:t>)</m:t>
                          </m:r>
                        </m:e>
                        <m:sup>
                          <m:r>
                            <a:rPr lang="pt-BR" sz="2800" b="0" i="1" smtClean="0">
                              <a:latin typeface="Cambria Math" panose="02040503050406030204" pitchFamily="18" charset="0"/>
                            </a:rPr>
                            <m:t>2</m:t>
                          </m:r>
                        </m:sup>
                      </m:sSup>
                    </m:oMath>
                  </m:oMathPara>
                </a14:m>
                <a:endParaRPr lang="pt-BR" sz="2800" dirty="0"/>
              </a:p>
            </p:txBody>
          </p:sp>
        </mc:Choice>
        <mc:Fallback>
          <p:sp>
            <p:nvSpPr>
              <p:cNvPr id="200" name="CaixaDeTexto 199"/>
              <p:cNvSpPr txBox="1">
                <a:spLocks noRot="1" noChangeAspect="1" noMove="1" noResize="1" noEditPoints="1" noAdjustHandles="1" noChangeArrowheads="1" noChangeShapeType="1" noTextEdit="1"/>
              </p:cNvSpPr>
              <p:nvPr/>
            </p:nvSpPr>
            <p:spPr>
              <a:xfrm>
                <a:off x="3040380" y="5348605"/>
                <a:ext cx="4848225" cy="890905"/>
              </a:xfrm>
              <a:prstGeom prst="rect">
                <a:avLst/>
              </a:prstGeom>
              <a:blipFill rotWithShape="1">
                <a:blip r:embed="rId1"/>
                <a:stretch>
                  <a:fillRect/>
                </a:stretch>
              </a:blipFill>
            </p:spPr>
            <p:txBody>
              <a:bodyPr/>
              <a:lstStyle/>
              <a:p>
                <a:r>
                  <a:rPr lang="pt-BR" altLang="en-US">
                    <a:noFill/>
                  </a:rPr>
                  <a:t> </a:t>
                </a:r>
              </a:p>
            </p:txBody>
          </p:sp>
        </mc:Fallback>
      </mc:AlternateContent>
      <p:sp>
        <p:nvSpPr>
          <p:cNvPr id="202" name="CaixaDeTexto 201"/>
          <p:cNvSpPr txBox="1"/>
          <p:nvPr/>
        </p:nvSpPr>
        <p:spPr>
          <a:xfrm>
            <a:off x="875030" y="417195"/>
            <a:ext cx="10704195" cy="1568450"/>
          </a:xfrm>
          <a:prstGeom prst="rect">
            <a:avLst/>
          </a:prstGeom>
          <a:noFill/>
        </p:spPr>
        <p:txBody>
          <a:bodyPr wrap="square" rtlCol="0">
            <a:spAutoFit/>
          </a:bodyPr>
          <a:lstStyle/>
          <a:p>
            <a:r>
              <a:rPr lang="pt-BR" sz="3200" dirty="0" smtClean="0">
                <a:latin typeface="Comic Sans MS" panose="030F0702030302020204" pitchFamily="66" charset="0"/>
              </a:rPr>
              <a:t>Quando o canal desaparece, perto do dreno, a equação se altera. Nesse momento V</a:t>
            </a:r>
            <a:r>
              <a:rPr lang="pt-BR" sz="3200" baseline="-25000" dirty="0" smtClean="0">
                <a:latin typeface="Comic Sans MS" panose="030F0702030302020204" pitchFamily="66" charset="0"/>
              </a:rPr>
              <a:t>GD</a:t>
            </a:r>
            <a:r>
              <a:rPr lang="pt-BR" sz="3200" b="1" dirty="0" smtClean="0">
                <a:effectLst>
                  <a:outerShdw blurRad="38100" dist="38100" dir="2700000" algn="tl">
                    <a:srgbClr val="000000">
                      <a:alpha val="43137"/>
                    </a:srgbClr>
                  </a:outerShdw>
                </a:effectLst>
                <a:latin typeface="SimSun" panose="02010600030101010101" pitchFamily="2" charset="-122"/>
                <a:ea typeface="SimSun" panose="02010600030101010101" pitchFamily="2" charset="-122"/>
              </a:rPr>
              <a:t>= </a:t>
            </a:r>
            <a:r>
              <a:rPr lang="pt-BR" sz="3200" dirty="0" smtClean="0">
                <a:latin typeface="Comic Sans MS" panose="030F0702030302020204" pitchFamily="66" charset="0"/>
              </a:rPr>
              <a:t>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ou, equivalente,  V</a:t>
            </a:r>
            <a:r>
              <a:rPr lang="pt-BR" sz="3200" baseline="-25000" dirty="0" smtClean="0">
                <a:latin typeface="Comic Sans MS" panose="030F0702030302020204" pitchFamily="66" charset="0"/>
              </a:rPr>
              <a:t>DS</a:t>
            </a:r>
            <a:r>
              <a:rPr lang="pt-BR" sz="3200" b="1" dirty="0" smtClean="0">
                <a:effectLst>
                  <a:outerShdw blurRad="38100" dist="38100" dir="2700000" algn="tl">
                    <a:srgbClr val="000000">
                      <a:alpha val="43137"/>
                    </a:srgbClr>
                  </a:outerShdw>
                </a:effectLst>
                <a:latin typeface="SimSun" panose="02010600030101010101" pitchFamily="2" charset="-122"/>
                <a:ea typeface="SimSun" panose="02010600030101010101" pitchFamily="2" charset="-122"/>
                <a:sym typeface="+mn-ea"/>
              </a:rPr>
              <a:t>= </a:t>
            </a:r>
            <a:r>
              <a:rPr lang="pt-BR" sz="3200" dirty="0" smtClean="0">
                <a:latin typeface="Comic Sans MS" panose="030F0702030302020204" pitchFamily="66" charset="0"/>
              </a:rPr>
              <a:t>(V</a:t>
            </a:r>
            <a:r>
              <a:rPr lang="pt-BR" sz="3200" baseline="-25000" dirty="0" smtClean="0">
                <a:latin typeface="Comic Sans MS" panose="030F0702030302020204" pitchFamily="66" charset="0"/>
              </a:rPr>
              <a:t>GS</a:t>
            </a:r>
            <a:r>
              <a:rPr lang="pt-BR" sz="3200" dirty="0" smtClean="0">
                <a:latin typeface="Comic Sans MS" panose="030F0702030302020204" pitchFamily="66" charset="0"/>
              </a:rPr>
              <a:t> – V</a:t>
            </a:r>
            <a:r>
              <a:rPr lang="pt-BR" sz="3200" baseline="-25000" dirty="0" smtClean="0">
                <a:latin typeface="Comic Sans MS" panose="030F0702030302020204" pitchFamily="66" charset="0"/>
              </a:rPr>
              <a:t>TN</a:t>
            </a:r>
            <a:r>
              <a:rPr lang="pt-BR" sz="3200" dirty="0" smtClean="0">
                <a:latin typeface="Comic Sans MS" panose="030F0702030302020204" pitchFamily="66" charset="0"/>
              </a:rPr>
              <a:t>), e estamos na saturação</a:t>
            </a:r>
            <a:endParaRPr lang="pt-BR" sz="3200" dirty="0"/>
          </a:p>
        </p:txBody>
      </p:sp>
      <p:sp>
        <p:nvSpPr>
          <p:cNvPr id="99" name="CaixaDeTexto 98"/>
          <p:cNvSpPr txBox="1"/>
          <p:nvPr/>
        </p:nvSpPr>
        <p:spPr>
          <a:xfrm>
            <a:off x="514350" y="5502275"/>
            <a:ext cx="1974215" cy="583565"/>
          </a:xfrm>
          <a:prstGeom prst="rect">
            <a:avLst/>
          </a:prstGeom>
          <a:noFill/>
        </p:spPr>
        <p:txBody>
          <a:bodyPr wrap="square" rtlCol="0">
            <a:spAutoFit/>
          </a:bodyPr>
          <a:lstStyle/>
          <a:p>
            <a:pPr algn="ctr"/>
            <a:r>
              <a:rPr lang="pt-BR" sz="3200" b="1" dirty="0" smtClean="0">
                <a:solidFill>
                  <a:srgbClr val="C00000"/>
                </a:solidFill>
                <a:effectLst>
                  <a:outerShdw blurRad="38100" dist="38100" dir="2700000" algn="tl">
                    <a:srgbClr val="000000">
                      <a:alpha val="43137"/>
                    </a:srgbClr>
                  </a:outerShdw>
                </a:effectLst>
              </a:rPr>
              <a:t>saturação</a:t>
            </a:r>
            <a:endParaRPr lang="pt-BR" sz="3200" b="1" dirty="0" smtClean="0">
              <a:solidFill>
                <a:srgbClr val="C00000"/>
              </a:solidFill>
              <a:effectLst>
                <a:outerShdw blurRad="38100" dist="38100" dir="2700000" algn="tl">
                  <a:srgbClr val="000000">
                    <a:alpha val="43137"/>
                  </a:srgbClr>
                </a:outerShdw>
              </a:effectLst>
            </a:endParaRPr>
          </a:p>
        </p:txBody>
      </p:sp>
      <p:grpSp>
        <p:nvGrpSpPr>
          <p:cNvPr id="100" name="Grupo 99"/>
          <p:cNvGrpSpPr/>
          <p:nvPr/>
        </p:nvGrpSpPr>
        <p:grpSpPr>
          <a:xfrm>
            <a:off x="3681273" y="2872622"/>
            <a:ext cx="200000" cy="237658"/>
            <a:chOff x="8319460" y="3999814"/>
            <a:chExt cx="241540" cy="369332"/>
          </a:xfrm>
        </p:grpSpPr>
        <p:sp>
          <p:nvSpPr>
            <p:cNvPr id="101" name="Elipse 10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7" name="CaixaDeTexto 18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88" name="Grupo 187"/>
          <p:cNvGrpSpPr/>
          <p:nvPr/>
        </p:nvGrpSpPr>
        <p:grpSpPr>
          <a:xfrm>
            <a:off x="4210223" y="2821266"/>
            <a:ext cx="200000" cy="237658"/>
            <a:chOff x="8319460" y="3999814"/>
            <a:chExt cx="241540" cy="369332"/>
          </a:xfrm>
        </p:grpSpPr>
        <p:sp>
          <p:nvSpPr>
            <p:cNvPr id="189" name="Elipse 18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7" name="CaixaDeTexto 19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01" name="Grupo 200"/>
          <p:cNvGrpSpPr/>
          <p:nvPr/>
        </p:nvGrpSpPr>
        <p:grpSpPr>
          <a:xfrm>
            <a:off x="4596536" y="2794436"/>
            <a:ext cx="200000" cy="237658"/>
            <a:chOff x="8319460" y="3999814"/>
            <a:chExt cx="241540" cy="369332"/>
          </a:xfrm>
        </p:grpSpPr>
        <p:sp>
          <p:nvSpPr>
            <p:cNvPr id="203" name="Elipse 20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 name="CaixaDeTexto 20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05" name="Grupo 204"/>
          <p:cNvGrpSpPr/>
          <p:nvPr/>
        </p:nvGrpSpPr>
        <p:grpSpPr>
          <a:xfrm>
            <a:off x="5146235" y="2799986"/>
            <a:ext cx="200000" cy="237658"/>
            <a:chOff x="8319459" y="3999814"/>
            <a:chExt cx="241540" cy="369332"/>
          </a:xfrm>
        </p:grpSpPr>
        <p:sp>
          <p:nvSpPr>
            <p:cNvPr id="206" name="Elipse 20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7" name="CaixaDeTexto 206"/>
            <p:cNvSpPr txBox="1"/>
            <p:nvPr/>
          </p:nvSpPr>
          <p:spPr>
            <a:xfrm>
              <a:off x="8319459" y="3999814"/>
              <a:ext cx="241540" cy="369332"/>
            </a:xfrm>
            <a:prstGeom prst="rect">
              <a:avLst/>
            </a:prstGeom>
            <a:noFill/>
          </p:spPr>
          <p:txBody>
            <a:bodyPr wrap="square" rtlCol="0">
              <a:spAutoFit/>
            </a:bodyPr>
            <a:lstStyle/>
            <a:p>
              <a:r>
                <a:rPr lang="pt-BR" dirty="0" smtClean="0"/>
                <a:t>-</a:t>
              </a:r>
              <a:endParaRPr lang="pt-BR" dirty="0"/>
            </a:p>
          </p:txBody>
        </p:sp>
      </p:grpSp>
      <p:grpSp>
        <p:nvGrpSpPr>
          <p:cNvPr id="208" name="Grupo 207"/>
          <p:cNvGrpSpPr/>
          <p:nvPr/>
        </p:nvGrpSpPr>
        <p:grpSpPr>
          <a:xfrm>
            <a:off x="3919778" y="2926174"/>
            <a:ext cx="200000" cy="237658"/>
            <a:chOff x="8319460" y="3999814"/>
            <a:chExt cx="241540" cy="369332"/>
          </a:xfrm>
        </p:grpSpPr>
        <p:sp>
          <p:nvSpPr>
            <p:cNvPr id="209" name="Elipse 20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0" name="CaixaDeTexto 20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11" name="Grupo 210"/>
          <p:cNvGrpSpPr/>
          <p:nvPr/>
        </p:nvGrpSpPr>
        <p:grpSpPr>
          <a:xfrm>
            <a:off x="4381951" y="2807345"/>
            <a:ext cx="200000" cy="237658"/>
            <a:chOff x="8319460" y="3999814"/>
            <a:chExt cx="241540" cy="369332"/>
          </a:xfrm>
        </p:grpSpPr>
        <p:sp>
          <p:nvSpPr>
            <p:cNvPr id="212" name="Elipse 21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3" name="CaixaDeTexto 21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14" name="Grupo 213"/>
          <p:cNvGrpSpPr/>
          <p:nvPr/>
        </p:nvGrpSpPr>
        <p:grpSpPr>
          <a:xfrm>
            <a:off x="4866280" y="2840335"/>
            <a:ext cx="200000" cy="237658"/>
            <a:chOff x="8319460" y="3999814"/>
            <a:chExt cx="241540" cy="369332"/>
          </a:xfrm>
        </p:grpSpPr>
        <p:sp>
          <p:nvSpPr>
            <p:cNvPr id="215" name="Elipse 21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6" name="CaixaDeTexto 21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5" name="CaixaDeTexto 4"/>
              <p:cNvSpPr txBox="1"/>
              <p:nvPr/>
            </p:nvSpPr>
            <p:spPr>
              <a:xfrm>
                <a:off x="3560751" y="5658996"/>
                <a:ext cx="6203558" cy="910506"/>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𝐶</m:t>
                          </m:r>
                        </m:e>
                        <m:sub>
                          <m:r>
                            <a:rPr lang="pt-BR" sz="2800" b="0" i="1" smtClean="0">
                              <a:latin typeface="Cambria Math" panose="02040503050406030204" pitchFamily="18" charset="0"/>
                            </a:rPr>
                            <m:t>𝑜𝑥</m:t>
                          </m:r>
                        </m:sub>
                      </m:sSub>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d>
                        <m:dPr>
                          <m:begChr m:val="["/>
                          <m:endChr m:val="]"/>
                          <m:ctrlPr>
                            <a:rPr lang="pt-BR" sz="2800" i="1" smtClean="0">
                              <a:latin typeface="Cambria Math" panose="02040503050406030204" pitchFamily="18" charset="0"/>
                            </a:rPr>
                          </m:ctrlPr>
                        </m:dPr>
                        <m:e>
                          <m:d>
                            <m:dPr>
                              <m:ctrlPr>
                                <a:rPr lang="pt-BR" sz="2800" i="1" smtClean="0">
                                  <a:latin typeface="Cambria Math" panose="02040503050406030204" pitchFamily="18" charset="0"/>
                                </a:rPr>
                              </m:ctrlPr>
                            </m:dPr>
                            <m:e>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𝐺𝑆</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𝑇𝑁</m:t>
                                  </m:r>
                                </m:sub>
                              </m:sSub>
                            </m:e>
                          </m:d>
                          <m:r>
                            <a:rPr lang="pt-BR" sz="2800" b="0" i="1" smtClean="0">
                              <a:latin typeface="Cambria Math" panose="02040503050406030204" pitchFamily="18" charset="0"/>
                            </a:rPr>
                            <m:t>−</m:t>
                          </m:r>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num>
                            <m:den>
                              <m:r>
                                <a:rPr lang="pt-BR" sz="2800" b="0" i="1" smtClean="0">
                                  <a:latin typeface="Cambria Math" panose="02040503050406030204" pitchFamily="18" charset="0"/>
                                </a:rPr>
                                <m:t>2</m:t>
                              </m:r>
                            </m:den>
                          </m:f>
                          <m:r>
                            <a:rPr lang="pt-BR" sz="2800" b="0" i="1" smtClean="0">
                              <a:latin typeface="Cambria Math" panose="02040503050406030204" pitchFamily="18" charset="0"/>
                            </a:rPr>
                            <m:t> </m:t>
                          </m:r>
                        </m:e>
                      </m:d>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𝑉</m:t>
                          </m:r>
                        </m:e>
                        <m:sub>
                          <m:r>
                            <a:rPr lang="pt-BR" sz="2800" b="0" i="1" smtClean="0">
                              <a:latin typeface="Cambria Math" panose="02040503050406030204" pitchFamily="18" charset="0"/>
                            </a:rPr>
                            <m:t>𝐷𝑆</m:t>
                          </m:r>
                        </m:sub>
                      </m:sSub>
                    </m:oMath>
                  </m:oMathPara>
                </a14:m>
                <a:endParaRPr lang="pt-BR" sz="2800" dirty="0"/>
              </a:p>
            </p:txBody>
          </p:sp>
        </mc:Choice>
        <mc:Fallback>
          <p:sp>
            <p:nvSpPr>
              <p:cNvPr id="5" name="CaixaDeTexto 4"/>
              <p:cNvSpPr txBox="1">
                <a:spLocks noRot="1" noChangeAspect="1" noMove="1" noResize="1" noEditPoints="1" noAdjustHandles="1" noChangeArrowheads="1" noChangeShapeType="1" noTextEdit="1"/>
              </p:cNvSpPr>
              <p:nvPr/>
            </p:nvSpPr>
            <p:spPr>
              <a:xfrm>
                <a:off x="3560751" y="5658996"/>
                <a:ext cx="6203558" cy="910506"/>
              </a:xfrm>
              <a:prstGeom prst="rect">
                <a:avLst/>
              </a:prstGeom>
              <a:blipFill rotWithShape="1">
                <a:blip r:embed="rId1"/>
                <a:stretch>
                  <a:fillRect l="-5" t="-56" r="9" b="47"/>
                </a:stretch>
              </a:blipFill>
            </p:spPr>
            <p:txBody>
              <a:bodyPr/>
              <a:lstStyle/>
              <a:p>
                <a:r>
                  <a:rPr lang="pt-BR" altLang="en-US">
                    <a:noFill/>
                  </a:rPr>
                  <a:t> </a:t>
                </a:r>
              </a:p>
            </p:txBody>
          </p:sp>
        </mc:Fallback>
      </mc:AlternateContent>
      <p:sp>
        <p:nvSpPr>
          <p:cNvPr id="10" name="Forma livre 9"/>
          <p:cNvSpPr/>
          <p:nvPr/>
        </p:nvSpPr>
        <p:spPr>
          <a:xfrm>
            <a:off x="2202815" y="2941320"/>
            <a:ext cx="2973070" cy="2813050"/>
          </a:xfrm>
          <a:custGeom>
            <a:avLst/>
            <a:gdLst>
              <a:gd name="connisteX0" fmla="*/ 0 w 2973070"/>
              <a:gd name="connsiteY0" fmla="*/ 2813050 h 2813050"/>
              <a:gd name="connisteX1" fmla="*/ 942975 w 2973070"/>
              <a:gd name="connsiteY1" fmla="*/ 1838325 h 2813050"/>
              <a:gd name="connisteX2" fmla="*/ 2397760 w 2973070"/>
              <a:gd name="connsiteY2" fmla="*/ 303530 h 2813050"/>
              <a:gd name="connisteX3" fmla="*/ 2973070 w 2973070"/>
              <a:gd name="connsiteY3" fmla="*/ 0 h 2813050"/>
            </a:gdLst>
            <a:ahLst/>
            <a:cxnLst>
              <a:cxn ang="0">
                <a:pos x="connisteX0" y="connsiteY0"/>
              </a:cxn>
              <a:cxn ang="0">
                <a:pos x="connisteX1" y="connsiteY1"/>
              </a:cxn>
              <a:cxn ang="0">
                <a:pos x="connisteX2" y="connsiteY2"/>
              </a:cxn>
              <a:cxn ang="0">
                <a:pos x="connisteX3" y="connsiteY3"/>
              </a:cxn>
            </a:cxnLst>
            <a:rect l="l" t="t" r="r" b="b"/>
            <a:pathLst>
              <a:path w="2973070" h="2813050">
                <a:moveTo>
                  <a:pt x="0" y="2813050"/>
                </a:moveTo>
                <a:cubicBezTo>
                  <a:pt x="159385" y="2648585"/>
                  <a:pt x="463550" y="2339975"/>
                  <a:pt x="942975" y="1838325"/>
                </a:cubicBezTo>
                <a:cubicBezTo>
                  <a:pt x="1422400" y="1336675"/>
                  <a:pt x="1991995" y="671195"/>
                  <a:pt x="2397760" y="303530"/>
                </a:cubicBezTo>
                <a:cubicBezTo>
                  <a:pt x="2803525" y="-64135"/>
                  <a:pt x="2887345" y="29845"/>
                  <a:pt x="2973070" y="0"/>
                </a:cubicBezTo>
              </a:path>
            </a:pathLst>
          </a:cu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11" name="Forma livre 10"/>
          <p:cNvSpPr/>
          <p:nvPr/>
        </p:nvSpPr>
        <p:spPr>
          <a:xfrm flipH="1">
            <a:off x="5175885" y="2941320"/>
            <a:ext cx="2973070" cy="2813050"/>
          </a:xfrm>
          <a:custGeom>
            <a:avLst/>
            <a:gdLst>
              <a:gd name="connisteX0" fmla="*/ 0 w 2973070"/>
              <a:gd name="connsiteY0" fmla="*/ 2813050 h 2813050"/>
              <a:gd name="connisteX1" fmla="*/ 942975 w 2973070"/>
              <a:gd name="connsiteY1" fmla="*/ 1838325 h 2813050"/>
              <a:gd name="connisteX2" fmla="*/ 2397760 w 2973070"/>
              <a:gd name="connsiteY2" fmla="*/ 303530 h 2813050"/>
              <a:gd name="connisteX3" fmla="*/ 2973070 w 2973070"/>
              <a:gd name="connsiteY3" fmla="*/ 0 h 2813050"/>
            </a:gdLst>
            <a:ahLst/>
            <a:cxnLst>
              <a:cxn ang="0">
                <a:pos x="connisteX0" y="connsiteY0"/>
              </a:cxn>
              <a:cxn ang="0">
                <a:pos x="connisteX1" y="connsiteY1"/>
              </a:cxn>
              <a:cxn ang="0">
                <a:pos x="connisteX2" y="connsiteY2"/>
              </a:cxn>
              <a:cxn ang="0">
                <a:pos x="connisteX3" y="connsiteY3"/>
              </a:cxn>
            </a:cxnLst>
            <a:rect l="l" t="t" r="r" b="b"/>
            <a:pathLst>
              <a:path w="2973070" h="2813050">
                <a:moveTo>
                  <a:pt x="0" y="2813050"/>
                </a:moveTo>
                <a:cubicBezTo>
                  <a:pt x="159385" y="2648585"/>
                  <a:pt x="463550" y="2339975"/>
                  <a:pt x="942975" y="1838325"/>
                </a:cubicBezTo>
                <a:cubicBezTo>
                  <a:pt x="1422400" y="1336675"/>
                  <a:pt x="1991995" y="671195"/>
                  <a:pt x="2397760" y="303530"/>
                </a:cubicBezTo>
                <a:cubicBezTo>
                  <a:pt x="2803525" y="-64135"/>
                  <a:pt x="2887345" y="29845"/>
                  <a:pt x="2973070" y="0"/>
                </a:cubicBezTo>
              </a:path>
            </a:pathLst>
          </a:custGeom>
          <a:noFill/>
          <a:ln w="28575" cmpd="sng">
            <a:solidFill>
              <a:srgbClr val="FF00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12" name="Conector Reto 11"/>
          <p:cNvCxnSpPr>
            <a:stCxn id="10" idx="3"/>
          </p:cNvCxnSpPr>
          <p:nvPr/>
        </p:nvCxnSpPr>
        <p:spPr>
          <a:xfrm>
            <a:off x="5175885" y="2941320"/>
            <a:ext cx="5051425" cy="15875"/>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V="1">
            <a:off x="1515110" y="5514975"/>
            <a:ext cx="97200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rot="16200000" flipV="1">
            <a:off x="3320" y="3735215"/>
            <a:ext cx="4860000" cy="0"/>
          </a:xfrm>
          <a:prstGeom prst="line">
            <a:avLst/>
          </a:prstGeom>
          <a:ln w="254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99" name="CaixaDeTexto 98"/>
          <p:cNvSpPr txBox="1"/>
          <p:nvPr/>
        </p:nvSpPr>
        <p:spPr>
          <a:xfrm>
            <a:off x="10361930" y="5490845"/>
            <a:ext cx="1117600" cy="583565"/>
          </a:xfrm>
          <a:prstGeom prst="rect">
            <a:avLst/>
          </a:prstGeom>
          <a:noFill/>
        </p:spPr>
        <p:txBody>
          <a:bodyPr wrap="square" rtlCol="0">
            <a:spAutoFit/>
          </a:bodyPr>
          <a:p>
            <a:pPr algn="ctr"/>
            <a:r>
              <a:rPr lang="pt-BR" sz="3200" b="1" dirty="0" smtClean="0">
                <a:solidFill>
                  <a:srgbClr val="C00000"/>
                </a:solidFill>
                <a:effectLst/>
              </a:rPr>
              <a:t>V</a:t>
            </a:r>
            <a:r>
              <a:rPr lang="pt-BR" sz="3200" b="1" baseline="-25000" dirty="0" smtClean="0">
                <a:solidFill>
                  <a:srgbClr val="C00000"/>
                </a:solidFill>
                <a:effectLst/>
              </a:rPr>
              <a:t>DS</a:t>
            </a:r>
            <a:endParaRPr lang="pt-BR" sz="3200" b="1" baseline="-25000" dirty="0" smtClean="0">
              <a:solidFill>
                <a:srgbClr val="C00000"/>
              </a:solidFill>
              <a:effectLst/>
            </a:endParaRPr>
          </a:p>
        </p:txBody>
      </p:sp>
      <p:sp>
        <p:nvSpPr>
          <p:cNvPr id="15" name="CaixaDeTexto 98"/>
          <p:cNvSpPr txBox="1"/>
          <p:nvPr/>
        </p:nvSpPr>
        <p:spPr>
          <a:xfrm>
            <a:off x="1515110" y="1304925"/>
            <a:ext cx="1117600" cy="583565"/>
          </a:xfrm>
          <a:prstGeom prst="rect">
            <a:avLst/>
          </a:prstGeom>
          <a:noFill/>
        </p:spPr>
        <p:txBody>
          <a:bodyPr wrap="square" rtlCol="0">
            <a:spAutoFit/>
          </a:bodyPr>
          <a:p>
            <a:pPr algn="ctr"/>
            <a:r>
              <a:rPr lang="pt-BR" sz="3200" b="1" dirty="0" smtClean="0">
                <a:solidFill>
                  <a:srgbClr val="C00000"/>
                </a:solidFill>
                <a:effectLst/>
              </a:rPr>
              <a:t>I</a:t>
            </a:r>
            <a:r>
              <a:rPr lang="pt-BR" sz="3200" b="1" baseline="-25000" dirty="0" smtClean="0">
                <a:solidFill>
                  <a:srgbClr val="C00000"/>
                </a:solidFill>
                <a:effectLst/>
              </a:rPr>
              <a:t>DS</a:t>
            </a:r>
            <a:endParaRPr lang="pt-BR" sz="3200" b="1" baseline="-25000" dirty="0" smtClean="0">
              <a:solidFill>
                <a:srgbClr val="C00000"/>
              </a:solidFill>
              <a:effectLst/>
            </a:endParaRPr>
          </a:p>
        </p:txBody>
      </p:sp>
      <p:sp>
        <p:nvSpPr>
          <p:cNvPr id="16" name="CaixaDeTexto 98"/>
          <p:cNvSpPr txBox="1"/>
          <p:nvPr/>
        </p:nvSpPr>
        <p:spPr>
          <a:xfrm>
            <a:off x="6678295" y="3944620"/>
            <a:ext cx="1470660" cy="583565"/>
          </a:xfrm>
          <a:prstGeom prst="rect">
            <a:avLst/>
          </a:prstGeom>
          <a:noFill/>
        </p:spPr>
        <p:txBody>
          <a:bodyPr wrap="square" rtlCol="0">
            <a:spAutoFit/>
          </a:bodyPr>
          <a:p>
            <a:pPr algn="ctr"/>
            <a:r>
              <a:rPr lang="pt-BR" sz="3200" b="1" dirty="0" smtClean="0">
                <a:solidFill>
                  <a:srgbClr val="C00000"/>
                </a:solidFill>
                <a:effectLst/>
              </a:rPr>
              <a:t>triodo</a:t>
            </a:r>
            <a:endParaRPr lang="pt-BR" sz="3200" b="1" baseline="-25000" dirty="0" smtClean="0">
              <a:solidFill>
                <a:srgbClr val="C00000"/>
              </a:solidFill>
              <a:effectLst/>
            </a:endParaRPr>
          </a:p>
        </p:txBody>
      </p:sp>
      <p:sp>
        <p:nvSpPr>
          <p:cNvPr id="17" name="CaixaDeTexto 98"/>
          <p:cNvSpPr txBox="1"/>
          <p:nvPr/>
        </p:nvSpPr>
        <p:spPr>
          <a:xfrm>
            <a:off x="7139940" y="2374265"/>
            <a:ext cx="1997710" cy="583565"/>
          </a:xfrm>
          <a:prstGeom prst="rect">
            <a:avLst/>
          </a:prstGeom>
          <a:noFill/>
        </p:spPr>
        <p:txBody>
          <a:bodyPr wrap="square" rtlCol="0">
            <a:spAutoFit/>
          </a:bodyPr>
          <a:p>
            <a:pPr algn="ctr"/>
            <a:r>
              <a:rPr lang="pt-BR" sz="3200" b="1" dirty="0" smtClean="0">
                <a:solidFill>
                  <a:srgbClr val="C00000"/>
                </a:solidFill>
                <a:effectLst/>
              </a:rPr>
              <a:t>saturação</a:t>
            </a:r>
            <a:endParaRPr lang="pt-BR" sz="3200" b="1" baseline="-25000" dirty="0" smtClean="0">
              <a:solidFill>
                <a:srgbClr val="C00000"/>
              </a:solidFill>
              <a:effectLst/>
            </a:endParaRPr>
          </a:p>
        </p:txBody>
      </p:sp>
      <mc:AlternateContent xmlns:mc="http://schemas.openxmlformats.org/markup-compatibility/2006">
        <mc:Choice xmlns:a14="http://schemas.microsoft.com/office/drawing/2010/main" Requires="a14">
          <p:sp>
            <p:nvSpPr>
              <p:cNvPr id="200" name="CaixaDeTexto 199"/>
              <p:cNvSpPr txBox="1"/>
              <p:nvPr/>
            </p:nvSpPr>
            <p:spPr>
              <a:xfrm>
                <a:off x="4238625" y="1483360"/>
                <a:ext cx="4848225" cy="890905"/>
              </a:xfrm>
              <a:prstGeom prst="rect">
                <a:avLst/>
              </a:prstGeom>
              <a:noFill/>
            </p:spPr>
            <p:txBody>
              <a:bodyPr wrap="square" rtlCol="0">
                <a:spAutoFit/>
              </a:bodyPr>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num>
                        <m:den>
                          <m:r>
                            <a:rPr lang="pt-BR" sz="2800" b="0" i="1" smtClean="0">
                              <a:latin typeface="Cambria Math" panose="02040503050406030204" pitchFamily="18" charset="0"/>
                            </a:rPr>
                            <m:t>2</m:t>
                          </m:r>
                        </m:den>
                      </m:f>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sSup>
                        <m:sSupPr>
                          <m:ctrlPr>
                            <a:rPr lang="pt-BR" sz="2800" i="1" smtClean="0">
                              <a:latin typeface="Cambria Math" panose="02040503050406030204" pitchFamily="18" charset="0"/>
                            </a:rPr>
                          </m:ctrlPr>
                        </m:sSupPr>
                        <m:e>
                          <m:r>
                            <a:rPr lang="pt-BR" sz="2800" b="0" i="1" smtClean="0">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𝐺𝑆</m:t>
                              </m:r>
                            </m:sub>
                          </m:sSub>
                          <m:r>
                            <a:rPr lang="pt-BR" sz="2800" i="1">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𝑇𝑁</m:t>
                              </m:r>
                            </m:sub>
                          </m:sSub>
                          <m:r>
                            <a:rPr lang="pt-BR" sz="2800" b="0" i="1" smtClean="0">
                              <a:latin typeface="Cambria Math" panose="02040503050406030204" pitchFamily="18" charset="0"/>
                            </a:rPr>
                            <m:t>)</m:t>
                          </m:r>
                        </m:e>
                        <m:sup>
                          <m:r>
                            <a:rPr lang="pt-BR" sz="2800" b="0" i="1" smtClean="0">
                              <a:latin typeface="Cambria Math" panose="02040503050406030204" pitchFamily="18" charset="0"/>
                            </a:rPr>
                            <m:t>2</m:t>
                          </m:r>
                        </m:sup>
                      </m:sSup>
                    </m:oMath>
                  </m:oMathPara>
                </a14:m>
                <a:endParaRPr lang="pt-BR" sz="2800" dirty="0"/>
              </a:p>
            </p:txBody>
          </p:sp>
        </mc:Choice>
        <mc:Fallback>
          <p:sp>
            <p:nvSpPr>
              <p:cNvPr id="200" name="CaixaDeTexto 199"/>
              <p:cNvSpPr txBox="1">
                <a:spLocks noRot="1" noChangeAspect="1" noMove="1" noResize="1" noEditPoints="1" noAdjustHandles="1" noChangeArrowheads="1" noChangeShapeType="1" noTextEdit="1"/>
              </p:cNvSpPr>
              <p:nvPr/>
            </p:nvSpPr>
            <p:spPr>
              <a:xfrm>
                <a:off x="4238625" y="1483360"/>
                <a:ext cx="4848225" cy="890905"/>
              </a:xfrm>
              <a:prstGeom prst="rect">
                <a:avLst/>
              </a:prstGeom>
              <a:blipFill rotWithShape="1">
                <a:blip r:embed="rId2"/>
                <a:stretch>
                  <a:fillRect/>
                </a:stretch>
              </a:blipFill>
            </p:spPr>
            <p:txBody>
              <a:bodyPr/>
              <a:lstStyle/>
              <a:p>
                <a:r>
                  <a:rPr lang="pt-BR" altLang="en-US">
                    <a:noFill/>
                  </a:rPr>
                  <a:t> </a:t>
                </a:r>
              </a:p>
            </p:txBody>
          </p:sp>
        </mc:Fallback>
      </mc:AlternateContent>
      <p:cxnSp>
        <p:nvCxnSpPr>
          <p:cNvPr id="3" name="Conector curvo 2"/>
          <p:cNvCxnSpPr/>
          <p:nvPr/>
        </p:nvCxnSpPr>
        <p:spPr>
          <a:xfrm flipV="1">
            <a:off x="6363335" y="2228215"/>
            <a:ext cx="598805" cy="585470"/>
          </a:xfrm>
          <a:prstGeom prst="curvedConnector3">
            <a:avLst>
              <a:gd name="adj1" fmla="val 50053"/>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4" name="Conector curvo 3"/>
          <p:cNvCxnSpPr/>
          <p:nvPr/>
        </p:nvCxnSpPr>
        <p:spPr>
          <a:xfrm rot="10800000">
            <a:off x="3442335" y="5579110"/>
            <a:ext cx="693420" cy="407035"/>
          </a:xfrm>
          <a:prstGeom prst="curvedConnector3">
            <a:avLst>
              <a:gd name="adj1" fmla="val 49908"/>
            </a:avLst>
          </a:prstGeom>
          <a:ln>
            <a:solidFill>
              <a:schemeClr val="tx1"/>
            </a:solidFill>
            <a:head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5" name="Imagem 4"/>
          <p:cNvPicPr>
            <a:picLocks noChangeAspect="1"/>
          </p:cNvPicPr>
          <p:nvPr/>
        </p:nvPicPr>
        <p:blipFill>
          <a:blip r:embed="rId1"/>
          <a:stretch>
            <a:fillRect/>
          </a:stretch>
        </p:blipFill>
        <p:spPr>
          <a:xfrm>
            <a:off x="1557653" y="2105428"/>
            <a:ext cx="9309130" cy="4387245"/>
          </a:xfrm>
          <a:prstGeom prst="rect">
            <a:avLst/>
          </a:prstGeom>
        </p:spPr>
      </p:pic>
      <p:sp>
        <p:nvSpPr>
          <p:cNvPr id="6" name="CaixaDeTexto 5"/>
          <p:cNvSpPr txBox="1"/>
          <p:nvPr/>
        </p:nvSpPr>
        <p:spPr>
          <a:xfrm>
            <a:off x="2782956" y="2411896"/>
            <a:ext cx="840295" cy="400110"/>
          </a:xfrm>
          <a:prstGeom prst="rect">
            <a:avLst/>
          </a:prstGeom>
          <a:noFill/>
        </p:spPr>
        <p:txBody>
          <a:bodyPr wrap="none" rtlCol="0">
            <a:spAutoFit/>
          </a:bodyPr>
          <a:lstStyle/>
          <a:p>
            <a:r>
              <a:rPr lang="pt-BR" sz="2000" b="1" dirty="0" smtClean="0">
                <a:solidFill>
                  <a:srgbClr val="C00000"/>
                </a:solidFill>
                <a:effectLst>
                  <a:outerShdw blurRad="38100" dist="38100" dir="2700000" algn="tl">
                    <a:srgbClr val="000000">
                      <a:alpha val="43137"/>
                    </a:srgbClr>
                  </a:outerShdw>
                </a:effectLst>
              </a:rPr>
              <a:t>tríodo</a:t>
            </a:r>
            <a:endParaRPr lang="pt-BR" sz="2000" b="1" dirty="0">
              <a:solidFill>
                <a:srgbClr val="C00000"/>
              </a:solidFill>
              <a:effectLst>
                <a:outerShdw blurRad="38100" dist="38100" dir="2700000" algn="tl">
                  <a:srgbClr val="000000">
                    <a:alpha val="43137"/>
                  </a:srgbClr>
                </a:outerShdw>
              </a:effectLst>
            </a:endParaRPr>
          </a:p>
        </p:txBody>
      </p:sp>
      <p:sp>
        <p:nvSpPr>
          <p:cNvPr id="7" name="CaixaDeTexto 6"/>
          <p:cNvSpPr txBox="1"/>
          <p:nvPr/>
        </p:nvSpPr>
        <p:spPr>
          <a:xfrm>
            <a:off x="5824329" y="2988366"/>
            <a:ext cx="1428404" cy="461665"/>
          </a:xfrm>
          <a:prstGeom prst="rect">
            <a:avLst/>
          </a:prstGeom>
          <a:noFill/>
        </p:spPr>
        <p:txBody>
          <a:bodyPr wrap="none" rtlCol="0">
            <a:spAutoFit/>
          </a:bodyPr>
          <a:lstStyle/>
          <a:p>
            <a:r>
              <a:rPr lang="pt-BR" sz="2400" b="1" dirty="0" smtClean="0">
                <a:solidFill>
                  <a:srgbClr val="C00000"/>
                </a:solidFill>
                <a:effectLst>
                  <a:outerShdw blurRad="38100" dist="38100" dir="2700000" algn="tl">
                    <a:srgbClr val="000000">
                      <a:alpha val="43137"/>
                    </a:srgbClr>
                  </a:outerShdw>
                </a:effectLst>
              </a:rPr>
              <a:t>saturação</a:t>
            </a:r>
            <a:endParaRPr lang="pt-BR" sz="2400" b="1" dirty="0">
              <a:solidFill>
                <a:srgbClr val="C00000"/>
              </a:solidFill>
              <a:effectLst>
                <a:outerShdw blurRad="38100" dist="38100" dir="2700000" algn="tl">
                  <a:srgbClr val="000000">
                    <a:alpha val="43137"/>
                  </a:srgbClr>
                </a:outerShdw>
              </a:effectLst>
            </a:endParaRPr>
          </a:p>
        </p:txBody>
      </p:sp>
      <p:sp>
        <p:nvSpPr>
          <p:cNvPr id="8" name="CaixaDeTexto 7"/>
          <p:cNvSpPr txBox="1"/>
          <p:nvPr/>
        </p:nvSpPr>
        <p:spPr>
          <a:xfrm>
            <a:off x="777618" y="277323"/>
            <a:ext cx="10575878" cy="1753235"/>
          </a:xfrm>
          <a:prstGeom prst="rect">
            <a:avLst/>
          </a:prstGeom>
          <a:noFill/>
        </p:spPr>
        <p:txBody>
          <a:bodyPr wrap="square" rtlCol="0">
            <a:spAutoFit/>
          </a:bodyPr>
          <a:lstStyle/>
          <a:p>
            <a:pPr algn="ctr"/>
            <a:r>
              <a:rPr lang="pt-BR" sz="3200" dirty="0" smtClean="0">
                <a:latin typeface="Comic Sans MS" panose="030F0702030302020204" pitchFamily="66" charset="0"/>
              </a:rPr>
              <a:t>Corrente x Tensão dreno-</a:t>
            </a:r>
            <a:r>
              <a:rPr lang="pt-BR" sz="3200" dirty="0" err="1" smtClean="0">
                <a:latin typeface="Comic Sans MS" panose="030F0702030302020204" pitchFamily="66" charset="0"/>
              </a:rPr>
              <a:t>source</a:t>
            </a:r>
            <a:r>
              <a:rPr lang="pt-BR" sz="3200" dirty="0" smtClean="0">
                <a:latin typeface="Comic Sans MS" panose="030F0702030302020204" pitchFamily="66" charset="0"/>
              </a:rPr>
              <a:t>. </a:t>
            </a:r>
            <a:endParaRPr lang="pt-BR" sz="3200" dirty="0" smtClean="0">
              <a:latin typeface="Comic Sans MS" panose="030F0702030302020204" pitchFamily="66" charset="0"/>
            </a:endParaRPr>
          </a:p>
          <a:p>
            <a:pPr algn="l"/>
            <a:r>
              <a:rPr lang="pt-BR" sz="2800" dirty="0" smtClean="0">
                <a:latin typeface="Comic Sans MS" panose="030F0702030302020204" pitchFamily="66" charset="0"/>
              </a:rPr>
              <a:t>Para o NMOS</a:t>
            </a:r>
            <a:endParaRPr lang="pt-BR" sz="2800" dirty="0" smtClean="0">
              <a:latin typeface="Comic Sans MS" panose="030F0702030302020204" pitchFamily="66" charset="0"/>
            </a:endParaRPr>
          </a:p>
          <a:p>
            <a:pPr marL="914400" lvl="1" indent="-457200">
              <a:buFont typeface="Arial" panose="020B0604020202020204" pitchFamily="34" charset="0"/>
              <a:buChar char="•"/>
            </a:pPr>
            <a:r>
              <a:rPr lang="pt-BR" sz="2400" b="1" dirty="0" smtClean="0">
                <a:solidFill>
                  <a:srgbClr val="C00000"/>
                </a:solidFill>
                <a:latin typeface="Comic Sans MS" panose="030F0702030302020204" pitchFamily="66" charset="0"/>
              </a:rPr>
              <a:t>O dreno é o lado de maior tensão </a:t>
            </a:r>
            <a:endParaRPr lang="pt-BR" sz="2400" b="1" dirty="0" smtClean="0">
              <a:solidFill>
                <a:srgbClr val="C00000"/>
              </a:solidFill>
              <a:latin typeface="Comic Sans MS" panose="030F0702030302020204" pitchFamily="66" charset="0"/>
            </a:endParaRPr>
          </a:p>
          <a:p>
            <a:pPr marL="914400" lvl="1" indent="-457200">
              <a:buFont typeface="Arial" panose="020B0604020202020204" pitchFamily="34" charset="0"/>
              <a:buChar char="•"/>
            </a:pPr>
            <a:r>
              <a:rPr lang="pt-BR" sz="2400" dirty="0" smtClean="0">
                <a:latin typeface="Comic Sans MS" panose="030F0702030302020204" pitchFamily="66" charset="0"/>
              </a:rPr>
              <a:t>O </a:t>
            </a:r>
            <a:r>
              <a:rPr lang="pt-BR" sz="2400" dirty="0" err="1" smtClean="0">
                <a:latin typeface="Comic Sans MS" panose="030F0702030302020204" pitchFamily="66" charset="0"/>
              </a:rPr>
              <a:t>source</a:t>
            </a:r>
            <a:r>
              <a:rPr lang="pt-BR" sz="2400" dirty="0" smtClean="0">
                <a:latin typeface="Comic Sans MS" panose="030F0702030302020204" pitchFamily="66" charset="0"/>
              </a:rPr>
              <a:t> é o lado de menor tensão</a:t>
            </a:r>
            <a:endParaRPr lang="pt-BR" sz="24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193" name="Seta para baixo 192"/>
          <p:cNvSpPr/>
          <p:nvPr/>
        </p:nvSpPr>
        <p:spPr>
          <a:xfrm>
            <a:off x="8882690" y="1908855"/>
            <a:ext cx="204460" cy="3965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2" name="Retângulo de cantos arredondados 101"/>
          <p:cNvSpPr/>
          <p:nvPr/>
        </p:nvSpPr>
        <p:spPr>
          <a:xfrm>
            <a:off x="1573410" y="2735670"/>
            <a:ext cx="8970224" cy="20819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03" name="Retângulo 102"/>
          <p:cNvSpPr/>
          <p:nvPr/>
        </p:nvSpPr>
        <p:spPr>
          <a:xfrm>
            <a:off x="3380277" y="2675201"/>
            <a:ext cx="5239908" cy="6909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4" name="Retângulo 103"/>
          <p:cNvSpPr/>
          <p:nvPr/>
        </p:nvSpPr>
        <p:spPr>
          <a:xfrm>
            <a:off x="3357646" y="2528489"/>
            <a:ext cx="5276937" cy="142791"/>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5" name="CaixaDeTexto 104"/>
          <p:cNvSpPr txBox="1"/>
          <p:nvPr/>
        </p:nvSpPr>
        <p:spPr>
          <a:xfrm>
            <a:off x="9631691" y="4236706"/>
            <a:ext cx="860973" cy="297072"/>
          </a:xfrm>
          <a:prstGeom prst="rect">
            <a:avLst/>
          </a:prstGeom>
          <a:noFill/>
        </p:spPr>
        <p:txBody>
          <a:bodyPr wrap="square" rtlCol="0">
            <a:spAutoFit/>
          </a:bodyPr>
          <a:lstStyle/>
          <a:p>
            <a:r>
              <a:rPr lang="pt-BR" sz="2400" dirty="0" err="1" smtClean="0"/>
              <a:t>P-Si</a:t>
            </a:r>
            <a:endParaRPr lang="pt-BR" sz="2400" dirty="0"/>
          </a:p>
        </p:txBody>
      </p:sp>
      <p:sp>
        <p:nvSpPr>
          <p:cNvPr id="106" name="CaixaDeTexto 105"/>
          <p:cNvSpPr txBox="1"/>
          <p:nvPr/>
        </p:nvSpPr>
        <p:spPr>
          <a:xfrm>
            <a:off x="5176194" y="2357221"/>
            <a:ext cx="722244" cy="297072"/>
          </a:xfrm>
          <a:prstGeom prst="rect">
            <a:avLst/>
          </a:prstGeom>
          <a:noFill/>
        </p:spPr>
        <p:txBody>
          <a:bodyPr wrap="square" rtlCol="0">
            <a:spAutoFit/>
          </a:bodyPr>
          <a:lstStyle/>
          <a:p>
            <a:r>
              <a:rPr lang="pt-BR" sz="2400" dirty="0" smtClean="0"/>
              <a:t>poli</a:t>
            </a:r>
            <a:endParaRPr lang="pt-BR" sz="2400" dirty="0"/>
          </a:p>
        </p:txBody>
      </p:sp>
      <p:sp>
        <p:nvSpPr>
          <p:cNvPr id="107" name="Retângulo de cantos arredondados 106"/>
          <p:cNvSpPr/>
          <p:nvPr/>
        </p:nvSpPr>
        <p:spPr>
          <a:xfrm>
            <a:off x="2702827" y="2744293"/>
            <a:ext cx="788544" cy="370706"/>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8" name="CaixaDeTexto 107"/>
          <p:cNvSpPr txBox="1"/>
          <p:nvPr/>
        </p:nvSpPr>
        <p:spPr>
          <a:xfrm>
            <a:off x="2696914" y="2709818"/>
            <a:ext cx="935015"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09" name="Grupo 108"/>
          <p:cNvGrpSpPr/>
          <p:nvPr/>
        </p:nvGrpSpPr>
        <p:grpSpPr>
          <a:xfrm>
            <a:off x="5002994" y="2753935"/>
            <a:ext cx="200000" cy="237658"/>
            <a:chOff x="8319460" y="3999814"/>
            <a:chExt cx="241540" cy="369332"/>
          </a:xfrm>
        </p:grpSpPr>
        <p:sp>
          <p:nvSpPr>
            <p:cNvPr id="110" name="Elipse 109"/>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1" name="CaixaDeTexto 110"/>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2" name="Grupo 111"/>
          <p:cNvGrpSpPr/>
          <p:nvPr/>
        </p:nvGrpSpPr>
        <p:grpSpPr>
          <a:xfrm>
            <a:off x="5207755" y="2729778"/>
            <a:ext cx="200000" cy="237658"/>
            <a:chOff x="8319460" y="3999814"/>
            <a:chExt cx="241540" cy="369332"/>
          </a:xfrm>
        </p:grpSpPr>
        <p:sp>
          <p:nvSpPr>
            <p:cNvPr id="113" name="Elipse 11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4" name="CaixaDeTexto 11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5" name="Grupo 114"/>
          <p:cNvGrpSpPr/>
          <p:nvPr/>
        </p:nvGrpSpPr>
        <p:grpSpPr>
          <a:xfrm>
            <a:off x="6039049" y="2717297"/>
            <a:ext cx="200000" cy="237658"/>
            <a:chOff x="8319460" y="3999814"/>
            <a:chExt cx="241540" cy="369332"/>
          </a:xfrm>
        </p:grpSpPr>
        <p:sp>
          <p:nvSpPr>
            <p:cNvPr id="116" name="Elipse 11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CaixaDeTexto 11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18" name="Grupo 117"/>
          <p:cNvGrpSpPr/>
          <p:nvPr/>
        </p:nvGrpSpPr>
        <p:grpSpPr>
          <a:xfrm>
            <a:off x="6251747" y="2673867"/>
            <a:ext cx="200000" cy="237658"/>
            <a:chOff x="8319412" y="3939009"/>
            <a:chExt cx="241540" cy="369332"/>
          </a:xfrm>
        </p:grpSpPr>
        <p:sp>
          <p:nvSpPr>
            <p:cNvPr id="119" name="Elipse 11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0" name="CaixaDeTexto 119"/>
            <p:cNvSpPr txBox="1"/>
            <p:nvPr/>
          </p:nvSpPr>
          <p:spPr>
            <a:xfrm>
              <a:off x="8319412" y="3939009"/>
              <a:ext cx="241540" cy="369332"/>
            </a:xfrm>
            <a:prstGeom prst="rect">
              <a:avLst/>
            </a:prstGeom>
            <a:noFill/>
          </p:spPr>
          <p:txBody>
            <a:bodyPr wrap="square" rtlCol="0">
              <a:spAutoFit/>
            </a:bodyPr>
            <a:lstStyle/>
            <a:p>
              <a:r>
                <a:rPr lang="pt-BR" dirty="0" smtClean="0"/>
                <a:t>-</a:t>
              </a:r>
              <a:endParaRPr lang="pt-BR" dirty="0"/>
            </a:p>
          </p:txBody>
        </p:sp>
      </p:grpSp>
      <p:grpSp>
        <p:nvGrpSpPr>
          <p:cNvPr id="121" name="Grupo 120"/>
          <p:cNvGrpSpPr/>
          <p:nvPr/>
        </p:nvGrpSpPr>
        <p:grpSpPr>
          <a:xfrm>
            <a:off x="6470920" y="2704585"/>
            <a:ext cx="200000" cy="237658"/>
            <a:chOff x="8319460" y="3999814"/>
            <a:chExt cx="241540" cy="369332"/>
          </a:xfrm>
        </p:grpSpPr>
        <p:sp>
          <p:nvSpPr>
            <p:cNvPr id="122" name="Elipse 12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3" name="CaixaDeTexto 12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4" name="Grupo 123"/>
          <p:cNvGrpSpPr/>
          <p:nvPr/>
        </p:nvGrpSpPr>
        <p:grpSpPr>
          <a:xfrm>
            <a:off x="6759575" y="2677596"/>
            <a:ext cx="200000" cy="237658"/>
            <a:chOff x="8319460" y="3999814"/>
            <a:chExt cx="241540" cy="369332"/>
          </a:xfrm>
        </p:grpSpPr>
        <p:sp>
          <p:nvSpPr>
            <p:cNvPr id="125" name="Elipse 12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6" name="CaixaDeTexto 12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27" name="Grupo 126"/>
          <p:cNvGrpSpPr/>
          <p:nvPr/>
        </p:nvGrpSpPr>
        <p:grpSpPr>
          <a:xfrm>
            <a:off x="5822035" y="2746999"/>
            <a:ext cx="200000" cy="237658"/>
            <a:chOff x="8319460" y="3999814"/>
            <a:chExt cx="241540" cy="369332"/>
          </a:xfrm>
        </p:grpSpPr>
        <p:sp>
          <p:nvSpPr>
            <p:cNvPr id="128" name="Elipse 12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9" name="CaixaDeTexto 12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0" name="Grupo 129"/>
          <p:cNvGrpSpPr/>
          <p:nvPr/>
        </p:nvGrpSpPr>
        <p:grpSpPr>
          <a:xfrm>
            <a:off x="5616122" y="2708019"/>
            <a:ext cx="200000" cy="237658"/>
            <a:chOff x="8319460" y="3999814"/>
            <a:chExt cx="241540" cy="369332"/>
          </a:xfrm>
        </p:grpSpPr>
        <p:sp>
          <p:nvSpPr>
            <p:cNvPr id="131" name="Elipse 13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2" name="CaixaDeTexto 13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33" name="Grupo 132"/>
          <p:cNvGrpSpPr/>
          <p:nvPr/>
        </p:nvGrpSpPr>
        <p:grpSpPr>
          <a:xfrm>
            <a:off x="5374421" y="2753935"/>
            <a:ext cx="200000" cy="237658"/>
            <a:chOff x="8319460" y="3999814"/>
            <a:chExt cx="241540" cy="369332"/>
          </a:xfrm>
        </p:grpSpPr>
        <p:sp>
          <p:nvSpPr>
            <p:cNvPr id="134" name="Elipse 13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5" name="CaixaDeTexto 13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
        <p:nvSpPr>
          <p:cNvPr id="136" name="Retângulo de cantos arredondados 135"/>
          <p:cNvSpPr/>
          <p:nvPr/>
        </p:nvSpPr>
        <p:spPr>
          <a:xfrm>
            <a:off x="8581088" y="2756643"/>
            <a:ext cx="788544" cy="321350"/>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37" name="CaixaDeTexto 136"/>
          <p:cNvSpPr txBox="1"/>
          <p:nvPr/>
        </p:nvSpPr>
        <p:spPr>
          <a:xfrm>
            <a:off x="8538209" y="2692454"/>
            <a:ext cx="935015" cy="461665"/>
          </a:xfrm>
          <a:prstGeom prst="rect">
            <a:avLst/>
          </a:prstGeom>
          <a:noFill/>
        </p:spPr>
        <p:txBody>
          <a:bodyPr wrap="square" rtlCol="0">
            <a:spAutoFit/>
          </a:bodyPr>
          <a:lstStyle/>
          <a:p>
            <a:r>
              <a:rPr lang="pt-BR" sz="2400" dirty="0" smtClean="0"/>
              <a:t>N</a:t>
            </a:r>
            <a:r>
              <a:rPr lang="pt-BR" sz="2400" baseline="30000" dirty="0" smtClean="0"/>
              <a:t>+</a:t>
            </a:r>
            <a:r>
              <a:rPr lang="pt-BR" sz="2400" dirty="0" smtClean="0"/>
              <a:t>-Si</a:t>
            </a:r>
            <a:endParaRPr lang="pt-BR" sz="2400" dirty="0"/>
          </a:p>
        </p:txBody>
      </p:sp>
      <p:grpSp>
        <p:nvGrpSpPr>
          <p:cNvPr id="138" name="Grupo 137"/>
          <p:cNvGrpSpPr/>
          <p:nvPr/>
        </p:nvGrpSpPr>
        <p:grpSpPr>
          <a:xfrm>
            <a:off x="3515262" y="2707776"/>
            <a:ext cx="200000" cy="237658"/>
            <a:chOff x="8319460" y="3999814"/>
            <a:chExt cx="241540" cy="369332"/>
          </a:xfrm>
        </p:grpSpPr>
        <p:sp>
          <p:nvSpPr>
            <p:cNvPr id="139" name="Elipse 13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0" name="CaixaDeTexto 13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1" name="Grupo 140"/>
          <p:cNvGrpSpPr/>
          <p:nvPr/>
        </p:nvGrpSpPr>
        <p:grpSpPr>
          <a:xfrm>
            <a:off x="7220221" y="2664876"/>
            <a:ext cx="200000" cy="237658"/>
            <a:chOff x="8319460" y="3999814"/>
            <a:chExt cx="241540" cy="369332"/>
          </a:xfrm>
        </p:grpSpPr>
        <p:sp>
          <p:nvSpPr>
            <p:cNvPr id="142" name="Elipse 14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3" name="CaixaDeTexto 14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4" name="Grupo 143"/>
          <p:cNvGrpSpPr/>
          <p:nvPr/>
        </p:nvGrpSpPr>
        <p:grpSpPr>
          <a:xfrm>
            <a:off x="6974937" y="2643888"/>
            <a:ext cx="200000" cy="237658"/>
            <a:chOff x="8319460" y="3999814"/>
            <a:chExt cx="241540" cy="369332"/>
          </a:xfrm>
        </p:grpSpPr>
        <p:sp>
          <p:nvSpPr>
            <p:cNvPr id="145" name="Elipse 14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6" name="CaixaDeTexto 14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47" name="Grupo 146"/>
          <p:cNvGrpSpPr/>
          <p:nvPr/>
        </p:nvGrpSpPr>
        <p:grpSpPr>
          <a:xfrm>
            <a:off x="4502932" y="2705960"/>
            <a:ext cx="200000" cy="237658"/>
            <a:chOff x="8319460" y="3999814"/>
            <a:chExt cx="241540" cy="369332"/>
          </a:xfrm>
        </p:grpSpPr>
        <p:sp>
          <p:nvSpPr>
            <p:cNvPr id="148" name="Elipse 147"/>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9" name="CaixaDeTexto 148"/>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0" name="Grupo 149"/>
          <p:cNvGrpSpPr/>
          <p:nvPr/>
        </p:nvGrpSpPr>
        <p:grpSpPr>
          <a:xfrm>
            <a:off x="4190896" y="2694498"/>
            <a:ext cx="200000" cy="237658"/>
            <a:chOff x="8319460" y="3999814"/>
            <a:chExt cx="241540" cy="369332"/>
          </a:xfrm>
        </p:grpSpPr>
        <p:sp>
          <p:nvSpPr>
            <p:cNvPr id="151" name="Elipse 15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2" name="CaixaDeTexto 151"/>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3" name="Grupo 152"/>
          <p:cNvGrpSpPr/>
          <p:nvPr/>
        </p:nvGrpSpPr>
        <p:grpSpPr>
          <a:xfrm>
            <a:off x="3967345" y="2758090"/>
            <a:ext cx="200000" cy="237658"/>
            <a:chOff x="8319460" y="3999814"/>
            <a:chExt cx="241540" cy="369332"/>
          </a:xfrm>
        </p:grpSpPr>
        <p:sp>
          <p:nvSpPr>
            <p:cNvPr id="154" name="Elipse 153"/>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5" name="CaixaDeTexto 154"/>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56" name="Grupo 155"/>
          <p:cNvGrpSpPr/>
          <p:nvPr/>
        </p:nvGrpSpPr>
        <p:grpSpPr>
          <a:xfrm>
            <a:off x="3751983" y="2694498"/>
            <a:ext cx="200000" cy="237658"/>
            <a:chOff x="8319460" y="3999814"/>
            <a:chExt cx="241540" cy="369332"/>
          </a:xfrm>
        </p:grpSpPr>
        <p:sp>
          <p:nvSpPr>
            <p:cNvPr id="157" name="Elipse 156"/>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8" name="CaixaDeTexto 157"/>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2" name="Grupo 161"/>
          <p:cNvGrpSpPr/>
          <p:nvPr/>
        </p:nvGrpSpPr>
        <p:grpSpPr>
          <a:xfrm>
            <a:off x="4771595" y="2727731"/>
            <a:ext cx="200000" cy="237658"/>
            <a:chOff x="8319460" y="3999814"/>
            <a:chExt cx="241540" cy="369332"/>
          </a:xfrm>
        </p:grpSpPr>
        <p:sp>
          <p:nvSpPr>
            <p:cNvPr id="163" name="Elipse 16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4" name="CaixaDeTexto 16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68" name="Grupo 167"/>
          <p:cNvGrpSpPr/>
          <p:nvPr/>
        </p:nvGrpSpPr>
        <p:grpSpPr>
          <a:xfrm>
            <a:off x="7698874" y="2664876"/>
            <a:ext cx="200000" cy="237658"/>
            <a:chOff x="8319460" y="3999814"/>
            <a:chExt cx="241540" cy="369332"/>
          </a:xfrm>
        </p:grpSpPr>
        <p:sp>
          <p:nvSpPr>
            <p:cNvPr id="169" name="Elipse 16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0" name="CaixaDeTexto 16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71" name="Grupo 170"/>
          <p:cNvGrpSpPr/>
          <p:nvPr/>
        </p:nvGrpSpPr>
        <p:grpSpPr>
          <a:xfrm>
            <a:off x="7476622" y="2689653"/>
            <a:ext cx="200000" cy="237658"/>
            <a:chOff x="8319460" y="3999814"/>
            <a:chExt cx="241540" cy="369332"/>
          </a:xfrm>
        </p:grpSpPr>
        <p:sp>
          <p:nvSpPr>
            <p:cNvPr id="172" name="Elipse 17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3" name="CaixaDeTexto 17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cxnSp>
        <p:nvCxnSpPr>
          <p:cNvPr id="174" name="Conector de Seta Reta 173"/>
          <p:cNvCxnSpPr/>
          <p:nvPr/>
        </p:nvCxnSpPr>
        <p:spPr>
          <a:xfrm>
            <a:off x="3553952" y="3034257"/>
            <a:ext cx="0" cy="1783395"/>
          </a:xfrm>
          <a:prstGeom prst="straightConnector1">
            <a:avLst/>
          </a:prstGeom>
          <a:ln>
            <a:solidFill>
              <a:schemeClr val="tx1"/>
            </a:solidFill>
            <a:headEnd type="triangle" w="lg" len="med"/>
            <a:tailEnd type="none"/>
          </a:ln>
        </p:spPr>
        <p:style>
          <a:lnRef idx="1">
            <a:schemeClr val="accent1"/>
          </a:lnRef>
          <a:fillRef idx="0">
            <a:schemeClr val="accent1"/>
          </a:fillRef>
          <a:effectRef idx="0">
            <a:schemeClr val="accent1"/>
          </a:effectRef>
          <a:fontRef idx="minor">
            <a:schemeClr val="tx1"/>
          </a:fontRef>
        </p:style>
      </p:cxnSp>
      <p:cxnSp>
        <p:nvCxnSpPr>
          <p:cNvPr id="175" name="Conector de Seta Reta 174"/>
          <p:cNvCxnSpPr/>
          <p:nvPr/>
        </p:nvCxnSpPr>
        <p:spPr>
          <a:xfrm>
            <a:off x="3227476" y="4698145"/>
            <a:ext cx="5662093" cy="0"/>
          </a:xfrm>
          <a:prstGeom prst="straightConnector1">
            <a:avLst/>
          </a:prstGeom>
          <a:ln>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sp>
        <p:nvSpPr>
          <p:cNvPr id="176" name="CaixaDeTexto 175"/>
          <p:cNvSpPr txBox="1"/>
          <p:nvPr/>
        </p:nvSpPr>
        <p:spPr>
          <a:xfrm>
            <a:off x="8538210" y="4124325"/>
            <a:ext cx="351790" cy="521970"/>
          </a:xfrm>
          <a:prstGeom prst="rect">
            <a:avLst/>
          </a:prstGeom>
          <a:noFill/>
        </p:spPr>
        <p:txBody>
          <a:bodyPr wrap="square" rtlCol="0">
            <a:spAutoFit/>
          </a:bodyPr>
          <a:lstStyle/>
          <a:p>
            <a:r>
              <a:rPr lang="pt-BR" sz="2800" dirty="0" smtClean="0"/>
              <a:t>y</a:t>
            </a:r>
            <a:endParaRPr lang="pt-BR" sz="2800" dirty="0"/>
          </a:p>
        </p:txBody>
      </p:sp>
      <p:cxnSp>
        <p:nvCxnSpPr>
          <p:cNvPr id="177" name="Conector Reto 176"/>
          <p:cNvCxnSpPr/>
          <p:nvPr/>
        </p:nvCxnSpPr>
        <p:spPr>
          <a:xfrm flipH="1" flipV="1">
            <a:off x="9003522" y="2430041"/>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8" name="Conector Reto 177"/>
          <p:cNvCxnSpPr/>
          <p:nvPr/>
        </p:nvCxnSpPr>
        <p:spPr>
          <a:xfrm flipH="1" flipV="1">
            <a:off x="6225087" y="2229131"/>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179" name="Conector Reto 178"/>
          <p:cNvCxnSpPr/>
          <p:nvPr/>
        </p:nvCxnSpPr>
        <p:spPr>
          <a:xfrm flipH="1" flipV="1">
            <a:off x="2995856" y="2433778"/>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0" name="CaixaDeTexto 179"/>
          <p:cNvSpPr txBox="1"/>
          <p:nvPr/>
        </p:nvSpPr>
        <p:spPr>
          <a:xfrm>
            <a:off x="6242034" y="2074964"/>
            <a:ext cx="484577" cy="376291"/>
          </a:xfrm>
          <a:prstGeom prst="rect">
            <a:avLst/>
          </a:prstGeom>
          <a:noFill/>
        </p:spPr>
        <p:txBody>
          <a:bodyPr wrap="none" rtlCol="0">
            <a:spAutoFit/>
          </a:bodyPr>
          <a:lstStyle/>
          <a:p>
            <a:r>
              <a:rPr lang="pt-BR" sz="3200" dirty="0" smtClean="0"/>
              <a:t>V</a:t>
            </a:r>
            <a:r>
              <a:rPr lang="pt-BR" sz="3200" baseline="-25000" dirty="0" smtClean="0"/>
              <a:t>G</a:t>
            </a:r>
            <a:endParaRPr lang="pt-BR" sz="3200" dirty="0"/>
          </a:p>
        </p:txBody>
      </p:sp>
      <p:sp>
        <p:nvSpPr>
          <p:cNvPr id="181" name="CaixaDeTexto 180"/>
          <p:cNvSpPr txBox="1"/>
          <p:nvPr/>
        </p:nvSpPr>
        <p:spPr>
          <a:xfrm>
            <a:off x="9003522" y="2113183"/>
            <a:ext cx="484736" cy="376291"/>
          </a:xfrm>
          <a:prstGeom prst="rect">
            <a:avLst/>
          </a:prstGeom>
          <a:noFill/>
        </p:spPr>
        <p:txBody>
          <a:bodyPr wrap="none" rtlCol="0">
            <a:spAutoFit/>
          </a:bodyPr>
          <a:lstStyle/>
          <a:p>
            <a:r>
              <a:rPr lang="pt-BR" sz="3200" dirty="0" smtClean="0"/>
              <a:t>V</a:t>
            </a:r>
            <a:r>
              <a:rPr lang="pt-BR" sz="3200" baseline="-25000" dirty="0"/>
              <a:t>D</a:t>
            </a:r>
            <a:endParaRPr lang="pt-BR" sz="3200" dirty="0"/>
          </a:p>
        </p:txBody>
      </p:sp>
      <p:sp>
        <p:nvSpPr>
          <p:cNvPr id="182" name="CaixaDeTexto 181"/>
          <p:cNvSpPr txBox="1"/>
          <p:nvPr/>
        </p:nvSpPr>
        <p:spPr>
          <a:xfrm>
            <a:off x="2488558" y="2100432"/>
            <a:ext cx="446882" cy="376291"/>
          </a:xfrm>
          <a:prstGeom prst="rect">
            <a:avLst/>
          </a:prstGeom>
          <a:noFill/>
        </p:spPr>
        <p:txBody>
          <a:bodyPr wrap="none" rtlCol="0">
            <a:spAutoFit/>
          </a:bodyPr>
          <a:lstStyle/>
          <a:p>
            <a:r>
              <a:rPr lang="pt-BR" sz="3200" dirty="0" smtClean="0"/>
              <a:t>V</a:t>
            </a:r>
            <a:r>
              <a:rPr lang="pt-BR" sz="3200" baseline="-25000" dirty="0"/>
              <a:t>S</a:t>
            </a:r>
            <a:endParaRPr lang="pt-BR" sz="3200" dirty="0"/>
          </a:p>
        </p:txBody>
      </p:sp>
      <p:sp>
        <p:nvSpPr>
          <p:cNvPr id="183" name="Retângulo de cantos arredondados 182"/>
          <p:cNvSpPr/>
          <p:nvPr/>
        </p:nvSpPr>
        <p:spPr>
          <a:xfrm>
            <a:off x="9379256" y="2751798"/>
            <a:ext cx="788544" cy="354515"/>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4" name="CaixaDeTexto 183"/>
          <p:cNvSpPr txBox="1"/>
          <p:nvPr/>
        </p:nvSpPr>
        <p:spPr>
          <a:xfrm>
            <a:off x="9400345" y="2727731"/>
            <a:ext cx="775339" cy="461665"/>
          </a:xfrm>
          <a:prstGeom prst="rect">
            <a:avLst/>
          </a:prstGeom>
          <a:noFill/>
        </p:spPr>
        <p:txBody>
          <a:bodyPr wrap="square" rtlCol="0">
            <a:spAutoFit/>
          </a:bodyPr>
          <a:lstStyle/>
          <a:p>
            <a:r>
              <a:rPr lang="pt-BR" sz="2400" dirty="0" smtClean="0"/>
              <a:t>P</a:t>
            </a:r>
            <a:r>
              <a:rPr lang="pt-BR" sz="2400" baseline="30000" dirty="0" smtClean="0"/>
              <a:t>+</a:t>
            </a:r>
            <a:r>
              <a:rPr lang="pt-BR" sz="2400" dirty="0" smtClean="0"/>
              <a:t>-Si</a:t>
            </a:r>
            <a:endParaRPr lang="pt-BR" sz="2400" dirty="0"/>
          </a:p>
        </p:txBody>
      </p:sp>
      <p:cxnSp>
        <p:nvCxnSpPr>
          <p:cNvPr id="185" name="Conector Reto 184"/>
          <p:cNvCxnSpPr/>
          <p:nvPr/>
        </p:nvCxnSpPr>
        <p:spPr>
          <a:xfrm flipH="1" flipV="1">
            <a:off x="9786719" y="2444422"/>
            <a:ext cx="4390" cy="303407"/>
          </a:xfrm>
          <a:prstGeom prst="line">
            <a:avLst/>
          </a:prstGeom>
          <a:ln w="28575">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186" name="CaixaDeTexto 185"/>
          <p:cNvSpPr txBox="1"/>
          <p:nvPr/>
        </p:nvSpPr>
        <p:spPr>
          <a:xfrm>
            <a:off x="9786719" y="2171872"/>
            <a:ext cx="468809" cy="376291"/>
          </a:xfrm>
          <a:prstGeom prst="rect">
            <a:avLst/>
          </a:prstGeom>
          <a:noFill/>
        </p:spPr>
        <p:txBody>
          <a:bodyPr wrap="none" rtlCol="0">
            <a:spAutoFit/>
          </a:bodyPr>
          <a:lstStyle/>
          <a:p>
            <a:r>
              <a:rPr lang="pt-BR" sz="3200" dirty="0" smtClean="0"/>
              <a:t>V</a:t>
            </a:r>
            <a:r>
              <a:rPr lang="pt-BR" sz="3200" baseline="-25000" dirty="0" smtClean="0"/>
              <a:t>B</a:t>
            </a:r>
            <a:endParaRPr lang="pt-BR" sz="3200" dirty="0"/>
          </a:p>
        </p:txBody>
      </p:sp>
      <p:sp>
        <p:nvSpPr>
          <p:cNvPr id="190" name="Seta para baixo 189"/>
          <p:cNvSpPr/>
          <p:nvPr/>
        </p:nvSpPr>
        <p:spPr>
          <a:xfrm rot="5400000">
            <a:off x="7326299" y="2622504"/>
            <a:ext cx="174850" cy="81014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2" name="CaixaDeTexto 191"/>
          <p:cNvSpPr txBox="1"/>
          <p:nvPr/>
        </p:nvSpPr>
        <p:spPr>
          <a:xfrm>
            <a:off x="7268810" y="2999895"/>
            <a:ext cx="378550" cy="376291"/>
          </a:xfrm>
          <a:prstGeom prst="rect">
            <a:avLst/>
          </a:prstGeom>
          <a:noFill/>
        </p:spPr>
        <p:txBody>
          <a:bodyPr wrap="none" rtlCol="0">
            <a:spAutoFit/>
          </a:bodyPr>
          <a:lstStyle/>
          <a:p>
            <a:r>
              <a:rPr lang="pt-BR" sz="3200" dirty="0" smtClean="0"/>
              <a:t>I</a:t>
            </a:r>
            <a:r>
              <a:rPr lang="pt-BR" sz="3200" baseline="-25000" dirty="0" smtClean="0"/>
              <a:t>D</a:t>
            </a:r>
            <a:endParaRPr lang="pt-BR" sz="3200" dirty="0"/>
          </a:p>
        </p:txBody>
      </p:sp>
      <p:cxnSp>
        <p:nvCxnSpPr>
          <p:cNvPr id="195" name="Conector de Seta Reta 194"/>
          <p:cNvCxnSpPr/>
          <p:nvPr/>
        </p:nvCxnSpPr>
        <p:spPr>
          <a:xfrm flipV="1">
            <a:off x="3564719" y="3644348"/>
            <a:ext cx="4307072" cy="581"/>
          </a:xfrm>
          <a:prstGeom prst="straightConnector1">
            <a:avLst/>
          </a:prstGeom>
          <a:ln w="19050">
            <a:solidFill>
              <a:srgbClr val="FF0000"/>
            </a:solidFill>
            <a:prstDash val="dashDot"/>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96" name="CaixaDeTexto 195"/>
          <p:cNvSpPr txBox="1"/>
          <p:nvPr/>
        </p:nvSpPr>
        <p:spPr>
          <a:xfrm>
            <a:off x="5490808" y="3603699"/>
            <a:ext cx="1019318" cy="523220"/>
          </a:xfrm>
          <a:prstGeom prst="rect">
            <a:avLst/>
          </a:prstGeom>
          <a:noFill/>
        </p:spPr>
        <p:txBody>
          <a:bodyPr wrap="none" rtlCol="0">
            <a:spAutoFit/>
          </a:bodyPr>
          <a:lstStyle/>
          <a:p>
            <a:r>
              <a:rPr lang="pt-BR" sz="2800" dirty="0" err="1" smtClean="0"/>
              <a:t>L</a:t>
            </a:r>
            <a:r>
              <a:rPr lang="pt-BR" sz="2800" baseline="-25000" dirty="0" err="1" smtClean="0"/>
              <a:t>ef</a:t>
            </a:r>
            <a:r>
              <a:rPr lang="pt-BR" sz="2800" dirty="0" smtClean="0"/>
              <a:t> &lt; L</a:t>
            </a:r>
            <a:endParaRPr lang="pt-BR" sz="2800" dirty="0"/>
          </a:p>
        </p:txBody>
      </p:sp>
      <mc:AlternateContent xmlns:mc="http://schemas.openxmlformats.org/markup-compatibility/2006">
        <mc:Choice xmlns:a14="http://schemas.microsoft.com/office/drawing/2010/main" Requires="a14">
          <p:sp>
            <p:nvSpPr>
              <p:cNvPr id="200" name="CaixaDeTexto 199"/>
              <p:cNvSpPr txBox="1"/>
              <p:nvPr/>
            </p:nvSpPr>
            <p:spPr>
              <a:xfrm>
                <a:off x="3034914" y="5339995"/>
                <a:ext cx="6123536" cy="898964"/>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num>
                        <m:den>
                          <m:r>
                            <a:rPr lang="pt-BR" sz="2800" b="0" i="1" smtClean="0">
                              <a:latin typeface="Cambria Math" panose="02040503050406030204" pitchFamily="18" charset="0"/>
                            </a:rPr>
                            <m:t>2</m:t>
                          </m:r>
                        </m:den>
                      </m:f>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sSup>
                        <m:sSupPr>
                          <m:ctrlPr>
                            <a:rPr lang="pt-BR" sz="2800" i="1" smtClean="0">
                              <a:latin typeface="Cambria Math" panose="02040503050406030204" pitchFamily="18" charset="0"/>
                            </a:rPr>
                          </m:ctrlPr>
                        </m:sSupPr>
                        <m:e>
                          <m:d>
                            <m:dPr>
                              <m:ctrlPr>
                                <a:rPr lang="pt-BR" sz="2800" b="0" i="1" smtClean="0">
                                  <a:latin typeface="Cambria Math" panose="02040503050406030204" pitchFamily="18" charset="0"/>
                                </a:rPr>
                              </m:ctrlPr>
                            </m:dPr>
                            <m:e>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𝐺𝑆</m:t>
                                  </m:r>
                                </m:sub>
                              </m:sSub>
                              <m:r>
                                <a:rPr lang="pt-BR" sz="2800" i="1">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𝑇𝑁</m:t>
                                  </m:r>
                                </m:sub>
                              </m:sSub>
                            </m:e>
                          </m:d>
                        </m:e>
                        <m:sup>
                          <m:r>
                            <a:rPr lang="pt-BR" sz="2800" b="0" i="1" smtClean="0">
                              <a:latin typeface="Cambria Math" panose="02040503050406030204" pitchFamily="18" charset="0"/>
                            </a:rPr>
                            <m:t>2</m:t>
                          </m:r>
                        </m:sup>
                      </m:sSup>
                      <m:r>
                        <a:rPr lang="pt-BR" sz="2800" b="0" i="1" smtClean="0">
                          <a:latin typeface="Cambria Math" panose="02040503050406030204" pitchFamily="18" charset="0"/>
                        </a:rPr>
                        <m:t>(</m:t>
                      </m:r>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𝜆</m:t>
                      </m:r>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𝐷𝑆</m:t>
                          </m:r>
                        </m:sub>
                      </m:sSub>
                      <m:r>
                        <a:rPr lang="pt-BR" sz="2800" b="0" i="1" smtClean="0">
                          <a:latin typeface="Cambria Math" panose="02040503050406030204" pitchFamily="18" charset="0"/>
                          <a:ea typeface="Cambria Math" panose="02040503050406030204" pitchFamily="18" charset="0"/>
                        </a:rPr>
                        <m:t>)</m:t>
                      </m:r>
                    </m:oMath>
                  </m:oMathPara>
                </a14:m>
                <a:endParaRPr lang="pt-BR" sz="2800" dirty="0"/>
              </a:p>
            </p:txBody>
          </p:sp>
        </mc:Choice>
        <mc:Fallback>
          <p:sp>
            <p:nvSpPr>
              <p:cNvPr id="200" name="CaixaDeTexto 199"/>
              <p:cNvSpPr txBox="1">
                <a:spLocks noRot="1" noChangeAspect="1" noMove="1" noResize="1" noEditPoints="1" noAdjustHandles="1" noChangeArrowheads="1" noChangeShapeType="1" noTextEdit="1"/>
              </p:cNvSpPr>
              <p:nvPr/>
            </p:nvSpPr>
            <p:spPr>
              <a:xfrm>
                <a:off x="3034914" y="5339995"/>
                <a:ext cx="6123536" cy="898964"/>
              </a:xfrm>
              <a:prstGeom prst="rect">
                <a:avLst/>
              </a:prstGeom>
              <a:blipFill rotWithShape="1">
                <a:blip r:embed="rId1"/>
                <a:stretch>
                  <a:fillRect l="-4" t="-31" r="8" b="9"/>
                </a:stretch>
              </a:blipFill>
            </p:spPr>
            <p:txBody>
              <a:bodyPr/>
              <a:lstStyle/>
              <a:p>
                <a:r>
                  <a:rPr lang="pt-BR" altLang="en-US">
                    <a:noFill/>
                  </a:rPr>
                  <a:t> </a:t>
                </a:r>
              </a:p>
            </p:txBody>
          </p:sp>
        </mc:Fallback>
      </mc:AlternateContent>
      <p:sp>
        <p:nvSpPr>
          <p:cNvPr id="202" name="CaixaDeTexto 201"/>
          <p:cNvSpPr txBox="1"/>
          <p:nvPr/>
        </p:nvSpPr>
        <p:spPr>
          <a:xfrm>
            <a:off x="519430" y="506730"/>
            <a:ext cx="11221085" cy="1568450"/>
          </a:xfrm>
          <a:prstGeom prst="rect">
            <a:avLst/>
          </a:prstGeom>
          <a:noFill/>
        </p:spPr>
        <p:txBody>
          <a:bodyPr wrap="square" rtlCol="0">
            <a:spAutoFit/>
          </a:bodyPr>
          <a:lstStyle/>
          <a:p>
            <a:r>
              <a:rPr lang="pt-BR" sz="3200" dirty="0" smtClean="0">
                <a:latin typeface="Comic Sans MS" panose="030F0702030302020204" pitchFamily="66" charset="0"/>
              </a:rPr>
              <a:t>A medida que a tensão V</a:t>
            </a:r>
            <a:r>
              <a:rPr lang="pt-BR" sz="3200" baseline="-25000" dirty="0" smtClean="0">
                <a:latin typeface="Comic Sans MS" panose="030F0702030302020204" pitchFamily="66" charset="0"/>
              </a:rPr>
              <a:t>DS</a:t>
            </a:r>
            <a:r>
              <a:rPr lang="pt-BR" sz="3200" dirty="0" smtClean="0">
                <a:latin typeface="Comic Sans MS" panose="030F0702030302020204" pitchFamily="66" charset="0"/>
              </a:rPr>
              <a:t> aumenta, os canal vai encolhendo. Parece que o L do transistor diminui. Este fenômeno chama-se  </a:t>
            </a:r>
            <a:r>
              <a:rPr lang="pt-BR" sz="3200" b="1" dirty="0" smtClean="0">
                <a:solidFill>
                  <a:srgbClr val="C00000"/>
                </a:solidFill>
                <a:latin typeface="Comic Sans MS" panose="030F0702030302020204" pitchFamily="66" charset="0"/>
              </a:rPr>
              <a:t>modulação do canal.</a:t>
            </a:r>
            <a:endParaRPr lang="pt-BR" sz="3200" b="1" dirty="0">
              <a:solidFill>
                <a:srgbClr val="C00000"/>
              </a:solidFill>
            </a:endParaRPr>
          </a:p>
        </p:txBody>
      </p:sp>
      <p:sp>
        <p:nvSpPr>
          <p:cNvPr id="99" name="CaixaDeTexto 98"/>
          <p:cNvSpPr txBox="1"/>
          <p:nvPr/>
        </p:nvSpPr>
        <p:spPr>
          <a:xfrm>
            <a:off x="519430" y="5466715"/>
            <a:ext cx="2183130" cy="645160"/>
          </a:xfrm>
          <a:prstGeom prst="rect">
            <a:avLst/>
          </a:prstGeom>
          <a:noFill/>
        </p:spPr>
        <p:txBody>
          <a:bodyPr wrap="square" rtlCol="0">
            <a:spAutoFit/>
          </a:bodyPr>
          <a:lstStyle/>
          <a:p>
            <a:pPr algn="ctr"/>
            <a:r>
              <a:rPr lang="pt-BR" sz="3600" b="1" dirty="0" smtClean="0">
                <a:solidFill>
                  <a:srgbClr val="C00000"/>
                </a:solidFill>
                <a:effectLst>
                  <a:outerShdw blurRad="38100" dist="38100" dir="2700000" algn="tl">
                    <a:srgbClr val="000000">
                      <a:alpha val="43137"/>
                    </a:srgbClr>
                  </a:outerShdw>
                </a:effectLst>
              </a:rPr>
              <a:t>saturação</a:t>
            </a:r>
            <a:endParaRPr lang="pt-BR" sz="3600" b="1" dirty="0" smtClean="0">
              <a:solidFill>
                <a:srgbClr val="C00000"/>
              </a:solidFill>
              <a:effectLst>
                <a:outerShdw blurRad="38100" dist="38100" dir="2700000" algn="tl">
                  <a:srgbClr val="000000">
                    <a:alpha val="43137"/>
                  </a:srgbClr>
                </a:outerShdw>
              </a:effectLst>
            </a:endParaRPr>
          </a:p>
        </p:txBody>
      </p:sp>
      <p:grpSp>
        <p:nvGrpSpPr>
          <p:cNvPr id="100" name="Grupo 99"/>
          <p:cNvGrpSpPr/>
          <p:nvPr/>
        </p:nvGrpSpPr>
        <p:grpSpPr>
          <a:xfrm>
            <a:off x="3681273" y="2872622"/>
            <a:ext cx="200000" cy="237658"/>
            <a:chOff x="8319460" y="3999814"/>
            <a:chExt cx="241540" cy="369332"/>
          </a:xfrm>
        </p:grpSpPr>
        <p:sp>
          <p:nvSpPr>
            <p:cNvPr id="101" name="Elipse 100"/>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87" name="CaixaDeTexto 18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188" name="Grupo 187"/>
          <p:cNvGrpSpPr/>
          <p:nvPr/>
        </p:nvGrpSpPr>
        <p:grpSpPr>
          <a:xfrm>
            <a:off x="4210223" y="2821266"/>
            <a:ext cx="200000" cy="237658"/>
            <a:chOff x="8319460" y="3999814"/>
            <a:chExt cx="241540" cy="369332"/>
          </a:xfrm>
        </p:grpSpPr>
        <p:sp>
          <p:nvSpPr>
            <p:cNvPr id="189" name="Elipse 18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7" name="CaixaDeTexto 196"/>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01" name="Grupo 200"/>
          <p:cNvGrpSpPr/>
          <p:nvPr/>
        </p:nvGrpSpPr>
        <p:grpSpPr>
          <a:xfrm>
            <a:off x="4596536" y="2794436"/>
            <a:ext cx="200000" cy="237658"/>
            <a:chOff x="8319460" y="3999814"/>
            <a:chExt cx="241540" cy="369332"/>
          </a:xfrm>
        </p:grpSpPr>
        <p:sp>
          <p:nvSpPr>
            <p:cNvPr id="203" name="Elipse 202"/>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4" name="CaixaDeTexto 203"/>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05" name="Grupo 204"/>
          <p:cNvGrpSpPr/>
          <p:nvPr/>
        </p:nvGrpSpPr>
        <p:grpSpPr>
          <a:xfrm>
            <a:off x="5146235" y="2799986"/>
            <a:ext cx="200000" cy="237658"/>
            <a:chOff x="8319459" y="3999814"/>
            <a:chExt cx="241540" cy="369332"/>
          </a:xfrm>
        </p:grpSpPr>
        <p:sp>
          <p:nvSpPr>
            <p:cNvPr id="206" name="Elipse 205"/>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07" name="CaixaDeTexto 206"/>
            <p:cNvSpPr txBox="1"/>
            <p:nvPr/>
          </p:nvSpPr>
          <p:spPr>
            <a:xfrm>
              <a:off x="8319459" y="3999814"/>
              <a:ext cx="241540" cy="369332"/>
            </a:xfrm>
            <a:prstGeom prst="rect">
              <a:avLst/>
            </a:prstGeom>
            <a:noFill/>
          </p:spPr>
          <p:txBody>
            <a:bodyPr wrap="square" rtlCol="0">
              <a:spAutoFit/>
            </a:bodyPr>
            <a:lstStyle/>
            <a:p>
              <a:r>
                <a:rPr lang="pt-BR" dirty="0" smtClean="0"/>
                <a:t>-</a:t>
              </a:r>
              <a:endParaRPr lang="pt-BR" dirty="0"/>
            </a:p>
          </p:txBody>
        </p:sp>
      </p:grpSp>
      <p:grpSp>
        <p:nvGrpSpPr>
          <p:cNvPr id="208" name="Grupo 207"/>
          <p:cNvGrpSpPr/>
          <p:nvPr/>
        </p:nvGrpSpPr>
        <p:grpSpPr>
          <a:xfrm>
            <a:off x="3919778" y="2926174"/>
            <a:ext cx="200000" cy="237658"/>
            <a:chOff x="8319460" y="3999814"/>
            <a:chExt cx="241540" cy="369332"/>
          </a:xfrm>
        </p:grpSpPr>
        <p:sp>
          <p:nvSpPr>
            <p:cNvPr id="209" name="Elipse 208"/>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0" name="CaixaDeTexto 209"/>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11" name="Grupo 210"/>
          <p:cNvGrpSpPr/>
          <p:nvPr/>
        </p:nvGrpSpPr>
        <p:grpSpPr>
          <a:xfrm>
            <a:off x="4381951" y="2807345"/>
            <a:ext cx="200000" cy="237658"/>
            <a:chOff x="8319460" y="3999814"/>
            <a:chExt cx="241540" cy="369332"/>
          </a:xfrm>
        </p:grpSpPr>
        <p:sp>
          <p:nvSpPr>
            <p:cNvPr id="212" name="Elipse 211"/>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3" name="CaixaDeTexto 212"/>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grpSp>
        <p:nvGrpSpPr>
          <p:cNvPr id="214" name="Grupo 213"/>
          <p:cNvGrpSpPr/>
          <p:nvPr/>
        </p:nvGrpSpPr>
        <p:grpSpPr>
          <a:xfrm>
            <a:off x="4866280" y="2840335"/>
            <a:ext cx="200000" cy="237658"/>
            <a:chOff x="8319460" y="3999814"/>
            <a:chExt cx="241540" cy="369332"/>
          </a:xfrm>
        </p:grpSpPr>
        <p:sp>
          <p:nvSpPr>
            <p:cNvPr id="215" name="Elipse 214"/>
            <p:cNvSpPr/>
            <p:nvPr/>
          </p:nvSpPr>
          <p:spPr>
            <a:xfrm>
              <a:off x="8366186" y="4100773"/>
              <a:ext cx="182592" cy="184666"/>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6" name="CaixaDeTexto 215"/>
            <p:cNvSpPr txBox="1"/>
            <p:nvPr/>
          </p:nvSpPr>
          <p:spPr>
            <a:xfrm>
              <a:off x="8319460" y="3999814"/>
              <a:ext cx="241540" cy="369332"/>
            </a:xfrm>
            <a:prstGeom prst="rect">
              <a:avLst/>
            </a:prstGeom>
            <a:noFill/>
          </p:spPr>
          <p:txBody>
            <a:bodyPr wrap="square" rtlCol="0">
              <a:spAutoFit/>
            </a:bodyPr>
            <a:lstStyle/>
            <a:p>
              <a:r>
                <a:rPr lang="pt-BR" dirty="0" smtClean="0"/>
                <a:t>-</a:t>
              </a:r>
              <a:endParaRPr lang="pt-BR" dirty="0"/>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rotWithShape="1">
          <a:blip r:embed="rId1"/>
          <a:srcRect l="559" b="3026"/>
          <a:stretch>
            <a:fillRect/>
          </a:stretch>
        </p:blipFill>
        <p:spPr>
          <a:xfrm>
            <a:off x="1518408" y="330307"/>
            <a:ext cx="8942663" cy="3109179"/>
          </a:xfrm>
          <a:prstGeom prst="rect">
            <a:avLst/>
          </a:prstGeom>
        </p:spPr>
      </p:pic>
      <p:pic>
        <p:nvPicPr>
          <p:cNvPr id="4" name="Imagem 3"/>
          <p:cNvPicPr>
            <a:picLocks noChangeAspect="1"/>
          </p:cNvPicPr>
          <p:nvPr/>
        </p:nvPicPr>
        <p:blipFill rotWithShape="1">
          <a:blip r:embed="rId2"/>
          <a:srcRect b="10174"/>
          <a:stretch>
            <a:fillRect/>
          </a:stretch>
        </p:blipFill>
        <p:spPr>
          <a:xfrm>
            <a:off x="1736848" y="3879601"/>
            <a:ext cx="8505781" cy="2659311"/>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3314" name="Picture 2" descr="Física Básica do Dispositivo MOS"/>
          <p:cNvPicPr>
            <a:picLocks noChangeAspect="1" noChangeArrowheads="1"/>
          </p:cNvPicPr>
          <p:nvPr/>
        </p:nvPicPr>
        <p:blipFill>
          <a:blip r:embed="rId1">
            <a:extLst>
              <a:ext uri="{28A0092B-C50C-407E-A947-70E740481C1C}">
                <a14:useLocalDpi xmlns:a14="http://schemas.microsoft.com/office/drawing/2010/main" val="0"/>
              </a:ext>
            </a:extLst>
          </a:blip>
          <a:srcRect b="1416"/>
          <a:stretch>
            <a:fillRect/>
          </a:stretch>
        </p:blipFill>
        <p:spPr bwMode="auto">
          <a:xfrm>
            <a:off x="619760" y="1758315"/>
            <a:ext cx="10988675" cy="3801745"/>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2246146" y="689425"/>
            <a:ext cx="7736054" cy="707886"/>
          </a:xfrm>
          <a:prstGeom prst="rect">
            <a:avLst/>
          </a:prstGeom>
          <a:noFill/>
        </p:spPr>
        <p:txBody>
          <a:bodyPr wrap="square" rtlCol="0">
            <a:spAutoFit/>
          </a:bodyPr>
          <a:lstStyle/>
          <a:p>
            <a:pPr algn="ctr"/>
            <a:r>
              <a:rPr lang="pt-BR" sz="4000" b="1" dirty="0" smtClean="0">
                <a:solidFill>
                  <a:srgbClr val="C00000"/>
                </a:solidFill>
                <a:effectLst>
                  <a:outerShdw blurRad="38100" dist="38100" dir="2700000" algn="tl">
                    <a:srgbClr val="000000">
                      <a:alpha val="43137"/>
                    </a:srgbClr>
                  </a:outerShdw>
                </a:effectLst>
                <a:latin typeface="Comic Sans MS" panose="030F0702030302020204" pitchFamily="66" charset="0"/>
              </a:rPr>
              <a:t>Tríodo e Saturação</a:t>
            </a:r>
            <a:endParaRPr lang="pt-BR" sz="4000" b="1" dirty="0">
              <a:solidFill>
                <a:srgbClr val="C00000"/>
              </a:solidFill>
              <a:effectLst>
                <a:outerShdw blurRad="38100" dist="38100" dir="2700000" algn="tl">
                  <a:srgbClr val="000000">
                    <a:alpha val="43137"/>
                  </a:srgbClr>
                </a:outerShdw>
              </a:effectLst>
            </a:endParaRPr>
          </a:p>
        </p:txBody>
      </p:sp>
      <p:sp>
        <p:nvSpPr>
          <p:cNvPr id="3" name="CaixaDeTexto 2"/>
          <p:cNvSpPr txBox="1"/>
          <p:nvPr/>
        </p:nvSpPr>
        <p:spPr>
          <a:xfrm>
            <a:off x="1053426" y="5814013"/>
            <a:ext cx="8789035" cy="521970"/>
          </a:xfrm>
          <a:prstGeom prst="rect">
            <a:avLst/>
          </a:prstGeom>
          <a:noFill/>
        </p:spPr>
        <p:txBody>
          <a:bodyPr wrap="none" rtlCol="0">
            <a:spAutoFit/>
          </a:bodyPr>
          <a:lstStyle/>
          <a:p>
            <a:r>
              <a:rPr lang="pt-BR" sz="2800" dirty="0" smtClean="0">
                <a:latin typeface="Comic Sans MS" panose="030F0702030302020204" pitchFamily="66" charset="0"/>
              </a:rPr>
              <a:t>V</a:t>
            </a:r>
            <a:r>
              <a:rPr lang="pt-BR" sz="2800" baseline="-25000" dirty="0" smtClean="0">
                <a:latin typeface="Comic Sans MS" panose="030F0702030302020204" pitchFamily="66" charset="0"/>
              </a:rPr>
              <a:t>DS</a:t>
            </a:r>
            <a:r>
              <a:rPr lang="pt-BR" sz="2800" dirty="0" smtClean="0">
                <a:latin typeface="Comic Sans MS" panose="030F0702030302020204" pitchFamily="66" charset="0"/>
              </a:rPr>
              <a:t> de saturação ≈ (V</a:t>
            </a:r>
            <a:r>
              <a:rPr lang="pt-BR" sz="2800" baseline="-25000" dirty="0" smtClean="0">
                <a:latin typeface="Comic Sans MS" panose="030F0702030302020204" pitchFamily="66" charset="0"/>
              </a:rPr>
              <a:t>GS</a:t>
            </a:r>
            <a:r>
              <a:rPr lang="pt-BR" sz="2800" dirty="0" smtClean="0">
                <a:latin typeface="Comic Sans MS" panose="030F0702030302020204" pitchFamily="66" charset="0"/>
              </a:rPr>
              <a:t> – V</a:t>
            </a:r>
            <a:r>
              <a:rPr lang="pt-BR" sz="2800" baseline="-25000" dirty="0" smtClean="0">
                <a:latin typeface="Comic Sans MS" panose="030F0702030302020204" pitchFamily="66" charset="0"/>
              </a:rPr>
              <a:t>TN</a:t>
            </a:r>
            <a:r>
              <a:rPr lang="pt-BR" sz="2800" dirty="0" smtClean="0">
                <a:latin typeface="Comic Sans MS" panose="030F0702030302020204" pitchFamily="66" charset="0"/>
              </a:rPr>
              <a:t>)             (ou V</a:t>
            </a:r>
            <a:r>
              <a:rPr lang="pt-BR" sz="2800" baseline="-25000" dirty="0" smtClean="0">
                <a:latin typeface="Comic Sans MS" panose="030F0702030302020204" pitchFamily="66" charset="0"/>
              </a:rPr>
              <a:t>GD</a:t>
            </a:r>
            <a:r>
              <a:rPr lang="pt-BR" sz="2800" dirty="0" smtClean="0">
                <a:latin typeface="Comic Sans MS" panose="030F0702030302020204" pitchFamily="66" charset="0"/>
              </a:rPr>
              <a:t> = V</a:t>
            </a:r>
            <a:r>
              <a:rPr lang="pt-BR" sz="2800" baseline="-25000" dirty="0" smtClean="0">
                <a:latin typeface="Comic Sans MS" panose="030F0702030302020204" pitchFamily="66" charset="0"/>
              </a:rPr>
              <a:t>TN</a:t>
            </a:r>
            <a:r>
              <a:rPr lang="pt-BR" sz="2800" dirty="0" smtClean="0">
                <a:latin typeface="Comic Sans MS" panose="030F0702030302020204" pitchFamily="66" charset="0"/>
              </a:rPr>
              <a:t>)</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4338" name="Picture 2" descr="MOSFET: Revisão MOSFET: Revisã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4523" y="1735775"/>
            <a:ext cx="5689228" cy="424504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a14="http://schemas.microsoft.com/office/drawing/2010/main" Requires="a14">
          <p:sp>
            <p:nvSpPr>
              <p:cNvPr id="4" name="CaixaDeTexto 3"/>
              <p:cNvSpPr txBox="1"/>
              <p:nvPr/>
            </p:nvSpPr>
            <p:spPr>
              <a:xfrm>
                <a:off x="5913751" y="2932534"/>
                <a:ext cx="6104967" cy="898964"/>
              </a:xfrm>
              <a:prstGeom prst="rect">
                <a:avLst/>
              </a:prstGeom>
              <a:solidFill>
                <a:srgbClr val="FFFF99"/>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𝐼</m:t>
                          </m:r>
                        </m:e>
                        <m:sub>
                          <m:r>
                            <a:rPr lang="pt-BR" sz="2800" b="0" i="1" smtClean="0">
                              <a:latin typeface="Cambria Math" panose="02040503050406030204" pitchFamily="18" charset="0"/>
                            </a:rPr>
                            <m:t>𝐷</m:t>
                          </m:r>
                        </m:sub>
                      </m:sSub>
                      <m:r>
                        <a:rPr lang="pt-BR" sz="2800" i="1" smtClean="0">
                          <a:latin typeface="Cambria Math" panose="02040503050406030204" pitchFamily="18" charset="0"/>
                        </a:rPr>
                        <m:t>=</m:t>
                      </m:r>
                      <m:sSub>
                        <m:sSubPr>
                          <m:ctrlPr>
                            <a:rPr lang="pt-BR" sz="2800" i="1" smtClean="0">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rPr>
                            <m:t>𝑛</m:t>
                          </m:r>
                        </m:sub>
                      </m:sSub>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𝐶</m:t>
                              </m:r>
                            </m:e>
                            <m:sub>
                              <m:r>
                                <a:rPr lang="pt-BR" sz="2800" i="1">
                                  <a:latin typeface="Cambria Math" panose="02040503050406030204" pitchFamily="18" charset="0"/>
                                </a:rPr>
                                <m:t>𝑜𝑥</m:t>
                              </m:r>
                            </m:sub>
                          </m:sSub>
                        </m:num>
                        <m:den>
                          <m:r>
                            <a:rPr lang="pt-BR" sz="2800" b="0" i="1" smtClean="0">
                              <a:latin typeface="Cambria Math" panose="02040503050406030204" pitchFamily="18" charset="0"/>
                            </a:rPr>
                            <m:t>2</m:t>
                          </m:r>
                        </m:den>
                      </m:f>
                      <m:f>
                        <m:fPr>
                          <m:ctrlPr>
                            <a:rPr lang="pt-BR" sz="2800" i="1" smtClean="0">
                              <a:latin typeface="Cambria Math" panose="02040503050406030204" pitchFamily="18" charset="0"/>
                            </a:rPr>
                          </m:ctrlPr>
                        </m:fPr>
                        <m:num>
                          <m:r>
                            <a:rPr lang="pt-BR" sz="2800" b="0" i="1" smtClean="0">
                              <a:latin typeface="Cambria Math" panose="02040503050406030204" pitchFamily="18" charset="0"/>
                            </a:rPr>
                            <m:t>𝑊</m:t>
                          </m:r>
                        </m:num>
                        <m:den>
                          <m:r>
                            <a:rPr lang="pt-BR" sz="2800" b="0" i="1" smtClean="0">
                              <a:latin typeface="Cambria Math" panose="02040503050406030204" pitchFamily="18" charset="0"/>
                            </a:rPr>
                            <m:t>𝐿</m:t>
                          </m:r>
                        </m:den>
                      </m:f>
                      <m:sSup>
                        <m:sSupPr>
                          <m:ctrlPr>
                            <a:rPr lang="pt-BR" sz="2800" i="1" smtClean="0">
                              <a:latin typeface="Cambria Math" panose="02040503050406030204" pitchFamily="18" charset="0"/>
                            </a:rPr>
                          </m:ctrlPr>
                        </m:sSupPr>
                        <m:e>
                          <m:d>
                            <m:dPr>
                              <m:ctrlPr>
                                <a:rPr lang="pt-BR" sz="2800" b="0" i="1" smtClean="0">
                                  <a:latin typeface="Cambria Math" panose="02040503050406030204" pitchFamily="18" charset="0"/>
                                </a:rPr>
                              </m:ctrlPr>
                            </m:dPr>
                            <m:e>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𝐺𝑆</m:t>
                                  </m:r>
                                </m:sub>
                              </m:sSub>
                              <m:r>
                                <a:rPr lang="pt-BR" sz="2800" i="1">
                                  <a:latin typeface="Cambria Math" panose="02040503050406030204" pitchFamily="18" charset="0"/>
                                </a:rPr>
                                <m:t>−</m:t>
                              </m:r>
                              <m:sSub>
                                <m:sSubPr>
                                  <m:ctrlPr>
                                    <a:rPr lang="pt-BR" sz="2800" i="1">
                                      <a:latin typeface="Cambria Math" panose="02040503050406030204" pitchFamily="18" charset="0"/>
                                    </a:rPr>
                                  </m:ctrlPr>
                                </m:sSubPr>
                                <m:e>
                                  <m:r>
                                    <a:rPr lang="pt-BR" sz="2800" i="1">
                                      <a:latin typeface="Cambria Math" panose="02040503050406030204" pitchFamily="18" charset="0"/>
                                    </a:rPr>
                                    <m:t>𝑉</m:t>
                                  </m:r>
                                </m:e>
                                <m:sub>
                                  <m:r>
                                    <a:rPr lang="pt-BR" sz="2800" i="1">
                                      <a:latin typeface="Cambria Math" panose="02040503050406030204" pitchFamily="18" charset="0"/>
                                    </a:rPr>
                                    <m:t>𝑇𝑁</m:t>
                                  </m:r>
                                </m:sub>
                              </m:sSub>
                            </m:e>
                          </m:d>
                        </m:e>
                        <m:sup>
                          <m:r>
                            <a:rPr lang="pt-BR" sz="2800" b="0" i="1" smtClean="0">
                              <a:latin typeface="Cambria Math" panose="02040503050406030204" pitchFamily="18" charset="0"/>
                            </a:rPr>
                            <m:t>2</m:t>
                          </m:r>
                        </m:sup>
                      </m:sSup>
                      <m:r>
                        <a:rPr lang="pt-BR" sz="2800" b="0" i="1" smtClean="0">
                          <a:latin typeface="Cambria Math" panose="02040503050406030204" pitchFamily="18" charset="0"/>
                        </a:rPr>
                        <m:t>(</m:t>
                      </m:r>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𝜆</m:t>
                      </m:r>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𝐷𝑆</m:t>
                          </m:r>
                        </m:sub>
                      </m:sSub>
                      <m:r>
                        <a:rPr lang="pt-BR" sz="2800" b="0" i="1" smtClean="0">
                          <a:latin typeface="Cambria Math" panose="02040503050406030204" pitchFamily="18" charset="0"/>
                          <a:ea typeface="Cambria Math" panose="02040503050406030204" pitchFamily="18" charset="0"/>
                        </a:rPr>
                        <m:t>)</m:t>
                      </m:r>
                    </m:oMath>
                  </m:oMathPara>
                </a14:m>
                <a:endParaRPr lang="pt-BR" sz="2800" dirty="0"/>
              </a:p>
            </p:txBody>
          </p:sp>
        </mc:Choice>
        <mc:Fallback>
          <p:sp>
            <p:nvSpPr>
              <p:cNvPr id="4" name="CaixaDeTexto 3"/>
              <p:cNvSpPr txBox="1">
                <a:spLocks noRot="1" noChangeAspect="1" noMove="1" noResize="1" noEditPoints="1" noAdjustHandles="1" noChangeArrowheads="1" noChangeShapeType="1" noTextEdit="1"/>
              </p:cNvSpPr>
              <p:nvPr/>
            </p:nvSpPr>
            <p:spPr>
              <a:xfrm>
                <a:off x="5913751" y="2932534"/>
                <a:ext cx="6104967" cy="898964"/>
              </a:xfrm>
              <a:prstGeom prst="rect">
                <a:avLst/>
              </a:prstGeom>
              <a:blipFill rotWithShape="1">
                <a:blip r:embed="rId2"/>
                <a:stretch>
                  <a:fillRect l="-10" t="-12" r="1" b="60"/>
                </a:stretch>
              </a:blipFill>
            </p:spPr>
            <p:txBody>
              <a:bodyPr/>
              <a:lstStyle/>
              <a:p>
                <a:r>
                  <a:rPr lang="pt-BR" altLang="en-US">
                    <a:noFill/>
                  </a:rPr>
                  <a:t> </a:t>
                </a:r>
              </a:p>
            </p:txBody>
          </p:sp>
        </mc:Fallback>
      </mc:AlternateContent>
      <p:sp>
        <p:nvSpPr>
          <p:cNvPr id="5" name="CaixaDeTexto 4"/>
          <p:cNvSpPr txBox="1"/>
          <p:nvPr/>
        </p:nvSpPr>
        <p:spPr>
          <a:xfrm>
            <a:off x="6295014" y="4294247"/>
            <a:ext cx="5360109" cy="2062103"/>
          </a:xfrm>
          <a:prstGeom prst="rect">
            <a:avLst/>
          </a:prstGeom>
          <a:noFill/>
        </p:spPr>
        <p:txBody>
          <a:bodyPr wrap="square" rtlCol="0">
            <a:spAutoFit/>
          </a:bodyPr>
          <a:lstStyle/>
          <a:p>
            <a:r>
              <a:rPr lang="pt-BR" sz="3200" dirty="0" smtClean="0">
                <a:latin typeface="Comic Sans MS" panose="030F0702030302020204" pitchFamily="66" charset="0"/>
              </a:rPr>
              <a:t>O parâmetro </a:t>
            </a:r>
            <a:r>
              <a:rPr lang="pt-BR" sz="3200" dirty="0" smtClean="0">
                <a:latin typeface="Symbol" panose="05050102010706020507" pitchFamily="18" charset="2"/>
              </a:rPr>
              <a:t>l</a:t>
            </a:r>
            <a:r>
              <a:rPr lang="pt-BR" sz="3200" dirty="0" smtClean="0">
                <a:latin typeface="Comic Sans MS" panose="030F0702030302020204" pitchFamily="66" charset="0"/>
              </a:rPr>
              <a:t>, que introduz a modulação, é inversamente proporcional ao L do transistor. </a:t>
            </a:r>
            <a:endParaRPr lang="pt-BR" sz="3200" b="1" dirty="0">
              <a:solidFill>
                <a:srgbClr val="C00000"/>
              </a:solidFill>
            </a:endParaRPr>
          </a:p>
        </p:txBody>
      </p:sp>
      <p:sp>
        <p:nvSpPr>
          <p:cNvPr id="6" name="CaixaDeTexto 5"/>
          <p:cNvSpPr txBox="1"/>
          <p:nvPr/>
        </p:nvSpPr>
        <p:spPr>
          <a:xfrm>
            <a:off x="593725" y="495935"/>
            <a:ext cx="11265535" cy="1076325"/>
          </a:xfrm>
          <a:prstGeom prst="rect">
            <a:avLst/>
          </a:prstGeom>
          <a:noFill/>
        </p:spPr>
        <p:txBody>
          <a:bodyPr wrap="square" rtlCol="0">
            <a:spAutoFit/>
          </a:bodyPr>
          <a:lstStyle/>
          <a:p>
            <a:r>
              <a:rPr lang="pt-BR" sz="3200" dirty="0">
                <a:latin typeface="Comic Sans MS" panose="030F0702030302020204" pitchFamily="66" charset="0"/>
              </a:rPr>
              <a:t>O consequencia da modulação de canal é o crescimento da corrente com V</a:t>
            </a:r>
            <a:r>
              <a:rPr lang="pt-BR" sz="3200" baseline="-25000" dirty="0">
                <a:latin typeface="Comic Sans MS" panose="030F0702030302020204" pitchFamily="66" charset="0"/>
              </a:rPr>
              <a:t>DS</a:t>
            </a:r>
            <a:r>
              <a:rPr lang="pt-BR" sz="3200" dirty="0">
                <a:latin typeface="Comic Sans MS" panose="030F0702030302020204" pitchFamily="66" charset="0"/>
              </a:rPr>
              <a:t> quando o transistor esta em </a:t>
            </a:r>
            <a:r>
              <a:rPr lang="pt-BR" sz="3200" dirty="0" smtClean="0">
                <a:latin typeface="Comic Sans MS" panose="030F0702030302020204" pitchFamily="66" charset="0"/>
              </a:rPr>
              <a:t>saturação. </a:t>
            </a:r>
            <a:endParaRPr lang="pt-BR" sz="3200" b="1" dirty="0">
              <a:solidFill>
                <a:srgbClr val="C0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4" name="CaixaDeTexto 3"/>
              <p:cNvSpPr txBox="1"/>
              <p:nvPr/>
            </p:nvSpPr>
            <p:spPr>
              <a:xfrm>
                <a:off x="2258061" y="995979"/>
                <a:ext cx="7589095" cy="1014317"/>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3200" i="1" smtClean="0">
                              <a:latin typeface="Cambria Math" panose="02040503050406030204" pitchFamily="18" charset="0"/>
                            </a:rPr>
                          </m:ctrlPr>
                        </m:sSubPr>
                        <m:e>
                          <m:r>
                            <a:rPr lang="pt-BR" sz="3200" b="0" i="1" smtClean="0">
                              <a:latin typeface="Cambria Math" panose="02040503050406030204" pitchFamily="18" charset="0"/>
                            </a:rPr>
                            <m:t>𝐼</m:t>
                          </m:r>
                        </m:e>
                        <m:sub>
                          <m:r>
                            <a:rPr lang="pt-BR" sz="3200" b="0" i="1" smtClean="0">
                              <a:latin typeface="Cambria Math" panose="02040503050406030204" pitchFamily="18" charset="0"/>
                            </a:rPr>
                            <m:t>𝐷</m:t>
                          </m:r>
                        </m:sub>
                      </m:sSub>
                      <m:r>
                        <a:rPr lang="pt-BR" sz="3200" i="1" smtClean="0">
                          <a:latin typeface="Cambria Math" panose="02040503050406030204" pitchFamily="18" charset="0"/>
                        </a:rPr>
                        <m:t>=</m:t>
                      </m:r>
                      <m:sSub>
                        <m:sSubPr>
                          <m:ctrlPr>
                            <a:rPr lang="pt-BR" sz="3200" i="1" smtClean="0">
                              <a:latin typeface="Cambria Math" panose="02040503050406030204" pitchFamily="18" charset="0"/>
                            </a:rPr>
                          </m:ctrlPr>
                        </m:sSubPr>
                        <m:e>
                          <m:r>
                            <a:rPr lang="pt-BR" sz="3200" i="1" smtClean="0">
                              <a:latin typeface="Cambria Math" panose="02040503050406030204" pitchFamily="18" charset="0"/>
                              <a:ea typeface="Cambria Math" panose="02040503050406030204" pitchFamily="18" charset="0"/>
                            </a:rPr>
                            <m:t>𝜇</m:t>
                          </m:r>
                        </m:e>
                        <m:sub>
                          <m:r>
                            <a:rPr lang="pt-BR" sz="3200" b="0" i="1" smtClean="0">
                              <a:latin typeface="Cambria Math" panose="02040503050406030204" pitchFamily="18" charset="0"/>
                            </a:rPr>
                            <m:t>𝑛</m:t>
                          </m:r>
                        </m:sub>
                      </m:sSub>
                      <m:f>
                        <m:fPr>
                          <m:ctrlPr>
                            <a:rPr lang="pt-BR" sz="3200" i="1" smtClean="0">
                              <a:latin typeface="Cambria Math" panose="02040503050406030204" pitchFamily="18" charset="0"/>
                            </a:rPr>
                          </m:ctrlPr>
                        </m:fPr>
                        <m:num>
                          <m:sSub>
                            <m:sSubPr>
                              <m:ctrlPr>
                                <a:rPr lang="pt-BR" sz="3200" i="1">
                                  <a:latin typeface="Cambria Math" panose="02040503050406030204" pitchFamily="18" charset="0"/>
                                </a:rPr>
                              </m:ctrlPr>
                            </m:sSubPr>
                            <m:e>
                              <m:r>
                                <a:rPr lang="pt-BR" sz="3200" i="1">
                                  <a:latin typeface="Cambria Math" panose="02040503050406030204" pitchFamily="18" charset="0"/>
                                </a:rPr>
                                <m:t>𝐶</m:t>
                              </m:r>
                            </m:e>
                            <m:sub>
                              <m:r>
                                <a:rPr lang="pt-BR" sz="3200" i="1">
                                  <a:latin typeface="Cambria Math" panose="02040503050406030204" pitchFamily="18" charset="0"/>
                                </a:rPr>
                                <m:t>𝑜𝑥</m:t>
                              </m:r>
                            </m:sub>
                          </m:sSub>
                        </m:num>
                        <m:den>
                          <m:r>
                            <a:rPr lang="pt-BR" sz="3200" b="0" i="1" smtClean="0">
                              <a:latin typeface="Cambria Math" panose="02040503050406030204" pitchFamily="18" charset="0"/>
                            </a:rPr>
                            <m:t>2</m:t>
                          </m:r>
                        </m:den>
                      </m:f>
                      <m:f>
                        <m:fPr>
                          <m:ctrlPr>
                            <a:rPr lang="pt-BR" sz="3200" i="1" smtClean="0">
                              <a:latin typeface="Cambria Math" panose="02040503050406030204" pitchFamily="18" charset="0"/>
                            </a:rPr>
                          </m:ctrlPr>
                        </m:fPr>
                        <m:num>
                          <m:r>
                            <a:rPr lang="pt-BR" sz="3200" b="0" i="1" smtClean="0">
                              <a:latin typeface="Cambria Math" panose="02040503050406030204" pitchFamily="18" charset="0"/>
                            </a:rPr>
                            <m:t>𝑊</m:t>
                          </m:r>
                        </m:num>
                        <m:den>
                          <m:r>
                            <a:rPr lang="pt-BR" sz="3200" b="0" i="1" smtClean="0">
                              <a:latin typeface="Cambria Math" panose="02040503050406030204" pitchFamily="18" charset="0"/>
                            </a:rPr>
                            <m:t>𝐿</m:t>
                          </m:r>
                        </m:den>
                      </m:f>
                      <m:sSup>
                        <m:sSupPr>
                          <m:ctrlPr>
                            <a:rPr lang="pt-BR" sz="3200" i="1" smtClean="0">
                              <a:latin typeface="Cambria Math" panose="02040503050406030204" pitchFamily="18" charset="0"/>
                            </a:rPr>
                          </m:ctrlPr>
                        </m:sSupPr>
                        <m:e>
                          <m:d>
                            <m:dPr>
                              <m:ctrlPr>
                                <a:rPr lang="pt-BR" sz="3200" b="0" i="1" smtClean="0">
                                  <a:latin typeface="Cambria Math" panose="02040503050406030204" pitchFamily="18" charset="0"/>
                                </a:rPr>
                              </m:ctrlPr>
                            </m:dPr>
                            <m:e>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𝐺𝑆</m:t>
                                  </m:r>
                                </m:sub>
                              </m:sSub>
                              <m:r>
                                <a:rPr lang="pt-BR" sz="3200" i="1">
                                  <a:latin typeface="Cambria Math" panose="02040503050406030204" pitchFamily="18" charset="0"/>
                                </a:rPr>
                                <m:t>−</m:t>
                              </m:r>
                              <m:sSub>
                                <m:sSubPr>
                                  <m:ctrlPr>
                                    <a:rPr lang="pt-BR" sz="3200" i="1">
                                      <a:latin typeface="Cambria Math" panose="02040503050406030204" pitchFamily="18" charset="0"/>
                                    </a:rPr>
                                  </m:ctrlPr>
                                </m:sSubPr>
                                <m:e>
                                  <m:r>
                                    <a:rPr lang="pt-BR" sz="3200" i="1">
                                      <a:latin typeface="Cambria Math" panose="02040503050406030204" pitchFamily="18" charset="0"/>
                                    </a:rPr>
                                    <m:t>𝑉</m:t>
                                  </m:r>
                                </m:e>
                                <m:sub>
                                  <m:r>
                                    <a:rPr lang="pt-BR" sz="3200" i="1">
                                      <a:latin typeface="Cambria Math" panose="02040503050406030204" pitchFamily="18" charset="0"/>
                                    </a:rPr>
                                    <m:t>𝑇𝑁</m:t>
                                  </m:r>
                                </m:sub>
                              </m:sSub>
                            </m:e>
                          </m:d>
                        </m:e>
                        <m:sup>
                          <m:r>
                            <a:rPr lang="pt-BR" sz="3200" b="0" i="1" smtClean="0">
                              <a:latin typeface="Cambria Math" panose="02040503050406030204" pitchFamily="18" charset="0"/>
                            </a:rPr>
                            <m:t>2</m:t>
                          </m:r>
                        </m:sup>
                      </m:sSup>
                      <m:r>
                        <a:rPr lang="pt-BR" sz="3200" b="0" i="1" smtClean="0">
                          <a:latin typeface="Cambria Math" panose="02040503050406030204" pitchFamily="18" charset="0"/>
                        </a:rPr>
                        <m:t>(</m:t>
                      </m:r>
                      <m:r>
                        <a:rPr lang="pt-BR" sz="3200" b="0" i="1" smtClean="0">
                          <a:latin typeface="Cambria Math" panose="02040503050406030204" pitchFamily="18" charset="0"/>
                        </a:rPr>
                        <m:t>1</m:t>
                      </m:r>
                      <m:r>
                        <a:rPr lang="pt-BR" sz="3200" b="0" i="1" smtClean="0">
                          <a:latin typeface="Cambria Math" panose="02040503050406030204" pitchFamily="18" charset="0"/>
                        </a:rPr>
                        <m:t>+</m:t>
                      </m:r>
                      <m:r>
                        <a:rPr lang="pt-BR" sz="3200" b="0" i="1" smtClean="0">
                          <a:latin typeface="Cambria Math" panose="02040503050406030204" pitchFamily="18" charset="0"/>
                          <a:ea typeface="Cambria Math" panose="02040503050406030204" pitchFamily="18" charset="0"/>
                        </a:rPr>
                        <m:t>𝜆</m:t>
                      </m:r>
                      <m:sSub>
                        <m:sSubPr>
                          <m:ctrlPr>
                            <a:rPr lang="pt-BR" sz="3200" b="0" i="1" smtClean="0">
                              <a:latin typeface="Cambria Math" panose="02040503050406030204" pitchFamily="18" charset="0"/>
                              <a:ea typeface="Cambria Math" panose="02040503050406030204" pitchFamily="18" charset="0"/>
                            </a:rPr>
                          </m:ctrlPr>
                        </m:sSubPr>
                        <m:e>
                          <m:r>
                            <a:rPr lang="pt-BR" sz="3200" b="0" i="1" smtClean="0">
                              <a:latin typeface="Cambria Math" panose="02040503050406030204" pitchFamily="18" charset="0"/>
                              <a:ea typeface="Cambria Math" panose="02040503050406030204" pitchFamily="18" charset="0"/>
                            </a:rPr>
                            <m:t>𝑉</m:t>
                          </m:r>
                        </m:e>
                        <m:sub>
                          <m:r>
                            <a:rPr lang="pt-BR" sz="3200" b="0" i="1" smtClean="0">
                              <a:latin typeface="Cambria Math" panose="02040503050406030204" pitchFamily="18" charset="0"/>
                              <a:ea typeface="Cambria Math" panose="02040503050406030204" pitchFamily="18" charset="0"/>
                            </a:rPr>
                            <m:t>𝐷𝑆</m:t>
                          </m:r>
                        </m:sub>
                      </m:sSub>
                      <m:r>
                        <a:rPr lang="pt-BR" sz="3200" b="0" i="1" smtClean="0">
                          <a:latin typeface="Cambria Math" panose="02040503050406030204" pitchFamily="18" charset="0"/>
                          <a:ea typeface="Cambria Math" panose="02040503050406030204" pitchFamily="18" charset="0"/>
                        </a:rPr>
                        <m:t>)</m:t>
                      </m:r>
                    </m:oMath>
                  </m:oMathPara>
                </a14:m>
                <a:endParaRPr lang="pt-BR" sz="3200" dirty="0"/>
              </a:p>
            </p:txBody>
          </p:sp>
        </mc:Choice>
        <mc:Fallback>
          <p:sp>
            <p:nvSpPr>
              <p:cNvPr id="4" name="CaixaDeTexto 3"/>
              <p:cNvSpPr txBox="1">
                <a:spLocks noRot="1" noChangeAspect="1" noMove="1" noResize="1" noEditPoints="1" noAdjustHandles="1" noChangeArrowheads="1" noChangeShapeType="1" noTextEdit="1"/>
              </p:cNvSpPr>
              <p:nvPr/>
            </p:nvSpPr>
            <p:spPr>
              <a:xfrm>
                <a:off x="2258061" y="995979"/>
                <a:ext cx="7589095" cy="1014317"/>
              </a:xfrm>
              <a:prstGeom prst="rect">
                <a:avLst/>
              </a:prstGeom>
              <a:blipFill rotWithShape="1">
                <a:blip r:embed="rId1"/>
                <a:stretch>
                  <a:fillRect t="-29" r="3" b="51"/>
                </a:stretch>
              </a:blipFill>
            </p:spPr>
            <p:txBody>
              <a:bodyPr/>
              <a:lstStyle/>
              <a:p>
                <a:r>
                  <a:rPr lang="pt-BR" altLang="en-US">
                    <a:noFill/>
                  </a:rPr>
                  <a:t> </a:t>
                </a:r>
              </a:p>
            </p:txBody>
          </p:sp>
        </mc:Fallback>
      </mc:AlternateContent>
      <p:sp>
        <p:nvSpPr>
          <p:cNvPr id="5" name="CaixaDeTexto 4"/>
          <p:cNvSpPr txBox="1"/>
          <p:nvPr/>
        </p:nvSpPr>
        <p:spPr>
          <a:xfrm>
            <a:off x="893088" y="2617276"/>
            <a:ext cx="10720217" cy="3538220"/>
          </a:xfrm>
          <a:prstGeom prst="rect">
            <a:avLst/>
          </a:prstGeom>
          <a:noFill/>
        </p:spPr>
        <p:txBody>
          <a:bodyPr wrap="square" rtlCol="0">
            <a:spAutoFit/>
          </a:bodyPr>
          <a:lstStyle/>
          <a:p>
            <a:pPr marL="457200" indent="-457200">
              <a:buFont typeface="Arial" panose="020B0604020202020204" pitchFamily="34" charset="0"/>
              <a:buChar char="•"/>
            </a:pPr>
            <a:r>
              <a:rPr lang="pt-BR" sz="3200" dirty="0" smtClean="0">
                <a:latin typeface="Comic Sans MS" panose="030F0702030302020204" pitchFamily="66" charset="0"/>
              </a:rPr>
              <a:t>É bom que C</a:t>
            </a:r>
            <a:r>
              <a:rPr lang="pt-BR" sz="3200" baseline="-25000" dirty="0" smtClean="0">
                <a:latin typeface="Comic Sans MS" panose="030F0702030302020204" pitchFamily="66" charset="0"/>
              </a:rPr>
              <a:t>OX</a:t>
            </a:r>
            <a:r>
              <a:rPr lang="pt-BR" sz="3200" dirty="0" smtClean="0">
                <a:latin typeface="Comic Sans MS" panose="030F0702030302020204" pitchFamily="66" charset="0"/>
              </a:rPr>
              <a:t> seja alto pois</a:t>
            </a:r>
            <a:endParaRPr lang="pt-BR" sz="3200" dirty="0" smtClean="0">
              <a:latin typeface="Comic Sans MS" panose="030F0702030302020204" pitchFamily="66" charset="0"/>
            </a:endParaRPr>
          </a:p>
          <a:p>
            <a:pPr marL="914400" lvl="1" indent="-457200">
              <a:buFont typeface="Arial" panose="020B0604020202020204" pitchFamily="34" charset="0"/>
              <a:buChar char="•"/>
            </a:pPr>
            <a:r>
              <a:rPr lang="pt-BR" sz="3200" dirty="0" smtClean="0">
                <a:latin typeface="Comic Sans MS" panose="030F0702030302020204" pitchFamily="66" charset="0"/>
              </a:rPr>
              <a:t>Com menor variação de tensão tem-se uma maior variação de corrente</a:t>
            </a:r>
            <a:endParaRPr lang="pt-BR" sz="3200" dirty="0" smtClean="0">
              <a:latin typeface="Comic Sans MS" panose="030F0702030302020204" pitchFamily="66" charset="0"/>
            </a:endParaRPr>
          </a:p>
          <a:p>
            <a:pPr marL="914400" lvl="1" indent="-457200">
              <a:buFont typeface="Arial" panose="020B0604020202020204" pitchFamily="34" charset="0"/>
              <a:buChar char="•"/>
            </a:pPr>
            <a:r>
              <a:rPr lang="pt-BR" sz="3200" dirty="0" smtClean="0">
                <a:latin typeface="Comic Sans MS" panose="030F0702030302020204" pitchFamily="66" charset="0"/>
              </a:rPr>
              <a:t>O </a:t>
            </a:r>
            <a:r>
              <a:rPr lang="pt-BR" sz="3200" dirty="0" err="1" smtClean="0">
                <a:latin typeface="Comic Sans MS" panose="030F0702030302020204" pitchFamily="66" charset="0"/>
              </a:rPr>
              <a:t>t</a:t>
            </a:r>
            <a:r>
              <a:rPr lang="pt-BR" sz="3200" baseline="-25000" dirty="0" err="1" smtClean="0">
                <a:latin typeface="Comic Sans MS" panose="030F0702030302020204" pitchFamily="66" charset="0"/>
              </a:rPr>
              <a:t>OX</a:t>
            </a:r>
            <a:r>
              <a:rPr lang="pt-BR" sz="3200" dirty="0" smtClean="0">
                <a:latin typeface="Comic Sans MS" panose="030F0702030302020204" pitchFamily="66" charset="0"/>
              </a:rPr>
              <a:t> não pode reduzir muito pois</a:t>
            </a:r>
            <a:endParaRPr lang="pt-BR" sz="3200" dirty="0" smtClean="0">
              <a:latin typeface="Comic Sans MS" panose="030F0702030302020204" pitchFamily="66" charset="0"/>
            </a:endParaRPr>
          </a:p>
          <a:p>
            <a:pPr marL="1371600" lvl="2" indent="-457200">
              <a:buFont typeface="Arial" panose="020B0604020202020204" pitchFamily="34" charset="0"/>
              <a:buChar char="•"/>
            </a:pPr>
            <a:r>
              <a:rPr lang="pt-BR" sz="3200" b="1" dirty="0" smtClean="0">
                <a:solidFill>
                  <a:srgbClr val="C00000"/>
                </a:solidFill>
                <a:latin typeface="Comic Sans MS" panose="030F0702030302020204" pitchFamily="66" charset="0"/>
              </a:rPr>
              <a:t>há o limite atômico</a:t>
            </a:r>
            <a:endParaRPr lang="pt-BR" sz="3200" b="1" dirty="0" smtClean="0">
              <a:solidFill>
                <a:srgbClr val="C00000"/>
              </a:solidFill>
              <a:latin typeface="Comic Sans MS" panose="030F0702030302020204" pitchFamily="66" charset="0"/>
            </a:endParaRPr>
          </a:p>
          <a:p>
            <a:pPr marL="1371600" lvl="2" indent="-457200">
              <a:buFont typeface="Arial" panose="020B0604020202020204" pitchFamily="34" charset="0"/>
              <a:buChar char="•"/>
            </a:pPr>
            <a:r>
              <a:rPr lang="pt-BR" sz="3200" b="1" dirty="0" smtClean="0">
                <a:solidFill>
                  <a:srgbClr val="C00000"/>
                </a:solidFill>
                <a:latin typeface="Comic Sans MS" panose="030F0702030302020204" pitchFamily="66" charset="0"/>
              </a:rPr>
              <a:t>pode haver a ruptura do óxido com </a:t>
            </a:r>
            <a:r>
              <a:rPr lang="pt-BR" sz="3200" b="1" i="1" dirty="0" smtClean="0">
                <a:solidFill>
                  <a:srgbClr val="C00000"/>
                </a:solidFill>
                <a:latin typeface="Comic Sans MS" panose="030F0702030302020204" pitchFamily="66" charset="0"/>
              </a:rPr>
              <a:t>E</a:t>
            </a:r>
            <a:r>
              <a:rPr lang="pt-BR" sz="3200" b="1" i="1" baseline="-25000" dirty="0" smtClean="0">
                <a:solidFill>
                  <a:srgbClr val="C00000"/>
                </a:solidFill>
                <a:latin typeface="Comic Sans MS" panose="030F0702030302020204" pitchFamily="66" charset="0"/>
              </a:rPr>
              <a:t>Z</a:t>
            </a:r>
            <a:endParaRPr lang="pt-BR" sz="3200" b="1" i="1" dirty="0" smtClean="0">
              <a:solidFill>
                <a:srgbClr val="C00000"/>
              </a:solidFill>
            </a:endParaRPr>
          </a:p>
          <a:p>
            <a:pPr marL="1371600" lvl="2" indent="-457200">
              <a:buFont typeface="Arial" panose="020B0604020202020204" pitchFamily="34" charset="0"/>
              <a:buChar char="•"/>
            </a:pPr>
            <a:r>
              <a:rPr lang="pt-BR" sz="3200" b="1" dirty="0" smtClean="0">
                <a:solidFill>
                  <a:srgbClr val="C00000"/>
                </a:solidFill>
                <a:latin typeface="Comic Sans MS" panose="030F0702030302020204" pitchFamily="66" charset="0"/>
              </a:rPr>
              <a:t>aumenta a corrente de tunelamento</a:t>
            </a:r>
            <a:endParaRPr lang="pt-BR" sz="3200" b="1" dirty="0" smtClean="0">
              <a:solidFill>
                <a:srgbClr val="C00000"/>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Picture 2" descr="05_01_5"/>
          <p:cNvPicPr>
            <a:picLocks noChangeAspect="1"/>
          </p:cNvPicPr>
          <p:nvPr/>
        </p:nvPicPr>
        <p:blipFill rotWithShape="1">
          <a:blip r:embed="rId1"/>
          <a:srcRect l="8163" t="3617" r="62765" b="64819"/>
          <a:stretch>
            <a:fillRect/>
          </a:stretch>
        </p:blipFill>
        <p:spPr>
          <a:xfrm>
            <a:off x="2054342" y="1272351"/>
            <a:ext cx="2640487" cy="2003736"/>
          </a:xfrm>
          <a:prstGeom prst="rect">
            <a:avLst/>
          </a:prstGeom>
          <a:noFill/>
          <a:ln w="9525">
            <a:noFill/>
          </a:ln>
        </p:spPr>
      </p:pic>
      <p:sp>
        <p:nvSpPr>
          <p:cNvPr id="4" name="CaixaDeTexto 3"/>
          <p:cNvSpPr txBox="1"/>
          <p:nvPr/>
        </p:nvSpPr>
        <p:spPr>
          <a:xfrm>
            <a:off x="947679" y="597407"/>
            <a:ext cx="10720217" cy="583565"/>
          </a:xfrm>
          <a:prstGeom prst="rect">
            <a:avLst/>
          </a:prstGeom>
          <a:noFill/>
        </p:spPr>
        <p:txBody>
          <a:bodyPr wrap="square" rtlCol="0">
            <a:spAutoFit/>
          </a:bodyPr>
          <a:lstStyle/>
          <a:p>
            <a:pPr marL="1371600" lvl="2" indent="-457200">
              <a:buFont typeface="Arial" panose="020B0604020202020204" pitchFamily="34" charset="0"/>
              <a:buChar char="•"/>
            </a:pPr>
            <a:r>
              <a:rPr lang="pt-BR" sz="3200" b="1" dirty="0" smtClean="0">
                <a:solidFill>
                  <a:schemeClr val="tx1"/>
                </a:solidFill>
                <a:latin typeface="Comic Sans MS" panose="030F0702030302020204" pitchFamily="66" charset="0"/>
              </a:rPr>
              <a:t>Limite atômico</a:t>
            </a:r>
            <a:endParaRPr lang="pt-BR" sz="3200" b="1" dirty="0" smtClean="0">
              <a:solidFill>
                <a:schemeClr val="tx1"/>
              </a:solidFill>
              <a:latin typeface="Comic Sans MS" panose="030F0702030302020204" pitchFamily="66" charset="0"/>
            </a:endParaRPr>
          </a:p>
        </p:txBody>
      </p:sp>
      <p:sp>
        <p:nvSpPr>
          <p:cNvPr id="5" name="CaixaDeTexto 4"/>
          <p:cNvSpPr txBox="1"/>
          <p:nvPr/>
        </p:nvSpPr>
        <p:spPr>
          <a:xfrm>
            <a:off x="4989465" y="1828800"/>
            <a:ext cx="6678431" cy="954107"/>
          </a:xfrm>
          <a:prstGeom prst="rect">
            <a:avLst/>
          </a:prstGeom>
          <a:noFill/>
        </p:spPr>
        <p:txBody>
          <a:bodyPr wrap="none" rtlCol="0">
            <a:spAutoFit/>
          </a:bodyPr>
          <a:lstStyle/>
          <a:p>
            <a:r>
              <a:rPr lang="pt-BR" sz="2800" dirty="0" smtClean="0">
                <a:latin typeface="Comic Sans MS" panose="030F0702030302020204" pitchFamily="66" charset="0"/>
              </a:rPr>
              <a:t>1.0 </a:t>
            </a:r>
            <a:r>
              <a:rPr lang="pt-BR" sz="2800" dirty="0" err="1" smtClean="0">
                <a:latin typeface="Comic Sans MS" panose="030F0702030302020204" pitchFamily="66" charset="0"/>
              </a:rPr>
              <a:t>nm</a:t>
            </a:r>
            <a:r>
              <a:rPr lang="pt-BR" sz="2800" dirty="0" smtClean="0">
                <a:latin typeface="Comic Sans MS" panose="030F0702030302020204" pitchFamily="66" charset="0"/>
              </a:rPr>
              <a:t> = 10 Angstrom</a:t>
            </a:r>
            <a:endParaRPr lang="pt-BR" sz="2800" dirty="0" smtClean="0">
              <a:latin typeface="Comic Sans MS" panose="030F0702030302020204" pitchFamily="66" charset="0"/>
            </a:endParaRPr>
          </a:p>
          <a:p>
            <a:r>
              <a:rPr lang="pt-BR" sz="2800" dirty="0" smtClean="0">
                <a:latin typeface="Comic Sans MS" panose="030F0702030302020204" pitchFamily="66" charset="0"/>
              </a:rPr>
              <a:t>Difícil fazer coisas com menos de 3 </a:t>
            </a:r>
            <a:r>
              <a:rPr lang="pt-BR" sz="2800" dirty="0" err="1" smtClean="0">
                <a:latin typeface="Comic Sans MS" panose="030F0702030302020204" pitchFamily="66" charset="0"/>
              </a:rPr>
              <a:t>nm</a:t>
            </a:r>
            <a:endParaRPr lang="pt-BR" dirty="0"/>
          </a:p>
        </p:txBody>
      </p:sp>
      <p:sp>
        <p:nvSpPr>
          <p:cNvPr id="6" name="CaixaDeTexto 5"/>
          <p:cNvSpPr txBox="1"/>
          <p:nvPr/>
        </p:nvSpPr>
        <p:spPr>
          <a:xfrm>
            <a:off x="873825" y="3337930"/>
            <a:ext cx="10720217" cy="2553335"/>
          </a:xfrm>
          <a:prstGeom prst="rect">
            <a:avLst/>
          </a:prstGeom>
          <a:noFill/>
        </p:spPr>
        <p:txBody>
          <a:bodyPr wrap="square" rtlCol="0">
            <a:spAutoFit/>
          </a:bodyPr>
          <a:lstStyle/>
          <a:p>
            <a:pPr marL="1371600" lvl="2" indent="-457200">
              <a:buFont typeface="Arial" panose="020B0604020202020204" pitchFamily="34" charset="0"/>
              <a:buChar char="•"/>
            </a:pPr>
            <a:r>
              <a:rPr lang="pt-BR" sz="3200" b="1" dirty="0" smtClean="0">
                <a:solidFill>
                  <a:schemeClr val="tx1"/>
                </a:solidFill>
                <a:latin typeface="Comic Sans MS" panose="030F0702030302020204" pitchFamily="66" charset="0"/>
              </a:rPr>
              <a:t>Ruptura do óxido</a:t>
            </a:r>
            <a:endParaRPr lang="pt-BR" sz="3200" b="1" dirty="0" smtClean="0">
              <a:solidFill>
                <a:schemeClr val="tx1"/>
              </a:solidFill>
              <a:latin typeface="Comic Sans MS" panose="030F0702030302020204" pitchFamily="66" charset="0"/>
            </a:endParaRPr>
          </a:p>
          <a:p>
            <a:pPr lvl="1"/>
            <a:r>
              <a:rPr lang="pt-BR" sz="3200" b="1" dirty="0" smtClean="0">
                <a:solidFill>
                  <a:srgbClr val="C00000"/>
                </a:solidFill>
                <a:latin typeface="Comic Sans MS" panose="030F0702030302020204" pitchFamily="66" charset="0"/>
              </a:rPr>
              <a:t>Os matérias resistem à campos elétricos até certo limite (E</a:t>
            </a:r>
            <a:r>
              <a:rPr lang="pt-BR" sz="3200" b="1" baseline="-25000" dirty="0" smtClean="0">
                <a:solidFill>
                  <a:srgbClr val="C00000"/>
                </a:solidFill>
                <a:latin typeface="Comic Sans MS" panose="030F0702030302020204" pitchFamily="66" charset="0"/>
              </a:rPr>
              <a:t>C</a:t>
            </a:r>
            <a:r>
              <a:rPr lang="pt-BR" sz="3200" b="1" dirty="0" smtClean="0">
                <a:solidFill>
                  <a:srgbClr val="C00000"/>
                </a:solidFill>
                <a:latin typeface="Comic Sans MS" panose="030F0702030302020204" pitchFamily="66" charset="0"/>
              </a:rPr>
              <a:t>). Após esse limite haverá a ruptura do material. Uma das causas da ruptura é a avalanche.</a:t>
            </a:r>
            <a:endParaRPr lang="pt-BR" sz="3200" b="1" dirty="0" smtClean="0">
              <a:solidFill>
                <a:srgbClr val="C00000"/>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20482" name="Picture 2" descr="Fsica dos relmpagos Reviso de alguns conceitos Tipos"/>
          <p:cNvPicPr>
            <a:picLocks noChangeAspect="1" noChangeArrowheads="1"/>
          </p:cNvPicPr>
          <p:nvPr/>
        </p:nvPicPr>
        <p:blipFill rotWithShape="1">
          <a:blip r:embed="rId1">
            <a:extLst>
              <a:ext uri="{28A0092B-C50C-407E-A947-70E740481C1C}">
                <a14:useLocalDpi xmlns:a14="http://schemas.microsoft.com/office/drawing/2010/main" val="0"/>
              </a:ext>
            </a:extLst>
          </a:blip>
          <a:srcRect l="5347" t="13706" r="29985" b="41332"/>
          <a:stretch>
            <a:fillRect/>
          </a:stretch>
        </p:blipFill>
        <p:spPr bwMode="auto">
          <a:xfrm>
            <a:off x="278765" y="2427605"/>
            <a:ext cx="5123815" cy="272478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a 2"/>
          <p:cNvGraphicFramePr>
            <a:graphicFrameLocks noGrp="1"/>
          </p:cNvGraphicFramePr>
          <p:nvPr/>
        </p:nvGraphicFramePr>
        <p:xfrm>
          <a:off x="5653088" y="1997710"/>
          <a:ext cx="5915024" cy="4358640"/>
        </p:xfrm>
        <a:graphic>
          <a:graphicData uri="http://schemas.openxmlformats.org/drawingml/2006/table">
            <a:tbl>
              <a:tblPr/>
              <a:tblGrid>
                <a:gridCol w="2957512"/>
                <a:gridCol w="2957512"/>
              </a:tblGrid>
              <a:tr h="941705">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b="1" dirty="0">
                          <a:latin typeface="Comic Sans MS" panose="030F0702030302020204" pitchFamily="66" charset="0"/>
                          <a:ea typeface="Times New Roman" panose="02020603050405020304"/>
                        </a:rPr>
                        <a:t>Material</a:t>
                      </a:r>
                      <a:endParaRPr lang="pt-BR" sz="2400" dirty="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CC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en-US" sz="2400" b="1" i="1">
                          <a:latin typeface="Comic Sans MS" panose="030F0702030302020204" pitchFamily="66" charset="0"/>
                          <a:ea typeface="Times New Roman" panose="02020603050405020304"/>
                        </a:rPr>
                        <a:t>Critical Field Strength</a:t>
                      </a:r>
                      <a:br>
                        <a:rPr lang="en-US" sz="2400" i="1">
                          <a:latin typeface="Comic Sans MS" panose="030F0702030302020204" pitchFamily="66" charset="0"/>
                          <a:ea typeface="Times New Roman" panose="02020603050405020304"/>
                        </a:rPr>
                      </a:br>
                      <a:r>
                        <a:rPr lang="en-US" sz="2400" b="1">
                          <a:latin typeface="Comic Sans MS" panose="030F0702030302020204" pitchFamily="66" charset="0"/>
                          <a:ea typeface="Times New Roman" panose="02020603050405020304"/>
                        </a:rPr>
                        <a:t>[kV/cm]</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CC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Oil</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200</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Glass, ceramics</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200...400</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Mica</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200...700</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Oiled paper</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1800</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Polymers</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a:latin typeface="Comic Sans MS" panose="030F0702030302020204" pitchFamily="66" charset="0"/>
                          <a:ea typeface="Times New Roman" panose="02020603050405020304"/>
                        </a:rPr>
                        <a:t>50...900</a:t>
                      </a:r>
                      <a:endParaRPr lang="pt-BR" sz="240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r h="429674">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dirty="0">
                          <a:latin typeface="Comic Sans MS" panose="030F0702030302020204" pitchFamily="66" charset="0"/>
                          <a:ea typeface="Times New Roman" panose="02020603050405020304"/>
                        </a:rPr>
                        <a:t>SiO</a:t>
                      </a:r>
                      <a:r>
                        <a:rPr lang="pt-BR" sz="2400" baseline="-25000" dirty="0">
                          <a:latin typeface="Comic Sans MS" panose="030F0702030302020204" pitchFamily="66" charset="0"/>
                          <a:ea typeface="Times New Roman" panose="02020603050405020304"/>
                        </a:rPr>
                        <a:t>2</a:t>
                      </a:r>
                      <a:r>
                        <a:rPr lang="pt-BR" sz="2400" dirty="0">
                          <a:latin typeface="Comic Sans MS" panose="030F0702030302020204" pitchFamily="66" charset="0"/>
                          <a:ea typeface="Times New Roman" panose="02020603050405020304"/>
                        </a:rPr>
                        <a:t> in </a:t>
                      </a:r>
                      <a:r>
                        <a:rPr lang="pt-BR" sz="2400" b="1" dirty="0" err="1">
                          <a:latin typeface="Comic Sans MS" panose="030F0702030302020204" pitchFamily="66" charset="0"/>
                          <a:ea typeface="Times New Roman" panose="02020603050405020304"/>
                        </a:rPr>
                        <a:t>ICs</a:t>
                      </a:r>
                      <a:endParaRPr lang="pt-BR" sz="2400" dirty="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c>
                  <a:txBody>
                    <a:bodyPr/>
                    <a:lstStyle>
                      <a:defPPr>
                        <a:defRPr lang="pt-BR">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pt-BR" sz="2400" dirty="0">
                          <a:latin typeface="Comic Sans MS" panose="030F0702030302020204" pitchFamily="66" charset="0"/>
                          <a:ea typeface="Times New Roman" panose="02020603050405020304"/>
                        </a:rPr>
                        <a:t>&gt; 10 000</a:t>
                      </a:r>
                      <a:endParaRPr lang="pt-BR" sz="2400" dirty="0">
                        <a:latin typeface="Comic Sans MS" panose="030F0702030302020204" pitchFamily="66" charset="0"/>
                        <a:ea typeface="Times New Roman" panose="02020603050405020304"/>
                      </a:endParaRPr>
                    </a:p>
                  </a:txBody>
                  <a:tcPr marL="76200" marR="76200" marT="76200" marB="76200" anchor="ctr">
                    <a:lnL w="12700" cap="flat" cmpd="sng" algn="ctr">
                      <a:solidFill>
                        <a:srgbClr val="000088"/>
                      </a:solidFill>
                      <a:prstDash val="solid"/>
                      <a:round/>
                      <a:headEnd type="none" w="med" len="med"/>
                      <a:tailEnd type="none" w="med" len="med"/>
                    </a:lnL>
                    <a:lnR w="12700" cap="flat" cmpd="sng" algn="ctr">
                      <a:solidFill>
                        <a:srgbClr val="000088"/>
                      </a:solidFill>
                      <a:prstDash val="solid"/>
                      <a:round/>
                      <a:headEnd type="none" w="med" len="med"/>
                      <a:tailEnd type="none" w="med" len="med"/>
                    </a:lnR>
                    <a:lnT w="12700" cap="flat" cmpd="sng" algn="ctr">
                      <a:solidFill>
                        <a:srgbClr val="000088"/>
                      </a:solidFill>
                      <a:prstDash val="solid"/>
                      <a:round/>
                      <a:headEnd type="none" w="med" len="med"/>
                      <a:tailEnd type="none" w="med" len="med"/>
                    </a:lnT>
                    <a:lnB w="12700" cap="flat" cmpd="sng" algn="ctr">
                      <a:solidFill>
                        <a:srgbClr val="000088"/>
                      </a:solidFill>
                      <a:prstDash val="solid"/>
                      <a:round/>
                      <a:headEnd type="none" w="med" len="med"/>
                      <a:tailEnd type="none" w="med" len="med"/>
                    </a:lnB>
                    <a:solidFill>
                      <a:srgbClr val="FFFFFF"/>
                    </a:solidFill>
                  </a:tcPr>
                </a:tc>
              </a:tr>
            </a:tbl>
          </a:graphicData>
        </a:graphic>
      </p:graphicFrame>
      <p:sp>
        <p:nvSpPr>
          <p:cNvPr id="6" name="CaixaDeTexto 5"/>
          <p:cNvSpPr txBox="1"/>
          <p:nvPr/>
        </p:nvSpPr>
        <p:spPr>
          <a:xfrm>
            <a:off x="278765" y="737235"/>
            <a:ext cx="11466830" cy="1260475"/>
          </a:xfrm>
          <a:prstGeom prst="rect">
            <a:avLst/>
          </a:prstGeom>
          <a:solidFill>
            <a:schemeClr val="bg1"/>
          </a:solidFill>
        </p:spPr>
        <p:txBody>
          <a:bodyPr wrap="square" rtlCol="0">
            <a:spAutoFit/>
          </a:bodyPr>
          <a:p>
            <a:pPr lvl="1"/>
            <a:r>
              <a:rPr lang="pt-BR" sz="2400" b="1" dirty="0" smtClean="0">
                <a:solidFill>
                  <a:schemeClr val="tx1"/>
                </a:solidFill>
                <a:latin typeface="Comic Sans MS" panose="030F0702030302020204" pitchFamily="66" charset="0"/>
              </a:rPr>
              <a:t>A avalanche ocorre quando os eletróns livres atingem velocidades tão elevadas que são capazes de arrancar eletrons dos átomos com os quais colidem. Com isso o numero de eltrons livres cresce exponecialmente.</a:t>
            </a:r>
            <a:r>
              <a:rPr lang="pt-BR" sz="2800" b="1" dirty="0" smtClean="0">
                <a:solidFill>
                  <a:schemeClr val="tx1"/>
                </a:solidFill>
                <a:latin typeface="Comic Sans MS" panose="030F0702030302020204" pitchFamily="66" charset="0"/>
              </a:rPr>
              <a:t> </a:t>
            </a:r>
            <a:endParaRPr lang="pt-BR" sz="2800" b="1" dirty="0" smtClean="0">
              <a:solidFill>
                <a:schemeClr val="tx1"/>
              </a:solidFill>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5" name="Retângulo 4"/>
          <p:cNvSpPr/>
          <p:nvPr/>
        </p:nvSpPr>
        <p:spPr>
          <a:xfrm>
            <a:off x="3485321" y="3366051"/>
            <a:ext cx="6135757" cy="901148"/>
          </a:xfrm>
          <a:prstGeom prst="rect">
            <a:avLst/>
          </a:prstGeom>
          <a:blipFill>
            <a:blip r:embed="rId1"/>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 name="Conector Reto 6"/>
          <p:cNvCxnSpPr/>
          <p:nvPr/>
        </p:nvCxnSpPr>
        <p:spPr>
          <a:xfrm>
            <a:off x="3299791" y="3366051"/>
            <a:ext cx="6573078"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Conector Reto 7"/>
          <p:cNvCxnSpPr/>
          <p:nvPr/>
        </p:nvCxnSpPr>
        <p:spPr>
          <a:xfrm>
            <a:off x="3299791" y="4273825"/>
            <a:ext cx="6573078" cy="0"/>
          </a:xfrm>
          <a:prstGeom prst="line">
            <a:avLst/>
          </a:prstGeom>
          <a:ln w="889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Forma livre 9"/>
          <p:cNvSpPr/>
          <p:nvPr/>
        </p:nvSpPr>
        <p:spPr>
          <a:xfrm>
            <a:off x="2778755" y="3110947"/>
            <a:ext cx="706566" cy="1411355"/>
          </a:xfrm>
          <a:custGeom>
            <a:avLst/>
            <a:gdLst>
              <a:gd name="connsiteX0" fmla="*/ 388514 w 706566"/>
              <a:gd name="connsiteY0" fmla="*/ 1736034 h 1736034"/>
              <a:gd name="connsiteX1" fmla="*/ 4201 w 706566"/>
              <a:gd name="connsiteY1" fmla="*/ 1046921 h 1736034"/>
              <a:gd name="connsiteX2" fmla="*/ 216236 w 706566"/>
              <a:gd name="connsiteY2" fmla="*/ 291547 h 1736034"/>
              <a:gd name="connsiteX3" fmla="*/ 706566 w 706566"/>
              <a:gd name="connsiteY3" fmla="*/ 0 h 1736034"/>
            </a:gdLst>
            <a:ahLst/>
            <a:cxnLst>
              <a:cxn ang="0">
                <a:pos x="connsiteX0" y="connsiteY0"/>
              </a:cxn>
              <a:cxn ang="0">
                <a:pos x="connsiteX1" y="connsiteY1"/>
              </a:cxn>
              <a:cxn ang="0">
                <a:pos x="connsiteX2" y="connsiteY2"/>
              </a:cxn>
              <a:cxn ang="0">
                <a:pos x="connsiteX3" y="connsiteY3"/>
              </a:cxn>
            </a:cxnLst>
            <a:rect l="l" t="t" r="r" b="b"/>
            <a:pathLst>
              <a:path w="706566" h="1736034">
                <a:moveTo>
                  <a:pt x="388514" y="1736034"/>
                </a:moveTo>
                <a:cubicBezTo>
                  <a:pt x="210714" y="1511851"/>
                  <a:pt x="32914" y="1287669"/>
                  <a:pt x="4201" y="1046921"/>
                </a:cubicBezTo>
                <a:cubicBezTo>
                  <a:pt x="-24512" y="806173"/>
                  <a:pt x="99175" y="466034"/>
                  <a:pt x="216236" y="291547"/>
                </a:cubicBezTo>
                <a:cubicBezTo>
                  <a:pt x="333297" y="117060"/>
                  <a:pt x="519931" y="58530"/>
                  <a:pt x="706566"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CaixaDeTexto 10"/>
          <p:cNvSpPr txBox="1"/>
          <p:nvPr/>
        </p:nvSpPr>
        <p:spPr>
          <a:xfrm>
            <a:off x="2076319" y="3452190"/>
            <a:ext cx="702436" cy="584775"/>
          </a:xfrm>
          <a:prstGeom prst="rect">
            <a:avLst/>
          </a:prstGeom>
          <a:noFill/>
        </p:spPr>
        <p:txBody>
          <a:bodyPr wrap="none" rtlCol="0">
            <a:spAutoFit/>
          </a:bodyPr>
          <a:lstStyle/>
          <a:p>
            <a:r>
              <a:rPr lang="pt-BR" sz="3200" i="1" dirty="0" smtClean="0">
                <a:latin typeface="Symbol" panose="05050102010706020507" pitchFamily="18" charset="2"/>
              </a:rPr>
              <a:t>D</a:t>
            </a:r>
            <a:r>
              <a:rPr lang="pt-BR" sz="3200" i="1" dirty="0" smtClean="0">
                <a:latin typeface="Comic Sans MS" panose="030F0702030302020204" pitchFamily="66" charset="0"/>
              </a:rPr>
              <a:t>V</a:t>
            </a:r>
            <a:endParaRPr lang="pt-BR" sz="3200" i="1" dirty="0">
              <a:latin typeface="Symbol" panose="05050102010706020507" pitchFamily="18" charset="2"/>
            </a:endParaRPr>
          </a:p>
        </p:txBody>
      </p:sp>
      <p:cxnSp>
        <p:nvCxnSpPr>
          <p:cNvPr id="13" name="Conector de Seta Reta 12"/>
          <p:cNvCxnSpPr/>
          <p:nvPr/>
        </p:nvCxnSpPr>
        <p:spPr>
          <a:xfrm>
            <a:off x="10084904" y="3366051"/>
            <a:ext cx="13253" cy="90114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10098157" y="3452189"/>
            <a:ext cx="637803" cy="584775"/>
          </a:xfrm>
          <a:prstGeom prst="rect">
            <a:avLst/>
          </a:prstGeom>
          <a:noFill/>
        </p:spPr>
        <p:txBody>
          <a:bodyPr wrap="none" rtlCol="0">
            <a:spAutoFit/>
          </a:bodyPr>
          <a:lstStyle/>
          <a:p>
            <a:r>
              <a:rPr lang="pt-BR" sz="3200" i="1" dirty="0" err="1" smtClean="0"/>
              <a:t>t</a:t>
            </a:r>
            <a:r>
              <a:rPr lang="pt-BR" sz="3200" i="1" baseline="-25000" dirty="0" err="1" smtClean="0"/>
              <a:t>OX</a:t>
            </a:r>
            <a:endParaRPr lang="pt-BR" sz="3200" i="1" dirty="0"/>
          </a:p>
        </p:txBody>
      </p:sp>
      <mc:AlternateContent xmlns:mc="http://schemas.openxmlformats.org/markup-compatibility/2006">
        <mc:Choice xmlns:a14="http://schemas.microsoft.com/office/drawing/2010/main" Requires="a14">
          <p:sp>
            <p:nvSpPr>
              <p:cNvPr id="15" name="CaixaDeTexto 14"/>
              <p:cNvSpPr txBox="1"/>
              <p:nvPr/>
            </p:nvSpPr>
            <p:spPr>
              <a:xfrm>
                <a:off x="1037229" y="853499"/>
                <a:ext cx="10831224" cy="1649730"/>
              </a:xfrm>
              <a:prstGeom prst="rect">
                <a:avLst/>
              </a:prstGeom>
              <a:noFill/>
            </p:spPr>
            <p:txBody>
              <a:bodyPr wrap="square" rtlCol="0">
                <a:spAutoFit/>
              </a:bodyPr>
              <a:lstStyle/>
              <a:p>
                <a14:m>
                  <m:oMath xmlns:m="http://schemas.openxmlformats.org/officeDocument/2006/math">
                    <m:r>
                      <a:rPr lang="pt-BR" sz="3600" b="0" i="1" smtClean="0">
                        <a:latin typeface="Cambria Math" panose="02040503050406030204" pitchFamily="18" charset="0"/>
                      </a:rPr>
                      <m:t>𝐸</m:t>
                    </m:r>
                    <m:r>
                      <a:rPr lang="pt-BR" sz="3600" b="0" i="1" smtClean="0">
                        <a:latin typeface="Cambria Math" panose="02040503050406030204" pitchFamily="18" charset="0"/>
                      </a:rPr>
                      <m:t>= </m:t>
                    </m:r>
                    <m:f>
                      <m:fPr>
                        <m:ctrlPr>
                          <a:rPr lang="pt-BR" sz="3600" b="0" i="1" smtClean="0">
                            <a:latin typeface="Cambria Math" panose="02040503050406030204" pitchFamily="18" charset="0"/>
                          </a:rPr>
                        </m:ctrlPr>
                      </m:fPr>
                      <m:num>
                        <m:r>
                          <a:rPr lang="pt-BR" sz="3600" b="0" i="1" smtClean="0">
                            <a:latin typeface="Cambria Math" panose="02040503050406030204" pitchFamily="18" charset="0"/>
                          </a:rPr>
                          <m:t>−</m:t>
                        </m:r>
                        <m:r>
                          <a:rPr lang="pt-BR" sz="3600" b="0" i="1" smtClean="0">
                            <a:latin typeface="Cambria Math" panose="02040503050406030204" pitchFamily="18" charset="0"/>
                          </a:rPr>
                          <m:t>𝜕</m:t>
                        </m:r>
                        <m:r>
                          <a:rPr lang="pt-BR" sz="3600" b="0" i="1" smtClean="0">
                            <a:latin typeface="Cambria Math" panose="02040503050406030204" pitchFamily="18" charset="0"/>
                          </a:rPr>
                          <m:t>𝑉</m:t>
                        </m:r>
                      </m:num>
                      <m:den>
                        <m:r>
                          <a:rPr lang="pt-BR" sz="3600" b="0" i="1" smtClean="0">
                            <a:latin typeface="Cambria Math" panose="02040503050406030204" pitchFamily="18" charset="0"/>
                          </a:rPr>
                          <m:t>𝜕</m:t>
                        </m:r>
                        <m:r>
                          <a:rPr lang="pt-BR" sz="3600" b="0" i="1" smtClean="0">
                            <a:latin typeface="Cambria Math" panose="02040503050406030204" pitchFamily="18" charset="0"/>
                          </a:rPr>
                          <m:t>𝑥</m:t>
                        </m:r>
                      </m:den>
                    </m:f>
                  </m:oMath>
                </a14:m>
                <a:r>
                  <a:rPr lang="pt-BR" sz="2400" dirty="0" smtClean="0"/>
                  <a:t> </a:t>
                </a:r>
                <a:r>
                  <a:rPr lang="pt-BR" sz="2800" dirty="0" smtClean="0">
                    <a:latin typeface="Comic Sans MS" panose="030F0702030302020204" pitchFamily="66" charset="0"/>
                  </a:rPr>
                  <a:t>. Caso o campo seja constante, como no dielétrico de um capacitor, poderemos escrever </a:t>
                </a:r>
                <a14:m>
                  <m:oMath xmlns:m="http://schemas.openxmlformats.org/officeDocument/2006/math">
                    <m:r>
                      <a:rPr lang="pt-BR" sz="3200" i="1">
                        <a:latin typeface="Cambria Math" panose="02040503050406030204" pitchFamily="18" charset="0"/>
                      </a:rPr>
                      <m:t>𝐸</m:t>
                    </m:r>
                    <m:r>
                      <a:rPr lang="pt-BR" sz="3200" i="1">
                        <a:latin typeface="Cambria Math" panose="02040503050406030204" pitchFamily="18" charset="0"/>
                      </a:rPr>
                      <m:t>= </m:t>
                    </m:r>
                    <m:f>
                      <m:fPr>
                        <m:ctrlPr>
                          <a:rPr lang="pt-BR" sz="3200" i="1">
                            <a:latin typeface="Cambria Math" panose="02040503050406030204" pitchFamily="18" charset="0"/>
                          </a:rPr>
                        </m:ctrlPr>
                      </m:fPr>
                      <m:num>
                        <m:r>
                          <a:rPr lang="pt-BR" sz="3200" i="1">
                            <a:latin typeface="Cambria Math" panose="02040503050406030204" pitchFamily="18" charset="0"/>
                          </a:rPr>
                          <m:t>−</m:t>
                        </m:r>
                        <m:r>
                          <m:rPr>
                            <m:sty m:val="p"/>
                          </m:rPr>
                          <a:rPr lang="el-GR" sz="3200" i="1" smtClean="0">
                            <a:latin typeface="Cambria Math" panose="02040503050406030204" pitchFamily="18" charset="0"/>
                            <a:ea typeface="Cambria Math" panose="02040503050406030204" pitchFamily="18" charset="0"/>
                          </a:rPr>
                          <m:t>Δ</m:t>
                        </m:r>
                        <m:r>
                          <a:rPr lang="pt-BR" sz="3200" i="1">
                            <a:latin typeface="Cambria Math" panose="02040503050406030204" pitchFamily="18" charset="0"/>
                          </a:rPr>
                          <m:t>𝑉</m:t>
                        </m:r>
                      </m:num>
                      <m:den>
                        <m:r>
                          <m:rPr>
                            <m:sty m:val="p"/>
                          </m:rPr>
                          <a:rPr lang="el-GR" sz="3200" i="1" smtClean="0">
                            <a:latin typeface="Cambria Math" panose="02040503050406030204" pitchFamily="18" charset="0"/>
                            <a:ea typeface="Cambria Math" panose="02040503050406030204" pitchFamily="18" charset="0"/>
                          </a:rPr>
                          <m:t>Δ</m:t>
                        </m:r>
                        <m:r>
                          <a:rPr lang="pt-BR" sz="3200" i="1">
                            <a:latin typeface="Cambria Math" panose="02040503050406030204" pitchFamily="18" charset="0"/>
                          </a:rPr>
                          <m:t>𝑥</m:t>
                        </m:r>
                      </m:den>
                    </m:f>
                    <m:r>
                      <a:rPr lang="en-US" altLang="pt-BR" sz="3200" i="1">
                        <a:latin typeface="Cambria Math" panose="02040503050406030204" pitchFamily="18" charset="0"/>
                      </a:rPr>
                      <m:t>=</m:t>
                    </m:r>
                    <m:f>
                      <m:fPr>
                        <m:ctrlPr>
                          <a:rPr lang="en-US" altLang="pt-BR" sz="3200" i="1">
                            <a:latin typeface="Cambria Math" panose="02040503050406030204" pitchFamily="18" charset="0"/>
                            <a:cs typeface="Cambria Math" panose="02040503050406030204" pitchFamily="18" charset="0"/>
                          </a:rPr>
                        </m:ctrlPr>
                      </m:fPr>
                      <m:num>
                        <m:r>
                          <a:rPr lang="pt-BR" sz="3200" i="1">
                            <a:latin typeface="Cambria Math" panose="02040503050406030204" pitchFamily="18" charset="0"/>
                          </a:rPr>
                          <m:t>−</m:t>
                        </m:r>
                        <m:r>
                          <m:rPr>
                            <m:sty m:val="p"/>
                          </m:rPr>
                          <a:rPr lang="el-GR" sz="3200" i="1" smtClean="0">
                            <a:latin typeface="Cambria Math" panose="02040503050406030204" pitchFamily="18" charset="0"/>
                            <a:ea typeface="Cambria Math" panose="02040503050406030204" pitchFamily="18" charset="0"/>
                          </a:rPr>
                          <m:t>Δ</m:t>
                        </m:r>
                        <m:r>
                          <a:rPr lang="pt-BR" sz="3200" i="1">
                            <a:latin typeface="Cambria Math" panose="02040503050406030204" pitchFamily="18" charset="0"/>
                          </a:rPr>
                          <m:t>𝑉</m:t>
                        </m:r>
                      </m:num>
                      <m:den>
                        <m:sSub>
                          <m:sSubPr>
                            <m:ctrlPr>
                              <a:rPr lang="en-US" altLang="pt-BR" sz="3200" i="1">
                                <a:latin typeface="Cambria Math" panose="02040503050406030204" pitchFamily="18" charset="0"/>
                                <a:cs typeface="Cambria Math" panose="02040503050406030204" pitchFamily="18" charset="0"/>
                              </a:rPr>
                            </m:ctrlPr>
                          </m:sSubPr>
                          <m:e>
                            <m:r>
                              <a:rPr lang="en-US" altLang="pt-BR" sz="3200" i="1">
                                <a:latin typeface="Cambria Math" panose="02040503050406030204" pitchFamily="18" charset="0"/>
                                <a:cs typeface="Cambria Math" panose="02040503050406030204" pitchFamily="18" charset="0"/>
                              </a:rPr>
                              <m:t>𝑡</m:t>
                            </m:r>
                          </m:e>
                          <m:sub>
                            <m:r>
                              <a:rPr lang="en-US" altLang="pt-BR" sz="3200" i="1">
                                <a:latin typeface="Cambria Math" panose="02040503050406030204" pitchFamily="18" charset="0"/>
                                <a:cs typeface="Cambria Math" panose="02040503050406030204" pitchFamily="18" charset="0"/>
                              </a:rPr>
                              <m:t>𝑜𝑥</m:t>
                            </m:r>
                          </m:sub>
                        </m:sSub>
                      </m:den>
                    </m:f>
                  </m:oMath>
                </a14:m>
                <a:endParaRPr lang="pt-BR" sz="2400" dirty="0">
                  <a:latin typeface="Comic Sans MS" panose="030F0702030302020204" pitchFamily="66" charset="0"/>
                </a:endParaRPr>
              </a:p>
            </p:txBody>
          </p:sp>
        </mc:Choice>
        <mc:Fallback>
          <p:sp>
            <p:nvSpPr>
              <p:cNvPr id="15" name="CaixaDeTexto 14"/>
              <p:cNvSpPr txBox="1">
                <a:spLocks noRot="1" noChangeAspect="1" noMove="1" noResize="1" noEditPoints="1" noAdjustHandles="1" noChangeArrowheads="1" noChangeShapeType="1" noTextEdit="1"/>
              </p:cNvSpPr>
              <p:nvPr/>
            </p:nvSpPr>
            <p:spPr>
              <a:xfrm>
                <a:off x="1037229" y="853499"/>
                <a:ext cx="10831224" cy="1649730"/>
              </a:xfrm>
              <a:prstGeom prst="rect">
                <a:avLst/>
              </a:prstGeom>
              <a:blipFill rotWithShape="1">
                <a:blip r:embed="rId2"/>
                <a:stretch>
                  <a:fillRect l="-3" t="-4" r="3" b="4"/>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16" name="Retângulo 15"/>
              <p:cNvSpPr/>
              <p:nvPr/>
            </p:nvSpPr>
            <p:spPr>
              <a:xfrm>
                <a:off x="1183807" y="5045479"/>
                <a:ext cx="1380490" cy="965835"/>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r>
                        <a:rPr lang="pt-BR" sz="2800" i="1" smtClean="0">
                          <a:latin typeface="Cambria Math" panose="02040503050406030204" pitchFamily="18" charset="0"/>
                        </a:rPr>
                        <m:t>𝐸</m:t>
                      </m:r>
                      <m:r>
                        <a:rPr lang="pt-BR" sz="2800" i="1" smtClean="0">
                          <a:latin typeface="Cambria Math" panose="02040503050406030204" pitchFamily="18" charset="0"/>
                        </a:rPr>
                        <m:t>=</m:t>
                      </m:r>
                      <m:f>
                        <m:fPr>
                          <m:ctrlPr>
                            <a:rPr lang="pt-BR" sz="2800" i="1" smtClean="0">
                              <a:latin typeface="Cambria Math" panose="02040503050406030204" pitchFamily="18" charset="0"/>
                            </a:rPr>
                          </m:ctrlPr>
                        </m:fPr>
                        <m:num>
                          <m:r>
                            <a:rPr lang="en-US" altLang="pt-BR" sz="2800" i="1" smtClean="0">
                              <a:latin typeface="Cambria Math" panose="02040503050406030204" pitchFamily="18" charset="0"/>
                              <a:cs typeface="Cambria Math" panose="02040503050406030204" pitchFamily="18" charset="0"/>
                            </a:rPr>
                            <m:t>∆</m:t>
                          </m:r>
                          <m:r>
                            <a:rPr lang="pt-BR" sz="2800" b="0" i="1" smtClean="0">
                              <a:latin typeface="Cambria Math" panose="02040503050406030204" pitchFamily="18" charset="0"/>
                            </a:rPr>
                            <m:t>𝑉</m:t>
                          </m:r>
                        </m:num>
                        <m:den>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𝑡</m:t>
                              </m:r>
                            </m:e>
                            <m:sub>
                              <m:r>
                                <a:rPr lang="pt-BR" sz="2800" b="0" i="1" smtClean="0">
                                  <a:latin typeface="Cambria Math" panose="02040503050406030204" pitchFamily="18" charset="0"/>
                                </a:rPr>
                                <m:t>𝑜𝑥</m:t>
                              </m:r>
                            </m:sub>
                          </m:sSub>
                        </m:den>
                      </m:f>
                    </m:oMath>
                  </m:oMathPara>
                </a14:m>
                <a:endParaRPr lang="pt-BR" dirty="0"/>
              </a:p>
            </p:txBody>
          </p:sp>
        </mc:Choice>
        <mc:Fallback>
          <p:sp>
            <p:nvSpPr>
              <p:cNvPr id="16" name="Retângulo 15"/>
              <p:cNvSpPr>
                <a:spLocks noRot="1" noChangeAspect="1" noMove="1" noResize="1" noEditPoints="1" noAdjustHandles="1" noChangeArrowheads="1" noChangeShapeType="1" noTextEdit="1"/>
              </p:cNvSpPr>
              <p:nvPr/>
            </p:nvSpPr>
            <p:spPr>
              <a:xfrm>
                <a:off x="1183807" y="5045479"/>
                <a:ext cx="1380490" cy="965835"/>
              </a:xfrm>
              <a:prstGeom prst="rect">
                <a:avLst/>
              </a:prstGeom>
              <a:blipFill rotWithShape="1">
                <a:blip r:embed="rId3"/>
                <a:stretch>
                  <a:fillRect l="-12" t="-42" r="12" b="42"/>
                </a:stretch>
              </a:blipFill>
            </p:spPr>
            <p:txBody>
              <a:bodyPr/>
              <a:lstStyle/>
              <a:p>
                <a:r>
                  <a:rPr lang="pt-BR" altLang="en-US">
                    <a:noFill/>
                  </a:rPr>
                  <a:t> </a:t>
                </a:r>
              </a:p>
            </p:txBody>
          </p:sp>
        </mc:Fallback>
      </mc:AlternateContent>
      <p:sp>
        <p:nvSpPr>
          <p:cNvPr id="17" name="CaixaDeTexto 16"/>
          <p:cNvSpPr txBox="1"/>
          <p:nvPr/>
        </p:nvSpPr>
        <p:spPr>
          <a:xfrm>
            <a:off x="3300288" y="5045534"/>
            <a:ext cx="8054009" cy="953135"/>
          </a:xfrm>
          <a:prstGeom prst="rect">
            <a:avLst/>
          </a:prstGeom>
          <a:noFill/>
        </p:spPr>
        <p:txBody>
          <a:bodyPr wrap="square" rtlCol="0">
            <a:spAutoFit/>
          </a:bodyPr>
          <a:lstStyle/>
          <a:p>
            <a:r>
              <a:rPr lang="pt-BR" sz="2800" dirty="0" smtClean="0">
                <a:latin typeface="Comic Sans MS" panose="030F0702030302020204" pitchFamily="66" charset="0"/>
              </a:rPr>
              <a:t>Se diminuir </a:t>
            </a:r>
            <a:r>
              <a:rPr lang="pt-BR" sz="2800" b="1" i="1" dirty="0" err="1" smtClean="0">
                <a:solidFill>
                  <a:srgbClr val="C00000"/>
                </a:solidFill>
                <a:latin typeface="Comic Sans MS" panose="030F0702030302020204" pitchFamily="66" charset="0"/>
              </a:rPr>
              <a:t>t</a:t>
            </a:r>
            <a:r>
              <a:rPr lang="pt-BR" sz="2800" b="1" i="1" baseline="-25000" dirty="0" err="1" smtClean="0">
                <a:solidFill>
                  <a:srgbClr val="C00000"/>
                </a:solidFill>
                <a:latin typeface="Comic Sans MS" panose="030F0702030302020204" pitchFamily="66" charset="0"/>
              </a:rPr>
              <a:t>OX</a:t>
            </a:r>
            <a:r>
              <a:rPr lang="pt-BR" sz="2800" dirty="0" smtClean="0">
                <a:latin typeface="Comic Sans MS" panose="030F0702030302020204" pitchFamily="66" charset="0"/>
              </a:rPr>
              <a:t> aumenta </a:t>
            </a:r>
            <a:r>
              <a:rPr lang="pt-BR" sz="2800" b="1" i="1" dirty="0" smtClean="0">
                <a:solidFill>
                  <a:srgbClr val="C00000"/>
                </a:solidFill>
                <a:latin typeface="Comic Sans MS" panose="030F0702030302020204" pitchFamily="66" charset="0"/>
              </a:rPr>
              <a:t>E,</a:t>
            </a:r>
            <a:r>
              <a:rPr lang="pt-BR" sz="2800" dirty="0" smtClean="0">
                <a:latin typeface="Comic Sans MS" panose="030F0702030302020204" pitchFamily="66" charset="0"/>
              </a:rPr>
              <a:t> para uma mesma tensão, </a:t>
            </a:r>
            <a:r>
              <a:rPr lang="pt-BR" sz="2800" dirty="0" err="1" smtClean="0">
                <a:latin typeface="Comic Sans MS" panose="030F0702030302020204" pitchFamily="66" charset="0"/>
              </a:rPr>
              <a:t>e diminui a </a:t>
            </a:r>
            <a:r>
              <a:rPr lang="pt-BR" sz="2800" b="1" dirty="0" err="1" smtClean="0">
                <a:latin typeface="Comic Sans MS" panose="030F0702030302020204" pitchFamily="66" charset="0"/>
              </a:rPr>
              <a:t>tensão</a:t>
            </a:r>
            <a:r>
              <a:rPr lang="pt-BR" sz="2800" dirty="0" err="1" smtClean="0">
                <a:latin typeface="Comic Sans MS" panose="030F0702030302020204" pitchFamily="66" charset="0"/>
              </a:rPr>
              <a:t> de ruptura</a:t>
            </a:r>
            <a:r>
              <a:rPr lang="pt-BR" sz="2800" dirty="0" smtClean="0">
                <a:latin typeface="Comic Sans MS" panose="030F0702030302020204" pitchFamily="66" charset="0"/>
              </a:rPr>
              <a:t>!!</a:t>
            </a:r>
            <a:endParaRPr lang="pt-BR" sz="2400" dirty="0">
              <a:latin typeface="Comic Sans MS" panose="030F0702030302020204" pitchFamily="66" charset="0"/>
            </a:endParaRPr>
          </a:p>
        </p:txBody>
      </p:sp>
      <p:sp>
        <p:nvSpPr>
          <p:cNvPr id="99" name="CaixaDeTexto 98"/>
          <p:cNvSpPr txBox="1"/>
          <p:nvPr/>
        </p:nvSpPr>
        <p:spPr>
          <a:xfrm>
            <a:off x="480695" y="2656205"/>
            <a:ext cx="2183130" cy="583565"/>
          </a:xfrm>
          <a:prstGeom prst="rect">
            <a:avLst/>
          </a:prstGeom>
          <a:noFill/>
        </p:spPr>
        <p:txBody>
          <a:bodyPr wrap="square" rtlCol="0">
            <a:spAutoFit/>
          </a:bodyPr>
          <a:p>
            <a:pPr algn="ctr"/>
            <a:r>
              <a:rPr lang="pt-BR" sz="3200" b="1" dirty="0" smtClean="0">
                <a:solidFill>
                  <a:srgbClr val="C00000"/>
                </a:solidFill>
                <a:effectLst>
                  <a:outerShdw blurRad="38100" dist="38100" dir="2700000" algn="tl">
                    <a:srgbClr val="000000">
                      <a:alpha val="43137"/>
                    </a:srgbClr>
                  </a:outerShdw>
                </a:effectLst>
              </a:rPr>
              <a:t>capacitor</a:t>
            </a:r>
            <a:endParaRPr lang="pt-BR" sz="3200" b="1" dirty="0" smtClean="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15" name="CaixaDeTexto 14"/>
          <p:cNvSpPr txBox="1"/>
          <p:nvPr/>
        </p:nvSpPr>
        <p:spPr>
          <a:xfrm>
            <a:off x="1037229" y="750194"/>
            <a:ext cx="10831224" cy="1877437"/>
          </a:xfrm>
          <a:prstGeom prst="rect">
            <a:avLst/>
          </a:prstGeom>
          <a:noFill/>
        </p:spPr>
        <p:txBody>
          <a:bodyPr wrap="square" rtlCol="0">
            <a:spAutoFit/>
          </a:bodyPr>
          <a:lstStyle/>
          <a:p>
            <a:r>
              <a:rPr lang="pt-BR" sz="2800" i="1" dirty="0" smtClean="0">
                <a:latin typeface="Comic Sans MS" panose="030F0702030302020204" pitchFamily="66" charset="0"/>
              </a:rPr>
              <a:t>Exemplo: </a:t>
            </a:r>
            <a:endParaRPr lang="pt-BR" sz="2800" i="1" dirty="0" smtClean="0">
              <a:latin typeface="Comic Sans MS" panose="030F0702030302020204" pitchFamily="66" charset="0"/>
            </a:endParaRPr>
          </a:p>
          <a:p>
            <a:r>
              <a:rPr lang="pt-BR" sz="2800" i="1" dirty="0" err="1" smtClean="0">
                <a:latin typeface="Comic Sans MS" panose="030F0702030302020204" pitchFamily="66" charset="0"/>
              </a:rPr>
              <a:t>t</a:t>
            </a:r>
            <a:r>
              <a:rPr lang="pt-BR" sz="2800" i="1" baseline="-25000" dirty="0" err="1" smtClean="0">
                <a:latin typeface="Comic Sans MS" panose="030F0702030302020204" pitchFamily="66" charset="0"/>
              </a:rPr>
              <a:t>OX</a:t>
            </a:r>
            <a:r>
              <a:rPr lang="pt-BR" sz="2800" i="1" dirty="0" smtClean="0">
                <a:latin typeface="Comic Sans MS" panose="030F0702030302020204" pitchFamily="66" charset="0"/>
              </a:rPr>
              <a:t> = 2 </a:t>
            </a:r>
            <a:r>
              <a:rPr lang="pt-BR" sz="2800" i="1" dirty="0" err="1" smtClean="0">
                <a:latin typeface="Comic Sans MS" panose="030F0702030302020204" pitchFamily="66" charset="0"/>
              </a:rPr>
              <a:t>nm</a:t>
            </a:r>
            <a:r>
              <a:rPr lang="pt-BR" sz="2800" i="1" dirty="0" smtClean="0">
                <a:latin typeface="Comic Sans MS" panose="030F0702030302020204" pitchFamily="66" charset="0"/>
              </a:rPr>
              <a:t>, V = 1.0 V </a:t>
            </a:r>
            <a:endParaRPr lang="pt-BR" sz="2800" i="1" dirty="0" smtClean="0">
              <a:latin typeface="Comic Sans MS" panose="030F0702030302020204" pitchFamily="66" charset="0"/>
            </a:endParaRPr>
          </a:p>
          <a:p>
            <a:endParaRPr lang="pt-BR" sz="2800" i="1" dirty="0" smtClean="0">
              <a:latin typeface="Comic Sans MS" panose="030F0702030302020204" pitchFamily="66" charset="0"/>
            </a:endParaRPr>
          </a:p>
          <a:p>
            <a:pPr algn="ctr"/>
            <a:r>
              <a:rPr lang="pt-BR" sz="3200" i="1" dirty="0" smtClean="0">
                <a:latin typeface="Comic Sans MS" panose="030F0702030302020204" pitchFamily="66" charset="0"/>
              </a:rPr>
              <a:t>E = 5000 </a:t>
            </a:r>
            <a:r>
              <a:rPr lang="pt-BR" sz="3200" i="1" dirty="0" err="1">
                <a:latin typeface="Comic Sans MS" panose="030F0702030302020204" pitchFamily="66" charset="0"/>
              </a:rPr>
              <a:t>k</a:t>
            </a:r>
            <a:r>
              <a:rPr lang="pt-BR" sz="3200" i="1" dirty="0" err="1" smtClean="0">
                <a:latin typeface="Comic Sans MS" panose="030F0702030302020204" pitchFamily="66" charset="0"/>
              </a:rPr>
              <a:t>Volts</a:t>
            </a:r>
            <a:r>
              <a:rPr lang="pt-BR" sz="3200" i="1" dirty="0" smtClean="0">
                <a:latin typeface="Comic Sans MS" panose="030F0702030302020204" pitchFamily="66" charset="0"/>
              </a:rPr>
              <a:t>/cm</a:t>
            </a:r>
            <a:endParaRPr lang="pt-BR" sz="3200" i="1" dirty="0" smtClean="0">
              <a:latin typeface="Comic Sans MS" panose="030F0702030302020204" pitchFamily="66" charset="0"/>
            </a:endParaRPr>
          </a:p>
        </p:txBody>
      </p:sp>
      <p:sp>
        <p:nvSpPr>
          <p:cNvPr id="18" name="CaixaDeTexto 17"/>
          <p:cNvSpPr txBox="1"/>
          <p:nvPr/>
        </p:nvSpPr>
        <p:spPr>
          <a:xfrm>
            <a:off x="758826" y="2692951"/>
            <a:ext cx="9019539" cy="583565"/>
          </a:xfrm>
          <a:prstGeom prst="rect">
            <a:avLst/>
          </a:prstGeom>
          <a:noFill/>
        </p:spPr>
        <p:txBody>
          <a:bodyPr wrap="square" rtlCol="0">
            <a:spAutoFit/>
          </a:bodyPr>
          <a:lstStyle/>
          <a:p>
            <a:pPr marL="914400" lvl="1" indent="-457200">
              <a:buFont typeface="Arial" panose="020B0604020202020204" pitchFamily="34" charset="0"/>
              <a:buChar char="•"/>
            </a:pPr>
            <a:r>
              <a:rPr lang="pt-BR" sz="3200" b="1" dirty="0" smtClean="0">
                <a:solidFill>
                  <a:schemeClr val="tx1"/>
                </a:solidFill>
                <a:latin typeface="Comic Sans MS" panose="030F0702030302020204" pitchFamily="66" charset="0"/>
              </a:rPr>
              <a:t>Tunelamento</a:t>
            </a:r>
            <a:endParaRPr lang="pt-BR" sz="3200" b="1" dirty="0" smtClean="0">
              <a:solidFill>
                <a:schemeClr val="tx1"/>
              </a:solidFill>
              <a:latin typeface="Comic Sans MS" panose="030F0702030302020204" pitchFamily="66" charset="0"/>
            </a:endParaRPr>
          </a:p>
        </p:txBody>
      </p:sp>
      <p:pic>
        <p:nvPicPr>
          <p:cNvPr id="19" name="Picture 2" descr="tema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645903" y="3514082"/>
            <a:ext cx="5623115" cy="2313512"/>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6452841" y="3342293"/>
            <a:ext cx="5215995" cy="2245360"/>
          </a:xfrm>
          <a:prstGeom prst="rect">
            <a:avLst/>
          </a:prstGeom>
          <a:noFill/>
        </p:spPr>
        <p:txBody>
          <a:bodyPr wrap="square" rtlCol="0">
            <a:spAutoFit/>
          </a:bodyPr>
          <a:lstStyle/>
          <a:p>
            <a:r>
              <a:rPr lang="pt-BR" sz="2800" i="1" dirty="0" smtClean="0">
                <a:latin typeface="Comic Sans MS" panose="030F0702030302020204" pitchFamily="66" charset="0"/>
              </a:rPr>
              <a:t>Tunelamento é o fenômeno quântico onde uma partícula pode atravessar uma barreira de potencial, mesmo tendo energia menor que a barreira</a:t>
            </a:r>
            <a:endParaRPr lang="pt-BR" sz="2800" i="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4" name="Imagem 3"/>
          <p:cNvPicPr>
            <a:picLocks noChangeAspect="1"/>
          </p:cNvPicPr>
          <p:nvPr/>
        </p:nvPicPr>
        <p:blipFill rotWithShape="1">
          <a:blip r:embed="rId1"/>
          <a:srcRect b="11418"/>
          <a:stretch>
            <a:fillRect/>
          </a:stretch>
        </p:blipFill>
        <p:spPr>
          <a:xfrm>
            <a:off x="2067914" y="3216713"/>
            <a:ext cx="7914286" cy="3104574"/>
          </a:xfrm>
          <a:prstGeom prst="rect">
            <a:avLst/>
          </a:prstGeom>
        </p:spPr>
      </p:pic>
      <p:sp>
        <p:nvSpPr>
          <p:cNvPr id="5" name="CaixaDeTexto 4"/>
          <p:cNvSpPr txBox="1"/>
          <p:nvPr/>
        </p:nvSpPr>
        <p:spPr>
          <a:xfrm>
            <a:off x="3591339" y="6046431"/>
            <a:ext cx="1098378" cy="584775"/>
          </a:xfrm>
          <a:prstGeom prst="rect">
            <a:avLst/>
          </a:prstGeom>
          <a:solidFill>
            <a:schemeClr val="bg1"/>
          </a:solidFill>
        </p:spPr>
        <p:txBody>
          <a:bodyPr wrap="none" rtlCol="0">
            <a:spAutoFit/>
          </a:bodyPr>
          <a:lstStyle/>
          <a:p>
            <a:r>
              <a:rPr lang="pt-BR" sz="3200" dirty="0" smtClean="0"/>
              <a:t>óxido</a:t>
            </a:r>
            <a:endParaRPr lang="pt-BR" sz="3200" dirty="0"/>
          </a:p>
        </p:txBody>
      </p:sp>
      <p:sp>
        <p:nvSpPr>
          <p:cNvPr id="6" name="CaixaDeTexto 5"/>
          <p:cNvSpPr txBox="1"/>
          <p:nvPr/>
        </p:nvSpPr>
        <p:spPr>
          <a:xfrm>
            <a:off x="4907566" y="5995081"/>
            <a:ext cx="1161728" cy="584775"/>
          </a:xfrm>
          <a:prstGeom prst="rect">
            <a:avLst/>
          </a:prstGeom>
          <a:solidFill>
            <a:schemeClr val="bg1"/>
          </a:solidFill>
        </p:spPr>
        <p:txBody>
          <a:bodyPr wrap="none" rtlCol="0">
            <a:spAutoFit/>
          </a:bodyPr>
          <a:lstStyle/>
          <a:p>
            <a:r>
              <a:rPr lang="pt-BR" sz="3200" dirty="0" smtClean="0"/>
              <a:t>Metal</a:t>
            </a:r>
            <a:endParaRPr lang="pt-BR" sz="3200" dirty="0"/>
          </a:p>
        </p:txBody>
      </p:sp>
      <p:sp>
        <p:nvSpPr>
          <p:cNvPr id="7" name="CaixaDeTexto 6"/>
          <p:cNvSpPr txBox="1"/>
          <p:nvPr/>
        </p:nvSpPr>
        <p:spPr>
          <a:xfrm>
            <a:off x="2595428" y="6014303"/>
            <a:ext cx="598346" cy="584775"/>
          </a:xfrm>
          <a:prstGeom prst="rect">
            <a:avLst/>
          </a:prstGeom>
          <a:solidFill>
            <a:schemeClr val="bg1"/>
          </a:solidFill>
        </p:spPr>
        <p:txBody>
          <a:bodyPr wrap="square" rtlCol="0">
            <a:spAutoFit/>
          </a:bodyPr>
          <a:lstStyle/>
          <a:p>
            <a:pPr algn="ctr"/>
            <a:r>
              <a:rPr lang="pt-BR" sz="3200" dirty="0" smtClean="0"/>
              <a:t>Si</a:t>
            </a:r>
            <a:endParaRPr lang="pt-BR" sz="3200" dirty="0"/>
          </a:p>
        </p:txBody>
      </p:sp>
      <p:sp>
        <p:nvSpPr>
          <p:cNvPr id="8" name="CaixaDeTexto 7"/>
          <p:cNvSpPr txBox="1"/>
          <p:nvPr/>
        </p:nvSpPr>
        <p:spPr>
          <a:xfrm>
            <a:off x="8743912" y="3216713"/>
            <a:ext cx="2476575" cy="584775"/>
          </a:xfrm>
          <a:prstGeom prst="rect">
            <a:avLst/>
          </a:prstGeom>
          <a:solidFill>
            <a:schemeClr val="bg1"/>
          </a:solidFill>
        </p:spPr>
        <p:txBody>
          <a:bodyPr wrap="none" rtlCol="0">
            <a:spAutoFit/>
          </a:bodyPr>
          <a:lstStyle/>
          <a:p>
            <a:r>
              <a:rPr lang="pt-BR" sz="3200" dirty="0" smtClean="0"/>
              <a:t>Física Clássica</a:t>
            </a:r>
            <a:endParaRPr lang="pt-BR" sz="3200" dirty="0"/>
          </a:p>
        </p:txBody>
      </p:sp>
      <p:sp>
        <p:nvSpPr>
          <p:cNvPr id="9" name="CaixaDeTexto 8"/>
          <p:cNvSpPr txBox="1"/>
          <p:nvPr/>
        </p:nvSpPr>
        <p:spPr>
          <a:xfrm>
            <a:off x="8743912" y="4798001"/>
            <a:ext cx="2684389" cy="584775"/>
          </a:xfrm>
          <a:prstGeom prst="rect">
            <a:avLst/>
          </a:prstGeom>
          <a:solidFill>
            <a:schemeClr val="bg1"/>
          </a:solidFill>
        </p:spPr>
        <p:txBody>
          <a:bodyPr wrap="none" rtlCol="0">
            <a:spAutoFit/>
          </a:bodyPr>
          <a:lstStyle/>
          <a:p>
            <a:r>
              <a:rPr lang="pt-BR" sz="3200" dirty="0" smtClean="0"/>
              <a:t>Física Quântica</a:t>
            </a:r>
            <a:endParaRPr lang="pt-BR" sz="3200" dirty="0"/>
          </a:p>
        </p:txBody>
      </p:sp>
      <p:sp>
        <p:nvSpPr>
          <p:cNvPr id="10" name="CaixaDeTexto 9"/>
          <p:cNvSpPr txBox="1"/>
          <p:nvPr/>
        </p:nvSpPr>
        <p:spPr>
          <a:xfrm>
            <a:off x="7141962" y="6046410"/>
            <a:ext cx="598346" cy="584775"/>
          </a:xfrm>
          <a:prstGeom prst="rect">
            <a:avLst/>
          </a:prstGeom>
          <a:solidFill>
            <a:schemeClr val="bg1"/>
          </a:solidFill>
        </p:spPr>
        <p:txBody>
          <a:bodyPr wrap="square" rtlCol="0">
            <a:spAutoFit/>
          </a:bodyPr>
          <a:lstStyle/>
          <a:p>
            <a:pPr algn="ctr"/>
            <a:r>
              <a:rPr lang="pt-BR" sz="3200" dirty="0" smtClean="0"/>
              <a:t>Si</a:t>
            </a:r>
            <a:endParaRPr lang="pt-BR" sz="3200" dirty="0"/>
          </a:p>
        </p:txBody>
      </p:sp>
      <p:sp>
        <p:nvSpPr>
          <p:cNvPr id="11" name="CaixaDeTexto 10"/>
          <p:cNvSpPr txBox="1"/>
          <p:nvPr/>
        </p:nvSpPr>
        <p:spPr>
          <a:xfrm>
            <a:off x="9205986" y="5813991"/>
            <a:ext cx="1161728" cy="584775"/>
          </a:xfrm>
          <a:prstGeom prst="rect">
            <a:avLst/>
          </a:prstGeom>
          <a:solidFill>
            <a:schemeClr val="bg1"/>
          </a:solidFill>
        </p:spPr>
        <p:txBody>
          <a:bodyPr wrap="none" rtlCol="0">
            <a:spAutoFit/>
          </a:bodyPr>
          <a:lstStyle/>
          <a:p>
            <a:r>
              <a:rPr lang="pt-BR" sz="3200" dirty="0" smtClean="0"/>
              <a:t>Metal</a:t>
            </a:r>
            <a:endParaRPr lang="pt-BR" sz="3200" dirty="0"/>
          </a:p>
        </p:txBody>
      </p:sp>
      <p:sp>
        <p:nvSpPr>
          <p:cNvPr id="12" name="CaixaDeTexto 9"/>
          <p:cNvSpPr txBox="1"/>
          <p:nvPr/>
        </p:nvSpPr>
        <p:spPr>
          <a:xfrm>
            <a:off x="2255637" y="3923605"/>
            <a:ext cx="598346" cy="583565"/>
          </a:xfrm>
          <a:prstGeom prst="rect">
            <a:avLst/>
          </a:prstGeom>
          <a:noFill/>
        </p:spPr>
        <p:txBody>
          <a:bodyPr wrap="square" rtlCol="0">
            <a:spAutoFit/>
          </a:bodyPr>
          <a:p>
            <a:pPr algn="ctr"/>
            <a:r>
              <a:rPr lang="pt-BR" sz="3200" dirty="0" smtClean="0"/>
              <a:t>E</a:t>
            </a:r>
            <a:r>
              <a:rPr lang="pt-BR" sz="3200" baseline="-25000" dirty="0" smtClean="0"/>
              <a:t>C</a:t>
            </a:r>
            <a:endParaRPr lang="pt-BR" sz="3200" baseline="-25000" dirty="0" smtClean="0"/>
          </a:p>
        </p:txBody>
      </p:sp>
      <p:sp>
        <p:nvSpPr>
          <p:cNvPr id="13" name="CaixaDeTexto 9"/>
          <p:cNvSpPr txBox="1"/>
          <p:nvPr/>
        </p:nvSpPr>
        <p:spPr>
          <a:xfrm>
            <a:off x="4689592" y="4091880"/>
            <a:ext cx="598346" cy="583565"/>
          </a:xfrm>
          <a:prstGeom prst="rect">
            <a:avLst/>
          </a:prstGeom>
          <a:noFill/>
        </p:spPr>
        <p:txBody>
          <a:bodyPr wrap="square" rtlCol="0">
            <a:spAutoFit/>
          </a:bodyPr>
          <a:p>
            <a:pPr algn="ctr"/>
            <a:r>
              <a:rPr lang="pt-BR" sz="3200" dirty="0" smtClean="0"/>
              <a:t>E</a:t>
            </a:r>
            <a:r>
              <a:rPr lang="pt-BR" sz="3200" baseline="-25000" dirty="0" smtClean="0"/>
              <a:t>C</a:t>
            </a:r>
            <a:endParaRPr lang="pt-BR" sz="3200" baseline="-25000" dirty="0" smtClean="0"/>
          </a:p>
        </p:txBody>
      </p:sp>
      <p:sp>
        <p:nvSpPr>
          <p:cNvPr id="14" name="CaixaDeTexto 9"/>
          <p:cNvSpPr txBox="1"/>
          <p:nvPr/>
        </p:nvSpPr>
        <p:spPr>
          <a:xfrm>
            <a:off x="5725912" y="4912300"/>
            <a:ext cx="598346" cy="583565"/>
          </a:xfrm>
          <a:prstGeom prst="rect">
            <a:avLst/>
          </a:prstGeom>
          <a:noFill/>
        </p:spPr>
        <p:txBody>
          <a:bodyPr wrap="square" rtlCol="0">
            <a:spAutoFit/>
          </a:bodyPr>
          <a:p>
            <a:pPr algn="ctr"/>
            <a:r>
              <a:rPr lang="pt-BR" sz="3200" dirty="0" smtClean="0"/>
              <a:t>E</a:t>
            </a:r>
            <a:r>
              <a:rPr lang="pt-BR" sz="3200" baseline="-25000" dirty="0" smtClean="0"/>
              <a:t>C</a:t>
            </a:r>
            <a:endParaRPr lang="pt-BR" sz="3200" baseline="-25000" dirty="0" smtClean="0"/>
          </a:p>
        </p:txBody>
      </p:sp>
      <p:sp>
        <p:nvSpPr>
          <p:cNvPr id="16" name="CaixaDeTexto 9"/>
          <p:cNvSpPr txBox="1"/>
          <p:nvPr/>
        </p:nvSpPr>
        <p:spPr>
          <a:xfrm>
            <a:off x="232410" y="4245610"/>
            <a:ext cx="1565275" cy="1568450"/>
          </a:xfrm>
          <a:prstGeom prst="rect">
            <a:avLst/>
          </a:prstGeom>
          <a:noFill/>
        </p:spPr>
        <p:txBody>
          <a:bodyPr wrap="square" rtlCol="0">
            <a:spAutoFit/>
          </a:bodyPr>
          <a:p>
            <a:pPr algn="ctr"/>
            <a:r>
              <a:rPr lang="pt-BR" sz="3200" dirty="0" smtClean="0"/>
              <a:t>Energia do elétron</a:t>
            </a:r>
            <a:endParaRPr lang="pt-BR" sz="3200" baseline="-25000" dirty="0" smtClean="0"/>
          </a:p>
        </p:txBody>
      </p:sp>
      <p:sp>
        <p:nvSpPr>
          <p:cNvPr id="3" name="CaixaDeTexto 2"/>
          <p:cNvSpPr txBox="1"/>
          <p:nvPr/>
        </p:nvSpPr>
        <p:spPr>
          <a:xfrm>
            <a:off x="589411" y="247583"/>
            <a:ext cx="10871292" cy="3107690"/>
          </a:xfrm>
          <a:prstGeom prst="rect">
            <a:avLst/>
          </a:prstGeom>
          <a:noFill/>
        </p:spPr>
        <p:txBody>
          <a:bodyPr wrap="square" rtlCol="0">
            <a:spAutoFit/>
          </a:bodyPr>
          <a:lstStyle/>
          <a:p>
            <a:r>
              <a:rPr lang="pt-BR" sz="2800" i="1" dirty="0" smtClean="0">
                <a:latin typeface="Comic Sans MS" panose="030F0702030302020204" pitchFamily="66" charset="0"/>
              </a:rPr>
              <a:t>Tunelamento é proporcional a:</a:t>
            </a:r>
            <a:endParaRPr lang="pt-BR" sz="2800" i="1" dirty="0" smtClean="0">
              <a:latin typeface="Comic Sans MS" panose="030F0702030302020204" pitchFamily="66" charset="0"/>
            </a:endParaRPr>
          </a:p>
          <a:p>
            <a:pPr marL="914400" lvl="1" indent="-457200">
              <a:buFont typeface="Arial" panose="020B0604020202020204" pitchFamily="34" charset="0"/>
              <a:buChar char="•"/>
            </a:pPr>
            <a:r>
              <a:rPr lang="pt-BR" sz="2800" i="1" dirty="0" smtClean="0">
                <a:latin typeface="Comic Sans MS" panose="030F0702030302020204" pitchFamily="66" charset="0"/>
              </a:rPr>
              <a:t>Diferença entre a altura da barreira (Vm) e a energia da partícula (E)</a:t>
            </a:r>
            <a:endParaRPr lang="pt-BR" sz="2800" i="1" dirty="0" smtClean="0">
              <a:latin typeface="Comic Sans MS" panose="030F0702030302020204" pitchFamily="66" charset="0"/>
            </a:endParaRPr>
          </a:p>
          <a:p>
            <a:pPr marL="914400" lvl="1" indent="-457200">
              <a:buFont typeface="Arial" panose="020B0604020202020204" pitchFamily="34" charset="0"/>
              <a:buChar char="•"/>
            </a:pPr>
            <a:r>
              <a:rPr lang="pt-BR" sz="2800" i="1" dirty="0" smtClean="0">
                <a:latin typeface="Comic Sans MS" panose="030F0702030302020204" pitchFamily="66" charset="0"/>
              </a:rPr>
              <a:t>a extensão da barreira (d)</a:t>
            </a:r>
            <a:endParaRPr lang="pt-BR" sz="2800" i="1" dirty="0" smtClean="0">
              <a:latin typeface="Comic Sans MS" panose="030F0702030302020204" pitchFamily="66" charset="0"/>
            </a:endParaRPr>
          </a:p>
          <a:p>
            <a:pPr marL="457200" indent="-457200">
              <a:buFont typeface="Arial" panose="020B0604020202020204" pitchFamily="34" charset="0"/>
              <a:buChar char="•"/>
            </a:pPr>
            <a:r>
              <a:rPr lang="pt-BR" sz="2800" i="1" dirty="0" smtClean="0">
                <a:latin typeface="Comic Sans MS" panose="030F0702030302020204" pitchFamily="66" charset="0"/>
              </a:rPr>
              <a:t>No transistor MOS pode ocorrer o tunelamento dos portadores do canal, elétrons ou lacunas, atravessando o óxido (que forma uma barreira)</a:t>
            </a:r>
            <a:endParaRPr lang="pt-BR" sz="2800" i="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pic>
        <p:nvPicPr>
          <p:cNvPr id="100" name="Imagem 99"/>
          <p:cNvPicPr/>
          <p:nvPr/>
        </p:nvPicPr>
        <p:blipFill>
          <a:blip r:embed="rId1"/>
          <a:srcRect t="30500" r="41991" b="9171"/>
          <a:stretch>
            <a:fillRect/>
          </a:stretch>
        </p:blipFill>
        <p:spPr>
          <a:xfrm>
            <a:off x="433070" y="1612900"/>
            <a:ext cx="5476240" cy="2840355"/>
          </a:xfrm>
          <a:prstGeom prst="rect">
            <a:avLst/>
          </a:prstGeom>
          <a:noFill/>
          <a:ln w="9525">
            <a:noFill/>
          </a:ln>
        </p:spPr>
      </p:pic>
      <p:grpSp>
        <p:nvGrpSpPr>
          <p:cNvPr id="5" name="Grupo 4"/>
          <p:cNvGrpSpPr/>
          <p:nvPr/>
        </p:nvGrpSpPr>
        <p:grpSpPr>
          <a:xfrm>
            <a:off x="6083300" y="1734185"/>
            <a:ext cx="5714365" cy="2632710"/>
            <a:chOff x="9580" y="3031"/>
            <a:chExt cx="8475" cy="3636"/>
          </a:xfrm>
        </p:grpSpPr>
        <p:pic>
          <p:nvPicPr>
            <p:cNvPr id="4" name="Imagem 3"/>
            <p:cNvPicPr/>
            <p:nvPr/>
          </p:nvPicPr>
          <p:blipFill>
            <a:blip r:embed="rId1"/>
            <a:srcRect t="30950" r="41991" b="11161"/>
            <a:stretch>
              <a:fillRect/>
            </a:stretch>
          </p:blipFill>
          <p:spPr>
            <a:xfrm>
              <a:off x="9580" y="3031"/>
              <a:ext cx="8475" cy="3636"/>
            </a:xfrm>
            <a:prstGeom prst="rect">
              <a:avLst/>
            </a:prstGeom>
            <a:noFill/>
            <a:ln w="9525">
              <a:noFill/>
            </a:ln>
          </p:spPr>
        </p:pic>
        <p:sp>
          <p:nvSpPr>
            <p:cNvPr id="6" name="Retângulo arredondado 5"/>
            <p:cNvSpPr/>
            <p:nvPr/>
          </p:nvSpPr>
          <p:spPr>
            <a:xfrm>
              <a:off x="9875" y="5236"/>
              <a:ext cx="3888" cy="744"/>
            </a:xfrm>
            <a:prstGeom prst="roundRect">
              <a:avLst/>
            </a:prstGeom>
            <a:solidFill>
              <a:srgbClr val="FFFF00">
                <a:alpha val="28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grpSp>
      <p:sp>
        <p:nvSpPr>
          <p:cNvPr id="77" name="Caixa de Texto 76"/>
          <p:cNvSpPr txBox="1"/>
          <p:nvPr/>
        </p:nvSpPr>
        <p:spPr>
          <a:xfrm>
            <a:off x="2310130" y="742315"/>
            <a:ext cx="7995920" cy="583565"/>
          </a:xfrm>
          <a:prstGeom prst="rect">
            <a:avLst/>
          </a:prstGeom>
          <a:solidFill>
            <a:schemeClr val="bg1"/>
          </a:solidFill>
        </p:spPr>
        <p:txBody>
          <a:bodyPr wrap="square" rtlCol="0" anchor="t">
            <a:spAutoFit/>
          </a:bodyPr>
          <a:lstStyle/>
          <a:p>
            <a:pPr indent="0" algn="ctr" fontAlgn="auto">
              <a:spcAft>
                <a:spcPts val="1200"/>
              </a:spcAft>
              <a:buFont typeface="Arial" panose="020B0604020202020204" pitchFamily="34" charset="0"/>
              <a:buNone/>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Implementação CMOS: Bulk</a:t>
            </a:r>
            <a:endParaRPr lang="pt-BR" altLang="en-US" sz="2800" b="1" dirty="0" smtClean="0">
              <a:solidFill>
                <a:schemeClr val="tx1"/>
              </a:solidFill>
              <a:latin typeface="Comic Sans MS" panose="030F0702030302020204" pitchFamily="66" charset="0"/>
              <a:cs typeface="Comic Sans MS" panose="030F0702030302020204" pitchFamily="66" charset="0"/>
              <a:sym typeface="+mn-ea"/>
            </a:endParaRPr>
          </a:p>
        </p:txBody>
      </p:sp>
      <p:sp>
        <p:nvSpPr>
          <p:cNvPr id="7" name="Caixa de Texto 6"/>
          <p:cNvSpPr txBox="1"/>
          <p:nvPr/>
        </p:nvSpPr>
        <p:spPr>
          <a:xfrm>
            <a:off x="8150225" y="3598545"/>
            <a:ext cx="719455" cy="306705"/>
          </a:xfrm>
          <a:prstGeom prst="rect">
            <a:avLst/>
          </a:prstGeom>
          <a:noFill/>
        </p:spPr>
        <p:txBody>
          <a:bodyPr wrap="square" rtlCol="0">
            <a:spAutoFit/>
          </a:bodyPr>
          <a:lstStyle/>
          <a:p>
            <a:r>
              <a:rPr lang="pt-BR" altLang="en-US" sz="1400"/>
              <a:t>p-well</a:t>
            </a:r>
            <a:endParaRPr lang="pt-BR" altLang="en-US" sz="1400"/>
          </a:p>
        </p:txBody>
      </p:sp>
      <p:sp>
        <p:nvSpPr>
          <p:cNvPr id="8" name="Caixa de Texto 7"/>
          <p:cNvSpPr txBox="1"/>
          <p:nvPr/>
        </p:nvSpPr>
        <p:spPr>
          <a:xfrm>
            <a:off x="10582275" y="3690620"/>
            <a:ext cx="719455" cy="306705"/>
          </a:xfrm>
          <a:prstGeom prst="rect">
            <a:avLst/>
          </a:prstGeom>
          <a:noFill/>
        </p:spPr>
        <p:txBody>
          <a:bodyPr wrap="square" rtlCol="0">
            <a:spAutoFit/>
          </a:bodyPr>
          <a:lstStyle/>
          <a:p>
            <a:r>
              <a:rPr lang="pt-BR" altLang="en-US" sz="1400"/>
              <a:t>n-well</a:t>
            </a:r>
            <a:endParaRPr lang="pt-BR" altLang="en-US" sz="1400"/>
          </a:p>
        </p:txBody>
      </p:sp>
      <p:sp>
        <p:nvSpPr>
          <p:cNvPr id="9" name="Retângulo 8"/>
          <p:cNvSpPr/>
          <p:nvPr/>
        </p:nvSpPr>
        <p:spPr>
          <a:xfrm>
            <a:off x="9103995" y="3701415"/>
            <a:ext cx="557530" cy="1771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0" name="Caixa de Texto 9"/>
          <p:cNvSpPr txBox="1"/>
          <p:nvPr/>
        </p:nvSpPr>
        <p:spPr>
          <a:xfrm>
            <a:off x="4846320" y="3662045"/>
            <a:ext cx="719455" cy="306705"/>
          </a:xfrm>
          <a:prstGeom prst="rect">
            <a:avLst/>
          </a:prstGeom>
          <a:noFill/>
        </p:spPr>
        <p:txBody>
          <a:bodyPr wrap="square" rtlCol="0">
            <a:spAutoFit/>
          </a:bodyPr>
          <a:lstStyle/>
          <a:p>
            <a:r>
              <a:rPr lang="pt-BR" altLang="en-US" sz="1400"/>
              <a:t>n-well</a:t>
            </a:r>
            <a:endParaRPr lang="pt-BR" altLang="en-US" sz="1400"/>
          </a:p>
        </p:txBody>
      </p:sp>
      <p:sp>
        <p:nvSpPr>
          <p:cNvPr id="11" name="Retângulo 10"/>
          <p:cNvSpPr/>
          <p:nvPr/>
        </p:nvSpPr>
        <p:spPr>
          <a:xfrm>
            <a:off x="3216910" y="3658235"/>
            <a:ext cx="557530" cy="177165"/>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119" name="CaixaDeTexto 118"/>
          <p:cNvSpPr txBox="1"/>
          <p:nvPr/>
        </p:nvSpPr>
        <p:spPr>
          <a:xfrm>
            <a:off x="596900" y="4740275"/>
            <a:ext cx="4710430" cy="1383665"/>
          </a:xfrm>
          <a:prstGeom prst="rect">
            <a:avLst/>
          </a:prstGeom>
          <a:noFill/>
          <a:ln w="25400">
            <a:solidFill>
              <a:srgbClr val="FFFF00"/>
            </a:solidFill>
          </a:ln>
        </p:spPr>
        <p:txBody>
          <a:bodyPr wrap="square" rtlCol="0">
            <a:spAutoFit/>
          </a:bodyPr>
          <a:lstStyle/>
          <a:p>
            <a:r>
              <a:rPr lang="pt-BR" sz="2800" dirty="0" smtClean="0">
                <a:latin typeface="Comic Sans MS" panose="030F0702030302020204" pitchFamily="66" charset="0"/>
                <a:cs typeface="Comic Sans MS" panose="030F0702030302020204" pitchFamily="66" charset="0"/>
              </a:rPr>
              <a:t>Um poço apenas: tecnologia mais simples. Pode ser </a:t>
            </a:r>
            <a:r>
              <a:rPr lang="pt-BR" sz="2800" i="1" dirty="0" smtClean="0">
                <a:latin typeface="Comic Sans MS" panose="030F0702030302020204" pitchFamily="66" charset="0"/>
                <a:cs typeface="Comic Sans MS" panose="030F0702030302020204" pitchFamily="66" charset="0"/>
              </a:rPr>
              <a:t>n-substrate</a:t>
            </a:r>
            <a:r>
              <a:rPr lang="pt-BR" sz="2800" dirty="0" smtClean="0">
                <a:latin typeface="Comic Sans MS" panose="030F0702030302020204" pitchFamily="66" charset="0"/>
                <a:cs typeface="Comic Sans MS" panose="030F0702030302020204" pitchFamily="66" charset="0"/>
              </a:rPr>
              <a:t> e </a:t>
            </a:r>
            <a:r>
              <a:rPr lang="pt-BR" sz="2800" i="1" dirty="0" smtClean="0">
                <a:latin typeface="Comic Sans MS" panose="030F0702030302020204" pitchFamily="66" charset="0"/>
                <a:cs typeface="Comic Sans MS" panose="030F0702030302020204" pitchFamily="66" charset="0"/>
              </a:rPr>
              <a:t>p-well</a:t>
            </a:r>
            <a:r>
              <a:rPr lang="pt-BR" sz="2800" dirty="0" smtClean="0">
                <a:latin typeface="Comic Sans MS" panose="030F0702030302020204" pitchFamily="66" charset="0"/>
                <a:cs typeface="Comic Sans MS" panose="030F0702030302020204" pitchFamily="66" charset="0"/>
              </a:rPr>
              <a:t> </a:t>
            </a:r>
            <a:endParaRPr lang="pt-BR" sz="2800" dirty="0" smtClean="0">
              <a:latin typeface="Comic Sans MS" panose="030F0702030302020204" pitchFamily="66" charset="0"/>
              <a:cs typeface="Comic Sans MS" panose="030F0702030302020204" pitchFamily="66" charset="0"/>
            </a:endParaRPr>
          </a:p>
        </p:txBody>
      </p:sp>
      <p:sp>
        <p:nvSpPr>
          <p:cNvPr id="12" name="CaixaDeTexto 118"/>
          <p:cNvSpPr txBox="1"/>
          <p:nvPr/>
        </p:nvSpPr>
        <p:spPr>
          <a:xfrm>
            <a:off x="6282055" y="4683125"/>
            <a:ext cx="5342255" cy="1383665"/>
          </a:xfrm>
          <a:prstGeom prst="rect">
            <a:avLst/>
          </a:prstGeom>
          <a:noFill/>
          <a:ln w="25400">
            <a:solidFill>
              <a:srgbClr val="FFFF00"/>
            </a:solidFill>
          </a:ln>
        </p:spPr>
        <p:txBody>
          <a:bodyPr wrap="square" rtlCol="0">
            <a:spAutoFit/>
          </a:bodyPr>
          <a:lstStyle/>
          <a:p>
            <a:r>
              <a:rPr lang="pt-BR" sz="2800" dirty="0" smtClean="0">
                <a:latin typeface="Comic Sans MS" panose="030F0702030302020204" pitchFamily="66" charset="0"/>
                <a:cs typeface="Comic Sans MS" panose="030F0702030302020204" pitchFamily="66" charset="0"/>
              </a:rPr>
              <a:t>Dois poços (</a:t>
            </a:r>
            <a:r>
              <a:rPr lang="pt-BR" sz="2800" i="1" dirty="0" smtClean="0">
                <a:latin typeface="Comic Sans MS" panose="030F0702030302020204" pitchFamily="66" charset="0"/>
                <a:cs typeface="Comic Sans MS" panose="030F0702030302020204" pitchFamily="66" charset="0"/>
              </a:rPr>
              <a:t>twin well</a:t>
            </a:r>
            <a:r>
              <a:rPr lang="pt-BR" sz="2800" dirty="0" smtClean="0">
                <a:latin typeface="Comic Sans MS" panose="030F0702030302020204" pitchFamily="66" charset="0"/>
                <a:cs typeface="Comic Sans MS" panose="030F0702030302020204" pitchFamily="66" charset="0"/>
              </a:rPr>
              <a:t>): permite ajustar a dopagem dos poços para otimizar os transistores</a:t>
            </a:r>
            <a:endParaRPr lang="pt-BR" sz="2800" dirty="0" smtClean="0">
              <a:latin typeface="Comic Sans MS" panose="030F0702030302020204" pitchFamily="66" charset="0"/>
              <a:cs typeface="Comic Sans MS" panose="030F0702030302020204" pitchFamily="66"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Espaço Reservado para Número de Slide 1"/>
          <p:cNvSpPr>
            <a:spLocks noGrp="1"/>
          </p:cNvSpPr>
          <p:nvPr/>
        </p:nvSpPr>
        <p:spPr>
          <a:xfrm>
            <a:off x="8737600" y="6483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pic>
        <p:nvPicPr>
          <p:cNvPr id="14345" name="Imagem 4"/>
          <p:cNvPicPr>
            <a:picLocks noChangeAspect="1"/>
          </p:cNvPicPr>
          <p:nvPr/>
        </p:nvPicPr>
        <p:blipFill>
          <a:blip r:embed="rId1"/>
          <a:srcRect l="49666" b="7883"/>
          <a:stretch>
            <a:fillRect/>
          </a:stretch>
        </p:blipFill>
        <p:spPr>
          <a:xfrm>
            <a:off x="2057400" y="1464945"/>
            <a:ext cx="7324725" cy="3528060"/>
          </a:xfrm>
          <a:prstGeom prst="rect">
            <a:avLst/>
          </a:prstGeom>
          <a:noFill/>
          <a:ln w="9525">
            <a:noFill/>
          </a:ln>
        </p:spPr>
      </p:pic>
      <p:sp>
        <p:nvSpPr>
          <p:cNvPr id="77" name="Caixa de Texto 76"/>
          <p:cNvSpPr txBox="1"/>
          <p:nvPr/>
        </p:nvSpPr>
        <p:spPr>
          <a:xfrm>
            <a:off x="826770" y="742315"/>
            <a:ext cx="10363200" cy="583565"/>
          </a:xfrm>
          <a:prstGeom prst="rect">
            <a:avLst/>
          </a:prstGeom>
          <a:solidFill>
            <a:schemeClr val="bg1"/>
          </a:solidFill>
        </p:spPr>
        <p:txBody>
          <a:bodyPr wrap="square" rtlCol="0" anchor="t">
            <a:spAutoFit/>
          </a:bodyPr>
          <a:lstStyle/>
          <a:p>
            <a:pPr indent="0" algn="ctr" fontAlgn="auto">
              <a:spcAft>
                <a:spcPts val="1200"/>
              </a:spcAft>
              <a:buFont typeface="Arial" panose="020B0604020202020204" pitchFamily="34" charset="0"/>
              <a:buNone/>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Implementação CMOS: SOI (Silicon on Isolator)</a:t>
            </a:r>
            <a:endParaRPr lang="pt-BR" altLang="en-US" sz="2800" b="1" dirty="0" smtClean="0">
              <a:solidFill>
                <a:schemeClr val="tx1"/>
              </a:solidFill>
              <a:latin typeface="Comic Sans MS" panose="030F0702030302020204" pitchFamily="66" charset="0"/>
              <a:cs typeface="Comic Sans MS" panose="030F0702030302020204" pitchFamily="66" charset="0"/>
              <a:sym typeface="+mn-ea"/>
            </a:endParaRPr>
          </a:p>
        </p:txBody>
      </p:sp>
      <p:sp>
        <p:nvSpPr>
          <p:cNvPr id="119" name="CaixaDeTexto 118"/>
          <p:cNvSpPr txBox="1"/>
          <p:nvPr/>
        </p:nvSpPr>
        <p:spPr>
          <a:xfrm>
            <a:off x="595630" y="5132070"/>
            <a:ext cx="10884535" cy="1383665"/>
          </a:xfrm>
          <a:prstGeom prst="rect">
            <a:avLst/>
          </a:prstGeom>
          <a:solidFill>
            <a:schemeClr val="bg1"/>
          </a:solidFill>
          <a:ln w="25400">
            <a:solidFill>
              <a:srgbClr val="FFFF00"/>
            </a:solidFill>
          </a:ln>
        </p:spPr>
        <p:txBody>
          <a:bodyPr wrap="square" rtlCol="0">
            <a:spAutoFit/>
          </a:bodyPr>
          <a:lstStyle/>
          <a:p>
            <a:r>
              <a:rPr lang="pt-BR" sz="2800" b="1" dirty="0" smtClean="0">
                <a:latin typeface="Comic Sans MS" panose="030F0702030302020204" pitchFamily="66" charset="0"/>
                <a:cs typeface="Comic Sans MS" panose="030F0702030302020204" pitchFamily="66" charset="0"/>
              </a:rPr>
              <a:t>PD: Parcially Depleted</a:t>
            </a:r>
            <a:r>
              <a:rPr lang="pt-BR" sz="2800" dirty="0" smtClean="0">
                <a:latin typeface="Comic Sans MS" panose="030F0702030302020204" pitchFamily="66" charset="0"/>
                <a:cs typeface="Comic Sans MS" panose="030F0702030302020204" pitchFamily="66" charset="0"/>
              </a:rPr>
              <a:t> </a:t>
            </a:r>
            <a:endParaRPr lang="pt-BR" sz="2800" dirty="0" smtClean="0">
              <a:latin typeface="Comic Sans MS" panose="030F0702030302020204" pitchFamily="66" charset="0"/>
              <a:cs typeface="Comic Sans MS" panose="030F0702030302020204" pitchFamily="66" charset="0"/>
            </a:endParaRPr>
          </a:p>
          <a:p>
            <a:r>
              <a:rPr lang="pt-BR" sz="2800" b="1" dirty="0" smtClean="0">
                <a:latin typeface="Comic Sans MS" panose="030F0702030302020204" pitchFamily="66" charset="0"/>
                <a:cs typeface="Comic Sans MS" panose="030F0702030302020204" pitchFamily="66" charset="0"/>
              </a:rPr>
              <a:t>FD: Fully Depeleted</a:t>
            </a:r>
            <a:r>
              <a:rPr lang="pt-BR" sz="2800" dirty="0" smtClean="0">
                <a:latin typeface="Comic Sans MS" panose="030F0702030302020204" pitchFamily="66" charset="0"/>
                <a:cs typeface="Comic Sans MS" panose="030F0702030302020204" pitchFamily="66" charset="0"/>
              </a:rPr>
              <a:t> (</a:t>
            </a:r>
            <a:r>
              <a:rPr lang="pt-BR" sz="2800" b="1" dirty="0" smtClean="0">
                <a:latin typeface="Comic Sans MS" panose="030F0702030302020204" pitchFamily="66" charset="0"/>
                <a:cs typeface="Comic Sans MS" panose="030F0702030302020204" pitchFamily="66" charset="0"/>
              </a:rPr>
              <a:t>T</a:t>
            </a:r>
            <a:r>
              <a:rPr lang="pt-BR" sz="2800" b="1" baseline="-25000" dirty="0" smtClean="0">
                <a:latin typeface="Comic Sans MS" panose="030F0702030302020204" pitchFamily="66" charset="0"/>
                <a:cs typeface="Comic Sans MS" panose="030F0702030302020204" pitchFamily="66" charset="0"/>
              </a:rPr>
              <a:t>Si</a:t>
            </a:r>
            <a:r>
              <a:rPr lang="pt-BR" sz="2800" dirty="0" smtClean="0">
                <a:latin typeface="Comic Sans MS" panose="030F0702030302020204" pitchFamily="66" charset="0"/>
                <a:cs typeface="Comic Sans MS" panose="030F0702030302020204" pitchFamily="66" charset="0"/>
              </a:rPr>
              <a:t> pequeno): maior controle do gate sobre o canal</a:t>
            </a:r>
            <a:endParaRPr lang="pt-BR" sz="2800" dirty="0" smtClean="0">
              <a:latin typeface="Comic Sans MS" panose="030F0702030302020204" pitchFamily="66" charset="0"/>
              <a:cs typeface="Comic Sans MS" panose="030F0702030302020204" pitchFamily="66" charset="0"/>
            </a:endParaRPr>
          </a:p>
        </p:txBody>
      </p:sp>
      <p:cxnSp>
        <p:nvCxnSpPr>
          <p:cNvPr id="4" name="Conector de Seta Reta 3"/>
          <p:cNvCxnSpPr/>
          <p:nvPr/>
        </p:nvCxnSpPr>
        <p:spPr>
          <a:xfrm flipH="1">
            <a:off x="4013200" y="2510790"/>
            <a:ext cx="13335" cy="476250"/>
          </a:xfrm>
          <a:prstGeom prst="straightConnector1">
            <a:avLst/>
          </a:prstGeom>
          <a:ln w="22225">
            <a:solidFill>
              <a:srgbClr val="9A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Forma livre 4"/>
          <p:cNvSpPr/>
          <p:nvPr/>
        </p:nvSpPr>
        <p:spPr>
          <a:xfrm>
            <a:off x="4055110" y="2788285"/>
            <a:ext cx="952500" cy="1075055"/>
          </a:xfrm>
          <a:custGeom>
            <a:avLst/>
            <a:gdLst>
              <a:gd name="connisteX0" fmla="*/ 0 w 952500"/>
              <a:gd name="connsiteY0" fmla="*/ 0 h 1075055"/>
              <a:gd name="connisteX1" fmla="*/ 625475 w 952500"/>
              <a:gd name="connsiteY1" fmla="*/ 530860 h 1075055"/>
              <a:gd name="connisteX2" fmla="*/ 394335 w 952500"/>
              <a:gd name="connsiteY2" fmla="*/ 966470 h 1075055"/>
              <a:gd name="connisteX3" fmla="*/ 952500 w 952500"/>
              <a:gd name="connsiteY3" fmla="*/ 1075055 h 1075055"/>
            </a:gdLst>
            <a:ahLst/>
            <a:cxnLst>
              <a:cxn ang="0">
                <a:pos x="connisteX0" y="connsiteY0"/>
              </a:cxn>
              <a:cxn ang="0">
                <a:pos x="connisteX1" y="connsiteY1"/>
              </a:cxn>
              <a:cxn ang="0">
                <a:pos x="connisteX2" y="connsiteY2"/>
              </a:cxn>
              <a:cxn ang="0">
                <a:pos x="connisteX3" y="connsiteY3"/>
              </a:cxn>
            </a:cxnLst>
            <a:rect l="l" t="t" r="r" b="b"/>
            <a:pathLst>
              <a:path w="952500" h="1075055">
                <a:moveTo>
                  <a:pt x="0" y="0"/>
                </a:moveTo>
                <a:cubicBezTo>
                  <a:pt x="129540" y="97155"/>
                  <a:pt x="546735" y="337820"/>
                  <a:pt x="625475" y="530860"/>
                </a:cubicBezTo>
                <a:cubicBezTo>
                  <a:pt x="704215" y="723900"/>
                  <a:pt x="328930" y="857885"/>
                  <a:pt x="394335" y="966470"/>
                </a:cubicBezTo>
                <a:cubicBezTo>
                  <a:pt x="459740" y="1075055"/>
                  <a:pt x="836295" y="1062355"/>
                  <a:pt x="952500" y="1075055"/>
                </a:cubicBezTo>
              </a:path>
            </a:pathLst>
          </a:custGeom>
          <a:noFill/>
          <a:ln>
            <a:solidFill>
              <a:srgbClr val="9A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6" name="Caixa de Texto 5"/>
          <p:cNvSpPr txBox="1"/>
          <p:nvPr/>
        </p:nvSpPr>
        <p:spPr>
          <a:xfrm>
            <a:off x="5007610" y="3653790"/>
            <a:ext cx="519430" cy="398780"/>
          </a:xfrm>
          <a:prstGeom prst="rect">
            <a:avLst/>
          </a:prstGeom>
          <a:noFill/>
        </p:spPr>
        <p:txBody>
          <a:bodyPr wrap="square" rtlCol="0">
            <a:spAutoFit/>
          </a:bodyPr>
          <a:lstStyle/>
          <a:p>
            <a:r>
              <a:rPr lang="pt-BR" altLang="en-US" sz="2000" b="1"/>
              <a:t>T</a:t>
            </a:r>
            <a:r>
              <a:rPr lang="pt-BR" altLang="en-US" sz="2000" b="1" baseline="-25000"/>
              <a:t>Si</a:t>
            </a:r>
            <a:endParaRPr lang="pt-BR" altLang="en-US" sz="2000" b="1" baseline="-25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rotWithShape="1">
          <a:blip r:embed="rId1"/>
          <a:srcRect l="6897" t="9814" r="6158"/>
          <a:stretch>
            <a:fillRect/>
          </a:stretch>
        </p:blipFill>
        <p:spPr>
          <a:xfrm>
            <a:off x="7341079" y="2592169"/>
            <a:ext cx="4689828" cy="2085847"/>
          </a:xfrm>
          <a:prstGeom prst="rect">
            <a:avLst/>
          </a:prstGeom>
        </p:spPr>
      </p:pic>
      <p:pic>
        <p:nvPicPr>
          <p:cNvPr id="4" name="Imagem 3"/>
          <p:cNvPicPr>
            <a:picLocks noChangeAspect="1"/>
          </p:cNvPicPr>
          <p:nvPr/>
        </p:nvPicPr>
        <p:blipFill rotWithShape="1">
          <a:blip r:embed="rId2"/>
          <a:srcRect l="14020" r="2754"/>
          <a:stretch>
            <a:fillRect/>
          </a:stretch>
        </p:blipFill>
        <p:spPr>
          <a:xfrm>
            <a:off x="656492" y="1085478"/>
            <a:ext cx="6684587" cy="5270872"/>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Espaço Reservado para Número de Slide 1"/>
          <p:cNvSpPr>
            <a:spLocks noGrp="1"/>
          </p:cNvSpPr>
          <p:nvPr>
            <p:ph type="sldNum" sz="quarter" idx="12"/>
          </p:nvPr>
        </p:nvSpPr>
        <p:spPr/>
        <p:txBody>
          <a:bodyPr/>
          <a:p>
            <a:fld id="{74F297BB-B745-4CAB-BE1D-CE4C89382949}" type="slidenum">
              <a:rPr lang="pt-BR" smtClean="0"/>
            </a:fld>
            <a:endParaRPr lang="pt-BR"/>
          </a:p>
        </p:txBody>
      </p:sp>
      <p:sp>
        <p:nvSpPr>
          <p:cNvPr id="3" name="Espaço Reservado para Número de Slide 1"/>
          <p:cNvSpPr>
            <a:spLocks noGrp="1"/>
          </p:cNvSpPr>
          <p:nvPr/>
        </p:nvSpPr>
        <p:spPr>
          <a:xfrm>
            <a:off x="8737600" y="6483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grpSp>
        <p:nvGrpSpPr>
          <p:cNvPr id="10" name="Grupo 9"/>
          <p:cNvGrpSpPr/>
          <p:nvPr/>
        </p:nvGrpSpPr>
        <p:grpSpPr>
          <a:xfrm>
            <a:off x="1437005" y="1057910"/>
            <a:ext cx="9032240" cy="4121150"/>
            <a:chOff x="3930" y="1147"/>
            <a:chExt cx="14224" cy="6490"/>
          </a:xfrm>
        </p:grpSpPr>
        <p:pic>
          <p:nvPicPr>
            <p:cNvPr id="101" name="Imagem 100"/>
            <p:cNvPicPr/>
            <p:nvPr/>
          </p:nvPicPr>
          <p:blipFill>
            <a:blip r:embed="rId1"/>
            <a:stretch>
              <a:fillRect/>
            </a:stretch>
          </p:blipFill>
          <p:spPr>
            <a:xfrm>
              <a:off x="3930" y="1147"/>
              <a:ext cx="13739" cy="6491"/>
            </a:xfrm>
            <a:prstGeom prst="rect">
              <a:avLst/>
            </a:prstGeom>
            <a:noFill/>
            <a:ln w="9525">
              <a:noFill/>
            </a:ln>
          </p:spPr>
        </p:pic>
        <p:sp>
          <p:nvSpPr>
            <p:cNvPr id="4" name="Forma livre 3"/>
            <p:cNvSpPr/>
            <p:nvPr/>
          </p:nvSpPr>
          <p:spPr>
            <a:xfrm>
              <a:off x="6534" y="4303"/>
              <a:ext cx="3663" cy="1907"/>
            </a:xfrm>
            <a:custGeom>
              <a:avLst/>
              <a:gdLst>
                <a:gd name="connisteX0" fmla="*/ 54610 w 2258695"/>
                <a:gd name="connsiteY0" fmla="*/ 1143000 h 1210945"/>
                <a:gd name="connisteX1" fmla="*/ 1020445 w 2258695"/>
                <a:gd name="connsiteY1" fmla="*/ 0 h 1210945"/>
                <a:gd name="connisteX2" fmla="*/ 2258695 w 2258695"/>
                <a:gd name="connsiteY2" fmla="*/ 13970 h 1210945"/>
                <a:gd name="connisteX3" fmla="*/ 1278890 w 2258695"/>
                <a:gd name="connsiteY3" fmla="*/ 1210945 h 1210945"/>
                <a:gd name="connisteX4" fmla="*/ 0 w 2258695"/>
                <a:gd name="connsiteY4" fmla="*/ 1197610 h 1210945"/>
                <a:gd name="connisteX5" fmla="*/ 108585 w 2258695"/>
                <a:gd name="connsiteY5" fmla="*/ 1089025 h 12109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258695" h="1210945">
                  <a:moveTo>
                    <a:pt x="54610" y="1143000"/>
                  </a:moveTo>
                  <a:lnTo>
                    <a:pt x="1020445" y="0"/>
                  </a:lnTo>
                  <a:lnTo>
                    <a:pt x="2258695" y="13970"/>
                  </a:lnTo>
                  <a:lnTo>
                    <a:pt x="1278890" y="1210945"/>
                  </a:lnTo>
                  <a:lnTo>
                    <a:pt x="0" y="1197610"/>
                  </a:lnTo>
                  <a:lnTo>
                    <a:pt x="108585" y="1089025"/>
                  </a:lnTo>
                </a:path>
              </a:pathLst>
            </a:custGeom>
            <a:solidFill>
              <a:srgbClr val="FFC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5" name="Retângulo 4"/>
            <p:cNvSpPr/>
            <p:nvPr/>
          </p:nvSpPr>
          <p:spPr>
            <a:xfrm>
              <a:off x="8463" y="3104"/>
              <a:ext cx="2762" cy="1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6" name="Retângulo 5"/>
            <p:cNvSpPr/>
            <p:nvPr/>
          </p:nvSpPr>
          <p:spPr>
            <a:xfrm>
              <a:off x="9127" y="2677"/>
              <a:ext cx="1714" cy="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7" name="Forma livre 6"/>
            <p:cNvSpPr/>
            <p:nvPr/>
          </p:nvSpPr>
          <p:spPr>
            <a:xfrm>
              <a:off x="13476" y="4240"/>
              <a:ext cx="3812" cy="1907"/>
            </a:xfrm>
            <a:custGeom>
              <a:avLst/>
              <a:gdLst>
                <a:gd name="connisteX0" fmla="*/ 54610 w 2258695"/>
                <a:gd name="connsiteY0" fmla="*/ 1143000 h 1210945"/>
                <a:gd name="connisteX1" fmla="*/ 1020445 w 2258695"/>
                <a:gd name="connsiteY1" fmla="*/ 0 h 1210945"/>
                <a:gd name="connisteX2" fmla="*/ 2258695 w 2258695"/>
                <a:gd name="connsiteY2" fmla="*/ 13970 h 1210945"/>
                <a:gd name="connisteX3" fmla="*/ 1278890 w 2258695"/>
                <a:gd name="connsiteY3" fmla="*/ 1210945 h 1210945"/>
                <a:gd name="connisteX4" fmla="*/ 0 w 2258695"/>
                <a:gd name="connsiteY4" fmla="*/ 1197610 h 1210945"/>
                <a:gd name="connisteX5" fmla="*/ 108585 w 2258695"/>
                <a:gd name="connsiteY5" fmla="*/ 1089025 h 121094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2258695" h="1210945">
                  <a:moveTo>
                    <a:pt x="54610" y="1143000"/>
                  </a:moveTo>
                  <a:lnTo>
                    <a:pt x="1020445" y="0"/>
                  </a:lnTo>
                  <a:lnTo>
                    <a:pt x="2258695" y="13970"/>
                  </a:lnTo>
                  <a:lnTo>
                    <a:pt x="1278890" y="1210945"/>
                  </a:lnTo>
                  <a:lnTo>
                    <a:pt x="0" y="1197610"/>
                  </a:lnTo>
                  <a:lnTo>
                    <a:pt x="108585" y="1089025"/>
                  </a:lnTo>
                </a:path>
              </a:pathLst>
            </a:custGeom>
            <a:solidFill>
              <a:srgbClr val="BDDB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8" name="Retângulo 7"/>
            <p:cNvSpPr/>
            <p:nvPr/>
          </p:nvSpPr>
          <p:spPr>
            <a:xfrm>
              <a:off x="15392" y="3041"/>
              <a:ext cx="2762" cy="11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sp>
          <p:nvSpPr>
            <p:cNvPr id="9" name="Retângulo 8"/>
            <p:cNvSpPr/>
            <p:nvPr/>
          </p:nvSpPr>
          <p:spPr>
            <a:xfrm>
              <a:off x="16166" y="2677"/>
              <a:ext cx="1329" cy="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ltLang="en-US"/>
            </a:p>
          </p:txBody>
        </p:sp>
      </p:grpSp>
      <p:sp>
        <p:nvSpPr>
          <p:cNvPr id="77" name="Caixa de Texto 76"/>
          <p:cNvSpPr txBox="1"/>
          <p:nvPr/>
        </p:nvSpPr>
        <p:spPr>
          <a:xfrm>
            <a:off x="1800860" y="320675"/>
            <a:ext cx="7995920" cy="583565"/>
          </a:xfrm>
          <a:prstGeom prst="rect">
            <a:avLst/>
          </a:prstGeom>
          <a:solidFill>
            <a:schemeClr val="bg1"/>
          </a:solidFill>
        </p:spPr>
        <p:txBody>
          <a:bodyPr wrap="square" rtlCol="0" anchor="t">
            <a:spAutoFit/>
          </a:bodyPr>
          <a:lstStyle/>
          <a:p>
            <a:pPr indent="0" algn="ctr" fontAlgn="auto">
              <a:spcAft>
                <a:spcPts val="1200"/>
              </a:spcAft>
              <a:buFont typeface="Arial" panose="020B0604020202020204" pitchFamily="34" charset="0"/>
              <a:buNone/>
            </a:pPr>
            <a:r>
              <a:rPr lang="pt-BR" altLang="en-US" sz="3200" b="1" dirty="0" smtClean="0">
                <a:solidFill>
                  <a:srgbClr val="C00000"/>
                </a:solidFill>
                <a:latin typeface="Comic Sans MS" panose="030F0702030302020204" pitchFamily="66" charset="0"/>
                <a:cs typeface="Comic Sans MS" panose="030F0702030302020204" pitchFamily="66" charset="0"/>
                <a:sym typeface="+mn-ea"/>
              </a:rPr>
              <a:t>Implementação CMOS: Multi-Gate</a:t>
            </a:r>
            <a:endParaRPr lang="pt-BR" altLang="en-US" sz="2800" b="1" dirty="0" smtClean="0">
              <a:solidFill>
                <a:schemeClr val="tx1"/>
              </a:solidFill>
              <a:latin typeface="Comic Sans MS" panose="030F0702030302020204" pitchFamily="66" charset="0"/>
              <a:cs typeface="Comic Sans MS" panose="030F0702030302020204" pitchFamily="66" charset="0"/>
              <a:sym typeface="+mn-ea"/>
            </a:endParaRPr>
          </a:p>
        </p:txBody>
      </p:sp>
      <p:sp>
        <p:nvSpPr>
          <p:cNvPr id="11" name="CaixaDeTexto 118"/>
          <p:cNvSpPr txBox="1"/>
          <p:nvPr/>
        </p:nvSpPr>
        <p:spPr>
          <a:xfrm>
            <a:off x="469900" y="5291455"/>
            <a:ext cx="10883900" cy="953135"/>
          </a:xfrm>
          <a:prstGeom prst="rect">
            <a:avLst/>
          </a:prstGeom>
          <a:solidFill>
            <a:schemeClr val="bg1"/>
          </a:solidFill>
          <a:ln w="25400">
            <a:solidFill>
              <a:srgbClr val="FFFF00"/>
            </a:solidFill>
          </a:ln>
        </p:spPr>
        <p:txBody>
          <a:bodyPr wrap="square" rtlCol="0">
            <a:spAutoFit/>
          </a:bodyPr>
          <a:lstStyle/>
          <a:p>
            <a:r>
              <a:rPr lang="pt-BR" sz="2800" dirty="0" smtClean="0">
                <a:latin typeface="Comic Sans MS" panose="030F0702030302020204" pitchFamily="66" charset="0"/>
                <a:cs typeface="Comic Sans MS" panose="030F0702030302020204" pitchFamily="66" charset="0"/>
              </a:rPr>
              <a:t>FINFET, Double Gate, TriGate: permite que o gate controle melhor o canal, mesmo para dimensões nanometricas de canal</a:t>
            </a:r>
            <a:endParaRPr lang="pt-BR" sz="2800" dirty="0" smtClean="0">
              <a:latin typeface="Comic Sans MS" panose="030F0702030302020204" pitchFamily="66" charset="0"/>
              <a:cs typeface="Comic Sans MS" panose="030F0702030302020204" pitchFamily="66" charset="0"/>
            </a:endParaRPr>
          </a:p>
        </p:txBody>
      </p:sp>
      <p:cxnSp>
        <p:nvCxnSpPr>
          <p:cNvPr id="12" name="Conector de Seta Reta 11"/>
          <p:cNvCxnSpPr/>
          <p:nvPr/>
        </p:nvCxnSpPr>
        <p:spPr>
          <a:xfrm flipV="1">
            <a:off x="6405245" y="2395855"/>
            <a:ext cx="247650" cy="2952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Caixa de Texto 12"/>
          <p:cNvSpPr txBox="1"/>
          <p:nvPr/>
        </p:nvSpPr>
        <p:spPr>
          <a:xfrm>
            <a:off x="5810250" y="2383790"/>
            <a:ext cx="570865" cy="307340"/>
          </a:xfrm>
          <a:prstGeom prst="rect">
            <a:avLst/>
          </a:prstGeom>
          <a:solidFill>
            <a:schemeClr val="bg1"/>
          </a:solidFill>
        </p:spPr>
        <p:txBody>
          <a:bodyPr vert="horz" wrap="square" lIns="0" tIns="0" rIns="0" bIns="0" rtlCol="0">
            <a:spAutoFit/>
          </a:bodyPr>
          <a:lstStyle/>
          <a:p>
            <a:r>
              <a:rPr lang="pt-BR" altLang="en-US" sz="2000" b="1">
                <a:solidFill>
                  <a:schemeClr val="tx1"/>
                </a:solidFill>
              </a:rPr>
              <a:t>6 nm</a:t>
            </a:r>
            <a:endParaRPr lang="pt-BR" altLang="en-US" sz="2000" b="1" baseline="-25000">
              <a:solidFill>
                <a:schemeClr val="tx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2257" name="Espaço Reservado para Data 1"/>
          <p:cNvSpPr>
            <a:spLocks noGrp="1"/>
          </p:cNvSpPr>
          <p:nvPr>
            <p:ph type="dt" sz="half" idx="10"/>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ctr" defTabSz="913130">
              <a:buClrTx/>
              <a:buFontTx/>
            </a:pPr>
            <a:r>
              <a:rPr lang="pt-BR" altLang="pt-BR" sz="1400" dirty="0">
                <a:latin typeface="Times New Roman" panose="02020603050405020304" pitchFamily="18" charset="0"/>
              </a:rPr>
              <a:t>     </a:t>
            </a:r>
            <a:r>
              <a:rPr lang="pt-BR" altLang="pt-BR" sz="1400" dirty="0">
                <a:latin typeface="Comic Sans MS" panose="030F0702030302020204" pitchFamily="66" charset="0"/>
              </a:rPr>
              <a:t>mar./2012</a:t>
            </a:r>
            <a:endParaRPr lang="pt-BR" altLang="pt-BR" sz="1400" dirty="0">
              <a:latin typeface="Comic Sans MS" panose="030F0702030302020204" pitchFamily="66" charset="0"/>
            </a:endParaRPr>
          </a:p>
        </p:txBody>
      </p:sp>
      <p:sp>
        <p:nvSpPr>
          <p:cNvPr id="352258" name="Espaço Reservado para Número de Slide 2"/>
          <p:cNvSpPr>
            <a:spLocks noGrp="1"/>
          </p:cNvSpPr>
          <p:nvPr>
            <p:ph type="sldNum" sz="quarter" idx="12"/>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r" defTabSz="913130">
              <a:buClrTx/>
              <a:buFontTx/>
            </a:pPr>
            <a:fld id="{9A0DB2DC-4C9A-4742-B13C-FB6460FD3503}" type="slidenum">
              <a:rPr lang="pt-BR" altLang="pt-BR" sz="1400" dirty="0">
                <a:latin typeface="Comic Sans MS" panose="030F0702030302020204" pitchFamily="66" charset="0"/>
              </a:rPr>
            </a:fld>
            <a:endParaRPr lang="pt-BR" altLang="pt-BR" sz="1400" dirty="0">
              <a:latin typeface="Comic Sans MS" panose="030F0702030302020204" pitchFamily="66" charset="0"/>
            </a:endParaRPr>
          </a:p>
        </p:txBody>
      </p:sp>
      <p:pic>
        <p:nvPicPr>
          <p:cNvPr id="352259" name="Picture 2"/>
          <p:cNvPicPr>
            <a:picLocks noChangeAspect="1"/>
          </p:cNvPicPr>
          <p:nvPr/>
        </p:nvPicPr>
        <p:blipFill>
          <a:blip r:embed="rId1"/>
          <a:stretch>
            <a:fillRect/>
          </a:stretch>
        </p:blipFill>
        <p:spPr>
          <a:xfrm>
            <a:off x="1803400" y="466725"/>
            <a:ext cx="8683625" cy="5857875"/>
          </a:xfrm>
          <a:prstGeom prst="rect">
            <a:avLst/>
          </a:prstGeom>
          <a:noFill/>
          <a:ln w="19050">
            <a:noFill/>
          </a:ln>
        </p:spPr>
      </p:pic>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9969" name="Espaço Reservado para Data 1"/>
          <p:cNvSpPr>
            <a:spLocks noGrp="1"/>
          </p:cNvSpPr>
          <p:nvPr>
            <p:ph type="dt" sz="half" idx="10"/>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ctr" defTabSz="913130">
              <a:buClrTx/>
              <a:buFontTx/>
            </a:pPr>
            <a:r>
              <a:rPr lang="pt-BR" altLang="pt-BR" sz="1400" dirty="0">
                <a:latin typeface="Times New Roman" panose="02020603050405020304" pitchFamily="18" charset="0"/>
              </a:rPr>
              <a:t>     </a:t>
            </a:r>
            <a:r>
              <a:rPr lang="pt-BR" altLang="pt-BR" sz="1400" dirty="0">
                <a:latin typeface="Comic Sans MS" panose="030F0702030302020204" pitchFamily="66" charset="0"/>
              </a:rPr>
              <a:t>mar./2012</a:t>
            </a:r>
            <a:endParaRPr lang="pt-BR" altLang="pt-BR" sz="1400" dirty="0">
              <a:latin typeface="Comic Sans MS" panose="030F0702030302020204" pitchFamily="66" charset="0"/>
            </a:endParaRPr>
          </a:p>
        </p:txBody>
      </p:sp>
      <p:sp>
        <p:nvSpPr>
          <p:cNvPr id="339970" name="Espaço Reservado para Número de Slide 2"/>
          <p:cNvSpPr>
            <a:spLocks noGrp="1"/>
          </p:cNvSpPr>
          <p:nvPr>
            <p:ph type="sldNum" sz="quarter" idx="12"/>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r" defTabSz="913130">
              <a:buClrTx/>
              <a:buFontTx/>
            </a:pPr>
            <a:fld id="{9A0DB2DC-4C9A-4742-B13C-FB6460FD3503}" type="slidenum">
              <a:rPr lang="pt-BR" altLang="pt-BR" sz="1400" dirty="0">
                <a:latin typeface="Comic Sans MS" panose="030F0702030302020204" pitchFamily="66" charset="0"/>
              </a:rPr>
            </a:fld>
            <a:endParaRPr lang="pt-BR" altLang="pt-BR" sz="1400" dirty="0">
              <a:latin typeface="Comic Sans MS" panose="030F0702030302020204" pitchFamily="66" charset="0"/>
            </a:endParaRPr>
          </a:p>
        </p:txBody>
      </p:sp>
      <p:pic>
        <p:nvPicPr>
          <p:cNvPr id="339971" name="Picture 2"/>
          <p:cNvPicPr>
            <a:picLocks noChangeAspect="1"/>
          </p:cNvPicPr>
          <p:nvPr/>
        </p:nvPicPr>
        <p:blipFill>
          <a:blip r:embed="rId1"/>
          <a:stretch>
            <a:fillRect/>
          </a:stretch>
        </p:blipFill>
        <p:spPr>
          <a:xfrm>
            <a:off x="2600325" y="322263"/>
            <a:ext cx="6677025" cy="5959475"/>
          </a:xfrm>
          <a:prstGeom prst="rect">
            <a:avLst/>
          </a:prstGeom>
          <a:noFill/>
          <a:ln w="19050">
            <a:noFill/>
          </a:ln>
        </p:spPr>
      </p:pic>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2017" name="Espaço Reservado para Data 1"/>
          <p:cNvSpPr>
            <a:spLocks noGrp="1"/>
          </p:cNvSpPr>
          <p:nvPr>
            <p:ph type="dt" sz="half" idx="10"/>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ctr" defTabSz="913130">
              <a:buClrTx/>
              <a:buFontTx/>
            </a:pPr>
            <a:r>
              <a:rPr lang="pt-BR" altLang="pt-BR" sz="1400" dirty="0">
                <a:latin typeface="Times New Roman" panose="02020603050405020304" pitchFamily="18" charset="0"/>
              </a:rPr>
              <a:t>     </a:t>
            </a:r>
            <a:r>
              <a:rPr lang="pt-BR" altLang="pt-BR" sz="1400" dirty="0">
                <a:latin typeface="Comic Sans MS" panose="030F0702030302020204" pitchFamily="66" charset="0"/>
              </a:rPr>
              <a:t>mar./2012</a:t>
            </a:r>
            <a:endParaRPr lang="pt-BR" altLang="pt-BR" sz="1400" dirty="0">
              <a:latin typeface="Comic Sans MS" panose="030F0702030302020204" pitchFamily="66" charset="0"/>
            </a:endParaRPr>
          </a:p>
        </p:txBody>
      </p:sp>
      <p:sp>
        <p:nvSpPr>
          <p:cNvPr id="342018" name="Espaço Reservado para Número de Slide 2"/>
          <p:cNvSpPr>
            <a:spLocks noGrp="1"/>
          </p:cNvSpPr>
          <p:nvPr>
            <p:ph type="sldNum" sz="quarter" idx="12"/>
          </p:nvPr>
        </p:nvSpPr>
        <p:spPr/>
        <p:txBody>
          <a:bodyPr wrap="none" lIns="92075" tIns="46038" rIns="92075" bIns="46038" anchor="ctr" anchorCtr="0"/>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1" fontAlgn="base" latinLnBrk="0" hangingPunct="1">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r" defTabSz="913130">
              <a:buClrTx/>
              <a:buFontTx/>
            </a:pPr>
            <a:fld id="{9A0DB2DC-4C9A-4742-B13C-FB6460FD3503}" type="slidenum">
              <a:rPr lang="pt-BR" altLang="pt-BR" sz="1400" dirty="0">
                <a:latin typeface="Comic Sans MS" panose="030F0702030302020204" pitchFamily="66" charset="0"/>
              </a:rPr>
            </a:fld>
            <a:endParaRPr lang="pt-BR" altLang="pt-BR" sz="1400" dirty="0">
              <a:latin typeface="Comic Sans MS" panose="030F0702030302020204" pitchFamily="66" charset="0"/>
            </a:endParaRPr>
          </a:p>
        </p:txBody>
      </p:sp>
      <p:pic>
        <p:nvPicPr>
          <p:cNvPr id="342019" name="Picture 2"/>
          <p:cNvPicPr>
            <a:picLocks noChangeAspect="1"/>
          </p:cNvPicPr>
          <p:nvPr/>
        </p:nvPicPr>
        <p:blipFill>
          <a:blip r:embed="rId1"/>
          <a:stretch>
            <a:fillRect/>
          </a:stretch>
        </p:blipFill>
        <p:spPr>
          <a:xfrm>
            <a:off x="1662113" y="809625"/>
            <a:ext cx="9110662" cy="5037138"/>
          </a:xfrm>
          <a:prstGeom prst="rect">
            <a:avLst/>
          </a:prstGeom>
          <a:noFill/>
          <a:ln w="19050">
            <a:noFill/>
          </a:ln>
        </p:spPr>
      </p:pic>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 de Texto 76"/>
          <p:cNvSpPr txBox="1"/>
          <p:nvPr/>
        </p:nvSpPr>
        <p:spPr>
          <a:xfrm>
            <a:off x="737419" y="816372"/>
            <a:ext cx="10540181" cy="5909310"/>
          </a:xfrm>
          <a:prstGeom prst="rect">
            <a:avLst/>
          </a:prstGeom>
          <a:solidFill>
            <a:schemeClr val="bg1"/>
          </a:solidFill>
        </p:spPr>
        <p:txBody>
          <a:bodyPr wrap="square" rtlCol="0" anchor="t">
            <a:spAutoFit/>
          </a:bodyPr>
          <a:lstStyle/>
          <a:p>
            <a:pPr indent="0" algn="ctr" fontAlgn="auto">
              <a:spcAft>
                <a:spcPts val="1200"/>
              </a:spcAft>
              <a:buFont typeface="Arial" panose="020B0604020202020204" pitchFamily="34" charset="0"/>
              <a:buNone/>
            </a:pPr>
            <a:r>
              <a:rPr lang="pt-BR" altLang="en-US" sz="3200" b="1" dirty="0" err="1" smtClean="0">
                <a:solidFill>
                  <a:srgbClr val="C00000"/>
                </a:solidFill>
                <a:latin typeface="Comic Sans MS" panose="030F0702030302020204" pitchFamily="66" charset="0"/>
                <a:cs typeface="Comic Sans MS" panose="030F0702030302020204" pitchFamily="66" charset="0"/>
                <a:sym typeface="+mn-ea"/>
              </a:rPr>
              <a:t>Compact</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a:t>
            </a:r>
            <a:r>
              <a:rPr lang="pt-BR" altLang="en-US" sz="3200" b="1" dirty="0" err="1" smtClean="0">
                <a:solidFill>
                  <a:srgbClr val="C00000"/>
                </a:solidFill>
                <a:latin typeface="Comic Sans MS" panose="030F0702030302020204" pitchFamily="66" charset="0"/>
                <a:cs typeface="Comic Sans MS" panose="030F0702030302020204" pitchFamily="66" charset="0"/>
                <a:sym typeface="+mn-ea"/>
              </a:rPr>
              <a:t>Models</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modelos utilizados em simuladores</a:t>
            </a:r>
            <a:endParaRPr lang="pt-BR" altLang="en-US" sz="3200" b="1" dirty="0" smtClean="0">
              <a:solidFill>
                <a:srgbClr val="C00000"/>
              </a:solidFill>
              <a:latin typeface="Comic Sans MS" panose="030F0702030302020204" pitchFamily="66" charset="0"/>
              <a:cs typeface="Comic Sans MS" panose="030F0702030302020204" pitchFamily="66" charset="0"/>
              <a:sym typeface="+mn-ea"/>
            </a:endParaRPr>
          </a:p>
          <a:p>
            <a:pPr indent="354330"/>
            <a:r>
              <a:rPr lang="en-US" sz="2400" dirty="0" smtClean="0"/>
              <a:t>High </a:t>
            </a:r>
            <a:r>
              <a:rPr lang="en-US" sz="2400" dirty="0"/>
              <a:t>accuracy </a:t>
            </a:r>
            <a:r>
              <a:rPr lang="en-US" sz="2400" dirty="0" smtClean="0"/>
              <a:t>in </a:t>
            </a:r>
            <a:r>
              <a:rPr lang="en-US" sz="2400" dirty="0"/>
              <a:t>compact models is a essential feature for the “First wafer success” which has become the norm </a:t>
            </a:r>
            <a:r>
              <a:rPr lang="en-US" sz="2400" dirty="0" smtClean="0"/>
              <a:t>for microelectronic industry in </a:t>
            </a:r>
            <a:r>
              <a:rPr lang="en-US" sz="2400" dirty="0"/>
              <a:t>the past dozen </a:t>
            </a:r>
            <a:r>
              <a:rPr lang="en-US" sz="2400" dirty="0" smtClean="0"/>
              <a:t>years, </a:t>
            </a:r>
            <a:r>
              <a:rPr lang="en-US" sz="2400" dirty="0"/>
              <a:t>in spite of the rising technology complexity and circuit size and variety</a:t>
            </a:r>
            <a:endParaRPr lang="pt-BR" altLang="en-US" sz="2400" b="1" dirty="0">
              <a:latin typeface="Comic Sans MS" panose="030F0702030302020204" pitchFamily="66" charset="0"/>
              <a:cs typeface="Comic Sans MS" panose="030F0702030302020204" pitchFamily="66" charset="0"/>
              <a:sym typeface="+mn-ea"/>
            </a:endParaRPr>
          </a:p>
          <a:p>
            <a:pPr indent="452755"/>
            <a:r>
              <a:rPr lang="en-US" sz="2400" dirty="0"/>
              <a:t>Compact device model </a:t>
            </a:r>
            <a:r>
              <a:rPr lang="en-US" sz="2400" dirty="0" smtClean="0"/>
              <a:t>of an device </a:t>
            </a:r>
            <a:r>
              <a:rPr lang="en-US" sz="2400" dirty="0"/>
              <a:t>describes its terminal behavior in terms of the current-voltage (</a:t>
            </a:r>
            <a:r>
              <a:rPr lang="en-US" sz="2400" i="1" dirty="0"/>
              <a:t>I</a:t>
            </a:r>
            <a:r>
              <a:rPr lang="en-US" sz="2400" dirty="0"/>
              <a:t> − </a:t>
            </a:r>
            <a:r>
              <a:rPr lang="en-US" sz="2400" i="1" dirty="0"/>
              <a:t>V</a:t>
            </a:r>
            <a:r>
              <a:rPr lang="en-US" sz="2400" dirty="0"/>
              <a:t>), </a:t>
            </a:r>
            <a:r>
              <a:rPr lang="en-US" sz="2400" dirty="0" smtClean="0"/>
              <a:t>capacitance-voltage </a:t>
            </a:r>
            <a:r>
              <a:rPr lang="en-US" sz="2400" dirty="0"/>
              <a:t>(</a:t>
            </a:r>
            <a:r>
              <a:rPr lang="en-US" sz="2400" i="1" dirty="0"/>
              <a:t>C</a:t>
            </a:r>
            <a:r>
              <a:rPr lang="en-US" sz="2400" dirty="0"/>
              <a:t> − </a:t>
            </a:r>
            <a:r>
              <a:rPr lang="en-US" sz="2400" i="1" dirty="0"/>
              <a:t>V</a:t>
            </a:r>
            <a:r>
              <a:rPr lang="en-US" sz="2400" dirty="0"/>
              <a:t>), and the carrier transport processes within the device. </a:t>
            </a:r>
            <a:endParaRPr lang="en-US" sz="2400" dirty="0" smtClean="0"/>
          </a:p>
          <a:p>
            <a:pPr indent="452755"/>
            <a:r>
              <a:rPr lang="en-US" sz="2400" dirty="0" smtClean="0"/>
              <a:t>All </a:t>
            </a:r>
            <a:r>
              <a:rPr lang="en-US" sz="2400" dirty="0"/>
              <a:t>compact MOSFET models start with a “core model” that models a prototype </a:t>
            </a:r>
            <a:r>
              <a:rPr lang="en-US" sz="2400" dirty="0" smtClean="0"/>
              <a:t>very </a:t>
            </a:r>
            <a:r>
              <a:rPr lang="en-US" sz="2400" dirty="0"/>
              <a:t>long-channel transistor</a:t>
            </a:r>
            <a:r>
              <a:rPr lang="en-US" sz="2400" dirty="0" smtClean="0"/>
              <a:t>. It represents about 10% to 20% of the overall model code, both in terms of execution time as well as the number of lines. </a:t>
            </a:r>
            <a:r>
              <a:rPr lang="en-US" sz="2400" dirty="0"/>
              <a:t>For the other </a:t>
            </a:r>
            <a:r>
              <a:rPr lang="en-US" sz="2400" dirty="0" smtClean="0"/>
              <a:t>80% to 90% </a:t>
            </a:r>
            <a:r>
              <a:rPr lang="en-US" sz="2400" dirty="0"/>
              <a:t>of the </a:t>
            </a:r>
            <a:r>
              <a:rPr lang="en-US" sz="2400" dirty="0" smtClean="0"/>
              <a:t>models </a:t>
            </a:r>
            <a:r>
              <a:rPr lang="en-US" sz="2400" dirty="0"/>
              <a:t>used in an </a:t>
            </a:r>
            <a:r>
              <a:rPr lang="en-US" sz="2400" dirty="0" smtClean="0"/>
              <a:t>IC</a:t>
            </a:r>
            <a:r>
              <a:rPr lang="en-US" sz="2400" dirty="0"/>
              <a:t>, the accuracy is achieved with numerous add-on “real-device models” as shown </a:t>
            </a:r>
            <a:r>
              <a:rPr lang="en-US" sz="2400" dirty="0" smtClean="0"/>
              <a:t>in </a:t>
            </a:r>
            <a:r>
              <a:rPr lang="en-US" sz="2400" dirty="0"/>
              <a:t>Figure 1.11 . With the CMOS </a:t>
            </a:r>
            <a:r>
              <a:rPr lang="en-US" sz="2400" dirty="0" smtClean="0"/>
              <a:t>technology aggressively </a:t>
            </a:r>
            <a:r>
              <a:rPr lang="en-US" sz="2400" dirty="0"/>
              <a:t>scaled, the real-device </a:t>
            </a:r>
            <a:r>
              <a:rPr lang="en-US" sz="2400" dirty="0" smtClean="0"/>
              <a:t>effects </a:t>
            </a:r>
            <a:r>
              <a:rPr lang="en-US" sz="2400" dirty="0"/>
              <a:t>have become the dominant, not the secondary, effects, and the real-device </a:t>
            </a:r>
            <a:r>
              <a:rPr lang="en-US" sz="2400" dirty="0" smtClean="0"/>
              <a:t>models </a:t>
            </a:r>
            <a:r>
              <a:rPr lang="en-US" sz="2400" dirty="0"/>
              <a:t>determine the accuracy of circuit simulation</a:t>
            </a:r>
            <a:r>
              <a:rPr lang="en-US" sz="2400" dirty="0" smtClean="0"/>
              <a:t>.</a:t>
            </a:r>
            <a:endParaRPr lang="en-US" sz="2400" dirty="0"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rotWithShape="1">
          <a:blip r:embed="rId1"/>
          <a:srcRect l="14311" t="9293" r="6914"/>
          <a:stretch>
            <a:fillRect/>
          </a:stretch>
        </p:blipFill>
        <p:spPr>
          <a:xfrm>
            <a:off x="2155825" y="1098550"/>
            <a:ext cx="7621270" cy="5532755"/>
          </a:xfrm>
          <a:prstGeom prst="rect">
            <a:avLst/>
          </a:prstGeom>
        </p:spPr>
      </p:pic>
      <p:sp>
        <p:nvSpPr>
          <p:cNvPr id="4" name="Caixa de Texto 76"/>
          <p:cNvSpPr txBox="1"/>
          <p:nvPr/>
        </p:nvSpPr>
        <p:spPr>
          <a:xfrm>
            <a:off x="680617" y="514555"/>
            <a:ext cx="10540181" cy="584775"/>
          </a:xfrm>
          <a:prstGeom prst="rect">
            <a:avLst/>
          </a:prstGeom>
          <a:solidFill>
            <a:schemeClr val="bg1"/>
          </a:solidFill>
        </p:spPr>
        <p:txBody>
          <a:bodyPr wrap="square" rtlCol="0" anchor="t">
            <a:spAutoFit/>
          </a:bodyPr>
          <a:lstStyle/>
          <a:p>
            <a:pPr indent="0" algn="ctr" fontAlgn="auto">
              <a:spcAft>
                <a:spcPts val="1200"/>
              </a:spcAft>
              <a:buFont typeface="Arial" panose="020B0604020202020204" pitchFamily="34" charset="0"/>
              <a:buNone/>
            </a:pPr>
            <a:r>
              <a:rPr lang="pt-BR" altLang="en-US" sz="3200" b="1" dirty="0" err="1" smtClean="0">
                <a:solidFill>
                  <a:srgbClr val="C00000"/>
                </a:solidFill>
                <a:latin typeface="Comic Sans MS" panose="030F0702030302020204" pitchFamily="66" charset="0"/>
                <a:cs typeface="Comic Sans MS" panose="030F0702030302020204" pitchFamily="66" charset="0"/>
                <a:sym typeface="+mn-ea"/>
              </a:rPr>
              <a:t>Compact</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a:t>
            </a:r>
            <a:r>
              <a:rPr lang="pt-BR" altLang="en-US" sz="3200" b="1" dirty="0" err="1" smtClean="0">
                <a:solidFill>
                  <a:srgbClr val="C00000"/>
                </a:solidFill>
                <a:latin typeface="Comic Sans MS" panose="030F0702030302020204" pitchFamily="66" charset="0"/>
                <a:cs typeface="Comic Sans MS" panose="030F0702030302020204" pitchFamily="66" charset="0"/>
                <a:sym typeface="+mn-ea"/>
              </a:rPr>
              <a:t>Models</a:t>
            </a:r>
            <a:r>
              <a:rPr lang="pt-BR" altLang="en-US" sz="3200" b="1" dirty="0" smtClean="0">
                <a:solidFill>
                  <a:srgbClr val="C00000"/>
                </a:solidFill>
                <a:latin typeface="Comic Sans MS" panose="030F0702030302020204" pitchFamily="66" charset="0"/>
                <a:cs typeface="Comic Sans MS" panose="030F0702030302020204" pitchFamily="66" charset="0"/>
                <a:sym typeface="+mn-ea"/>
              </a:rPr>
              <a:t>: modelos usados em simuladores</a:t>
            </a:r>
            <a:endParaRPr lang="pt-BR" altLang="en-US" sz="3200" b="1" dirty="0" smtClean="0">
              <a:solidFill>
                <a:srgbClr val="C00000"/>
              </a:solidFill>
              <a:latin typeface="Comic Sans MS" panose="030F0702030302020204" pitchFamily="66" charset="0"/>
              <a:cs typeface="Comic Sans MS" panose="030F0702030302020204" pitchFamily="66" charset="0"/>
              <a:sym typeface="+mn-ea"/>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 de Texto 3"/>
          <p:cNvSpPr txBox="1"/>
          <p:nvPr/>
        </p:nvSpPr>
        <p:spPr>
          <a:xfrm>
            <a:off x="622300" y="607695"/>
            <a:ext cx="10947400" cy="5923915"/>
          </a:xfrm>
          <a:prstGeom prst="rect">
            <a:avLst/>
          </a:prstGeom>
          <a:noFill/>
        </p:spPr>
        <p:txBody>
          <a:bodyPr wrap="square" rtlCol="0" anchor="t">
            <a:spAutoFit/>
          </a:bodyPr>
          <a:lstStyle/>
          <a:p>
            <a:r>
              <a:rPr lang="pt-BR" altLang="en-US" sz="1000"/>
              <a:t>.</a:t>
            </a:r>
            <a:r>
              <a:rPr lang="pt-BR" altLang="en-US" sz="900"/>
              <a:t>MODEL nch.4 NMOS	(LEVEL  = 54          LMIN = '9.999948e-008-(dxln+dxlmisn)' LMAX = '2.399959e-007-(dxln+dxlmisn)'</a:t>
            </a:r>
            <a:endParaRPr lang="pt-BR" altLang="en-US" sz="900"/>
          </a:p>
          <a:p>
            <a:r>
              <a:rPr lang="pt-BR" altLang="en-US" sz="900"/>
              <a:t>WMIN = '1e-005-(dxwn+dxwmisn)'     WMAX = 0.0009000001    VERSION  = 4.5  RGEOMOD  = 1           BINUNIT  = 2           PARAMCHK = 1</a:t>
            </a:r>
            <a:endParaRPr lang="pt-BR" altLang="en-US" sz="900"/>
          </a:p>
          <a:p>
            <a:r>
              <a:rPr lang="pt-BR" altLang="en-US" sz="900"/>
              <a:t>MOBMOD = 0           CAPMOD = 2           IGCMOD = 1  IGBMOD = 1           DIOMOD = 1           RDSMOD = 1</a:t>
            </a:r>
            <a:endParaRPr lang="pt-BR" altLang="en-US" sz="900"/>
          </a:p>
          <a:p>
            <a:r>
              <a:rPr lang="pt-BR" altLang="en-US" sz="900"/>
              <a:t>RBODYMOD = 0           RGATEMOD = '1*rgflag'           PERMOD = 1  ACNQSMOD = 0           TRNQSMOD = 0           TEMPMOD  = 0</a:t>
            </a:r>
            <a:endParaRPr lang="pt-BR" altLang="en-US" sz="900"/>
          </a:p>
          <a:p>
            <a:r>
              <a:rPr lang="pt-BR" altLang="en-US" sz="900"/>
              <a:t>WPEMOD = 1  TNOM = 25          TOXE = 'toxn+toxmisn'  TOXM = 2.6e-009      DTOX = 2.86e-010       EPSROX = 3.9   WINT = 0           LINT = -5.415E-09      LL   = 2.2652e-05  WL   = 0           LLN  = -0.5009       WLN  = 1</a:t>
            </a:r>
            <a:endParaRPr lang="pt-BR" altLang="en-US" sz="900"/>
          </a:p>
          <a:p>
            <a:r>
              <a:rPr lang="pt-BR" altLang="en-US" sz="900"/>
              <a:t>LW   = 0           WW   = 0           LWN  = 1  WWN  = 1           LWL  = 0           WWL  = 0  LLC  = 2.2652e-05      WLC  = 0           LWC  = 0</a:t>
            </a:r>
            <a:endParaRPr lang="pt-BR" altLang="en-US" sz="900"/>
          </a:p>
          <a:p>
            <a:r>
              <a:rPr lang="pt-BR" altLang="en-US" sz="900"/>
              <a:t>WWC  = 0           LWLC = 0           WWLC = 0  XL   = '-1e-09+(dxln+dxlmisn)'     XW   = '2.0e-08+(dxwn+dxwmisn)'    DLC  = '-5.415E-09+ddlcn'</a:t>
            </a:r>
            <a:endParaRPr lang="pt-BR" altLang="en-US" sz="900"/>
          </a:p>
          <a:p>
            <a:r>
              <a:rPr lang="pt-BR" altLang="en-US" sz="900"/>
              <a:t>DWC  = 0           XPART  = 1           TOXREF = 3e-009  DLCIG  = 2.5e-009      VTH0 = '0.44301989+dvthn+dvthmisn'  LVTH0  = '-2.6263045e-009+dlvthn'</a:t>
            </a:r>
            <a:endParaRPr lang="pt-BR" altLang="en-US" sz="900"/>
          </a:p>
          <a:p>
            <a:r>
              <a:rPr lang="pt-BR" altLang="en-US" sz="900"/>
              <a:t>K1   = 0.31994       K2   = '0.0060518885+dk2n' LK2  = -2.5663454e-009  K3   = -2.5        K3B  = 2.32848       W0   = 0</a:t>
            </a:r>
            <a:endParaRPr lang="pt-BR" altLang="en-US" sz="900"/>
          </a:p>
          <a:p>
            <a:r>
              <a:rPr lang="pt-BR" altLang="en-US" sz="900"/>
              <a:t>DVT0 = 5.6761764       DVT1 = 1.2875382       DVT2 = 0  DVT0W  = 0           DVT1W  = 0           DVT2W  = 0  DSUB = 0.5         MINV = -0.335        VOFFL  = 0</a:t>
            </a:r>
            <a:endParaRPr lang="pt-BR" altLang="en-US" sz="900"/>
          </a:p>
          <a:p>
            <a:r>
              <a:rPr lang="pt-BR" altLang="en-US" sz="900"/>
              <a:t>DVTP0  = 1.0230918e-006    DVTP1  = 1           LPE0 = 2.3791893e-008  LPEB = 0  WEB  = -150  WEC  = -3000  SCREF  = 1e-6</a:t>
            </a:r>
            <a:endParaRPr lang="pt-BR" altLang="en-US" sz="900"/>
          </a:p>
          <a:p>
            <a:r>
              <a:rPr lang="pt-BR" altLang="en-US" sz="900"/>
              <a:t>KVTH0WE  = 0.00465  LKVTH0WE = -12.6e-11  WKVTH0WE = -19.5e-11 PKVTH0WE = 1.00e-17  K2WE = 0.0018 LK2WE  = 2e-11  WK2WE  = -11.5e-11 PK2WE  = 0  XJ   = 8.6e-008      NGATE  = 3.5825e+020     NDEP = 6.5e+017</a:t>
            </a:r>
            <a:endParaRPr lang="pt-BR" altLang="en-US" sz="900"/>
          </a:p>
          <a:p>
            <a:r>
              <a:rPr lang="pt-BR" altLang="en-US" sz="900"/>
              <a:t>NSD  = 1e+020        PHIN   = 0           CDSC   = 0  CDSCB  = 0           CDSCD  = 0           CIT  = 0.00089174876  LCIT   = '1.1862968e-010+dlcitn'</a:t>
            </a:r>
            <a:endParaRPr lang="pt-BR" altLang="en-US" sz="900"/>
          </a:p>
          <a:p>
            <a:r>
              <a:rPr lang="pt-BR" altLang="en-US" sz="900"/>
              <a:t>VOFF   = -0.13778537     LVOFF  = '-3.9245908e-009+dlvoffn'  NFACTOR  = '0.75+dnfactorn'  ETA0   = '0.1010175+deta0n'  LETA0  = '5.6985851e-013+dleta0n'</a:t>
            </a:r>
            <a:endParaRPr lang="pt-BR" altLang="en-US" sz="900"/>
          </a:p>
          <a:p>
            <a:r>
              <a:rPr lang="pt-BR" altLang="en-US" sz="900"/>
              <a:t>ETAB   = -0.08565      UD   = 0           LUD  = 0  WUD  = 0           PUD  = 0</a:t>
            </a:r>
            <a:endParaRPr lang="pt-BR" altLang="en-US" sz="900"/>
          </a:p>
          <a:p>
            <a:r>
              <a:rPr lang="pt-BR" altLang="en-US" sz="900"/>
              <a:t> KU0WE  = -0.001  LKU0WE = -0.8e-10 WKU0WE = -1.2e-10 PKU0WE = 0.8e-17 U0   = '(0.021399889+du0n)*fu0misn'  LU0  = '(4.7901151e-011+dlu0n)*fu0misn'</a:t>
            </a:r>
            <a:endParaRPr lang="pt-BR" altLang="en-US" sz="900"/>
          </a:p>
          <a:p>
            <a:r>
              <a:rPr lang="pt-BR" altLang="en-US" sz="900"/>
              <a:t>UA   = -1.318498e-009    LUA  = 1.1033782e-017    UB   = 1.9551074e-018  LUB  = -2.2480505e-026   UC   = 8.770291e-011     LUC  = -8.077125e-019</a:t>
            </a:r>
            <a:endParaRPr lang="pt-BR" altLang="en-US" sz="900"/>
          </a:p>
          <a:p>
            <a:r>
              <a:rPr lang="pt-BR" altLang="en-US" sz="900"/>
              <a:t>VSAT   = '101196.2+dvsatn'   LVSAT  = '-0.0009019344+dlvsatn'  A0   = 0.76497717      LA0  = '-2.3823389e-007+dla0n'</a:t>
            </a:r>
            <a:endParaRPr lang="pt-BR" altLang="en-US" sz="900"/>
          </a:p>
          <a:p>
            <a:r>
              <a:rPr lang="pt-BR" altLang="en-US" sz="900"/>
              <a:t>AGS  = 3.2754786       LAGS   = 1.6517638e-007    A1   = 0  A2   = 1           B0   = 0           B1   = 0</a:t>
            </a:r>
            <a:endParaRPr lang="pt-BR" altLang="en-US" sz="900"/>
          </a:p>
          <a:p>
            <a:r>
              <a:rPr lang="pt-BR" altLang="en-US" sz="900"/>
              <a:t>KETA   = -0.073974665    LKETA  = 5.7233616e-009    DWG  = 0  DWB  = 0           PCLM   = -0.03535932     LPCLM  = 7.0117374e-008</a:t>
            </a:r>
            <a:endParaRPr lang="pt-BR" altLang="en-US" sz="900"/>
          </a:p>
          <a:p>
            <a:r>
              <a:rPr lang="pt-BR" altLang="en-US" sz="900"/>
              <a:t>PDIBLC1  = 0           PDIBLC2  = '-0.00020716496+dpdiblc2n'  LPDIBLC2 = 1.1562347e-010    PDIBLCB  = 0.059999999     DROUT  = 0.56 VAG   = 1.2         DELTA  = 0.007595625     PSCBE1 = 1e+009</a:t>
            </a:r>
            <a:endParaRPr lang="pt-BR" altLang="en-US" sz="900"/>
          </a:p>
          <a:p>
            <a:r>
              <a:rPr lang="pt-BR" altLang="en-US" sz="900"/>
              <a:t>PSCBE2 = 1e-020        FPROUT = 687.13435       PDITS  = 0 PDITSD = 0           PDITSL = 0           RSH  = 15.52</a:t>
            </a:r>
            <a:endParaRPr lang="pt-BR" altLang="en-US" sz="900"/>
          </a:p>
          <a:p>
            <a:r>
              <a:rPr lang="pt-BR" altLang="en-US" sz="900"/>
              <a:t>RSW  = '65+drdswn'     RDW  = '65+drdswn'     PRWG   = 0 PRWB   = 0           WR   = 1           ALPHA0 = 4.71e-007</a:t>
            </a:r>
            <a:endParaRPr lang="pt-BR" altLang="en-US" sz="900"/>
          </a:p>
          <a:p>
            <a:r>
              <a:rPr lang="pt-BR" altLang="en-US" sz="900"/>
              <a:t>+ALPHA1 = 2.371         BETA0  = 15.26         AGIDL  = 1e-008 BGIDL  = 1.9e+009      CGIDL  = 0.808         EGIDL  = 0.307</a:t>
            </a:r>
            <a:endParaRPr lang="pt-BR" altLang="en-US" sz="900"/>
          </a:p>
          <a:p>
            <a:r>
              <a:rPr lang="pt-BR" altLang="en-US" sz="900"/>
              <a:t>+AIGBACC  = 0.01396       BIGBACC  = 0.0079101083    CIGBACC  = 0.32874864  NIGBACC  = 23.684847       AIGBINV  = 0.35        BIGBINV  = 0.03</a:t>
            </a:r>
            <a:endParaRPr lang="pt-BR" altLang="en-US" sz="900"/>
          </a:p>
          <a:p>
            <a:r>
              <a:rPr lang="pt-BR" altLang="en-US" sz="900"/>
              <a:t>+CIGBINV  = 0.006         EIGBINV  = 1.1         NIGBINV  = 1  AIGC   = 0.01141       BIGC   = 0.0015058812    CIGC   = 0.000625</a:t>
            </a:r>
            <a:endParaRPr lang="pt-BR" altLang="en-US" sz="900"/>
          </a:p>
          <a:p>
            <a:r>
              <a:rPr lang="pt-BR" altLang="en-US" sz="900"/>
              <a:t>+AIGSD  = 0.01089       BIGSD  = 0.0010507083    CIGSD  = 0.069864936  NIGC   = 2           POXEDGE  = 1           PIGCD  = 2.565</a:t>
            </a:r>
            <a:endParaRPr lang="pt-BR" altLang="en-US" sz="900"/>
          </a:p>
          <a:p>
            <a:r>
              <a:rPr lang="pt-BR" altLang="en-US" sz="900"/>
              <a:t>+NTOX   = 'ntoxn'       XRCRG1 = 12          XRCRG2 = 1  CGSO   = 'cgon'        CGDO   = 'cgon'        CGBO   = 0   +CGDL   = 'cgln'        CGSL   = 'cgln'        CLC  = 1e-007  CLE  = 0.6         CF   = 'cfn'         CKAPPAS  = 0.6</a:t>
            </a:r>
            <a:endParaRPr lang="pt-BR" altLang="en-US" sz="900"/>
          </a:p>
          <a:p>
            <a:r>
              <a:rPr lang="pt-BR" altLang="en-US" sz="900"/>
              <a:t>+CKAPPAD  = 0.6         ACDE   = 0.4         MOIN   = 5.4939  NOFF   = 2.5494        VOFFCV = -0.1348       TVOFF  = 0.00087063866</a:t>
            </a:r>
            <a:endParaRPr lang="pt-BR" altLang="en-US" sz="900"/>
          </a:p>
          <a:p>
            <a:r>
              <a:rPr lang="pt-BR" altLang="en-US" sz="900"/>
              <a:t>+LTVOFF = 2.1968459e-011    WTVOFF = 0           PTVOFF = 0  KT1  = -0.25962724     LKT1   = -1.6352462e-009   KT1L   = 0</a:t>
            </a:r>
            <a:endParaRPr lang="pt-BR" altLang="en-US" sz="900"/>
          </a:p>
          <a:p>
            <a:r>
              <a:rPr lang="pt-BR" altLang="en-US" sz="900"/>
              <a:t>+KT2  = -0.10603119     LKT2   = 4.0765531e-009    UTE  = -1.5964855   LUTE   = 3.0887983e-008    UA1  = 8.2927857e-010    LUA1   = -1.6022109e-017</a:t>
            </a:r>
            <a:endParaRPr lang="pt-BR" altLang="en-US" sz="900"/>
          </a:p>
          <a:p>
            <a:r>
              <a:rPr lang="pt-BR" altLang="en-US" sz="900"/>
              <a:t>+UB1  = -1.389084e-018    LUB1   = 6.5905376e-026    UC1  = 1.2396893e-010  LUC1   = -2.9566572e-018   PRT  = 0           AT   = 54781.038  LAT  = -0.0022298811  NOIA = 'noianmac'    NOIB = 'noibnmac'    NOIC = 'noicnmac'    </a:t>
            </a:r>
            <a:endParaRPr lang="pt-BR" altLang="en-US" sz="900"/>
          </a:p>
          <a:p>
            <a:r>
              <a:rPr lang="pt-BR" altLang="en-US" sz="900"/>
              <a:t>+EM   = 9.05e+006  EF   = 0.939854    LINTNOI=-5.00e-008  JSS  = 2.01e-07      JSD  = 2.01e-07      JSWS   = 4.17e-13  +JSWD   = 4.17e-13      JSWGS  = 4.17e-13      JSWGD  = 4.17e-13 NJS  = 1           NJD  = 1           IJTHSFWD = 0.01</a:t>
            </a:r>
            <a:endParaRPr lang="pt-BR" altLang="en-US" sz="900"/>
          </a:p>
          <a:p>
            <a:r>
              <a:rPr lang="pt-BR" altLang="en-US" sz="900"/>
              <a:t>+IJTHDFWD = 0.01        IJTHSREV = 0.01        IJTHDREV = 0.01 BVS = 9.1  BVD  = 9.1    XJBVS  = 1 XJBVD  = 1           PBS  = 1           PBD  = 1</a:t>
            </a:r>
            <a:endParaRPr lang="pt-BR" altLang="en-US" sz="900"/>
          </a:p>
          <a:p>
            <a:r>
              <a:rPr lang="pt-BR" altLang="en-US" sz="900"/>
              <a:t>CJS  = 'cjn'         CJD  = 'cjn'         MJS  = 0.4  MJD  = 0.4         PBSWS  = 1           PBSWD  = 1  CJSWS  = 'cjswn'       CJSWD  = 'cjswn'       MJSWS  = 0.005</a:t>
            </a:r>
            <a:endParaRPr lang="pt-BR" altLang="en-US" sz="900"/>
          </a:p>
          <a:p>
            <a:r>
              <a:rPr lang="pt-BR" altLang="en-US" sz="900"/>
              <a:t>MJSWD  = 0.005         PBSWGS = 0.8         PBSWGD = 0.8  CJSWGS = 'cjswgn'      CJSWGD = 'cjswgn'      MJSWGS = 0.52  MJSWGD = 0.52        TPB  = 0.002         TCJ  = 0.0007 TPBSW  = 0.0004        TCJSW  = 0.0005        TPBSWG = 2.4e-05</a:t>
            </a:r>
            <a:endParaRPr lang="pt-BR" altLang="en-US" sz="900"/>
          </a:p>
          <a:p>
            <a:r>
              <a:rPr lang="pt-BR" altLang="en-US" sz="900"/>
              <a:t>TCJSWG = 0.0015        XTIS   = 3           XTID   = 3  JTSSWGS  = 6.6e-012      JTSSWGD  = 6.6e-012      NJTSSWG  = 4.573  VTSSWGS  = 3.593         VTSSWGD  = 3.593         DMCG   = 6.25e-008 DMCI   = 6.75e-008       DMDG   = 0    DMCGT  = 0 DWJ  = 0      XGW  = 0   XGL  = -2.11e-008 RSHG   = 15.06   GBMIN  = 1e-012    RBPB   = 50  RBPD   = 50          RBPS   = 50          RBDB   = 50 RBSB   = 50          NGCON  = 1</a:t>
            </a:r>
            <a:endParaRPr lang="pt-BR" altLang="en-US" sz="900"/>
          </a:p>
          <a:p>
            <a:r>
              <a:rPr lang="pt-BR" altLang="en-US" sz="900"/>
              <a:t>SAREF  = 4.05e-007 SBREF  = 4.05e-007 WLOD   = 2.8e-7 KVTH0  = 3.0e-009 LKVTH0 = -2.6e-008 WKVTH0 = 6.5e-007 PKVTH0 = 2e-015 LLODVTH  = 1 WLODVTH  = 1 STK2   = 4e-010  LODK2  = 0.5</a:t>
            </a:r>
            <a:endParaRPr lang="pt-BR" altLang="en-US" sz="900"/>
          </a:p>
          <a:p>
            <a:r>
              <a:rPr lang="pt-BR" altLang="en-US" sz="900"/>
              <a:t>LODETA0  = 1 KU0  = -2.5e-008  PKU0 = 8e-14 LKU0   = 11e-008 WKU0   = 0 LLODKU0  = 1  WLODKU0  = 1 KVSAT  = 0.8 STETA0 = -4.3e-09 TKU0   = 0 WVTH0  = '0+dwvthn'      PVTH0  = '0+dpvthn'</a:t>
            </a:r>
            <a:endParaRPr lang="pt-BR" altLang="en-US" sz="900"/>
          </a:p>
          <a:p>
            <a:r>
              <a:rPr lang="pt-BR" altLang="en-US" sz="900"/>
              <a:t>WCIT   = '0+dwcitn'      WU0  = '(0+dwu0n)*fu0misn'       PU0  = '(0+dpu0n)*fu0misn' WETA0  = '0+dweta0n'     PETA0  = '0+dpeta0n'     WVOFF  = '0+dwvoffn'  PVOFF  = '0+dpvoffn'     PVSAT  = '0+dpvsatn'     WVSAT  = '0+dwvsatn'</a:t>
            </a:r>
            <a:endParaRPr lang="pt-BR" altLang="en-US" sz="900"/>
          </a:p>
          <a:p>
            <a:r>
              <a:rPr lang="pt-BR" altLang="en-US" sz="900"/>
              <a:t>LNFACTOR = '0+dlnfactorn'    WNFACTOR = '0+dwnfactorn'    PNFACTOR = '0+dpnfactorn'  FNOIMOD  = 1  TNOIMOD = 1  RNOIB = 0   RNOIA = 'rnoiax'   TNOIA = 'tnoiax'      )</a:t>
            </a:r>
            <a:endParaRPr lang="pt-BR" altLang="en-US" sz="900"/>
          </a:p>
        </p:txBody>
      </p:sp>
      <p:sp>
        <p:nvSpPr>
          <p:cNvPr id="177156" name="Rectangle 4">
            <a:hlinkClick r:id=""/>
          </p:cNvPr>
          <p:cNvSpPr>
            <a:spLocks noChangeArrowheads="1"/>
          </p:cNvSpPr>
          <p:nvPr/>
        </p:nvSpPr>
        <p:spPr bwMode="auto">
          <a:xfrm>
            <a:off x="2188845" y="2866390"/>
            <a:ext cx="8018145" cy="645160"/>
          </a:xfrm>
          <a:prstGeom prst="rect">
            <a:avLst/>
          </a:prstGeom>
          <a:noFill/>
          <a:ln w="9525">
            <a:solidFill>
              <a:srgbClr val="DA0F03"/>
            </a:solidFill>
            <a:miter lim="800000"/>
          </a:ln>
          <a:effectLst>
            <a:outerShdw dist="107763" dir="13500000" algn="ctr" rotWithShape="0">
              <a:schemeClr val="bg2">
                <a:alpha val="50000"/>
              </a:schemeClr>
            </a:outerShdw>
          </a:effectLst>
        </p:spPr>
        <p:txBody>
          <a:bodyPr wrap="square" lIns="92075" tIns="46038" rIns="92075" bIns="46038">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3600" b="1" i="0" u="none" strike="noStrike" kern="1200" cap="none" spc="0" normalizeH="0" baseline="0" noProof="0">
                <a:ln>
                  <a:noFill/>
                </a:ln>
                <a:solidFill>
                  <a:srgbClr val="DA0F03"/>
                </a:solidFill>
                <a:effectLst>
                  <a:outerShdw blurRad="38100" dist="38100" dir="2700000" algn="tl">
                    <a:srgbClr val="000000"/>
                  </a:outerShdw>
                </a:effectLst>
                <a:uLnTx/>
                <a:uFillTx/>
                <a:latin typeface="Comic Sans MS" panose="030F0702030302020204" pitchFamily="66" charset="0"/>
                <a:ea typeface="+mn-ea"/>
                <a:cs typeface="+mn-cs"/>
              </a:rPr>
              <a:t>Parametros para NMOS - 65nm </a:t>
            </a:r>
            <a:endParaRPr kumimoji="0" lang="pt-BR" sz="3600" b="1" i="0" u="none" strike="noStrike" kern="1200" cap="none" spc="0" normalizeH="0" baseline="0" noProof="0">
              <a:ln>
                <a:noFill/>
              </a:ln>
              <a:solidFill>
                <a:srgbClr val="DA0F03"/>
              </a:solidFill>
              <a:effectLst>
                <a:outerShdw blurRad="38100" dist="38100" dir="2700000" algn="tl">
                  <a:srgbClr val="000000"/>
                </a:outerShdw>
              </a:effectLst>
              <a:uLnTx/>
              <a:uFillTx/>
              <a:latin typeface="Comic Sans MS" panose="030F0702030302020204" pitchFamily="66" charset="0"/>
              <a:ea typeface="+mn-ea"/>
              <a:cs typeface="+mn-cs"/>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49985"/>
          </a:xfrm>
        </p:spPr>
        <p:txBody>
          <a:bodyPr/>
          <a:lstStyle/>
          <a:p>
            <a:r>
              <a:rPr lang="pt-BR" b="1" dirty="0" smtClean="0">
                <a:solidFill>
                  <a:srgbClr val="C00000"/>
                </a:solidFill>
                <a:effectLst>
                  <a:outerShdw blurRad="38100" dist="38100" dir="2700000" algn="tl">
                    <a:srgbClr val="000000">
                      <a:alpha val="43137"/>
                    </a:srgbClr>
                  </a:outerShdw>
                </a:effectLst>
                <a:latin typeface="Comic Sans MS" panose="030F0702030302020204" pitchFamily="66" charset="0"/>
              </a:rPr>
              <a:t>Tópicos para Revisão</a:t>
            </a:r>
            <a:endParaRPr lang="pt-BR"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Espaço Reservado para Conteúdo 2"/>
          <p:cNvSpPr>
            <a:spLocks noGrp="1"/>
          </p:cNvSpPr>
          <p:nvPr>
            <p:ph idx="1"/>
          </p:nvPr>
        </p:nvSpPr>
        <p:spPr>
          <a:xfrm>
            <a:off x="838200" y="1466850"/>
            <a:ext cx="10515600" cy="1283335"/>
          </a:xfrm>
        </p:spPr>
        <p:txBody>
          <a:bodyPr/>
          <a:lstStyle/>
          <a:p>
            <a:pPr marL="514350" indent="-514350">
              <a:buAutoNum type="arabicPeriod"/>
            </a:pPr>
            <a:r>
              <a:rPr lang="pt-BR" sz="3200" b="1" dirty="0" smtClean="0">
                <a:solidFill>
                  <a:schemeClr val="tx1"/>
                </a:solidFill>
                <a:latin typeface="Comic Sans MS" panose="030F0702030302020204" pitchFamily="66" charset="0"/>
              </a:rPr>
              <a:t>Relações importantes</a:t>
            </a:r>
            <a:endParaRPr lang="pt-BR" sz="3200" b="1" dirty="0" smtClean="0">
              <a:solidFill>
                <a:schemeClr val="tx1"/>
              </a:solidFill>
              <a:latin typeface="Comic Sans MS" panose="030F0702030302020204" pitchFamily="66" charset="0"/>
            </a:endParaRPr>
          </a:p>
          <a:p>
            <a:pPr marL="0" indent="0">
              <a:buNone/>
            </a:pPr>
            <a:r>
              <a:rPr lang="pt-BR" sz="2400" b="1" dirty="0" smtClean="0">
                <a:solidFill>
                  <a:schemeClr val="tx1"/>
                </a:solidFill>
                <a:latin typeface="Comic Sans MS" panose="030F0702030302020204" pitchFamily="66" charset="0"/>
              </a:rPr>
              <a:t>Consideremos um inversor</a:t>
            </a:r>
            <a:endParaRPr lang="pt-BR" sz="2400" b="1" dirty="0" smtClean="0">
              <a:solidFill>
                <a:schemeClr val="tx1"/>
              </a:solidFill>
              <a:latin typeface="Comic Sans MS" panose="030F0702030302020204" pitchFamily="66" charset="0"/>
            </a:endParaRP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grpSp>
        <p:nvGrpSpPr>
          <p:cNvPr id="5" name="Grupo 4"/>
          <p:cNvGrpSpPr/>
          <p:nvPr/>
        </p:nvGrpSpPr>
        <p:grpSpPr>
          <a:xfrm flipH="1">
            <a:off x="4124871" y="2915529"/>
            <a:ext cx="2912745" cy="3373511"/>
            <a:chOff x="1017044" y="3088257"/>
            <a:chExt cx="2912745" cy="3373511"/>
          </a:xfrm>
        </p:grpSpPr>
        <p:sp>
          <p:nvSpPr>
            <p:cNvPr id="7" name="Line 56"/>
            <p:cNvSpPr>
              <a:spLocks noChangeShapeType="1"/>
            </p:cNvSpPr>
            <p:nvPr/>
          </p:nvSpPr>
          <p:spPr bwMode="auto">
            <a:xfrm>
              <a:off x="2054494" y="3931756"/>
              <a:ext cx="0" cy="1728674"/>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grpSp>
          <p:nvGrpSpPr>
            <p:cNvPr id="55" name="Group 104"/>
            <p:cNvGrpSpPr/>
            <p:nvPr/>
          </p:nvGrpSpPr>
          <p:grpSpPr bwMode="auto">
            <a:xfrm flipH="1">
              <a:off x="2054494" y="3496360"/>
              <a:ext cx="504818" cy="431772"/>
              <a:chOff x="5039234" y="4977172"/>
              <a:chExt cx="503606" cy="432048"/>
            </a:xfrm>
          </p:grpSpPr>
          <p:sp>
            <p:nvSpPr>
              <p:cNvPr id="65" name="Line 82"/>
              <p:cNvSpPr>
                <a:spLocks noChangeShapeType="1"/>
              </p:cNvSpPr>
              <p:nvPr/>
            </p:nvSpPr>
            <p:spPr bwMode="auto">
              <a:xfrm>
                <a:off x="5255952" y="4977172"/>
                <a:ext cx="0" cy="43180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69" name="Line 83"/>
              <p:cNvSpPr>
                <a:spLocks noChangeShapeType="1"/>
              </p:cNvSpPr>
              <p:nvPr/>
            </p:nvSpPr>
            <p:spPr bwMode="auto">
              <a:xfrm flipH="1">
                <a:off x="5290812" y="4977172"/>
                <a:ext cx="1" cy="432048"/>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0" name="Line 84"/>
              <p:cNvSpPr>
                <a:spLocks noChangeShapeType="1"/>
              </p:cNvSpPr>
              <p:nvPr/>
            </p:nvSpPr>
            <p:spPr bwMode="auto">
              <a:xfrm>
                <a:off x="5290813" y="4977172"/>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1" name="Line 85"/>
              <p:cNvSpPr>
                <a:spLocks noChangeShapeType="1"/>
              </p:cNvSpPr>
              <p:nvPr/>
            </p:nvSpPr>
            <p:spPr bwMode="auto">
              <a:xfrm flipV="1">
                <a:off x="5290813" y="5409220"/>
                <a:ext cx="252027"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2" name="Line 93"/>
              <p:cNvSpPr>
                <a:spLocks noChangeShapeType="1"/>
              </p:cNvSpPr>
              <p:nvPr/>
            </p:nvSpPr>
            <p:spPr bwMode="auto">
              <a:xfrm flipH="1">
                <a:off x="5039234" y="5193196"/>
                <a:ext cx="216024"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3"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p>
                <a:endParaRPr lang="en-US"/>
              </a:p>
            </p:txBody>
          </p:sp>
        </p:grpSp>
        <p:grpSp>
          <p:nvGrpSpPr>
            <p:cNvPr id="74" name="Group 147"/>
            <p:cNvGrpSpPr/>
            <p:nvPr/>
          </p:nvGrpSpPr>
          <p:grpSpPr bwMode="auto">
            <a:xfrm flipH="1">
              <a:off x="2054494" y="5660430"/>
              <a:ext cx="503231" cy="431772"/>
              <a:chOff x="2834" y="2568"/>
              <a:chExt cx="317" cy="272"/>
            </a:xfrm>
          </p:grpSpPr>
          <p:sp>
            <p:nvSpPr>
              <p:cNvPr id="75" name="Line 82"/>
              <p:cNvSpPr>
                <a:spLocks noChangeShapeType="1"/>
              </p:cNvSpPr>
              <p:nvPr/>
            </p:nvSpPr>
            <p:spPr bwMode="auto">
              <a:xfrm>
                <a:off x="2970"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6" name="Line 83"/>
              <p:cNvSpPr>
                <a:spLocks noChangeShapeType="1"/>
              </p:cNvSpPr>
              <p:nvPr/>
            </p:nvSpPr>
            <p:spPr bwMode="auto">
              <a:xfrm>
                <a:off x="2992" y="2568"/>
                <a:ext cx="0" cy="272"/>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7" name="Line 84"/>
              <p:cNvSpPr>
                <a:spLocks noChangeShapeType="1"/>
              </p:cNvSpPr>
              <p:nvPr/>
            </p:nvSpPr>
            <p:spPr bwMode="auto">
              <a:xfrm>
                <a:off x="2992" y="2568"/>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8" name="Line 85"/>
              <p:cNvSpPr>
                <a:spLocks noChangeShapeType="1"/>
              </p:cNvSpPr>
              <p:nvPr/>
            </p:nvSpPr>
            <p:spPr bwMode="auto">
              <a:xfrm flipV="1">
                <a:off x="2992" y="2840"/>
                <a:ext cx="159" cy="0"/>
              </a:xfrm>
              <a:prstGeom prst="line">
                <a:avLst/>
              </a:prstGeom>
              <a:noFill/>
              <a:ln w="22225">
                <a:solidFill>
                  <a:schemeClr val="tx1"/>
                </a:solidFill>
                <a:round/>
              </a:ln>
              <a:extLst>
                <a:ext uri="{909E8E84-426E-40DD-AFC4-6F175D3DCCD1}">
                  <a14:hiddenFill xmlns:a14="http://schemas.microsoft.com/office/drawing/2010/main">
                    <a:noFill/>
                  </a14:hiddenFill>
                </a:ext>
              </a:extLst>
            </p:spPr>
            <p:txBody>
              <a:bodyPr/>
              <a:p>
                <a:endParaRPr lang="pt-BR"/>
              </a:p>
            </p:txBody>
          </p:sp>
          <p:sp>
            <p:nvSpPr>
              <p:cNvPr id="79"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p>
                <a:endParaRPr lang="pt-BR"/>
              </a:p>
            </p:txBody>
          </p:sp>
        </p:grpSp>
        <p:cxnSp>
          <p:nvCxnSpPr>
            <p:cNvPr id="80" name="Straight Connector 178"/>
            <p:cNvCxnSpPr>
              <a:cxnSpLocks noChangeShapeType="1"/>
            </p:cNvCxnSpPr>
            <p:nvPr/>
          </p:nvCxnSpPr>
          <p:spPr bwMode="auto">
            <a:xfrm rot="16200000" flipH="1" flipV="1">
              <a:off x="1870561" y="4561916"/>
              <a:ext cx="0" cy="360358"/>
            </a:xfrm>
            <a:prstGeom prst="line">
              <a:avLst/>
            </a:prstGeom>
            <a:noFill/>
            <a:ln w="22225" algn="ctr">
              <a:solidFill>
                <a:schemeClr val="tx1"/>
              </a:solidFill>
              <a:round/>
            </a:ln>
            <a:extLst>
              <a:ext uri="{909E8E84-426E-40DD-AFC4-6F175D3DCCD1}">
                <a14:hiddenFill xmlns:a14="http://schemas.microsoft.com/office/drawing/2010/main">
                  <a:noFill/>
                </a14:hiddenFill>
              </a:ext>
            </a:extLst>
          </p:spPr>
        </p:cxnSp>
        <p:sp>
          <p:nvSpPr>
            <p:cNvPr id="81"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p>
              <a:endParaRPr lang="en-US"/>
            </a:p>
          </p:txBody>
        </p:sp>
        <p:sp>
          <p:nvSpPr>
            <p:cNvPr id="82" name="Rectangle 140"/>
            <p:cNvSpPr>
              <a:spLocks noChangeArrowheads="1"/>
            </p:cNvSpPr>
            <p:nvPr/>
          </p:nvSpPr>
          <p:spPr bwMode="auto">
            <a:xfrm>
              <a:off x="1810794" y="3507357"/>
              <a:ext cx="507365" cy="39878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p>
              <a:pPr eaLnBrk="0" hangingPunct="0">
                <a:spcBef>
                  <a:spcPct val="20000"/>
                </a:spcBef>
              </a:pPr>
              <a:r>
                <a:rPr lang="pt-BR" sz="2000" dirty="0"/>
                <a:t>M</a:t>
              </a:r>
              <a:r>
                <a:rPr lang="pt-BR" sz="2000" baseline="-25000" dirty="0"/>
                <a:t>1</a:t>
              </a:r>
              <a:endParaRPr lang="pt-BR" sz="2000" baseline="-25000" dirty="0"/>
            </a:p>
          </p:txBody>
        </p:sp>
        <p:sp>
          <p:nvSpPr>
            <p:cNvPr id="83" name="Rectangle 142"/>
            <p:cNvSpPr>
              <a:spLocks noChangeArrowheads="1"/>
            </p:cNvSpPr>
            <p:nvPr/>
          </p:nvSpPr>
          <p:spPr bwMode="auto">
            <a:xfrm>
              <a:off x="1814326" y="5667420"/>
              <a:ext cx="477830" cy="36830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p>
              <a:pPr eaLnBrk="0" hangingPunct="0">
                <a:spcBef>
                  <a:spcPct val="20000"/>
                </a:spcBef>
              </a:pPr>
              <a:r>
                <a:rPr lang="pt-BR" dirty="0"/>
                <a:t>M</a:t>
              </a:r>
              <a:r>
                <a:rPr lang="pt-BR" baseline="-25000" dirty="0"/>
                <a:t>2</a:t>
              </a:r>
              <a:endParaRPr lang="pt-BR" baseline="-25000" dirty="0"/>
            </a:p>
          </p:txBody>
        </p:sp>
        <p:sp>
          <p:nvSpPr>
            <p:cNvPr id="84" name="Rectangle 140"/>
            <p:cNvSpPr>
              <a:spLocks noChangeArrowheads="1"/>
            </p:cNvSpPr>
            <p:nvPr/>
          </p:nvSpPr>
          <p:spPr bwMode="auto">
            <a:xfrm>
              <a:off x="2874419" y="4375402"/>
              <a:ext cx="1055370" cy="39878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p>
              <a:pPr eaLnBrk="0" hangingPunct="0">
                <a:spcBef>
                  <a:spcPct val="20000"/>
                </a:spcBef>
              </a:pPr>
              <a:r>
                <a:rPr lang="pt-BR" sz="2000" dirty="0"/>
                <a:t> </a:t>
              </a:r>
              <a:r>
                <a:rPr lang="pt-BR" sz="2000" dirty="0" smtClean="0"/>
                <a:t>entrada</a:t>
              </a:r>
              <a:endParaRPr lang="pt-BR" sz="2000" baseline="-25000" dirty="0" smtClean="0"/>
            </a:p>
          </p:txBody>
        </p:sp>
        <p:sp>
          <p:nvSpPr>
            <p:cNvPr id="8" name="Forma livre 7"/>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p>
          </p:txBody>
        </p:sp>
        <p:cxnSp>
          <p:nvCxnSpPr>
            <p:cNvPr id="9" name="Conector Reto 8"/>
            <p:cNvCxnSpPr>
              <a:stCxn id="70"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flipH="1">
              <a:off x="2039256" y="6078502"/>
              <a:ext cx="4461" cy="374877"/>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16" name="Rectangle 140"/>
            <p:cNvSpPr>
              <a:spLocks noChangeArrowheads="1"/>
            </p:cNvSpPr>
            <p:nvPr/>
          </p:nvSpPr>
          <p:spPr bwMode="auto">
            <a:xfrm>
              <a:off x="1017044" y="4385524"/>
              <a:ext cx="883127" cy="398780"/>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p>
              <a:pPr eaLnBrk="0" hangingPunct="0">
                <a:spcBef>
                  <a:spcPct val="20000"/>
                </a:spcBef>
              </a:pPr>
              <a:r>
                <a:rPr lang="pt-BR" sz="2000" dirty="0"/>
                <a:t> </a:t>
              </a:r>
              <a:r>
                <a:rPr lang="pt-BR" sz="2000" dirty="0" smtClean="0"/>
                <a:t>saída</a:t>
              </a:r>
              <a:endParaRPr lang="pt-BR" sz="2000" baseline="-25000" dirty="0" smtClean="0"/>
            </a:p>
          </p:txBody>
        </p:sp>
        <p:cxnSp>
          <p:nvCxnSpPr>
            <p:cNvPr id="17" name="Conector Reto 16"/>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 name="CaixaDeTexto 14"/>
          <p:cNvSpPr txBox="1"/>
          <p:nvPr/>
        </p:nvSpPr>
        <p:spPr>
          <a:xfrm>
            <a:off x="6000163" y="3643321"/>
            <a:ext cx="818515" cy="398780"/>
          </a:xfrm>
          <a:prstGeom prst="rect">
            <a:avLst/>
          </a:prstGeom>
          <a:noFill/>
        </p:spPr>
        <p:txBody>
          <a:bodyPr wrap="none" rtlCol="0">
            <a:spAutoFit/>
          </a:bodyPr>
          <a:p>
            <a:r>
              <a:rPr lang="pt-BR" sz="2000" dirty="0" err="1" smtClean="0"/>
              <a:t>pMOS</a:t>
            </a:r>
            <a:endParaRPr lang="pt-BR" sz="2000" dirty="0" err="1" smtClean="0"/>
          </a:p>
        </p:txBody>
      </p:sp>
      <p:sp>
        <p:nvSpPr>
          <p:cNvPr id="19" name="CaixaDeTexto 15"/>
          <p:cNvSpPr txBox="1"/>
          <p:nvPr/>
        </p:nvSpPr>
        <p:spPr>
          <a:xfrm>
            <a:off x="5791624" y="2521092"/>
            <a:ext cx="599440" cy="460375"/>
          </a:xfrm>
          <a:prstGeom prst="rect">
            <a:avLst/>
          </a:prstGeom>
          <a:noFill/>
        </p:spPr>
        <p:txBody>
          <a:bodyPr wrap="none" rtlCol="0">
            <a:spAutoFit/>
          </a:bodyPr>
          <a:p>
            <a:r>
              <a:rPr lang="pt-BR" sz="2400" dirty="0" smtClean="0"/>
              <a:t>V</a:t>
            </a:r>
            <a:r>
              <a:rPr lang="pt-BR" sz="2400" baseline="-25000" dirty="0" smtClean="0"/>
              <a:t>DD</a:t>
            </a:r>
            <a:endParaRPr lang="pt-BR" sz="2400" baseline="-25000" dirty="0" smtClean="0"/>
          </a:p>
        </p:txBody>
      </p:sp>
      <p:cxnSp>
        <p:nvCxnSpPr>
          <p:cNvPr id="58" name="Conector Reto 57"/>
          <p:cNvCxnSpPr/>
          <p:nvPr/>
        </p:nvCxnSpPr>
        <p:spPr>
          <a:xfrm flipV="1">
            <a:off x="6902371" y="5032999"/>
            <a:ext cx="513131" cy="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ector Reto 58"/>
          <p:cNvCxnSpPr/>
          <p:nvPr/>
        </p:nvCxnSpPr>
        <p:spPr>
          <a:xfrm flipV="1">
            <a:off x="6893480" y="5115398"/>
            <a:ext cx="513131" cy="809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CaixaDeTexto 14"/>
          <p:cNvSpPr txBox="1"/>
          <p:nvPr/>
        </p:nvSpPr>
        <p:spPr>
          <a:xfrm>
            <a:off x="6026198" y="5806766"/>
            <a:ext cx="818515" cy="398780"/>
          </a:xfrm>
          <a:prstGeom prst="rect">
            <a:avLst/>
          </a:prstGeom>
          <a:noFill/>
        </p:spPr>
        <p:txBody>
          <a:bodyPr wrap="none" rtlCol="0">
            <a:spAutoFit/>
          </a:bodyPr>
          <a:p>
            <a:r>
              <a:rPr lang="pt-BR" sz="2000" dirty="0" err="1" smtClean="0"/>
              <a:t>nMOS</a:t>
            </a:r>
            <a:endParaRPr lang="pt-BR" sz="2000" dirty="0" err="1" smtClean="0"/>
          </a:p>
        </p:txBody>
      </p:sp>
      <p:sp>
        <p:nvSpPr>
          <p:cNvPr id="63" name="Forma livre 62"/>
          <p:cNvSpPr/>
          <p:nvPr/>
        </p:nvSpPr>
        <p:spPr>
          <a:xfrm>
            <a:off x="6232525" y="4572000"/>
            <a:ext cx="922020" cy="465455"/>
          </a:xfrm>
          <a:custGeom>
            <a:avLst/>
            <a:gdLst>
              <a:gd name="connisteX0" fmla="*/ 0 w 922020"/>
              <a:gd name="connsiteY0" fmla="*/ 0 h 465455"/>
              <a:gd name="connisteX1" fmla="*/ 922020 w 922020"/>
              <a:gd name="connsiteY1" fmla="*/ 0 h 465455"/>
              <a:gd name="connisteX2" fmla="*/ 913130 w 922020"/>
              <a:gd name="connsiteY2" fmla="*/ 465455 h 465455"/>
            </a:gdLst>
            <a:ahLst/>
            <a:cxnLst>
              <a:cxn ang="0">
                <a:pos x="connisteX0" y="connsiteY0"/>
              </a:cxn>
              <a:cxn ang="0">
                <a:pos x="connisteX1" y="connsiteY1"/>
              </a:cxn>
              <a:cxn ang="0">
                <a:pos x="connisteX2" y="connsiteY2"/>
              </a:cxn>
            </a:cxnLst>
            <a:rect l="l" t="t" r="r" b="b"/>
            <a:pathLst>
              <a:path w="922020" h="465455">
                <a:moveTo>
                  <a:pt x="0" y="0"/>
                </a:moveTo>
                <a:lnTo>
                  <a:pt x="922020" y="0"/>
                </a:lnTo>
                <a:lnTo>
                  <a:pt x="913130" y="465455"/>
                </a:lnTo>
              </a:path>
            </a:pathLst>
          </a:cu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cxnSp>
        <p:nvCxnSpPr>
          <p:cNvPr id="64" name="Conector Reto 63"/>
          <p:cNvCxnSpPr/>
          <p:nvPr/>
        </p:nvCxnSpPr>
        <p:spPr>
          <a:xfrm>
            <a:off x="7148830" y="5119370"/>
            <a:ext cx="0" cy="1179195"/>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Conector Reto 65"/>
          <p:cNvCxnSpPr/>
          <p:nvPr/>
        </p:nvCxnSpPr>
        <p:spPr>
          <a:xfrm flipH="1">
            <a:off x="7008707" y="6289040"/>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CaixaDeTexto 14"/>
          <p:cNvSpPr txBox="1"/>
          <p:nvPr/>
        </p:nvSpPr>
        <p:spPr>
          <a:xfrm>
            <a:off x="7148878" y="5096201"/>
            <a:ext cx="428625" cy="460375"/>
          </a:xfrm>
          <a:prstGeom prst="rect">
            <a:avLst/>
          </a:prstGeom>
          <a:noFill/>
        </p:spPr>
        <p:txBody>
          <a:bodyPr wrap="none" rtlCol="0">
            <a:spAutoFit/>
          </a:bodyPr>
          <a:p>
            <a:r>
              <a:rPr lang="pt-BR" sz="2400" dirty="0" err="1" smtClean="0"/>
              <a:t>C</a:t>
            </a:r>
            <a:r>
              <a:rPr lang="pt-BR" sz="2400" baseline="-25000" dirty="0" err="1" smtClean="0"/>
              <a:t>L</a:t>
            </a:r>
            <a:endParaRPr lang="pt-BR" sz="2400" baseline="-25000" dirty="0" err="1"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149985"/>
          </a:xfrm>
        </p:spPr>
        <p:txBody>
          <a:bodyPr/>
          <a:lstStyle/>
          <a:p>
            <a:r>
              <a:rPr lang="pt-BR" b="1" dirty="0" smtClean="0">
                <a:solidFill>
                  <a:srgbClr val="C00000"/>
                </a:solidFill>
                <a:effectLst>
                  <a:outerShdw blurRad="38100" dist="38100" dir="2700000" algn="tl">
                    <a:srgbClr val="000000">
                      <a:alpha val="43137"/>
                    </a:srgbClr>
                  </a:outerShdw>
                </a:effectLst>
                <a:latin typeface="Comic Sans MS" panose="030F0702030302020204" pitchFamily="66" charset="0"/>
              </a:rPr>
              <a:t>Tópicos para Revisão</a:t>
            </a:r>
            <a:endParaRPr lang="pt-BR"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sp>
        <p:nvSpPr>
          <p:cNvPr id="3" name="Espaço Reservado para Conteúdo 2"/>
          <p:cNvSpPr>
            <a:spLocks noGrp="1"/>
          </p:cNvSpPr>
          <p:nvPr>
            <p:ph idx="1"/>
          </p:nvPr>
        </p:nvSpPr>
        <p:spPr>
          <a:xfrm>
            <a:off x="838200" y="1466585"/>
            <a:ext cx="10515600" cy="665784"/>
          </a:xfrm>
        </p:spPr>
        <p:txBody>
          <a:bodyPr/>
          <a:lstStyle/>
          <a:p>
            <a:pPr marL="514350" indent="-514350">
              <a:buAutoNum type="arabicPeriod"/>
            </a:pPr>
            <a:r>
              <a:rPr lang="pt-BR" sz="3200" b="1" dirty="0" smtClean="0">
                <a:solidFill>
                  <a:schemeClr val="tx1"/>
                </a:solidFill>
                <a:latin typeface="Comic Sans MS" panose="030F0702030302020204" pitchFamily="66" charset="0"/>
              </a:rPr>
              <a:t>Relações importantes</a:t>
            </a:r>
            <a:endParaRPr lang="pt-BR" sz="3200" b="1" dirty="0" smtClean="0">
              <a:solidFill>
                <a:schemeClr val="tx1"/>
              </a:solidFill>
              <a:latin typeface="Comic Sans MS" panose="030F0702030302020204" pitchFamily="66" charset="0"/>
            </a:endParaRPr>
          </a:p>
        </p:txBody>
      </p:sp>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sp>
        <p:nvSpPr>
          <p:cNvPr id="15" name="CaixaDeTexto 14"/>
          <p:cNvSpPr txBox="1"/>
          <p:nvPr/>
        </p:nvSpPr>
        <p:spPr>
          <a:xfrm>
            <a:off x="1593829" y="3700993"/>
            <a:ext cx="1141659" cy="584775"/>
          </a:xfrm>
          <a:prstGeom prst="rect">
            <a:avLst/>
          </a:prstGeom>
          <a:noFill/>
        </p:spPr>
        <p:txBody>
          <a:bodyPr wrap="none" rtlCol="0">
            <a:spAutoFit/>
          </a:bodyPr>
          <a:lstStyle/>
          <a:p>
            <a:r>
              <a:rPr lang="pt-BR" sz="3200" dirty="0" smtClean="0">
                <a:latin typeface="Comic Sans MS" panose="030F0702030302020204" pitchFamily="66" charset="0"/>
              </a:rPr>
              <a:t>input</a:t>
            </a:r>
            <a:endParaRPr lang="pt-BR" sz="3200" dirty="0">
              <a:latin typeface="Comic Sans MS" panose="030F0702030302020204" pitchFamily="66" charset="0"/>
            </a:endParaRPr>
          </a:p>
        </p:txBody>
      </p:sp>
      <p:sp>
        <p:nvSpPr>
          <p:cNvPr id="20" name="CaixaDeTexto 19"/>
          <p:cNvSpPr txBox="1"/>
          <p:nvPr/>
        </p:nvSpPr>
        <p:spPr>
          <a:xfrm>
            <a:off x="1501708" y="5343876"/>
            <a:ext cx="1435008" cy="584775"/>
          </a:xfrm>
          <a:prstGeom prst="rect">
            <a:avLst/>
          </a:prstGeom>
          <a:noFill/>
        </p:spPr>
        <p:txBody>
          <a:bodyPr wrap="none" rtlCol="0">
            <a:spAutoFit/>
          </a:bodyPr>
          <a:lstStyle/>
          <a:p>
            <a:r>
              <a:rPr lang="pt-BR" sz="3200" dirty="0" smtClean="0">
                <a:latin typeface="Comic Sans MS" panose="030F0702030302020204" pitchFamily="66" charset="0"/>
              </a:rPr>
              <a:t>output</a:t>
            </a:r>
            <a:endParaRPr lang="pt-BR" sz="3200" dirty="0">
              <a:latin typeface="Comic Sans MS" panose="030F0702030302020204" pitchFamily="66" charset="0"/>
            </a:endParaRPr>
          </a:p>
        </p:txBody>
      </p:sp>
      <p:grpSp>
        <p:nvGrpSpPr>
          <p:cNvPr id="49" name="Grupo 48"/>
          <p:cNvGrpSpPr/>
          <p:nvPr/>
        </p:nvGrpSpPr>
        <p:grpSpPr>
          <a:xfrm>
            <a:off x="2920144" y="2825217"/>
            <a:ext cx="7341593" cy="1293415"/>
            <a:chOff x="1893500" y="2825217"/>
            <a:chExt cx="9731957" cy="1293415"/>
          </a:xfrm>
        </p:grpSpPr>
        <p:cxnSp>
          <p:nvCxnSpPr>
            <p:cNvPr id="24" name="Conector Reto 23"/>
            <p:cNvCxnSpPr/>
            <p:nvPr/>
          </p:nvCxnSpPr>
          <p:spPr>
            <a:xfrm>
              <a:off x="5300870" y="4094397"/>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ector Reto 25"/>
            <p:cNvCxnSpPr/>
            <p:nvPr/>
          </p:nvCxnSpPr>
          <p:spPr>
            <a:xfrm flipV="1">
              <a:off x="6427302" y="2828630"/>
              <a:ext cx="450574" cy="1265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to 28"/>
            <p:cNvCxnSpPr/>
            <p:nvPr/>
          </p:nvCxnSpPr>
          <p:spPr>
            <a:xfrm>
              <a:off x="6877876" y="2828630"/>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ector Reto 30"/>
            <p:cNvCxnSpPr/>
            <p:nvPr/>
          </p:nvCxnSpPr>
          <p:spPr>
            <a:xfrm flipH="1" flipV="1">
              <a:off x="8020877" y="2825217"/>
              <a:ext cx="434002" cy="12691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1893500" y="4094397"/>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3019932" y="2828630"/>
              <a:ext cx="450574" cy="1265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a:off x="3470506" y="2828630"/>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ector Reto 37"/>
            <p:cNvCxnSpPr/>
            <p:nvPr/>
          </p:nvCxnSpPr>
          <p:spPr>
            <a:xfrm flipH="1" flipV="1">
              <a:off x="4613507" y="2825217"/>
              <a:ext cx="434002" cy="12691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ector Reto 38"/>
            <p:cNvCxnSpPr/>
            <p:nvPr/>
          </p:nvCxnSpPr>
          <p:spPr>
            <a:xfrm>
              <a:off x="5047509" y="4094397"/>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Conector Reto 44"/>
            <p:cNvCxnSpPr/>
            <p:nvPr/>
          </p:nvCxnSpPr>
          <p:spPr>
            <a:xfrm>
              <a:off x="8453882" y="4092127"/>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Conector Reto 45"/>
            <p:cNvCxnSpPr/>
            <p:nvPr/>
          </p:nvCxnSpPr>
          <p:spPr>
            <a:xfrm flipV="1">
              <a:off x="9597880" y="2852864"/>
              <a:ext cx="450574" cy="12657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Conector Reto 46"/>
            <p:cNvCxnSpPr/>
            <p:nvPr/>
          </p:nvCxnSpPr>
          <p:spPr>
            <a:xfrm>
              <a:off x="10048454" y="2852864"/>
              <a:ext cx="112643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ector Reto 47"/>
            <p:cNvCxnSpPr/>
            <p:nvPr/>
          </p:nvCxnSpPr>
          <p:spPr>
            <a:xfrm flipH="1" flipV="1">
              <a:off x="11191455" y="2849451"/>
              <a:ext cx="434002" cy="12691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Grupo 20"/>
          <p:cNvGrpSpPr/>
          <p:nvPr/>
        </p:nvGrpSpPr>
        <p:grpSpPr>
          <a:xfrm>
            <a:off x="2164658" y="4811287"/>
            <a:ext cx="7341593" cy="1293415"/>
            <a:chOff x="1893500" y="2825217"/>
            <a:chExt cx="9731957" cy="1293415"/>
          </a:xfrm>
        </p:grpSpPr>
        <p:cxnSp>
          <p:nvCxnSpPr>
            <p:cNvPr id="22" name="Conector Reto 21"/>
            <p:cNvCxnSpPr/>
            <p:nvPr/>
          </p:nvCxnSpPr>
          <p:spPr>
            <a:xfrm>
              <a:off x="5300870" y="4094397"/>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Conector Reto 22"/>
            <p:cNvCxnSpPr/>
            <p:nvPr/>
          </p:nvCxnSpPr>
          <p:spPr>
            <a:xfrm flipV="1">
              <a:off x="6427302" y="2828630"/>
              <a:ext cx="450574" cy="126576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6877876" y="2828630"/>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flipH="1" flipV="1">
              <a:off x="8020877" y="2825217"/>
              <a:ext cx="434002" cy="126918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Conector Reto 27"/>
            <p:cNvCxnSpPr/>
            <p:nvPr/>
          </p:nvCxnSpPr>
          <p:spPr>
            <a:xfrm>
              <a:off x="1893500" y="4094397"/>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Conector Reto 29"/>
            <p:cNvCxnSpPr/>
            <p:nvPr/>
          </p:nvCxnSpPr>
          <p:spPr>
            <a:xfrm flipV="1">
              <a:off x="3019932" y="2828630"/>
              <a:ext cx="450574" cy="126576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Conector Reto 31"/>
            <p:cNvCxnSpPr/>
            <p:nvPr/>
          </p:nvCxnSpPr>
          <p:spPr>
            <a:xfrm>
              <a:off x="3470506" y="2828630"/>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Conector Reto 32"/>
            <p:cNvCxnSpPr/>
            <p:nvPr/>
          </p:nvCxnSpPr>
          <p:spPr>
            <a:xfrm flipH="1" flipV="1">
              <a:off x="4613507" y="2825217"/>
              <a:ext cx="434002" cy="126918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Conector Reto 33"/>
            <p:cNvCxnSpPr/>
            <p:nvPr/>
          </p:nvCxnSpPr>
          <p:spPr>
            <a:xfrm>
              <a:off x="5047509" y="4094397"/>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0" name="Conector Reto 39"/>
            <p:cNvCxnSpPr/>
            <p:nvPr/>
          </p:nvCxnSpPr>
          <p:spPr>
            <a:xfrm>
              <a:off x="8453882" y="4092127"/>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Conector Reto 40"/>
            <p:cNvCxnSpPr/>
            <p:nvPr/>
          </p:nvCxnSpPr>
          <p:spPr>
            <a:xfrm flipV="1">
              <a:off x="9597880" y="2852864"/>
              <a:ext cx="450574" cy="1265768"/>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10048454" y="2852864"/>
              <a:ext cx="1126435"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Conector Reto 42"/>
            <p:cNvCxnSpPr/>
            <p:nvPr/>
          </p:nvCxnSpPr>
          <p:spPr>
            <a:xfrm flipH="1" flipV="1">
              <a:off x="11191455" y="2849451"/>
              <a:ext cx="434002" cy="126918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6" name="Conector de Seta Reta 5"/>
          <p:cNvCxnSpPr/>
          <p:nvPr/>
        </p:nvCxnSpPr>
        <p:spPr>
          <a:xfrm>
            <a:off x="3899306" y="3456522"/>
            <a:ext cx="483016" cy="3285"/>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 name="Conector Reto 9"/>
          <p:cNvCxnSpPr/>
          <p:nvPr/>
        </p:nvCxnSpPr>
        <p:spPr>
          <a:xfrm flipV="1">
            <a:off x="4380278" y="2759072"/>
            <a:ext cx="0" cy="308799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50" name="Conector de Seta Reta 49"/>
          <p:cNvCxnSpPr/>
          <p:nvPr/>
        </p:nvCxnSpPr>
        <p:spPr>
          <a:xfrm>
            <a:off x="7691283" y="3453237"/>
            <a:ext cx="483016" cy="3285"/>
          </a:xfrm>
          <a:prstGeom prst="straightConnector1">
            <a:avLst/>
          </a:prstGeom>
          <a:ln w="1905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Conector Reto 50"/>
          <p:cNvCxnSpPr/>
          <p:nvPr/>
        </p:nvCxnSpPr>
        <p:spPr>
          <a:xfrm flipV="1">
            <a:off x="8146640" y="2747988"/>
            <a:ext cx="0" cy="3087996"/>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7251962" y="2183211"/>
            <a:ext cx="1489510" cy="523220"/>
          </a:xfrm>
          <a:prstGeom prst="rect">
            <a:avLst/>
          </a:prstGeom>
          <a:noFill/>
        </p:spPr>
        <p:txBody>
          <a:bodyPr wrap="none" rtlCol="0">
            <a:spAutoFit/>
          </a:bodyPr>
          <a:lstStyle/>
          <a:p>
            <a:r>
              <a:rPr lang="pt-BR" sz="2800" i="1" dirty="0" err="1">
                <a:latin typeface="Comic Sans MS" panose="030F0702030302020204" pitchFamily="66" charset="0"/>
              </a:rPr>
              <a:t>t</a:t>
            </a:r>
            <a:r>
              <a:rPr lang="pt-BR" sz="2800" i="1" baseline="-25000" dirty="0" err="1" smtClean="0">
                <a:latin typeface="Comic Sans MS" panose="030F0702030302020204" pitchFamily="66" charset="0"/>
              </a:rPr>
              <a:t>PS</a:t>
            </a:r>
            <a:r>
              <a:rPr lang="pt-BR" sz="2800" i="1" dirty="0" smtClean="0">
                <a:latin typeface="Comic Sans MS" panose="030F0702030302020204" pitchFamily="66" charset="0"/>
              </a:rPr>
              <a:t> = </a:t>
            </a:r>
            <a:r>
              <a:rPr lang="pt-BR" sz="2800" i="1" dirty="0" err="1" smtClean="0">
                <a:latin typeface="Comic Sans MS" panose="030F0702030302020204" pitchFamily="66" charset="0"/>
              </a:rPr>
              <a:t>t</a:t>
            </a:r>
            <a:r>
              <a:rPr lang="pt-BR" sz="2800" i="1" baseline="-25000" dirty="0" err="1" smtClean="0">
                <a:latin typeface="Comic Sans MS" panose="030F0702030302020204" pitchFamily="66" charset="0"/>
              </a:rPr>
              <a:t>PR</a:t>
            </a:r>
            <a:endParaRPr lang="pt-BR" sz="2800" i="1" dirty="0">
              <a:latin typeface="Comic Sans MS" panose="030F0702030302020204" pitchFamily="66" charset="0"/>
            </a:endParaRPr>
          </a:p>
        </p:txBody>
      </p:sp>
      <p:sp>
        <p:nvSpPr>
          <p:cNvPr id="52" name="CaixaDeTexto 51"/>
          <p:cNvSpPr txBox="1"/>
          <p:nvPr/>
        </p:nvSpPr>
        <p:spPr>
          <a:xfrm>
            <a:off x="3458523" y="2146460"/>
            <a:ext cx="1491114" cy="523220"/>
          </a:xfrm>
          <a:prstGeom prst="rect">
            <a:avLst/>
          </a:prstGeom>
          <a:noFill/>
        </p:spPr>
        <p:txBody>
          <a:bodyPr wrap="none" rtlCol="0">
            <a:spAutoFit/>
          </a:bodyPr>
          <a:lstStyle/>
          <a:p>
            <a:r>
              <a:rPr lang="pt-BR" sz="2800" i="1" dirty="0" err="1" smtClean="0">
                <a:latin typeface="Comic Sans MS" panose="030F0702030302020204" pitchFamily="66" charset="0"/>
              </a:rPr>
              <a:t>t</a:t>
            </a:r>
            <a:r>
              <a:rPr lang="pt-BR" sz="2800" i="1" baseline="-25000" dirty="0" err="1" smtClean="0">
                <a:latin typeface="Comic Sans MS" panose="030F0702030302020204" pitchFamily="66" charset="0"/>
              </a:rPr>
              <a:t>PD</a:t>
            </a:r>
            <a:r>
              <a:rPr lang="pt-BR" sz="2800" i="1" dirty="0" smtClean="0">
                <a:latin typeface="Comic Sans MS" panose="030F0702030302020204" pitchFamily="66" charset="0"/>
              </a:rPr>
              <a:t> = </a:t>
            </a:r>
            <a:r>
              <a:rPr lang="pt-BR" sz="2800" i="1" dirty="0" err="1" smtClean="0">
                <a:latin typeface="Comic Sans MS" panose="030F0702030302020204" pitchFamily="66" charset="0"/>
              </a:rPr>
              <a:t>t</a:t>
            </a:r>
            <a:r>
              <a:rPr lang="pt-BR" sz="2800" i="1" baseline="-25000" dirty="0" err="1" smtClean="0">
                <a:latin typeface="Comic Sans MS" panose="030F0702030302020204" pitchFamily="66" charset="0"/>
              </a:rPr>
              <a:t>PF</a:t>
            </a:r>
            <a:endParaRPr lang="pt-BR" sz="2800" i="1" dirty="0">
              <a:latin typeface="Comic Sans MS" panose="030F0702030302020204" pitchFamily="66" charset="0"/>
            </a:endParaRPr>
          </a:p>
        </p:txBody>
      </p:sp>
      <p:sp>
        <p:nvSpPr>
          <p:cNvPr id="12" name="CaixaDeTexto 11"/>
          <p:cNvSpPr txBox="1"/>
          <p:nvPr/>
        </p:nvSpPr>
        <p:spPr>
          <a:xfrm>
            <a:off x="9250649" y="2330984"/>
            <a:ext cx="669290" cy="521970"/>
          </a:xfrm>
          <a:prstGeom prst="rect">
            <a:avLst/>
          </a:prstGeom>
          <a:noFill/>
        </p:spPr>
        <p:txBody>
          <a:bodyPr wrap="none" rtlCol="0">
            <a:spAutoFit/>
          </a:bodyPr>
          <a:lstStyle/>
          <a:p>
            <a:r>
              <a:rPr lang="pt-BR" sz="2800" dirty="0" smtClean="0"/>
              <a:t>V</a:t>
            </a:r>
            <a:r>
              <a:rPr lang="pt-BR" sz="2800" baseline="-25000" dirty="0" smtClean="0"/>
              <a:t>DD</a:t>
            </a:r>
            <a:endParaRPr lang="pt-BR" sz="2800" baseline="-25000" dirty="0" smtClean="0"/>
          </a:p>
        </p:txBody>
      </p:sp>
      <p:sp>
        <p:nvSpPr>
          <p:cNvPr id="53" name="CaixaDeTexto 52"/>
          <p:cNvSpPr txBox="1"/>
          <p:nvPr/>
        </p:nvSpPr>
        <p:spPr>
          <a:xfrm>
            <a:off x="3021527" y="3203561"/>
            <a:ext cx="871220" cy="460375"/>
          </a:xfrm>
          <a:prstGeom prst="rect">
            <a:avLst/>
          </a:prstGeom>
          <a:noFill/>
        </p:spPr>
        <p:txBody>
          <a:bodyPr wrap="none" rtlCol="0">
            <a:spAutoFit/>
          </a:bodyPr>
          <a:lstStyle/>
          <a:p>
            <a:r>
              <a:rPr lang="pt-BR" sz="2400" dirty="0" smtClean="0"/>
              <a:t>V</a:t>
            </a:r>
            <a:r>
              <a:rPr lang="pt-BR" sz="2400" baseline="-25000" dirty="0" smtClean="0"/>
              <a:t>DD</a:t>
            </a:r>
            <a:r>
              <a:rPr lang="pt-BR" sz="2400" dirty="0" smtClean="0"/>
              <a:t>/2</a:t>
            </a:r>
            <a:endParaRPr lang="pt-BR" sz="2400" dirty="0" smtClean="0"/>
          </a:p>
        </p:txBody>
      </p:sp>
      <p:sp>
        <p:nvSpPr>
          <p:cNvPr id="54" name="CaixaDeTexto 53"/>
          <p:cNvSpPr txBox="1"/>
          <p:nvPr/>
        </p:nvSpPr>
        <p:spPr>
          <a:xfrm>
            <a:off x="3489124" y="5241776"/>
            <a:ext cx="871220" cy="460375"/>
          </a:xfrm>
          <a:prstGeom prst="rect">
            <a:avLst/>
          </a:prstGeom>
          <a:noFill/>
        </p:spPr>
        <p:txBody>
          <a:bodyPr wrap="none" rtlCol="0">
            <a:spAutoFit/>
          </a:bodyPr>
          <a:lstStyle/>
          <a:p>
            <a:r>
              <a:rPr lang="pt-BR" sz="2400" dirty="0" smtClean="0"/>
              <a:t>V</a:t>
            </a:r>
            <a:r>
              <a:rPr lang="pt-BR" sz="2400" baseline="-25000" dirty="0" smtClean="0"/>
              <a:t>DD</a:t>
            </a:r>
            <a:r>
              <a:rPr lang="pt-BR" sz="2400" dirty="0" smtClean="0"/>
              <a:t>/2</a:t>
            </a:r>
            <a:endParaRPr lang="pt-BR" sz="2400" dirty="0"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588132" y="707200"/>
            <a:ext cx="10871292" cy="3970318"/>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Tempo de propagação de Subida (</a:t>
            </a:r>
            <a:r>
              <a:rPr lang="pt-BR" sz="2800" b="1" dirty="0" err="1" smtClean="0">
                <a:solidFill>
                  <a:srgbClr val="C00000"/>
                </a:solidFill>
                <a:latin typeface="Comic Sans MS" panose="030F0702030302020204" pitchFamily="66" charset="0"/>
              </a:rPr>
              <a:t>t</a:t>
            </a:r>
            <a:r>
              <a:rPr lang="pt-BR" sz="2800" b="1" baseline="-25000" dirty="0" err="1" smtClean="0">
                <a:solidFill>
                  <a:srgbClr val="C00000"/>
                </a:solidFill>
                <a:latin typeface="Comic Sans MS" panose="030F0702030302020204" pitchFamily="66" charset="0"/>
              </a:rPr>
              <a:t>PS</a:t>
            </a:r>
            <a:r>
              <a:rPr lang="pt-BR" sz="2800" b="1" dirty="0" smtClean="0">
                <a:solidFill>
                  <a:srgbClr val="C00000"/>
                </a:solidFill>
                <a:latin typeface="Comic Sans MS" panose="030F0702030302020204" pitchFamily="66" charset="0"/>
              </a:rPr>
              <a:t>): </a:t>
            </a:r>
            <a:r>
              <a:rPr lang="pt-BR" sz="2800" dirty="0" smtClean="0">
                <a:latin typeface="Comic Sans MS" panose="030F0702030302020204" pitchFamily="66" charset="0"/>
              </a:rPr>
              <a:t>intervalo entre a passagem da entrada por V</a:t>
            </a:r>
            <a:r>
              <a:rPr lang="pt-BR" sz="2800" baseline="-25000" dirty="0" smtClean="0">
                <a:latin typeface="Comic Sans MS" panose="030F0702030302020204" pitchFamily="66" charset="0"/>
              </a:rPr>
              <a:t>DD</a:t>
            </a:r>
            <a:r>
              <a:rPr lang="pt-BR" sz="2800" dirty="0" smtClean="0">
                <a:latin typeface="Comic Sans MS" panose="030F0702030302020204" pitchFamily="66" charset="0"/>
              </a:rPr>
              <a:t>/2  e a passagem da saída por V</a:t>
            </a:r>
            <a:r>
              <a:rPr lang="pt-BR" sz="2800" baseline="-25000" dirty="0" smtClean="0">
                <a:latin typeface="Comic Sans MS" panose="030F0702030302020204" pitchFamily="66" charset="0"/>
              </a:rPr>
              <a:t>DD</a:t>
            </a:r>
            <a:r>
              <a:rPr lang="pt-BR" sz="2800" dirty="0" smtClean="0">
                <a:latin typeface="Comic Sans MS" panose="030F0702030302020204" pitchFamily="66" charset="0"/>
              </a:rPr>
              <a:t>/2, quando o sinal de saída esta subindo. Lembre que portas lógicas </a:t>
            </a:r>
            <a:r>
              <a:rPr lang="pt-BR" sz="2800" dirty="0" err="1" smtClean="0">
                <a:latin typeface="Comic Sans MS" panose="030F0702030302020204" pitchFamily="66" charset="0"/>
              </a:rPr>
              <a:t>CMOs</a:t>
            </a:r>
            <a:r>
              <a:rPr lang="pt-BR" sz="2800" dirty="0" smtClean="0">
                <a:latin typeface="Comic Sans MS" panose="030F0702030302020204" pitchFamily="66" charset="0"/>
              </a:rPr>
              <a:t> são inversoras</a:t>
            </a:r>
            <a:endParaRPr lang="pt-BR" sz="2800" dirty="0" smtClean="0">
              <a:latin typeface="Comic Sans MS" panose="030F0702030302020204" pitchFamily="66" charset="0"/>
            </a:endParaRPr>
          </a:p>
          <a:p>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b="1" dirty="0">
                <a:solidFill>
                  <a:srgbClr val="C00000"/>
                </a:solidFill>
                <a:latin typeface="Comic Sans MS" panose="030F0702030302020204" pitchFamily="66" charset="0"/>
              </a:rPr>
              <a:t>Tempo de propagação de </a:t>
            </a:r>
            <a:r>
              <a:rPr lang="pt-BR" sz="2800" b="1" dirty="0" smtClean="0">
                <a:solidFill>
                  <a:srgbClr val="C00000"/>
                </a:solidFill>
                <a:latin typeface="Comic Sans MS" panose="030F0702030302020204" pitchFamily="66" charset="0"/>
              </a:rPr>
              <a:t>Descida </a:t>
            </a:r>
            <a:r>
              <a:rPr lang="pt-BR" sz="2800" b="1" dirty="0">
                <a:solidFill>
                  <a:srgbClr val="C00000"/>
                </a:solidFill>
                <a:latin typeface="Comic Sans MS" panose="030F0702030302020204" pitchFamily="66" charset="0"/>
              </a:rPr>
              <a:t>(</a:t>
            </a:r>
            <a:r>
              <a:rPr lang="pt-BR" sz="2800" b="1" dirty="0" err="1" smtClean="0">
                <a:solidFill>
                  <a:srgbClr val="C00000"/>
                </a:solidFill>
                <a:latin typeface="Comic Sans MS" panose="030F0702030302020204" pitchFamily="66" charset="0"/>
              </a:rPr>
              <a:t>t</a:t>
            </a:r>
            <a:r>
              <a:rPr lang="pt-BR" sz="2800" b="1" baseline="-25000" dirty="0" err="1" smtClean="0">
                <a:solidFill>
                  <a:srgbClr val="C00000"/>
                </a:solidFill>
                <a:latin typeface="Comic Sans MS" panose="030F0702030302020204" pitchFamily="66" charset="0"/>
              </a:rPr>
              <a:t>PD</a:t>
            </a:r>
            <a:r>
              <a:rPr lang="pt-BR" sz="2800" b="1" dirty="0" smtClean="0">
                <a:solidFill>
                  <a:srgbClr val="C00000"/>
                </a:solidFill>
                <a:latin typeface="Comic Sans MS" panose="030F0702030302020204" pitchFamily="66" charset="0"/>
              </a:rPr>
              <a:t>): </a:t>
            </a:r>
            <a:r>
              <a:rPr lang="pt-BR" sz="2800" dirty="0">
                <a:latin typeface="Comic Sans MS" panose="030F0702030302020204" pitchFamily="66" charset="0"/>
              </a:rPr>
              <a:t>intervalo entre a passagem da entrada por V</a:t>
            </a:r>
            <a:r>
              <a:rPr lang="pt-BR" sz="2800" baseline="-25000" dirty="0">
                <a:latin typeface="Comic Sans MS" panose="030F0702030302020204" pitchFamily="66" charset="0"/>
              </a:rPr>
              <a:t>DD</a:t>
            </a:r>
            <a:r>
              <a:rPr lang="pt-BR" sz="2800" dirty="0">
                <a:latin typeface="Comic Sans MS" panose="030F0702030302020204" pitchFamily="66" charset="0"/>
              </a:rPr>
              <a:t>/2  e a passagem da saída por V</a:t>
            </a:r>
            <a:r>
              <a:rPr lang="pt-BR" sz="2800" baseline="-25000" dirty="0">
                <a:latin typeface="Comic Sans MS" panose="030F0702030302020204" pitchFamily="66" charset="0"/>
              </a:rPr>
              <a:t>DD</a:t>
            </a:r>
            <a:r>
              <a:rPr lang="pt-BR" sz="2800" dirty="0">
                <a:latin typeface="Comic Sans MS" panose="030F0702030302020204" pitchFamily="66" charset="0"/>
              </a:rPr>
              <a:t>/2, quando o sinal de saída esta </a:t>
            </a:r>
            <a:r>
              <a:rPr lang="pt-BR" sz="2800" dirty="0" smtClean="0">
                <a:latin typeface="Comic Sans MS" panose="030F0702030302020204" pitchFamily="66" charset="0"/>
              </a:rPr>
              <a:t>descendo. </a:t>
            </a:r>
            <a:endParaRPr lang="pt-BR" sz="2800" i="1"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Data 1"/>
          <p:cNvSpPr txBox="1">
            <a:spLocks noGrp="1"/>
          </p:cNvSpPr>
          <p:nvPr/>
        </p:nvSpPr>
        <p:spPr>
          <a:xfrm>
            <a:off x="1726406" y="6093619"/>
            <a:ext cx="2063750" cy="457200"/>
          </a:xfrm>
          <a:prstGeom prst="rect">
            <a:avLst/>
          </a:prstGeom>
          <a:noFill/>
          <a:ln w="9525">
            <a:noFill/>
            <a:miter lim="800000"/>
          </a:ln>
          <a:effectLst/>
        </p:spPr>
        <p:txBody>
          <a:bodyPr vert="horz" wrap="none" lIns="92075" tIns="46038" rIns="92075" bIns="46038" numCol="1" anchor="ctr" anchorCtr="0" compatLnSpc="1"/>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ctr" defTabSz="913130"/>
            <a:r>
              <a:rPr sz="1400" dirty="0">
                <a:latin typeface="Times New Roman" panose="02020603050405020304" pitchFamily="18" charset="0"/>
              </a:rPr>
              <a:t>     </a:t>
            </a:r>
            <a:r>
              <a:rPr sz="1400" dirty="0">
                <a:latin typeface="Comic Sans MS" panose="030F0702030302020204" pitchFamily="66" charset="0"/>
              </a:rPr>
              <a:t>mar./2008</a:t>
            </a:r>
            <a:endParaRPr sz="1400" dirty="0">
              <a:latin typeface="Comic Sans MS" panose="030F0702030302020204" pitchFamily="66" charset="0"/>
            </a:endParaRPr>
          </a:p>
        </p:txBody>
      </p:sp>
      <p:sp>
        <p:nvSpPr>
          <p:cNvPr id="4" name="Espaço Reservado para Número de Slide 2"/>
          <p:cNvSpPr txBox="1">
            <a:spLocks noGrp="1"/>
          </p:cNvSpPr>
          <p:nvPr/>
        </p:nvSpPr>
        <p:spPr>
          <a:xfrm>
            <a:off x="8082756" y="6093619"/>
            <a:ext cx="2063750" cy="457200"/>
          </a:xfrm>
          <a:prstGeom prst="rect">
            <a:avLst/>
          </a:prstGeom>
          <a:noFill/>
          <a:ln w="9525">
            <a:noFill/>
            <a:miter lim="800000"/>
          </a:ln>
          <a:effectLst/>
        </p:spPr>
        <p:txBody>
          <a:bodyPr vert="horz" wrap="none" lIns="92075" tIns="46038" rIns="92075" bIns="46038" numCol="1" anchor="ctr" anchorCtr="0" compatLnSpc="1"/>
          <a:lstStyle>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stStyle>
          <a:p>
            <a:pPr lvl="0" algn="r" defTabSz="913130"/>
            <a:fld id="{9A0DB2DC-4C9A-4742-B13C-FB6460FD3503}" type="slidenum">
              <a:rPr lang="pt-BR" sz="1400" dirty="0">
                <a:latin typeface="Comic Sans MS" panose="030F0702030302020204" pitchFamily="66" charset="0"/>
              </a:rPr>
            </a:fld>
            <a:endParaRPr lang="pt-BR" sz="1400" dirty="0">
              <a:latin typeface="Comic Sans MS" panose="030F0702030302020204" pitchFamily="66" charset="0"/>
            </a:endParaRPr>
          </a:p>
        </p:txBody>
      </p:sp>
      <p:pic>
        <p:nvPicPr>
          <p:cNvPr id="5" name="Picture 3"/>
          <p:cNvPicPr>
            <a:picLocks noChangeAspect="1"/>
          </p:cNvPicPr>
          <p:nvPr/>
        </p:nvPicPr>
        <p:blipFill>
          <a:blip r:embed="rId1"/>
          <a:srcRect l="5914" r="5484" b="4887"/>
          <a:stretch>
            <a:fillRect/>
          </a:stretch>
        </p:blipFill>
        <p:spPr>
          <a:xfrm>
            <a:off x="2392438" y="5345907"/>
            <a:ext cx="3924300" cy="1204912"/>
          </a:xfrm>
          <a:prstGeom prst="rect">
            <a:avLst/>
          </a:prstGeom>
          <a:noFill/>
          <a:ln w="19050">
            <a:noFill/>
          </a:ln>
        </p:spPr>
      </p:pic>
      <p:pic>
        <p:nvPicPr>
          <p:cNvPr id="6" name="Picture 4"/>
          <p:cNvPicPr>
            <a:picLocks noChangeAspect="1"/>
          </p:cNvPicPr>
          <p:nvPr/>
        </p:nvPicPr>
        <p:blipFill>
          <a:blip r:embed="rId2"/>
          <a:srcRect l="1669" r="1894" b="4065"/>
          <a:stretch>
            <a:fillRect/>
          </a:stretch>
        </p:blipFill>
        <p:spPr>
          <a:xfrm>
            <a:off x="2157076" y="3030621"/>
            <a:ext cx="4124325" cy="2247900"/>
          </a:xfrm>
          <a:prstGeom prst="rect">
            <a:avLst/>
          </a:prstGeom>
          <a:noFill/>
          <a:ln w="19050">
            <a:noFill/>
          </a:ln>
        </p:spPr>
      </p:pic>
      <p:pic>
        <p:nvPicPr>
          <p:cNvPr id="7" name="Picture 5"/>
          <p:cNvPicPr>
            <a:picLocks noChangeAspect="1"/>
          </p:cNvPicPr>
          <p:nvPr/>
        </p:nvPicPr>
        <p:blipFill>
          <a:blip r:embed="rId3"/>
          <a:stretch>
            <a:fillRect/>
          </a:stretch>
        </p:blipFill>
        <p:spPr>
          <a:xfrm>
            <a:off x="1946246" y="363425"/>
            <a:ext cx="4740194" cy="1828800"/>
          </a:xfrm>
          <a:prstGeom prst="rect">
            <a:avLst/>
          </a:prstGeom>
          <a:noFill/>
          <a:ln w="19050">
            <a:noFill/>
          </a:ln>
        </p:spPr>
      </p:pic>
      <p:cxnSp>
        <p:nvCxnSpPr>
          <p:cNvPr id="8" name="Conector Reto 7"/>
          <p:cNvCxnSpPr/>
          <p:nvPr/>
        </p:nvCxnSpPr>
        <p:spPr>
          <a:xfrm>
            <a:off x="2935223" y="1685058"/>
            <a:ext cx="19050" cy="1581150"/>
          </a:xfrm>
          <a:prstGeom prst="line">
            <a:avLst/>
          </a:prstGeom>
          <a:ln w="6350" cap="flat" cmpd="sng">
            <a:solidFill>
              <a:srgbClr val="000000"/>
            </a:solidFill>
            <a:prstDash val="dashDot"/>
            <a:headEnd type="none" w="med" len="med"/>
            <a:tailEnd type="none" w="med" len="med"/>
          </a:ln>
        </p:spPr>
      </p:cxnSp>
      <p:cxnSp>
        <p:nvCxnSpPr>
          <p:cNvPr id="9" name="Conector Reto 8"/>
          <p:cNvCxnSpPr/>
          <p:nvPr/>
        </p:nvCxnSpPr>
        <p:spPr>
          <a:xfrm>
            <a:off x="3337383" y="1795402"/>
            <a:ext cx="19050" cy="1581150"/>
          </a:xfrm>
          <a:prstGeom prst="line">
            <a:avLst/>
          </a:prstGeom>
          <a:ln w="6350" cap="flat" cmpd="sng">
            <a:solidFill>
              <a:srgbClr val="000000"/>
            </a:solidFill>
            <a:prstDash val="dashDot"/>
            <a:headEnd type="none" w="med" len="med"/>
            <a:tailEnd type="none" w="med" len="med"/>
          </a:ln>
        </p:spPr>
      </p:cxnSp>
      <p:cxnSp>
        <p:nvCxnSpPr>
          <p:cNvPr id="10" name="Conector Reto 9"/>
          <p:cNvCxnSpPr/>
          <p:nvPr/>
        </p:nvCxnSpPr>
        <p:spPr>
          <a:xfrm>
            <a:off x="4575291" y="1934447"/>
            <a:ext cx="19050" cy="1581150"/>
          </a:xfrm>
          <a:prstGeom prst="line">
            <a:avLst/>
          </a:prstGeom>
          <a:ln w="6350" cap="flat" cmpd="sng">
            <a:solidFill>
              <a:srgbClr val="000000"/>
            </a:solidFill>
            <a:prstDash val="dashDot"/>
            <a:headEnd type="none" w="med" len="med"/>
            <a:tailEnd type="none" w="med" len="med"/>
          </a:ln>
        </p:spPr>
      </p:cxnSp>
      <p:cxnSp>
        <p:nvCxnSpPr>
          <p:cNvPr id="11" name="Conector Reto 10"/>
          <p:cNvCxnSpPr/>
          <p:nvPr/>
        </p:nvCxnSpPr>
        <p:spPr>
          <a:xfrm>
            <a:off x="6223576" y="1903008"/>
            <a:ext cx="19050" cy="1581150"/>
          </a:xfrm>
          <a:prstGeom prst="line">
            <a:avLst/>
          </a:prstGeom>
          <a:ln w="6350" cap="flat" cmpd="sng">
            <a:solidFill>
              <a:srgbClr val="000000"/>
            </a:solidFill>
            <a:prstDash val="dashDot"/>
            <a:headEnd type="none" w="med" len="med"/>
            <a:tailEnd type="none" w="med" len="med"/>
          </a:ln>
        </p:spPr>
      </p:cxnSp>
      <p:pic>
        <p:nvPicPr>
          <p:cNvPr id="12" name="Picture 6"/>
          <p:cNvPicPr>
            <a:picLocks noChangeAspect="1"/>
          </p:cNvPicPr>
          <p:nvPr/>
        </p:nvPicPr>
        <p:blipFill>
          <a:blip r:embed="rId4"/>
          <a:stretch>
            <a:fillRect/>
          </a:stretch>
        </p:blipFill>
        <p:spPr>
          <a:xfrm>
            <a:off x="9313068" y="3161492"/>
            <a:ext cx="1666875" cy="2724150"/>
          </a:xfrm>
          <a:prstGeom prst="rect">
            <a:avLst/>
          </a:prstGeom>
          <a:noFill/>
          <a:ln w="19050">
            <a:noFill/>
          </a:ln>
        </p:spPr>
      </p:pic>
      <p:sp>
        <p:nvSpPr>
          <p:cNvPr id="13" name="Rectangle 5"/>
          <p:cNvSpPr>
            <a:spLocks noChangeArrowheads="1"/>
          </p:cNvSpPr>
          <p:nvPr/>
        </p:nvSpPr>
        <p:spPr bwMode="auto">
          <a:xfrm>
            <a:off x="6821805" y="5574348"/>
            <a:ext cx="1964690" cy="829945"/>
          </a:xfrm>
          <a:prstGeom prst="rect">
            <a:avLst/>
          </a:prstGeom>
          <a:solidFill>
            <a:srgbClr val="FFFFCC"/>
          </a:solidFill>
          <a:ln w="19050" cap="flat" cmpd="sng" algn="ctr">
            <a:noFill/>
            <a:prstDash val="solid"/>
            <a:miter lim="800000"/>
          </a:ln>
          <a:effectLst/>
        </p:spPr>
        <p:txBody>
          <a:bodyPr wrap="square" anchor="ctr">
            <a:spAutoFit/>
          </a:bodyPr>
          <a:lstStyle>
            <a:defPPr>
              <a:defRPr lang="pt-BR"/>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rPr>
              <a:t>Esquemático (inversor)</a:t>
            </a:r>
            <a:endPar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4" name="Rectangle 5"/>
          <p:cNvSpPr>
            <a:spLocks noChangeArrowheads="1"/>
          </p:cNvSpPr>
          <p:nvPr/>
        </p:nvSpPr>
        <p:spPr bwMode="auto">
          <a:xfrm>
            <a:off x="7317740" y="3724275"/>
            <a:ext cx="1225550" cy="460375"/>
          </a:xfrm>
          <a:prstGeom prst="rect">
            <a:avLst/>
          </a:prstGeom>
          <a:solidFill>
            <a:srgbClr val="FFFFCC"/>
          </a:solidFill>
          <a:ln w="19050" cap="flat" cmpd="sng" algn="ctr">
            <a:noFill/>
            <a:prstDash val="solid"/>
            <a:miter lim="800000"/>
          </a:ln>
          <a:effectLst/>
        </p:spPr>
        <p:txBody>
          <a:bodyPr wrap="square" anchor="ctr">
            <a:spAutoFit/>
          </a:bodyPr>
          <a:lstStyle>
            <a:defPPr>
              <a:defRPr lang="pt-BR"/>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sz="2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rPr>
              <a:t>layout</a:t>
            </a:r>
            <a:endParaRPr kumimoji="0" lang="en-US" sz="2400" b="1" i="1"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5" name="Rectangle 5"/>
          <p:cNvSpPr>
            <a:spLocks noChangeArrowheads="1"/>
          </p:cNvSpPr>
          <p:nvPr/>
        </p:nvSpPr>
        <p:spPr bwMode="auto">
          <a:xfrm>
            <a:off x="6812915" y="1141095"/>
            <a:ext cx="2499995" cy="460375"/>
          </a:xfrm>
          <a:prstGeom prst="rect">
            <a:avLst/>
          </a:prstGeom>
          <a:solidFill>
            <a:srgbClr val="FFFFCC"/>
          </a:solidFill>
          <a:ln w="19050" cap="flat" cmpd="sng" algn="ctr">
            <a:noFill/>
            <a:prstDash val="solid"/>
            <a:miter lim="800000"/>
          </a:ln>
          <a:effectLst/>
        </p:spPr>
        <p:txBody>
          <a:bodyPr wrap="square" anchor="ctr">
            <a:spAutoFit/>
          </a:bodyPr>
          <a:lstStyle>
            <a:defPPr>
              <a:defRPr lang="pt-BR"/>
            </a:defPPr>
            <a:lvl1pPr marL="0" lvl="0" indent="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1pPr>
            <a:lvl2pPr marL="455930" lvl="1"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2pPr>
            <a:lvl3pPr marL="913130" lvl="2"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3pPr>
            <a:lvl4pPr marL="1370330" lvl="3"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4pPr>
            <a:lvl5pPr marL="1827530" lvl="4"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5pPr>
            <a:lvl6pPr marL="2286000" lvl="5"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6pPr>
            <a:lvl7pPr marL="2743200" lvl="6"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7pPr>
            <a:lvl8pPr marL="3200400" lvl="7"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8pPr>
            <a:lvl9pPr marL="3657600" lvl="8" indent="1270" algn="l" defTabSz="914400" rtl="0" eaLnBrk="0" fontAlgn="base" latinLnBrk="0" hangingPunct="0">
              <a:lnSpc>
                <a:spcPct val="100000"/>
              </a:lnSpc>
              <a:spcBef>
                <a:spcPct val="0"/>
              </a:spcBef>
              <a:spcAft>
                <a:spcPct val="0"/>
              </a:spcAft>
              <a:buNone/>
              <a:defRPr sz="1200" b="0" i="0" u="none" kern="1200" baseline="0">
                <a:solidFill>
                  <a:schemeClr val="tx1"/>
                </a:solidFill>
                <a:latin typeface="Arial" panose="020B0604020202020204" pitchFamily="34"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rPr>
              <a:t>implementação</a:t>
            </a:r>
            <a:endParaRPr kumimoji="0" lang="pt-BR" sz="2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omic Sans MS" panose="030F0702030302020204" pitchFamily="66" charset="0"/>
              <a:ea typeface="Times New Roman" panose="02020603050405020304" pitchFamily="18" charset="0"/>
              <a:cs typeface="Times New Roman" panose="02020603050405020304" pitchFamily="18" charset="0"/>
            </a:endParaRPr>
          </a:p>
        </p:txBody>
      </p:sp>
      <p:sp>
        <p:nvSpPr>
          <p:cNvPr id="16" name="Espaço Reservado para Número de Slide 1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60522" y="524955"/>
            <a:ext cx="10871292" cy="3538220"/>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O calculo do Tempo de Propagação de Subida/Descida do inversor pode ser bastante complicado, pois ele depende </a:t>
            </a:r>
            <a:endParaRPr lang="pt-BR" sz="2800" b="1" dirty="0" smtClean="0">
              <a:solidFill>
                <a:srgbClr val="C00000"/>
              </a:solidFill>
              <a:latin typeface="Comic Sans MS" panose="030F0702030302020204" pitchFamily="66" charset="0"/>
            </a:endParaRPr>
          </a:p>
          <a:p>
            <a:pPr marL="914400" lvl="1" indent="-457200">
              <a:buFont typeface="Arial" panose="020B0604020202020204" pitchFamily="34" charset="0"/>
              <a:buChar char="•"/>
            </a:pPr>
            <a:r>
              <a:rPr lang="pt-BR" sz="2800" b="1" dirty="0">
                <a:solidFill>
                  <a:srgbClr val="C00000"/>
                </a:solidFill>
                <a:latin typeface="Comic Sans MS" panose="030F0702030302020204" pitchFamily="66" charset="0"/>
              </a:rPr>
              <a:t>dos</a:t>
            </a:r>
            <a:r>
              <a:rPr lang="pt-BR" sz="2800" b="1" dirty="0" smtClean="0">
                <a:solidFill>
                  <a:srgbClr val="C00000"/>
                </a:solidFill>
                <a:latin typeface="Comic Sans MS" panose="030F0702030302020204" pitchFamily="66" charset="0"/>
              </a:rPr>
              <a:t> vários estados de operação do transistor (saturação, triodo)</a:t>
            </a:r>
            <a:endParaRPr lang="pt-BR" sz="2800" b="1" dirty="0" smtClean="0">
              <a:solidFill>
                <a:srgbClr val="C00000"/>
              </a:solidFill>
              <a:latin typeface="Comic Sans MS" panose="030F0702030302020204" pitchFamily="66" charset="0"/>
            </a:endParaRPr>
          </a:p>
          <a:p>
            <a:pPr marL="914400" lvl="1" indent="-457200">
              <a:buFont typeface="Arial" panose="020B0604020202020204" pitchFamily="34" charset="0"/>
              <a:buChar char="•"/>
            </a:pPr>
            <a:r>
              <a:rPr lang="pt-BR" sz="2800" b="1" dirty="0">
                <a:solidFill>
                  <a:srgbClr val="C00000"/>
                </a:solidFill>
                <a:latin typeface="Comic Sans MS" panose="030F0702030302020204" pitchFamily="66" charset="0"/>
              </a:rPr>
              <a:t>d</a:t>
            </a:r>
            <a:r>
              <a:rPr lang="pt-BR" sz="2800" b="1" dirty="0" smtClean="0">
                <a:solidFill>
                  <a:srgbClr val="C00000"/>
                </a:solidFill>
                <a:latin typeface="Comic Sans MS" panose="030F0702030302020204" pitchFamily="66" charset="0"/>
              </a:rPr>
              <a:t>o sinal de entrada (velocidade com que ele muda)</a:t>
            </a:r>
            <a:endParaRPr lang="pt-BR" sz="2800" b="1" dirty="0" smtClean="0">
              <a:solidFill>
                <a:srgbClr val="C00000"/>
              </a:solidFill>
              <a:latin typeface="Comic Sans MS" panose="030F0702030302020204" pitchFamily="66" charset="0"/>
            </a:endParaRPr>
          </a:p>
          <a:p>
            <a:pPr marL="914400" lvl="1" indent="-457200">
              <a:buFont typeface="Arial" panose="020B0604020202020204" pitchFamily="34" charset="0"/>
              <a:buChar char="•"/>
            </a:pPr>
            <a:r>
              <a:rPr lang="pt-BR" sz="2800" b="1" dirty="0" smtClean="0">
                <a:solidFill>
                  <a:srgbClr val="C00000"/>
                </a:solidFill>
                <a:latin typeface="Comic Sans MS" panose="030F0702030302020204" pitchFamily="66" charset="0"/>
              </a:rPr>
              <a:t>de diversas capacitâncias variáveis</a:t>
            </a:r>
            <a:endParaRPr lang="pt-BR" sz="2800" b="1" dirty="0" smtClean="0">
              <a:solidFill>
                <a:srgbClr val="C00000"/>
              </a:solidFill>
              <a:latin typeface="Comic Sans MS" panose="030F0702030302020204" pitchFamily="66" charset="0"/>
            </a:endParaRPr>
          </a:p>
          <a:p>
            <a:r>
              <a:rPr lang="pt-BR" sz="2800" dirty="0" smtClean="0">
                <a:latin typeface="Comic Sans MS" panose="030F0702030302020204" pitchFamily="66" charset="0"/>
              </a:rPr>
              <a:t>Em uma primeira aproximação, considerando a entrada uma onda quadrada ideal, pode-se chegar, depois de simplificações, a:</a:t>
            </a:r>
            <a:endParaRPr lang="pt-BR" sz="28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 name="CaixaDeTexto 3"/>
              <p:cNvSpPr txBox="1"/>
              <p:nvPr/>
            </p:nvSpPr>
            <p:spPr>
              <a:xfrm>
                <a:off x="7406280" y="4326901"/>
                <a:ext cx="3765645" cy="1243674"/>
              </a:xfrm>
              <a:prstGeom prst="rect">
                <a:avLst/>
              </a:prstGeom>
              <a:solidFill>
                <a:srgbClr val="FFFF99"/>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𝑡</m:t>
                          </m:r>
                        </m:e>
                        <m:sub>
                          <m:r>
                            <a:rPr lang="pt-BR" sz="2800" b="0" i="1" smtClean="0">
                              <a:latin typeface="Cambria Math" panose="02040503050406030204" pitchFamily="18" charset="0"/>
                            </a:rPr>
                            <m:t>𝑃𝐷</m:t>
                          </m:r>
                        </m:sub>
                      </m:sSub>
                      <m:r>
                        <a:rPr lang="pt-BR" sz="2800" i="1" smtClean="0">
                          <a:latin typeface="Cambria Math" panose="02040503050406030204" pitchFamily="18" charset="0"/>
                          <a:ea typeface="Cambria Math" panose="02040503050406030204" pitchFamily="18" charset="0"/>
                        </a:rPr>
                        <m:t>≈</m:t>
                      </m:r>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rPr>
                                <m:t>6</m:t>
                              </m:r>
                              <m:r>
                                <a:rPr lang="pt-BR" sz="2800" i="1">
                                  <a:latin typeface="Cambria Math" panose="02040503050406030204" pitchFamily="18" charset="0"/>
                                </a:rPr>
                                <m:t>𝐶</m:t>
                              </m:r>
                            </m:e>
                            <m:sub>
                              <m:r>
                                <a:rPr lang="pt-BR" sz="2800" b="0" i="1" smtClean="0">
                                  <a:latin typeface="Cambria Math" panose="02040503050406030204" pitchFamily="18" charset="0"/>
                                </a:rPr>
                                <m:t>𝐿</m:t>
                              </m:r>
                            </m:sub>
                          </m:sSub>
                        </m:num>
                        <m:den>
                          <m:sSub>
                            <m:sSubPr>
                              <m:ctrlPr>
                                <a:rPr lang="pt-BR" sz="2800" i="1">
                                  <a:latin typeface="Cambria Math" panose="02040503050406030204" pitchFamily="18" charset="0"/>
                                </a:rPr>
                              </m:ctrlPr>
                            </m:sSubPr>
                            <m:e>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𝜇</m:t>
                                  </m:r>
                                </m:e>
                                <m:sub>
                                  <m:r>
                                    <a:rPr lang="pt-BR" sz="2800" i="1">
                                      <a:latin typeface="Cambria Math" panose="02040503050406030204" pitchFamily="18" charset="0"/>
                                    </a:rPr>
                                    <m:t>𝑛</m:t>
                                  </m:r>
                                </m:sub>
                              </m:sSub>
                              <m:r>
                                <a:rPr lang="pt-BR" sz="2800" i="1">
                                  <a:latin typeface="Cambria Math" panose="02040503050406030204" pitchFamily="18" charset="0"/>
                                </a:rPr>
                                <m:t>𝐶</m:t>
                              </m:r>
                            </m:e>
                            <m:sub>
                              <m:r>
                                <a:rPr lang="pt-BR" sz="2800" i="1">
                                  <a:latin typeface="Cambria Math" panose="02040503050406030204" pitchFamily="18" charset="0"/>
                                </a:rPr>
                                <m:t>𝑜𝑥</m:t>
                              </m:r>
                            </m:sub>
                          </m:sSub>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m:t>
                              </m:r>
                              <m:r>
                                <a:rPr lang="pt-BR" sz="2800" b="0" i="1" smtClean="0">
                                  <a:latin typeface="Cambria Math" panose="02040503050406030204" pitchFamily="18" charset="0"/>
                                  <a:ea typeface="Cambria Math" panose="02040503050406030204" pitchFamily="18" charset="0"/>
                                </a:rPr>
                                <m:t>𝐷</m:t>
                              </m:r>
                            </m:sub>
                          </m:sSub>
                          <m:r>
                            <a:rPr lang="pt-BR" sz="2800" b="0" i="1" smtClean="0">
                              <a:latin typeface="Cambria Math" panose="02040503050406030204" pitchFamily="18" charset="0"/>
                              <a:ea typeface="Cambria Math" panose="02040503050406030204" pitchFamily="18" charset="0"/>
                            </a:rPr>
                            <m:t>(</m:t>
                          </m:r>
                          <m:f>
                            <m:fPr>
                              <m:ctrlPr>
                                <a:rPr lang="pt-BR" sz="2800" i="1">
                                  <a:latin typeface="Cambria Math" panose="02040503050406030204" pitchFamily="18" charset="0"/>
                                  <a:ea typeface="Cambria Math" panose="02040503050406030204" pitchFamily="18" charset="0"/>
                                </a:rPr>
                              </m:ctrlPr>
                            </m:fPr>
                            <m:num>
                              <m:r>
                                <a:rPr lang="pt-BR" sz="2800" i="1">
                                  <a:latin typeface="Cambria Math" panose="02040503050406030204" pitchFamily="18" charset="0"/>
                                  <a:ea typeface="Cambria Math" panose="02040503050406030204" pitchFamily="18" charset="0"/>
                                </a:rPr>
                                <m:t>𝑊</m:t>
                              </m:r>
                            </m:num>
                            <m:den>
                              <m:r>
                                <a:rPr lang="pt-BR" sz="2800" i="1">
                                  <a:latin typeface="Cambria Math" panose="02040503050406030204" pitchFamily="18" charset="0"/>
                                  <a:ea typeface="Cambria Math" panose="02040503050406030204" pitchFamily="18" charset="0"/>
                                </a:rPr>
                                <m:t>𝐿</m:t>
                              </m:r>
                            </m:den>
                          </m:f>
                          <m:sSub>
                            <m:sSubPr>
                              <m:ctrlPr>
                                <a:rPr lang="pt-BR" sz="280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m:t>
                              </m:r>
                            </m:e>
                            <m:sub>
                              <m:r>
                                <a:rPr lang="pt-BR" sz="2800" b="0" i="1" smtClean="0">
                                  <a:latin typeface="Cambria Math" panose="02040503050406030204" pitchFamily="18" charset="0"/>
                                  <a:ea typeface="Cambria Math" panose="02040503050406030204" pitchFamily="18" charset="0"/>
                                </a:rPr>
                                <m:t>𝑛</m:t>
                              </m:r>
                            </m:sub>
                          </m:sSub>
                        </m:den>
                      </m:f>
                    </m:oMath>
                  </m:oMathPara>
                </a14:m>
                <a:endParaRPr lang="pt-BR" sz="2800" dirty="0"/>
              </a:p>
            </p:txBody>
          </p:sp>
        </mc:Choice>
        <mc:Fallback>
          <p:sp>
            <p:nvSpPr>
              <p:cNvPr id="4" name="CaixaDeTexto 3"/>
              <p:cNvSpPr txBox="1">
                <a:spLocks noRot="1" noChangeAspect="1" noMove="1" noResize="1" noEditPoints="1" noAdjustHandles="1" noChangeArrowheads="1" noChangeShapeType="1" noTextEdit="1"/>
              </p:cNvSpPr>
              <p:nvPr/>
            </p:nvSpPr>
            <p:spPr>
              <a:xfrm>
                <a:off x="7406280" y="4326901"/>
                <a:ext cx="3765645" cy="1243674"/>
              </a:xfrm>
              <a:prstGeom prst="rect">
                <a:avLst/>
              </a:prstGeom>
              <a:blipFill rotWithShape="1">
                <a:blip r:embed="rId1"/>
                <a:stretch>
                  <a:fillRect l="-7" t="-1" r="10" b="29"/>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5" name="CaixaDeTexto 4"/>
              <p:cNvSpPr txBox="1"/>
              <p:nvPr/>
            </p:nvSpPr>
            <p:spPr>
              <a:xfrm>
                <a:off x="1228345" y="4326801"/>
                <a:ext cx="3765645" cy="1243674"/>
              </a:xfrm>
              <a:prstGeom prst="rect">
                <a:avLst/>
              </a:prstGeom>
              <a:solidFill>
                <a:srgbClr val="FFFF99"/>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𝑡</m:t>
                          </m:r>
                        </m:e>
                        <m:sub>
                          <m:r>
                            <a:rPr lang="pt-BR" sz="2800" b="0" i="1" smtClean="0">
                              <a:latin typeface="Cambria Math" panose="02040503050406030204" pitchFamily="18" charset="0"/>
                            </a:rPr>
                            <m:t>𝑃𝑆</m:t>
                          </m:r>
                        </m:sub>
                      </m:sSub>
                      <m:r>
                        <a:rPr lang="pt-BR" sz="2800" i="1" smtClean="0">
                          <a:latin typeface="Cambria Math" panose="02040503050406030204" pitchFamily="18" charset="0"/>
                          <a:ea typeface="Cambria Math" panose="02040503050406030204" pitchFamily="18" charset="0"/>
                        </a:rPr>
                        <m:t>≈</m:t>
                      </m:r>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rPr>
                                <m:t>6</m:t>
                              </m:r>
                              <m:r>
                                <a:rPr lang="pt-BR" sz="2800" i="1">
                                  <a:latin typeface="Cambria Math" panose="02040503050406030204" pitchFamily="18" charset="0"/>
                                </a:rPr>
                                <m:t>𝐶</m:t>
                              </m:r>
                            </m:e>
                            <m:sub>
                              <m:r>
                                <a:rPr lang="pt-BR" sz="2800" b="0" i="1" smtClean="0">
                                  <a:latin typeface="Cambria Math" panose="02040503050406030204" pitchFamily="18" charset="0"/>
                                </a:rPr>
                                <m:t>𝐿</m:t>
                              </m:r>
                            </m:sub>
                          </m:sSub>
                        </m:num>
                        <m:den>
                          <m:sSub>
                            <m:sSubPr>
                              <m:ctrlPr>
                                <a:rPr lang="pt-BR" sz="2800" i="1">
                                  <a:latin typeface="Cambria Math" panose="02040503050406030204" pitchFamily="18" charset="0"/>
                                </a:rPr>
                              </m:ctrlPr>
                            </m:sSubPr>
                            <m:e>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𝜇</m:t>
                                  </m:r>
                                </m:e>
                                <m:sub>
                                  <m:r>
                                    <a:rPr lang="pt-BR" sz="2800" b="0" i="1" smtClean="0">
                                      <a:latin typeface="Cambria Math" panose="02040503050406030204" pitchFamily="18" charset="0"/>
                                      <a:ea typeface="Cambria Math" panose="02040503050406030204" pitchFamily="18" charset="0"/>
                                    </a:rPr>
                                    <m:t>𝑝</m:t>
                                  </m:r>
                                </m:sub>
                              </m:sSub>
                              <m:r>
                                <a:rPr lang="pt-BR" sz="2800" i="1">
                                  <a:latin typeface="Cambria Math" panose="02040503050406030204" pitchFamily="18" charset="0"/>
                                </a:rPr>
                                <m:t>𝐶</m:t>
                              </m:r>
                            </m:e>
                            <m:sub>
                              <m:r>
                                <a:rPr lang="pt-BR" sz="2800" i="1">
                                  <a:latin typeface="Cambria Math" panose="02040503050406030204" pitchFamily="18" charset="0"/>
                                </a:rPr>
                                <m:t>𝑜𝑥</m:t>
                              </m:r>
                            </m:sub>
                          </m:sSub>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m:t>
                              </m:r>
                              <m:r>
                                <a:rPr lang="pt-BR" sz="2800" b="0" i="1" smtClean="0">
                                  <a:latin typeface="Cambria Math" panose="02040503050406030204" pitchFamily="18" charset="0"/>
                                  <a:ea typeface="Cambria Math" panose="02040503050406030204" pitchFamily="18" charset="0"/>
                                </a:rPr>
                                <m:t>𝐷</m:t>
                              </m:r>
                            </m:sub>
                          </m:sSub>
                          <m:r>
                            <a:rPr lang="pt-BR" sz="2800" b="0" i="1" smtClean="0">
                              <a:latin typeface="Cambria Math" panose="02040503050406030204" pitchFamily="18" charset="0"/>
                              <a:ea typeface="Cambria Math" panose="02040503050406030204" pitchFamily="18" charset="0"/>
                            </a:rPr>
                            <m:t>(</m:t>
                          </m:r>
                          <m:f>
                            <m:fPr>
                              <m:ctrlPr>
                                <a:rPr lang="pt-BR" sz="2800" i="1" smtClean="0">
                                  <a:latin typeface="Cambria Math" panose="02040503050406030204" pitchFamily="18" charset="0"/>
                                  <a:ea typeface="Cambria Math" panose="02040503050406030204" pitchFamily="18" charset="0"/>
                                </a:rPr>
                              </m:ctrlPr>
                            </m:fPr>
                            <m:num>
                              <m:r>
                                <a:rPr lang="pt-BR" sz="2800" b="0" i="1" smtClean="0">
                                  <a:latin typeface="Cambria Math" panose="02040503050406030204" pitchFamily="18" charset="0"/>
                                  <a:ea typeface="Cambria Math" panose="02040503050406030204" pitchFamily="18" charset="0"/>
                                </a:rPr>
                                <m:t>𝑊</m:t>
                              </m:r>
                            </m:num>
                            <m:den>
                              <m:r>
                                <a:rPr lang="pt-BR" sz="2800" b="0" i="1" smtClean="0">
                                  <a:latin typeface="Cambria Math" panose="02040503050406030204" pitchFamily="18" charset="0"/>
                                  <a:ea typeface="Cambria Math" panose="02040503050406030204" pitchFamily="18" charset="0"/>
                                </a:rPr>
                                <m:t>𝐿</m:t>
                              </m:r>
                            </m:den>
                          </m:f>
                          <m:sSub>
                            <m:sSubPr>
                              <m:ctrlPr>
                                <a:rPr lang="pt-BR" sz="280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m:t>
                              </m:r>
                            </m:e>
                            <m:sub>
                              <m:r>
                                <a:rPr lang="pt-BR" sz="2800" b="0" i="1" smtClean="0">
                                  <a:latin typeface="Cambria Math" panose="02040503050406030204" pitchFamily="18" charset="0"/>
                                  <a:ea typeface="Cambria Math" panose="02040503050406030204" pitchFamily="18" charset="0"/>
                                </a:rPr>
                                <m:t>𝑝</m:t>
                              </m:r>
                            </m:sub>
                          </m:sSub>
                        </m:den>
                      </m:f>
                    </m:oMath>
                  </m:oMathPara>
                </a14:m>
                <a:endParaRPr lang="pt-BR" sz="2800" dirty="0"/>
              </a:p>
            </p:txBody>
          </p:sp>
        </mc:Choice>
        <mc:Fallback>
          <p:sp>
            <p:nvSpPr>
              <p:cNvPr id="5" name="CaixaDeTexto 4"/>
              <p:cNvSpPr txBox="1">
                <a:spLocks noRot="1" noChangeAspect="1" noMove="1" noResize="1" noEditPoints="1" noAdjustHandles="1" noChangeArrowheads="1" noChangeShapeType="1" noTextEdit="1"/>
              </p:cNvSpPr>
              <p:nvPr/>
            </p:nvSpPr>
            <p:spPr>
              <a:xfrm>
                <a:off x="1228345" y="4326801"/>
                <a:ext cx="3765645" cy="1243674"/>
              </a:xfrm>
              <a:prstGeom prst="rect">
                <a:avLst/>
              </a:prstGeom>
              <a:blipFill rotWithShape="1">
                <a:blip r:embed="rId2"/>
                <a:stretch>
                  <a:fillRect l="-7" t="-44" r="9" b="21"/>
                </a:stretch>
              </a:blipFill>
            </p:spPr>
            <p:txBody>
              <a:bodyPr/>
              <a:lstStyle/>
              <a:p>
                <a:r>
                  <a:rPr lang="pt-BR" altLang="en-US">
                    <a:noFill/>
                  </a:rPr>
                  <a:t> </a:t>
                </a:r>
              </a:p>
            </p:txBody>
          </p:sp>
        </mc:Fallback>
      </mc:AlternateContent>
      <p:sp>
        <p:nvSpPr>
          <p:cNvPr id="6" name="CaixaDeTexto 5"/>
          <p:cNvSpPr txBox="1"/>
          <p:nvPr/>
        </p:nvSpPr>
        <p:spPr>
          <a:xfrm>
            <a:off x="482722" y="5834545"/>
            <a:ext cx="10871292" cy="521970"/>
          </a:xfrm>
          <a:prstGeom prst="rect">
            <a:avLst/>
          </a:prstGeom>
          <a:noFill/>
        </p:spPr>
        <p:txBody>
          <a:bodyPr wrap="square" rtlCol="0">
            <a:spAutoFit/>
          </a:bodyPr>
          <a:lstStyle/>
          <a:p>
            <a:r>
              <a:rPr lang="pt-BR" sz="2800" dirty="0">
                <a:latin typeface="Comic Sans MS" panose="030F0702030302020204" pitchFamily="66" charset="0"/>
              </a:rPr>
              <a:t>o</a:t>
            </a:r>
            <a:r>
              <a:rPr lang="pt-BR" sz="2800" dirty="0" smtClean="0">
                <a:latin typeface="Comic Sans MS" panose="030F0702030302020204" pitchFamily="66" charset="0"/>
              </a:rPr>
              <a:t>nde C</a:t>
            </a:r>
            <a:r>
              <a:rPr lang="pt-BR" sz="2800" baseline="-25000" dirty="0" smtClean="0">
                <a:latin typeface="Comic Sans MS" panose="030F0702030302020204" pitchFamily="66" charset="0"/>
              </a:rPr>
              <a:t>L</a:t>
            </a:r>
            <a:r>
              <a:rPr lang="pt-BR" sz="2800" dirty="0" smtClean="0">
                <a:latin typeface="Comic Sans MS" panose="030F0702030302020204" pitchFamily="66" charset="0"/>
              </a:rPr>
              <a:t> é a carga capacitiva na saída do inversor.</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16707" y="602425"/>
            <a:ext cx="10871292" cy="523220"/>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Potencia Consumida (inversor)</a:t>
            </a:r>
            <a:endParaRPr lang="pt-BR" sz="2800" b="1" dirty="0" smtClean="0">
              <a:solidFill>
                <a:srgbClr val="C00000"/>
              </a:solidFill>
              <a:latin typeface="Comic Sans MS" panose="030F0702030302020204" pitchFamily="66" charset="0"/>
            </a:endParaRPr>
          </a:p>
        </p:txBody>
      </p:sp>
      <p:grpSp>
        <p:nvGrpSpPr>
          <p:cNvPr id="4" name="Grupo 3"/>
          <p:cNvGrpSpPr/>
          <p:nvPr/>
        </p:nvGrpSpPr>
        <p:grpSpPr>
          <a:xfrm flipH="1">
            <a:off x="750627" y="1705458"/>
            <a:ext cx="2922313" cy="3669049"/>
            <a:chOff x="1248819" y="3088257"/>
            <a:chExt cx="2465726" cy="3367248"/>
          </a:xfrm>
        </p:grpSpPr>
        <p:sp>
          <p:nvSpPr>
            <p:cNvPr id="5"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6" name="Group 104"/>
            <p:cNvGrpSpPr/>
            <p:nvPr/>
          </p:nvGrpSpPr>
          <p:grpSpPr bwMode="auto">
            <a:xfrm flipH="1">
              <a:off x="2054494" y="3496360"/>
              <a:ext cx="504818" cy="431772"/>
              <a:chOff x="5039234" y="4977172"/>
              <a:chExt cx="503606" cy="432048"/>
            </a:xfrm>
          </p:grpSpPr>
          <p:sp>
            <p:nvSpPr>
              <p:cNvPr id="24"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5"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6"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7"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8"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9"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7" name="Group 147"/>
            <p:cNvGrpSpPr/>
            <p:nvPr/>
          </p:nvGrpSpPr>
          <p:grpSpPr bwMode="auto">
            <a:xfrm flipH="1">
              <a:off x="2054494" y="5660430"/>
              <a:ext cx="503231" cy="431772"/>
              <a:chOff x="2834" y="2568"/>
              <a:chExt cx="317" cy="272"/>
            </a:xfrm>
          </p:grpSpPr>
          <p:sp>
            <p:nvSpPr>
              <p:cNvPr id="19"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20" name="Line 83"/>
              <p:cNvSpPr>
                <a:spLocks noChangeShapeType="1"/>
              </p:cNvSpPr>
              <p:nvPr/>
            </p:nvSpPr>
            <p:spPr bwMode="auto">
              <a:xfrm>
                <a:off x="2992" y="2568"/>
                <a:ext cx="0" cy="272"/>
              </a:xfrm>
              <a:prstGeom prst="line">
                <a:avLst/>
              </a:prstGeom>
              <a:noFill/>
              <a:ln w="19050">
                <a:solidFill>
                  <a:schemeClr val="tx1"/>
                </a:solidFill>
                <a:prstDash val="dashDot"/>
                <a:round/>
              </a:ln>
              <a:extLst>
                <a:ext uri="{909E8E84-426E-40DD-AFC4-6F175D3DCCD1}">
                  <a14:hiddenFill xmlns:a14="http://schemas.microsoft.com/office/drawing/2010/main">
                    <a:noFill/>
                  </a14:hiddenFill>
                </a:ext>
              </a:extLst>
            </p:spPr>
            <p:txBody>
              <a:bodyPr/>
              <a:lstStyle/>
              <a:p>
                <a:endParaRPr lang="pt-BR"/>
              </a:p>
            </p:txBody>
          </p:sp>
          <p:sp>
            <p:nvSpPr>
              <p:cNvPr id="21" name="Line 84"/>
              <p:cNvSpPr>
                <a:spLocks noChangeShapeType="1"/>
              </p:cNvSpPr>
              <p:nvPr/>
            </p:nvSpPr>
            <p:spPr bwMode="auto">
              <a:xfrm>
                <a:off x="2992" y="2568"/>
                <a:ext cx="159" cy="0"/>
              </a:xfrm>
              <a:prstGeom prst="line">
                <a:avLst/>
              </a:prstGeom>
              <a:noFill/>
              <a:ln w="19050">
                <a:solidFill>
                  <a:schemeClr val="tx1"/>
                </a:solidFill>
                <a:prstDash val="dashDot"/>
                <a:round/>
              </a:ln>
              <a:extLst>
                <a:ext uri="{909E8E84-426E-40DD-AFC4-6F175D3DCCD1}">
                  <a14:hiddenFill xmlns:a14="http://schemas.microsoft.com/office/drawing/2010/main">
                    <a:noFill/>
                  </a14:hiddenFill>
                </a:ext>
              </a:extLst>
            </p:spPr>
            <p:txBody>
              <a:bodyPr/>
              <a:lstStyle/>
              <a:p>
                <a:endParaRPr lang="pt-BR"/>
              </a:p>
            </p:txBody>
          </p:sp>
          <p:sp>
            <p:nvSpPr>
              <p:cNvPr id="22" name="Line 85"/>
              <p:cNvSpPr>
                <a:spLocks noChangeShapeType="1"/>
              </p:cNvSpPr>
              <p:nvPr/>
            </p:nvSpPr>
            <p:spPr bwMode="auto">
              <a:xfrm flipV="1">
                <a:off x="2992" y="2840"/>
                <a:ext cx="159" cy="0"/>
              </a:xfrm>
              <a:prstGeom prst="line">
                <a:avLst/>
              </a:prstGeom>
              <a:noFill/>
              <a:ln w="19050">
                <a:solidFill>
                  <a:schemeClr val="tx1"/>
                </a:solidFill>
                <a:prstDash val="dashDot"/>
                <a:round/>
              </a:ln>
              <a:extLst>
                <a:ext uri="{909E8E84-426E-40DD-AFC4-6F175D3DCCD1}">
                  <a14:hiddenFill xmlns:a14="http://schemas.microsoft.com/office/drawing/2010/main">
                    <a:noFill/>
                  </a14:hiddenFill>
                </a:ext>
              </a:extLst>
            </p:spPr>
            <p:txBody>
              <a:bodyPr/>
              <a:lstStyle/>
              <a:p>
                <a:endParaRPr lang="pt-BR"/>
              </a:p>
            </p:txBody>
          </p:sp>
          <p:sp>
            <p:nvSpPr>
              <p:cNvPr id="23"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8"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9"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10" name="Rectangle 140"/>
            <p:cNvSpPr>
              <a:spLocks noChangeArrowheads="1"/>
            </p:cNvSpPr>
            <p:nvPr/>
          </p:nvSpPr>
          <p:spPr bwMode="auto">
            <a:xfrm>
              <a:off x="1811825" y="3542969"/>
              <a:ext cx="477831"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1</a:t>
              </a:r>
              <a:endParaRPr lang="pt-BR" sz="1600" baseline="-25000" dirty="0"/>
            </a:p>
          </p:txBody>
        </p:sp>
        <p:sp>
          <p:nvSpPr>
            <p:cNvPr id="11" name="Rectangle 142"/>
            <p:cNvSpPr>
              <a:spLocks noChangeArrowheads="1"/>
            </p:cNvSpPr>
            <p:nvPr/>
          </p:nvSpPr>
          <p:spPr bwMode="auto">
            <a:xfrm>
              <a:off x="1785116" y="5695995"/>
              <a:ext cx="477830"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3</a:t>
              </a:r>
              <a:endParaRPr lang="pt-BR" sz="1600" baseline="-25000" dirty="0"/>
            </a:p>
          </p:txBody>
        </p:sp>
        <p:sp>
          <p:nvSpPr>
            <p:cNvPr id="12" name="Rectangle 140"/>
            <p:cNvSpPr>
              <a:spLocks noChangeArrowheads="1"/>
            </p:cNvSpPr>
            <p:nvPr/>
          </p:nvSpPr>
          <p:spPr bwMode="auto">
            <a:xfrm>
              <a:off x="2831418" y="4437736"/>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13" name="Forma livre 12"/>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4" name="Conector Reto 13"/>
            <p:cNvCxnSpPr>
              <a:stCxn id="26"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17" name="Rectangle 140"/>
            <p:cNvSpPr>
              <a:spLocks noChangeArrowheads="1"/>
            </p:cNvSpPr>
            <p:nvPr/>
          </p:nvSpPr>
          <p:spPr bwMode="auto">
            <a:xfrm>
              <a:off x="1248819" y="4418544"/>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18" name="Conector Reto 17"/>
            <p:cNvCxnSpPr/>
            <p:nvPr/>
          </p:nvCxnSpPr>
          <p:spPr>
            <a:xfrm>
              <a:off x="1906022" y="6455505"/>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CaixaDeTexto 30"/>
          <p:cNvSpPr txBox="1"/>
          <p:nvPr/>
        </p:nvSpPr>
        <p:spPr>
          <a:xfrm>
            <a:off x="2721753" y="1456168"/>
            <a:ext cx="683200" cy="523220"/>
          </a:xfrm>
          <a:prstGeom prst="rect">
            <a:avLst/>
          </a:prstGeom>
          <a:noFill/>
        </p:spPr>
        <p:txBody>
          <a:bodyPr wrap="none" rtlCol="0">
            <a:spAutoFit/>
          </a:bodyPr>
          <a:lstStyle/>
          <a:p>
            <a:r>
              <a:rPr lang="pt-BR" sz="2800" dirty="0" smtClean="0"/>
              <a:t>V</a:t>
            </a:r>
            <a:r>
              <a:rPr lang="pt-BR" sz="2800" baseline="-25000" dirty="0" smtClean="0"/>
              <a:t>DD</a:t>
            </a:r>
            <a:endParaRPr lang="pt-BR" sz="2800" dirty="0"/>
          </a:p>
        </p:txBody>
      </p:sp>
      <p:sp>
        <p:nvSpPr>
          <p:cNvPr id="33" name="CaixaDeTexto 32"/>
          <p:cNvSpPr txBox="1"/>
          <p:nvPr/>
        </p:nvSpPr>
        <p:spPr>
          <a:xfrm>
            <a:off x="3690516" y="3774194"/>
            <a:ext cx="476412" cy="523220"/>
          </a:xfrm>
          <a:prstGeom prst="rect">
            <a:avLst/>
          </a:prstGeom>
          <a:noFill/>
        </p:spPr>
        <p:txBody>
          <a:bodyPr wrap="none" rtlCol="0">
            <a:spAutoFit/>
          </a:bodyPr>
          <a:lstStyle/>
          <a:p>
            <a:r>
              <a:rPr lang="pt-BR" sz="2800" dirty="0" smtClean="0"/>
              <a:t>C</a:t>
            </a:r>
            <a:r>
              <a:rPr lang="pt-BR" sz="2800" baseline="-25000" dirty="0" smtClean="0"/>
              <a:t>L</a:t>
            </a:r>
            <a:endParaRPr lang="pt-BR" sz="2800" dirty="0"/>
          </a:p>
        </p:txBody>
      </p:sp>
      <p:cxnSp>
        <p:nvCxnSpPr>
          <p:cNvPr id="35" name="Conector Reto 34"/>
          <p:cNvCxnSpPr/>
          <p:nvPr/>
        </p:nvCxnSpPr>
        <p:spPr>
          <a:xfrm flipV="1">
            <a:off x="3262105" y="4186420"/>
            <a:ext cx="513131" cy="80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to 35"/>
          <p:cNvCxnSpPr/>
          <p:nvPr/>
        </p:nvCxnSpPr>
        <p:spPr>
          <a:xfrm flipV="1">
            <a:off x="3262104" y="4279301"/>
            <a:ext cx="513131" cy="80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39" name="CaixaDeTexto 38"/>
              <p:cNvSpPr txBox="1"/>
              <p:nvPr/>
            </p:nvSpPr>
            <p:spPr>
              <a:xfrm>
                <a:off x="5090614" y="860603"/>
                <a:ext cx="3765645" cy="641009"/>
              </a:xfrm>
              <a:prstGeom prst="rect">
                <a:avLst/>
              </a:prstGeom>
              <a:noFill/>
            </p:spPr>
            <p:txBody>
              <a:bodyPr wrap="square" rtlCol="0">
                <a:spAutoFit/>
              </a:bodyPr>
              <a:lstStyle/>
              <a:p>
                <a:r>
                  <a:rPr lang="pt-BR" sz="2800" b="0" dirty="0" smtClean="0">
                    <a:ea typeface="Cambria Math" panose="02040503050406030204" pitchFamily="18" charset="0"/>
                  </a:rPr>
                  <a:t>Energia</a:t>
                </a:r>
                <a14:m>
                  <m:oMath xmlns:m="http://schemas.openxmlformats.org/officeDocument/2006/math">
                    <m:r>
                      <a:rPr lang="pt-BR" sz="2800" b="0" i="1" smtClean="0">
                        <a:latin typeface="Cambria Math" panose="02040503050406030204" pitchFamily="18" charset="0"/>
                        <a:ea typeface="Cambria Math" panose="02040503050406030204" pitchFamily="18" charset="0"/>
                      </a:rPr>
                      <m:t>=</m:t>
                    </m:r>
                    <m:nary>
                      <m:naryPr>
                        <m:limLoc m:val="undOvr"/>
                        <m:ctrlPr>
                          <a:rPr lang="pt-BR" sz="2800" b="0" i="1" smtClean="0">
                            <a:latin typeface="Cambria Math" panose="02040503050406030204" pitchFamily="18" charset="0"/>
                            <a:ea typeface="Cambria Math" panose="02040503050406030204" pitchFamily="18" charset="0"/>
                          </a:rPr>
                        </m:ctrlPr>
                      </m:naryPr>
                      <m:sub>
                        <m:r>
                          <m:rPr>
                            <m:brk m:alnAt="24"/>
                          </m:rPr>
                          <a:rPr lang="pt-BR" sz="2800" b="0" i="1" smtClean="0">
                            <a:latin typeface="Cambria Math" panose="02040503050406030204" pitchFamily="18" charset="0"/>
                            <a:ea typeface="Cambria Math" panose="02040503050406030204" pitchFamily="18" charset="0"/>
                          </a:rPr>
                          <m:t>0</m:t>
                        </m:r>
                      </m:sub>
                      <m:sup>
                        <m:r>
                          <a:rPr lang="pt-BR" sz="2800" b="0" i="1" smtClean="0">
                            <a:latin typeface="Cambria Math" panose="02040503050406030204" pitchFamily="18" charset="0"/>
                            <a:ea typeface="Cambria Math" panose="02040503050406030204" pitchFamily="18" charset="0"/>
                          </a:rPr>
                          <m:t>∞</m:t>
                        </m:r>
                      </m:sup>
                      <m:e>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𝐷𝐷</m:t>
                            </m:r>
                          </m:sub>
                        </m:sSub>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𝐼</m:t>
                            </m:r>
                          </m:e>
                          <m:sub>
                            <m:r>
                              <a:rPr lang="pt-BR" sz="2800" b="0" i="1" smtClean="0">
                                <a:latin typeface="Cambria Math" panose="02040503050406030204" pitchFamily="18" charset="0"/>
                                <a:ea typeface="Cambria Math" panose="02040503050406030204" pitchFamily="18" charset="0"/>
                              </a:rPr>
                              <m:t>𝐿</m:t>
                            </m:r>
                          </m:sub>
                        </m:sSub>
                        <m:r>
                          <a:rPr lang="pt-BR" sz="2800" b="0" i="1" smtClean="0">
                            <a:latin typeface="Cambria Math" panose="02040503050406030204" pitchFamily="18" charset="0"/>
                            <a:ea typeface="Cambria Math" panose="02040503050406030204" pitchFamily="18" charset="0"/>
                          </a:rPr>
                          <m:t>𝑑𝑡</m:t>
                        </m:r>
                      </m:e>
                    </m:nary>
                  </m:oMath>
                </a14:m>
                <a:endParaRPr lang="pt-BR" sz="2800" dirty="0"/>
              </a:p>
            </p:txBody>
          </p:sp>
        </mc:Choice>
        <mc:Fallback>
          <p:sp>
            <p:nvSpPr>
              <p:cNvPr id="39" name="CaixaDeTexto 38"/>
              <p:cNvSpPr txBox="1">
                <a:spLocks noRot="1" noChangeAspect="1" noMove="1" noResize="1" noEditPoints="1" noAdjustHandles="1" noChangeArrowheads="1" noChangeShapeType="1" noTextEdit="1"/>
              </p:cNvSpPr>
              <p:nvPr/>
            </p:nvSpPr>
            <p:spPr>
              <a:xfrm>
                <a:off x="5090614" y="860603"/>
                <a:ext cx="3765645" cy="641009"/>
              </a:xfrm>
              <a:prstGeom prst="rect">
                <a:avLst/>
              </a:prstGeom>
              <a:blipFill rotWithShape="1">
                <a:blip r:embed="rId1"/>
                <a:stretch>
                  <a:fillRect l="-12" t="-28" r="15" b="74"/>
                </a:stretch>
              </a:blipFill>
            </p:spPr>
            <p:txBody>
              <a:bodyPr/>
              <a:lstStyle/>
              <a:p>
                <a:r>
                  <a:rPr lang="pt-BR" altLang="en-US">
                    <a:noFill/>
                  </a:rPr>
                  <a:t> </a:t>
                </a:r>
              </a:p>
            </p:txBody>
          </p:sp>
        </mc:Fallback>
      </mc:AlternateContent>
      <p:sp>
        <p:nvSpPr>
          <p:cNvPr id="40" name="Forma livre 39"/>
          <p:cNvSpPr/>
          <p:nvPr/>
        </p:nvSpPr>
        <p:spPr>
          <a:xfrm>
            <a:off x="2809291" y="2163170"/>
            <a:ext cx="908191" cy="1965278"/>
          </a:xfrm>
          <a:custGeom>
            <a:avLst/>
            <a:gdLst>
              <a:gd name="connsiteX0" fmla="*/ 97682 w 908191"/>
              <a:gd name="connsiteY0" fmla="*/ 0 h 1965278"/>
              <a:gd name="connsiteX1" fmla="*/ 43091 w 908191"/>
              <a:gd name="connsiteY1" fmla="*/ 907576 h 1965278"/>
              <a:gd name="connsiteX2" fmla="*/ 650416 w 908191"/>
              <a:gd name="connsiteY2" fmla="*/ 1091821 h 1965278"/>
              <a:gd name="connsiteX3" fmla="*/ 889252 w 908191"/>
              <a:gd name="connsiteY3" fmla="*/ 1289714 h 1965278"/>
              <a:gd name="connsiteX4" fmla="*/ 875605 w 908191"/>
              <a:gd name="connsiteY4" fmla="*/ 1965278 h 19652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191" h="1965278">
                <a:moveTo>
                  <a:pt x="97682" y="0"/>
                </a:moveTo>
                <a:cubicBezTo>
                  <a:pt x="24325" y="362803"/>
                  <a:pt x="-49031" y="725606"/>
                  <a:pt x="43091" y="907576"/>
                </a:cubicBezTo>
                <a:cubicBezTo>
                  <a:pt x="135213" y="1089546"/>
                  <a:pt x="509389" y="1028131"/>
                  <a:pt x="650416" y="1091821"/>
                </a:cubicBezTo>
                <a:cubicBezTo>
                  <a:pt x="791443" y="1155511"/>
                  <a:pt x="851721" y="1144138"/>
                  <a:pt x="889252" y="1289714"/>
                </a:cubicBezTo>
                <a:cubicBezTo>
                  <a:pt x="926784" y="1435290"/>
                  <a:pt x="901194" y="1700284"/>
                  <a:pt x="875605" y="1965278"/>
                </a:cubicBezTo>
              </a:path>
            </a:pathLst>
          </a:custGeom>
          <a:noFill/>
          <a:ln>
            <a:solidFill>
              <a:srgbClr val="C00000"/>
            </a:solidFill>
            <a:prstDash val="dash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1" name="Forma livre 40"/>
          <p:cNvSpPr/>
          <p:nvPr/>
        </p:nvSpPr>
        <p:spPr>
          <a:xfrm>
            <a:off x="3497950" y="4285397"/>
            <a:ext cx="0" cy="989463"/>
          </a:xfrm>
          <a:custGeom>
            <a:avLst/>
            <a:gdLst>
              <a:gd name="connsiteX0" fmla="*/ 0 w 6824"/>
              <a:gd name="connsiteY0" fmla="*/ 0 h 989463"/>
              <a:gd name="connsiteX1" fmla="*/ 6824 w 6824"/>
              <a:gd name="connsiteY1" fmla="*/ 989463 h 989463"/>
            </a:gdLst>
            <a:ahLst/>
            <a:cxnLst>
              <a:cxn ang="0">
                <a:pos x="connsiteX0" y="connsiteY0"/>
              </a:cxn>
              <a:cxn ang="0">
                <a:pos x="connsiteX1" y="connsiteY1"/>
              </a:cxn>
            </a:cxnLst>
            <a:rect l="l" t="t" r="r" b="b"/>
            <a:pathLst>
              <a:path w="6824" h="989463">
                <a:moveTo>
                  <a:pt x="0" y="0"/>
                </a:moveTo>
                <a:cubicBezTo>
                  <a:pt x="2275" y="329821"/>
                  <a:pt x="4549" y="659642"/>
                  <a:pt x="6824" y="989463"/>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42" name="Conector Reto 41"/>
          <p:cNvCxnSpPr/>
          <p:nvPr/>
        </p:nvCxnSpPr>
        <p:spPr>
          <a:xfrm flipH="1">
            <a:off x="3341293" y="5274860"/>
            <a:ext cx="3323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Rectangle 140"/>
          <p:cNvSpPr>
            <a:spLocks noChangeArrowheads="1"/>
          </p:cNvSpPr>
          <p:nvPr/>
        </p:nvSpPr>
        <p:spPr bwMode="auto">
          <a:xfrm flipH="1">
            <a:off x="2776343" y="2541621"/>
            <a:ext cx="1046659"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I</a:t>
            </a:r>
            <a:r>
              <a:rPr lang="pt-BR" sz="1600" baseline="-25000" dirty="0" smtClean="0"/>
              <a:t>L</a:t>
            </a:r>
            <a:endParaRPr lang="pt-BR" sz="1600" baseline="-25000" dirty="0"/>
          </a:p>
        </p:txBody>
      </p:sp>
      <mc:AlternateContent xmlns:mc="http://schemas.openxmlformats.org/markup-compatibility/2006">
        <mc:Choice xmlns:a14="http://schemas.microsoft.com/office/drawing/2010/main" Requires="a14">
          <p:sp>
            <p:nvSpPr>
              <p:cNvPr id="44" name="CaixaDeTexto 43"/>
              <p:cNvSpPr txBox="1"/>
              <p:nvPr/>
            </p:nvSpPr>
            <p:spPr>
              <a:xfrm>
                <a:off x="4463497" y="1538323"/>
                <a:ext cx="3765645" cy="911596"/>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𝐼</m:t>
                          </m:r>
                        </m:e>
                        <m:sub>
                          <m:r>
                            <a:rPr lang="pt-BR" sz="2800" b="0" i="1" smtClean="0">
                              <a:latin typeface="Cambria Math" panose="02040503050406030204" pitchFamily="18" charset="0"/>
                              <a:ea typeface="Cambria Math" panose="02040503050406030204" pitchFamily="18" charset="0"/>
                            </a:rPr>
                            <m:t>𝐿</m:t>
                          </m:r>
                        </m:sub>
                      </m:sSub>
                      <m:r>
                        <a:rPr lang="pt-BR" sz="2800" b="0" i="1" smtClean="0">
                          <a:latin typeface="Cambria Math" panose="02040503050406030204" pitchFamily="18" charset="0"/>
                          <a:ea typeface="Cambria Math" panose="02040503050406030204" pitchFamily="18" charset="0"/>
                        </a:rPr>
                        <m:t>=</m:t>
                      </m:r>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𝐶</m:t>
                          </m:r>
                        </m:e>
                        <m:sub>
                          <m:r>
                            <a:rPr lang="pt-BR" sz="2800" b="0" i="1" smtClean="0">
                              <a:latin typeface="Cambria Math" panose="02040503050406030204" pitchFamily="18" charset="0"/>
                              <a:ea typeface="Cambria Math" panose="02040503050406030204" pitchFamily="18" charset="0"/>
                            </a:rPr>
                            <m:t>𝐿</m:t>
                          </m:r>
                        </m:sub>
                      </m:sSub>
                      <m:f>
                        <m:fPr>
                          <m:ctrlPr>
                            <a:rPr lang="pt-BR" sz="2800" b="0" i="1" smtClean="0">
                              <a:latin typeface="Cambria Math" panose="02040503050406030204" pitchFamily="18" charset="0"/>
                              <a:ea typeface="Cambria Math" panose="02040503050406030204" pitchFamily="18" charset="0"/>
                            </a:rPr>
                          </m:ctrlPr>
                        </m:fPr>
                        <m:num>
                          <m:r>
                            <a:rPr lang="pt-BR" sz="2800" b="0" i="1" smtClean="0">
                              <a:latin typeface="Cambria Math" panose="02040503050406030204" pitchFamily="18" charset="0"/>
                              <a:ea typeface="Cambria Math" panose="02040503050406030204" pitchFamily="18" charset="0"/>
                            </a:rPr>
                            <m:t>𝜕</m:t>
                          </m:r>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𝑠𝑎𝑖𝑑𝑎</m:t>
                              </m:r>
                            </m:sub>
                          </m:sSub>
                        </m:num>
                        <m:den>
                          <m:r>
                            <a:rPr lang="pt-BR" sz="2800" b="0" i="1" smtClean="0">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𝑡</m:t>
                          </m:r>
                        </m:den>
                      </m:f>
                    </m:oMath>
                  </m:oMathPara>
                </a14:m>
                <a:endParaRPr lang="pt-BR" sz="2800" dirty="0"/>
              </a:p>
            </p:txBody>
          </p:sp>
        </mc:Choice>
        <mc:Fallback>
          <p:sp>
            <p:nvSpPr>
              <p:cNvPr id="44" name="CaixaDeTexto 43"/>
              <p:cNvSpPr txBox="1">
                <a:spLocks noRot="1" noChangeAspect="1" noMove="1" noResize="1" noEditPoints="1" noAdjustHandles="1" noChangeArrowheads="1" noChangeShapeType="1" noTextEdit="1"/>
              </p:cNvSpPr>
              <p:nvPr/>
            </p:nvSpPr>
            <p:spPr>
              <a:xfrm>
                <a:off x="4463497" y="1538323"/>
                <a:ext cx="3765645" cy="911596"/>
              </a:xfrm>
              <a:prstGeom prst="rect">
                <a:avLst/>
              </a:prstGeom>
              <a:blipFill rotWithShape="1">
                <a:blip r:embed="rId2"/>
                <a:stretch>
                  <a:fillRect l="-2" t="-39" r="5" b="10"/>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45" name="CaixaDeTexto 44"/>
              <p:cNvSpPr txBox="1"/>
              <p:nvPr/>
            </p:nvSpPr>
            <p:spPr>
              <a:xfrm>
                <a:off x="5090613" y="2530382"/>
                <a:ext cx="3765645" cy="529247"/>
              </a:xfrm>
              <a:prstGeom prst="rect">
                <a:avLst/>
              </a:prstGeom>
              <a:noFill/>
            </p:spPr>
            <p:txBody>
              <a:bodyPr wrap="square" rtlCol="0">
                <a:spAutoFit/>
              </a:bodyPr>
              <a:lstStyle/>
              <a:p>
                <a:r>
                  <a:rPr lang="pt-BR" sz="2800" b="0" dirty="0" smtClean="0">
                    <a:ea typeface="Cambria Math" panose="02040503050406030204" pitchFamily="18" charset="0"/>
                  </a:rPr>
                  <a:t>Energia </a:t>
                </a:r>
                <a14:m>
                  <m:oMath xmlns:m="http://schemas.openxmlformats.org/officeDocument/2006/math">
                    <m:r>
                      <a:rPr lang="pt-BR" sz="2800" b="0" i="1" smtClean="0">
                        <a:latin typeface="Cambria Math" panose="02040503050406030204" pitchFamily="18" charset="0"/>
                        <a:ea typeface="Cambria Math" panose="02040503050406030204" pitchFamily="18" charset="0"/>
                      </a:rPr>
                      <m:t>=</m:t>
                    </m:r>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𝐶</m:t>
                        </m:r>
                      </m:e>
                      <m:sub>
                        <m:r>
                          <a:rPr lang="pt-BR" sz="2800" i="1">
                            <a:latin typeface="Cambria Math" panose="02040503050406030204" pitchFamily="18" charset="0"/>
                            <a:ea typeface="Cambria Math" panose="02040503050406030204" pitchFamily="18" charset="0"/>
                          </a:rPr>
                          <m:t>𝐿</m:t>
                        </m:r>
                      </m:sub>
                    </m:sSub>
                    <m:sSubSup>
                      <m:sSubSupPr>
                        <m:ctrlPr>
                          <a:rPr lang="pt-BR" sz="2800" i="1" smtClean="0">
                            <a:latin typeface="Cambria Math" panose="02040503050406030204" pitchFamily="18" charset="0"/>
                            <a:ea typeface="Cambria Math" panose="02040503050406030204" pitchFamily="18" charset="0"/>
                          </a:rPr>
                        </m:ctrlPr>
                      </m:sSubSup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𝐷𝐷</m:t>
                        </m:r>
                      </m:sub>
                      <m:sup>
                        <m:r>
                          <a:rPr lang="pt-BR" sz="2800" b="0" i="1" smtClean="0">
                            <a:latin typeface="Cambria Math" panose="02040503050406030204" pitchFamily="18" charset="0"/>
                            <a:ea typeface="Cambria Math" panose="02040503050406030204" pitchFamily="18" charset="0"/>
                          </a:rPr>
                          <m:t>2</m:t>
                        </m:r>
                      </m:sup>
                    </m:sSubSup>
                  </m:oMath>
                </a14:m>
                <a:endParaRPr lang="pt-BR" sz="2800" dirty="0"/>
              </a:p>
            </p:txBody>
          </p:sp>
        </mc:Choice>
        <mc:Fallback>
          <p:sp>
            <p:nvSpPr>
              <p:cNvPr id="45" name="CaixaDeTexto 44"/>
              <p:cNvSpPr txBox="1">
                <a:spLocks noRot="1" noChangeAspect="1" noMove="1" noResize="1" noEditPoints="1" noAdjustHandles="1" noChangeArrowheads="1" noChangeShapeType="1" noTextEdit="1"/>
              </p:cNvSpPr>
              <p:nvPr/>
            </p:nvSpPr>
            <p:spPr>
              <a:xfrm>
                <a:off x="5090613" y="2530382"/>
                <a:ext cx="3765645" cy="529247"/>
              </a:xfrm>
              <a:prstGeom prst="rect">
                <a:avLst/>
              </a:prstGeom>
              <a:blipFill rotWithShape="1">
                <a:blip r:embed="rId3"/>
                <a:stretch>
                  <a:fillRect l="-12" t="-102" r="15" b="38"/>
                </a:stretch>
              </a:blipFill>
            </p:spPr>
            <p:txBody>
              <a:bodyPr/>
              <a:lstStyle/>
              <a:p>
                <a:r>
                  <a:rPr lang="pt-BR" altLang="en-US">
                    <a:noFill/>
                  </a:rPr>
                  <a:t> </a:t>
                </a:r>
              </a:p>
            </p:txBody>
          </p:sp>
        </mc:Fallback>
      </mc:AlternateContent>
      <p:sp>
        <p:nvSpPr>
          <p:cNvPr id="46" name="CaixaDeTexto 45"/>
          <p:cNvSpPr txBox="1"/>
          <p:nvPr/>
        </p:nvSpPr>
        <p:spPr>
          <a:xfrm>
            <a:off x="4602847" y="3164008"/>
            <a:ext cx="6794817" cy="2246769"/>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A cada período do sinal, o inversor carrega uma vez o capacitor C</a:t>
            </a:r>
            <a:r>
              <a:rPr lang="pt-BR" sz="2800" b="1" baseline="-25000" dirty="0" smtClean="0">
                <a:solidFill>
                  <a:srgbClr val="C00000"/>
                </a:solidFill>
                <a:latin typeface="Comic Sans MS" panose="030F0702030302020204" pitchFamily="66" charset="0"/>
              </a:rPr>
              <a:t>L</a:t>
            </a:r>
            <a:r>
              <a:rPr lang="pt-BR" sz="2800" b="1" dirty="0" smtClean="0">
                <a:solidFill>
                  <a:srgbClr val="C00000"/>
                </a:solidFill>
                <a:latin typeface="Comic Sans MS" panose="030F0702030302020204" pitchFamily="66" charset="0"/>
              </a:rPr>
              <a:t>, consumindo da fonte de alimentação, a energia C</a:t>
            </a:r>
            <a:r>
              <a:rPr lang="pt-BR" sz="2800" b="1" baseline="-25000" dirty="0" smtClean="0">
                <a:solidFill>
                  <a:srgbClr val="C00000"/>
                </a:solidFill>
                <a:latin typeface="Comic Sans MS" panose="030F0702030302020204" pitchFamily="66" charset="0"/>
              </a:rPr>
              <a:t>L</a:t>
            </a:r>
            <a:r>
              <a:rPr lang="pt-BR" sz="2800" b="1" dirty="0" smtClean="0">
                <a:solidFill>
                  <a:srgbClr val="C00000"/>
                </a:solidFill>
                <a:latin typeface="Comic Sans MS" panose="030F0702030302020204" pitchFamily="66" charset="0"/>
              </a:rPr>
              <a:t>V</a:t>
            </a:r>
            <a:r>
              <a:rPr lang="pt-BR" sz="2800" b="1" baseline="-25000" dirty="0" smtClean="0">
                <a:solidFill>
                  <a:srgbClr val="C00000"/>
                </a:solidFill>
                <a:latin typeface="Comic Sans MS" panose="030F0702030302020204" pitchFamily="66" charset="0"/>
              </a:rPr>
              <a:t>DD</a:t>
            </a:r>
            <a:r>
              <a:rPr lang="pt-BR" sz="2800" b="1" baseline="30000" dirty="0" smtClean="0">
                <a:solidFill>
                  <a:srgbClr val="C00000"/>
                </a:solidFill>
                <a:latin typeface="Comic Sans MS" panose="030F0702030302020204" pitchFamily="66" charset="0"/>
              </a:rPr>
              <a:t>2</a:t>
            </a:r>
            <a:r>
              <a:rPr lang="pt-BR" sz="2800" b="1" dirty="0" smtClean="0">
                <a:solidFill>
                  <a:srgbClr val="C00000"/>
                </a:solidFill>
                <a:latin typeface="Comic Sans MS" panose="030F0702030302020204" pitchFamily="66" charset="0"/>
              </a:rPr>
              <a:t>. A potencia, energia/tempo, será:</a:t>
            </a:r>
            <a:endParaRPr lang="pt-BR" sz="2800" dirty="0" smtClean="0">
              <a:latin typeface="Comic Sans MS" panose="030F0702030302020204" pitchFamily="66" charset="0"/>
            </a:endParaRPr>
          </a:p>
        </p:txBody>
      </p:sp>
      <mc:AlternateContent xmlns:mc="http://schemas.openxmlformats.org/markup-compatibility/2006">
        <mc:Choice xmlns:a14="http://schemas.microsoft.com/office/drawing/2010/main" Requires="a14">
          <p:sp>
            <p:nvSpPr>
              <p:cNvPr id="48" name="CaixaDeTexto 47"/>
              <p:cNvSpPr txBox="1"/>
              <p:nvPr/>
            </p:nvSpPr>
            <p:spPr>
              <a:xfrm>
                <a:off x="5014413" y="5544395"/>
                <a:ext cx="5070570" cy="716799"/>
              </a:xfrm>
              <a:prstGeom prst="rect">
                <a:avLst/>
              </a:prstGeom>
              <a:solidFill>
                <a:srgbClr val="FFFF99"/>
              </a:solidFill>
            </p:spPr>
            <p:txBody>
              <a:bodyPr wrap="square" rtlCol="0">
                <a:spAutoFit/>
              </a:bodyPr>
              <a:lstStyle/>
              <a:p>
                <a14:m>
                  <m:oMath xmlns:m="http://schemas.openxmlformats.org/officeDocument/2006/math">
                    <m:r>
                      <a:rPr lang="pt-BR" sz="2800" b="0" i="1" smtClean="0">
                        <a:latin typeface="Cambria Math" panose="02040503050406030204" pitchFamily="18" charset="0"/>
                        <a:ea typeface="Cambria Math" panose="02040503050406030204" pitchFamily="18" charset="0"/>
                      </a:rPr>
                      <m:t>𝑃𝑜𝑡𝑒𝑛𝑐𝑖𝑎</m:t>
                    </m:r>
                    <m:r>
                      <a:rPr lang="pt-BR" sz="2800" b="0" i="1" smtClean="0">
                        <a:latin typeface="Cambria Math" panose="02040503050406030204" pitchFamily="18" charset="0"/>
                        <a:ea typeface="Cambria Math" panose="02040503050406030204" pitchFamily="18" charset="0"/>
                      </a:rPr>
                      <m:t>=</m:t>
                    </m:r>
                    <m:sSub>
                      <m:sSubPr>
                        <m:ctrlPr>
                          <a:rPr lang="pt-BR" sz="2800" b="0" i="1" smtClean="0">
                            <a:latin typeface="Cambria Math" panose="02040503050406030204" pitchFamily="18" charset="0"/>
                            <a:ea typeface="Cambria Math" panose="02040503050406030204" pitchFamily="18" charset="0"/>
                          </a:rPr>
                        </m:ctrlPr>
                      </m:sSubPr>
                      <m:e>
                        <m:f>
                          <m:fPr>
                            <m:ctrlPr>
                              <a:rPr lang="pt-BR" sz="2800" b="0" i="1" smtClean="0">
                                <a:latin typeface="Cambria Math" panose="02040503050406030204" pitchFamily="18" charset="0"/>
                                <a:ea typeface="Cambria Math" panose="02040503050406030204" pitchFamily="18" charset="0"/>
                              </a:rPr>
                            </m:ctrlPr>
                          </m:fPr>
                          <m:num>
                            <m:r>
                              <a:rPr lang="pt-BR" sz="2800" b="0" i="1" smtClean="0">
                                <a:latin typeface="Cambria Math" panose="02040503050406030204" pitchFamily="18" charset="0"/>
                                <a:ea typeface="Cambria Math" panose="02040503050406030204" pitchFamily="18" charset="0"/>
                              </a:rPr>
                              <m:t>𝐸𝑛𝑒𝑟𝑔𝑖𝑎</m:t>
                            </m:r>
                          </m:num>
                          <m:den>
                            <m:r>
                              <a:rPr lang="pt-BR" sz="2800" b="0" i="1" smtClean="0">
                                <a:latin typeface="Cambria Math" panose="02040503050406030204" pitchFamily="18" charset="0"/>
                                <a:ea typeface="Cambria Math" panose="02040503050406030204" pitchFamily="18" charset="0"/>
                              </a:rPr>
                              <m:t>𝑇</m:t>
                            </m:r>
                          </m:den>
                        </m:f>
                        <m:r>
                          <a:rPr lang="pt-BR" sz="2800" b="0" i="1" smtClean="0">
                            <a:latin typeface="Cambria Math" panose="02040503050406030204" pitchFamily="18" charset="0"/>
                            <a:ea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𝐶</m:t>
                        </m:r>
                      </m:e>
                      <m:sub>
                        <m:r>
                          <a:rPr lang="pt-BR" sz="2800" b="0" i="1" smtClean="0">
                            <a:latin typeface="Cambria Math" panose="02040503050406030204" pitchFamily="18" charset="0"/>
                            <a:ea typeface="Cambria Math" panose="02040503050406030204" pitchFamily="18" charset="0"/>
                          </a:rPr>
                          <m:t>𝐿</m:t>
                        </m:r>
                      </m:sub>
                    </m:sSub>
                    <m:sSubSup>
                      <m:sSubSupPr>
                        <m:ctrlPr>
                          <a:rPr lang="pt-BR" sz="2800" i="1">
                            <a:latin typeface="Cambria Math" panose="02040503050406030204" pitchFamily="18" charset="0"/>
                            <a:ea typeface="Cambria Math" panose="02040503050406030204" pitchFamily="18" charset="0"/>
                          </a:rPr>
                        </m:ctrlPr>
                      </m:sSubSup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𝐷𝐷</m:t>
                        </m:r>
                      </m:sub>
                      <m:sup>
                        <m:r>
                          <a:rPr lang="pt-BR" sz="2800" i="1">
                            <a:latin typeface="Cambria Math" panose="02040503050406030204" pitchFamily="18" charset="0"/>
                            <a:ea typeface="Cambria Math" panose="02040503050406030204" pitchFamily="18" charset="0"/>
                          </a:rPr>
                          <m:t>2</m:t>
                        </m:r>
                      </m:sup>
                    </m:sSubSup>
                  </m:oMath>
                </a14:m>
                <a:r>
                  <a:rPr lang="pt-BR" sz="2800" dirty="0" smtClean="0"/>
                  <a:t>f</a:t>
                </a:r>
                <a:endParaRPr lang="pt-BR" sz="2800" dirty="0"/>
              </a:p>
            </p:txBody>
          </p:sp>
        </mc:Choice>
        <mc:Fallback>
          <p:sp>
            <p:nvSpPr>
              <p:cNvPr id="48" name="CaixaDeTexto 47"/>
              <p:cNvSpPr txBox="1">
                <a:spLocks noRot="1" noChangeAspect="1" noMove="1" noResize="1" noEditPoints="1" noAdjustHandles="1" noChangeArrowheads="1" noChangeShapeType="1" noTextEdit="1"/>
              </p:cNvSpPr>
              <p:nvPr/>
            </p:nvSpPr>
            <p:spPr>
              <a:xfrm>
                <a:off x="5014413" y="5544395"/>
                <a:ext cx="5070570" cy="716799"/>
              </a:xfrm>
              <a:prstGeom prst="rect">
                <a:avLst/>
              </a:prstGeom>
              <a:blipFill rotWithShape="1">
                <a:blip r:embed="rId4"/>
                <a:stretch>
                  <a:fillRect l="-9" t="-29" r="11" b="13"/>
                </a:stretch>
              </a:blipFill>
            </p:spPr>
            <p:txBody>
              <a:bodyPr/>
              <a:lstStyle/>
              <a:p>
                <a:r>
                  <a:rPr lang="pt-BR" altLang="en-US">
                    <a:noFill/>
                  </a:rPr>
                  <a:t> </a:t>
                </a:r>
              </a:p>
            </p:txBody>
          </p:sp>
        </mc:Fallback>
      </mc:AlternateContent>
      <p:sp>
        <p:nvSpPr>
          <p:cNvPr id="49" name="CaixaDeTexto 48"/>
          <p:cNvSpPr txBox="1"/>
          <p:nvPr/>
        </p:nvSpPr>
        <p:spPr>
          <a:xfrm>
            <a:off x="125152" y="5011664"/>
            <a:ext cx="2884953" cy="830997"/>
          </a:xfrm>
          <a:prstGeom prst="rect">
            <a:avLst/>
          </a:prstGeom>
          <a:noFill/>
        </p:spPr>
        <p:txBody>
          <a:bodyPr wrap="square" rtlCol="0">
            <a:spAutoFit/>
          </a:bodyPr>
          <a:lstStyle/>
          <a:p>
            <a:r>
              <a:rPr lang="pt-BR" sz="2400" dirty="0" smtClean="0"/>
              <a:t>Entrada: sinal com frequência f = 1/T</a:t>
            </a:r>
            <a:endParaRPr lang="pt-BR" sz="2400" dirty="0"/>
          </a:p>
        </p:txBody>
      </p:sp>
      <p:sp>
        <p:nvSpPr>
          <p:cNvPr id="51" name="Forma livre 50"/>
          <p:cNvSpPr/>
          <p:nvPr/>
        </p:nvSpPr>
        <p:spPr>
          <a:xfrm>
            <a:off x="3076575" y="3435623"/>
            <a:ext cx="463668" cy="764902"/>
          </a:xfrm>
          <a:custGeom>
            <a:avLst/>
            <a:gdLst>
              <a:gd name="connsiteX0" fmla="*/ 0 w 448367"/>
              <a:gd name="connsiteY0" fmla="*/ 69577 h 764902"/>
              <a:gd name="connsiteX1" fmla="*/ 257175 w 448367"/>
              <a:gd name="connsiteY1" fmla="*/ 60052 h 764902"/>
              <a:gd name="connsiteX2" fmla="*/ 419100 w 448367"/>
              <a:gd name="connsiteY2" fmla="*/ 21952 h 764902"/>
              <a:gd name="connsiteX3" fmla="*/ 447675 w 448367"/>
              <a:gd name="connsiteY3" fmla="*/ 441052 h 764902"/>
              <a:gd name="connsiteX4" fmla="*/ 409575 w 448367"/>
              <a:gd name="connsiteY4" fmla="*/ 764902 h 7649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367" h="764902">
                <a:moveTo>
                  <a:pt x="0" y="69577"/>
                </a:moveTo>
                <a:cubicBezTo>
                  <a:pt x="93662" y="68783"/>
                  <a:pt x="187325" y="67989"/>
                  <a:pt x="257175" y="60052"/>
                </a:cubicBezTo>
                <a:cubicBezTo>
                  <a:pt x="327025" y="52115"/>
                  <a:pt x="387350" y="-41548"/>
                  <a:pt x="419100" y="21952"/>
                </a:cubicBezTo>
                <a:cubicBezTo>
                  <a:pt x="450850" y="85452"/>
                  <a:pt x="449262" y="317227"/>
                  <a:pt x="447675" y="441052"/>
                </a:cubicBezTo>
                <a:cubicBezTo>
                  <a:pt x="446088" y="564877"/>
                  <a:pt x="427831" y="664889"/>
                  <a:pt x="409575" y="764902"/>
                </a:cubicBez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3970607" y="5318792"/>
                <a:ext cx="3765645" cy="1243674"/>
              </a:xfrm>
              <a:prstGeom prst="rect">
                <a:avLst/>
              </a:prstGeom>
              <a:solidFill>
                <a:srgbClr val="FFFF99"/>
              </a:solidFill>
            </p:spPr>
            <p:txBody>
              <a:bodyPr wrap="square" rtlCol="0">
                <a:spAutoFit/>
              </a:bodyPr>
              <a:lstStyle/>
              <a:p>
                <a14:m>
                  <m:oMathPara xmlns:m="http://schemas.openxmlformats.org/officeDocument/2006/math">
                    <m:oMathParaPr>
                      <m:jc m:val="centerGroup"/>
                    </m:oMathParaPr>
                    <m:oMath xmlns:m="http://schemas.openxmlformats.org/officeDocument/2006/math">
                      <m:sSub>
                        <m:sSubPr>
                          <m:ctrlPr>
                            <a:rPr lang="pt-BR" sz="2800" i="1" smtClean="0">
                              <a:latin typeface="Cambria Math" panose="02040503050406030204" pitchFamily="18" charset="0"/>
                            </a:rPr>
                          </m:ctrlPr>
                        </m:sSubPr>
                        <m:e>
                          <m:r>
                            <a:rPr lang="pt-BR" sz="2800" b="0" i="1" smtClean="0">
                              <a:latin typeface="Cambria Math" panose="02040503050406030204" pitchFamily="18" charset="0"/>
                            </a:rPr>
                            <m:t>𝑡</m:t>
                          </m:r>
                        </m:e>
                        <m:sub>
                          <m:r>
                            <a:rPr lang="pt-BR" sz="2800" b="0" i="1" smtClean="0">
                              <a:latin typeface="Cambria Math" panose="02040503050406030204" pitchFamily="18" charset="0"/>
                            </a:rPr>
                            <m:t>𝑃</m:t>
                          </m:r>
                        </m:sub>
                      </m:sSub>
                      <m:r>
                        <a:rPr lang="pt-BR" sz="2800" i="1" smtClean="0">
                          <a:latin typeface="Cambria Math" panose="02040503050406030204" pitchFamily="18" charset="0"/>
                          <a:ea typeface="Cambria Math" panose="02040503050406030204" pitchFamily="18" charset="0"/>
                        </a:rPr>
                        <m:t>≈</m:t>
                      </m:r>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rPr>
                                <m:t>6</m:t>
                              </m:r>
                              <m:r>
                                <a:rPr lang="pt-BR" sz="2800" i="1">
                                  <a:latin typeface="Cambria Math" panose="02040503050406030204" pitchFamily="18" charset="0"/>
                                </a:rPr>
                                <m:t>𝐶</m:t>
                              </m:r>
                            </m:e>
                            <m:sub>
                              <m:r>
                                <a:rPr lang="pt-BR" sz="2800" b="0" i="1" smtClean="0">
                                  <a:latin typeface="Cambria Math" panose="02040503050406030204" pitchFamily="18" charset="0"/>
                                </a:rPr>
                                <m:t>𝐿</m:t>
                              </m:r>
                            </m:sub>
                          </m:sSub>
                        </m:num>
                        <m:den>
                          <m:sSub>
                            <m:sSubPr>
                              <m:ctrlPr>
                                <a:rPr lang="pt-BR" sz="2800" i="1">
                                  <a:latin typeface="Cambria Math" panose="02040503050406030204" pitchFamily="18" charset="0"/>
                                </a:rPr>
                              </m:ctrlPr>
                            </m:sSubPr>
                            <m:e>
                              <m:r>
                                <a:rPr lang="pt-BR" sz="2800" i="1" smtClean="0">
                                  <a:latin typeface="Cambria Math" panose="02040503050406030204" pitchFamily="18" charset="0"/>
                                  <a:ea typeface="Cambria Math" panose="02040503050406030204" pitchFamily="18" charset="0"/>
                                </a:rPr>
                                <m:t>𝜇</m:t>
                              </m:r>
                              <m:r>
                                <a:rPr lang="pt-BR" sz="2800" i="1">
                                  <a:latin typeface="Cambria Math" panose="02040503050406030204" pitchFamily="18" charset="0"/>
                                </a:rPr>
                                <m:t>𝐶</m:t>
                              </m:r>
                            </m:e>
                            <m:sub>
                              <m:r>
                                <a:rPr lang="pt-BR" sz="2800" i="1">
                                  <a:latin typeface="Cambria Math" panose="02040503050406030204" pitchFamily="18" charset="0"/>
                                </a:rPr>
                                <m:t>𝑜𝑥</m:t>
                              </m:r>
                            </m:sub>
                          </m:sSub>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m:t>
                              </m:r>
                              <m:r>
                                <a:rPr lang="pt-BR" sz="2800" b="0" i="1" smtClean="0">
                                  <a:latin typeface="Cambria Math" panose="02040503050406030204" pitchFamily="18" charset="0"/>
                                  <a:ea typeface="Cambria Math" panose="02040503050406030204" pitchFamily="18" charset="0"/>
                                </a:rPr>
                                <m:t>𝐷</m:t>
                              </m:r>
                            </m:sub>
                          </m:sSub>
                          <m:f>
                            <m:fPr>
                              <m:ctrlPr>
                                <a:rPr lang="pt-BR" sz="2800" i="1">
                                  <a:latin typeface="Cambria Math" panose="02040503050406030204" pitchFamily="18" charset="0"/>
                                  <a:ea typeface="Cambria Math" panose="02040503050406030204" pitchFamily="18" charset="0"/>
                                </a:rPr>
                              </m:ctrlPr>
                            </m:fPr>
                            <m:num>
                              <m:r>
                                <a:rPr lang="pt-BR" sz="2800" i="1">
                                  <a:latin typeface="Cambria Math" panose="02040503050406030204" pitchFamily="18" charset="0"/>
                                  <a:ea typeface="Cambria Math" panose="02040503050406030204" pitchFamily="18" charset="0"/>
                                </a:rPr>
                                <m:t>𝑊</m:t>
                              </m:r>
                            </m:num>
                            <m:den>
                              <m:r>
                                <a:rPr lang="pt-BR" sz="2800" i="1">
                                  <a:latin typeface="Cambria Math" panose="02040503050406030204" pitchFamily="18" charset="0"/>
                                  <a:ea typeface="Cambria Math" panose="02040503050406030204" pitchFamily="18" charset="0"/>
                                </a:rPr>
                                <m:t>𝐿</m:t>
                              </m:r>
                            </m:den>
                          </m:f>
                        </m:den>
                      </m:f>
                    </m:oMath>
                  </m:oMathPara>
                </a14:m>
                <a:endParaRPr lang="pt-BR" sz="2800" dirty="0"/>
              </a:p>
            </p:txBody>
          </p:sp>
        </mc:Choice>
        <mc:Fallback>
          <p:sp>
            <p:nvSpPr>
              <p:cNvPr id="3" name="CaixaDeTexto 2"/>
              <p:cNvSpPr txBox="1">
                <a:spLocks noRot="1" noChangeAspect="1" noMove="1" noResize="1" noEditPoints="1" noAdjustHandles="1" noChangeArrowheads="1" noChangeShapeType="1" noTextEdit="1"/>
              </p:cNvSpPr>
              <p:nvPr/>
            </p:nvSpPr>
            <p:spPr>
              <a:xfrm>
                <a:off x="3970607" y="5318792"/>
                <a:ext cx="3765645" cy="1243674"/>
              </a:xfrm>
              <a:prstGeom prst="rect">
                <a:avLst/>
              </a:prstGeom>
              <a:blipFill rotWithShape="1">
                <a:blip r:embed="rId1"/>
                <a:stretch>
                  <a:fillRect l="-16" t="-3" r="1" b="30"/>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4" name="CaixaDeTexto 3"/>
              <p:cNvSpPr txBox="1"/>
              <p:nvPr/>
            </p:nvSpPr>
            <p:spPr>
              <a:xfrm>
                <a:off x="3738150" y="1119065"/>
                <a:ext cx="5070570" cy="699135"/>
              </a:xfrm>
              <a:prstGeom prst="rect">
                <a:avLst/>
              </a:prstGeom>
              <a:solidFill>
                <a:srgbClr val="FFFF99"/>
              </a:solidFill>
            </p:spPr>
            <p:txBody>
              <a:bodyPr wrap="square" rtlCol="0">
                <a:spAutoFit/>
              </a:bodyPr>
              <a:lstStyle/>
              <a:p>
                <a14:m>
                  <m:oMath xmlns:m="http://schemas.openxmlformats.org/officeDocument/2006/math">
                    <m:r>
                      <a:rPr lang="pt-BR" sz="2800" b="0" i="1" smtClean="0">
                        <a:latin typeface="Cambria Math" panose="02040503050406030204" pitchFamily="18" charset="0"/>
                        <a:ea typeface="Cambria Math" panose="02040503050406030204" pitchFamily="18" charset="0"/>
                      </a:rPr>
                      <m:t>𝑃𝑜𝑡𝑒𝑛𝑐𝑖𝑎</m:t>
                    </m:r>
                    <m:r>
                      <a:rPr lang="en-US" altLang="pt-BR" sz="2800" i="1" smtClean="0">
                        <a:latin typeface="Cambria Math" panose="02040503050406030204" pitchFamily="18" charset="0"/>
                        <a:ea typeface="Cambria Math" panose="02040503050406030204" pitchFamily="18" charset="0"/>
                        <a:cs typeface="Cambria Math" panose="02040503050406030204" pitchFamily="18" charset="0"/>
                      </a:rPr>
                      <m:t>=</m:t>
                    </m:r>
                    <m:sSub>
                      <m:sSubPr>
                        <m:ctrlPr>
                          <a:rPr lang="pt-BR" sz="2800" b="0" i="1" smtClean="0">
                            <a:latin typeface="Cambria Math" panose="02040503050406030204" pitchFamily="18" charset="0"/>
                            <a:ea typeface="Cambria Math" panose="02040503050406030204" pitchFamily="18" charset="0"/>
                          </a:rPr>
                        </m:ctrlPr>
                      </m:sSubPr>
                      <m:e>
                        <m:f>
                          <m:fPr>
                            <m:ctrlPr>
                              <a:rPr lang="pt-BR" sz="2800" b="0" i="1" smtClean="0">
                                <a:latin typeface="Cambria Math" panose="02040503050406030204" pitchFamily="18" charset="0"/>
                                <a:ea typeface="Cambria Math" panose="02040503050406030204" pitchFamily="18" charset="0"/>
                              </a:rPr>
                            </m:ctrlPr>
                          </m:fPr>
                          <m:num>
                            <m:r>
                              <a:rPr lang="pt-BR" sz="2800" b="0" i="1" smtClean="0">
                                <a:latin typeface="Cambria Math" panose="02040503050406030204" pitchFamily="18" charset="0"/>
                                <a:ea typeface="Cambria Math" panose="02040503050406030204" pitchFamily="18" charset="0"/>
                              </a:rPr>
                              <m:t>𝐸𝑛𝑒𝑟𝑔𝑖𝑎</m:t>
                            </m:r>
                          </m:num>
                          <m:den>
                            <m:r>
                              <a:rPr lang="pt-BR" sz="2800" b="0" i="1" smtClean="0">
                                <a:latin typeface="Cambria Math" panose="02040503050406030204" pitchFamily="18" charset="0"/>
                                <a:ea typeface="Cambria Math" panose="02040503050406030204" pitchFamily="18" charset="0"/>
                              </a:rPr>
                              <m:t>𝑇</m:t>
                            </m:r>
                          </m:den>
                        </m:f>
                        <m:r>
                          <a:rPr lang="en-US" altLang="pt-BR" sz="2800" i="1" smtClean="0">
                            <a:latin typeface="Cambria Math" panose="02040503050406030204" pitchFamily="18" charset="0"/>
                            <a:ea typeface="Cambria Math" panose="02040503050406030204" pitchFamily="18" charset="0"/>
                            <a:cs typeface="Cambria Math" panose="02040503050406030204" pitchFamily="18" charset="0"/>
                          </a:rPr>
                          <m:t>≈</m:t>
                        </m:r>
                        <m:r>
                          <a:rPr lang="pt-BR" sz="2800" b="0" i="1" smtClean="0">
                            <a:latin typeface="Cambria Math" panose="02040503050406030204" pitchFamily="18" charset="0"/>
                            <a:ea typeface="Cambria Math" panose="02040503050406030204" pitchFamily="18" charset="0"/>
                          </a:rPr>
                          <m:t>𝐶</m:t>
                        </m:r>
                      </m:e>
                      <m:sub>
                        <m:r>
                          <a:rPr lang="pt-BR" sz="2800" b="0" i="1" smtClean="0">
                            <a:latin typeface="Cambria Math" panose="02040503050406030204" pitchFamily="18" charset="0"/>
                            <a:ea typeface="Cambria Math" panose="02040503050406030204" pitchFamily="18" charset="0"/>
                          </a:rPr>
                          <m:t>𝐿</m:t>
                        </m:r>
                      </m:sub>
                    </m:sSub>
                    <m:sSubSup>
                      <m:sSubSupPr>
                        <m:ctrlPr>
                          <a:rPr lang="pt-BR" sz="2800" i="1">
                            <a:latin typeface="Cambria Math" panose="02040503050406030204" pitchFamily="18" charset="0"/>
                            <a:ea typeface="Cambria Math" panose="02040503050406030204" pitchFamily="18" charset="0"/>
                          </a:rPr>
                        </m:ctrlPr>
                      </m:sSubSup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𝐷𝐷</m:t>
                        </m:r>
                      </m:sub>
                      <m:sup>
                        <m:r>
                          <a:rPr lang="pt-BR" sz="2800" i="1">
                            <a:latin typeface="Cambria Math" panose="02040503050406030204" pitchFamily="18" charset="0"/>
                            <a:ea typeface="Cambria Math" panose="02040503050406030204" pitchFamily="18" charset="0"/>
                          </a:rPr>
                          <m:t>2</m:t>
                        </m:r>
                      </m:sup>
                    </m:sSubSup>
                  </m:oMath>
                </a14:m>
                <a:r>
                  <a:rPr lang="pt-BR" sz="2800" i="1" dirty="0" smtClean="0"/>
                  <a:t>f</a:t>
                </a:r>
                <a:endParaRPr lang="pt-BR" sz="2800" i="1" dirty="0"/>
              </a:p>
            </p:txBody>
          </p:sp>
        </mc:Choice>
        <mc:Fallback>
          <p:sp>
            <p:nvSpPr>
              <p:cNvPr id="4" name="CaixaDeTexto 3"/>
              <p:cNvSpPr txBox="1">
                <a:spLocks noRot="1" noChangeAspect="1" noMove="1" noResize="1" noEditPoints="1" noAdjustHandles="1" noChangeArrowheads="1" noChangeShapeType="1" noTextEdit="1"/>
              </p:cNvSpPr>
              <p:nvPr/>
            </p:nvSpPr>
            <p:spPr>
              <a:xfrm>
                <a:off x="3738150" y="1119065"/>
                <a:ext cx="5070570" cy="699135"/>
              </a:xfrm>
              <a:prstGeom prst="rect">
                <a:avLst/>
              </a:prstGeom>
              <a:blipFill rotWithShape="1">
                <a:blip r:embed="rId2"/>
                <a:stretch>
                  <a:fillRect l="-11" t="-28" b="28"/>
                </a:stretch>
              </a:blipFill>
            </p:spPr>
            <p:txBody>
              <a:bodyPr/>
              <a:lstStyle/>
              <a:p>
                <a:r>
                  <a:rPr lang="pt-BR" altLang="en-US">
                    <a:noFill/>
                  </a:rPr>
                  <a:t> </a:t>
                </a:r>
              </a:p>
            </p:txBody>
          </p:sp>
        </mc:Fallback>
      </mc:AlternateContent>
      <p:sp>
        <p:nvSpPr>
          <p:cNvPr id="5" name="CaixaDeTexto 4"/>
          <p:cNvSpPr txBox="1"/>
          <p:nvPr/>
        </p:nvSpPr>
        <p:spPr>
          <a:xfrm>
            <a:off x="257175" y="3766185"/>
            <a:ext cx="11589385" cy="1814830"/>
          </a:xfrm>
          <a:prstGeom prst="rect">
            <a:avLst/>
          </a:prstGeom>
          <a:noFill/>
        </p:spPr>
        <p:txBody>
          <a:bodyPr wrap="square" rtlCol="0">
            <a:spAutoFit/>
          </a:bodyPr>
          <a:lstStyle/>
          <a:p>
            <a:r>
              <a:rPr lang="pt-BR" sz="2800" dirty="0" smtClean="0">
                <a:latin typeface="Comic Sans MS" panose="030F0702030302020204" pitchFamily="66" charset="0"/>
              </a:rPr>
              <a:t>Veja que a redução das tensões de operação em uma porta lógica diminuía a Potencia consumida, mas aumenta os tempos de propagação. Além de V</a:t>
            </a:r>
            <a:r>
              <a:rPr lang="pt-BR" sz="2800" baseline="-25000" dirty="0" smtClean="0">
                <a:latin typeface="Comic Sans MS" panose="030F0702030302020204" pitchFamily="66" charset="0"/>
              </a:rPr>
              <a:t>DD</a:t>
            </a:r>
            <a:r>
              <a:rPr lang="pt-BR" sz="2800" dirty="0" smtClean="0">
                <a:latin typeface="Comic Sans MS" panose="030F0702030302020204" pitchFamily="66" charset="0"/>
              </a:rPr>
              <a:t>,</a:t>
            </a:r>
            <a:r>
              <a:rPr lang="pt-BR" sz="2800" dirty="0" smtClean="0">
                <a:latin typeface="Comic Sans MS" panose="030F0702030302020204" pitchFamily="66" charset="0"/>
              </a:rPr>
              <a:t> outros fatores influem no tempo de propagação </a:t>
            </a:r>
            <a:endParaRPr lang="pt-BR" sz="2800" dirty="0" smtClean="0">
              <a:latin typeface="Comic Sans MS" panose="030F0702030302020204" pitchFamily="66" charset="0"/>
            </a:endParaRPr>
          </a:p>
        </p:txBody>
      </p:sp>
      <p:sp>
        <p:nvSpPr>
          <p:cNvPr id="6" name="CaixaDeTexto 2"/>
          <p:cNvSpPr txBox="1"/>
          <p:nvPr/>
        </p:nvSpPr>
        <p:spPr>
          <a:xfrm>
            <a:off x="616707" y="488760"/>
            <a:ext cx="10871292" cy="521970"/>
          </a:xfrm>
          <a:prstGeom prst="rect">
            <a:avLst/>
          </a:prstGeom>
          <a:noFill/>
        </p:spPr>
        <p:txBody>
          <a:bodyPr wrap="square" rtlCol="0">
            <a:spAutoFit/>
          </a:bodyPr>
          <a:p>
            <a:r>
              <a:rPr lang="pt-BR" sz="2800" b="1" dirty="0" smtClean="0">
                <a:solidFill>
                  <a:srgbClr val="C00000"/>
                </a:solidFill>
                <a:latin typeface="Comic Sans MS" panose="030F0702030302020204" pitchFamily="66" charset="0"/>
              </a:rPr>
              <a:t>Potência dinâmica consumida em uma porta lógia</a:t>
            </a:r>
            <a:r>
              <a:rPr lang="pt-BR" sz="2800" dirty="0" smtClean="0">
                <a:latin typeface="Comic Sans MS" panose="030F0702030302020204" pitchFamily="66" charset="0"/>
              </a:rPr>
              <a:t>:</a:t>
            </a:r>
            <a:endParaRPr lang="pt-BR" sz="2800" dirty="0" smtClean="0">
              <a:latin typeface="Comic Sans MS" panose="030F0702030302020204" pitchFamily="66" charset="0"/>
            </a:endParaRPr>
          </a:p>
        </p:txBody>
      </p:sp>
      <p:sp>
        <p:nvSpPr>
          <p:cNvPr id="7" name="CaixaDeTexto 4"/>
          <p:cNvSpPr txBox="1"/>
          <p:nvPr/>
        </p:nvSpPr>
        <p:spPr>
          <a:xfrm>
            <a:off x="616585" y="1884680"/>
            <a:ext cx="11275060" cy="1814830"/>
          </a:xfrm>
          <a:prstGeom prst="rect">
            <a:avLst/>
          </a:prstGeom>
          <a:noFill/>
        </p:spPr>
        <p:txBody>
          <a:bodyPr wrap="square" rtlCol="0">
            <a:spAutoFit/>
          </a:bodyPr>
          <a:p>
            <a:r>
              <a:rPr lang="pt-BR" sz="2800" dirty="0" smtClean="0">
                <a:latin typeface="Comic Sans MS" panose="030F0702030302020204" pitchFamily="66" charset="0"/>
              </a:rPr>
              <a:t>onde </a:t>
            </a:r>
            <a:r>
              <a:rPr lang="pt-BR" sz="2800" i="1" dirty="0" smtClean="0">
                <a:latin typeface="Comic Sans MS" panose="030F0702030302020204" pitchFamily="66" charset="0"/>
              </a:rPr>
              <a:t>T = 1/f </a:t>
            </a:r>
            <a:r>
              <a:rPr lang="pt-BR" sz="2800" dirty="0" smtClean="0">
                <a:latin typeface="Comic Sans MS" panose="030F0702030302020204" pitchFamily="66" charset="0"/>
              </a:rPr>
              <a:t> é o periodo do sinal de saida.</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quando o sinal de saída é constante, a potencia dinamica é zero. </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quando a sai´da não altera, há um consumo de potencia estatica, normalmente bem reduzido.pagação </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60522" y="958660"/>
            <a:ext cx="10871292" cy="4461510"/>
          </a:xfrm>
          <a:prstGeom prst="rect">
            <a:avLst/>
          </a:prstGeom>
          <a:noFill/>
        </p:spPr>
        <p:txBody>
          <a:bodyPr wrap="square" rtlCol="0">
            <a:spAutoFit/>
          </a:bodyPr>
          <a:lstStyle/>
          <a:p>
            <a:r>
              <a:rPr lang="pt-BR" sz="3200" b="1" dirty="0" smtClean="0">
                <a:solidFill>
                  <a:schemeClr val="tx1"/>
                </a:solidFill>
                <a:latin typeface="Comic Sans MS" panose="030F0702030302020204" pitchFamily="66" charset="0"/>
              </a:rPr>
              <a:t>2. Escalamento</a:t>
            </a:r>
            <a:endParaRPr lang="pt-BR" sz="3200" b="1" dirty="0" smtClean="0">
              <a:solidFill>
                <a:schemeClr val="tx1"/>
              </a:solidFill>
              <a:latin typeface="Comic Sans MS" panose="030F0702030302020204" pitchFamily="66" charset="0"/>
            </a:endParaRPr>
          </a:p>
          <a:p>
            <a:endParaRPr lang="pt-BR" sz="2800" b="1" dirty="0">
              <a:solidFill>
                <a:srgbClr val="C00000"/>
              </a:solidFill>
              <a:latin typeface="Comic Sans MS" panose="030F0702030302020204" pitchFamily="66" charset="0"/>
            </a:endParaRPr>
          </a:p>
          <a:p>
            <a:r>
              <a:rPr lang="pt-BR" sz="2800" dirty="0" smtClean="0">
                <a:latin typeface="Comic Sans MS" panose="030F0702030302020204" pitchFamily="66" charset="0"/>
              </a:rPr>
              <a:t>O que acontece com velocidade e potencia quando as dimensões de uma tecnologia são reduzidas. Podemos verificar isso, numa primeira aproximação. Vamos considerar que as seguintes reduções são realizadas</a:t>
            </a:r>
            <a:endParaRPr lang="pt-BR" sz="2800" dirty="0" smtClean="0">
              <a:latin typeface="Comic Sans MS" panose="030F0702030302020204" pitchFamily="66" charset="0"/>
            </a:endParaRPr>
          </a:p>
          <a:p>
            <a:endParaRPr lang="pt-BR" sz="2800" dirty="0" smtClean="0">
              <a:latin typeface="Comic Sans MS" panose="030F0702030302020204" pitchFamily="66" charset="0"/>
            </a:endParaRPr>
          </a:p>
          <a:p>
            <a:r>
              <a:rPr lang="pt-BR" sz="2800" dirty="0" smtClean="0">
                <a:latin typeface="Comic Sans MS" panose="030F0702030302020204" pitchFamily="66" charset="0"/>
              </a:rPr>
              <a:t>Dimensão L: reduz de um fator </a:t>
            </a:r>
            <a:r>
              <a:rPr lang="pt-BR" sz="2800" dirty="0" smtClean="0">
                <a:latin typeface="Symbol" panose="05050102010706020507" pitchFamily="18" charset="2"/>
              </a:rPr>
              <a:t>a</a:t>
            </a:r>
            <a:endParaRPr lang="pt-BR" sz="2800" dirty="0">
              <a:latin typeface="Comic Sans MS" panose="030F0702030302020204" pitchFamily="66" charset="0"/>
            </a:endParaRPr>
          </a:p>
          <a:p>
            <a:r>
              <a:rPr lang="pt-BR" sz="2800" dirty="0" smtClean="0">
                <a:latin typeface="Comic Sans MS" panose="030F0702030302020204" pitchFamily="66" charset="0"/>
              </a:rPr>
              <a:t>Dimensão W: </a:t>
            </a:r>
            <a:r>
              <a:rPr lang="pt-BR" sz="2800" dirty="0">
                <a:latin typeface="Comic Sans MS" panose="030F0702030302020204" pitchFamily="66" charset="0"/>
              </a:rPr>
              <a:t>reduz de um fator </a:t>
            </a:r>
            <a:r>
              <a:rPr lang="pt-BR" sz="2800" dirty="0">
                <a:latin typeface="Symbol" panose="05050102010706020507" pitchFamily="18" charset="2"/>
              </a:rPr>
              <a:t>a</a:t>
            </a:r>
            <a:endParaRPr lang="pt-BR" sz="2800" dirty="0">
              <a:latin typeface="Comic Sans MS" panose="030F0702030302020204" pitchFamily="66" charset="0"/>
            </a:endParaRPr>
          </a:p>
          <a:p>
            <a:r>
              <a:rPr lang="pt-BR" sz="2800" dirty="0" smtClean="0">
                <a:latin typeface="Comic Sans MS" panose="030F0702030302020204" pitchFamily="66" charset="0"/>
              </a:rPr>
              <a:t>Espessura do óxido </a:t>
            </a:r>
            <a:r>
              <a:rPr lang="pt-BR" sz="2800" dirty="0" err="1" smtClean="0">
                <a:latin typeface="Comic Sans MS" panose="030F0702030302020204" pitchFamily="66" charset="0"/>
              </a:rPr>
              <a:t>t</a:t>
            </a:r>
            <a:r>
              <a:rPr lang="pt-BR" sz="2800" baseline="-25000" dirty="0" err="1" smtClean="0">
                <a:latin typeface="Comic Sans MS" panose="030F0702030302020204" pitchFamily="66" charset="0"/>
              </a:rPr>
              <a:t>ox</a:t>
            </a:r>
            <a:r>
              <a:rPr lang="pt-BR" sz="2800" dirty="0" smtClean="0">
                <a:latin typeface="Comic Sans MS" panose="030F0702030302020204" pitchFamily="66" charset="0"/>
              </a:rPr>
              <a:t>: </a:t>
            </a:r>
            <a:r>
              <a:rPr lang="pt-BR" sz="2800" dirty="0">
                <a:latin typeface="Comic Sans MS" panose="030F0702030302020204" pitchFamily="66" charset="0"/>
              </a:rPr>
              <a:t>reduz de um fator </a:t>
            </a:r>
            <a:r>
              <a:rPr lang="pt-BR" sz="2800" dirty="0">
                <a:latin typeface="Symbol" panose="05050102010706020507" pitchFamily="18" charset="2"/>
              </a:rPr>
              <a:t>a</a:t>
            </a:r>
            <a:endParaRPr lang="pt-BR" sz="2800" dirty="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26232" y="736350"/>
            <a:ext cx="10871292" cy="5615940"/>
          </a:xfrm>
          <a:prstGeom prst="rect">
            <a:avLst/>
          </a:prstGeom>
          <a:noFill/>
        </p:spPr>
        <p:txBody>
          <a:bodyPr wrap="square" rtlCol="0">
            <a:spAutoFit/>
          </a:bodyPr>
          <a:lstStyle/>
          <a:p>
            <a:pPr>
              <a:spcAft>
                <a:spcPts val="1200"/>
              </a:spcAft>
            </a:pPr>
            <a:r>
              <a:rPr lang="pt-BR" sz="2800" b="1" dirty="0" smtClean="0">
                <a:solidFill>
                  <a:srgbClr val="C00000"/>
                </a:solidFill>
                <a:latin typeface="Comic Sans MS" panose="030F0702030302020204" pitchFamily="66" charset="0"/>
              </a:rPr>
              <a:t>2. Escalamento</a:t>
            </a:r>
            <a:endParaRPr lang="pt-BR" sz="2800" b="1" dirty="0" smtClean="0">
              <a:solidFill>
                <a:srgbClr val="C00000"/>
              </a:solidFill>
              <a:latin typeface="Comic Sans MS" panose="030F0702030302020204" pitchFamily="66" charset="0"/>
            </a:endParaRPr>
          </a:p>
          <a:p>
            <a:pPr>
              <a:lnSpc>
                <a:spcPct val="130000"/>
              </a:lnSpc>
              <a:spcBef>
                <a:spcPts val="600"/>
              </a:spcBef>
            </a:pPr>
            <a:r>
              <a:rPr lang="pt-BR" sz="2800" dirty="0" smtClean="0">
                <a:latin typeface="Comic Sans MS" panose="030F0702030302020204" pitchFamily="66" charset="0"/>
              </a:rPr>
              <a:t>Assim (L’, W’, </a:t>
            </a:r>
            <a:r>
              <a:rPr lang="pt-BR" sz="2800" dirty="0" err="1" smtClean="0">
                <a:latin typeface="Comic Sans MS" panose="030F0702030302020204" pitchFamily="66" charset="0"/>
              </a:rPr>
              <a:t>t</a:t>
            </a:r>
            <a:r>
              <a:rPr lang="pt-BR" sz="2800" baseline="-25000" dirty="0" err="1" smtClean="0">
                <a:latin typeface="Comic Sans MS" panose="030F0702030302020204" pitchFamily="66" charset="0"/>
              </a:rPr>
              <a:t>ox</a:t>
            </a:r>
            <a:r>
              <a:rPr lang="pt-BR" sz="2800" dirty="0" smtClean="0">
                <a:latin typeface="Comic Sans MS" panose="030F0702030302020204" pitchFamily="66" charset="0"/>
              </a:rPr>
              <a:t>’</a:t>
            </a:r>
            <a:r>
              <a:rPr lang="pt-BR" sz="2800" dirty="0">
                <a:latin typeface="Comic Sans MS" panose="030F0702030302020204" pitchFamily="66" charset="0"/>
              </a:rPr>
              <a:t> </a:t>
            </a:r>
            <a:r>
              <a:rPr lang="pt-BR" sz="2800" dirty="0" smtClean="0">
                <a:latin typeface="Comic Sans MS" panose="030F0702030302020204" pitchFamily="66" charset="0"/>
              </a:rPr>
              <a:t>se referem a uma nova tecnologia)</a:t>
            </a:r>
            <a:endParaRPr lang="pt-BR" sz="2800" dirty="0" smtClean="0">
              <a:latin typeface="Comic Sans MS" panose="030F0702030302020204" pitchFamily="66" charset="0"/>
            </a:endParaRPr>
          </a:p>
          <a:p>
            <a:pPr algn="ctr">
              <a:lnSpc>
                <a:spcPct val="130000"/>
              </a:lnSpc>
              <a:spcBef>
                <a:spcPts val="600"/>
              </a:spcBef>
            </a:pPr>
            <a:r>
              <a:rPr lang="pt-BR" sz="2800" b="1" dirty="0" smtClean="0">
                <a:solidFill>
                  <a:srgbClr val="C00000"/>
                </a:solidFill>
                <a:latin typeface="Comic Sans MS" panose="030F0702030302020204" pitchFamily="66" charset="0"/>
              </a:rPr>
              <a:t>L’ = L/</a:t>
            </a:r>
            <a:r>
              <a:rPr lang="pt-BR" sz="2800" b="1" dirty="0" smtClean="0">
                <a:solidFill>
                  <a:srgbClr val="C00000"/>
                </a:solidFill>
                <a:latin typeface="Symbol" panose="05050102010706020507" pitchFamily="18" charset="2"/>
              </a:rPr>
              <a:t>a</a:t>
            </a:r>
            <a:endParaRPr lang="pt-BR" sz="2800" b="1" dirty="0" smtClean="0">
              <a:solidFill>
                <a:srgbClr val="C00000"/>
              </a:solidFill>
              <a:latin typeface="Symbol" panose="05050102010706020507" pitchFamily="18" charset="2"/>
            </a:endParaRPr>
          </a:p>
          <a:p>
            <a:pPr algn="ctr">
              <a:lnSpc>
                <a:spcPct val="130000"/>
              </a:lnSpc>
              <a:spcBef>
                <a:spcPts val="600"/>
              </a:spcBef>
            </a:pPr>
            <a:r>
              <a:rPr lang="pt-BR" sz="2800" b="1" dirty="0" smtClean="0">
                <a:solidFill>
                  <a:srgbClr val="C00000"/>
                </a:solidFill>
                <a:latin typeface="Comic Sans MS" panose="030F0702030302020204" pitchFamily="66" charset="0"/>
              </a:rPr>
              <a:t>W’= </a:t>
            </a:r>
            <a:r>
              <a:rPr lang="pt-BR" sz="2800" b="1" dirty="0">
                <a:solidFill>
                  <a:srgbClr val="C00000"/>
                </a:solidFill>
                <a:latin typeface="Comic Sans MS" panose="030F0702030302020204" pitchFamily="66" charset="0"/>
              </a:rPr>
              <a:t>W/</a:t>
            </a:r>
            <a:r>
              <a:rPr lang="pt-BR" sz="2800" b="1" dirty="0">
                <a:solidFill>
                  <a:srgbClr val="C00000"/>
                </a:solidFill>
                <a:latin typeface="Symbol" panose="05050102010706020507" pitchFamily="18" charset="2"/>
              </a:rPr>
              <a:t>a</a:t>
            </a:r>
            <a:endParaRPr lang="pt-BR" sz="2800" b="1" dirty="0">
              <a:solidFill>
                <a:srgbClr val="C00000"/>
              </a:solidFill>
              <a:latin typeface="Comic Sans MS" panose="030F0702030302020204" pitchFamily="66" charset="0"/>
            </a:endParaRPr>
          </a:p>
          <a:p>
            <a:pPr algn="ctr">
              <a:lnSpc>
                <a:spcPct val="130000"/>
              </a:lnSpc>
              <a:spcBef>
                <a:spcPts val="600"/>
              </a:spcBef>
            </a:pPr>
            <a:r>
              <a:rPr lang="pt-BR" sz="2800" b="1" dirty="0" err="1">
                <a:solidFill>
                  <a:srgbClr val="C00000"/>
                </a:solidFill>
                <a:latin typeface="Comic Sans MS" panose="030F0702030302020204" pitchFamily="66" charset="0"/>
              </a:rPr>
              <a:t>t</a:t>
            </a:r>
            <a:r>
              <a:rPr lang="pt-BR" sz="2800" b="1" baseline="-25000" dirty="0" err="1" smtClean="0">
                <a:solidFill>
                  <a:srgbClr val="C00000"/>
                </a:solidFill>
                <a:latin typeface="Comic Sans MS" panose="030F0702030302020204" pitchFamily="66" charset="0"/>
              </a:rPr>
              <a:t>ox</a:t>
            </a:r>
            <a:r>
              <a:rPr lang="pt-BR" sz="2800" b="1" dirty="0" smtClean="0">
                <a:solidFill>
                  <a:srgbClr val="C00000"/>
                </a:solidFill>
                <a:latin typeface="Comic Sans MS" panose="030F0702030302020204" pitchFamily="66" charset="0"/>
              </a:rPr>
              <a:t>’= </a:t>
            </a:r>
            <a:r>
              <a:rPr lang="pt-BR" sz="2800" b="1" dirty="0" err="1" smtClean="0">
                <a:solidFill>
                  <a:srgbClr val="C00000"/>
                </a:solidFill>
                <a:latin typeface="Comic Sans MS" panose="030F0702030302020204" pitchFamily="66" charset="0"/>
              </a:rPr>
              <a:t>t</a:t>
            </a:r>
            <a:r>
              <a:rPr lang="pt-BR" sz="2800" b="1" baseline="-25000" dirty="0" err="1" smtClean="0">
                <a:solidFill>
                  <a:srgbClr val="C00000"/>
                </a:solidFill>
                <a:latin typeface="Comic Sans MS" panose="030F0702030302020204" pitchFamily="66" charset="0"/>
              </a:rPr>
              <a:t>ox</a:t>
            </a:r>
            <a:r>
              <a:rPr lang="pt-BR" sz="2800" b="1" dirty="0" smtClean="0">
                <a:solidFill>
                  <a:srgbClr val="C00000"/>
                </a:solidFill>
                <a:latin typeface="Comic Sans MS" panose="030F0702030302020204" pitchFamily="66" charset="0"/>
              </a:rPr>
              <a:t>/</a:t>
            </a:r>
            <a:r>
              <a:rPr lang="pt-BR" sz="2800" b="1" dirty="0" smtClean="0">
                <a:solidFill>
                  <a:srgbClr val="C00000"/>
                </a:solidFill>
                <a:latin typeface="Symbol" panose="05050102010706020507" pitchFamily="18" charset="2"/>
              </a:rPr>
              <a:t>a</a:t>
            </a:r>
            <a:endParaRPr lang="pt-BR" sz="2800" b="1" baseline="-25000" dirty="0">
              <a:solidFill>
                <a:srgbClr val="C00000"/>
              </a:solidFill>
              <a:latin typeface="Comic Sans MS" panose="030F0702030302020204" pitchFamily="66" charset="0"/>
            </a:endParaRPr>
          </a:p>
          <a:p>
            <a:pPr>
              <a:lnSpc>
                <a:spcPct val="130000"/>
              </a:lnSpc>
              <a:spcBef>
                <a:spcPts val="600"/>
              </a:spcBef>
            </a:pPr>
            <a:r>
              <a:rPr lang="pt-BR" sz="2800" dirty="0" smtClean="0">
                <a:latin typeface="Comic Sans MS" panose="030F0702030302020204" pitchFamily="66" charset="0"/>
              </a:rPr>
              <a:t>Consideremos que a tensão de alimentação é também reduzida por </a:t>
            </a:r>
            <a:r>
              <a:rPr lang="pt-BR" sz="2800" dirty="0" smtClean="0">
                <a:latin typeface="Symbol" panose="05050102010706020507" pitchFamily="18" charset="2"/>
              </a:rPr>
              <a:t>a</a:t>
            </a:r>
            <a:r>
              <a:rPr lang="pt-BR" sz="2800" dirty="0" smtClean="0">
                <a:latin typeface="Comic Sans MS" panose="030F0702030302020204" pitchFamily="66" charset="0"/>
              </a:rPr>
              <a:t>, para manter os campos elétricos constantes (mantem a ruptura e tunelamento sobre controle)</a:t>
            </a:r>
            <a:endParaRPr lang="pt-BR" sz="2800" dirty="0" smtClean="0">
              <a:latin typeface="Comic Sans MS" panose="030F0702030302020204" pitchFamily="66" charset="0"/>
            </a:endParaRPr>
          </a:p>
          <a:p>
            <a:pPr algn="ctr">
              <a:lnSpc>
                <a:spcPct val="130000"/>
              </a:lnSpc>
              <a:spcBef>
                <a:spcPts val="600"/>
              </a:spcBef>
            </a:pPr>
            <a:r>
              <a:rPr lang="pt-BR" sz="2800" b="1" dirty="0" smtClean="0">
                <a:solidFill>
                  <a:srgbClr val="C00000"/>
                </a:solidFill>
                <a:latin typeface="Comic Sans MS" panose="030F0702030302020204" pitchFamily="66" charset="0"/>
              </a:rPr>
              <a:t>V</a:t>
            </a:r>
            <a:r>
              <a:rPr lang="pt-BR" sz="2800" b="1" baseline="-25000" dirty="0" smtClean="0">
                <a:solidFill>
                  <a:srgbClr val="C00000"/>
                </a:solidFill>
                <a:latin typeface="Comic Sans MS" panose="030F0702030302020204" pitchFamily="66" charset="0"/>
              </a:rPr>
              <a:t>DD</a:t>
            </a:r>
            <a:r>
              <a:rPr lang="pt-BR" sz="2800" b="1" dirty="0" smtClean="0">
                <a:solidFill>
                  <a:srgbClr val="C00000"/>
                </a:solidFill>
                <a:latin typeface="Comic Sans MS" panose="030F0702030302020204" pitchFamily="66" charset="0"/>
              </a:rPr>
              <a:t>’ = V</a:t>
            </a:r>
            <a:r>
              <a:rPr lang="pt-BR" sz="2800" b="1" baseline="-25000" dirty="0" smtClean="0">
                <a:solidFill>
                  <a:srgbClr val="C00000"/>
                </a:solidFill>
                <a:latin typeface="Comic Sans MS" panose="030F0702030302020204" pitchFamily="66" charset="0"/>
              </a:rPr>
              <a:t>DD</a:t>
            </a:r>
            <a:r>
              <a:rPr lang="pt-BR" sz="2800" b="1" dirty="0" smtClean="0">
                <a:solidFill>
                  <a:srgbClr val="C00000"/>
                </a:solidFill>
                <a:latin typeface="Comic Sans MS" panose="030F0702030302020204" pitchFamily="66" charset="0"/>
              </a:rPr>
              <a:t>/</a:t>
            </a:r>
            <a:r>
              <a:rPr lang="pt-BR" sz="2800" b="1" dirty="0" smtClean="0">
                <a:solidFill>
                  <a:srgbClr val="C00000"/>
                </a:solidFill>
                <a:latin typeface="Symbol" panose="05050102010706020507" pitchFamily="18" charset="2"/>
              </a:rPr>
              <a:t>a</a:t>
            </a:r>
            <a:endParaRPr lang="pt-BR" sz="2800" b="1" dirty="0" smtClean="0">
              <a:solidFill>
                <a:srgbClr val="C00000"/>
              </a:solidFill>
              <a:latin typeface="Symbol" panose="05050102010706020507" pitchFamily="18" charset="2"/>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Retângulo de cantos arredondados 113"/>
          <p:cNvSpPr/>
          <p:nvPr/>
        </p:nvSpPr>
        <p:spPr>
          <a:xfrm>
            <a:off x="8546435" y="4095250"/>
            <a:ext cx="665924" cy="2255328"/>
          </a:xfrm>
          <a:prstGeom prst="round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466725" y="259715"/>
            <a:ext cx="11436985" cy="409511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2. Escalamento</a:t>
            </a:r>
            <a:endParaRPr lang="pt-BR" sz="2800" b="1" dirty="0" smtClean="0">
              <a:solidFill>
                <a:srgbClr val="C00000"/>
              </a:solidFill>
              <a:latin typeface="Comic Sans MS" panose="030F0702030302020204" pitchFamily="66" charset="0"/>
            </a:endParaRPr>
          </a:p>
          <a:p>
            <a:r>
              <a:rPr lang="pt-BR" sz="2400" dirty="0" smtClean="0">
                <a:latin typeface="Comic Sans MS" panose="030F0702030302020204" pitchFamily="66" charset="0"/>
              </a:rPr>
              <a:t>Variação dos vários parâmetros</a:t>
            </a:r>
            <a:endParaRPr lang="pt-BR" sz="2400" dirty="0" smtClean="0">
              <a:latin typeface="Comic Sans MS" panose="030F0702030302020204" pitchFamily="66" charset="0"/>
            </a:endParaRPr>
          </a:p>
          <a:p>
            <a:pPr algn="ctr"/>
            <a:r>
              <a:rPr lang="pt-BR" sz="2800" dirty="0" smtClean="0">
                <a:latin typeface="Comic Sans MS" panose="030F0702030302020204" pitchFamily="66" charset="0"/>
              </a:rPr>
              <a:t>C</a:t>
            </a:r>
            <a:r>
              <a:rPr lang="pt-BR" sz="2800" baseline="-25000" dirty="0" smtClean="0">
                <a:latin typeface="Comic Sans MS" panose="030F0702030302020204" pitchFamily="66" charset="0"/>
              </a:rPr>
              <a:t>ox</a:t>
            </a:r>
            <a:r>
              <a:rPr lang="pt-BR" sz="2800" dirty="0" smtClean="0">
                <a:latin typeface="Comic Sans MS" panose="030F0702030302020204" pitchFamily="66" charset="0"/>
              </a:rPr>
              <a:t>’ = </a:t>
            </a:r>
            <a:r>
              <a:rPr lang="pt-BR" sz="2800" dirty="0" err="1" smtClean="0">
                <a:latin typeface="Symbol" panose="05050102010706020507" pitchFamily="18" charset="2"/>
              </a:rPr>
              <a:t>e</a:t>
            </a:r>
            <a:r>
              <a:rPr lang="pt-BR" sz="2800" baseline="-25000" dirty="0" err="1" smtClean="0">
                <a:latin typeface="Comic Sans MS" panose="030F0702030302020204" pitchFamily="66" charset="0"/>
              </a:rPr>
              <a:t>ox</a:t>
            </a:r>
            <a:r>
              <a:rPr lang="pt-BR" sz="2800" dirty="0" smtClean="0">
                <a:latin typeface="Comic Sans MS" panose="030F0702030302020204" pitchFamily="66" charset="0"/>
              </a:rPr>
              <a:t>’/</a:t>
            </a:r>
            <a:r>
              <a:rPr lang="pt-BR" sz="2800" dirty="0" err="1" smtClean="0">
                <a:latin typeface="Comic Sans MS" panose="030F0702030302020204" pitchFamily="66" charset="0"/>
              </a:rPr>
              <a:t>t</a:t>
            </a:r>
            <a:r>
              <a:rPr lang="pt-BR" sz="2800" baseline="-25000" dirty="0" err="1" smtClean="0">
                <a:latin typeface="Comic Sans MS" panose="030F0702030302020204" pitchFamily="66" charset="0"/>
              </a:rPr>
              <a:t>ox</a:t>
            </a:r>
            <a:r>
              <a:rPr lang="pt-BR" sz="2800" dirty="0" smtClean="0">
                <a:latin typeface="Comic Sans MS" panose="030F0702030302020204" pitchFamily="66" charset="0"/>
              </a:rPr>
              <a:t>’</a:t>
            </a:r>
            <a:r>
              <a:rPr lang="pt-BR" sz="2800" dirty="0" smtClean="0">
                <a:latin typeface="Symbol" panose="05050102010706020507" pitchFamily="18" charset="2"/>
              </a:rPr>
              <a:t> </a:t>
            </a:r>
            <a:r>
              <a:rPr lang="pt-BR" sz="2800" dirty="0" smtClean="0">
                <a:latin typeface="Comic Sans MS" panose="030F0702030302020204" pitchFamily="66" charset="0"/>
              </a:rPr>
              <a:t>=</a:t>
            </a:r>
            <a:r>
              <a:rPr lang="pt-BR" sz="2800" dirty="0" smtClean="0">
                <a:latin typeface="Symbol" panose="05050102010706020507" pitchFamily="18" charset="2"/>
              </a:rPr>
              <a:t> </a:t>
            </a:r>
            <a:r>
              <a:rPr lang="pt-BR" sz="2800" dirty="0" smtClean="0">
                <a:latin typeface="Comic Sans MS" panose="030F0702030302020204" pitchFamily="66" charset="0"/>
              </a:rPr>
              <a:t>C</a:t>
            </a:r>
            <a:r>
              <a:rPr lang="pt-BR" sz="2800" baseline="-25000" dirty="0" smtClean="0">
                <a:latin typeface="Comic Sans MS" panose="030F0702030302020204" pitchFamily="66" charset="0"/>
              </a:rPr>
              <a:t>ox</a:t>
            </a:r>
            <a:r>
              <a:rPr lang="pt-BR" sz="2800" dirty="0" smtClean="0">
                <a:latin typeface="Symbol" panose="05050102010706020507" pitchFamily="18" charset="2"/>
              </a:rPr>
              <a:t>a</a:t>
            </a:r>
            <a:r>
              <a:rPr lang="pt-BR" sz="2800" dirty="0" smtClean="0">
                <a:latin typeface="Comic Sans MS" panose="030F0702030302020204" pitchFamily="66" charset="0"/>
              </a:rPr>
              <a:t> </a:t>
            </a:r>
            <a:endParaRPr lang="pt-BR" sz="2800" dirty="0" smtClean="0">
              <a:latin typeface="Comic Sans MS" panose="030F0702030302020204" pitchFamily="66" charset="0"/>
            </a:endParaRPr>
          </a:p>
          <a:p>
            <a:r>
              <a:rPr lang="pt-BR" sz="2800" dirty="0" smtClean="0">
                <a:latin typeface="Comic Sans MS" panose="030F0702030302020204" pitchFamily="66" charset="0"/>
              </a:rPr>
              <a:t>C</a:t>
            </a:r>
            <a:r>
              <a:rPr lang="pt-BR" sz="2800" baseline="-25000" dirty="0" smtClean="0">
                <a:latin typeface="Comic Sans MS" panose="030F0702030302020204" pitchFamily="66" charset="0"/>
              </a:rPr>
              <a:t>L</a:t>
            </a:r>
            <a:r>
              <a:rPr lang="pt-BR" sz="2800" dirty="0" smtClean="0">
                <a:latin typeface="Comic Sans MS" panose="030F0702030302020204" pitchFamily="66" charset="0"/>
              </a:rPr>
              <a:t> ≈ </a:t>
            </a:r>
            <a:r>
              <a:rPr lang="pt-BR" sz="2800" dirty="0" err="1" smtClean="0">
                <a:latin typeface="Comic Sans MS" panose="030F0702030302020204" pitchFamily="66" charset="0"/>
              </a:rPr>
              <a:t>W.L.C</a:t>
            </a:r>
            <a:r>
              <a:rPr lang="pt-BR" sz="2800" baseline="-25000" dirty="0" err="1" smtClean="0">
                <a:latin typeface="Comic Sans MS" panose="030F0702030302020204" pitchFamily="66" charset="0"/>
              </a:rPr>
              <a:t>ox</a:t>
            </a:r>
            <a:endParaRPr lang="pt-BR" sz="2800" baseline="-25000" dirty="0" smtClean="0">
              <a:latin typeface="Comic Sans MS" panose="030F0702030302020204" pitchFamily="66" charset="0"/>
            </a:endParaRPr>
          </a:p>
          <a:p>
            <a:endParaRPr lang="pt-BR" sz="2800" baseline="-25000" dirty="0">
              <a:latin typeface="Comic Sans MS" panose="030F0702030302020204" pitchFamily="66" charset="0"/>
            </a:endParaRPr>
          </a:p>
          <a:p>
            <a:pPr fontAlgn="auto">
              <a:spcAft>
                <a:spcPts val="1200"/>
              </a:spcAft>
            </a:pPr>
            <a:r>
              <a:rPr lang="pt-BR" sz="2400" dirty="0" smtClean="0">
                <a:latin typeface="Comic Sans MS" panose="030F0702030302020204" pitchFamily="66" charset="0"/>
              </a:rPr>
              <a:t>A Capacitância de carga depende do circuito ligado na saída, e portanto de W e L dos transistores, e  da interconexão entre os blocos. A capacitância de interconexão é mais complicado de estimar. Vamos considerar apenas a capacitancia das portas</a:t>
            </a:r>
            <a:endParaRPr lang="pt-BR" sz="2400" dirty="0" smtClean="0">
              <a:latin typeface="Comic Sans MS" panose="030F0702030302020204" pitchFamily="66" charset="0"/>
            </a:endParaRPr>
          </a:p>
          <a:p>
            <a:r>
              <a:rPr lang="pt-BR" sz="2800" dirty="0">
                <a:latin typeface="Comic Sans MS" panose="030F0702030302020204" pitchFamily="66" charset="0"/>
              </a:rPr>
              <a:t>C</a:t>
            </a:r>
            <a:r>
              <a:rPr lang="pt-BR" sz="2800" baseline="-25000" dirty="0">
                <a:latin typeface="Comic Sans MS" panose="030F0702030302020204" pitchFamily="66" charset="0"/>
              </a:rPr>
              <a:t>L</a:t>
            </a:r>
            <a:r>
              <a:rPr lang="pt-BR" sz="2800" dirty="0">
                <a:latin typeface="Comic Sans MS" panose="030F0702030302020204" pitchFamily="66" charset="0"/>
              </a:rPr>
              <a:t>’ ≈ </a:t>
            </a:r>
            <a:r>
              <a:rPr lang="pt-BR" sz="2800" dirty="0" err="1">
                <a:latin typeface="Comic Sans MS" panose="030F0702030302020204" pitchFamily="66" charset="0"/>
              </a:rPr>
              <a:t>W’.L’.C</a:t>
            </a:r>
            <a:r>
              <a:rPr lang="pt-BR" sz="2800" baseline="-25000" dirty="0" err="1">
                <a:latin typeface="Comic Sans MS" panose="030F0702030302020204" pitchFamily="66" charset="0"/>
              </a:rPr>
              <a:t>ox</a:t>
            </a:r>
            <a:r>
              <a:rPr lang="pt-BR" sz="2800" dirty="0">
                <a:latin typeface="Comic Sans MS" panose="030F0702030302020204" pitchFamily="66" charset="0"/>
              </a:rPr>
              <a:t>’ = </a:t>
            </a:r>
            <a:r>
              <a:rPr lang="pt-BR" sz="2800" dirty="0" smtClean="0">
                <a:latin typeface="Comic Sans MS" panose="030F0702030302020204" pitchFamily="66" charset="0"/>
              </a:rPr>
              <a:t>C</a:t>
            </a:r>
            <a:r>
              <a:rPr lang="pt-BR" sz="2800" baseline="-25000" dirty="0" smtClean="0">
                <a:latin typeface="Comic Sans MS" panose="030F0702030302020204" pitchFamily="66" charset="0"/>
              </a:rPr>
              <a:t>L</a:t>
            </a:r>
            <a:r>
              <a:rPr lang="pt-BR" sz="2800" dirty="0" smtClean="0">
                <a:latin typeface="Comic Sans MS" panose="030F0702030302020204" pitchFamily="66" charset="0"/>
              </a:rPr>
              <a:t>/</a:t>
            </a:r>
            <a:r>
              <a:rPr lang="pt-BR" sz="2800" dirty="0" smtClean="0">
                <a:latin typeface="Symbol" panose="05050102010706020507" pitchFamily="18" charset="2"/>
              </a:rPr>
              <a:t>a</a:t>
            </a:r>
            <a:endParaRPr lang="pt-BR" sz="2800" dirty="0">
              <a:latin typeface="Symbol" panose="05050102010706020507" pitchFamily="18" charset="2"/>
            </a:endParaRPr>
          </a:p>
        </p:txBody>
      </p:sp>
      <p:grpSp>
        <p:nvGrpSpPr>
          <p:cNvPr id="61" name="Grupo 60"/>
          <p:cNvGrpSpPr/>
          <p:nvPr/>
        </p:nvGrpSpPr>
        <p:grpSpPr>
          <a:xfrm flipH="1">
            <a:off x="4408713" y="4000652"/>
            <a:ext cx="2007597" cy="2465574"/>
            <a:chOff x="1690382" y="3088257"/>
            <a:chExt cx="2007597" cy="3373511"/>
          </a:xfrm>
        </p:grpSpPr>
        <p:sp>
          <p:nvSpPr>
            <p:cNvPr id="62"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63" name="Group 104"/>
            <p:cNvGrpSpPr/>
            <p:nvPr/>
          </p:nvGrpSpPr>
          <p:grpSpPr bwMode="auto">
            <a:xfrm flipH="1">
              <a:off x="2054494" y="3496360"/>
              <a:ext cx="504818" cy="431772"/>
              <a:chOff x="5039234" y="4977172"/>
              <a:chExt cx="503606" cy="432048"/>
            </a:xfrm>
          </p:grpSpPr>
          <p:sp>
            <p:nvSpPr>
              <p:cNvPr id="81"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2"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3"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4"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5"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6"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64" name="Group 147"/>
            <p:cNvGrpSpPr/>
            <p:nvPr/>
          </p:nvGrpSpPr>
          <p:grpSpPr bwMode="auto">
            <a:xfrm flipH="1">
              <a:off x="2054494" y="5660430"/>
              <a:ext cx="503231" cy="431772"/>
              <a:chOff x="2834" y="2568"/>
              <a:chExt cx="317" cy="272"/>
            </a:xfrm>
          </p:grpSpPr>
          <p:sp>
            <p:nvSpPr>
              <p:cNvPr id="76"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7"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8"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79"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80"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65"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66"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67" name="Rectangle 140"/>
            <p:cNvSpPr>
              <a:spLocks noChangeArrowheads="1"/>
            </p:cNvSpPr>
            <p:nvPr/>
          </p:nvSpPr>
          <p:spPr bwMode="auto">
            <a:xfrm>
              <a:off x="1811825" y="3542969"/>
              <a:ext cx="477831"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1</a:t>
              </a:r>
              <a:endParaRPr lang="pt-BR" sz="1600" baseline="-25000" dirty="0"/>
            </a:p>
          </p:txBody>
        </p:sp>
        <p:sp>
          <p:nvSpPr>
            <p:cNvPr id="68" name="Rectangle 142"/>
            <p:cNvSpPr>
              <a:spLocks noChangeArrowheads="1"/>
            </p:cNvSpPr>
            <p:nvPr/>
          </p:nvSpPr>
          <p:spPr bwMode="auto">
            <a:xfrm>
              <a:off x="1785116" y="5695995"/>
              <a:ext cx="477830"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3</a:t>
              </a:r>
              <a:endParaRPr lang="pt-BR" sz="1600" baseline="-25000" dirty="0"/>
            </a:p>
          </p:txBody>
        </p:sp>
        <p:sp>
          <p:nvSpPr>
            <p:cNvPr id="69" name="Rectangle 140"/>
            <p:cNvSpPr>
              <a:spLocks noChangeArrowheads="1"/>
            </p:cNvSpPr>
            <p:nvPr/>
          </p:nvSpPr>
          <p:spPr bwMode="auto">
            <a:xfrm>
              <a:off x="2814852" y="4331835"/>
              <a:ext cx="883127" cy="33855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entrada</a:t>
              </a:r>
              <a:endParaRPr lang="pt-BR" sz="1600" baseline="-25000" dirty="0"/>
            </a:p>
          </p:txBody>
        </p:sp>
        <p:sp>
          <p:nvSpPr>
            <p:cNvPr id="70" name="Forma livre 69"/>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71" name="Conector Reto 70"/>
            <p:cNvCxnSpPr>
              <a:stCxn id="83"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72" name="Conector Reto 71"/>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cxnSp>
          <p:nvCxnSpPr>
            <p:cNvPr id="75" name="Conector Reto 74"/>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 name="Grupo 86"/>
          <p:cNvGrpSpPr/>
          <p:nvPr/>
        </p:nvGrpSpPr>
        <p:grpSpPr>
          <a:xfrm flipH="1">
            <a:off x="7790400" y="4000652"/>
            <a:ext cx="1970207" cy="2465574"/>
            <a:chOff x="1236868" y="3088257"/>
            <a:chExt cx="1970207" cy="3373511"/>
          </a:xfrm>
        </p:grpSpPr>
        <p:sp>
          <p:nvSpPr>
            <p:cNvPr id="88" name="Line 56"/>
            <p:cNvSpPr>
              <a:spLocks noChangeShapeType="1"/>
            </p:cNvSpPr>
            <p:nvPr/>
          </p:nvSpPr>
          <p:spPr bwMode="auto">
            <a:xfrm>
              <a:off x="2054494" y="3931756"/>
              <a:ext cx="0" cy="1728674"/>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nvGrpSpPr>
            <p:cNvPr id="89" name="Group 104"/>
            <p:cNvGrpSpPr/>
            <p:nvPr/>
          </p:nvGrpSpPr>
          <p:grpSpPr bwMode="auto">
            <a:xfrm flipH="1">
              <a:off x="2054494" y="3496360"/>
              <a:ext cx="504818" cy="431772"/>
              <a:chOff x="5039234" y="4977172"/>
              <a:chExt cx="503606" cy="432048"/>
            </a:xfrm>
          </p:grpSpPr>
          <p:sp>
            <p:nvSpPr>
              <p:cNvPr id="107" name="Line 82"/>
              <p:cNvSpPr>
                <a:spLocks noChangeShapeType="1"/>
              </p:cNvSpPr>
              <p:nvPr/>
            </p:nvSpPr>
            <p:spPr bwMode="auto">
              <a:xfrm>
                <a:off x="5255952" y="4977172"/>
                <a:ext cx="0" cy="43180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8" name="Line 83"/>
              <p:cNvSpPr>
                <a:spLocks noChangeShapeType="1"/>
              </p:cNvSpPr>
              <p:nvPr/>
            </p:nvSpPr>
            <p:spPr bwMode="auto">
              <a:xfrm flipH="1">
                <a:off x="5290812" y="4977172"/>
                <a:ext cx="1" cy="432048"/>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9" name="Line 84"/>
              <p:cNvSpPr>
                <a:spLocks noChangeShapeType="1"/>
              </p:cNvSpPr>
              <p:nvPr/>
            </p:nvSpPr>
            <p:spPr bwMode="auto">
              <a:xfrm>
                <a:off x="5290813" y="4977172"/>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10" name="Line 85"/>
              <p:cNvSpPr>
                <a:spLocks noChangeShapeType="1"/>
              </p:cNvSpPr>
              <p:nvPr/>
            </p:nvSpPr>
            <p:spPr bwMode="auto">
              <a:xfrm flipV="1">
                <a:off x="5290813" y="5409220"/>
                <a:ext cx="252027"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11" name="Line 93"/>
              <p:cNvSpPr>
                <a:spLocks noChangeShapeType="1"/>
              </p:cNvSpPr>
              <p:nvPr/>
            </p:nvSpPr>
            <p:spPr bwMode="auto">
              <a:xfrm flipH="1">
                <a:off x="5039234" y="5193196"/>
                <a:ext cx="216024"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12" name="Oval 145"/>
              <p:cNvSpPr>
                <a:spLocks noChangeArrowheads="1"/>
              </p:cNvSpPr>
              <p:nvPr/>
            </p:nvSpPr>
            <p:spPr bwMode="auto">
              <a:xfrm>
                <a:off x="5184068" y="5157192"/>
                <a:ext cx="68771" cy="72008"/>
              </a:xfrm>
              <a:prstGeom prst="ellipse">
                <a:avLst/>
              </a:prstGeom>
              <a:solidFill>
                <a:schemeClr val="bg1"/>
              </a:solidFill>
              <a:ln w="19050" algn="ctr">
                <a:solidFill>
                  <a:schemeClr val="tx1"/>
                </a:solidFill>
                <a:round/>
              </a:ln>
            </p:spPr>
            <p:txBody>
              <a:bodyPr wrap="none" anchor="ctr"/>
              <a:lstStyle/>
              <a:p>
                <a:endParaRPr lang="en-US"/>
              </a:p>
            </p:txBody>
          </p:sp>
        </p:grpSp>
        <p:grpSp>
          <p:nvGrpSpPr>
            <p:cNvPr id="90" name="Group 147"/>
            <p:cNvGrpSpPr/>
            <p:nvPr/>
          </p:nvGrpSpPr>
          <p:grpSpPr bwMode="auto">
            <a:xfrm flipH="1">
              <a:off x="2054494" y="5660430"/>
              <a:ext cx="503231" cy="431772"/>
              <a:chOff x="2834" y="2568"/>
              <a:chExt cx="317" cy="272"/>
            </a:xfrm>
          </p:grpSpPr>
          <p:sp>
            <p:nvSpPr>
              <p:cNvPr id="102" name="Line 82"/>
              <p:cNvSpPr>
                <a:spLocks noChangeShapeType="1"/>
              </p:cNvSpPr>
              <p:nvPr/>
            </p:nvSpPr>
            <p:spPr bwMode="auto">
              <a:xfrm>
                <a:off x="2970"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3" name="Line 83"/>
              <p:cNvSpPr>
                <a:spLocks noChangeShapeType="1"/>
              </p:cNvSpPr>
              <p:nvPr/>
            </p:nvSpPr>
            <p:spPr bwMode="auto">
              <a:xfrm>
                <a:off x="2992" y="2568"/>
                <a:ext cx="0" cy="272"/>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4" name="Line 84"/>
              <p:cNvSpPr>
                <a:spLocks noChangeShapeType="1"/>
              </p:cNvSpPr>
              <p:nvPr/>
            </p:nvSpPr>
            <p:spPr bwMode="auto">
              <a:xfrm>
                <a:off x="2992" y="2568"/>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5" name="Line 85"/>
              <p:cNvSpPr>
                <a:spLocks noChangeShapeType="1"/>
              </p:cNvSpPr>
              <p:nvPr/>
            </p:nvSpPr>
            <p:spPr bwMode="auto">
              <a:xfrm flipV="1">
                <a:off x="2992" y="2840"/>
                <a:ext cx="159"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sp>
            <p:nvSpPr>
              <p:cNvPr id="106" name="Line 93"/>
              <p:cNvSpPr>
                <a:spLocks noChangeShapeType="1"/>
              </p:cNvSpPr>
              <p:nvPr/>
            </p:nvSpPr>
            <p:spPr bwMode="auto">
              <a:xfrm flipH="1">
                <a:off x="2834" y="2704"/>
                <a:ext cx="136" cy="0"/>
              </a:xfrm>
              <a:prstGeom prst="line">
                <a:avLst/>
              </a:prstGeom>
              <a:noFill/>
              <a:ln w="19050">
                <a:solidFill>
                  <a:schemeClr val="tx1"/>
                </a:solidFill>
                <a:round/>
              </a:ln>
              <a:extLst>
                <a:ext uri="{909E8E84-426E-40DD-AFC4-6F175D3DCCD1}">
                  <a14:hiddenFill xmlns:a14="http://schemas.microsoft.com/office/drawing/2010/main">
                    <a:noFill/>
                  </a14:hiddenFill>
                </a:ext>
              </a:extLst>
            </p:spPr>
            <p:txBody>
              <a:bodyPr/>
              <a:lstStyle/>
              <a:p>
                <a:endParaRPr lang="pt-BR"/>
              </a:p>
            </p:txBody>
          </p:sp>
        </p:grpSp>
        <p:cxnSp>
          <p:nvCxnSpPr>
            <p:cNvPr id="91" name="Straight Connector 178"/>
            <p:cNvCxnSpPr>
              <a:cxnSpLocks noChangeShapeType="1"/>
            </p:cNvCxnSpPr>
            <p:nvPr/>
          </p:nvCxnSpPr>
          <p:spPr bwMode="auto">
            <a:xfrm rot="16200000" flipH="1" flipV="1">
              <a:off x="1870561"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92" name="Oval 109"/>
            <p:cNvSpPr>
              <a:spLocks noChangeArrowheads="1"/>
            </p:cNvSpPr>
            <p:nvPr/>
          </p:nvSpPr>
          <p:spPr bwMode="auto">
            <a:xfrm>
              <a:off x="2019570" y="4702379"/>
              <a:ext cx="71437" cy="71433"/>
            </a:xfrm>
            <a:prstGeom prst="ellipse">
              <a:avLst/>
            </a:prstGeom>
            <a:solidFill>
              <a:schemeClr val="tx1"/>
            </a:solidFill>
            <a:ln w="19050" algn="ctr">
              <a:solidFill>
                <a:schemeClr val="tx1"/>
              </a:solidFill>
              <a:round/>
            </a:ln>
          </p:spPr>
          <p:txBody>
            <a:bodyPr wrap="none" anchor="ctr"/>
            <a:lstStyle/>
            <a:p>
              <a:endParaRPr lang="en-US"/>
            </a:p>
          </p:txBody>
        </p:sp>
        <p:sp>
          <p:nvSpPr>
            <p:cNvPr id="93" name="Rectangle 140"/>
            <p:cNvSpPr>
              <a:spLocks noChangeArrowheads="1"/>
            </p:cNvSpPr>
            <p:nvPr/>
          </p:nvSpPr>
          <p:spPr bwMode="auto">
            <a:xfrm>
              <a:off x="1811825" y="3542969"/>
              <a:ext cx="477831"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1</a:t>
              </a:r>
              <a:endParaRPr lang="pt-BR" sz="1600" baseline="-25000" dirty="0"/>
            </a:p>
          </p:txBody>
        </p:sp>
        <p:sp>
          <p:nvSpPr>
            <p:cNvPr id="94" name="Rectangle 142"/>
            <p:cNvSpPr>
              <a:spLocks noChangeArrowheads="1"/>
            </p:cNvSpPr>
            <p:nvPr/>
          </p:nvSpPr>
          <p:spPr bwMode="auto">
            <a:xfrm>
              <a:off x="1785116" y="5695995"/>
              <a:ext cx="477830"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a:spAutoFit/>
            </a:bodyPr>
            <a:lstStyle/>
            <a:p>
              <a:pPr eaLnBrk="0" hangingPunct="0">
                <a:spcBef>
                  <a:spcPct val="20000"/>
                </a:spcBef>
              </a:pPr>
              <a:r>
                <a:rPr lang="pt-BR" sz="1600" dirty="0"/>
                <a:t>M</a:t>
              </a:r>
              <a:r>
                <a:rPr lang="pt-BR" sz="1600" baseline="-25000" dirty="0"/>
                <a:t>3</a:t>
              </a:r>
              <a:endParaRPr lang="pt-BR" sz="1600" baseline="-25000" dirty="0"/>
            </a:p>
          </p:txBody>
        </p:sp>
        <p:sp>
          <p:nvSpPr>
            <p:cNvPr id="96" name="Forma livre 95"/>
            <p:cNvSpPr/>
            <p:nvPr/>
          </p:nvSpPr>
          <p:spPr>
            <a:xfrm>
              <a:off x="2441275" y="3712246"/>
              <a:ext cx="405442" cy="2164070"/>
            </a:xfrm>
            <a:custGeom>
              <a:avLst/>
              <a:gdLst>
                <a:gd name="connsiteX0" fmla="*/ 94891 w 405442"/>
                <a:gd name="connsiteY0" fmla="*/ 0 h 2191110"/>
                <a:gd name="connsiteX1" fmla="*/ 405442 w 405442"/>
                <a:gd name="connsiteY1" fmla="*/ 0 h 2191110"/>
                <a:gd name="connsiteX2" fmla="*/ 396816 w 405442"/>
                <a:gd name="connsiteY2" fmla="*/ 2191110 h 2191110"/>
                <a:gd name="connsiteX3" fmla="*/ 34506 w 405442"/>
                <a:gd name="connsiteY3" fmla="*/ 2191110 h 2191110"/>
                <a:gd name="connsiteX4" fmla="*/ 0 w 405442"/>
                <a:gd name="connsiteY4" fmla="*/ 2191110 h 2191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442" h="2191110">
                  <a:moveTo>
                    <a:pt x="94891" y="0"/>
                  </a:moveTo>
                  <a:lnTo>
                    <a:pt x="405442" y="0"/>
                  </a:lnTo>
                  <a:cubicBezTo>
                    <a:pt x="402567" y="730370"/>
                    <a:pt x="399691" y="1460740"/>
                    <a:pt x="396816" y="2191110"/>
                  </a:cubicBezTo>
                  <a:lnTo>
                    <a:pt x="34506" y="2191110"/>
                  </a:lnTo>
                  <a:lnTo>
                    <a:pt x="0" y="2191110"/>
                  </a:lnTo>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97" name="Conector Reto 96"/>
            <p:cNvCxnSpPr>
              <a:stCxn id="109" idx="1"/>
            </p:cNvCxnSpPr>
            <p:nvPr/>
          </p:nvCxnSpPr>
          <p:spPr>
            <a:xfrm flipH="1" flipV="1">
              <a:off x="2050740" y="3088257"/>
              <a:ext cx="3754" cy="408104"/>
            </a:xfrm>
            <a:prstGeom prst="line">
              <a:avLst/>
            </a:prstGeom>
            <a:ln w="190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8" name="Conector Reto 97"/>
            <p:cNvCxnSpPr/>
            <p:nvPr/>
          </p:nvCxnSpPr>
          <p:spPr>
            <a:xfrm flipH="1">
              <a:off x="2039256" y="6078502"/>
              <a:ext cx="4461" cy="3748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178"/>
            <p:cNvCxnSpPr>
              <a:cxnSpLocks noChangeShapeType="1"/>
            </p:cNvCxnSpPr>
            <p:nvPr/>
          </p:nvCxnSpPr>
          <p:spPr bwMode="auto">
            <a:xfrm rot="16200000" flipH="1" flipV="1">
              <a:off x="3026896" y="4561916"/>
              <a:ext cx="0" cy="360358"/>
            </a:xfrm>
            <a:prstGeom prst="line">
              <a:avLst/>
            </a:prstGeom>
            <a:noFill/>
            <a:ln w="19050" algn="ctr">
              <a:solidFill>
                <a:schemeClr val="tx1"/>
              </a:solidFill>
              <a:round/>
            </a:ln>
            <a:extLst>
              <a:ext uri="{909E8E84-426E-40DD-AFC4-6F175D3DCCD1}">
                <a14:hiddenFill xmlns:a14="http://schemas.microsoft.com/office/drawing/2010/main">
                  <a:noFill/>
                </a14:hiddenFill>
              </a:ext>
            </a:extLst>
          </p:spPr>
        </p:cxnSp>
        <p:sp>
          <p:nvSpPr>
            <p:cNvPr id="100" name="Rectangle 140"/>
            <p:cNvSpPr>
              <a:spLocks noChangeArrowheads="1"/>
            </p:cNvSpPr>
            <p:nvPr/>
          </p:nvSpPr>
          <p:spPr bwMode="auto">
            <a:xfrm>
              <a:off x="1236868" y="4328260"/>
              <a:ext cx="883127" cy="33855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saída</a:t>
              </a:r>
              <a:endParaRPr lang="pt-BR" sz="1600" baseline="-25000" dirty="0"/>
            </a:p>
          </p:txBody>
        </p:sp>
        <p:cxnSp>
          <p:nvCxnSpPr>
            <p:cNvPr id="101" name="Conector Reto 100"/>
            <p:cNvCxnSpPr/>
            <p:nvPr/>
          </p:nvCxnSpPr>
          <p:spPr>
            <a:xfrm>
              <a:off x="1900264" y="6461768"/>
              <a:ext cx="280434"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Forma livre 112"/>
          <p:cNvSpPr/>
          <p:nvPr/>
        </p:nvSpPr>
        <p:spPr>
          <a:xfrm flipV="1">
            <a:off x="6352210" y="5206150"/>
            <a:ext cx="1532238" cy="0"/>
          </a:xfrm>
          <a:custGeom>
            <a:avLst/>
            <a:gdLst>
              <a:gd name="connsiteX0" fmla="*/ 0 w 1532238"/>
              <a:gd name="connsiteY0" fmla="*/ 0 h 24714"/>
              <a:gd name="connsiteX1" fmla="*/ 1441621 w 1532238"/>
              <a:gd name="connsiteY1" fmla="*/ 16476 h 24714"/>
              <a:gd name="connsiteX2" fmla="*/ 1466335 w 1532238"/>
              <a:gd name="connsiteY2" fmla="*/ 24714 h 24714"/>
              <a:gd name="connsiteX3" fmla="*/ 1491048 w 1532238"/>
              <a:gd name="connsiteY3" fmla="*/ 16476 h 24714"/>
              <a:gd name="connsiteX4" fmla="*/ 1532238 w 1532238"/>
              <a:gd name="connsiteY4" fmla="*/ 8238 h 24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2238" h="24714">
                <a:moveTo>
                  <a:pt x="0" y="0"/>
                </a:moveTo>
                <a:lnTo>
                  <a:pt x="1441621" y="16476"/>
                </a:lnTo>
                <a:cubicBezTo>
                  <a:pt x="1450303" y="16622"/>
                  <a:pt x="1457651" y="24714"/>
                  <a:pt x="1466335" y="24714"/>
                </a:cubicBezTo>
                <a:cubicBezTo>
                  <a:pt x="1475018" y="24714"/>
                  <a:pt x="1482699" y="18862"/>
                  <a:pt x="1491048" y="16476"/>
                </a:cubicBezTo>
                <a:cubicBezTo>
                  <a:pt x="1522211" y="7572"/>
                  <a:pt x="1513758" y="8238"/>
                  <a:pt x="1532238" y="8238"/>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5" name="Rectangle 140"/>
          <p:cNvSpPr>
            <a:spLocks noChangeArrowheads="1"/>
          </p:cNvSpPr>
          <p:nvPr/>
        </p:nvSpPr>
        <p:spPr bwMode="auto">
          <a:xfrm flipH="1">
            <a:off x="9130867" y="4331810"/>
            <a:ext cx="883127" cy="338554"/>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a:t>
            </a:r>
            <a:r>
              <a:rPr lang="pt-BR" sz="1600" dirty="0" smtClean="0"/>
              <a:t>carga</a:t>
            </a:r>
            <a:endParaRPr lang="pt-BR" sz="1600" baseline="-25000" dirty="0"/>
          </a:p>
        </p:txBody>
      </p:sp>
      <p:sp>
        <p:nvSpPr>
          <p:cNvPr id="116" name="Forma livre 115"/>
          <p:cNvSpPr/>
          <p:nvPr/>
        </p:nvSpPr>
        <p:spPr>
          <a:xfrm>
            <a:off x="6612784" y="4523740"/>
            <a:ext cx="483976" cy="695325"/>
          </a:xfrm>
          <a:custGeom>
            <a:avLst/>
            <a:gdLst>
              <a:gd name="connsiteX0" fmla="*/ 93451 w 483976"/>
              <a:gd name="connsiteY0" fmla="*/ 695325 h 695325"/>
              <a:gd name="connsiteX1" fmla="*/ 26776 w 483976"/>
              <a:gd name="connsiteY1" fmla="*/ 276225 h 695325"/>
              <a:gd name="connsiteX2" fmla="*/ 483976 w 483976"/>
              <a:gd name="connsiteY2" fmla="*/ 0 h 695325"/>
            </a:gdLst>
            <a:ahLst/>
            <a:cxnLst>
              <a:cxn ang="0">
                <a:pos x="connsiteX0" y="connsiteY0"/>
              </a:cxn>
              <a:cxn ang="0">
                <a:pos x="connsiteX1" y="connsiteY1"/>
              </a:cxn>
              <a:cxn ang="0">
                <a:pos x="connsiteX2" y="connsiteY2"/>
              </a:cxn>
            </a:cxnLst>
            <a:rect l="l" t="t" r="r" b="b"/>
            <a:pathLst>
              <a:path w="483976" h="695325">
                <a:moveTo>
                  <a:pt x="93451" y="695325"/>
                </a:moveTo>
                <a:cubicBezTo>
                  <a:pt x="27570" y="543718"/>
                  <a:pt x="-38311" y="392112"/>
                  <a:pt x="26776" y="276225"/>
                </a:cubicBezTo>
                <a:cubicBezTo>
                  <a:pt x="91863" y="160338"/>
                  <a:pt x="287919" y="80169"/>
                  <a:pt x="483976"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7" name="Rectangle 140"/>
          <p:cNvSpPr>
            <a:spLocks noChangeArrowheads="1"/>
          </p:cNvSpPr>
          <p:nvPr/>
        </p:nvSpPr>
        <p:spPr bwMode="auto">
          <a:xfrm flipH="1">
            <a:off x="6612890" y="4145915"/>
            <a:ext cx="1386205" cy="337185"/>
          </a:xfrm>
          <a:prstGeom prst="rect">
            <a:avLst/>
          </a:prstGeom>
          <a:noFill/>
          <a:ln w="19050">
            <a:noFill/>
            <a:miter lim="800000"/>
          </a:ln>
          <a:extLst>
            <a:ext uri="{909E8E84-426E-40DD-AFC4-6F175D3DCCD1}">
              <a14:hiddenFill xmlns:a14="http://schemas.microsoft.com/office/drawing/2010/main">
                <a:solidFill>
                  <a:srgbClr val="FFFFFF"/>
                </a:solidFill>
              </a14:hiddenFill>
            </a:ext>
          </a:extLst>
        </p:spPr>
        <p:txBody>
          <a:bodyPr wrap="square">
            <a:spAutoFit/>
          </a:bodyPr>
          <a:lstStyle/>
          <a:p>
            <a:pPr eaLnBrk="0" hangingPunct="0">
              <a:spcBef>
                <a:spcPct val="20000"/>
              </a:spcBef>
            </a:pPr>
            <a:r>
              <a:rPr lang="pt-BR" sz="1600" dirty="0"/>
              <a:t> i</a:t>
            </a:r>
            <a:r>
              <a:rPr lang="pt-BR" sz="1600" dirty="0" smtClean="0"/>
              <a:t>nterconexão</a:t>
            </a:r>
            <a:endParaRPr lang="pt-BR" sz="1600" baseline="-25000"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mc:AlternateContent xmlns:mc="http://schemas.openxmlformats.org/markup-compatibility/2006">
        <mc:Choice xmlns:a14="http://schemas.microsoft.com/office/drawing/2010/main" Requires="a14">
          <p:sp>
            <p:nvSpPr>
              <p:cNvPr id="3" name="CaixaDeTexto 2"/>
              <p:cNvSpPr txBox="1"/>
              <p:nvPr/>
            </p:nvSpPr>
            <p:spPr>
              <a:xfrm>
                <a:off x="687244" y="583609"/>
                <a:ext cx="10871292" cy="5082540"/>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2. Escalamento</a:t>
                </a:r>
                <a:endParaRPr lang="pt-BR" sz="2800" b="1" dirty="0" smtClean="0">
                  <a:solidFill>
                    <a:srgbClr val="C00000"/>
                  </a:solidFill>
                  <a:latin typeface="Comic Sans MS" panose="030F0702030302020204" pitchFamily="66" charset="0"/>
                </a:endParaRPr>
              </a:p>
              <a:p>
                <a:endParaRPr lang="pt-BR" sz="2800" dirty="0" smtClean="0">
                  <a:latin typeface="Symbol" panose="05050102010706020507" pitchFamily="18" charset="2"/>
                </a:endParaRPr>
              </a:p>
              <a:p>
                <a:pPr algn="ctr"/>
                <a14:m>
                  <m:oMath xmlns:m="http://schemas.openxmlformats.org/officeDocument/2006/math">
                    <m:sSub>
                      <m:sSubPr>
                        <m:ctrlPr>
                          <a:rPr lang="pt-BR" sz="2800" i="1">
                            <a:latin typeface="Cambria Math" panose="02040503050406030204" pitchFamily="18" charset="0"/>
                          </a:rPr>
                        </m:ctrlPr>
                      </m:sSubPr>
                      <m:e>
                        <m:r>
                          <a:rPr lang="pt-BR" sz="2800" i="1">
                            <a:latin typeface="Cambria Math" panose="02040503050406030204" pitchFamily="18" charset="0"/>
                          </a:rPr>
                          <m:t>𝑡</m:t>
                        </m:r>
                        <m:r>
                          <a:rPr lang="pt-BR" sz="2800" b="0" i="1" smtClean="0">
                            <a:latin typeface="Cambria Math" panose="02040503050406030204" pitchFamily="18" charset="0"/>
                          </a:rPr>
                          <m:t>′</m:t>
                        </m:r>
                      </m:e>
                      <m:sub>
                        <m:r>
                          <a:rPr lang="pt-BR" sz="2800" i="1">
                            <a:latin typeface="Cambria Math" panose="02040503050406030204" pitchFamily="18" charset="0"/>
                          </a:rPr>
                          <m:t>𝑃</m:t>
                        </m:r>
                      </m:sub>
                    </m:sSub>
                    <m:r>
                      <a:rPr lang="pt-BR" sz="2800" i="1">
                        <a:latin typeface="Cambria Math" panose="02040503050406030204" pitchFamily="18" charset="0"/>
                        <a:ea typeface="Cambria Math" panose="02040503050406030204" pitchFamily="18" charset="0"/>
                      </a:rPr>
                      <m:t>≈</m:t>
                    </m:r>
                    <m:f>
                      <m:fPr>
                        <m:ctrlPr>
                          <a:rPr lang="pt-BR" sz="2800" i="1">
                            <a:latin typeface="Cambria Math" panose="02040503050406030204" pitchFamily="18" charset="0"/>
                          </a:rPr>
                        </m:ctrlPr>
                      </m:fPr>
                      <m:num>
                        <m:r>
                          <a:rPr lang="pt-BR" sz="2800" b="0" i="1" smtClean="0">
                            <a:latin typeface="Cambria Math" panose="02040503050406030204" pitchFamily="18" charset="0"/>
                          </a:rPr>
                          <m:t>1</m:t>
                        </m:r>
                        <m:r>
                          <a:rPr lang="pt-BR" sz="2800" b="0" i="1" smtClean="0">
                            <a:latin typeface="Cambria Math" panose="02040503050406030204" pitchFamily="18" charset="0"/>
                          </a:rPr>
                          <m:t>.</m:t>
                        </m:r>
                        <m:r>
                          <a:rPr lang="pt-BR" sz="2800" b="0" i="1" smtClean="0">
                            <a:latin typeface="Cambria Math" panose="02040503050406030204" pitchFamily="18" charset="0"/>
                          </a:rPr>
                          <m:t>6</m:t>
                        </m:r>
                        <m:sSubSup>
                          <m:sSubSupPr>
                            <m:ctrlPr>
                              <a:rPr lang="pt-BR" sz="2800" b="0" i="1" smtClean="0">
                                <a:latin typeface="Cambria Math" panose="02040503050406030204" pitchFamily="18" charset="0"/>
                              </a:rPr>
                            </m:ctrlPr>
                          </m:sSubSupPr>
                          <m:e>
                            <m:r>
                              <a:rPr lang="pt-BR" sz="2800" b="0" i="1" smtClean="0">
                                <a:latin typeface="Cambria Math" panose="02040503050406030204" pitchFamily="18" charset="0"/>
                              </a:rPr>
                              <m:t>𝐶</m:t>
                            </m:r>
                          </m:e>
                          <m:sub>
                            <m:r>
                              <a:rPr lang="pt-BR" sz="2800" b="0" i="1" smtClean="0">
                                <a:latin typeface="Cambria Math" panose="02040503050406030204" pitchFamily="18" charset="0"/>
                              </a:rPr>
                              <m:t>𝐿</m:t>
                            </m:r>
                          </m:sub>
                          <m:sup>
                            <m:r>
                              <a:rPr lang="pt-BR" sz="2800" b="0" i="1" smtClean="0">
                                <a:latin typeface="Cambria Math" panose="02040503050406030204" pitchFamily="18" charset="0"/>
                              </a:rPr>
                              <m:t>′</m:t>
                            </m:r>
                          </m:sup>
                        </m:sSubSup>
                      </m:num>
                      <m:den>
                        <m:r>
                          <a:rPr lang="pt-BR" sz="2800" i="1">
                            <a:latin typeface="Cambria Math" panose="02040503050406030204" pitchFamily="18" charset="0"/>
                            <a:ea typeface="Cambria Math" panose="02040503050406030204" pitchFamily="18" charset="0"/>
                          </a:rPr>
                          <m:t>𝜇</m:t>
                        </m:r>
                        <m:sSubSup>
                          <m:sSubSupPr>
                            <m:ctrlPr>
                              <a:rPr lang="pt-BR" sz="2800" i="1" smtClean="0">
                                <a:latin typeface="Cambria Math" panose="02040503050406030204" pitchFamily="18" charset="0"/>
                                <a:ea typeface="Cambria Math" panose="02040503050406030204" pitchFamily="18" charset="0"/>
                              </a:rPr>
                            </m:ctrlPr>
                          </m:sSubSupPr>
                          <m:e>
                            <m:r>
                              <a:rPr lang="pt-BR" sz="2800" b="0" i="1" smtClean="0">
                                <a:latin typeface="Cambria Math" panose="02040503050406030204" pitchFamily="18" charset="0"/>
                                <a:ea typeface="Cambria Math" panose="02040503050406030204" pitchFamily="18" charset="0"/>
                              </a:rPr>
                              <m:t>𝐶</m:t>
                            </m:r>
                          </m:e>
                          <m:sub>
                            <m:r>
                              <a:rPr lang="pt-BR" sz="2800" b="0" i="1" smtClean="0">
                                <a:latin typeface="Cambria Math" panose="02040503050406030204" pitchFamily="18" charset="0"/>
                                <a:ea typeface="Cambria Math" panose="02040503050406030204" pitchFamily="18" charset="0"/>
                              </a:rPr>
                              <m:t>𝑜𝑥</m:t>
                            </m:r>
                          </m:sub>
                          <m:sup>
                            <m:r>
                              <a:rPr lang="pt-BR" sz="2800" b="0" i="1" smtClean="0">
                                <a:latin typeface="Cambria Math" panose="02040503050406030204" pitchFamily="18" charset="0"/>
                                <a:ea typeface="Cambria Math" panose="02040503050406030204" pitchFamily="18" charset="0"/>
                              </a:rPr>
                              <m:t>′</m:t>
                            </m:r>
                          </m:sup>
                        </m:sSubSup>
                        <m:sSubSup>
                          <m:sSubSupPr>
                            <m:ctrlPr>
                              <a:rPr lang="pt-BR" sz="2800" i="1" smtClean="0">
                                <a:latin typeface="Cambria Math" panose="02040503050406030204" pitchFamily="18" charset="0"/>
                                <a:ea typeface="Cambria Math" panose="02040503050406030204" pitchFamily="18" charset="0"/>
                              </a:rPr>
                            </m:ctrlPr>
                          </m:sSubSupPr>
                          <m:e>
                            <m:r>
                              <a:rPr lang="pt-BR" sz="2800" b="0" i="1" smtClean="0">
                                <a:latin typeface="Cambria Math" panose="02040503050406030204" pitchFamily="18" charset="0"/>
                                <a:ea typeface="Cambria Math" panose="02040503050406030204" pitchFamily="18" charset="0"/>
                              </a:rPr>
                              <m:t>𝑉</m:t>
                            </m:r>
                          </m:e>
                          <m:sub>
                            <m:r>
                              <a:rPr lang="pt-BR" sz="2800" b="0" i="1" smtClean="0">
                                <a:latin typeface="Cambria Math" panose="02040503050406030204" pitchFamily="18" charset="0"/>
                                <a:ea typeface="Cambria Math" panose="02040503050406030204" pitchFamily="18" charset="0"/>
                              </a:rPr>
                              <m:t>𝐷𝐷</m:t>
                            </m:r>
                          </m:sub>
                          <m:sup>
                            <m:r>
                              <a:rPr lang="pt-BR" sz="2800" b="0" i="1" smtClean="0">
                                <a:latin typeface="Cambria Math" panose="02040503050406030204" pitchFamily="18" charset="0"/>
                                <a:ea typeface="Cambria Math" panose="02040503050406030204" pitchFamily="18" charset="0"/>
                              </a:rPr>
                              <m:t>′</m:t>
                            </m:r>
                          </m:sup>
                        </m:sSubSup>
                        <m:f>
                          <m:fPr>
                            <m:ctrlPr>
                              <a:rPr lang="pt-BR" sz="2800" i="1">
                                <a:latin typeface="Cambria Math" panose="02040503050406030204" pitchFamily="18" charset="0"/>
                                <a:ea typeface="Cambria Math" panose="02040503050406030204" pitchFamily="18" charset="0"/>
                              </a:rPr>
                            </m:ctrlPr>
                          </m:fPr>
                          <m:num>
                            <m:r>
                              <a:rPr lang="pt-BR" sz="2800" i="1">
                                <a:latin typeface="Cambria Math" panose="02040503050406030204" pitchFamily="18" charset="0"/>
                                <a:ea typeface="Cambria Math" panose="02040503050406030204" pitchFamily="18" charset="0"/>
                              </a:rPr>
                              <m:t>𝑊</m:t>
                            </m:r>
                            <m:r>
                              <a:rPr lang="pt-BR" sz="2800" b="0" i="1" smtClean="0">
                                <a:latin typeface="Cambria Math" panose="02040503050406030204" pitchFamily="18" charset="0"/>
                                <a:ea typeface="Cambria Math" panose="02040503050406030204" pitchFamily="18" charset="0"/>
                              </a:rPr>
                              <m:t>′</m:t>
                            </m:r>
                          </m:num>
                          <m:den>
                            <m:r>
                              <a:rPr lang="pt-BR" sz="2800" i="1">
                                <a:latin typeface="Cambria Math" panose="02040503050406030204" pitchFamily="18" charset="0"/>
                                <a:ea typeface="Cambria Math" panose="02040503050406030204" pitchFamily="18" charset="0"/>
                              </a:rPr>
                              <m:t>𝐿</m:t>
                            </m:r>
                            <m:r>
                              <a:rPr lang="pt-BR" sz="2800" b="0" i="1" smtClean="0">
                                <a:latin typeface="Cambria Math" panose="02040503050406030204" pitchFamily="18" charset="0"/>
                                <a:ea typeface="Cambria Math" panose="02040503050406030204" pitchFamily="18" charset="0"/>
                              </a:rPr>
                              <m:t>′</m:t>
                            </m:r>
                          </m:den>
                        </m:f>
                      </m:den>
                    </m:f>
                  </m:oMath>
                </a14:m>
                <a:r>
                  <a:rPr lang="pt-BR" sz="2800" dirty="0" smtClean="0">
                    <a:latin typeface="Comic Sans MS" panose="030F0702030302020204" pitchFamily="66" charset="0"/>
                  </a:rPr>
                  <a:t> = </a:t>
                </a:r>
                <a14:m>
                  <m:oMath xmlns:m="http://schemas.openxmlformats.org/officeDocument/2006/math">
                    <m:f>
                      <m:fPr>
                        <m:ctrlPr>
                          <a:rPr lang="pt-BR" sz="2800" i="1" smtClean="0">
                            <a:latin typeface="Cambria Math" panose="02040503050406030204" pitchFamily="18" charset="0"/>
                          </a:rPr>
                        </m:ctrlPr>
                      </m:fPr>
                      <m:num>
                        <m:sSub>
                          <m:sSubPr>
                            <m:ctrlPr>
                              <a:rPr lang="pt-BR" sz="2800" i="1">
                                <a:latin typeface="Cambria Math" panose="02040503050406030204" pitchFamily="18" charset="0"/>
                              </a:rPr>
                            </m:ctrlPr>
                          </m:sSubPr>
                          <m:e>
                            <m:r>
                              <a:rPr lang="pt-BR" sz="2800" i="1">
                                <a:latin typeface="Cambria Math" panose="02040503050406030204" pitchFamily="18" charset="0"/>
                              </a:rPr>
                              <m:t>1</m:t>
                            </m:r>
                            <m:r>
                              <a:rPr lang="pt-BR" sz="2800" i="1">
                                <a:latin typeface="Cambria Math" panose="02040503050406030204" pitchFamily="18" charset="0"/>
                              </a:rPr>
                              <m:t>.</m:t>
                            </m:r>
                            <m:r>
                              <a:rPr lang="pt-BR" sz="2800" i="1">
                                <a:latin typeface="Cambria Math" panose="02040503050406030204" pitchFamily="18" charset="0"/>
                              </a:rPr>
                              <m:t>6</m:t>
                            </m:r>
                            <m:r>
                              <a:rPr lang="pt-BR" sz="2800" i="1">
                                <a:latin typeface="Cambria Math" panose="02040503050406030204" pitchFamily="18" charset="0"/>
                              </a:rPr>
                              <m:t>𝐶</m:t>
                            </m:r>
                          </m:e>
                          <m:sub>
                            <m:r>
                              <a:rPr lang="pt-BR" sz="2800" i="1">
                                <a:latin typeface="Cambria Math" panose="02040503050406030204" pitchFamily="18" charset="0"/>
                              </a:rPr>
                              <m:t>𝐿</m:t>
                            </m:r>
                          </m:sub>
                        </m:sSub>
                      </m:num>
                      <m:den>
                        <m:sSub>
                          <m:sSubPr>
                            <m:ctrlPr>
                              <a:rPr lang="pt-BR" sz="2800" i="1">
                                <a:latin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𝜇</m:t>
                            </m:r>
                            <m:r>
                              <a:rPr lang="pt-BR" sz="2800" i="1">
                                <a:latin typeface="Cambria Math" panose="02040503050406030204" pitchFamily="18" charset="0"/>
                              </a:rPr>
                              <m:t>𝐶</m:t>
                            </m:r>
                          </m:e>
                          <m:sub>
                            <m:r>
                              <a:rPr lang="pt-BR" sz="2800" i="1">
                                <a:latin typeface="Cambria Math" panose="02040503050406030204" pitchFamily="18" charset="0"/>
                              </a:rPr>
                              <m:t>𝑜𝑥</m:t>
                            </m:r>
                          </m:sub>
                        </m:sSub>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𝑉</m:t>
                            </m:r>
                          </m:e>
                          <m:sub>
                            <m:r>
                              <a:rPr lang="pt-BR" sz="2800" i="1">
                                <a:latin typeface="Cambria Math" panose="02040503050406030204" pitchFamily="18" charset="0"/>
                                <a:ea typeface="Cambria Math" panose="02040503050406030204" pitchFamily="18" charset="0"/>
                              </a:rPr>
                              <m:t>𝐷𝐷</m:t>
                            </m:r>
                          </m:sub>
                        </m:sSub>
                        <m:f>
                          <m:fPr>
                            <m:ctrlPr>
                              <a:rPr lang="pt-BR" sz="2800" i="1">
                                <a:latin typeface="Cambria Math" panose="02040503050406030204" pitchFamily="18" charset="0"/>
                                <a:ea typeface="Cambria Math" panose="02040503050406030204" pitchFamily="18" charset="0"/>
                              </a:rPr>
                            </m:ctrlPr>
                          </m:fPr>
                          <m:num>
                            <m:r>
                              <a:rPr lang="pt-BR" sz="2800" i="1">
                                <a:latin typeface="Cambria Math" panose="02040503050406030204" pitchFamily="18" charset="0"/>
                                <a:ea typeface="Cambria Math" panose="02040503050406030204" pitchFamily="18" charset="0"/>
                              </a:rPr>
                              <m:t>𝑊</m:t>
                            </m:r>
                          </m:num>
                          <m:den>
                            <m:r>
                              <a:rPr lang="pt-BR" sz="2800" i="1">
                                <a:latin typeface="Cambria Math" panose="02040503050406030204" pitchFamily="18" charset="0"/>
                                <a:ea typeface="Cambria Math" panose="02040503050406030204" pitchFamily="18" charset="0"/>
                              </a:rPr>
                              <m:t>𝐿</m:t>
                            </m:r>
                          </m:den>
                        </m:f>
                        <m:r>
                          <a:rPr lang="pt-BR" sz="2800" i="1" smtClean="0">
                            <a:latin typeface="Cambria Math" panose="02040503050406030204" pitchFamily="18" charset="0"/>
                            <a:ea typeface="Cambria Math" panose="02040503050406030204" pitchFamily="18" charset="0"/>
                          </a:rPr>
                          <m:t>∝</m:t>
                        </m:r>
                      </m:den>
                    </m:f>
                    <m:r>
                      <a:rPr lang="pt-BR" sz="2800" b="0" i="1" smtClean="0">
                        <a:latin typeface="Cambria Math" panose="02040503050406030204" pitchFamily="18" charset="0"/>
                        <a:ea typeface="Cambria Math" panose="02040503050406030204" pitchFamily="18" charset="0"/>
                      </a:rPr>
                      <m:t>=</m:t>
                    </m:r>
                    <m:f>
                      <m:fPr>
                        <m:ctrlPr>
                          <a:rPr lang="pt-BR" sz="2800" i="1">
                            <a:latin typeface="Cambria Math" panose="02040503050406030204" pitchFamily="18" charset="0"/>
                            <a:ea typeface="Cambria Math" panose="02040503050406030204" pitchFamily="18" charset="0"/>
                          </a:rPr>
                        </m:ctrlPr>
                      </m:fPr>
                      <m:num>
                        <m:sSub>
                          <m:sSubPr>
                            <m:ctrlPr>
                              <a:rPr lang="pt-BR" sz="2800" i="1">
                                <a:latin typeface="Cambria Math" panose="02040503050406030204" pitchFamily="18" charset="0"/>
                                <a:ea typeface="Cambria Math" panose="02040503050406030204" pitchFamily="18" charset="0"/>
                              </a:rPr>
                            </m:ctrlPr>
                          </m:sSubPr>
                          <m:e>
                            <m:r>
                              <a:rPr lang="pt-BR" sz="2800" i="1">
                                <a:latin typeface="Cambria Math" panose="02040503050406030204" pitchFamily="18" charset="0"/>
                                <a:ea typeface="Cambria Math" panose="02040503050406030204" pitchFamily="18" charset="0"/>
                              </a:rPr>
                              <m:t>𝑡</m:t>
                            </m:r>
                          </m:e>
                          <m:sub>
                            <m:r>
                              <a:rPr lang="pt-BR" sz="2800" i="1">
                                <a:latin typeface="Cambria Math" panose="02040503050406030204" pitchFamily="18" charset="0"/>
                                <a:ea typeface="Cambria Math" panose="02040503050406030204" pitchFamily="18" charset="0"/>
                              </a:rPr>
                              <m:t>𝑝</m:t>
                            </m:r>
                          </m:sub>
                        </m:sSub>
                      </m:num>
                      <m:den>
                        <m:r>
                          <a:rPr lang="pt-BR" sz="2800" i="1">
                            <a:latin typeface="Cambria Math" panose="02040503050406030204" pitchFamily="18" charset="0"/>
                            <a:ea typeface="Cambria Math" panose="02040503050406030204" pitchFamily="18" charset="0"/>
                          </a:rPr>
                          <m:t>∝</m:t>
                        </m:r>
                      </m:den>
                    </m:f>
                  </m:oMath>
                </a14:m>
                <a:endParaRPr lang="pt-BR" sz="2800" dirty="0" smtClean="0"/>
              </a:p>
              <a:p>
                <a:endParaRPr lang="pt-BR" sz="2800" dirty="0"/>
              </a:p>
              <a:p>
                <a:r>
                  <a:rPr lang="pt-BR" sz="2400" dirty="0" smtClean="0">
                    <a:latin typeface="Comic Sans MS" panose="030F0702030302020204" pitchFamily="66" charset="0"/>
                  </a:rPr>
                  <a:t>O tempo de propagação cai por </a:t>
                </a:r>
                <a:r>
                  <a:rPr lang="pt-BR" sz="2800" dirty="0" smtClean="0">
                    <a:latin typeface="Symbol" panose="05050102010706020507" pitchFamily="18" charset="2"/>
                  </a:rPr>
                  <a:t>a</a:t>
                </a:r>
                <a:r>
                  <a:rPr lang="pt-BR" sz="2800" dirty="0" smtClean="0">
                    <a:latin typeface="Comic Sans MS" panose="030F0702030302020204" pitchFamily="66" charset="0"/>
                  </a:rPr>
                  <a:t>. </a:t>
                </a:r>
                <a:r>
                  <a:rPr lang="pt-BR" sz="2400" dirty="0" smtClean="0">
                    <a:latin typeface="Comic Sans MS" panose="030F0702030302020204" pitchFamily="66" charset="0"/>
                  </a:rPr>
                  <a:t>Podemos aumentar a frequência de operação por </a:t>
                </a:r>
                <a:r>
                  <a:rPr lang="pt-BR" sz="2400" dirty="0" smtClean="0">
                    <a:latin typeface="Symbol" panose="05050102010706020507" pitchFamily="18" charset="2"/>
                  </a:rPr>
                  <a:t>a,</a:t>
                </a:r>
                <a:r>
                  <a:rPr lang="pt-BR" sz="2400" dirty="0" smtClean="0">
                    <a:latin typeface="Comic Sans MS" panose="030F0702030302020204" pitchFamily="66" charset="0"/>
                  </a:rPr>
                  <a:t> ou seja</a:t>
                </a:r>
                <a:endParaRPr lang="pt-BR" sz="2400" dirty="0" smtClean="0">
                  <a:latin typeface="Comic Sans MS" panose="030F0702030302020204" pitchFamily="66" charset="0"/>
                </a:endParaRPr>
              </a:p>
              <a:p>
                <a:pPr algn="ctr"/>
                <a:r>
                  <a:rPr lang="pt-BR" sz="2400" dirty="0" smtClean="0">
                    <a:latin typeface="Comic Sans MS" panose="030F0702030302020204" pitchFamily="66" charset="0"/>
                  </a:rPr>
                  <a:t>f’ = </a:t>
                </a:r>
                <a:r>
                  <a:rPr lang="pt-BR" sz="2400" dirty="0" err="1" smtClean="0">
                    <a:latin typeface="Comic Sans MS" panose="030F0702030302020204" pitchFamily="66" charset="0"/>
                  </a:rPr>
                  <a:t>f</a:t>
                </a:r>
                <a:r>
                  <a:rPr lang="pt-BR" sz="2400" dirty="0" err="1" smtClean="0">
                    <a:latin typeface="Symbol" panose="05050102010706020507" pitchFamily="18" charset="2"/>
                  </a:rPr>
                  <a:t>a</a:t>
                </a:r>
                <a:endParaRPr lang="pt-BR" sz="2400" dirty="0" smtClean="0">
                  <a:latin typeface="Symbol" panose="05050102010706020507" pitchFamily="18" charset="2"/>
                </a:endParaRPr>
              </a:p>
              <a:p>
                <a:r>
                  <a:rPr lang="pt-BR" sz="2400" b="1" dirty="0" smtClean="0">
                    <a:solidFill>
                      <a:srgbClr val="C00000"/>
                    </a:solidFill>
                    <a:latin typeface="Comic Sans MS" panose="030F0702030302020204" pitchFamily="66" charset="0"/>
                  </a:rPr>
                  <a:t>Potencia</a:t>
                </a:r>
                <a:endParaRPr lang="pt-BR" sz="2400" b="1" dirty="0" smtClean="0">
                  <a:solidFill>
                    <a:srgbClr val="C00000"/>
                  </a:solidFill>
                  <a:latin typeface="Comic Sans MS" panose="030F0702030302020204" pitchFamily="66" charset="0"/>
                </a:endParaRPr>
              </a:p>
              <a:p>
                <a:r>
                  <a:rPr lang="pt-BR" sz="2800" dirty="0" err="1" smtClean="0">
                    <a:latin typeface="Comic Sans MS" panose="030F0702030302020204" pitchFamily="66" charset="0"/>
                  </a:rPr>
                  <a:t>Pot</a:t>
                </a:r>
                <a:r>
                  <a:rPr lang="pt-BR" sz="2800" dirty="0" smtClean="0">
                    <a:latin typeface="Comic Sans MS" panose="030F0702030302020204" pitchFamily="66" charset="0"/>
                  </a:rPr>
                  <a:t>’ = </a:t>
                </a:r>
                <a:r>
                  <a:rPr lang="pt-BR" sz="2800" dirty="0" err="1" smtClean="0">
                    <a:latin typeface="Comic Sans MS" panose="030F0702030302020204" pitchFamily="66" charset="0"/>
                  </a:rPr>
                  <a:t>f’C</a:t>
                </a:r>
                <a:r>
                  <a:rPr lang="pt-BR" sz="2800" baseline="-25000" dirty="0" err="1" smtClean="0">
                    <a:latin typeface="Comic Sans MS" panose="030F0702030302020204" pitchFamily="66" charset="0"/>
                  </a:rPr>
                  <a:t>L</a:t>
                </a:r>
                <a:r>
                  <a:rPr lang="pt-BR" sz="2800" dirty="0" err="1" smtClean="0">
                    <a:latin typeface="Comic Sans MS" panose="030F0702030302020204" pitchFamily="66" charset="0"/>
                  </a:rPr>
                  <a:t>’V</a:t>
                </a:r>
                <a:r>
                  <a:rPr lang="pt-BR" sz="2800" baseline="-25000" dirty="0" err="1" smtClean="0">
                    <a:latin typeface="Comic Sans MS" panose="030F0702030302020204" pitchFamily="66" charset="0"/>
                  </a:rPr>
                  <a:t>DD</a:t>
                </a:r>
                <a:r>
                  <a:rPr lang="pt-BR" sz="2800" dirty="0" smtClean="0">
                    <a:latin typeface="Comic Sans MS" panose="030F0702030302020204" pitchFamily="66" charset="0"/>
                  </a:rPr>
                  <a:t>’</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 = </a:t>
                </a:r>
                <a:r>
                  <a:rPr lang="pt-BR" sz="2800" dirty="0" err="1" smtClean="0">
                    <a:latin typeface="Comic Sans MS" panose="030F0702030302020204" pitchFamily="66" charset="0"/>
                  </a:rPr>
                  <a:t>f</a:t>
                </a:r>
                <a:r>
                  <a:rPr lang="pt-BR" sz="2800" dirty="0" err="1" smtClean="0">
                    <a:latin typeface="Symbol" panose="05050102010706020507" pitchFamily="18" charset="2"/>
                  </a:rPr>
                  <a:t>a</a:t>
                </a:r>
                <a:r>
                  <a:rPr lang="pt-BR" sz="2800" dirty="0" smtClean="0">
                    <a:latin typeface="Comic Sans MS" panose="030F0702030302020204" pitchFamily="66" charset="0"/>
                  </a:rPr>
                  <a:t>(C</a:t>
                </a:r>
                <a:r>
                  <a:rPr lang="pt-BR" sz="2800" baseline="-25000" dirty="0" smtClean="0">
                    <a:latin typeface="Comic Sans MS" panose="030F0702030302020204" pitchFamily="66" charset="0"/>
                  </a:rPr>
                  <a:t>L</a:t>
                </a:r>
                <a:r>
                  <a:rPr lang="pt-BR" sz="2800" dirty="0" smtClean="0">
                    <a:latin typeface="Comic Sans MS" panose="030F0702030302020204" pitchFamily="66" charset="0"/>
                  </a:rPr>
                  <a:t>/</a:t>
                </a:r>
                <a:r>
                  <a:rPr lang="pt-BR" sz="2800" dirty="0" smtClean="0">
                    <a:latin typeface="Symbol" panose="05050102010706020507" pitchFamily="18" charset="2"/>
                  </a:rPr>
                  <a:t>a</a:t>
                </a:r>
                <a:r>
                  <a:rPr lang="pt-BR" sz="2800" dirty="0" smtClean="0">
                    <a:latin typeface="Comic Sans MS" panose="030F0702030302020204" pitchFamily="66" charset="0"/>
                  </a:rPr>
                  <a:t>)(V</a:t>
                </a:r>
                <a:r>
                  <a:rPr lang="pt-BR" sz="2800" baseline="-25000" dirty="0" smtClean="0">
                    <a:latin typeface="Comic Sans MS" panose="030F0702030302020204" pitchFamily="66" charset="0"/>
                  </a:rPr>
                  <a:t>DD</a:t>
                </a:r>
                <a:r>
                  <a:rPr lang="pt-BR" sz="2800" dirty="0" smtClean="0">
                    <a:latin typeface="Comic Sans MS" panose="030F0702030302020204" pitchFamily="66" charset="0"/>
                  </a:rPr>
                  <a:t>/</a:t>
                </a:r>
                <a:r>
                  <a:rPr lang="pt-BR" sz="2800" dirty="0" smtClean="0">
                    <a:latin typeface="Symbol" panose="05050102010706020507" pitchFamily="18" charset="2"/>
                  </a:rPr>
                  <a:t>a</a:t>
                </a:r>
                <a:r>
                  <a:rPr lang="pt-BR" sz="2800" dirty="0" smtClean="0">
                    <a:latin typeface="Comic Sans MS" panose="030F0702030302020204" pitchFamily="66" charset="0"/>
                  </a:rPr>
                  <a:t>)</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 = </a:t>
                </a:r>
                <a:r>
                  <a:rPr lang="pt-BR" sz="2800" dirty="0" err="1" smtClean="0">
                    <a:latin typeface="Comic Sans MS" panose="030F0702030302020204" pitchFamily="66" charset="0"/>
                  </a:rPr>
                  <a:t>Pot</a:t>
                </a:r>
                <a:r>
                  <a:rPr lang="pt-BR" sz="2800" dirty="0" smtClean="0">
                    <a:latin typeface="Comic Sans MS" panose="030F0702030302020204" pitchFamily="66" charset="0"/>
                  </a:rPr>
                  <a:t>/</a:t>
                </a:r>
                <a:r>
                  <a:rPr lang="pt-BR" sz="2800" dirty="0" smtClean="0">
                    <a:latin typeface="Symbol" panose="05050102010706020507" pitchFamily="18" charset="2"/>
                  </a:rPr>
                  <a:t>a</a:t>
                </a:r>
                <a:r>
                  <a:rPr lang="pt-BR" sz="2800" baseline="30000" dirty="0" smtClean="0">
                    <a:latin typeface="Comic Sans MS" panose="030F0702030302020204" pitchFamily="66" charset="0"/>
                  </a:rPr>
                  <a:t>2</a:t>
                </a:r>
                <a:endParaRPr lang="pt-BR" sz="2800" dirty="0">
                  <a:latin typeface="Symbol" panose="05050102010706020507" pitchFamily="18" charset="2"/>
                </a:endParaRPr>
              </a:p>
              <a:p>
                <a:endParaRPr lang="pt-BR" sz="2800" dirty="0">
                  <a:latin typeface="Symbol" panose="05050102010706020507" pitchFamily="18" charset="2"/>
                </a:endParaRPr>
              </a:p>
              <a:p>
                <a:r>
                  <a:rPr lang="pt-BR" sz="2800" dirty="0" smtClean="0">
                    <a:latin typeface="Comic Sans MS" panose="030F0702030302020204" pitchFamily="66" charset="0"/>
                  </a:rPr>
                  <a:t>A potência é reduzida com </a:t>
                </a:r>
                <a:r>
                  <a:rPr lang="pt-BR" sz="2800" dirty="0" smtClean="0">
                    <a:latin typeface="Symbol" panose="05050102010706020507" pitchFamily="18" charset="2"/>
                  </a:rPr>
                  <a:t>a</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a:t>
                </a:r>
                <a:endParaRPr lang="pt-BR" sz="2800" dirty="0" smtClean="0">
                  <a:latin typeface="Comic Sans MS" panose="030F0702030302020204" pitchFamily="66" charset="0"/>
                </a:endParaRPr>
              </a:p>
            </p:txBody>
          </p:sp>
        </mc:Choice>
        <mc:Fallback>
          <p:sp>
            <p:nvSpPr>
              <p:cNvPr id="3" name="CaixaDeTexto 2"/>
              <p:cNvSpPr txBox="1">
                <a:spLocks noRot="1" noChangeAspect="1" noMove="1" noResize="1" noEditPoints="1" noAdjustHandles="1" noChangeArrowheads="1" noChangeShapeType="1" noTextEdit="1"/>
              </p:cNvSpPr>
              <p:nvPr/>
            </p:nvSpPr>
            <p:spPr>
              <a:xfrm>
                <a:off x="687244" y="583609"/>
                <a:ext cx="10871292" cy="5082540"/>
              </a:xfrm>
              <a:prstGeom prst="rect">
                <a:avLst/>
              </a:prstGeom>
              <a:blipFill rotWithShape="1">
                <a:blip r:embed="rId1"/>
                <a:stretch>
                  <a:fillRect l="-2" t="-1" r="2" b="1"/>
                </a:stretch>
              </a:blipFill>
            </p:spPr>
            <p:txBody>
              <a:bodyPr/>
              <a:lstStyle/>
              <a:p>
                <a:r>
                  <a:rPr lang="pt-BR" altLang="en-US">
                    <a:noFill/>
                  </a:rPr>
                  <a:t> </a:t>
                </a:r>
              </a:p>
            </p:txBody>
          </p:sp>
        </mc:Fallback>
      </mc:AlternateContent>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56" name="CaixaDeTexto 55"/>
          <p:cNvSpPr txBox="1"/>
          <p:nvPr/>
        </p:nvSpPr>
        <p:spPr>
          <a:xfrm>
            <a:off x="792019" y="725620"/>
            <a:ext cx="10871292" cy="526224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2. Escalamento</a:t>
            </a:r>
            <a:endParaRPr lang="pt-BR" sz="2800" b="1" dirty="0" smtClean="0">
              <a:solidFill>
                <a:srgbClr val="C00000"/>
              </a:solidFill>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Os resultados acima são estritamente apenas para o </a:t>
            </a:r>
            <a:r>
              <a:rPr lang="pt-BR" sz="2800" b="1" dirty="0" smtClean="0">
                <a:solidFill>
                  <a:srgbClr val="C00000"/>
                </a:solidFill>
                <a:latin typeface="Comic Sans MS" panose="030F0702030302020204" pitchFamily="66" charset="0"/>
              </a:rPr>
              <a:t>bloco inversor CMOS</a:t>
            </a:r>
            <a:r>
              <a:rPr lang="pt-BR" sz="2800" dirty="0" smtClean="0">
                <a:latin typeface="Comic Sans MS" panose="030F0702030302020204" pitchFamily="66" charset="0"/>
              </a:rPr>
              <a:t>. Outros </a:t>
            </a:r>
            <a:r>
              <a:rPr lang="pt-BR" sz="2800" b="1" dirty="0" smtClean="0">
                <a:solidFill>
                  <a:srgbClr val="C00000"/>
                </a:solidFill>
                <a:latin typeface="Comic Sans MS" panose="030F0702030302020204" pitchFamily="66" charset="0"/>
              </a:rPr>
              <a:t>blocos lógicos CMOS, no entanto, tem comportamento similar</a:t>
            </a:r>
            <a:r>
              <a:rPr lang="pt-BR" sz="2800" dirty="0" smtClean="0">
                <a:latin typeface="Comic Sans MS" panose="030F0702030302020204" pitchFamily="66" charset="0"/>
              </a:rPr>
              <a:t>. </a:t>
            </a:r>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Qual é a potência gerada por área?</a:t>
            </a:r>
            <a:endParaRPr lang="pt-BR" sz="2800" dirty="0" smtClean="0">
              <a:latin typeface="Comic Sans MS" panose="030F0702030302020204" pitchFamily="66" charset="0"/>
            </a:endParaRPr>
          </a:p>
          <a:p>
            <a:pPr marL="914400" lvl="1" indent="-457200">
              <a:buFont typeface="Arial" panose="020B0604020202020204" pitchFamily="34" charset="0"/>
              <a:buChar char="•"/>
            </a:pPr>
            <a:r>
              <a:rPr lang="pt-BR" sz="2800" dirty="0" smtClean="0">
                <a:latin typeface="Comic Sans MS" panose="030F0702030302020204" pitchFamily="66" charset="0"/>
              </a:rPr>
              <a:t>A potência por </a:t>
            </a:r>
            <a:r>
              <a:rPr lang="pt-BR" sz="2800" dirty="0" err="1" smtClean="0">
                <a:latin typeface="Comic Sans MS" panose="030F0702030302020204" pitchFamily="66" charset="0"/>
              </a:rPr>
              <a:t>areá</a:t>
            </a:r>
            <a:r>
              <a:rPr lang="pt-BR" sz="2800" dirty="0">
                <a:latin typeface="Comic Sans MS" panose="030F0702030302020204" pitchFamily="66" charset="0"/>
              </a:rPr>
              <a:t> </a:t>
            </a:r>
            <a:r>
              <a:rPr lang="pt-BR" sz="2800" dirty="0" smtClean="0">
                <a:latin typeface="Comic Sans MS" panose="030F0702030302020204" pitchFamily="66" charset="0"/>
              </a:rPr>
              <a:t>é importante para sabermos se o calor gerado não vai prejudicar o circuito</a:t>
            </a:r>
            <a:endParaRPr lang="pt-BR" sz="2800" dirty="0" smtClean="0">
              <a:latin typeface="Comic Sans MS" panose="030F0702030302020204" pitchFamily="66" charset="0"/>
            </a:endParaRPr>
          </a:p>
          <a:p>
            <a:pPr lvl="1"/>
            <a:endParaRPr lang="pt-BR" sz="2800" dirty="0" smtClean="0">
              <a:latin typeface="Comic Sans MS" panose="030F0702030302020204" pitchFamily="66" charset="0"/>
            </a:endParaRPr>
          </a:p>
          <a:p>
            <a:pPr lvl="1" indent="-457200" algn="ctr"/>
            <a:r>
              <a:rPr lang="pt-BR" sz="2800" dirty="0" err="1" smtClean="0">
                <a:latin typeface="Comic Sans MS" panose="030F0702030302020204" pitchFamily="66" charset="0"/>
              </a:rPr>
              <a:t>Pot</a:t>
            </a:r>
            <a:r>
              <a:rPr lang="pt-BR" sz="2800" baseline="-25000" dirty="0" err="1" smtClean="0">
                <a:latin typeface="Comic Sans MS" panose="030F0702030302020204" pitchFamily="66" charset="0"/>
              </a:rPr>
              <a:t>área</a:t>
            </a:r>
            <a:r>
              <a:rPr lang="pt-BR" sz="2800" dirty="0" smtClean="0">
                <a:latin typeface="Comic Sans MS" panose="030F0702030302020204" pitchFamily="66" charset="0"/>
              </a:rPr>
              <a:t> = </a:t>
            </a:r>
            <a:r>
              <a:rPr lang="pt-BR" sz="2800" dirty="0" err="1" smtClean="0">
                <a:latin typeface="Comic Sans MS" panose="030F0702030302020204" pitchFamily="66" charset="0"/>
              </a:rPr>
              <a:t>Pot.N</a:t>
            </a:r>
            <a:endParaRPr lang="pt-BR" sz="2800" dirty="0" smtClean="0">
              <a:latin typeface="Comic Sans MS" panose="030F0702030302020204" pitchFamily="66" charset="0"/>
            </a:endParaRPr>
          </a:p>
          <a:p>
            <a:pPr lvl="1" indent="-457200"/>
            <a:r>
              <a:rPr lang="pt-BR" sz="2800" dirty="0" smtClean="0">
                <a:latin typeface="Comic Sans MS" panose="030F0702030302020204" pitchFamily="66" charset="0"/>
              </a:rPr>
              <a:t>N = numero de dispositivo dentro de uma unidade de área </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792019" y="725620"/>
            <a:ext cx="10871292" cy="5569585"/>
          </a:xfrm>
          <a:prstGeom prst="rect">
            <a:avLst/>
          </a:prstGeom>
          <a:noFill/>
        </p:spPr>
        <p:txBody>
          <a:bodyPr wrap="square" rtlCol="0">
            <a:spAutoFit/>
          </a:bodyPr>
          <a:lstStyle/>
          <a:p>
            <a:r>
              <a:rPr lang="pt-BR" sz="2800" b="1" dirty="0" smtClean="0">
                <a:solidFill>
                  <a:srgbClr val="C00000"/>
                </a:solidFill>
                <a:latin typeface="Comic Sans MS" panose="030F0702030302020204" pitchFamily="66" charset="0"/>
              </a:rPr>
              <a:t>2. Escalamento</a:t>
            </a:r>
            <a:endParaRPr lang="pt-BR" sz="2800" b="1" dirty="0" smtClean="0">
              <a:solidFill>
                <a:srgbClr val="C00000"/>
              </a:solidFill>
              <a:latin typeface="Comic Sans MS" panose="030F0702030302020204" pitchFamily="66" charset="0"/>
            </a:endParaRPr>
          </a:p>
          <a:p>
            <a:endParaRPr lang="pt-BR" sz="2800" dirty="0">
              <a:latin typeface="Comic Sans MS" panose="030F0702030302020204" pitchFamily="66" charset="0"/>
            </a:endParaRPr>
          </a:p>
          <a:p>
            <a:pPr lvl="1" indent="-457200" algn="ctr"/>
            <a:r>
              <a:rPr lang="pt-BR" sz="2800" dirty="0" err="1" smtClean="0">
                <a:latin typeface="Comic Sans MS" panose="030F0702030302020204" pitchFamily="66" charset="0"/>
              </a:rPr>
              <a:t>Pot’</a:t>
            </a:r>
            <a:r>
              <a:rPr lang="pt-BR" sz="2800" baseline="-25000" dirty="0" err="1" smtClean="0">
                <a:latin typeface="Comic Sans MS" panose="030F0702030302020204" pitchFamily="66" charset="0"/>
              </a:rPr>
              <a:t>área</a:t>
            </a:r>
            <a:r>
              <a:rPr lang="pt-BR" sz="2800" dirty="0" smtClean="0">
                <a:latin typeface="Comic Sans MS" panose="030F0702030302020204" pitchFamily="66" charset="0"/>
              </a:rPr>
              <a:t> = </a:t>
            </a:r>
            <a:r>
              <a:rPr lang="pt-BR" sz="2800" dirty="0" err="1" smtClean="0">
                <a:latin typeface="Comic Sans MS" panose="030F0702030302020204" pitchFamily="66" charset="0"/>
              </a:rPr>
              <a:t>Pot</a:t>
            </a:r>
            <a:r>
              <a:rPr lang="pt-BR" sz="2800" dirty="0" smtClean="0">
                <a:latin typeface="Comic Sans MS" panose="030F0702030302020204" pitchFamily="66" charset="0"/>
              </a:rPr>
              <a:t>’ .N’ = (</a:t>
            </a:r>
            <a:r>
              <a:rPr lang="pt-BR" sz="2800" dirty="0" err="1" smtClean="0">
                <a:latin typeface="Comic Sans MS" panose="030F0702030302020204" pitchFamily="66" charset="0"/>
              </a:rPr>
              <a:t>Pot</a:t>
            </a:r>
            <a:r>
              <a:rPr lang="pt-BR" sz="2800" dirty="0" smtClean="0">
                <a:latin typeface="Comic Sans MS" panose="030F0702030302020204" pitchFamily="66" charset="0"/>
              </a:rPr>
              <a:t>/</a:t>
            </a:r>
            <a:r>
              <a:rPr lang="pt-BR" sz="2800" dirty="0" smtClean="0">
                <a:latin typeface="Symbol" panose="05050102010706020507" pitchFamily="18" charset="2"/>
              </a:rPr>
              <a:t>a</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).N’</a:t>
            </a:r>
            <a:endParaRPr lang="pt-BR" sz="2800" dirty="0" smtClean="0">
              <a:latin typeface="Comic Sans MS" panose="030F0702030302020204" pitchFamily="66" charset="0"/>
            </a:endParaRPr>
          </a:p>
          <a:p>
            <a:pPr lvl="1" indent="-457200" algn="ctr"/>
            <a:endParaRPr lang="pt-BR" sz="2800" dirty="0" smtClean="0">
              <a:latin typeface="Comic Sans MS" panose="030F0702030302020204" pitchFamily="66" charset="0"/>
            </a:endParaRPr>
          </a:p>
          <a:p>
            <a:pPr marL="0" lvl="1" indent="0"/>
            <a:r>
              <a:rPr lang="pt-BR" sz="2800" dirty="0">
                <a:latin typeface="Comic Sans MS" panose="030F0702030302020204" pitchFamily="66" charset="0"/>
              </a:rPr>
              <a:t>C</a:t>
            </a:r>
            <a:r>
              <a:rPr lang="pt-BR" sz="2800" dirty="0" smtClean="0">
                <a:latin typeface="Comic Sans MS" panose="030F0702030302020204" pitchFamily="66" charset="0"/>
              </a:rPr>
              <a:t>aso as dimensões sejam reduzidas por </a:t>
            </a:r>
            <a:r>
              <a:rPr lang="pt-BR" sz="2800" dirty="0" smtClean="0">
                <a:latin typeface="Symbol" panose="05050102010706020507" pitchFamily="18" charset="2"/>
              </a:rPr>
              <a:t>a</a:t>
            </a:r>
            <a:r>
              <a:rPr lang="pt-BR" sz="2800" dirty="0" smtClean="0">
                <a:latin typeface="Comic Sans MS" panose="030F0702030302020204" pitchFamily="66" charset="0"/>
              </a:rPr>
              <a:t>, caberão, numa mesma área, </a:t>
            </a:r>
            <a:r>
              <a:rPr lang="pt-BR" sz="2800" dirty="0" smtClean="0">
                <a:latin typeface="Symbol" panose="05050102010706020507" pitchFamily="18" charset="2"/>
              </a:rPr>
              <a:t>a</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 mais componentes, ou seja</a:t>
            </a:r>
            <a:endParaRPr lang="pt-BR" sz="2800" dirty="0" smtClean="0">
              <a:latin typeface="Comic Sans MS" panose="030F0702030302020204" pitchFamily="66" charset="0"/>
            </a:endParaRPr>
          </a:p>
          <a:p>
            <a:pPr lvl="1" indent="-457200"/>
            <a:r>
              <a:rPr lang="pt-BR" sz="2800" dirty="0" smtClean="0">
                <a:latin typeface="Comic Sans MS" panose="030F0702030302020204" pitchFamily="66" charset="0"/>
              </a:rPr>
              <a:t>N’ = </a:t>
            </a:r>
            <a:r>
              <a:rPr lang="pt-BR" sz="2800" dirty="0" smtClean="0">
                <a:latin typeface="Symbol" panose="05050102010706020507" pitchFamily="18" charset="2"/>
              </a:rPr>
              <a:t>a</a:t>
            </a:r>
            <a:r>
              <a:rPr lang="pt-BR" sz="2800" baseline="30000" dirty="0" smtClean="0">
                <a:latin typeface="Comic Sans MS" panose="030F0702030302020204" pitchFamily="66" charset="0"/>
              </a:rPr>
              <a:t>2</a:t>
            </a:r>
            <a:r>
              <a:rPr lang="pt-BR" sz="2800" dirty="0" smtClean="0">
                <a:latin typeface="Comic Sans MS" panose="030F0702030302020204" pitchFamily="66" charset="0"/>
              </a:rPr>
              <a:t>N</a:t>
            </a:r>
            <a:endParaRPr lang="pt-BR" sz="2800" dirty="0" smtClean="0">
              <a:latin typeface="Comic Sans MS" panose="030F0702030302020204" pitchFamily="66" charset="0"/>
            </a:endParaRPr>
          </a:p>
          <a:p>
            <a:pPr lvl="1" indent="-457200"/>
            <a:endParaRPr lang="pt-BR" sz="2800" dirty="0">
              <a:latin typeface="Comic Sans MS" panose="030F0702030302020204" pitchFamily="66" charset="0"/>
            </a:endParaRPr>
          </a:p>
          <a:p>
            <a:pPr lvl="1" indent="-457200"/>
            <a:r>
              <a:rPr lang="pt-BR" sz="2800" dirty="0" smtClean="0">
                <a:latin typeface="Comic Sans MS" panose="030F0702030302020204" pitchFamily="66" charset="0"/>
              </a:rPr>
              <a:t>Por fim teremos que</a:t>
            </a:r>
            <a:endParaRPr lang="pt-BR" sz="2800" dirty="0" smtClean="0">
              <a:latin typeface="Comic Sans MS" panose="030F0702030302020204" pitchFamily="66" charset="0"/>
            </a:endParaRPr>
          </a:p>
          <a:p>
            <a:pPr lvl="1" indent="-457200" algn="ctr">
              <a:spcBef>
                <a:spcPts val="1200"/>
              </a:spcBef>
              <a:spcAft>
                <a:spcPts val="1200"/>
              </a:spcAft>
            </a:pPr>
            <a:r>
              <a:rPr lang="pt-BR" sz="2800" b="1" dirty="0" err="1" smtClean="0">
                <a:solidFill>
                  <a:srgbClr val="C00000"/>
                </a:solidFill>
                <a:latin typeface="Comic Sans MS" panose="030F0702030302020204" pitchFamily="66" charset="0"/>
              </a:rPr>
              <a:t>Pot’</a:t>
            </a:r>
            <a:r>
              <a:rPr lang="pt-BR" sz="2800" b="1" baseline="-25000" dirty="0" err="1" smtClean="0">
                <a:solidFill>
                  <a:srgbClr val="C00000"/>
                </a:solidFill>
                <a:latin typeface="Comic Sans MS" panose="030F0702030302020204" pitchFamily="66" charset="0"/>
              </a:rPr>
              <a:t>área</a:t>
            </a:r>
            <a:r>
              <a:rPr lang="pt-BR" sz="2800" b="1" dirty="0" smtClean="0">
                <a:solidFill>
                  <a:srgbClr val="C00000"/>
                </a:solidFill>
                <a:latin typeface="Comic Sans MS" panose="030F0702030302020204" pitchFamily="66" charset="0"/>
              </a:rPr>
              <a:t> </a:t>
            </a:r>
            <a:r>
              <a:rPr lang="pt-BR" sz="2800" b="1" dirty="0">
                <a:solidFill>
                  <a:srgbClr val="C00000"/>
                </a:solidFill>
                <a:latin typeface="Comic Sans MS" panose="030F0702030302020204" pitchFamily="66" charset="0"/>
              </a:rPr>
              <a:t>= </a:t>
            </a:r>
            <a:r>
              <a:rPr lang="pt-BR" sz="2800" b="1" dirty="0" err="1" smtClean="0">
                <a:solidFill>
                  <a:srgbClr val="C00000"/>
                </a:solidFill>
                <a:latin typeface="Comic Sans MS" panose="030F0702030302020204" pitchFamily="66" charset="0"/>
              </a:rPr>
              <a:t>Pot</a:t>
            </a:r>
            <a:r>
              <a:rPr lang="pt-BR" sz="2800" b="1" baseline="-25000" dirty="0" err="1" smtClean="0">
                <a:solidFill>
                  <a:srgbClr val="C00000"/>
                </a:solidFill>
                <a:latin typeface="Comic Sans MS" panose="030F0702030302020204" pitchFamily="66" charset="0"/>
              </a:rPr>
              <a:t>área</a:t>
            </a:r>
            <a:endParaRPr lang="pt-BR" sz="2800" b="1" dirty="0" smtClean="0">
              <a:solidFill>
                <a:srgbClr val="C00000"/>
              </a:solidFill>
              <a:latin typeface="Comic Sans MS" panose="030F0702030302020204" pitchFamily="66" charset="0"/>
            </a:endParaRPr>
          </a:p>
          <a:p>
            <a:pPr marL="0" lvl="1"/>
            <a:r>
              <a:rPr lang="pt-BR" sz="2800" dirty="0" smtClean="0">
                <a:latin typeface="Comic Sans MS" panose="030F0702030302020204" pitchFamily="66" charset="0"/>
              </a:rPr>
              <a:t>Este resultado é importante, pois nos diz que a potencia gerada na área se mantem constante</a:t>
            </a:r>
            <a:endParaRPr lang="pt-BR" sz="2800" baseline="-250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noChangeArrowheads="1"/>
          </p:cNvPicPr>
          <p:nvPr/>
        </p:nvPicPr>
        <p:blipFill rotWithShape="1">
          <a:blip r:embed="rId1" cstate="print"/>
          <a:srcRect t="2591"/>
          <a:stretch>
            <a:fillRect/>
          </a:stretch>
        </p:blipFill>
        <p:spPr>
          <a:xfrm>
            <a:off x="4115435" y="2309495"/>
            <a:ext cx="6548120" cy="4300220"/>
          </a:xfrm>
          <a:prstGeom prst="rect">
            <a:avLst/>
          </a:prstGeom>
          <a:noFill/>
          <a:ln w="9525">
            <a:noFill/>
            <a:miter lim="800000"/>
            <a:headEnd/>
            <a:tailEnd/>
          </a:ln>
        </p:spPr>
      </p:pic>
      <p:sp>
        <p:nvSpPr>
          <p:cNvPr id="5" name="CaixaDeTexto 4"/>
          <p:cNvSpPr txBox="1"/>
          <p:nvPr/>
        </p:nvSpPr>
        <p:spPr>
          <a:xfrm>
            <a:off x="482600" y="382905"/>
            <a:ext cx="11292840" cy="2245360"/>
          </a:xfrm>
          <a:prstGeom prst="rect">
            <a:avLst/>
          </a:prstGeom>
          <a:noFill/>
        </p:spPr>
        <p:txBody>
          <a:bodyPr wrap="square" rtlCol="0">
            <a:spAutoFit/>
          </a:bodyPr>
          <a:lstStyle/>
          <a:p>
            <a:r>
              <a:rPr lang="pt-BR" sz="2800" b="1" dirty="0">
                <a:solidFill>
                  <a:srgbClr val="C00000"/>
                </a:solidFill>
                <a:latin typeface="Comic Sans MS" panose="030F0702030302020204" pitchFamily="66" charset="0"/>
              </a:rPr>
              <a:t>3</a:t>
            </a:r>
            <a:r>
              <a:rPr lang="pt-BR" sz="2800" b="1" dirty="0" smtClean="0">
                <a:solidFill>
                  <a:srgbClr val="C00000"/>
                </a:solidFill>
                <a:latin typeface="Comic Sans MS" panose="030F0702030302020204" pitchFamily="66" charset="0"/>
              </a:rPr>
              <a:t>. Diodos</a:t>
            </a:r>
            <a:endParaRPr lang="pt-BR" sz="2800" b="1" dirty="0">
              <a:solidFill>
                <a:srgbClr val="C00000"/>
              </a:solidFill>
              <a:latin typeface="Comic Sans MS" panose="030F0702030302020204" pitchFamily="66" charset="0"/>
            </a:endParaRPr>
          </a:p>
          <a:p>
            <a:r>
              <a:rPr lang="pt-BR" sz="2800" dirty="0" smtClean="0">
                <a:latin typeface="Comic Sans MS" panose="030F0702030302020204" pitchFamily="66" charset="0"/>
              </a:rPr>
              <a:t>Eletrons são particulas tipo Fermions. Eles não podem ocupar estados quanticos identicos. Dentro de um átomo, os elétrons só podem ocupar certos níveis de energia (dois elétrons por nível, com spins diferentes)</a:t>
            </a:r>
            <a:endParaRPr lang="pt-BR" sz="2800" baseline="-250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1"/>
          <a:stretch>
            <a:fillRect/>
          </a:stretch>
        </p:blipFill>
        <p:spPr>
          <a:xfrm>
            <a:off x="7765715" y="3153154"/>
            <a:ext cx="3971925" cy="3373438"/>
          </a:xfrm>
          <a:prstGeom prst="rect">
            <a:avLst/>
          </a:prstGeom>
          <a:noFill/>
          <a:ln w="9525">
            <a:noFill/>
          </a:ln>
        </p:spPr>
      </p:pic>
      <p:sp>
        <p:nvSpPr>
          <p:cNvPr id="3" name="Espaço Reservado para Conteúdo 2"/>
          <p:cNvSpPr>
            <a:spLocks noGrp="1"/>
          </p:cNvSpPr>
          <p:nvPr>
            <p:ph idx="1"/>
          </p:nvPr>
        </p:nvSpPr>
        <p:spPr>
          <a:xfrm>
            <a:off x="416560" y="368283"/>
            <a:ext cx="10515600" cy="5740735"/>
          </a:xfrm>
        </p:spPr>
        <p:txBody>
          <a:bodyPr/>
          <a:lstStyle/>
          <a:p>
            <a:r>
              <a:rPr lang="pt-BR" b="1" dirty="0" smtClean="0">
                <a:solidFill>
                  <a:srgbClr val="C00000"/>
                </a:solidFill>
                <a:latin typeface="Comic Sans MS" panose="030F0702030302020204" pitchFamily="66" charset="0"/>
              </a:rPr>
              <a:t>Como é construído?</a:t>
            </a:r>
            <a:endParaRPr lang="pt-BR" b="1" dirty="0" smtClean="0">
              <a:solidFill>
                <a:srgbClr val="C00000"/>
              </a:solidFill>
              <a:latin typeface="Comic Sans MS" panose="030F0702030302020204" pitchFamily="66" charset="0"/>
            </a:endParaRPr>
          </a:p>
          <a:p>
            <a:pPr marL="0" indent="0">
              <a:buNone/>
            </a:pPr>
            <a:r>
              <a:rPr lang="pt-BR" dirty="0" smtClean="0">
                <a:latin typeface="Comic Sans MS" panose="030F0702030302020204" pitchFamily="66" charset="0"/>
              </a:rPr>
              <a:t>Seguiremos uma apostila</a:t>
            </a:r>
            <a:endParaRPr lang="pt-BR" dirty="0" smtClean="0">
              <a:latin typeface="Comic Sans MS" panose="030F0702030302020204" pitchFamily="66" charset="0"/>
            </a:endParaRPr>
          </a:p>
          <a:p>
            <a:pPr marL="0" indent="0" algn="l">
              <a:buNone/>
            </a:pPr>
            <a:r>
              <a:rPr lang="pt-BR" b="1" dirty="0" smtClean="0">
                <a:solidFill>
                  <a:srgbClr val="C00000"/>
                </a:solidFill>
                <a:latin typeface="Comic Sans MS" panose="030F0702030302020204" pitchFamily="66" charset="0"/>
              </a:rPr>
              <a:t>1. introdução, história e perspectivas</a:t>
            </a:r>
            <a:r>
              <a:rPr lang="pt-BR" dirty="0" smtClean="0">
                <a:solidFill>
                  <a:srgbClr val="C00000"/>
                </a:solidFill>
                <a:latin typeface="Comic Sans MS" panose="030F0702030302020204" pitchFamily="66" charset="0"/>
              </a:rPr>
              <a:t>,</a:t>
            </a:r>
            <a:endParaRPr lang="pt-BR" dirty="0" smtClean="0">
              <a:solidFill>
                <a:srgbClr val="C00000"/>
              </a:solidFill>
              <a:latin typeface="Comic Sans MS" panose="030F0702030302020204" pitchFamily="66" charset="0"/>
            </a:endParaRPr>
          </a:p>
          <a:p>
            <a:pPr marL="0" indent="0" algn="l">
              <a:buNone/>
            </a:pPr>
            <a:r>
              <a:rPr lang="pt-BR" b="1" dirty="0" smtClean="0">
                <a:solidFill>
                  <a:srgbClr val="C00000"/>
                </a:solidFill>
                <a:latin typeface="Comic Sans MS" panose="030F0702030302020204" pitchFamily="66" charset="0"/>
              </a:rPr>
              <a:t>2. como é obtida a lamina de silício</a:t>
            </a:r>
            <a:r>
              <a:rPr lang="pt-BR" b="1" dirty="0" smtClean="0">
                <a:solidFill>
                  <a:srgbClr val="FF0000"/>
                </a:solidFill>
                <a:latin typeface="Comic Sans MS" panose="030F0702030302020204" pitchFamily="66" charset="0"/>
              </a:rPr>
              <a:t> </a:t>
            </a:r>
            <a:r>
              <a:rPr lang="pt-BR" dirty="0" smtClean="0">
                <a:latin typeface="Comic Sans MS" panose="030F0702030302020204" pitchFamily="66" charset="0"/>
              </a:rPr>
              <a:t>(sem defeitos e com dopagem certa)</a:t>
            </a:r>
            <a:endParaRPr lang="pt-BR" dirty="0" smtClean="0">
              <a:latin typeface="Comic Sans MS" panose="030F0702030302020204" pitchFamily="66" charset="0"/>
            </a:endParaRPr>
          </a:p>
          <a:p>
            <a:pPr marL="0" indent="0">
              <a:buNone/>
            </a:pPr>
            <a:r>
              <a:rPr lang="pt-BR" dirty="0">
                <a:latin typeface="Comic Sans MS" panose="030F0702030302020204" pitchFamily="66" charset="0"/>
              </a:rPr>
              <a:t> </a:t>
            </a:r>
            <a:r>
              <a:rPr lang="pt-BR" dirty="0" smtClean="0">
                <a:latin typeface="Comic Sans MS" panose="030F0702030302020204" pitchFamily="66" charset="0"/>
              </a:rPr>
              <a:t> - cristal de silício: 5.10</a:t>
            </a:r>
            <a:r>
              <a:rPr lang="pt-BR" baseline="30000" dirty="0" smtClean="0">
                <a:latin typeface="Comic Sans MS" panose="030F0702030302020204" pitchFamily="66" charset="0"/>
              </a:rPr>
              <a:t>22</a:t>
            </a:r>
            <a:r>
              <a:rPr lang="pt-BR" dirty="0" smtClean="0">
                <a:latin typeface="Comic Sans MS" panose="030F0702030302020204" pitchFamily="66" charset="0"/>
              </a:rPr>
              <a:t> atm./cm</a:t>
            </a:r>
            <a:r>
              <a:rPr lang="pt-BR" baseline="30000" dirty="0" smtClean="0">
                <a:latin typeface="Comic Sans MS" panose="030F0702030302020204" pitchFamily="66" charset="0"/>
              </a:rPr>
              <a:t>3</a:t>
            </a:r>
            <a:endParaRPr lang="pt-BR" baseline="30000" dirty="0" smtClean="0">
              <a:latin typeface="Comic Sans MS" panose="030F0702030302020204" pitchFamily="66" charset="0"/>
            </a:endParaRPr>
          </a:p>
          <a:p>
            <a:pPr marL="0" indent="0">
              <a:buNone/>
            </a:pPr>
            <a:r>
              <a:rPr lang="pt-BR" dirty="0">
                <a:latin typeface="Comic Sans MS" panose="030F0702030302020204" pitchFamily="66" charset="0"/>
              </a:rPr>
              <a:t> </a:t>
            </a:r>
            <a:r>
              <a:rPr lang="pt-BR" dirty="0" smtClean="0">
                <a:latin typeface="Comic Sans MS" panose="030F0702030302020204" pitchFamily="66" charset="0"/>
              </a:rPr>
              <a:t> - impurezas não desejadas &lt; 10</a:t>
            </a:r>
            <a:r>
              <a:rPr lang="pt-BR" baseline="30000" dirty="0" smtClean="0">
                <a:latin typeface="Comic Sans MS" panose="030F0702030302020204" pitchFamily="66" charset="0"/>
              </a:rPr>
              <a:t>11</a:t>
            </a:r>
            <a:r>
              <a:rPr lang="pt-BR" dirty="0" smtClean="0">
                <a:latin typeface="Comic Sans MS" panose="030F0702030302020204" pitchFamily="66" charset="0"/>
              </a:rPr>
              <a:t> imp./</a:t>
            </a:r>
            <a:r>
              <a:rPr lang="pt-BR" dirty="0" err="1" smtClean="0">
                <a:latin typeface="Comic Sans MS" panose="030F0702030302020204" pitchFamily="66" charset="0"/>
              </a:rPr>
              <a:t>atm</a:t>
            </a:r>
            <a:endParaRPr lang="pt-BR" dirty="0" smtClean="0">
              <a:latin typeface="Comic Sans MS" panose="030F0702030302020204" pitchFamily="66" charset="0"/>
            </a:endParaRPr>
          </a:p>
          <a:p>
            <a:pPr marL="0" indent="0">
              <a:buNone/>
            </a:pPr>
            <a:r>
              <a:rPr lang="pt-BR" dirty="0">
                <a:latin typeface="Comic Sans MS" panose="030F0702030302020204" pitchFamily="66" charset="0"/>
              </a:rPr>
              <a:t> </a:t>
            </a:r>
            <a:r>
              <a:rPr lang="pt-BR" dirty="0" smtClean="0">
                <a:latin typeface="Comic Sans MS" panose="030F0702030302020204" pitchFamily="66" charset="0"/>
              </a:rPr>
              <a:t> - a cada 10</a:t>
            </a:r>
            <a:r>
              <a:rPr lang="pt-BR" baseline="30000" dirty="0" smtClean="0">
                <a:latin typeface="Comic Sans MS" panose="030F0702030302020204" pitchFamily="66" charset="0"/>
              </a:rPr>
              <a:t>11</a:t>
            </a:r>
            <a:r>
              <a:rPr lang="pt-BR" dirty="0" smtClean="0">
                <a:latin typeface="Comic Sans MS" panose="030F0702030302020204" pitchFamily="66" charset="0"/>
              </a:rPr>
              <a:t> </a:t>
            </a:r>
            <a:r>
              <a:rPr lang="pt-BR" dirty="0" err="1" smtClean="0">
                <a:latin typeface="Comic Sans MS" panose="030F0702030302020204" pitchFamily="66" charset="0"/>
              </a:rPr>
              <a:t>atm</a:t>
            </a:r>
            <a:r>
              <a:rPr lang="pt-BR" dirty="0" smtClean="0">
                <a:latin typeface="Comic Sans MS" panose="030F0702030302020204" pitchFamily="66" charset="0"/>
              </a:rPr>
              <a:t> de Si uma impureza</a:t>
            </a:r>
            <a:endParaRPr lang="pt-BR" dirty="0" smtClean="0">
              <a:latin typeface="Comic Sans MS" panose="030F0702030302020204" pitchFamily="66" charset="0"/>
            </a:endParaRPr>
          </a:p>
          <a:p>
            <a:pPr marL="0" indent="0">
              <a:buNone/>
            </a:pPr>
            <a:r>
              <a:rPr lang="pt-BR" dirty="0">
                <a:latin typeface="Comic Sans MS" panose="030F0702030302020204" pitchFamily="66" charset="0"/>
              </a:rPr>
              <a:t> </a:t>
            </a:r>
            <a:r>
              <a:rPr lang="pt-BR" dirty="0" smtClean="0">
                <a:latin typeface="Comic Sans MS" panose="030F0702030302020204" pitchFamily="66" charset="0"/>
              </a:rPr>
              <a:t>   (a cada 100 bilhões)</a:t>
            </a:r>
            <a:endParaRPr lang="pt-BR" dirty="0">
              <a:latin typeface="Comic Sans MS" panose="030F0702030302020204" pitchFamily="66" charset="0"/>
            </a:endParaRPr>
          </a:p>
        </p:txBody>
      </p:sp>
      <p:sp>
        <p:nvSpPr>
          <p:cNvPr id="6" name="Espaço Reservado para Número de Slide 5"/>
          <p:cNvSpPr>
            <a:spLocks noGrp="1"/>
          </p:cNvSpPr>
          <p:nvPr>
            <p:ph type="sldNum" sz="quarter" idx="12"/>
          </p:nvPr>
        </p:nvSpPr>
        <p:spPr/>
        <p:txBody>
          <a:bodyPr/>
          <a:lstStyle/>
          <a:p>
            <a:fld id="{74F297BB-B745-4CAB-BE1D-CE4C89382949}" type="slidenum">
              <a:rPr lang="pt-BR" smtClean="0"/>
            </a:fld>
            <a:endParaRPr lang="pt-B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noChangeArrowheads="1"/>
          </p:cNvPicPr>
          <p:nvPr/>
        </p:nvPicPr>
        <p:blipFill>
          <a:blip r:embed="rId1" cstate="print"/>
          <a:srcRect l="4732" t="2956" r="1491"/>
          <a:stretch>
            <a:fillRect/>
          </a:stretch>
        </p:blipFill>
        <p:spPr>
          <a:xfrm>
            <a:off x="3387090" y="2174557"/>
            <a:ext cx="5661660" cy="4092211"/>
          </a:xfrm>
          <a:prstGeom prst="rect">
            <a:avLst/>
          </a:prstGeom>
          <a:noFill/>
          <a:ln w="9525">
            <a:noFill/>
            <a:miter lim="800000"/>
            <a:headEnd/>
            <a:tailEnd/>
          </a:ln>
        </p:spPr>
      </p:pic>
      <p:sp>
        <p:nvSpPr>
          <p:cNvPr id="4" name="CaixaDeTexto 3"/>
          <p:cNvSpPr txBox="1"/>
          <p:nvPr/>
        </p:nvSpPr>
        <p:spPr>
          <a:xfrm>
            <a:off x="715819" y="464782"/>
            <a:ext cx="10871292" cy="1383665"/>
          </a:xfrm>
          <a:prstGeom prst="rect">
            <a:avLst/>
          </a:prstGeom>
          <a:noFill/>
        </p:spPr>
        <p:txBody>
          <a:bodyPr wrap="square" rtlCol="0">
            <a:spAutoFit/>
          </a:bodyPr>
          <a:lstStyle/>
          <a:p>
            <a:r>
              <a:rPr lang="pt-BR" sz="2800" b="1" dirty="0">
                <a:solidFill>
                  <a:srgbClr val="C00000"/>
                </a:solidFill>
                <a:latin typeface="Comic Sans MS" panose="030F0702030302020204" pitchFamily="66" charset="0"/>
              </a:rPr>
              <a:t>3</a:t>
            </a:r>
            <a:r>
              <a:rPr lang="pt-BR" sz="2800" b="1" dirty="0" smtClean="0">
                <a:solidFill>
                  <a:srgbClr val="C00000"/>
                </a:solidFill>
                <a:latin typeface="Comic Sans MS" panose="030F0702030302020204" pitchFamily="66" charset="0"/>
              </a:rPr>
              <a:t>. Diodos</a:t>
            </a:r>
            <a:endParaRPr lang="pt-BR" sz="2800" b="1" dirty="0">
              <a:solidFill>
                <a:srgbClr val="C00000"/>
              </a:solidFill>
              <a:latin typeface="Comic Sans MS" panose="030F0702030302020204" pitchFamily="66" charset="0"/>
            </a:endParaRPr>
          </a:p>
          <a:p>
            <a:r>
              <a:rPr lang="pt-BR" sz="2800" dirty="0" smtClean="0">
                <a:latin typeface="Comic Sans MS" panose="030F0702030302020204" pitchFamily="66" charset="0"/>
              </a:rPr>
              <a:t>Quando se aproximam vários átomos, os níveis de energia identicos dos átomos se separam, formando bandas de energia</a:t>
            </a:r>
            <a:endParaRPr lang="pt-BR" sz="2800" baseline="-250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3" name="Imagem 2"/>
          <p:cNvPicPr>
            <a:picLocks noChangeAspect="1"/>
          </p:cNvPicPr>
          <p:nvPr/>
        </p:nvPicPr>
        <p:blipFill>
          <a:blip r:embed="rId1"/>
          <a:stretch>
            <a:fillRect/>
          </a:stretch>
        </p:blipFill>
        <p:spPr>
          <a:xfrm>
            <a:off x="675469" y="1828800"/>
            <a:ext cx="9425320" cy="4067175"/>
          </a:xfrm>
          <a:prstGeom prst="rect">
            <a:avLst/>
          </a:prstGeom>
        </p:spPr>
      </p:pic>
      <p:sp>
        <p:nvSpPr>
          <p:cNvPr id="6" name="CaixaDeTexto 5"/>
          <p:cNvSpPr txBox="1"/>
          <p:nvPr/>
        </p:nvSpPr>
        <p:spPr>
          <a:xfrm>
            <a:off x="715819" y="464782"/>
            <a:ext cx="10871292" cy="953135"/>
          </a:xfrm>
          <a:prstGeom prst="rect">
            <a:avLst/>
          </a:prstGeom>
          <a:noFill/>
        </p:spPr>
        <p:txBody>
          <a:bodyPr wrap="square" rtlCol="0">
            <a:spAutoFit/>
          </a:bodyPr>
          <a:lstStyle/>
          <a:p>
            <a:r>
              <a:rPr lang="pt-BR" sz="2800" dirty="0" smtClean="0">
                <a:latin typeface="Comic Sans MS" panose="030F0702030302020204" pitchFamily="66" charset="0"/>
              </a:rPr>
              <a:t>Quando junta vários átomos, os níveis de energia distintos formam bandas de energia</a:t>
            </a:r>
            <a:endParaRPr lang="pt-BR" sz="2800" baseline="-25000" dirty="0" smtClean="0">
              <a:latin typeface="Comic Sans MS" panose="030F0702030302020204" pitchFamily="66" charset="0"/>
            </a:endParaRPr>
          </a:p>
        </p:txBody>
      </p:sp>
      <p:sp>
        <p:nvSpPr>
          <p:cNvPr id="7" name="CaixaDeTexto 6"/>
          <p:cNvSpPr txBox="1"/>
          <p:nvPr/>
        </p:nvSpPr>
        <p:spPr>
          <a:xfrm>
            <a:off x="9583957" y="4200525"/>
            <a:ext cx="1944187" cy="400110"/>
          </a:xfrm>
          <a:prstGeom prst="rect">
            <a:avLst/>
          </a:prstGeom>
          <a:solidFill>
            <a:schemeClr val="bg1"/>
          </a:solidFill>
        </p:spPr>
        <p:txBody>
          <a:bodyPr wrap="none" rtlCol="0">
            <a:spAutoFit/>
          </a:bodyPr>
          <a:lstStyle/>
          <a:p>
            <a:r>
              <a:rPr lang="pt-BR" sz="2000" dirty="0" smtClean="0"/>
              <a:t>Band de valência</a:t>
            </a:r>
            <a:endParaRPr lang="pt-BR" sz="2000" dirty="0"/>
          </a:p>
        </p:txBody>
      </p:sp>
      <p:sp>
        <p:nvSpPr>
          <p:cNvPr id="8" name="CaixaDeTexto 7"/>
          <p:cNvSpPr txBox="1"/>
          <p:nvPr/>
        </p:nvSpPr>
        <p:spPr>
          <a:xfrm>
            <a:off x="9526807" y="3247173"/>
            <a:ext cx="2105641" cy="400110"/>
          </a:xfrm>
          <a:prstGeom prst="rect">
            <a:avLst/>
          </a:prstGeom>
          <a:solidFill>
            <a:schemeClr val="bg1"/>
          </a:solidFill>
        </p:spPr>
        <p:txBody>
          <a:bodyPr wrap="none" rtlCol="0">
            <a:spAutoFit/>
          </a:bodyPr>
          <a:lstStyle/>
          <a:p>
            <a:r>
              <a:rPr lang="pt-BR" sz="2000" dirty="0" smtClean="0"/>
              <a:t>Band de condução</a:t>
            </a:r>
            <a:endParaRPr lang="pt-BR" sz="2000" dirty="0"/>
          </a:p>
        </p:txBody>
      </p:sp>
      <p:sp>
        <p:nvSpPr>
          <p:cNvPr id="9" name="Chave esquerda 8"/>
          <p:cNvSpPr/>
          <p:nvPr/>
        </p:nvSpPr>
        <p:spPr>
          <a:xfrm>
            <a:off x="1952624" y="3441363"/>
            <a:ext cx="523875" cy="987761"/>
          </a:xfrm>
          <a:prstGeom prst="leftBrace">
            <a:avLst/>
          </a:prstGeom>
          <a:ln w="317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p:cNvSpPr txBox="1"/>
          <p:nvPr/>
        </p:nvSpPr>
        <p:spPr>
          <a:xfrm>
            <a:off x="220882" y="3400941"/>
            <a:ext cx="1579343" cy="830997"/>
          </a:xfrm>
          <a:prstGeom prst="rect">
            <a:avLst/>
          </a:prstGeom>
          <a:solidFill>
            <a:schemeClr val="bg1"/>
          </a:solidFill>
        </p:spPr>
        <p:txBody>
          <a:bodyPr wrap="square" rtlCol="0">
            <a:spAutoFit/>
          </a:bodyPr>
          <a:lstStyle/>
          <a:p>
            <a:r>
              <a:rPr lang="pt-BR" sz="2400" dirty="0" smtClean="0"/>
              <a:t>Região importante</a:t>
            </a:r>
            <a:endParaRPr lang="pt-BR" sz="2400"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660574" y="453352"/>
            <a:ext cx="10871292" cy="954107"/>
          </a:xfrm>
          <a:prstGeom prst="rect">
            <a:avLst/>
          </a:prstGeom>
          <a:noFill/>
        </p:spPr>
        <p:txBody>
          <a:bodyPr wrap="square" rtlCol="0">
            <a:spAutoFit/>
          </a:bodyPr>
          <a:lstStyle/>
          <a:p>
            <a:r>
              <a:rPr lang="pt-BR" sz="2800" dirty="0" smtClean="0">
                <a:latin typeface="Comic Sans MS" panose="030F0702030302020204" pitchFamily="66" charset="0"/>
              </a:rPr>
              <a:t>Representação de semicondutor através de níveis de energia</a:t>
            </a:r>
            <a:endParaRPr lang="pt-BR" sz="2800" baseline="-25000" dirty="0" smtClean="0">
              <a:latin typeface="Comic Sans MS" panose="030F0702030302020204" pitchFamily="66" charset="0"/>
            </a:endParaRPr>
          </a:p>
          <a:p>
            <a:r>
              <a:rPr lang="pt-BR" sz="2800" dirty="0" smtClean="0">
                <a:latin typeface="Comic Sans MS" panose="030F0702030302020204" pitchFamily="66" charset="0"/>
              </a:rPr>
              <a:t>Si tipo N</a:t>
            </a:r>
            <a:endParaRPr lang="pt-BR" sz="2800" dirty="0" smtClean="0">
              <a:latin typeface="Comic Sans MS" panose="030F0702030302020204" pitchFamily="66" charset="0"/>
            </a:endParaRPr>
          </a:p>
        </p:txBody>
      </p:sp>
      <p:cxnSp>
        <p:nvCxnSpPr>
          <p:cNvPr id="5" name="Conector Reto 4"/>
          <p:cNvCxnSpPr/>
          <p:nvPr/>
        </p:nvCxnSpPr>
        <p:spPr>
          <a:xfrm flipV="1">
            <a:off x="1038225" y="3009900"/>
            <a:ext cx="3390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flipV="1">
            <a:off x="962025" y="4752975"/>
            <a:ext cx="3390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to 6"/>
          <p:cNvCxnSpPr/>
          <p:nvPr/>
        </p:nvCxnSpPr>
        <p:spPr>
          <a:xfrm flipV="1">
            <a:off x="1038225" y="3876675"/>
            <a:ext cx="33909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9" name="CaixaDeTexto 8"/>
          <p:cNvSpPr txBox="1"/>
          <p:nvPr/>
        </p:nvSpPr>
        <p:spPr>
          <a:xfrm>
            <a:off x="1038225" y="2531021"/>
            <a:ext cx="400050" cy="400110"/>
          </a:xfrm>
          <a:prstGeom prst="rect">
            <a:avLst/>
          </a:prstGeom>
          <a:noFill/>
        </p:spPr>
        <p:txBody>
          <a:bodyPr wrap="square" rtlCol="0">
            <a:spAutoFit/>
          </a:bodyPr>
          <a:lstStyle/>
          <a:p>
            <a:r>
              <a:rPr lang="pt-BR" sz="2000" dirty="0" smtClean="0"/>
              <a:t>E</a:t>
            </a:r>
            <a:r>
              <a:rPr lang="pt-BR" sz="2000" baseline="-25000" dirty="0" smtClean="0"/>
              <a:t>C</a:t>
            </a:r>
            <a:endParaRPr lang="pt-BR" sz="2000" dirty="0"/>
          </a:p>
        </p:txBody>
      </p:sp>
      <p:sp>
        <p:nvSpPr>
          <p:cNvPr id="10" name="CaixaDeTexto 9"/>
          <p:cNvSpPr txBox="1"/>
          <p:nvPr/>
        </p:nvSpPr>
        <p:spPr>
          <a:xfrm>
            <a:off x="962025" y="4343340"/>
            <a:ext cx="476250" cy="400110"/>
          </a:xfrm>
          <a:prstGeom prst="rect">
            <a:avLst/>
          </a:prstGeom>
          <a:noFill/>
        </p:spPr>
        <p:txBody>
          <a:bodyPr wrap="square" rtlCol="0">
            <a:spAutoFit/>
          </a:bodyPr>
          <a:lstStyle/>
          <a:p>
            <a:r>
              <a:rPr lang="pt-BR" sz="2000" dirty="0" smtClean="0"/>
              <a:t>E</a:t>
            </a:r>
            <a:r>
              <a:rPr lang="pt-BR" sz="2000" baseline="-25000" dirty="0"/>
              <a:t>V</a:t>
            </a:r>
            <a:endParaRPr lang="pt-BR" sz="2000" dirty="0"/>
          </a:p>
        </p:txBody>
      </p:sp>
      <p:sp>
        <p:nvSpPr>
          <p:cNvPr id="11" name="CaixaDeTexto 10"/>
          <p:cNvSpPr txBox="1"/>
          <p:nvPr/>
        </p:nvSpPr>
        <p:spPr>
          <a:xfrm>
            <a:off x="1038225" y="3472121"/>
            <a:ext cx="400050" cy="400110"/>
          </a:xfrm>
          <a:prstGeom prst="rect">
            <a:avLst/>
          </a:prstGeom>
          <a:noFill/>
        </p:spPr>
        <p:txBody>
          <a:bodyPr wrap="square" rtlCol="0">
            <a:spAutoFit/>
          </a:bodyPr>
          <a:lstStyle/>
          <a:p>
            <a:r>
              <a:rPr lang="pt-BR" sz="2000" dirty="0" smtClean="0"/>
              <a:t>E</a:t>
            </a:r>
            <a:r>
              <a:rPr lang="pt-BR" sz="2000" baseline="-25000" dirty="0"/>
              <a:t>i</a:t>
            </a:r>
            <a:endParaRPr lang="pt-BR" sz="2000" dirty="0"/>
          </a:p>
        </p:txBody>
      </p:sp>
      <p:cxnSp>
        <p:nvCxnSpPr>
          <p:cNvPr id="13" name="Conector de Seta Reta 12"/>
          <p:cNvCxnSpPr/>
          <p:nvPr/>
        </p:nvCxnSpPr>
        <p:spPr>
          <a:xfrm>
            <a:off x="2657475" y="3069620"/>
            <a:ext cx="0" cy="1654780"/>
          </a:xfrm>
          <a:prstGeom prst="straightConnector1">
            <a:avLst/>
          </a:prstGeom>
          <a:ln>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2657475" y="3996513"/>
            <a:ext cx="561975" cy="461665"/>
          </a:xfrm>
          <a:prstGeom prst="rect">
            <a:avLst/>
          </a:prstGeom>
          <a:noFill/>
        </p:spPr>
        <p:txBody>
          <a:bodyPr wrap="square" rtlCol="0">
            <a:spAutoFit/>
          </a:bodyPr>
          <a:lstStyle/>
          <a:p>
            <a:r>
              <a:rPr lang="pt-BR" sz="2400" dirty="0" err="1" smtClean="0"/>
              <a:t>E</a:t>
            </a:r>
            <a:r>
              <a:rPr lang="pt-BR" sz="2400" baseline="-25000" dirty="0" err="1"/>
              <a:t>g</a:t>
            </a:r>
            <a:endParaRPr lang="pt-BR" sz="2400" dirty="0"/>
          </a:p>
        </p:txBody>
      </p:sp>
      <p:cxnSp>
        <p:nvCxnSpPr>
          <p:cNvPr id="15" name="Conector Reto 14"/>
          <p:cNvCxnSpPr/>
          <p:nvPr/>
        </p:nvCxnSpPr>
        <p:spPr>
          <a:xfrm flipV="1">
            <a:off x="962025" y="3472121"/>
            <a:ext cx="33909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3971925" y="3091240"/>
            <a:ext cx="609601" cy="400110"/>
          </a:xfrm>
          <a:prstGeom prst="rect">
            <a:avLst/>
          </a:prstGeom>
          <a:noFill/>
        </p:spPr>
        <p:txBody>
          <a:bodyPr wrap="square" rtlCol="0">
            <a:spAutoFit/>
          </a:bodyPr>
          <a:lstStyle/>
          <a:p>
            <a:r>
              <a:rPr lang="pt-BR" sz="2000" dirty="0" smtClean="0"/>
              <a:t>E</a:t>
            </a:r>
            <a:r>
              <a:rPr lang="pt-BR" sz="2000" baseline="-25000" dirty="0" smtClean="0"/>
              <a:t>FN</a:t>
            </a:r>
            <a:endParaRPr lang="pt-BR" sz="2000" dirty="0"/>
          </a:p>
        </p:txBody>
      </p:sp>
      <p:cxnSp>
        <p:nvCxnSpPr>
          <p:cNvPr id="18" name="Conector de Seta Reta 17"/>
          <p:cNvCxnSpPr/>
          <p:nvPr/>
        </p:nvCxnSpPr>
        <p:spPr>
          <a:xfrm>
            <a:off x="3781425" y="3491350"/>
            <a:ext cx="0" cy="38088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CaixaDeTexto 18"/>
          <p:cNvSpPr txBox="1"/>
          <p:nvPr/>
        </p:nvSpPr>
        <p:spPr>
          <a:xfrm>
            <a:off x="3876676" y="3453072"/>
            <a:ext cx="677960" cy="400110"/>
          </a:xfrm>
          <a:prstGeom prst="rect">
            <a:avLst/>
          </a:prstGeom>
          <a:noFill/>
        </p:spPr>
        <p:txBody>
          <a:bodyPr wrap="square" rtlCol="0">
            <a:spAutoFit/>
          </a:bodyPr>
          <a:lstStyle/>
          <a:p>
            <a:r>
              <a:rPr lang="pt-BR" sz="2000" dirty="0" err="1" smtClean="0"/>
              <a:t>q</a:t>
            </a:r>
            <a:r>
              <a:rPr lang="pt-BR" sz="2000" dirty="0" err="1" smtClean="0">
                <a:latin typeface="Symbol" panose="05050102010706020507" pitchFamily="18" charset="2"/>
              </a:rPr>
              <a:t>f</a:t>
            </a:r>
            <a:r>
              <a:rPr lang="pt-BR" sz="2000" baseline="-25000" dirty="0" err="1"/>
              <a:t>N</a:t>
            </a:r>
            <a:endParaRPr lang="pt-BR" sz="2000" dirty="0"/>
          </a:p>
        </p:txBody>
      </p:sp>
      <mc:AlternateContent xmlns:mc="http://schemas.openxmlformats.org/markup-compatibility/2006">
        <mc:Choice xmlns:a14="http://schemas.microsoft.com/office/drawing/2010/main" Requires="a14">
          <p:sp>
            <p:nvSpPr>
              <p:cNvPr id="20" name="CaixaDeTexto 19"/>
              <p:cNvSpPr txBox="1"/>
              <p:nvPr/>
            </p:nvSpPr>
            <p:spPr>
              <a:xfrm>
                <a:off x="6079076" y="1336866"/>
                <a:ext cx="3546475" cy="902335"/>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pt-BR" sz="2800" b="0" i="1" smtClean="0">
                          <a:latin typeface="Cambria Math" panose="02040503050406030204" pitchFamily="18" charset="0"/>
                        </a:rPr>
                        <m:t>𝑛</m:t>
                      </m:r>
                      <m:r>
                        <a:rPr lang="pt-BR" sz="2800" b="0" i="1" smtClean="0">
                          <a:latin typeface="Cambria Math" panose="02040503050406030204" pitchFamily="18" charset="0"/>
                        </a:rPr>
                        <m:t>= </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𝑛</m:t>
                          </m:r>
                        </m:e>
                        <m:sub>
                          <m:r>
                            <a:rPr lang="pt-BR" sz="2800" b="0" i="1" smtClean="0">
                              <a:latin typeface="Cambria Math" panose="02040503050406030204" pitchFamily="18" charset="0"/>
                            </a:rPr>
                            <m:t>𝑖</m:t>
                          </m:r>
                        </m:sub>
                      </m:sSub>
                      <m:r>
                        <a:rPr lang="pt-BR" sz="2800" b="0" i="1" smtClean="0">
                          <a:latin typeface="Cambria Math" panose="02040503050406030204" pitchFamily="18" charset="0"/>
                        </a:rPr>
                        <m:t>𝑒𝑥𝑝</m:t>
                      </m:r>
                      <m:d>
                        <m:dPr>
                          <m:ctrlPr>
                            <a:rPr lang="pt-BR" sz="2800" b="0" i="1" smtClean="0">
                              <a:latin typeface="Cambria Math" panose="02040503050406030204" pitchFamily="18" charset="0"/>
                            </a:rPr>
                          </m:ctrlPr>
                        </m:dPr>
                        <m:e>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𝐹𝑁</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𝑖</m:t>
                                  </m:r>
                                </m:sub>
                              </m:sSub>
                            </m:num>
                            <m:den>
                              <m:r>
                                <a:rPr lang="pt-BR" sz="2800" b="0" i="1" smtClean="0">
                                  <a:latin typeface="Cambria Math" panose="02040503050406030204" pitchFamily="18" charset="0"/>
                                </a:rPr>
                                <m:t>𝑘𝑇</m:t>
                              </m:r>
                            </m:den>
                          </m:f>
                        </m:e>
                      </m:d>
                    </m:oMath>
                  </m:oMathPara>
                </a14:m>
                <a:endParaRPr lang="pt-BR" sz="2800" b="0" i="1" dirty="0" smtClean="0">
                  <a:latin typeface="Cambria Math" panose="02040503050406030204" pitchFamily="18" charset="0"/>
                  <a:cs typeface="Cambria Math" panose="02040503050406030204" pitchFamily="18" charset="0"/>
                </a:endParaRPr>
              </a:p>
            </p:txBody>
          </p:sp>
        </mc:Choice>
        <mc:Fallback>
          <p:sp>
            <p:nvSpPr>
              <p:cNvPr id="20" name="CaixaDeTexto 19"/>
              <p:cNvSpPr txBox="1">
                <a:spLocks noRot="1" noChangeAspect="1" noMove="1" noResize="1" noEditPoints="1" noAdjustHandles="1" noChangeArrowheads="1" noChangeShapeType="1" noTextEdit="1"/>
              </p:cNvSpPr>
              <p:nvPr/>
            </p:nvSpPr>
            <p:spPr>
              <a:xfrm>
                <a:off x="6079076" y="1336866"/>
                <a:ext cx="3546475" cy="902335"/>
              </a:xfrm>
              <a:prstGeom prst="rect">
                <a:avLst/>
              </a:prstGeom>
              <a:blipFill rotWithShape="1">
                <a:blip r:embed="rId1"/>
                <a:stretch>
                  <a:fillRect l="-6" t="-21" r="-209" b="21"/>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21" name="CaixaDeTexto 20"/>
              <p:cNvSpPr txBox="1"/>
              <p:nvPr/>
            </p:nvSpPr>
            <p:spPr>
              <a:xfrm>
                <a:off x="5895975" y="2368550"/>
                <a:ext cx="3585210" cy="78549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pt-BR" sz="2400" b="0" i="1" smtClean="0">
                          <a:latin typeface="Cambria Math" panose="02040503050406030204" pitchFamily="18" charset="0"/>
                          <a:ea typeface="Cambria Math" panose="02040503050406030204" pitchFamily="18" charset="0"/>
                        </a:rPr>
                        <m:t>𝑝</m:t>
                      </m:r>
                      <m:r>
                        <a:rPr lang="pt-BR" sz="2400" b="0" i="1" smtClean="0">
                          <a:latin typeface="Cambria Math" panose="02040503050406030204" pitchFamily="18" charset="0"/>
                          <a:ea typeface="Cambria Math" panose="02040503050406030204" pitchFamily="18" charset="0"/>
                        </a:rPr>
                        <m:t>= </m:t>
                      </m:r>
                      <m:sSub>
                        <m:sSubPr>
                          <m:ctrlPr>
                            <a:rPr lang="pt-BR" sz="2400" b="0" i="1" smtClean="0">
                              <a:latin typeface="Cambria Math" panose="02040503050406030204" pitchFamily="18" charset="0"/>
                              <a:ea typeface="Cambria Math" panose="02040503050406030204" pitchFamily="18" charset="0"/>
                            </a:rPr>
                          </m:ctrlPr>
                        </m:sSubPr>
                        <m:e>
                          <m:r>
                            <a:rPr lang="pt-BR" sz="2400" b="0" i="1" smtClean="0">
                              <a:latin typeface="Cambria Math" panose="02040503050406030204" pitchFamily="18" charset="0"/>
                              <a:ea typeface="Cambria Math" panose="02040503050406030204" pitchFamily="18" charset="0"/>
                            </a:rPr>
                            <m:t>𝑛</m:t>
                          </m:r>
                        </m:e>
                        <m:sub>
                          <m:r>
                            <a:rPr lang="pt-BR" sz="2400" b="0" i="1" smtClean="0">
                              <a:latin typeface="Cambria Math" panose="02040503050406030204" pitchFamily="18" charset="0"/>
                              <a:ea typeface="Cambria Math" panose="02040503050406030204" pitchFamily="18" charset="0"/>
                            </a:rPr>
                            <m:t>𝑖</m:t>
                          </m:r>
                        </m:sub>
                      </m:sSub>
                      <m:r>
                        <a:rPr lang="pt-BR" sz="2400" b="0" i="1" smtClean="0">
                          <a:latin typeface="Cambria Math" panose="02040503050406030204" pitchFamily="18" charset="0"/>
                          <a:ea typeface="Cambria Math" panose="02040503050406030204" pitchFamily="18" charset="0"/>
                        </a:rPr>
                        <m:t>𝑒𝑥𝑝</m:t>
                      </m:r>
                      <m:d>
                        <m:dPr>
                          <m:ctrlPr>
                            <a:rPr lang="pt-BR" sz="2400" b="0" i="1" smtClean="0">
                              <a:latin typeface="Cambria Math" panose="02040503050406030204" pitchFamily="18" charset="0"/>
                            </a:rPr>
                          </m:ctrlPr>
                        </m:dPr>
                        <m:e>
                          <m:f>
                            <m:fPr>
                              <m:ctrlPr>
                                <a:rPr lang="pt-BR" sz="2400" b="0" i="1" smtClean="0">
                                  <a:latin typeface="Cambria Math" panose="02040503050406030204" pitchFamily="18" charset="0"/>
                                </a:rPr>
                              </m:ctrlPr>
                            </m:fPr>
                            <m:num>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𝐸</m:t>
                                  </m:r>
                                </m:e>
                                <m:sub>
                                  <m:r>
                                    <a:rPr lang="pt-BR" sz="2400" b="0" i="1" smtClean="0">
                                      <a:latin typeface="Cambria Math" panose="02040503050406030204" pitchFamily="18" charset="0"/>
                                    </a:rPr>
                                    <m:t>𝑖</m:t>
                                  </m:r>
                                </m:sub>
                              </m:sSub>
                              <m:r>
                                <a:rPr lang="pt-BR" sz="2400" b="0" i="1" smtClean="0">
                                  <a:latin typeface="Cambria Math" panose="02040503050406030204" pitchFamily="18" charset="0"/>
                                </a:rPr>
                                <m:t>−</m:t>
                              </m:r>
                              <m:sSub>
                                <m:sSubPr>
                                  <m:ctrlPr>
                                    <a:rPr lang="pt-BR" sz="2400" b="0" i="1" smtClean="0">
                                      <a:latin typeface="Cambria Math" panose="02040503050406030204" pitchFamily="18" charset="0"/>
                                    </a:rPr>
                                  </m:ctrlPr>
                                </m:sSubPr>
                                <m:e>
                                  <m:r>
                                    <a:rPr lang="pt-BR" sz="2400" b="0" i="1" smtClean="0">
                                      <a:latin typeface="Cambria Math" panose="02040503050406030204" pitchFamily="18" charset="0"/>
                                    </a:rPr>
                                    <m:t>𝐸</m:t>
                                  </m:r>
                                </m:e>
                                <m:sub>
                                  <m:r>
                                    <a:rPr lang="pt-BR" sz="2400" b="0" i="1" smtClean="0">
                                      <a:latin typeface="Cambria Math" panose="02040503050406030204" pitchFamily="18" charset="0"/>
                                    </a:rPr>
                                    <m:t>𝐹𝑁</m:t>
                                  </m:r>
                                </m:sub>
                              </m:sSub>
                            </m:num>
                            <m:den>
                              <m:r>
                                <a:rPr lang="pt-BR" sz="2400" b="0" i="1" smtClean="0">
                                  <a:latin typeface="Cambria Math" panose="02040503050406030204" pitchFamily="18" charset="0"/>
                                </a:rPr>
                                <m:t>𝑘𝑇</m:t>
                              </m:r>
                            </m:den>
                          </m:f>
                        </m:e>
                      </m:d>
                    </m:oMath>
                  </m:oMathPara>
                </a14:m>
                <a:endParaRPr lang="pt-BR" sz="2400" b="0" i="1" dirty="0" smtClean="0">
                  <a:latin typeface="Cambria Math" panose="02040503050406030204" pitchFamily="18" charset="0"/>
                </a:endParaRPr>
              </a:p>
            </p:txBody>
          </p:sp>
        </mc:Choice>
        <mc:Fallback>
          <p:sp>
            <p:nvSpPr>
              <p:cNvPr id="21" name="CaixaDeTexto 20"/>
              <p:cNvSpPr txBox="1">
                <a:spLocks noRot="1" noChangeAspect="1" noMove="1" noResize="1" noEditPoints="1" noAdjustHandles="1" noChangeArrowheads="1" noChangeShapeType="1" noTextEdit="1"/>
              </p:cNvSpPr>
              <p:nvPr/>
            </p:nvSpPr>
            <p:spPr>
              <a:xfrm>
                <a:off x="5895975" y="2368550"/>
                <a:ext cx="3585210" cy="785495"/>
              </a:xfrm>
              <a:prstGeom prst="rect">
                <a:avLst/>
              </a:prstGeom>
              <a:blipFill rotWithShape="1">
                <a:blip r:embed="rId2"/>
                <a:stretch>
                  <a:fillRect/>
                </a:stretch>
              </a:blipFill>
            </p:spPr>
            <p:txBody>
              <a:bodyPr/>
              <a:lstStyle/>
              <a:p>
                <a:r>
                  <a:rPr lang="pt-BR" altLang="en-US">
                    <a:noFill/>
                  </a:rPr>
                  <a:t> </a:t>
                </a:r>
              </a:p>
            </p:txBody>
          </p:sp>
        </mc:Fallback>
      </mc:AlternateContent>
      <p:sp>
        <p:nvSpPr>
          <p:cNvPr id="22" name="CaixaDeTexto 21"/>
          <p:cNvSpPr txBox="1"/>
          <p:nvPr/>
        </p:nvSpPr>
        <p:spPr>
          <a:xfrm>
            <a:off x="4905375" y="3453130"/>
            <a:ext cx="6849110" cy="3107690"/>
          </a:xfrm>
          <a:prstGeom prst="rect">
            <a:avLst/>
          </a:prstGeom>
          <a:noFill/>
        </p:spPr>
        <p:txBody>
          <a:bodyPr wrap="square" rtlCol="0">
            <a:spAutoFit/>
          </a:bodyPr>
          <a:lstStyle/>
          <a:p>
            <a:r>
              <a:rPr lang="pt-BR" sz="2800" dirty="0" smtClean="0">
                <a:latin typeface="Comic Sans MS" panose="030F0702030302020204" pitchFamily="66" charset="0"/>
              </a:rPr>
              <a:t>n: concentração de elétrons </a:t>
            </a:r>
            <a:endParaRPr lang="pt-BR" sz="2800" dirty="0" smtClean="0">
              <a:latin typeface="Comic Sans MS" panose="030F0702030302020204" pitchFamily="66" charset="0"/>
            </a:endParaRPr>
          </a:p>
          <a:p>
            <a:r>
              <a:rPr lang="pt-BR" sz="2800" dirty="0" smtClean="0">
                <a:latin typeface="Comic Sans MS" panose="030F0702030302020204" pitchFamily="66" charset="0"/>
              </a:rPr>
              <a:t>p: concentração de lacunas</a:t>
            </a:r>
            <a:endParaRPr lang="pt-BR" sz="2800" dirty="0" smtClean="0">
              <a:latin typeface="Comic Sans MS" panose="030F0702030302020204" pitchFamily="66" charset="0"/>
            </a:endParaRPr>
          </a:p>
          <a:p>
            <a:r>
              <a:rPr lang="pt-BR" sz="2800" dirty="0" err="1">
                <a:latin typeface="Comic Sans MS" panose="030F0702030302020204" pitchFamily="66" charset="0"/>
              </a:rPr>
              <a:t>n</a:t>
            </a:r>
            <a:r>
              <a:rPr lang="pt-BR" sz="2800" baseline="-25000" dirty="0" err="1" smtClean="0">
                <a:latin typeface="Comic Sans MS" panose="030F0702030302020204" pitchFamily="66" charset="0"/>
              </a:rPr>
              <a:t>i</a:t>
            </a:r>
            <a:r>
              <a:rPr lang="pt-BR" sz="2800" dirty="0" smtClean="0">
                <a:latin typeface="Comic Sans MS" panose="030F0702030302020204" pitchFamily="66" charset="0"/>
              </a:rPr>
              <a:t>: </a:t>
            </a:r>
            <a:r>
              <a:rPr lang="pt-BR" sz="2800" dirty="0" err="1" smtClean="0">
                <a:latin typeface="Comic Sans MS" panose="030F0702030302020204" pitchFamily="66" charset="0"/>
              </a:rPr>
              <a:t>concentarção</a:t>
            </a:r>
            <a:r>
              <a:rPr lang="pt-BR" sz="2800" dirty="0" smtClean="0">
                <a:latin typeface="Comic Sans MS" panose="030F0702030302020204" pitchFamily="66" charset="0"/>
              </a:rPr>
              <a:t> n e p do Si não dopado</a:t>
            </a:r>
            <a:endParaRPr lang="pt-BR" sz="2800" dirty="0" smtClean="0">
              <a:latin typeface="Comic Sans MS" panose="030F0702030302020204" pitchFamily="66" charset="0"/>
            </a:endParaRPr>
          </a:p>
          <a:p>
            <a:r>
              <a:rPr lang="pt-BR" sz="2800" dirty="0" smtClean="0">
                <a:latin typeface="Comic Sans MS" panose="030F0702030302020204" pitchFamily="66" charset="0"/>
              </a:rPr>
              <a:t>E</a:t>
            </a:r>
            <a:r>
              <a:rPr lang="pt-BR" sz="2800" baseline="-25000" dirty="0" smtClean="0">
                <a:latin typeface="Comic Sans MS" panose="030F0702030302020204" pitchFamily="66" charset="0"/>
              </a:rPr>
              <a:t>FN</a:t>
            </a:r>
            <a:r>
              <a:rPr lang="pt-BR" sz="2800" dirty="0" smtClean="0">
                <a:latin typeface="Comic Sans MS" panose="030F0702030302020204" pitchFamily="66" charset="0"/>
              </a:rPr>
              <a:t>: nível de Fermi. Relacionado com probabilidade de ocupação de níveis de energia</a:t>
            </a:r>
            <a:endParaRPr lang="pt-BR" sz="2800" dirty="0" smtClean="0">
              <a:latin typeface="Comic Sans MS" panose="030F0702030302020204" pitchFamily="66" charset="0"/>
            </a:endParaRPr>
          </a:p>
          <a:p>
            <a:r>
              <a:rPr lang="pt-BR" sz="2800" dirty="0" err="1" smtClean="0">
                <a:latin typeface="Comic Sans MS" panose="030F0702030302020204" pitchFamily="66" charset="0"/>
              </a:rPr>
              <a:t>E</a:t>
            </a:r>
            <a:r>
              <a:rPr lang="pt-BR" sz="2800" baseline="-25000" dirty="0" err="1" smtClean="0">
                <a:latin typeface="Comic Sans MS" panose="030F0702030302020204" pitchFamily="66" charset="0"/>
              </a:rPr>
              <a:t>g</a:t>
            </a:r>
            <a:r>
              <a:rPr lang="pt-BR" sz="2800" dirty="0" smtClean="0">
                <a:latin typeface="Comic Sans MS" panose="030F0702030302020204" pitchFamily="66" charset="0"/>
              </a:rPr>
              <a:t>: </a:t>
            </a:r>
            <a:r>
              <a:rPr lang="pt-BR" sz="2800" i="1" dirty="0" err="1" smtClean="0">
                <a:latin typeface="Comic Sans MS" panose="030F0702030302020204" pitchFamily="66" charset="0"/>
              </a:rPr>
              <a:t>bandgap</a:t>
            </a:r>
            <a:endParaRPr lang="pt-BR" sz="2800" i="1" dirty="0" smtClean="0">
              <a:latin typeface="Comic Sans MS" panose="030F0702030302020204" pitchFamily="66" charset="0"/>
            </a:endParaRPr>
          </a:p>
        </p:txBody>
      </p:sp>
      <p:sp>
        <p:nvSpPr>
          <p:cNvPr id="4" name="Retângulo 3"/>
          <p:cNvSpPr/>
          <p:nvPr/>
        </p:nvSpPr>
        <p:spPr>
          <a:xfrm>
            <a:off x="1038225" y="2254885"/>
            <a:ext cx="3379470" cy="749935"/>
          </a:xfrm>
          <a:prstGeom prst="rect">
            <a:avLst/>
          </a:prstGeom>
          <a:pattFill prst="ltHorz">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8" name="Retângulo 7"/>
          <p:cNvSpPr/>
          <p:nvPr/>
        </p:nvSpPr>
        <p:spPr>
          <a:xfrm>
            <a:off x="973455" y="4752975"/>
            <a:ext cx="3379470" cy="749935"/>
          </a:xfrm>
          <a:prstGeom prst="rect">
            <a:avLst/>
          </a:prstGeom>
          <a:pattFill prst="ltHorz">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12" name="Caixa de Texto 11"/>
          <p:cNvSpPr txBox="1"/>
          <p:nvPr/>
        </p:nvSpPr>
        <p:spPr>
          <a:xfrm>
            <a:off x="1579245" y="2368550"/>
            <a:ext cx="2308860" cy="368300"/>
          </a:xfrm>
          <a:prstGeom prst="rect">
            <a:avLst/>
          </a:prstGeom>
          <a:noFill/>
        </p:spPr>
        <p:txBody>
          <a:bodyPr wrap="square" rtlCol="0">
            <a:spAutoFit/>
          </a:bodyPr>
          <a:p>
            <a:r>
              <a:rPr lang="pt-BR" altLang="en-US"/>
              <a:t>banda de conduçaõ</a:t>
            </a:r>
            <a:endParaRPr lang="pt-BR" altLang="en-US"/>
          </a:p>
        </p:txBody>
      </p:sp>
      <p:sp>
        <p:nvSpPr>
          <p:cNvPr id="17" name="Caixa de Texto 16"/>
          <p:cNvSpPr txBox="1"/>
          <p:nvPr/>
        </p:nvSpPr>
        <p:spPr>
          <a:xfrm>
            <a:off x="1508760" y="4864735"/>
            <a:ext cx="2308860" cy="368300"/>
          </a:xfrm>
          <a:prstGeom prst="rect">
            <a:avLst/>
          </a:prstGeom>
          <a:noFill/>
        </p:spPr>
        <p:txBody>
          <a:bodyPr wrap="square" rtlCol="0">
            <a:spAutoFit/>
          </a:bodyPr>
          <a:p>
            <a:r>
              <a:rPr lang="pt-BR" altLang="en-US"/>
              <a:t>banda de valencia</a:t>
            </a:r>
            <a:endParaRPr lang="pt-BR" alt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715819" y="464782"/>
            <a:ext cx="10871292" cy="954107"/>
          </a:xfrm>
          <a:prstGeom prst="rect">
            <a:avLst/>
          </a:prstGeom>
          <a:noFill/>
        </p:spPr>
        <p:txBody>
          <a:bodyPr wrap="square" rtlCol="0">
            <a:spAutoFit/>
          </a:bodyPr>
          <a:lstStyle/>
          <a:p>
            <a:r>
              <a:rPr lang="pt-BR" sz="2800" dirty="0" smtClean="0">
                <a:latin typeface="Comic Sans MS" panose="030F0702030302020204" pitchFamily="66" charset="0"/>
              </a:rPr>
              <a:t>Representação de semicondutor através de níveis de energia</a:t>
            </a:r>
            <a:endParaRPr lang="pt-BR" sz="2800" baseline="-25000" dirty="0" smtClean="0">
              <a:latin typeface="Comic Sans MS" panose="030F0702030302020204" pitchFamily="66" charset="0"/>
            </a:endParaRPr>
          </a:p>
          <a:p>
            <a:r>
              <a:rPr lang="pt-BR" sz="2800" dirty="0" smtClean="0">
                <a:latin typeface="Comic Sans MS" panose="030F0702030302020204" pitchFamily="66" charset="0"/>
              </a:rPr>
              <a:t>Si tipo P</a:t>
            </a:r>
            <a:endParaRPr lang="pt-BR" sz="2800" dirty="0" smtClean="0">
              <a:latin typeface="Comic Sans MS" panose="030F0702030302020204" pitchFamily="66" charset="0"/>
            </a:endParaRPr>
          </a:p>
        </p:txBody>
      </p:sp>
      <p:cxnSp>
        <p:nvCxnSpPr>
          <p:cNvPr id="4" name="Conector Reto 3"/>
          <p:cNvCxnSpPr/>
          <p:nvPr/>
        </p:nvCxnSpPr>
        <p:spPr>
          <a:xfrm flipV="1">
            <a:off x="1038225" y="3009900"/>
            <a:ext cx="3390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Conector Reto 4"/>
          <p:cNvCxnSpPr/>
          <p:nvPr/>
        </p:nvCxnSpPr>
        <p:spPr>
          <a:xfrm flipV="1">
            <a:off x="962025" y="4752975"/>
            <a:ext cx="33909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to 5"/>
          <p:cNvCxnSpPr/>
          <p:nvPr/>
        </p:nvCxnSpPr>
        <p:spPr>
          <a:xfrm flipV="1">
            <a:off x="1038225" y="3876675"/>
            <a:ext cx="3390900" cy="0"/>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1038225" y="2531021"/>
            <a:ext cx="400050" cy="400110"/>
          </a:xfrm>
          <a:prstGeom prst="rect">
            <a:avLst/>
          </a:prstGeom>
          <a:noFill/>
        </p:spPr>
        <p:txBody>
          <a:bodyPr wrap="square" rtlCol="0">
            <a:spAutoFit/>
          </a:bodyPr>
          <a:lstStyle/>
          <a:p>
            <a:r>
              <a:rPr lang="pt-BR" sz="2000" dirty="0" smtClean="0"/>
              <a:t>E</a:t>
            </a:r>
            <a:r>
              <a:rPr lang="pt-BR" sz="2000" baseline="-25000" dirty="0" smtClean="0"/>
              <a:t>C</a:t>
            </a:r>
            <a:endParaRPr lang="pt-BR" sz="2000" dirty="0"/>
          </a:p>
        </p:txBody>
      </p:sp>
      <p:sp>
        <p:nvSpPr>
          <p:cNvPr id="8" name="CaixaDeTexto 7"/>
          <p:cNvSpPr txBox="1"/>
          <p:nvPr/>
        </p:nvSpPr>
        <p:spPr>
          <a:xfrm>
            <a:off x="962025" y="4343340"/>
            <a:ext cx="476250" cy="400110"/>
          </a:xfrm>
          <a:prstGeom prst="rect">
            <a:avLst/>
          </a:prstGeom>
          <a:noFill/>
        </p:spPr>
        <p:txBody>
          <a:bodyPr wrap="square" rtlCol="0">
            <a:spAutoFit/>
          </a:bodyPr>
          <a:lstStyle/>
          <a:p>
            <a:r>
              <a:rPr lang="pt-BR" sz="2000" dirty="0" smtClean="0"/>
              <a:t>E</a:t>
            </a:r>
            <a:r>
              <a:rPr lang="pt-BR" sz="2000" baseline="-25000" dirty="0"/>
              <a:t>V</a:t>
            </a:r>
            <a:endParaRPr lang="pt-BR" sz="2000" dirty="0"/>
          </a:p>
        </p:txBody>
      </p:sp>
      <p:sp>
        <p:nvSpPr>
          <p:cNvPr id="9" name="CaixaDeTexto 8"/>
          <p:cNvSpPr txBox="1"/>
          <p:nvPr/>
        </p:nvSpPr>
        <p:spPr>
          <a:xfrm>
            <a:off x="1038225" y="3472121"/>
            <a:ext cx="400050" cy="400110"/>
          </a:xfrm>
          <a:prstGeom prst="rect">
            <a:avLst/>
          </a:prstGeom>
          <a:noFill/>
        </p:spPr>
        <p:txBody>
          <a:bodyPr wrap="square" rtlCol="0">
            <a:spAutoFit/>
          </a:bodyPr>
          <a:lstStyle/>
          <a:p>
            <a:r>
              <a:rPr lang="pt-BR" sz="2000" dirty="0" smtClean="0"/>
              <a:t>E</a:t>
            </a:r>
            <a:r>
              <a:rPr lang="pt-BR" sz="2000" baseline="-25000" dirty="0"/>
              <a:t>i</a:t>
            </a:r>
            <a:endParaRPr lang="pt-BR" sz="2000" dirty="0"/>
          </a:p>
        </p:txBody>
      </p:sp>
      <p:cxnSp>
        <p:nvCxnSpPr>
          <p:cNvPr id="10" name="Conector de Seta Reta 9"/>
          <p:cNvCxnSpPr/>
          <p:nvPr/>
        </p:nvCxnSpPr>
        <p:spPr>
          <a:xfrm>
            <a:off x="2657475" y="3069620"/>
            <a:ext cx="0" cy="1654780"/>
          </a:xfrm>
          <a:prstGeom prst="straightConnector1">
            <a:avLst/>
          </a:prstGeom>
          <a:ln>
            <a:solidFill>
              <a:srgbClr val="C00000"/>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11" name="CaixaDeTexto 10"/>
          <p:cNvSpPr txBox="1"/>
          <p:nvPr/>
        </p:nvSpPr>
        <p:spPr>
          <a:xfrm>
            <a:off x="2733675" y="3210511"/>
            <a:ext cx="561975" cy="461665"/>
          </a:xfrm>
          <a:prstGeom prst="rect">
            <a:avLst/>
          </a:prstGeom>
          <a:noFill/>
        </p:spPr>
        <p:txBody>
          <a:bodyPr wrap="square" rtlCol="0">
            <a:spAutoFit/>
          </a:bodyPr>
          <a:lstStyle/>
          <a:p>
            <a:r>
              <a:rPr lang="pt-BR" sz="2400" dirty="0" err="1" smtClean="0"/>
              <a:t>E</a:t>
            </a:r>
            <a:r>
              <a:rPr lang="pt-BR" sz="2400" baseline="-25000" dirty="0" err="1"/>
              <a:t>g</a:t>
            </a:r>
            <a:endParaRPr lang="pt-BR" sz="2400" dirty="0"/>
          </a:p>
        </p:txBody>
      </p:sp>
      <p:cxnSp>
        <p:nvCxnSpPr>
          <p:cNvPr id="12" name="Conector Reto 11"/>
          <p:cNvCxnSpPr/>
          <p:nvPr/>
        </p:nvCxnSpPr>
        <p:spPr>
          <a:xfrm flipV="1">
            <a:off x="1038225" y="4272221"/>
            <a:ext cx="33909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CaixaDeTexto 12"/>
          <p:cNvSpPr txBox="1"/>
          <p:nvPr/>
        </p:nvSpPr>
        <p:spPr>
          <a:xfrm>
            <a:off x="3875496" y="3912434"/>
            <a:ext cx="609601" cy="400110"/>
          </a:xfrm>
          <a:prstGeom prst="rect">
            <a:avLst/>
          </a:prstGeom>
          <a:noFill/>
        </p:spPr>
        <p:txBody>
          <a:bodyPr wrap="square" rtlCol="0">
            <a:spAutoFit/>
          </a:bodyPr>
          <a:lstStyle/>
          <a:p>
            <a:r>
              <a:rPr lang="pt-BR" sz="2000" dirty="0" err="1" smtClean="0"/>
              <a:t>E</a:t>
            </a:r>
            <a:r>
              <a:rPr lang="pt-BR" sz="2000" baseline="-25000" dirty="0" err="1" smtClean="0"/>
              <a:t>Fp</a:t>
            </a:r>
            <a:endParaRPr lang="pt-BR" sz="2000" dirty="0"/>
          </a:p>
        </p:txBody>
      </p:sp>
      <p:cxnSp>
        <p:nvCxnSpPr>
          <p:cNvPr id="14" name="Conector de Seta Reta 13"/>
          <p:cNvCxnSpPr/>
          <p:nvPr/>
        </p:nvCxnSpPr>
        <p:spPr>
          <a:xfrm>
            <a:off x="3619500" y="3891340"/>
            <a:ext cx="0" cy="380881"/>
          </a:xfrm>
          <a:prstGeom prst="straightConnector1">
            <a:avLst/>
          </a:prstGeom>
          <a:ln>
            <a:solidFill>
              <a:srgbClr val="C0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CaixaDeTexto 14"/>
          <p:cNvSpPr txBox="1"/>
          <p:nvPr/>
        </p:nvSpPr>
        <p:spPr>
          <a:xfrm>
            <a:off x="3103718" y="3851951"/>
            <a:ext cx="677960" cy="400110"/>
          </a:xfrm>
          <a:prstGeom prst="rect">
            <a:avLst/>
          </a:prstGeom>
          <a:noFill/>
        </p:spPr>
        <p:txBody>
          <a:bodyPr wrap="square" rtlCol="0">
            <a:spAutoFit/>
          </a:bodyPr>
          <a:lstStyle/>
          <a:p>
            <a:r>
              <a:rPr lang="pt-BR" sz="2000" dirty="0" err="1" smtClean="0"/>
              <a:t>q</a:t>
            </a:r>
            <a:r>
              <a:rPr lang="pt-BR" sz="2000" dirty="0" err="1" smtClean="0">
                <a:latin typeface="Symbol" panose="05050102010706020507" pitchFamily="18" charset="2"/>
              </a:rPr>
              <a:t>f</a:t>
            </a:r>
            <a:r>
              <a:rPr lang="pt-BR" sz="2000" baseline="-25000" dirty="0" err="1" smtClean="0"/>
              <a:t>p</a:t>
            </a:r>
            <a:endParaRPr lang="pt-BR" sz="2000" dirty="0"/>
          </a:p>
        </p:txBody>
      </p:sp>
      <mc:AlternateContent xmlns:mc="http://schemas.openxmlformats.org/markup-compatibility/2006">
        <mc:Choice xmlns:a14="http://schemas.microsoft.com/office/drawing/2010/main" Requires="a14">
          <p:sp>
            <p:nvSpPr>
              <p:cNvPr id="16" name="CaixaDeTexto 15"/>
              <p:cNvSpPr txBox="1"/>
              <p:nvPr/>
            </p:nvSpPr>
            <p:spPr>
              <a:xfrm>
                <a:off x="5934710" y="1418590"/>
                <a:ext cx="3668395" cy="91122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pt-BR" sz="2800" b="0" i="1" smtClean="0">
                          <a:latin typeface="Cambria Math" panose="02040503050406030204" pitchFamily="18" charset="0"/>
                        </a:rPr>
                        <m:t>𝑛</m:t>
                      </m:r>
                      <m:r>
                        <a:rPr lang="pt-BR" sz="2800" b="0" i="1" smtClean="0">
                          <a:latin typeface="Cambria Math" panose="02040503050406030204" pitchFamily="18" charset="0"/>
                        </a:rPr>
                        <m:t>= </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𝑛</m:t>
                          </m:r>
                        </m:e>
                        <m:sub>
                          <m:r>
                            <a:rPr lang="pt-BR" sz="2800" b="0" i="1" smtClean="0">
                              <a:latin typeface="Cambria Math" panose="02040503050406030204" pitchFamily="18" charset="0"/>
                            </a:rPr>
                            <m:t>𝑖</m:t>
                          </m:r>
                        </m:sub>
                      </m:sSub>
                      <m:r>
                        <a:rPr lang="pt-BR" sz="2800" b="0" i="1" smtClean="0">
                          <a:latin typeface="Cambria Math" panose="02040503050406030204" pitchFamily="18" charset="0"/>
                        </a:rPr>
                        <m:t>𝑒𝑥𝑝</m:t>
                      </m:r>
                      <m:d>
                        <m:dPr>
                          <m:ctrlPr>
                            <a:rPr lang="pt-BR" sz="2800" b="0" i="1" smtClean="0">
                              <a:latin typeface="Cambria Math" panose="02040503050406030204" pitchFamily="18" charset="0"/>
                            </a:rPr>
                          </m:ctrlPr>
                        </m:dPr>
                        <m:e>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𝐹𝑝</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𝑖</m:t>
                                  </m:r>
                                </m:sub>
                              </m:sSub>
                            </m:num>
                            <m:den>
                              <m:r>
                                <a:rPr lang="pt-BR" sz="2800" b="0" i="1" smtClean="0">
                                  <a:latin typeface="Cambria Math" panose="02040503050406030204" pitchFamily="18" charset="0"/>
                                </a:rPr>
                                <m:t>𝑘𝑇</m:t>
                              </m:r>
                            </m:den>
                          </m:f>
                        </m:e>
                      </m:d>
                    </m:oMath>
                  </m:oMathPara>
                </a14:m>
                <a:endParaRPr lang="pt-BR" sz="2800" b="0" i="1" dirty="0" smtClean="0">
                  <a:latin typeface="Cambria Math" panose="02040503050406030204" pitchFamily="18" charset="0"/>
                  <a:cs typeface="Cambria Math" panose="02040503050406030204" pitchFamily="18" charset="0"/>
                </a:endParaRPr>
              </a:p>
            </p:txBody>
          </p:sp>
        </mc:Choice>
        <mc:Fallback>
          <p:sp>
            <p:nvSpPr>
              <p:cNvPr id="16" name="CaixaDeTexto 15"/>
              <p:cNvSpPr txBox="1">
                <a:spLocks noRot="1" noChangeAspect="1" noMove="1" noResize="1" noEditPoints="1" noAdjustHandles="1" noChangeArrowheads="1" noChangeShapeType="1" noTextEdit="1"/>
              </p:cNvSpPr>
              <p:nvPr/>
            </p:nvSpPr>
            <p:spPr>
              <a:xfrm>
                <a:off x="5934710" y="1418590"/>
                <a:ext cx="3668395" cy="911225"/>
              </a:xfrm>
              <a:prstGeom prst="rect">
                <a:avLst/>
              </a:prstGeom>
              <a:blipFill rotWithShape="1">
                <a:blip r:embed="rId1"/>
                <a:stretch>
                  <a:fillRect/>
                </a:stretch>
              </a:blipFill>
            </p:spPr>
            <p:txBody>
              <a:bodyPr/>
              <a:lstStyle/>
              <a:p>
                <a:r>
                  <a:rPr lang="pt-BR" altLang="en-US">
                    <a:noFill/>
                  </a:rPr>
                  <a:t> </a:t>
                </a:r>
              </a:p>
            </p:txBody>
          </p:sp>
        </mc:Fallback>
      </mc:AlternateContent>
      <mc:AlternateContent xmlns:mc="http://schemas.openxmlformats.org/markup-compatibility/2006">
        <mc:Choice xmlns:a14="http://schemas.microsoft.com/office/drawing/2010/main" Requires="a14">
          <p:sp>
            <p:nvSpPr>
              <p:cNvPr id="17" name="CaixaDeTexto 16"/>
              <p:cNvSpPr txBox="1"/>
              <p:nvPr/>
            </p:nvSpPr>
            <p:spPr>
              <a:xfrm>
                <a:off x="5894070" y="2618105"/>
                <a:ext cx="3750310" cy="911225"/>
              </a:xfrm>
              <a:prstGeom prst="rect">
                <a:avLst/>
              </a:prstGeom>
              <a:noFill/>
            </p:spPr>
            <p:txBody>
              <a:bodyPr wrap="square" rtlCol="0">
                <a:spAutoFit/>
              </a:bodyPr>
              <a:lstStyle/>
              <a:p>
                <a14:m>
                  <m:oMathPara xmlns:m="http://schemas.openxmlformats.org/officeDocument/2006/math">
                    <m:oMathParaPr>
                      <m:jc m:val="centerGroup"/>
                    </m:oMathParaPr>
                    <m:oMath xmlns:m="http://schemas.openxmlformats.org/officeDocument/2006/math">
                      <m:r>
                        <a:rPr lang="pt-BR" sz="2800" b="0" i="1" smtClean="0">
                          <a:latin typeface="Cambria Math" panose="02040503050406030204" pitchFamily="18" charset="0"/>
                          <a:ea typeface="Cambria Math" panose="02040503050406030204" pitchFamily="18" charset="0"/>
                        </a:rPr>
                        <m:t>𝑝</m:t>
                      </m:r>
                      <m:r>
                        <a:rPr lang="pt-BR" sz="2800" b="0" i="1" smtClean="0">
                          <a:latin typeface="Cambria Math" panose="02040503050406030204" pitchFamily="18" charset="0"/>
                          <a:ea typeface="Cambria Math" panose="02040503050406030204" pitchFamily="18" charset="0"/>
                        </a:rPr>
                        <m:t>= </m:t>
                      </m:r>
                      <m:sSub>
                        <m:sSubPr>
                          <m:ctrlPr>
                            <a:rPr lang="pt-BR" sz="2800" b="0" i="1" smtClean="0">
                              <a:latin typeface="Cambria Math" panose="02040503050406030204" pitchFamily="18" charset="0"/>
                              <a:ea typeface="Cambria Math" panose="02040503050406030204" pitchFamily="18" charset="0"/>
                            </a:rPr>
                          </m:ctrlPr>
                        </m:sSubPr>
                        <m:e>
                          <m:r>
                            <a:rPr lang="pt-BR" sz="2800" b="0" i="1" smtClean="0">
                              <a:latin typeface="Cambria Math" panose="02040503050406030204" pitchFamily="18" charset="0"/>
                              <a:ea typeface="Cambria Math" panose="02040503050406030204" pitchFamily="18" charset="0"/>
                            </a:rPr>
                            <m:t>𝑛</m:t>
                          </m:r>
                        </m:e>
                        <m:sub>
                          <m:r>
                            <a:rPr lang="pt-BR" sz="2800" b="0" i="1" smtClean="0">
                              <a:latin typeface="Cambria Math" panose="02040503050406030204" pitchFamily="18" charset="0"/>
                              <a:ea typeface="Cambria Math" panose="02040503050406030204" pitchFamily="18" charset="0"/>
                            </a:rPr>
                            <m:t>𝑖</m:t>
                          </m:r>
                        </m:sub>
                      </m:sSub>
                      <m:r>
                        <a:rPr lang="pt-BR" sz="2800" b="0" i="1" smtClean="0">
                          <a:latin typeface="Cambria Math" panose="02040503050406030204" pitchFamily="18" charset="0"/>
                          <a:ea typeface="Cambria Math" panose="02040503050406030204" pitchFamily="18" charset="0"/>
                        </a:rPr>
                        <m:t>𝑒𝑥𝑝</m:t>
                      </m:r>
                      <m:d>
                        <m:dPr>
                          <m:ctrlPr>
                            <a:rPr lang="pt-BR" sz="2800" b="0" i="1" smtClean="0">
                              <a:latin typeface="Cambria Math" panose="02040503050406030204" pitchFamily="18" charset="0"/>
                            </a:rPr>
                          </m:ctrlPr>
                        </m:dPr>
                        <m:e>
                          <m:f>
                            <m:fPr>
                              <m:ctrlPr>
                                <a:rPr lang="pt-BR" sz="2800" b="0" i="1" smtClean="0">
                                  <a:latin typeface="Cambria Math" panose="02040503050406030204" pitchFamily="18" charset="0"/>
                                </a:rPr>
                              </m:ctrlPr>
                            </m:fPr>
                            <m:num>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𝑖</m:t>
                                  </m:r>
                                </m:sub>
                              </m:sSub>
                              <m:r>
                                <a:rPr lang="pt-BR" sz="2800" b="0" i="1" smtClean="0">
                                  <a:latin typeface="Cambria Math" panose="02040503050406030204" pitchFamily="18" charset="0"/>
                                </a:rPr>
                                <m:t>−</m:t>
                              </m:r>
                              <m:sSub>
                                <m:sSubPr>
                                  <m:ctrlPr>
                                    <a:rPr lang="pt-BR" sz="2800" b="0" i="1" smtClean="0">
                                      <a:latin typeface="Cambria Math" panose="02040503050406030204" pitchFamily="18" charset="0"/>
                                    </a:rPr>
                                  </m:ctrlPr>
                                </m:sSubPr>
                                <m:e>
                                  <m:r>
                                    <a:rPr lang="pt-BR" sz="2800" b="0" i="1" smtClean="0">
                                      <a:latin typeface="Cambria Math" panose="02040503050406030204" pitchFamily="18" charset="0"/>
                                    </a:rPr>
                                    <m:t>𝐸</m:t>
                                  </m:r>
                                </m:e>
                                <m:sub>
                                  <m:r>
                                    <a:rPr lang="pt-BR" sz="2800" b="0" i="1" smtClean="0">
                                      <a:latin typeface="Cambria Math" panose="02040503050406030204" pitchFamily="18" charset="0"/>
                                    </a:rPr>
                                    <m:t>𝐹𝑝</m:t>
                                  </m:r>
                                </m:sub>
                              </m:sSub>
                            </m:num>
                            <m:den>
                              <m:r>
                                <a:rPr lang="pt-BR" sz="2800" b="0" i="1" smtClean="0">
                                  <a:latin typeface="Cambria Math" panose="02040503050406030204" pitchFamily="18" charset="0"/>
                                </a:rPr>
                                <m:t>𝑘𝑇</m:t>
                              </m:r>
                            </m:den>
                          </m:f>
                        </m:e>
                      </m:d>
                    </m:oMath>
                  </m:oMathPara>
                </a14:m>
                <a:endParaRPr lang="pt-BR" sz="2800" b="0" i="1" dirty="0" smtClean="0">
                  <a:latin typeface="Cambria Math" panose="02040503050406030204" pitchFamily="18" charset="0"/>
                  <a:cs typeface="Cambria Math" panose="02040503050406030204" pitchFamily="18" charset="0"/>
                </a:endParaRPr>
              </a:p>
            </p:txBody>
          </p:sp>
        </mc:Choice>
        <mc:Fallback>
          <p:sp>
            <p:nvSpPr>
              <p:cNvPr id="17" name="CaixaDeTexto 16"/>
              <p:cNvSpPr txBox="1">
                <a:spLocks noRot="1" noChangeAspect="1" noMove="1" noResize="1" noEditPoints="1" noAdjustHandles="1" noChangeArrowheads="1" noChangeShapeType="1" noTextEdit="1"/>
              </p:cNvSpPr>
              <p:nvPr/>
            </p:nvSpPr>
            <p:spPr>
              <a:xfrm>
                <a:off x="5894070" y="2618105"/>
                <a:ext cx="3750310" cy="911225"/>
              </a:xfrm>
              <a:prstGeom prst="rect">
                <a:avLst/>
              </a:prstGeom>
              <a:blipFill rotWithShape="1">
                <a:blip r:embed="rId2"/>
                <a:stretch>
                  <a:fillRect/>
                </a:stretch>
              </a:blipFill>
            </p:spPr>
            <p:txBody>
              <a:bodyPr/>
              <a:lstStyle/>
              <a:p>
                <a:r>
                  <a:rPr lang="pt-BR" altLang="en-US">
                    <a:noFill/>
                  </a:rPr>
                  <a:t> </a:t>
                </a:r>
              </a:p>
            </p:txBody>
          </p:sp>
        </mc:Fallback>
      </mc:AlternateContent>
      <p:sp>
        <p:nvSpPr>
          <p:cNvPr id="18" name="CaixaDeTexto 17"/>
          <p:cNvSpPr txBox="1"/>
          <p:nvPr/>
        </p:nvSpPr>
        <p:spPr>
          <a:xfrm>
            <a:off x="5314949" y="3655859"/>
            <a:ext cx="6519811" cy="2676525"/>
          </a:xfrm>
          <a:prstGeom prst="rect">
            <a:avLst/>
          </a:prstGeom>
          <a:noFill/>
        </p:spPr>
        <p:txBody>
          <a:bodyPr wrap="square" rtlCol="0">
            <a:spAutoFit/>
          </a:bodyPr>
          <a:lstStyle/>
          <a:p>
            <a:r>
              <a:rPr lang="pt-BR" sz="2800" dirty="0" smtClean="0">
                <a:latin typeface="Comic Sans MS" panose="030F0702030302020204" pitchFamily="66" charset="0"/>
              </a:rPr>
              <a:t>n: concentração de elétrons </a:t>
            </a:r>
            <a:endParaRPr lang="pt-BR" sz="2800" dirty="0" smtClean="0">
              <a:latin typeface="Comic Sans MS" panose="030F0702030302020204" pitchFamily="66" charset="0"/>
            </a:endParaRPr>
          </a:p>
          <a:p>
            <a:r>
              <a:rPr lang="pt-BR" sz="2800" dirty="0" smtClean="0">
                <a:latin typeface="Comic Sans MS" panose="030F0702030302020204" pitchFamily="66" charset="0"/>
              </a:rPr>
              <a:t>p: concentração de lacunas</a:t>
            </a:r>
            <a:endParaRPr lang="pt-BR" sz="2800" dirty="0" smtClean="0">
              <a:latin typeface="Comic Sans MS" panose="030F0702030302020204" pitchFamily="66" charset="0"/>
            </a:endParaRPr>
          </a:p>
          <a:p>
            <a:r>
              <a:rPr lang="pt-BR" sz="2800" dirty="0" err="1">
                <a:latin typeface="Comic Sans MS" panose="030F0702030302020204" pitchFamily="66" charset="0"/>
              </a:rPr>
              <a:t>n</a:t>
            </a:r>
            <a:r>
              <a:rPr lang="pt-BR" sz="2800" baseline="-25000" dirty="0" err="1">
                <a:latin typeface="Comic Sans MS" panose="030F0702030302020204" pitchFamily="66" charset="0"/>
              </a:rPr>
              <a:t>i</a:t>
            </a:r>
            <a:r>
              <a:rPr lang="pt-BR" sz="2800" dirty="0">
                <a:latin typeface="Comic Sans MS" panose="030F0702030302020204" pitchFamily="66" charset="0"/>
              </a:rPr>
              <a:t>: </a:t>
            </a:r>
            <a:r>
              <a:rPr lang="pt-BR" sz="2800" dirty="0" err="1">
                <a:latin typeface="Comic Sans MS" panose="030F0702030302020204" pitchFamily="66" charset="0"/>
              </a:rPr>
              <a:t>concentarção</a:t>
            </a:r>
            <a:r>
              <a:rPr lang="pt-BR" sz="2800" dirty="0">
                <a:latin typeface="Comic Sans MS" panose="030F0702030302020204" pitchFamily="66" charset="0"/>
              </a:rPr>
              <a:t> n e p do Si não dopado</a:t>
            </a:r>
            <a:endParaRPr lang="pt-BR" sz="2800" dirty="0">
              <a:latin typeface="Comic Sans MS" panose="030F0702030302020204" pitchFamily="66" charset="0"/>
            </a:endParaRPr>
          </a:p>
          <a:p>
            <a:r>
              <a:rPr lang="pt-BR" sz="2800" dirty="0" smtClean="0">
                <a:latin typeface="Comic Sans MS" panose="030F0702030302020204" pitchFamily="66" charset="0"/>
              </a:rPr>
              <a:t>E</a:t>
            </a:r>
            <a:r>
              <a:rPr lang="pt-BR" sz="2800" baseline="-25000" dirty="0" smtClean="0">
                <a:latin typeface="Comic Sans MS" panose="030F0702030302020204" pitchFamily="66" charset="0"/>
              </a:rPr>
              <a:t>FP</a:t>
            </a:r>
            <a:r>
              <a:rPr lang="pt-BR" sz="2800" dirty="0" smtClean="0">
                <a:latin typeface="Comic Sans MS" panose="030F0702030302020204" pitchFamily="66" charset="0"/>
              </a:rPr>
              <a:t>: nível de Fermi</a:t>
            </a:r>
            <a:endParaRPr lang="pt-BR" sz="2800" dirty="0" smtClean="0">
              <a:latin typeface="Comic Sans MS" panose="030F0702030302020204" pitchFamily="66" charset="0"/>
            </a:endParaRPr>
          </a:p>
          <a:p>
            <a:r>
              <a:rPr lang="pt-BR" sz="2800" dirty="0" err="1" smtClean="0">
                <a:latin typeface="Comic Sans MS" panose="030F0702030302020204" pitchFamily="66" charset="0"/>
              </a:rPr>
              <a:t>E</a:t>
            </a:r>
            <a:r>
              <a:rPr lang="pt-BR" sz="2800" baseline="-25000" dirty="0" err="1" smtClean="0">
                <a:latin typeface="Comic Sans MS" panose="030F0702030302020204" pitchFamily="66" charset="0"/>
              </a:rPr>
              <a:t>g</a:t>
            </a:r>
            <a:r>
              <a:rPr lang="pt-BR" sz="2800" dirty="0" smtClean="0">
                <a:latin typeface="Comic Sans MS" panose="030F0702030302020204" pitchFamily="66" charset="0"/>
              </a:rPr>
              <a:t>: nível de </a:t>
            </a:r>
            <a:r>
              <a:rPr lang="pt-BR" sz="2800" dirty="0" err="1" smtClean="0">
                <a:latin typeface="Comic Sans MS" panose="030F0702030302020204" pitchFamily="66" charset="0"/>
              </a:rPr>
              <a:t>band</a:t>
            </a:r>
            <a:r>
              <a:rPr lang="pt-BR" sz="2800" dirty="0" smtClean="0">
                <a:latin typeface="Comic Sans MS" panose="030F0702030302020204" pitchFamily="66" charset="0"/>
              </a:rPr>
              <a:t> gap</a:t>
            </a:r>
            <a:endParaRPr lang="pt-BR" sz="2800" dirty="0" smtClean="0">
              <a:latin typeface="Comic Sans MS" panose="030F0702030302020204" pitchFamily="66" charset="0"/>
            </a:endParaRPr>
          </a:p>
        </p:txBody>
      </p:sp>
      <p:sp>
        <p:nvSpPr>
          <p:cNvPr id="19" name="Retângulo 18"/>
          <p:cNvSpPr/>
          <p:nvPr/>
        </p:nvSpPr>
        <p:spPr>
          <a:xfrm>
            <a:off x="1038225" y="2254885"/>
            <a:ext cx="3379470" cy="749935"/>
          </a:xfrm>
          <a:prstGeom prst="rect">
            <a:avLst/>
          </a:prstGeom>
          <a:pattFill prst="ltHorz">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
        <p:nvSpPr>
          <p:cNvPr id="20" name="Retângulo 19"/>
          <p:cNvSpPr/>
          <p:nvPr/>
        </p:nvSpPr>
        <p:spPr>
          <a:xfrm>
            <a:off x="962025" y="4752975"/>
            <a:ext cx="3379470" cy="749935"/>
          </a:xfrm>
          <a:prstGeom prst="rect">
            <a:avLst/>
          </a:prstGeom>
          <a:pattFill prst="ltHorz">
            <a:fgClr>
              <a:srgbClr val="5B9BD5"/>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pt-BR" alt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74F297BB-B745-4CAB-BE1D-CE4C89382949}" type="slidenum">
              <a:rPr lang="pt-BR" smtClean="0"/>
            </a:fld>
            <a:endParaRPr lang="pt-BR"/>
          </a:p>
        </p:txBody>
      </p:sp>
      <p:pic>
        <p:nvPicPr>
          <p:cNvPr id="23554" name="Picture 2" descr="Teoria das Bandas"/>
          <p:cNvPicPr>
            <a:picLocks noChangeAspect="1" noChangeArrowheads="1"/>
          </p:cNvPicPr>
          <p:nvPr/>
        </p:nvPicPr>
        <p:blipFill rotWithShape="1">
          <a:blip r:embed="rId1">
            <a:extLst>
              <a:ext uri="{28A0092B-C50C-407E-A947-70E740481C1C}">
                <a14:useLocalDpi xmlns:a14="http://schemas.microsoft.com/office/drawing/2010/main" val="0"/>
              </a:ext>
            </a:extLst>
          </a:blip>
          <a:srcRect l="4838" r="3261" b="5392"/>
          <a:stretch>
            <a:fillRect/>
          </a:stretch>
        </p:blipFill>
        <p:spPr bwMode="auto">
          <a:xfrm>
            <a:off x="193813" y="1935113"/>
            <a:ext cx="7422874" cy="450322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de Seta Reta 5"/>
          <p:cNvCxnSpPr/>
          <p:nvPr/>
        </p:nvCxnSpPr>
        <p:spPr>
          <a:xfrm flipV="1">
            <a:off x="3240155" y="2809875"/>
            <a:ext cx="1222400" cy="372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CaixaDeTexto 6"/>
          <p:cNvSpPr txBox="1"/>
          <p:nvPr/>
        </p:nvSpPr>
        <p:spPr>
          <a:xfrm>
            <a:off x="3682368" y="2821743"/>
            <a:ext cx="445763" cy="461665"/>
          </a:xfrm>
          <a:prstGeom prst="rect">
            <a:avLst/>
          </a:prstGeom>
          <a:noFill/>
        </p:spPr>
        <p:txBody>
          <a:bodyPr wrap="none" rtlCol="0">
            <a:spAutoFit/>
          </a:bodyPr>
          <a:lstStyle/>
          <a:p>
            <a:r>
              <a:rPr lang="pt-BR" sz="2400" dirty="0" err="1" smtClean="0"/>
              <a:t>X</a:t>
            </a:r>
            <a:r>
              <a:rPr lang="pt-BR" sz="2400" baseline="-25000" dirty="0" err="1" smtClean="0"/>
              <a:t>d</a:t>
            </a:r>
            <a:endParaRPr lang="pt-BR" sz="2400" dirty="0"/>
          </a:p>
        </p:txBody>
      </p:sp>
      <p:cxnSp>
        <p:nvCxnSpPr>
          <p:cNvPr id="9" name="Conector de Seta Reta 8"/>
          <p:cNvCxnSpPr/>
          <p:nvPr/>
        </p:nvCxnSpPr>
        <p:spPr>
          <a:xfrm flipV="1">
            <a:off x="3240155" y="2445345"/>
            <a:ext cx="569845" cy="3937"/>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a:off x="3810000" y="2445345"/>
            <a:ext cx="65255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3256835" y="1935113"/>
            <a:ext cx="553165" cy="461665"/>
          </a:xfrm>
          <a:prstGeom prst="rect">
            <a:avLst/>
          </a:prstGeom>
          <a:noFill/>
        </p:spPr>
        <p:txBody>
          <a:bodyPr wrap="none" rtlCol="0">
            <a:spAutoFit/>
          </a:bodyPr>
          <a:lstStyle/>
          <a:p>
            <a:r>
              <a:rPr lang="pt-BR" sz="2400" dirty="0" err="1" smtClean="0"/>
              <a:t>X</a:t>
            </a:r>
            <a:r>
              <a:rPr lang="pt-BR" sz="2400" baseline="-25000" dirty="0" err="1" smtClean="0"/>
              <a:t>dp</a:t>
            </a:r>
            <a:endParaRPr lang="pt-BR" sz="2400" dirty="0"/>
          </a:p>
        </p:txBody>
      </p:sp>
      <p:sp>
        <p:nvSpPr>
          <p:cNvPr id="15" name="CaixaDeTexto 14"/>
          <p:cNvSpPr txBox="1"/>
          <p:nvPr/>
        </p:nvSpPr>
        <p:spPr>
          <a:xfrm>
            <a:off x="3884785" y="1959396"/>
            <a:ext cx="553165" cy="461665"/>
          </a:xfrm>
          <a:prstGeom prst="rect">
            <a:avLst/>
          </a:prstGeom>
          <a:noFill/>
        </p:spPr>
        <p:txBody>
          <a:bodyPr wrap="none" rtlCol="0">
            <a:spAutoFit/>
          </a:bodyPr>
          <a:lstStyle/>
          <a:p>
            <a:r>
              <a:rPr lang="pt-BR" sz="2400" dirty="0" err="1" smtClean="0"/>
              <a:t>X</a:t>
            </a:r>
            <a:r>
              <a:rPr lang="pt-BR" sz="2400" baseline="-25000" dirty="0" err="1" smtClean="0"/>
              <a:t>dn</a:t>
            </a:r>
            <a:endParaRPr lang="pt-BR" sz="2400" dirty="0"/>
          </a:p>
        </p:txBody>
      </p:sp>
      <p:sp>
        <p:nvSpPr>
          <p:cNvPr id="13" name="CaixaDeTexto 12"/>
          <p:cNvSpPr txBox="1"/>
          <p:nvPr/>
        </p:nvSpPr>
        <p:spPr>
          <a:xfrm>
            <a:off x="8447567" y="4982999"/>
            <a:ext cx="3304708" cy="1015663"/>
          </a:xfrm>
          <a:prstGeom prst="rect">
            <a:avLst/>
          </a:prstGeom>
          <a:noFill/>
        </p:spPr>
        <p:txBody>
          <a:bodyPr wrap="square" rtlCol="0">
            <a:spAutoFit/>
          </a:bodyPr>
          <a:lstStyle/>
          <a:p>
            <a:r>
              <a:rPr lang="pt-BR" sz="3200" dirty="0" err="1" smtClean="0"/>
              <a:t>X</a:t>
            </a:r>
            <a:r>
              <a:rPr lang="pt-BR" sz="3200" baseline="-25000" dirty="0" err="1" smtClean="0"/>
              <a:t>d</a:t>
            </a:r>
            <a:r>
              <a:rPr lang="pt-BR" sz="3200" dirty="0" smtClean="0"/>
              <a:t> = </a:t>
            </a:r>
            <a:r>
              <a:rPr lang="pt-BR" sz="3200" dirty="0" err="1" smtClean="0"/>
              <a:t>X</a:t>
            </a:r>
            <a:r>
              <a:rPr lang="pt-BR" sz="3200" baseline="-25000" dirty="0" err="1" smtClean="0"/>
              <a:t>dn</a:t>
            </a:r>
            <a:r>
              <a:rPr lang="pt-BR" sz="3200" dirty="0" smtClean="0"/>
              <a:t> + </a:t>
            </a:r>
            <a:r>
              <a:rPr lang="pt-BR" sz="3200" dirty="0" err="1" smtClean="0"/>
              <a:t>X</a:t>
            </a:r>
            <a:r>
              <a:rPr lang="pt-BR" sz="3200" baseline="-25000" dirty="0" err="1" smtClean="0"/>
              <a:t>dp</a:t>
            </a:r>
            <a:endParaRPr lang="pt-BR" sz="3200" baseline="-25000" dirty="0" smtClean="0"/>
          </a:p>
          <a:p>
            <a:r>
              <a:rPr lang="pt-BR" sz="2800" dirty="0" err="1" smtClean="0">
                <a:latin typeface="Symbol" panose="05050102010706020507" pitchFamily="18" charset="2"/>
              </a:rPr>
              <a:t>f</a:t>
            </a:r>
            <a:r>
              <a:rPr lang="pt-BR" sz="2800" baseline="-25000" dirty="0" err="1" smtClean="0">
                <a:latin typeface="Comic Sans MS" panose="030F0702030302020204" pitchFamily="66" charset="0"/>
              </a:rPr>
              <a:t>i</a:t>
            </a:r>
            <a:r>
              <a:rPr lang="pt-BR" sz="2800" dirty="0" smtClean="0">
                <a:latin typeface="Comic Sans MS" panose="030F0702030302020204" pitchFamily="66" charset="0"/>
              </a:rPr>
              <a:t>: </a:t>
            </a:r>
            <a:r>
              <a:rPr lang="pt-BR" sz="2800" i="1" dirty="0" smtClean="0">
                <a:latin typeface="Comic Sans MS" panose="030F0702030302020204" pitchFamily="66" charset="0"/>
              </a:rPr>
              <a:t>build in </a:t>
            </a:r>
            <a:r>
              <a:rPr lang="pt-BR" sz="2800" i="1" dirty="0" err="1" smtClean="0">
                <a:latin typeface="Comic Sans MS" panose="030F0702030302020204" pitchFamily="66" charset="0"/>
              </a:rPr>
              <a:t>voltage</a:t>
            </a:r>
            <a:endParaRPr lang="pt-BR" sz="2800" i="1" dirty="0">
              <a:latin typeface="Symbol" panose="05050102010706020507" pitchFamily="18" charset="2"/>
            </a:endParaRPr>
          </a:p>
        </p:txBody>
      </p:sp>
      <p:sp>
        <p:nvSpPr>
          <p:cNvPr id="8" name="Retângulo 7"/>
          <p:cNvSpPr/>
          <p:nvPr/>
        </p:nvSpPr>
        <p:spPr>
          <a:xfrm>
            <a:off x="1543050" y="710797"/>
            <a:ext cx="4924425" cy="1087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2" name="Conector Reto 11"/>
          <p:cNvCxnSpPr/>
          <p:nvPr/>
        </p:nvCxnSpPr>
        <p:spPr>
          <a:xfrm flipH="1">
            <a:off x="3884785" y="718894"/>
            <a:ext cx="0" cy="1116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CaixaDeTexto 15"/>
          <p:cNvSpPr txBox="1"/>
          <p:nvPr/>
        </p:nvSpPr>
        <p:spPr>
          <a:xfrm>
            <a:off x="2682639" y="828790"/>
            <a:ext cx="574196" cy="400110"/>
          </a:xfrm>
          <a:prstGeom prst="rect">
            <a:avLst/>
          </a:prstGeom>
          <a:noFill/>
        </p:spPr>
        <p:txBody>
          <a:bodyPr wrap="none" rtlCol="0">
            <a:spAutoFit/>
          </a:bodyPr>
          <a:lstStyle/>
          <a:p>
            <a:r>
              <a:rPr lang="pt-BR" sz="2000" dirty="0" err="1" smtClean="0"/>
              <a:t>P-Si</a:t>
            </a:r>
            <a:endParaRPr lang="pt-BR" sz="2000" dirty="0"/>
          </a:p>
        </p:txBody>
      </p:sp>
      <p:sp>
        <p:nvSpPr>
          <p:cNvPr id="18" name="CaixaDeTexto 17"/>
          <p:cNvSpPr txBox="1"/>
          <p:nvPr/>
        </p:nvSpPr>
        <p:spPr>
          <a:xfrm>
            <a:off x="4954810" y="819895"/>
            <a:ext cx="606256" cy="400110"/>
          </a:xfrm>
          <a:prstGeom prst="rect">
            <a:avLst/>
          </a:prstGeom>
          <a:noFill/>
        </p:spPr>
        <p:txBody>
          <a:bodyPr wrap="none" rtlCol="0">
            <a:spAutoFit/>
          </a:bodyPr>
          <a:lstStyle/>
          <a:p>
            <a:r>
              <a:rPr lang="pt-BR" sz="2000" dirty="0"/>
              <a:t>N</a:t>
            </a:r>
            <a:r>
              <a:rPr lang="pt-BR" sz="2000" dirty="0" smtClean="0"/>
              <a:t>-Si</a:t>
            </a:r>
            <a:endParaRPr lang="pt-BR" sz="2000" dirty="0"/>
          </a:p>
        </p:txBody>
      </p:sp>
      <p:sp>
        <p:nvSpPr>
          <p:cNvPr id="19" name="Chave esquerda 18"/>
          <p:cNvSpPr/>
          <p:nvPr/>
        </p:nvSpPr>
        <p:spPr>
          <a:xfrm rot="5400000">
            <a:off x="3724119" y="-3023"/>
            <a:ext cx="246548" cy="1181115"/>
          </a:xfrm>
          <a:prstGeom prst="leftBrace">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20" name="CaixaDeTexto 19"/>
          <p:cNvSpPr txBox="1"/>
          <p:nvPr/>
        </p:nvSpPr>
        <p:spPr>
          <a:xfrm>
            <a:off x="4250867" y="253755"/>
            <a:ext cx="2014141" cy="369332"/>
          </a:xfrm>
          <a:prstGeom prst="rect">
            <a:avLst/>
          </a:prstGeom>
          <a:noFill/>
        </p:spPr>
        <p:txBody>
          <a:bodyPr wrap="none" rtlCol="0">
            <a:spAutoFit/>
          </a:bodyPr>
          <a:lstStyle/>
          <a:p>
            <a:r>
              <a:rPr lang="pt-BR" dirty="0" smtClean="0"/>
              <a:t>Região de depleção</a:t>
            </a:r>
            <a:endParaRPr lang="pt-BR" dirty="0"/>
          </a:p>
        </p:txBody>
      </p:sp>
      <p:sp>
        <p:nvSpPr>
          <p:cNvPr id="21" name="CaixaDeTexto 20"/>
          <p:cNvSpPr txBox="1"/>
          <p:nvPr/>
        </p:nvSpPr>
        <p:spPr>
          <a:xfrm>
            <a:off x="3884785" y="4002059"/>
            <a:ext cx="300082" cy="369332"/>
          </a:xfrm>
          <a:prstGeom prst="rect">
            <a:avLst/>
          </a:prstGeom>
          <a:noFill/>
        </p:spPr>
        <p:txBody>
          <a:bodyPr wrap="none" rtlCol="0">
            <a:spAutoFit/>
          </a:bodyPr>
          <a:lstStyle/>
          <a:p>
            <a:r>
              <a:rPr lang="pt-BR" dirty="0" smtClean="0"/>
              <a:t>+</a:t>
            </a:r>
            <a:endParaRPr lang="pt-BR" dirty="0"/>
          </a:p>
        </p:txBody>
      </p:sp>
      <p:sp>
        <p:nvSpPr>
          <p:cNvPr id="23" name="CaixaDeTexto 22"/>
          <p:cNvSpPr txBox="1"/>
          <p:nvPr/>
        </p:nvSpPr>
        <p:spPr>
          <a:xfrm>
            <a:off x="4095367" y="4090248"/>
            <a:ext cx="300082" cy="369332"/>
          </a:xfrm>
          <a:prstGeom prst="rect">
            <a:avLst/>
          </a:prstGeom>
          <a:noFill/>
        </p:spPr>
        <p:txBody>
          <a:bodyPr wrap="none" rtlCol="0">
            <a:spAutoFit/>
          </a:bodyPr>
          <a:lstStyle/>
          <a:p>
            <a:r>
              <a:rPr lang="pt-BR" dirty="0" smtClean="0"/>
              <a:t>+</a:t>
            </a:r>
            <a:endParaRPr lang="pt-BR" dirty="0"/>
          </a:p>
        </p:txBody>
      </p:sp>
      <p:sp>
        <p:nvSpPr>
          <p:cNvPr id="24" name="CaixaDeTexto 23"/>
          <p:cNvSpPr txBox="1"/>
          <p:nvPr/>
        </p:nvSpPr>
        <p:spPr>
          <a:xfrm>
            <a:off x="4161367" y="4349866"/>
            <a:ext cx="300082" cy="369332"/>
          </a:xfrm>
          <a:prstGeom prst="rect">
            <a:avLst/>
          </a:prstGeom>
          <a:noFill/>
        </p:spPr>
        <p:txBody>
          <a:bodyPr wrap="none" rtlCol="0">
            <a:spAutoFit/>
          </a:bodyPr>
          <a:lstStyle/>
          <a:p>
            <a:r>
              <a:rPr lang="pt-BR" dirty="0" smtClean="0"/>
              <a:t>+</a:t>
            </a:r>
            <a:endParaRPr lang="pt-BR" dirty="0"/>
          </a:p>
        </p:txBody>
      </p:sp>
      <p:sp>
        <p:nvSpPr>
          <p:cNvPr id="25" name="CaixaDeTexto 24"/>
          <p:cNvSpPr txBox="1"/>
          <p:nvPr/>
        </p:nvSpPr>
        <p:spPr>
          <a:xfrm>
            <a:off x="3875196" y="4393722"/>
            <a:ext cx="300082" cy="369332"/>
          </a:xfrm>
          <a:prstGeom prst="rect">
            <a:avLst/>
          </a:prstGeom>
          <a:noFill/>
        </p:spPr>
        <p:txBody>
          <a:bodyPr wrap="none" rtlCol="0">
            <a:spAutoFit/>
          </a:bodyPr>
          <a:lstStyle/>
          <a:p>
            <a:r>
              <a:rPr lang="pt-BR" dirty="0" smtClean="0"/>
              <a:t>+</a:t>
            </a:r>
            <a:endParaRPr lang="pt-BR" dirty="0"/>
          </a:p>
        </p:txBody>
      </p:sp>
      <p:sp>
        <p:nvSpPr>
          <p:cNvPr id="26" name="CaixaDeTexto 25"/>
          <p:cNvSpPr txBox="1"/>
          <p:nvPr/>
        </p:nvSpPr>
        <p:spPr>
          <a:xfrm>
            <a:off x="4100826" y="4622379"/>
            <a:ext cx="300082" cy="369332"/>
          </a:xfrm>
          <a:prstGeom prst="rect">
            <a:avLst/>
          </a:prstGeom>
          <a:noFill/>
        </p:spPr>
        <p:txBody>
          <a:bodyPr wrap="none" rtlCol="0">
            <a:spAutoFit/>
          </a:bodyPr>
          <a:lstStyle/>
          <a:p>
            <a:r>
              <a:rPr lang="pt-BR" dirty="0" smtClean="0"/>
              <a:t>+</a:t>
            </a:r>
            <a:endParaRPr lang="pt-BR" dirty="0"/>
          </a:p>
        </p:txBody>
      </p:sp>
      <p:sp>
        <p:nvSpPr>
          <p:cNvPr id="27" name="CaixaDeTexto 26"/>
          <p:cNvSpPr txBox="1"/>
          <p:nvPr/>
        </p:nvSpPr>
        <p:spPr>
          <a:xfrm>
            <a:off x="4137868" y="4816016"/>
            <a:ext cx="300082" cy="369332"/>
          </a:xfrm>
          <a:prstGeom prst="rect">
            <a:avLst/>
          </a:prstGeom>
          <a:noFill/>
        </p:spPr>
        <p:txBody>
          <a:bodyPr wrap="none" rtlCol="0">
            <a:spAutoFit/>
          </a:bodyPr>
          <a:lstStyle/>
          <a:p>
            <a:r>
              <a:rPr lang="pt-BR" dirty="0" smtClean="0"/>
              <a:t>+</a:t>
            </a:r>
            <a:endParaRPr lang="pt-BR" dirty="0"/>
          </a:p>
        </p:txBody>
      </p:sp>
      <p:sp>
        <p:nvSpPr>
          <p:cNvPr id="28" name="CaixaDeTexto 27"/>
          <p:cNvSpPr txBox="1"/>
          <p:nvPr/>
        </p:nvSpPr>
        <p:spPr>
          <a:xfrm>
            <a:off x="3269879" y="3425842"/>
            <a:ext cx="255198" cy="369332"/>
          </a:xfrm>
          <a:prstGeom prst="rect">
            <a:avLst/>
          </a:prstGeom>
          <a:noFill/>
        </p:spPr>
        <p:txBody>
          <a:bodyPr wrap="none" rtlCol="0">
            <a:spAutoFit/>
          </a:bodyPr>
          <a:lstStyle/>
          <a:p>
            <a:r>
              <a:rPr lang="pt-BR" dirty="0"/>
              <a:t>-</a:t>
            </a:r>
            <a:endParaRPr lang="pt-BR" dirty="0"/>
          </a:p>
        </p:txBody>
      </p:sp>
      <p:sp>
        <p:nvSpPr>
          <p:cNvPr id="29" name="CaixaDeTexto 28"/>
          <p:cNvSpPr txBox="1"/>
          <p:nvPr/>
        </p:nvSpPr>
        <p:spPr>
          <a:xfrm>
            <a:off x="3422279" y="3578242"/>
            <a:ext cx="255198" cy="369332"/>
          </a:xfrm>
          <a:prstGeom prst="rect">
            <a:avLst/>
          </a:prstGeom>
          <a:noFill/>
        </p:spPr>
        <p:txBody>
          <a:bodyPr wrap="none" rtlCol="0">
            <a:spAutoFit/>
          </a:bodyPr>
          <a:lstStyle/>
          <a:p>
            <a:r>
              <a:rPr lang="pt-BR" dirty="0"/>
              <a:t>-</a:t>
            </a:r>
            <a:endParaRPr lang="pt-BR" dirty="0"/>
          </a:p>
        </p:txBody>
      </p:sp>
      <p:sp>
        <p:nvSpPr>
          <p:cNvPr id="30" name="CaixaDeTexto 29"/>
          <p:cNvSpPr txBox="1"/>
          <p:nvPr/>
        </p:nvSpPr>
        <p:spPr>
          <a:xfrm>
            <a:off x="3574679" y="4090248"/>
            <a:ext cx="255198" cy="369332"/>
          </a:xfrm>
          <a:prstGeom prst="rect">
            <a:avLst/>
          </a:prstGeom>
          <a:noFill/>
        </p:spPr>
        <p:txBody>
          <a:bodyPr wrap="none" rtlCol="0">
            <a:spAutoFit/>
          </a:bodyPr>
          <a:lstStyle/>
          <a:p>
            <a:r>
              <a:rPr lang="pt-BR" dirty="0"/>
              <a:t>-</a:t>
            </a:r>
            <a:endParaRPr lang="pt-BR" dirty="0"/>
          </a:p>
        </p:txBody>
      </p:sp>
      <p:sp>
        <p:nvSpPr>
          <p:cNvPr id="31" name="CaixaDeTexto 30"/>
          <p:cNvSpPr txBox="1"/>
          <p:nvPr/>
        </p:nvSpPr>
        <p:spPr>
          <a:xfrm>
            <a:off x="3727079" y="3883042"/>
            <a:ext cx="255198" cy="369332"/>
          </a:xfrm>
          <a:prstGeom prst="rect">
            <a:avLst/>
          </a:prstGeom>
          <a:noFill/>
        </p:spPr>
        <p:txBody>
          <a:bodyPr wrap="none" rtlCol="0">
            <a:spAutoFit/>
          </a:bodyPr>
          <a:lstStyle/>
          <a:p>
            <a:r>
              <a:rPr lang="pt-BR" dirty="0"/>
              <a:t>-</a:t>
            </a:r>
            <a:endParaRPr lang="pt-BR" dirty="0"/>
          </a:p>
        </p:txBody>
      </p:sp>
      <p:sp>
        <p:nvSpPr>
          <p:cNvPr id="32" name="CaixaDeTexto 31"/>
          <p:cNvSpPr txBox="1"/>
          <p:nvPr/>
        </p:nvSpPr>
        <p:spPr>
          <a:xfrm>
            <a:off x="3351465" y="3966977"/>
            <a:ext cx="255198" cy="369332"/>
          </a:xfrm>
          <a:prstGeom prst="rect">
            <a:avLst/>
          </a:prstGeom>
          <a:noFill/>
        </p:spPr>
        <p:txBody>
          <a:bodyPr wrap="none" rtlCol="0">
            <a:spAutoFit/>
          </a:bodyPr>
          <a:lstStyle/>
          <a:p>
            <a:r>
              <a:rPr lang="pt-BR" dirty="0"/>
              <a:t>-</a:t>
            </a:r>
            <a:endParaRPr lang="pt-BR" dirty="0"/>
          </a:p>
        </p:txBody>
      </p:sp>
      <p:sp>
        <p:nvSpPr>
          <p:cNvPr id="33" name="CaixaDeTexto 32"/>
          <p:cNvSpPr txBox="1"/>
          <p:nvPr/>
        </p:nvSpPr>
        <p:spPr>
          <a:xfrm>
            <a:off x="3546825" y="4389346"/>
            <a:ext cx="255198" cy="369332"/>
          </a:xfrm>
          <a:prstGeom prst="rect">
            <a:avLst/>
          </a:prstGeom>
          <a:noFill/>
        </p:spPr>
        <p:txBody>
          <a:bodyPr wrap="none" rtlCol="0">
            <a:spAutoFit/>
          </a:bodyPr>
          <a:lstStyle/>
          <a:p>
            <a:r>
              <a:rPr lang="pt-BR" dirty="0"/>
              <a:t>-</a:t>
            </a:r>
            <a:endParaRPr lang="pt-BR" dirty="0"/>
          </a:p>
        </p:txBody>
      </p:sp>
      <p:sp>
        <p:nvSpPr>
          <p:cNvPr id="34" name="CaixaDeTexto 33"/>
          <p:cNvSpPr txBox="1"/>
          <p:nvPr/>
        </p:nvSpPr>
        <p:spPr>
          <a:xfrm>
            <a:off x="3574679" y="3730642"/>
            <a:ext cx="255198" cy="369332"/>
          </a:xfrm>
          <a:prstGeom prst="rect">
            <a:avLst/>
          </a:prstGeom>
          <a:noFill/>
        </p:spPr>
        <p:txBody>
          <a:bodyPr wrap="none" rtlCol="0">
            <a:spAutoFit/>
          </a:bodyPr>
          <a:lstStyle/>
          <a:p>
            <a:r>
              <a:rPr lang="pt-BR" dirty="0"/>
              <a:t>-</a:t>
            </a:r>
            <a:endParaRPr lang="pt-BR" dirty="0"/>
          </a:p>
        </p:txBody>
      </p:sp>
      <p:sp>
        <p:nvSpPr>
          <p:cNvPr id="35" name="CaixaDeTexto 34"/>
          <p:cNvSpPr txBox="1"/>
          <p:nvPr/>
        </p:nvSpPr>
        <p:spPr>
          <a:xfrm>
            <a:off x="3632225" y="4283173"/>
            <a:ext cx="255198" cy="369332"/>
          </a:xfrm>
          <a:prstGeom prst="rect">
            <a:avLst/>
          </a:prstGeom>
          <a:noFill/>
        </p:spPr>
        <p:txBody>
          <a:bodyPr wrap="none" rtlCol="0">
            <a:spAutoFit/>
          </a:bodyPr>
          <a:lstStyle/>
          <a:p>
            <a:r>
              <a:rPr lang="pt-BR" dirty="0"/>
              <a:t>-</a:t>
            </a:r>
            <a:endParaRPr lang="pt-BR" dirty="0"/>
          </a:p>
        </p:txBody>
      </p:sp>
      <p:sp>
        <p:nvSpPr>
          <p:cNvPr id="36" name="CaixaDeTexto 35"/>
          <p:cNvSpPr txBox="1"/>
          <p:nvPr/>
        </p:nvSpPr>
        <p:spPr>
          <a:xfrm>
            <a:off x="3969306" y="4609484"/>
            <a:ext cx="300082" cy="369332"/>
          </a:xfrm>
          <a:prstGeom prst="rect">
            <a:avLst/>
          </a:prstGeom>
          <a:noFill/>
        </p:spPr>
        <p:txBody>
          <a:bodyPr wrap="none" rtlCol="0">
            <a:spAutoFit/>
          </a:bodyPr>
          <a:lstStyle/>
          <a:p>
            <a:r>
              <a:rPr lang="pt-BR" dirty="0" smtClean="0"/>
              <a:t>+</a:t>
            </a:r>
            <a:endParaRPr lang="pt-BR" dirty="0"/>
          </a:p>
        </p:txBody>
      </p:sp>
      <p:sp>
        <p:nvSpPr>
          <p:cNvPr id="37" name="CaixaDeTexto 36"/>
          <p:cNvSpPr txBox="1"/>
          <p:nvPr/>
        </p:nvSpPr>
        <p:spPr>
          <a:xfrm>
            <a:off x="3879635" y="4744692"/>
            <a:ext cx="300082" cy="369332"/>
          </a:xfrm>
          <a:prstGeom prst="rect">
            <a:avLst/>
          </a:prstGeom>
          <a:noFill/>
        </p:spPr>
        <p:txBody>
          <a:bodyPr wrap="none" rtlCol="0">
            <a:spAutoFit/>
          </a:bodyPr>
          <a:lstStyle/>
          <a:p>
            <a:r>
              <a:rPr lang="pt-BR" dirty="0" smtClean="0"/>
              <a:t>+</a:t>
            </a:r>
            <a:endParaRPr lang="pt-BR" dirty="0"/>
          </a:p>
        </p:txBody>
      </p:sp>
      <p:sp>
        <p:nvSpPr>
          <p:cNvPr id="38" name="CaixaDeTexto 37"/>
          <p:cNvSpPr txBox="1"/>
          <p:nvPr/>
        </p:nvSpPr>
        <p:spPr>
          <a:xfrm>
            <a:off x="7950835" y="358140"/>
            <a:ext cx="3558540" cy="1076325"/>
          </a:xfrm>
          <a:prstGeom prst="rect">
            <a:avLst/>
          </a:prstGeom>
          <a:noFill/>
        </p:spPr>
        <p:txBody>
          <a:bodyPr wrap="square" rtlCol="0">
            <a:spAutoFit/>
          </a:bodyPr>
          <a:lstStyle/>
          <a:p>
            <a:pPr algn="ctr"/>
            <a:r>
              <a:rPr lang="pt-BR" sz="3200" b="1" dirty="0" smtClean="0">
                <a:solidFill>
                  <a:srgbClr val="C00000"/>
                </a:solidFill>
                <a:latin typeface="Comic Sans MS" panose="030F0702030302020204" pitchFamily="66" charset="0"/>
              </a:rPr>
              <a:t>Tensão aplicada: zero</a:t>
            </a:r>
            <a:endParaRPr lang="pt-BR" sz="3200" b="1" dirty="0">
              <a:solidFill>
                <a:srgbClr val="C00000"/>
              </a:solidFill>
              <a:latin typeface="Comic Sans MS" panose="030F0702030302020204" pitchFamily="66" charset="0"/>
            </a:endParaRPr>
          </a:p>
        </p:txBody>
      </p:sp>
      <p:sp>
        <p:nvSpPr>
          <p:cNvPr id="22" name="Seta para a direita 21"/>
          <p:cNvSpPr/>
          <p:nvPr/>
        </p:nvSpPr>
        <p:spPr>
          <a:xfrm rot="10800000">
            <a:off x="2710524" y="6496655"/>
            <a:ext cx="1927799" cy="957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9" name="CaixaDeTexto 38"/>
          <p:cNvSpPr txBox="1"/>
          <p:nvPr/>
        </p:nvSpPr>
        <p:spPr>
          <a:xfrm>
            <a:off x="4470649" y="6207504"/>
            <a:ext cx="335348" cy="461665"/>
          </a:xfrm>
          <a:prstGeom prst="rect">
            <a:avLst/>
          </a:prstGeom>
          <a:solidFill>
            <a:schemeClr val="bg1"/>
          </a:solidFill>
        </p:spPr>
        <p:txBody>
          <a:bodyPr wrap="none" rtlCol="0">
            <a:spAutoFit/>
          </a:bodyPr>
          <a:lstStyle/>
          <a:p>
            <a:r>
              <a:rPr lang="pt-BR" sz="2400" dirty="0"/>
              <a:t>E</a:t>
            </a:r>
            <a:endParaRPr lang="pt-BR" sz="2400" dirty="0"/>
          </a:p>
        </p:txBody>
      </p:sp>
      <p:cxnSp>
        <p:nvCxnSpPr>
          <p:cNvPr id="3" name="Conector Reto 2"/>
          <p:cNvCxnSpPr/>
          <p:nvPr/>
        </p:nvCxnSpPr>
        <p:spPr>
          <a:xfrm>
            <a:off x="3253903" y="3428976"/>
            <a:ext cx="4362784"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Conector Reto 39"/>
          <p:cNvCxnSpPr>
            <a:endCxn id="23554" idx="3"/>
          </p:cNvCxnSpPr>
          <p:nvPr/>
        </p:nvCxnSpPr>
        <p:spPr>
          <a:xfrm>
            <a:off x="6467475" y="4176994"/>
            <a:ext cx="1149212"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Conector de Seta Reta 40"/>
          <p:cNvCxnSpPr/>
          <p:nvPr/>
        </p:nvCxnSpPr>
        <p:spPr>
          <a:xfrm>
            <a:off x="7373923" y="3425842"/>
            <a:ext cx="0" cy="75115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Retângulo 42"/>
          <p:cNvSpPr/>
          <p:nvPr/>
        </p:nvSpPr>
        <p:spPr>
          <a:xfrm>
            <a:off x="7336397" y="3596394"/>
            <a:ext cx="1587294" cy="369332"/>
          </a:xfrm>
          <a:prstGeom prst="rect">
            <a:avLst/>
          </a:prstGeom>
        </p:spPr>
        <p:txBody>
          <a:bodyPr wrap="none">
            <a:spAutoFit/>
          </a:bodyPr>
          <a:lstStyle/>
          <a:p>
            <a:r>
              <a:rPr lang="pt-BR" dirty="0" smtClean="0">
                <a:latin typeface="Comic Sans MS" panose="030F0702030302020204" pitchFamily="66" charset="0"/>
              </a:rPr>
              <a:t>q(</a:t>
            </a:r>
            <a:r>
              <a:rPr lang="pt-BR" dirty="0" err="1" smtClean="0">
                <a:latin typeface="Symbol" panose="05050102010706020507" pitchFamily="18" charset="2"/>
              </a:rPr>
              <a:t>f</a:t>
            </a:r>
            <a:r>
              <a:rPr lang="pt-BR" baseline="-25000" dirty="0" err="1" smtClean="0">
                <a:latin typeface="Comic Sans MS" panose="030F0702030302020204" pitchFamily="66" charset="0"/>
              </a:rPr>
              <a:t>p</a:t>
            </a:r>
            <a:r>
              <a:rPr lang="pt-BR" dirty="0" smtClean="0">
                <a:latin typeface="Comic Sans MS" panose="030F0702030302020204" pitchFamily="66" charset="0"/>
              </a:rPr>
              <a:t> </a:t>
            </a:r>
            <a:r>
              <a:rPr lang="pt-BR" dirty="0">
                <a:latin typeface="Comic Sans MS" panose="030F0702030302020204" pitchFamily="66" charset="0"/>
              </a:rPr>
              <a:t>+ </a:t>
            </a:r>
            <a:r>
              <a:rPr lang="pt-BR" dirty="0" err="1" smtClean="0">
                <a:latin typeface="Symbol" panose="05050102010706020507" pitchFamily="18" charset="2"/>
              </a:rPr>
              <a:t>f</a:t>
            </a:r>
            <a:r>
              <a:rPr lang="pt-BR" baseline="-25000" dirty="0" err="1">
                <a:latin typeface="Comic Sans MS" panose="030F0702030302020204" pitchFamily="66" charset="0"/>
              </a:rPr>
              <a:t>N</a:t>
            </a:r>
            <a:r>
              <a:rPr lang="pt-BR" dirty="0" smtClean="0">
                <a:latin typeface="Comic Sans MS" panose="030F0702030302020204" pitchFamily="66" charset="0"/>
              </a:rPr>
              <a:t>) = </a:t>
            </a:r>
            <a:r>
              <a:rPr lang="pt-BR" dirty="0" err="1" smtClean="0">
                <a:latin typeface="Symbol" panose="05050102010706020507" pitchFamily="18" charset="2"/>
              </a:rPr>
              <a:t>f</a:t>
            </a:r>
            <a:r>
              <a:rPr lang="pt-BR" baseline="-25000" dirty="0" err="1" smtClean="0">
                <a:latin typeface="Comic Sans MS" panose="030F0702030302020204" pitchFamily="66" charset="0"/>
              </a:rPr>
              <a:t>i</a:t>
            </a:r>
            <a:endParaRPr lang="pt-BR" dirty="0">
              <a:latin typeface="Symbol" panose="05050102010706020507" pitchFamily="18" charset="2"/>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5" name="Imagem 4"/>
          <p:cNvPicPr>
            <a:picLocks noChangeAspect="1"/>
          </p:cNvPicPr>
          <p:nvPr/>
        </p:nvPicPr>
        <p:blipFill>
          <a:blip r:embed="rId1"/>
          <a:stretch>
            <a:fillRect/>
          </a:stretch>
        </p:blipFill>
        <p:spPr>
          <a:xfrm>
            <a:off x="2717800" y="2181225"/>
            <a:ext cx="6216015" cy="4540250"/>
          </a:xfrm>
          <a:prstGeom prst="rect">
            <a:avLst/>
          </a:prstGeom>
        </p:spPr>
      </p:pic>
      <p:pic>
        <p:nvPicPr>
          <p:cNvPr id="7" name="Picture 2" descr="Electronic Devices 2016 - Inderjit Singh"/>
          <p:cNvPicPr>
            <a:picLocks noChangeAspect="1" noChangeArrowheads="1"/>
          </p:cNvPicPr>
          <p:nvPr/>
        </p:nvPicPr>
        <p:blipFill rotWithShape="1">
          <a:blip r:embed="rId2">
            <a:extLst>
              <a:ext uri="{28A0092B-C50C-407E-A947-70E740481C1C}">
                <a14:useLocalDpi xmlns:a14="http://schemas.microsoft.com/office/drawing/2010/main" val="0"/>
              </a:ext>
            </a:extLst>
          </a:blip>
          <a:srcRect l="1403" t="47136" r="69535" b="11157"/>
          <a:stretch>
            <a:fillRect/>
          </a:stretch>
        </p:blipFill>
        <p:spPr bwMode="auto">
          <a:xfrm>
            <a:off x="481965" y="180975"/>
            <a:ext cx="11446510" cy="2000250"/>
          </a:xfrm>
          <a:prstGeom prst="rect">
            <a:avLst/>
          </a:prstGeom>
          <a:noFill/>
          <a:extLst>
            <a:ext uri="{909E8E84-426E-40DD-AFC4-6F175D3DCCD1}">
              <a14:hiddenFill xmlns:a14="http://schemas.microsoft.com/office/drawing/2010/main">
                <a:solidFill>
                  <a:srgbClr val="FFFFFF"/>
                </a:solidFill>
              </a14:hiddenFill>
            </a:ext>
          </a:extLst>
        </p:spPr>
      </p:pic>
      <p:sp>
        <p:nvSpPr>
          <p:cNvPr id="8" name="CaixaDeTexto 7"/>
          <p:cNvSpPr txBox="1"/>
          <p:nvPr/>
        </p:nvSpPr>
        <p:spPr>
          <a:xfrm>
            <a:off x="8449206" y="977316"/>
            <a:ext cx="970137" cy="523220"/>
          </a:xfrm>
          <a:prstGeom prst="rect">
            <a:avLst/>
          </a:prstGeom>
          <a:noFill/>
        </p:spPr>
        <p:txBody>
          <a:bodyPr wrap="none" rtlCol="0">
            <a:spAutoFit/>
          </a:bodyPr>
          <a:lstStyle/>
          <a:p>
            <a:r>
              <a:rPr lang="pt-BR" sz="2800" dirty="0">
                <a:latin typeface="Comic Sans MS" panose="030F0702030302020204" pitchFamily="66" charset="0"/>
              </a:rPr>
              <a:t>N</a:t>
            </a:r>
            <a:r>
              <a:rPr lang="pt-BR" sz="2800" dirty="0" smtClean="0">
                <a:latin typeface="Comic Sans MS" panose="030F0702030302020204" pitchFamily="66" charset="0"/>
              </a:rPr>
              <a:t>-Si</a:t>
            </a:r>
            <a:endParaRPr lang="pt-BR" sz="2800" dirty="0">
              <a:latin typeface="Comic Sans MS" panose="030F0702030302020204" pitchFamily="66" charset="0"/>
            </a:endParaRPr>
          </a:p>
        </p:txBody>
      </p:sp>
      <p:sp>
        <p:nvSpPr>
          <p:cNvPr id="9" name="CaixaDeTexto 8"/>
          <p:cNvSpPr txBox="1"/>
          <p:nvPr/>
        </p:nvSpPr>
        <p:spPr>
          <a:xfrm>
            <a:off x="2718033" y="274039"/>
            <a:ext cx="870751" cy="523220"/>
          </a:xfrm>
          <a:prstGeom prst="rect">
            <a:avLst/>
          </a:prstGeom>
          <a:noFill/>
        </p:spPr>
        <p:txBody>
          <a:bodyPr wrap="none" rtlCol="0">
            <a:spAutoFit/>
          </a:bodyPr>
          <a:lstStyle/>
          <a:p>
            <a:r>
              <a:rPr lang="pt-BR" sz="2800" dirty="0" err="1">
                <a:latin typeface="Comic Sans MS" panose="030F0702030302020204" pitchFamily="66" charset="0"/>
              </a:rPr>
              <a:t>P</a:t>
            </a:r>
            <a:r>
              <a:rPr lang="pt-BR" sz="2800" dirty="0" err="1" smtClean="0">
                <a:latin typeface="Comic Sans MS" panose="030F0702030302020204" pitchFamily="66" charset="0"/>
              </a:rPr>
              <a:t>-Si</a:t>
            </a:r>
            <a:endParaRPr lang="pt-BR" sz="2800" dirty="0">
              <a:latin typeface="Comic Sans MS" panose="030F0702030302020204" pitchFamily="66" charset="0"/>
            </a:endParaRPr>
          </a:p>
        </p:txBody>
      </p:sp>
      <p:cxnSp>
        <p:nvCxnSpPr>
          <p:cNvPr id="11" name="Conector Reto 10"/>
          <p:cNvCxnSpPr/>
          <p:nvPr/>
        </p:nvCxnSpPr>
        <p:spPr>
          <a:xfrm>
            <a:off x="7457813" y="1987059"/>
            <a:ext cx="0" cy="42357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4716011" y="1787121"/>
            <a:ext cx="0" cy="423574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CaixaDeTexto 13"/>
          <p:cNvSpPr txBox="1"/>
          <p:nvPr/>
        </p:nvSpPr>
        <p:spPr>
          <a:xfrm>
            <a:off x="2248181" y="2305667"/>
            <a:ext cx="889987" cy="369332"/>
          </a:xfrm>
          <a:prstGeom prst="rect">
            <a:avLst/>
          </a:prstGeom>
          <a:noFill/>
        </p:spPr>
        <p:txBody>
          <a:bodyPr wrap="none" rtlCol="0">
            <a:spAutoFit/>
          </a:bodyPr>
          <a:lstStyle/>
          <a:p>
            <a:r>
              <a:rPr lang="pt-BR" dirty="0" smtClean="0"/>
              <a:t>lacunas</a:t>
            </a:r>
            <a:endParaRPr lang="pt-BR" dirty="0"/>
          </a:p>
        </p:txBody>
      </p:sp>
      <p:sp>
        <p:nvSpPr>
          <p:cNvPr id="15" name="CaixaDeTexto 14"/>
          <p:cNvSpPr txBox="1"/>
          <p:nvPr/>
        </p:nvSpPr>
        <p:spPr>
          <a:xfrm>
            <a:off x="1267966" y="2994028"/>
            <a:ext cx="2181860" cy="645160"/>
          </a:xfrm>
          <a:prstGeom prst="rect">
            <a:avLst/>
          </a:prstGeom>
          <a:noFill/>
        </p:spPr>
        <p:txBody>
          <a:bodyPr wrap="none" rtlCol="0">
            <a:spAutoFit/>
          </a:bodyPr>
          <a:lstStyle/>
          <a:p>
            <a:pPr algn="ctr"/>
            <a:r>
              <a:rPr lang="pt-BR" dirty="0" smtClean="0"/>
              <a:t>Dopantes </a:t>
            </a:r>
            <a:endParaRPr lang="pt-BR" dirty="0" smtClean="0"/>
          </a:p>
          <a:p>
            <a:pPr algn="ctr"/>
            <a:r>
              <a:rPr lang="pt-BR" dirty="0" err="1"/>
              <a:t>a</a:t>
            </a:r>
            <a:r>
              <a:rPr lang="pt-BR" dirty="0" err="1" smtClean="0"/>
              <a:t>ceitadores</a:t>
            </a:r>
            <a:r>
              <a:rPr lang="pt-BR" dirty="0" smtClean="0"/>
              <a:t> ionizados</a:t>
            </a:r>
            <a:endParaRPr lang="pt-BR" dirty="0"/>
          </a:p>
        </p:txBody>
      </p:sp>
      <p:sp>
        <p:nvSpPr>
          <p:cNvPr id="16" name="CaixaDeTexto 15"/>
          <p:cNvSpPr txBox="1"/>
          <p:nvPr/>
        </p:nvSpPr>
        <p:spPr>
          <a:xfrm>
            <a:off x="8344572" y="2181397"/>
            <a:ext cx="953979" cy="369332"/>
          </a:xfrm>
          <a:prstGeom prst="rect">
            <a:avLst/>
          </a:prstGeom>
          <a:noFill/>
        </p:spPr>
        <p:txBody>
          <a:bodyPr wrap="none" rtlCol="0">
            <a:spAutoFit/>
          </a:bodyPr>
          <a:lstStyle/>
          <a:p>
            <a:r>
              <a:rPr lang="pt-BR" dirty="0" smtClean="0"/>
              <a:t>elétrons</a:t>
            </a:r>
            <a:endParaRPr lang="pt-BR" dirty="0"/>
          </a:p>
        </p:txBody>
      </p:sp>
      <p:sp>
        <p:nvSpPr>
          <p:cNvPr id="17" name="CaixaDeTexto 16"/>
          <p:cNvSpPr txBox="1"/>
          <p:nvPr/>
        </p:nvSpPr>
        <p:spPr>
          <a:xfrm>
            <a:off x="8153541" y="3105624"/>
            <a:ext cx="2034540" cy="645160"/>
          </a:xfrm>
          <a:prstGeom prst="rect">
            <a:avLst/>
          </a:prstGeom>
          <a:noFill/>
        </p:spPr>
        <p:txBody>
          <a:bodyPr wrap="none" rtlCol="0">
            <a:spAutoFit/>
          </a:bodyPr>
          <a:lstStyle/>
          <a:p>
            <a:pPr algn="ctr"/>
            <a:r>
              <a:rPr lang="pt-BR" dirty="0" smtClean="0"/>
              <a:t>Dopantes </a:t>
            </a:r>
            <a:endParaRPr lang="pt-BR" dirty="0" smtClean="0"/>
          </a:p>
          <a:p>
            <a:pPr algn="ctr"/>
            <a:r>
              <a:rPr lang="pt-BR" dirty="0" err="1" smtClean="0"/>
              <a:t>doadores</a:t>
            </a:r>
            <a:r>
              <a:rPr lang="pt-BR" dirty="0" smtClean="0"/>
              <a:t>. ionizados</a:t>
            </a:r>
            <a:endParaRPr lang="pt-BR"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4" name="CaixaDeTexto 3"/>
          <p:cNvSpPr txBox="1"/>
          <p:nvPr/>
        </p:nvSpPr>
        <p:spPr>
          <a:xfrm>
            <a:off x="715819" y="464782"/>
            <a:ext cx="10871292" cy="1815882"/>
          </a:xfrm>
          <a:prstGeom prst="rect">
            <a:avLst/>
          </a:prstGeom>
          <a:noFill/>
        </p:spPr>
        <p:txBody>
          <a:bodyPr wrap="square" rtlCol="0">
            <a:spAutoFit/>
          </a:bodyPr>
          <a:lstStyle/>
          <a:p>
            <a:r>
              <a:rPr lang="pt-BR" sz="2800" dirty="0" smtClean="0">
                <a:latin typeface="Comic Sans MS" panose="030F0702030302020204" pitchFamily="66" charset="0"/>
              </a:rPr>
              <a:t>Na região de depleção não há portadores, apenas dopantes ionizados</a:t>
            </a:r>
            <a:endParaRPr lang="pt-BR" sz="2800" dirty="0" smtClean="0">
              <a:latin typeface="Comic Sans MS" panose="030F0702030302020204" pitchFamily="66" charset="0"/>
            </a:endParaRPr>
          </a:p>
          <a:p>
            <a:pPr marL="914400" lvl="1" indent="-457200">
              <a:buFont typeface="Arial" panose="020B0604020202020204" pitchFamily="34" charset="0"/>
              <a:buChar char="•"/>
            </a:pPr>
            <a:r>
              <a:rPr lang="pt-BR" sz="2800" dirty="0">
                <a:latin typeface="Comic Sans MS" panose="030F0702030302020204" pitchFamily="66" charset="0"/>
              </a:rPr>
              <a:t>d</a:t>
            </a:r>
            <a:r>
              <a:rPr lang="pt-BR" sz="2800" dirty="0" smtClean="0">
                <a:latin typeface="Comic Sans MS" panose="030F0702030302020204" pitchFamily="66" charset="0"/>
              </a:rPr>
              <a:t>o lado N-Si os dopantes ionizados são positivos</a:t>
            </a:r>
            <a:endParaRPr lang="pt-BR" sz="2800" dirty="0" smtClean="0">
              <a:latin typeface="Comic Sans MS" panose="030F0702030302020204" pitchFamily="66" charset="0"/>
            </a:endParaRPr>
          </a:p>
          <a:p>
            <a:pPr marL="914400" lvl="1" indent="-457200">
              <a:buFont typeface="Arial" panose="020B0604020202020204" pitchFamily="34" charset="0"/>
              <a:buChar char="•"/>
            </a:pPr>
            <a:r>
              <a:rPr lang="pt-BR" sz="2800" dirty="0">
                <a:latin typeface="Comic Sans MS" panose="030F0702030302020204" pitchFamily="66" charset="0"/>
              </a:rPr>
              <a:t>d</a:t>
            </a:r>
            <a:r>
              <a:rPr lang="pt-BR" sz="2800" dirty="0" smtClean="0">
                <a:latin typeface="Comic Sans MS" panose="030F0702030302020204" pitchFamily="66" charset="0"/>
              </a:rPr>
              <a:t>o lado </a:t>
            </a:r>
            <a:r>
              <a:rPr lang="pt-BR" sz="2800" dirty="0" err="1" smtClean="0">
                <a:latin typeface="Comic Sans MS" panose="030F0702030302020204" pitchFamily="66" charset="0"/>
              </a:rPr>
              <a:t>P-Si</a:t>
            </a:r>
            <a:r>
              <a:rPr lang="pt-BR" sz="2800" dirty="0" smtClean="0">
                <a:latin typeface="Comic Sans MS" panose="030F0702030302020204" pitchFamily="66" charset="0"/>
              </a:rPr>
              <a:t> os dopantes ionizados são negativos</a:t>
            </a:r>
            <a:endParaRPr lang="pt-BR" sz="2800" dirty="0" smtClean="0">
              <a:latin typeface="Comic Sans MS" panose="030F0702030302020204" pitchFamily="66" charset="0"/>
            </a:endParaRPr>
          </a:p>
        </p:txBody>
      </p:sp>
      <p:pic>
        <p:nvPicPr>
          <p:cNvPr id="5" name="Picture 2" descr="Electronic Devices 2016 - Inderjit Singh"/>
          <p:cNvPicPr>
            <a:picLocks noChangeAspect="1" noChangeArrowheads="1"/>
          </p:cNvPicPr>
          <p:nvPr/>
        </p:nvPicPr>
        <p:blipFill rotWithShape="1">
          <a:blip r:embed="rId1">
            <a:extLst>
              <a:ext uri="{28A0092B-C50C-407E-A947-70E740481C1C}">
                <a14:useLocalDpi xmlns:a14="http://schemas.microsoft.com/office/drawing/2010/main" val="0"/>
              </a:ext>
            </a:extLst>
          </a:blip>
          <a:srcRect t="14322" r="67909" b="8412"/>
          <a:stretch>
            <a:fillRect/>
          </a:stretch>
        </p:blipFill>
        <p:spPr bwMode="auto">
          <a:xfrm>
            <a:off x="866775" y="2447925"/>
            <a:ext cx="5114925" cy="399415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6048375" y="2364185"/>
            <a:ext cx="5605411" cy="3970318"/>
          </a:xfrm>
          <a:prstGeom prst="rect">
            <a:avLst/>
          </a:prstGeom>
          <a:noFill/>
        </p:spPr>
        <p:txBody>
          <a:bodyPr wrap="square" rtlCol="0">
            <a:spAutoFit/>
          </a:bodyPr>
          <a:lstStyle/>
          <a:p>
            <a:r>
              <a:rPr lang="pt-BR" sz="2800" dirty="0" smtClean="0">
                <a:latin typeface="Comic Sans MS" panose="030F0702030302020204" pitchFamily="66" charset="0"/>
              </a:rPr>
              <a:t>Por difusão </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Elétrons vão para esquerda</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Lacunas vão para direta</a:t>
            </a:r>
            <a:endParaRPr lang="pt-BR" sz="2800" dirty="0" smtClean="0">
              <a:latin typeface="Comic Sans MS" panose="030F0702030302020204" pitchFamily="66" charset="0"/>
            </a:endParaRPr>
          </a:p>
          <a:p>
            <a:endParaRPr lang="pt-BR" sz="2800" dirty="0">
              <a:latin typeface="Comic Sans MS" panose="030F0702030302020204" pitchFamily="66" charset="0"/>
            </a:endParaRPr>
          </a:p>
          <a:p>
            <a:r>
              <a:rPr lang="pt-BR" sz="2800" dirty="0" smtClean="0">
                <a:latin typeface="Comic Sans MS" panose="030F0702030302020204" pitchFamily="66" charset="0"/>
              </a:rPr>
              <a:t>Por Arrasto (E)</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Elétrons vão para direita</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Lacunas vão para esquerda</a:t>
            </a:r>
            <a:endParaRPr lang="pt-BR" sz="2800" dirty="0" smtClean="0">
              <a:latin typeface="Comic Sans MS" panose="030F0702030302020204" pitchFamily="66" charset="0"/>
            </a:endParaRPr>
          </a:p>
          <a:p>
            <a:r>
              <a:rPr lang="pt-BR" sz="2800" dirty="0" smtClean="0">
                <a:latin typeface="Comic Sans MS" panose="030F0702030302020204" pitchFamily="66" charset="0"/>
              </a:rPr>
              <a:t>As correntes de difusão e arrasto se anulam.</a:t>
            </a:r>
            <a:endParaRPr lang="pt-BR" sz="2800" dirty="0" smtClean="0">
              <a:latin typeface="Comic Sans MS" panose="030F0702030302020204" pitchFamily="66" charset="0"/>
            </a:endParaRPr>
          </a:p>
        </p:txBody>
      </p:sp>
      <p:sp>
        <p:nvSpPr>
          <p:cNvPr id="7" name="CaixaDeTexto 6"/>
          <p:cNvSpPr txBox="1"/>
          <p:nvPr/>
        </p:nvSpPr>
        <p:spPr>
          <a:xfrm>
            <a:off x="2838450" y="2762250"/>
            <a:ext cx="255198" cy="369332"/>
          </a:xfrm>
          <a:prstGeom prst="rect">
            <a:avLst/>
          </a:prstGeom>
          <a:noFill/>
        </p:spPr>
        <p:txBody>
          <a:bodyPr wrap="none" rtlCol="0">
            <a:spAutoFit/>
          </a:bodyPr>
          <a:lstStyle/>
          <a:p>
            <a:r>
              <a:rPr lang="pt-BR" dirty="0" smtClean="0"/>
              <a:t>-</a:t>
            </a:r>
            <a:endParaRPr lang="pt-BR" dirty="0"/>
          </a:p>
        </p:txBody>
      </p:sp>
      <p:sp>
        <p:nvSpPr>
          <p:cNvPr id="8" name="CaixaDeTexto 7"/>
          <p:cNvSpPr txBox="1"/>
          <p:nvPr/>
        </p:nvSpPr>
        <p:spPr>
          <a:xfrm>
            <a:off x="2990850" y="2914650"/>
            <a:ext cx="255198" cy="369332"/>
          </a:xfrm>
          <a:prstGeom prst="rect">
            <a:avLst/>
          </a:prstGeom>
          <a:noFill/>
        </p:spPr>
        <p:txBody>
          <a:bodyPr wrap="none" rtlCol="0">
            <a:spAutoFit/>
          </a:bodyPr>
          <a:lstStyle/>
          <a:p>
            <a:r>
              <a:rPr lang="pt-BR" dirty="0" smtClean="0"/>
              <a:t>-</a:t>
            </a:r>
            <a:endParaRPr lang="pt-BR" dirty="0"/>
          </a:p>
        </p:txBody>
      </p:sp>
      <p:sp>
        <p:nvSpPr>
          <p:cNvPr id="9" name="CaixaDeTexto 8"/>
          <p:cNvSpPr txBox="1"/>
          <p:nvPr/>
        </p:nvSpPr>
        <p:spPr>
          <a:xfrm>
            <a:off x="3143250" y="3193018"/>
            <a:ext cx="255198" cy="369332"/>
          </a:xfrm>
          <a:prstGeom prst="rect">
            <a:avLst/>
          </a:prstGeom>
          <a:noFill/>
        </p:spPr>
        <p:txBody>
          <a:bodyPr wrap="none" rtlCol="0">
            <a:spAutoFit/>
          </a:bodyPr>
          <a:lstStyle/>
          <a:p>
            <a:r>
              <a:rPr lang="pt-BR" dirty="0" smtClean="0"/>
              <a:t>-</a:t>
            </a:r>
            <a:endParaRPr lang="pt-BR" dirty="0"/>
          </a:p>
        </p:txBody>
      </p:sp>
      <p:sp>
        <p:nvSpPr>
          <p:cNvPr id="10" name="CaixaDeTexto 9"/>
          <p:cNvSpPr txBox="1"/>
          <p:nvPr/>
        </p:nvSpPr>
        <p:spPr>
          <a:xfrm>
            <a:off x="3143250" y="2806184"/>
            <a:ext cx="255198" cy="369332"/>
          </a:xfrm>
          <a:prstGeom prst="rect">
            <a:avLst/>
          </a:prstGeom>
          <a:noFill/>
        </p:spPr>
        <p:txBody>
          <a:bodyPr wrap="none" rtlCol="0">
            <a:spAutoFit/>
          </a:bodyPr>
          <a:lstStyle/>
          <a:p>
            <a:r>
              <a:rPr lang="pt-BR" dirty="0" smtClean="0"/>
              <a:t>-</a:t>
            </a:r>
            <a:endParaRPr lang="pt-BR" dirty="0"/>
          </a:p>
        </p:txBody>
      </p:sp>
      <p:sp>
        <p:nvSpPr>
          <p:cNvPr id="11" name="CaixaDeTexto 10"/>
          <p:cNvSpPr txBox="1"/>
          <p:nvPr/>
        </p:nvSpPr>
        <p:spPr>
          <a:xfrm>
            <a:off x="3448050" y="3371850"/>
            <a:ext cx="255198" cy="369332"/>
          </a:xfrm>
          <a:prstGeom prst="rect">
            <a:avLst/>
          </a:prstGeom>
          <a:noFill/>
        </p:spPr>
        <p:txBody>
          <a:bodyPr wrap="none" rtlCol="0">
            <a:spAutoFit/>
          </a:bodyPr>
          <a:lstStyle/>
          <a:p>
            <a:r>
              <a:rPr lang="pt-BR" dirty="0" smtClean="0"/>
              <a:t>-</a:t>
            </a:r>
            <a:endParaRPr lang="pt-BR" dirty="0"/>
          </a:p>
        </p:txBody>
      </p:sp>
      <p:sp>
        <p:nvSpPr>
          <p:cNvPr id="12" name="CaixaDeTexto 11"/>
          <p:cNvSpPr txBox="1"/>
          <p:nvPr/>
        </p:nvSpPr>
        <p:spPr>
          <a:xfrm>
            <a:off x="2854715" y="3228975"/>
            <a:ext cx="255198" cy="369332"/>
          </a:xfrm>
          <a:prstGeom prst="rect">
            <a:avLst/>
          </a:prstGeom>
          <a:noFill/>
        </p:spPr>
        <p:txBody>
          <a:bodyPr wrap="none" rtlCol="0">
            <a:spAutoFit/>
          </a:bodyPr>
          <a:lstStyle/>
          <a:p>
            <a:r>
              <a:rPr lang="pt-BR" dirty="0" smtClean="0"/>
              <a:t>-</a:t>
            </a:r>
            <a:endParaRPr lang="pt-BR" dirty="0"/>
          </a:p>
        </p:txBody>
      </p:sp>
      <p:sp>
        <p:nvSpPr>
          <p:cNvPr id="13" name="CaixaDeTexto 12"/>
          <p:cNvSpPr txBox="1"/>
          <p:nvPr/>
        </p:nvSpPr>
        <p:spPr>
          <a:xfrm>
            <a:off x="3431785" y="2806184"/>
            <a:ext cx="407598" cy="369332"/>
          </a:xfrm>
          <a:prstGeom prst="rect">
            <a:avLst/>
          </a:prstGeom>
          <a:noFill/>
        </p:spPr>
        <p:txBody>
          <a:bodyPr wrap="square" rtlCol="0">
            <a:spAutoFit/>
          </a:bodyPr>
          <a:lstStyle/>
          <a:p>
            <a:r>
              <a:rPr lang="pt-BR" dirty="0"/>
              <a:t>+</a:t>
            </a:r>
            <a:endParaRPr lang="pt-BR" dirty="0"/>
          </a:p>
        </p:txBody>
      </p:sp>
      <p:sp>
        <p:nvSpPr>
          <p:cNvPr id="14" name="CaixaDeTexto 13"/>
          <p:cNvSpPr txBox="1"/>
          <p:nvPr/>
        </p:nvSpPr>
        <p:spPr>
          <a:xfrm>
            <a:off x="3584185" y="2958584"/>
            <a:ext cx="407598" cy="369332"/>
          </a:xfrm>
          <a:prstGeom prst="rect">
            <a:avLst/>
          </a:prstGeom>
          <a:noFill/>
        </p:spPr>
        <p:txBody>
          <a:bodyPr wrap="square" rtlCol="0">
            <a:spAutoFit/>
          </a:bodyPr>
          <a:lstStyle/>
          <a:p>
            <a:r>
              <a:rPr lang="pt-BR" dirty="0"/>
              <a:t>+</a:t>
            </a:r>
            <a:endParaRPr lang="pt-BR" dirty="0"/>
          </a:p>
        </p:txBody>
      </p:sp>
      <p:sp>
        <p:nvSpPr>
          <p:cNvPr id="15" name="CaixaDeTexto 14"/>
          <p:cNvSpPr txBox="1"/>
          <p:nvPr/>
        </p:nvSpPr>
        <p:spPr>
          <a:xfrm>
            <a:off x="3499449" y="3193018"/>
            <a:ext cx="407598" cy="369332"/>
          </a:xfrm>
          <a:prstGeom prst="rect">
            <a:avLst/>
          </a:prstGeom>
          <a:noFill/>
        </p:spPr>
        <p:txBody>
          <a:bodyPr wrap="square" rtlCol="0">
            <a:spAutoFit/>
          </a:bodyPr>
          <a:lstStyle/>
          <a:p>
            <a:r>
              <a:rPr lang="pt-BR" dirty="0"/>
              <a:t>+</a:t>
            </a:r>
            <a:endParaRPr lang="pt-BR" dirty="0"/>
          </a:p>
        </p:txBody>
      </p:sp>
      <p:sp>
        <p:nvSpPr>
          <p:cNvPr id="16" name="CaixaDeTexto 15"/>
          <p:cNvSpPr txBox="1"/>
          <p:nvPr/>
        </p:nvSpPr>
        <p:spPr>
          <a:xfrm>
            <a:off x="3720320" y="2826603"/>
            <a:ext cx="407598" cy="369332"/>
          </a:xfrm>
          <a:prstGeom prst="rect">
            <a:avLst/>
          </a:prstGeom>
          <a:noFill/>
        </p:spPr>
        <p:txBody>
          <a:bodyPr wrap="square" rtlCol="0">
            <a:spAutoFit/>
          </a:bodyPr>
          <a:lstStyle/>
          <a:p>
            <a:r>
              <a:rPr lang="pt-BR" dirty="0"/>
              <a:t>+</a:t>
            </a:r>
            <a:endParaRPr lang="pt-BR" dirty="0"/>
          </a:p>
        </p:txBody>
      </p:sp>
      <p:sp>
        <p:nvSpPr>
          <p:cNvPr id="17" name="CaixaDeTexto 16"/>
          <p:cNvSpPr txBox="1"/>
          <p:nvPr/>
        </p:nvSpPr>
        <p:spPr>
          <a:xfrm>
            <a:off x="3697273" y="3254633"/>
            <a:ext cx="407598" cy="369332"/>
          </a:xfrm>
          <a:prstGeom prst="rect">
            <a:avLst/>
          </a:prstGeom>
          <a:noFill/>
        </p:spPr>
        <p:txBody>
          <a:bodyPr wrap="square" rtlCol="0">
            <a:spAutoFit/>
          </a:bodyPr>
          <a:lstStyle/>
          <a:p>
            <a:r>
              <a:rPr lang="pt-BR" dirty="0"/>
              <a:t>+</a:t>
            </a:r>
            <a:endParaRPr lang="pt-BR"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CaixaDeTexto 2"/>
          <p:cNvSpPr txBox="1"/>
          <p:nvPr/>
        </p:nvSpPr>
        <p:spPr>
          <a:xfrm>
            <a:off x="971550" y="725885"/>
            <a:ext cx="10801350" cy="5262245"/>
          </a:xfrm>
          <a:prstGeom prst="rect">
            <a:avLst/>
          </a:prstGeom>
          <a:noFill/>
        </p:spPr>
        <p:txBody>
          <a:bodyPr wrap="square" rtlCol="0">
            <a:spAutoFit/>
          </a:bodyPr>
          <a:lstStyle/>
          <a:p>
            <a:r>
              <a:rPr lang="pt-BR" sz="2800" dirty="0" smtClean="0">
                <a:latin typeface="Comic Sans MS" panose="030F0702030302020204" pitchFamily="66" charset="0"/>
              </a:rPr>
              <a:t>Observações:</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Dentro da região de depleção há poucos portadores</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As cargas na região de depleção são devido aos dopantes ionizados e estão fixas no espaço</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Fora da região de depleção não há praticamente cargas. São regiões neutras</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No diagrama de níveis de energia do elétron, quanto mais negativa for a tensão aplicada mais para baixo ficam as curvas (lembre que o elétron que está do lado positivo tem menos energia do que o elétron que esta do lado negativo)</a:t>
            </a:r>
            <a:endParaRPr lang="pt-BR" sz="2800" dirty="0" smtClean="0">
              <a:latin typeface="Comic Sans MS" panose="030F0702030302020204" pitchFamily="66" charset="0"/>
            </a:endParaRPr>
          </a:p>
          <a:p>
            <a:pPr marL="457200" indent="-457200">
              <a:buFont typeface="Arial" panose="020B0604020202020204" pitchFamily="34" charset="0"/>
              <a:buChar char="•"/>
            </a:pPr>
            <a:r>
              <a:rPr lang="pt-BR" sz="2800" dirty="0" smtClean="0">
                <a:latin typeface="Comic Sans MS" panose="030F0702030302020204" pitchFamily="66" charset="0"/>
              </a:rPr>
              <a:t>Praticamente </a:t>
            </a:r>
            <a:r>
              <a:rPr lang="pt-BR" sz="2800" dirty="0">
                <a:latin typeface="Comic Sans MS" panose="030F0702030302020204" pitchFamily="66" charset="0"/>
              </a:rPr>
              <a:t>a</a:t>
            </a:r>
            <a:r>
              <a:rPr lang="pt-BR" sz="2800" dirty="0" smtClean="0">
                <a:latin typeface="Comic Sans MS" panose="030F0702030302020204" pitchFamily="66" charset="0"/>
              </a:rPr>
              <a:t>penas na região de depleção aparece campo elétrico e, assim, apenas aí há variação dos níveis de energia</a:t>
            </a:r>
            <a:endParaRPr lang="pt-BR" sz="2800" dirty="0" smtClean="0">
              <a:latin typeface="Comic Sans MS" panose="030F0702030302020204" pitchFamily="66" charset="0"/>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pic>
        <p:nvPicPr>
          <p:cNvPr id="1026" name="Picture 2" descr="Electronic Devices 2016 - Inderjit Singh"/>
          <p:cNvPicPr>
            <a:picLocks noChangeAspect="1" noChangeArrowheads="1"/>
          </p:cNvPicPr>
          <p:nvPr/>
        </p:nvPicPr>
        <p:blipFill rotWithShape="1">
          <a:blip r:embed="rId1">
            <a:extLst>
              <a:ext uri="{28A0092B-C50C-407E-A947-70E740481C1C}">
                <a14:useLocalDpi xmlns:a14="http://schemas.microsoft.com/office/drawing/2010/main" val="0"/>
              </a:ext>
            </a:extLst>
          </a:blip>
          <a:srcRect l="32545" r="35819"/>
          <a:stretch>
            <a:fillRect/>
          </a:stretch>
        </p:blipFill>
        <p:spPr bwMode="auto">
          <a:xfrm>
            <a:off x="624093" y="666750"/>
            <a:ext cx="3500232" cy="5360988"/>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p:cNvSpPr txBox="1"/>
          <p:nvPr/>
        </p:nvSpPr>
        <p:spPr>
          <a:xfrm>
            <a:off x="4654951" y="128141"/>
            <a:ext cx="3412723" cy="1077218"/>
          </a:xfrm>
          <a:prstGeom prst="rect">
            <a:avLst/>
          </a:prstGeom>
          <a:noFill/>
        </p:spPr>
        <p:txBody>
          <a:bodyPr wrap="square" rtlCol="0">
            <a:spAutoFit/>
          </a:bodyPr>
          <a:lstStyle/>
          <a:p>
            <a:r>
              <a:rPr lang="pt-BR" sz="3200" b="1" dirty="0" smtClean="0">
                <a:solidFill>
                  <a:srgbClr val="C00000"/>
                </a:solidFill>
                <a:latin typeface="Comic Sans MS" panose="030F0702030302020204" pitchFamily="66" charset="0"/>
              </a:rPr>
              <a:t>Tensão negativa aplicada</a:t>
            </a:r>
            <a:endParaRPr lang="pt-BR" sz="3200" b="1" dirty="0">
              <a:solidFill>
                <a:srgbClr val="C00000"/>
              </a:solidFill>
              <a:latin typeface="Comic Sans MS" panose="030F0702030302020204" pitchFamily="66" charset="0"/>
            </a:endParaRPr>
          </a:p>
        </p:txBody>
      </p:sp>
      <p:sp>
        <p:nvSpPr>
          <p:cNvPr id="5" name="CaixaDeTexto 4"/>
          <p:cNvSpPr txBox="1"/>
          <p:nvPr/>
        </p:nvSpPr>
        <p:spPr>
          <a:xfrm>
            <a:off x="5279791" y="2652931"/>
            <a:ext cx="6429375" cy="3108543"/>
          </a:xfrm>
          <a:prstGeom prst="rect">
            <a:avLst/>
          </a:prstGeom>
          <a:noFill/>
        </p:spPr>
        <p:txBody>
          <a:bodyPr wrap="square" rtlCol="0">
            <a:spAutoFit/>
          </a:bodyPr>
          <a:lstStyle/>
          <a:p>
            <a:r>
              <a:rPr lang="pt-BR" sz="2800" dirty="0" smtClean="0">
                <a:latin typeface="Comic Sans MS" panose="030F0702030302020204" pitchFamily="66" charset="0"/>
              </a:rPr>
              <a:t>Aumenta o campo elétrico e aumenta a corrente de arrasto e acaba o equilíbrio difusão-arrasta. Devido a distribuição de portadores fora da região de depleção, há corrente resultante é muito pequena (diodo cortado).  </a:t>
            </a:r>
            <a:endParaRPr lang="pt-BR" sz="2800" dirty="0" smtClean="0">
              <a:latin typeface="Comic Sans MS" panose="030F0702030302020204" pitchFamily="66" charset="0"/>
            </a:endParaRPr>
          </a:p>
        </p:txBody>
      </p:sp>
      <p:cxnSp>
        <p:nvCxnSpPr>
          <p:cNvPr id="3" name="Conector de Seta Reta 2"/>
          <p:cNvCxnSpPr/>
          <p:nvPr/>
        </p:nvCxnSpPr>
        <p:spPr>
          <a:xfrm>
            <a:off x="2080895" y="4264025"/>
            <a:ext cx="0" cy="76517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081036" y="4462619"/>
            <a:ext cx="513080" cy="368300"/>
          </a:xfrm>
          <a:prstGeom prst="rect">
            <a:avLst/>
          </a:prstGeom>
          <a:noFill/>
        </p:spPr>
        <p:txBody>
          <a:bodyPr wrap="none" rtlCol="0">
            <a:spAutoFit/>
          </a:bodyPr>
          <a:p>
            <a:pPr algn="ctr"/>
            <a:r>
              <a:rPr lang="pt-BR" i="1" dirty="0" smtClean="0"/>
              <a:t>qV</a:t>
            </a:r>
            <a:r>
              <a:rPr lang="pt-BR" i="1" baseline="-25000" dirty="0" smtClean="0"/>
              <a:t>R</a:t>
            </a:r>
            <a:endParaRPr lang="pt-BR" i="1" baseline="-25000" dirty="0" smtClean="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Número de Slide 1"/>
          <p:cNvSpPr>
            <a:spLocks noGrp="1"/>
          </p:cNvSpPr>
          <p:nvPr>
            <p:ph type="sldNum" sz="quarter" idx="12"/>
          </p:nvPr>
        </p:nvSpPr>
        <p:spPr/>
        <p:txBody>
          <a:bodyPr/>
          <a:lstStyle/>
          <a:p>
            <a:fld id="{74F297BB-B745-4CAB-BE1D-CE4C89382949}" type="slidenum">
              <a:rPr lang="pt-BR" smtClean="0"/>
            </a:fld>
            <a:endParaRPr lang="pt-BR"/>
          </a:p>
        </p:txBody>
      </p:sp>
      <p:sp>
        <p:nvSpPr>
          <p:cNvPr id="3" name="Espaço Reservado para Número de Slide 1"/>
          <p:cNvSpPr txBox="1"/>
          <p:nvPr/>
        </p:nvSpPr>
        <p:spPr>
          <a:xfrm>
            <a:off x="8610600" y="6356350"/>
            <a:ext cx="2743200" cy="365125"/>
          </a:xfrm>
          <a:prstGeom prst="rect">
            <a:avLst/>
          </a:prstGeom>
        </p:spPr>
        <p:txBody>
          <a:bodyPr vert="horz" lIns="91440" tIns="45720" rIns="91440" bIns="45720" rtlCol="0" anchor="ctr"/>
          <a:lstStyle>
            <a:defPPr>
              <a:defRPr lang="pt-B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F297BB-B745-4CAB-BE1D-CE4C89382949}" type="slidenum">
              <a:rPr lang="pt-BR" smtClean="0"/>
            </a:fld>
            <a:endParaRPr lang="pt-BR"/>
          </a:p>
        </p:txBody>
      </p:sp>
      <p:sp>
        <p:nvSpPr>
          <p:cNvPr id="5" name="CaixaDeTexto 4"/>
          <p:cNvSpPr txBox="1"/>
          <p:nvPr/>
        </p:nvSpPr>
        <p:spPr>
          <a:xfrm>
            <a:off x="4654951" y="128141"/>
            <a:ext cx="3412723" cy="584775"/>
          </a:xfrm>
          <a:prstGeom prst="rect">
            <a:avLst/>
          </a:prstGeom>
          <a:noFill/>
        </p:spPr>
        <p:txBody>
          <a:bodyPr wrap="square" rtlCol="0">
            <a:spAutoFit/>
          </a:bodyPr>
          <a:lstStyle/>
          <a:p>
            <a:r>
              <a:rPr lang="pt-BR" sz="3200" b="1" dirty="0" smtClean="0">
                <a:solidFill>
                  <a:srgbClr val="C00000"/>
                </a:solidFill>
                <a:latin typeface="Comic Sans MS" panose="030F0702030302020204" pitchFamily="66" charset="0"/>
              </a:rPr>
              <a:t>Tensão positiva</a:t>
            </a:r>
            <a:endParaRPr lang="pt-BR" sz="3200" b="1" dirty="0">
              <a:solidFill>
                <a:srgbClr val="C00000"/>
              </a:solidFill>
              <a:latin typeface="Comic Sans MS" panose="030F0702030302020204" pitchFamily="66" charset="0"/>
            </a:endParaRPr>
          </a:p>
        </p:txBody>
      </p:sp>
      <p:sp>
        <p:nvSpPr>
          <p:cNvPr id="6" name="CaixaDeTexto 5"/>
          <p:cNvSpPr txBox="1"/>
          <p:nvPr/>
        </p:nvSpPr>
        <p:spPr>
          <a:xfrm>
            <a:off x="4654951" y="2668171"/>
            <a:ext cx="6429375" cy="1815882"/>
          </a:xfrm>
          <a:prstGeom prst="rect">
            <a:avLst/>
          </a:prstGeom>
          <a:noFill/>
        </p:spPr>
        <p:txBody>
          <a:bodyPr wrap="square" rtlCol="0">
            <a:spAutoFit/>
          </a:bodyPr>
          <a:lstStyle/>
          <a:p>
            <a:r>
              <a:rPr lang="pt-BR" sz="2800" dirty="0" smtClean="0">
                <a:latin typeface="Comic Sans MS" panose="030F0702030302020204" pitchFamily="66" charset="0"/>
              </a:rPr>
              <a:t>Diminui o campo elétrico e aumenta a corrente de difusão. Há um aumento exponencial da corrente total (diodo conduz)</a:t>
            </a:r>
            <a:endParaRPr lang="pt-BR" sz="2800" dirty="0" smtClean="0">
              <a:latin typeface="Comic Sans MS" panose="030F0702030302020204" pitchFamily="66" charset="0"/>
            </a:endParaRPr>
          </a:p>
        </p:txBody>
      </p:sp>
      <p:pic>
        <p:nvPicPr>
          <p:cNvPr id="7" name="Picture 2" descr="Electronic Devices 2016 - Inderjit Singh"/>
          <p:cNvPicPr>
            <a:picLocks noChangeAspect="1" noChangeArrowheads="1"/>
          </p:cNvPicPr>
          <p:nvPr/>
        </p:nvPicPr>
        <p:blipFill rotWithShape="1">
          <a:blip r:embed="rId1">
            <a:extLst>
              <a:ext uri="{28A0092B-C50C-407E-A947-70E740481C1C}">
                <a14:useLocalDpi xmlns:a14="http://schemas.microsoft.com/office/drawing/2010/main" val="0"/>
              </a:ext>
            </a:extLst>
          </a:blip>
          <a:srcRect l="65750" t="895" r="4146" b="15116"/>
          <a:stretch>
            <a:fillRect/>
          </a:stretch>
        </p:blipFill>
        <p:spPr bwMode="auto">
          <a:xfrm>
            <a:off x="487325" y="712916"/>
            <a:ext cx="3732337" cy="53271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Conector de Seta Reta 3"/>
          <p:cNvCxnSpPr/>
          <p:nvPr/>
        </p:nvCxnSpPr>
        <p:spPr>
          <a:xfrm>
            <a:off x="2185670" y="4622800"/>
            <a:ext cx="8890" cy="37528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CaixaDeTexto 16"/>
          <p:cNvSpPr txBox="1"/>
          <p:nvPr/>
        </p:nvSpPr>
        <p:spPr>
          <a:xfrm>
            <a:off x="2140726" y="4587079"/>
            <a:ext cx="513080" cy="368300"/>
          </a:xfrm>
          <a:prstGeom prst="rect">
            <a:avLst/>
          </a:prstGeom>
          <a:noFill/>
        </p:spPr>
        <p:txBody>
          <a:bodyPr wrap="none" rtlCol="0">
            <a:spAutoFit/>
          </a:bodyPr>
          <a:p>
            <a:pPr algn="ctr"/>
            <a:r>
              <a:rPr lang="pt-BR" i="1" dirty="0" smtClean="0"/>
              <a:t>qV</a:t>
            </a:r>
            <a:r>
              <a:rPr lang="pt-BR" i="1" baseline="-25000" dirty="0" smtClean="0"/>
              <a:t>R</a:t>
            </a:r>
            <a:endParaRPr lang="pt-BR" i="1" baseline="-250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42975</Words>
  <Application>WPS Presentation</Application>
  <PresentationFormat>Widescreen</PresentationFormat>
  <Paragraphs>2804</Paragraphs>
  <Slides>139</Slides>
  <Notes>1</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139</vt:i4>
      </vt:variant>
    </vt:vector>
  </HeadingPairs>
  <TitlesOfParts>
    <vt:vector size="156" baseType="lpstr">
      <vt:lpstr>Arial</vt:lpstr>
      <vt:lpstr>SimSun</vt:lpstr>
      <vt:lpstr>Wingdings</vt:lpstr>
      <vt:lpstr>Comic Sans MS</vt:lpstr>
      <vt:lpstr>Symbol</vt:lpstr>
      <vt:lpstr>Calibri</vt:lpstr>
      <vt:lpstr>Times New Roman</vt:lpstr>
      <vt:lpstr>Microsoft YaHei</vt:lpstr>
      <vt:lpstr>Arial Unicode MS</vt:lpstr>
      <vt:lpstr>Calibri Light</vt:lpstr>
      <vt:lpstr>Cambria Math</vt:lpstr>
      <vt:lpstr>Times New Roman</vt:lpstr>
      <vt:lpstr>Times-Bold</vt:lpstr>
      <vt:lpstr>Segoe Print</vt:lpstr>
      <vt:lpstr>Brush Script MT</vt:lpstr>
      <vt:lpstr>Symbol</vt:lpstr>
      <vt:lpstr>Tema do Office</vt:lpstr>
      <vt:lpstr>SEL0617  Fundamentos de Microeletrônica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Óxido de Si SiO2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Tópicos para Revisão</vt:lpstr>
      <vt:lpstr>Tópicos para Revisão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navarro</dc:creator>
  <cp:lastModifiedBy>Joao Navarro Soares Junior</cp:lastModifiedBy>
  <cp:revision>256</cp:revision>
  <dcterms:created xsi:type="dcterms:W3CDTF">2021-04-13T12:28:00Z</dcterms:created>
  <dcterms:modified xsi:type="dcterms:W3CDTF">2023-03-15T01:41:00Z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1046-11.2.0.11486</vt:lpwstr>
  </property>
  <property fmtid="{D5CDD505-2E9C-101B-9397-08002B2CF9AE}" pid="3" name="ICV">
    <vt:lpwstr>832505E967AE476889DBFCA422B24674</vt:lpwstr>
  </property>
</Properties>
</file>