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2"/>
  </p:notesMasterIdLst>
  <p:sldIdLst>
    <p:sldId id="283" r:id="rId3"/>
    <p:sldId id="286" r:id="rId4"/>
    <p:sldId id="381" r:id="rId5"/>
    <p:sldId id="382" r:id="rId6"/>
    <p:sldId id="427" r:id="rId7"/>
    <p:sldId id="428" r:id="rId8"/>
    <p:sldId id="429" r:id="rId9"/>
    <p:sldId id="434" r:id="rId10"/>
    <p:sldId id="435" r:id="rId11"/>
    <p:sldId id="287" r:id="rId12"/>
    <p:sldId id="288" r:id="rId13"/>
    <p:sldId id="295" r:id="rId14"/>
    <p:sldId id="289" r:id="rId15"/>
    <p:sldId id="290" r:id="rId16"/>
    <p:sldId id="291" r:id="rId17"/>
    <p:sldId id="296" r:id="rId18"/>
    <p:sldId id="292" r:id="rId19"/>
    <p:sldId id="293" r:id="rId20"/>
    <p:sldId id="294" r:id="rId21"/>
    <p:sldId id="297" r:id="rId22"/>
    <p:sldId id="298" r:id="rId23"/>
    <p:sldId id="346" r:id="rId24"/>
    <p:sldId id="347" r:id="rId25"/>
    <p:sldId id="299" r:id="rId26"/>
    <p:sldId id="300" r:id="rId27"/>
    <p:sldId id="349" r:id="rId28"/>
    <p:sldId id="301" r:id="rId29"/>
    <p:sldId id="303" r:id="rId30"/>
    <p:sldId id="350" r:id="rId31"/>
    <p:sldId id="302" r:id="rId32"/>
    <p:sldId id="348" r:id="rId33"/>
    <p:sldId id="304" r:id="rId34"/>
    <p:sldId id="351" r:id="rId35"/>
    <p:sldId id="305" r:id="rId36"/>
    <p:sldId id="306" r:id="rId37"/>
    <p:sldId id="307" r:id="rId38"/>
    <p:sldId id="308" r:id="rId39"/>
    <p:sldId id="309" r:id="rId40"/>
    <p:sldId id="383" r:id="rId41"/>
    <p:sldId id="415" r:id="rId42"/>
    <p:sldId id="416" r:id="rId43"/>
    <p:sldId id="417" r:id="rId44"/>
    <p:sldId id="418" r:id="rId45"/>
    <p:sldId id="419" r:id="rId46"/>
    <p:sldId id="426" r:id="rId47"/>
    <p:sldId id="431" r:id="rId48"/>
    <p:sldId id="385" r:id="rId49"/>
    <p:sldId id="433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411" r:id="rId70"/>
    <p:sldId id="412" r:id="rId71"/>
    <p:sldId id="413" r:id="rId72"/>
    <p:sldId id="414" r:id="rId73"/>
    <p:sldId id="420" r:id="rId74"/>
    <p:sldId id="421" r:id="rId75"/>
    <p:sldId id="422" r:id="rId76"/>
    <p:sldId id="423" r:id="rId77"/>
    <p:sldId id="424" r:id="rId78"/>
    <p:sldId id="425" r:id="rId79"/>
    <p:sldId id="430" r:id="rId80"/>
    <p:sldId id="432" r:id="rId81"/>
  </p:sldIdLst>
  <p:sldSz cx="9144000" cy="6858000" type="screen4x3"/>
  <p:notesSz cx="6858000" cy="9144000"/>
  <p:defaultTextStyle>
    <a:defPPr>
      <a:defRPr lang="pt-B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BFF"/>
    <a:srgbClr val="389831"/>
    <a:srgbClr val="FFD777"/>
    <a:srgbClr val="89A9FF"/>
    <a:srgbClr val="7719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33333333333469E-2"/>
          <c:y val="4.1666666666666713E-2"/>
          <c:w val="0.90893066491688501"/>
          <c:h val="0.79964895013123405"/>
        </c:manualLayout>
      </c:layout>
      <c:scatterChart>
        <c:scatterStyle val="smoothMarker"/>
        <c:ser>
          <c:idx val="0"/>
          <c:order val="0"/>
          <c:tx>
            <c:strRef>
              <c:f>Sheet1!$H$1</c:f>
              <c:strCache>
                <c:ptCount val="1"/>
                <c:pt idx="0">
                  <c:v>p1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Sheet1!$G$2:$G$100</c:f>
              <c:numCache>
                <c:formatCode>General</c:formatCode>
                <c:ptCount val="99"/>
                <c:pt idx="0">
                  <c:v>-7</c:v>
                </c:pt>
                <c:pt idx="1">
                  <c:v>-6.6</c:v>
                </c:pt>
                <c:pt idx="2">
                  <c:v>-6.2</c:v>
                </c:pt>
                <c:pt idx="3">
                  <c:v>-5.8</c:v>
                </c:pt>
                <c:pt idx="4">
                  <c:v>-5.4</c:v>
                </c:pt>
                <c:pt idx="5">
                  <c:v>-5</c:v>
                </c:pt>
                <c:pt idx="6">
                  <c:v>-4.5999999999999996</c:v>
                </c:pt>
                <c:pt idx="7">
                  <c:v>-4.2</c:v>
                </c:pt>
                <c:pt idx="8">
                  <c:v>-3.8</c:v>
                </c:pt>
                <c:pt idx="9">
                  <c:v>-3.4</c:v>
                </c:pt>
                <c:pt idx="10">
                  <c:v>-3</c:v>
                </c:pt>
                <c:pt idx="11">
                  <c:v>-2.6</c:v>
                </c:pt>
                <c:pt idx="12">
                  <c:v>-2.2000000000000002</c:v>
                </c:pt>
                <c:pt idx="13">
                  <c:v>-1.8</c:v>
                </c:pt>
                <c:pt idx="14">
                  <c:v>-1.3999999999999968</c:v>
                </c:pt>
                <c:pt idx="15">
                  <c:v>-0.999999999999999</c:v>
                </c:pt>
                <c:pt idx="16">
                  <c:v>-0.59999999999999964</c:v>
                </c:pt>
                <c:pt idx="17">
                  <c:v>-0.19999999999999851</c:v>
                </c:pt>
                <c:pt idx="18">
                  <c:v>0.20000000000000201</c:v>
                </c:pt>
                <c:pt idx="19">
                  <c:v>0.60000000000000264</c:v>
                </c:pt>
                <c:pt idx="20">
                  <c:v>1.000000000000002</c:v>
                </c:pt>
                <c:pt idx="21">
                  <c:v>1.4000000000000019</c:v>
                </c:pt>
                <c:pt idx="22">
                  <c:v>1.800000000000002</c:v>
                </c:pt>
                <c:pt idx="23">
                  <c:v>2.2000000000000042</c:v>
                </c:pt>
                <c:pt idx="24">
                  <c:v>2.6000000000000032</c:v>
                </c:pt>
                <c:pt idx="25">
                  <c:v>3.000000000000004</c:v>
                </c:pt>
                <c:pt idx="26">
                  <c:v>3.4000000000000039</c:v>
                </c:pt>
                <c:pt idx="27">
                  <c:v>3.8000000000000038</c:v>
                </c:pt>
                <c:pt idx="28">
                  <c:v>4.2000000000000064</c:v>
                </c:pt>
                <c:pt idx="29">
                  <c:v>4.600000000000005</c:v>
                </c:pt>
                <c:pt idx="30">
                  <c:v>5.0000000000000053</c:v>
                </c:pt>
                <c:pt idx="31">
                  <c:v>5.4000000000000083</c:v>
                </c:pt>
                <c:pt idx="32">
                  <c:v>5.800000000000006</c:v>
                </c:pt>
                <c:pt idx="33">
                  <c:v>6.2000000000000064</c:v>
                </c:pt>
                <c:pt idx="34">
                  <c:v>6.6000000000000068</c:v>
                </c:pt>
                <c:pt idx="35">
                  <c:v>7.0000000000000071</c:v>
                </c:pt>
                <c:pt idx="36">
                  <c:v>7.4000000000000083</c:v>
                </c:pt>
                <c:pt idx="37">
                  <c:v>7.8000000000000078</c:v>
                </c:pt>
                <c:pt idx="38">
                  <c:v>8.2000000000000082</c:v>
                </c:pt>
                <c:pt idx="39">
                  <c:v>8.6000000000000085</c:v>
                </c:pt>
                <c:pt idx="40">
                  <c:v>9.0000000000000071</c:v>
                </c:pt>
                <c:pt idx="41">
                  <c:v>9.4000000000000057</c:v>
                </c:pt>
                <c:pt idx="42">
                  <c:v>9.8000000000000043</c:v>
                </c:pt>
                <c:pt idx="43">
                  <c:v>10.200000000000001</c:v>
                </c:pt>
                <c:pt idx="44">
                  <c:v>10.6</c:v>
                </c:pt>
                <c:pt idx="45">
                  <c:v>11</c:v>
                </c:pt>
                <c:pt idx="46">
                  <c:v>11.4</c:v>
                </c:pt>
                <c:pt idx="47">
                  <c:v>11.8</c:v>
                </c:pt>
                <c:pt idx="48">
                  <c:v>12.2</c:v>
                </c:pt>
                <c:pt idx="49">
                  <c:v>12.6</c:v>
                </c:pt>
                <c:pt idx="50">
                  <c:v>13</c:v>
                </c:pt>
                <c:pt idx="51">
                  <c:v>13.4</c:v>
                </c:pt>
                <c:pt idx="52">
                  <c:v>13.8</c:v>
                </c:pt>
                <c:pt idx="53">
                  <c:v>14.2</c:v>
                </c:pt>
                <c:pt idx="54">
                  <c:v>14.6</c:v>
                </c:pt>
                <c:pt idx="55">
                  <c:v>15</c:v>
                </c:pt>
                <c:pt idx="56">
                  <c:v>15.400000000000002</c:v>
                </c:pt>
                <c:pt idx="57">
                  <c:v>15.799999999999986</c:v>
                </c:pt>
                <c:pt idx="58">
                  <c:v>16.199999999999985</c:v>
                </c:pt>
                <c:pt idx="59">
                  <c:v>16.59999999999998</c:v>
                </c:pt>
                <c:pt idx="60">
                  <c:v>16.999999999999979</c:v>
                </c:pt>
                <c:pt idx="61">
                  <c:v>17.399999999999981</c:v>
                </c:pt>
                <c:pt idx="62">
                  <c:v>17.799999999999979</c:v>
                </c:pt>
                <c:pt idx="63">
                  <c:v>18.199999999999971</c:v>
                </c:pt>
                <c:pt idx="64">
                  <c:v>18.599999999999969</c:v>
                </c:pt>
                <c:pt idx="65">
                  <c:v>18.99999999999994</c:v>
                </c:pt>
                <c:pt idx="66">
                  <c:v>19.39999999999997</c:v>
                </c:pt>
                <c:pt idx="67">
                  <c:v>19.799999999999969</c:v>
                </c:pt>
                <c:pt idx="68">
                  <c:v>20.199999999999971</c:v>
                </c:pt>
                <c:pt idx="69">
                  <c:v>20.599999999999969</c:v>
                </c:pt>
                <c:pt idx="70">
                  <c:v>20.999999999999929</c:v>
                </c:pt>
                <c:pt idx="71">
                  <c:v>21.399999999999959</c:v>
                </c:pt>
                <c:pt idx="72">
                  <c:v>21.79999999999993</c:v>
                </c:pt>
                <c:pt idx="73">
                  <c:v>22.19999999999996</c:v>
                </c:pt>
                <c:pt idx="74">
                  <c:v>22.599999999999959</c:v>
                </c:pt>
                <c:pt idx="75">
                  <c:v>22.999999999999929</c:v>
                </c:pt>
                <c:pt idx="76">
                  <c:v>23.399999999999959</c:v>
                </c:pt>
                <c:pt idx="77">
                  <c:v>23.799999999999926</c:v>
                </c:pt>
                <c:pt idx="78">
                  <c:v>24.19999999999995</c:v>
                </c:pt>
                <c:pt idx="79">
                  <c:v>24.599999999999927</c:v>
                </c:pt>
                <c:pt idx="80">
                  <c:v>24.999999999999929</c:v>
                </c:pt>
                <c:pt idx="81">
                  <c:v>25.399999999999949</c:v>
                </c:pt>
                <c:pt idx="82">
                  <c:v>25.799999999999926</c:v>
                </c:pt>
                <c:pt idx="83">
                  <c:v>26.19999999999995</c:v>
                </c:pt>
                <c:pt idx="84">
                  <c:v>26.599999999999927</c:v>
                </c:pt>
                <c:pt idx="85">
                  <c:v>26.999999999999929</c:v>
                </c:pt>
                <c:pt idx="86">
                  <c:v>27.399999999999928</c:v>
                </c:pt>
                <c:pt idx="87">
                  <c:v>27.799999999999926</c:v>
                </c:pt>
                <c:pt idx="88">
                  <c:v>28.199999999999939</c:v>
                </c:pt>
                <c:pt idx="89">
                  <c:v>28.599999999999927</c:v>
                </c:pt>
                <c:pt idx="90">
                  <c:v>28.999999999999929</c:v>
                </c:pt>
                <c:pt idx="91">
                  <c:v>29.399999999999928</c:v>
                </c:pt>
                <c:pt idx="92">
                  <c:v>29.799999999999926</c:v>
                </c:pt>
                <c:pt idx="93">
                  <c:v>30.199999999999928</c:v>
                </c:pt>
                <c:pt idx="94">
                  <c:v>30.599999999999927</c:v>
                </c:pt>
                <c:pt idx="95">
                  <c:v>30.999999999999922</c:v>
                </c:pt>
                <c:pt idx="96">
                  <c:v>31.399999999999928</c:v>
                </c:pt>
                <c:pt idx="97">
                  <c:v>31.799999999999926</c:v>
                </c:pt>
                <c:pt idx="98">
                  <c:v>32.20000000000001</c:v>
                </c:pt>
              </c:numCache>
            </c:numRef>
          </c:xVal>
          <c:yVal>
            <c:numRef>
              <c:f>Sheet1!$H$2:$H$100</c:f>
              <c:numCache>
                <c:formatCode>General</c:formatCode>
                <c:ptCount val="9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1.7000000000000013</c:v>
                </c:pt>
                <c:pt idx="18">
                  <c:v>1.8</c:v>
                </c:pt>
                <c:pt idx="19">
                  <c:v>1.9000000000000017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2.8000000000000007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3.6000000000000032</c:v>
                </c:pt>
                <c:pt idx="37">
                  <c:v>3.7000000000000042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4.1000000000000005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4.6999999999999966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5.1999999999999966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5.9999999999999964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6.2999999999999954</c:v>
                </c:pt>
                <c:pt idx="64">
                  <c:v>6.3999999999999906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6.6999999999999886</c:v>
                </c:pt>
                <c:pt idx="68">
                  <c:v>6.7999999999999918</c:v>
                </c:pt>
                <c:pt idx="69">
                  <c:v>6.8999999999999906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7.1999999999999886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7.4999999999999902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7.9999999999999893</c:v>
                </c:pt>
                <c:pt idx="81">
                  <c:v>8.1000000000000014</c:v>
                </c:pt>
                <c:pt idx="82">
                  <c:v>8.2000000000000011</c:v>
                </c:pt>
                <c:pt idx="83">
                  <c:v>8.2999999999999865</c:v>
                </c:pt>
                <c:pt idx="84">
                  <c:v>8.4000000000000021</c:v>
                </c:pt>
                <c:pt idx="85">
                  <c:v>8.5000000000000018</c:v>
                </c:pt>
                <c:pt idx="86">
                  <c:v>8.6000000000000014</c:v>
                </c:pt>
                <c:pt idx="87">
                  <c:v>8.6999999999999993</c:v>
                </c:pt>
                <c:pt idx="88">
                  <c:v>8.7999999999999847</c:v>
                </c:pt>
                <c:pt idx="89">
                  <c:v>8.9000000000000021</c:v>
                </c:pt>
                <c:pt idx="90">
                  <c:v>9.0000000000000018</c:v>
                </c:pt>
                <c:pt idx="91">
                  <c:v>9.1000000000000014</c:v>
                </c:pt>
                <c:pt idx="92">
                  <c:v>9.2000000000000011</c:v>
                </c:pt>
                <c:pt idx="93">
                  <c:v>9.2999999999999847</c:v>
                </c:pt>
                <c:pt idx="94">
                  <c:v>9.4000000000000021</c:v>
                </c:pt>
                <c:pt idx="95">
                  <c:v>9.4999999999999982</c:v>
                </c:pt>
                <c:pt idx="96">
                  <c:v>9.5999999999999979</c:v>
                </c:pt>
                <c:pt idx="97">
                  <c:v>9.6999999999999957</c:v>
                </c:pt>
                <c:pt idx="98">
                  <c:v>9.7999999999999847</c:v>
                </c:pt>
              </c:numCache>
            </c:numRef>
          </c:yVal>
          <c:smooth val="1"/>
        </c:ser>
        <c:axId val="57157504"/>
        <c:axId val="57265536"/>
      </c:scatterChart>
      <c:valAx>
        <c:axId val="57157504"/>
        <c:scaling>
          <c:orientation val="minMax"/>
          <c:min val="0"/>
        </c:scaling>
        <c:axPos val="b"/>
        <c:numFmt formatCode="General" sourceLinked="1"/>
        <c:tickLblPos val="nextTo"/>
        <c:crossAx val="57265536"/>
        <c:crosses val="autoZero"/>
        <c:crossBetween val="midCat"/>
      </c:valAx>
      <c:valAx>
        <c:axId val="5726553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57157504"/>
        <c:crosses val="autoZero"/>
        <c:crossBetween val="midCat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46337246-DE21-4794-907F-6F61249B5A82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B751C18-706E-4BB1-9154-C26B12D9557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B63BDB-17C0-4F50-8051-7C6AE2C0E5DC}" type="slidenum">
              <a:rPr lang="pt-BR" altLang="pt-BR">
                <a:solidFill>
                  <a:srgbClr val="000000"/>
                </a:solidFill>
              </a:rPr>
              <a:pPr/>
              <a:t>49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02E3C-07B0-4062-B606-264510222399}" type="slidenum">
              <a:rPr lang="pt-BR" altLang="pt-BR">
                <a:solidFill>
                  <a:srgbClr val="000000"/>
                </a:solidFill>
              </a:rPr>
              <a:pPr/>
              <a:t>58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72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F12FB9-F9B3-4799-9F35-1F20664873D9}" type="slidenum">
              <a:rPr lang="pt-BR" altLang="pt-BR">
                <a:solidFill>
                  <a:srgbClr val="000000"/>
                </a:solidFill>
              </a:rPr>
              <a:pPr/>
              <a:t>59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74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1963C1-E63A-48B5-94B8-AB4618485DB0}" type="slidenum">
              <a:rPr lang="pt-BR" altLang="pt-BR">
                <a:solidFill>
                  <a:srgbClr val="000000"/>
                </a:solidFill>
              </a:rPr>
              <a:pPr/>
              <a:t>60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76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94E2F0-7280-4334-BD1C-348529A25EB6}" type="slidenum">
              <a:rPr lang="pt-BR" altLang="pt-BR">
                <a:solidFill>
                  <a:srgbClr val="000000"/>
                </a:solidFill>
              </a:rPr>
              <a:pPr/>
              <a:t>61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788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89B7F3-EC25-465C-B37D-EB0C01A7942F}" type="slidenum">
              <a:rPr lang="pt-BR" altLang="pt-BR">
                <a:solidFill>
                  <a:srgbClr val="000000"/>
                </a:solidFill>
              </a:rPr>
              <a:pPr/>
              <a:t>62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E077EC-1FBA-4368-B419-AF32A242B2DD}" type="slidenum">
              <a:rPr lang="pt-BR" altLang="pt-BR">
                <a:solidFill>
                  <a:srgbClr val="000000"/>
                </a:solidFill>
              </a:rPr>
              <a:pPr/>
              <a:t>63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300749-CE50-4062-A423-268203171427}" type="slidenum">
              <a:rPr lang="pt-BR" altLang="pt-BR">
                <a:solidFill>
                  <a:srgbClr val="000000"/>
                </a:solidFill>
              </a:rPr>
              <a:pPr/>
              <a:t>64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B535DD-E117-4848-8FCB-10B55CD0C2B7}" type="slidenum">
              <a:rPr lang="pt-BR" altLang="pt-BR">
                <a:solidFill>
                  <a:srgbClr val="000000"/>
                </a:solidFill>
              </a:rPr>
              <a:pPr/>
              <a:t>65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870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5F2367-AE0A-47E8-A1D7-57E0B8DB0658}" type="slidenum">
              <a:rPr lang="pt-BR" altLang="pt-BR">
                <a:solidFill>
                  <a:srgbClr val="000000"/>
                </a:solidFill>
              </a:rPr>
              <a:pPr/>
              <a:t>66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890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142BEF-D6B8-4290-9D4A-589C4DA25D8F}" type="slidenum">
              <a:rPr lang="pt-BR" altLang="pt-BR">
                <a:solidFill>
                  <a:srgbClr val="000000"/>
                </a:solidFill>
              </a:rPr>
              <a:pPr/>
              <a:t>67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911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52C1C-0546-404C-ADCB-6FB6E3758A7A}" type="slidenum">
              <a:rPr lang="pt-BR" altLang="pt-BR">
                <a:solidFill>
                  <a:srgbClr val="000000"/>
                </a:solidFill>
              </a:rPr>
              <a:pPr/>
              <a:t>50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63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6A9BDA-DF4F-4CFB-839A-95FC157427A0}" type="slidenum">
              <a:rPr lang="pt-BR" altLang="pt-BR">
                <a:solidFill>
                  <a:srgbClr val="000000"/>
                </a:solidFill>
              </a:rPr>
              <a:pPr/>
              <a:t>68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192305-51FF-4296-9EAC-0C9D9F3EF8D6}" type="slidenum">
              <a:rPr lang="pt-BR" altLang="pt-BR">
                <a:solidFill>
                  <a:srgbClr val="000000"/>
                </a:solidFill>
              </a:rPr>
              <a:pPr/>
              <a:t>69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952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AC249-94DA-484F-9EDC-ECD57D2D84A2}" type="slidenum">
              <a:rPr lang="pt-BR" altLang="pt-BR">
                <a:solidFill>
                  <a:srgbClr val="000000"/>
                </a:solidFill>
              </a:rPr>
              <a:pPr/>
              <a:t>70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972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B43EF0-9690-497B-9EB0-D5412FACEF26}" type="slidenum">
              <a:rPr lang="pt-BR" altLang="pt-BR">
                <a:solidFill>
                  <a:srgbClr val="000000"/>
                </a:solidFill>
              </a:rPr>
              <a:pPr/>
              <a:t>72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003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21F8F4-9552-4466-BD25-5D3C5F075E44}" type="slidenum">
              <a:rPr lang="pt-BR" altLang="pt-BR">
                <a:solidFill>
                  <a:srgbClr val="000000"/>
                </a:solidFill>
              </a:rPr>
              <a:pPr/>
              <a:t>73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024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19E104-6379-44F2-985F-F67BD9491372}" type="slidenum">
              <a:rPr lang="pt-BR" altLang="pt-BR">
                <a:solidFill>
                  <a:srgbClr val="000000"/>
                </a:solidFill>
              </a:rPr>
              <a:pPr/>
              <a:t>74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044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0972BE-275B-495D-BC55-11110F0E7B1C}" type="slidenum">
              <a:rPr lang="pt-BR" altLang="pt-BR">
                <a:solidFill>
                  <a:srgbClr val="000000"/>
                </a:solidFill>
              </a:rPr>
              <a:pPr/>
              <a:t>75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065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07AC69-F023-46F7-AEEF-F65C4CCE6153}" type="slidenum">
              <a:rPr lang="pt-BR" altLang="pt-BR">
                <a:solidFill>
                  <a:srgbClr val="000000"/>
                </a:solidFill>
              </a:rPr>
              <a:pPr/>
              <a:t>76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085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14668B-D38D-4A16-A10A-9C663DF7D71A}" type="slidenum">
              <a:rPr lang="pt-BR" altLang="pt-BR">
                <a:solidFill>
                  <a:srgbClr val="000000"/>
                </a:solidFill>
              </a:rPr>
              <a:pPr/>
              <a:t>77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105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162636-79CA-4CAB-BBC7-0D06375EAD27}" type="slidenum">
              <a:rPr lang="pt-BR" altLang="pt-BR">
                <a:solidFill>
                  <a:srgbClr val="000000"/>
                </a:solidFill>
              </a:rPr>
              <a:pPr/>
              <a:t>51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83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54C9F7-C93C-4057-805D-F2053FC75531}" type="slidenum">
              <a:rPr lang="pt-BR" altLang="pt-BR">
                <a:solidFill>
                  <a:srgbClr val="000000"/>
                </a:solidFill>
              </a:rPr>
              <a:pPr/>
              <a:t>52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604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50E931-75AD-4AB1-ADAA-61287CB6CF1D}" type="slidenum">
              <a:rPr lang="pt-BR" altLang="pt-BR">
                <a:solidFill>
                  <a:srgbClr val="000000"/>
                </a:solidFill>
              </a:rPr>
              <a:pPr/>
              <a:t>53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1EFA26-9438-4D1B-9927-37481812B197}" type="slidenum">
              <a:rPr lang="pt-BR" altLang="pt-BR">
                <a:solidFill>
                  <a:srgbClr val="000000"/>
                </a:solidFill>
              </a:rPr>
              <a:pPr/>
              <a:t>54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645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D75FAC-AE52-40DE-BF5E-8135B51F3C63}" type="slidenum">
              <a:rPr lang="pt-BR" altLang="pt-BR">
                <a:solidFill>
                  <a:srgbClr val="000000"/>
                </a:solidFill>
              </a:rPr>
              <a:pPr/>
              <a:t>55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1E5D43-25C2-45B3-8C36-7CEA50FB3BCD}" type="slidenum">
              <a:rPr lang="pt-BR" altLang="pt-BR">
                <a:solidFill>
                  <a:srgbClr val="000000"/>
                </a:solidFill>
              </a:rPr>
              <a:pPr/>
              <a:t>56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686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C2F905-2E2D-40D1-8D4C-9DCF36AB290E}" type="slidenum">
              <a:rPr lang="pt-BR" altLang="pt-BR">
                <a:solidFill>
                  <a:srgbClr val="000000"/>
                </a:solidFill>
              </a:rPr>
              <a:pPr/>
              <a:t>57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706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6046-F36C-4DEF-8CBE-D48693DD3ACB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6448D-2157-4D0E-8390-A2F4D4D0FF3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1B73-D936-4D27-8763-DA59D87D84C4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AA06D-086C-4E22-80D2-9124A26220C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5710-33F2-44E6-BE2E-A5CCEC99BF51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56EC-AB84-44FF-B1EF-1393F57D3FF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C1894-A50D-430D-8354-05A4C3E07EBF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501F4-4A61-4420-9D47-60A390D6195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9E3B-D89D-41A2-84FD-C8F1CB695228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ACE7C-26EF-47FB-8451-631502BDEC7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C0D7-B264-47C4-BAC0-101A7D760A34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9324C-3B80-4867-9356-810EEB1EEAD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BD6F-6B61-4594-A08F-7E95F3A1F988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0F2D-B18A-4B39-86E3-3EFF2FC576B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2DD4-3816-46CE-B23F-4D1403D6CF52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60CDE-2A4E-43EC-9E47-262DC7F1C4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583B-2EC1-4674-B81F-A664BE6E32B3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4B1D0-C667-4A68-A30A-4E92CF1413E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6BCE-4AF6-4E69-83F2-9006B3587DC4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83987-F8FF-42E1-A131-025F9FE77A0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84D6-B3FD-4738-AFC1-B0E1DCBF031F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91F8-D46E-4835-BAD6-365DAC49723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EC66-B2FA-4344-BF9A-311094787C98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571BA-CD02-4ACC-A4D3-2AC5E7923BA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pt-BR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pt-BR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C01BA19E-F9E8-43EE-8A50-DD0A4E2E661C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55FD1B2-E02B-48A9-B205-4361A290214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pt-BR" altLang="pt-B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pt-BR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C14BF1D4-8FED-44A2-A4B0-51F97376A849}" type="datetime1">
              <a:rPr lang="pt-BR"/>
              <a:pPr>
                <a:defRPr/>
              </a:pPr>
              <a:t>19/10/2018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9F453CC-B753-4F55-B108-793982F4AC9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6575"/>
            <a:ext cx="84582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dirty="0" smtClean="0"/>
              <a:t>Economia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900" dirty="0" smtClean="0"/>
              <a:t>O mercado como mecanismo de alocação de recursos. Análise de equilíbrio parcial. 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Mercado e alocação de recursos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altLang="pt-BR" u="sng" smtClean="0">
                <a:ea typeface="ＭＳ Ｐゴシック" pitchFamily="34" charset="-128"/>
              </a:rPr>
              <a:t>Demanda</a:t>
            </a:r>
          </a:p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O consumidor (família, chefe de família) observa os preços dos vários produtos no mercado e sua renda (restrição orçamentária)</a:t>
            </a:r>
          </a:p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Dados os preços, o consumidor escolhe a quantidade de cada bem / serviço a ser consumido em determinado período de tempo, de modo a maximizar seu bem-estar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 de demanda do bem X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r>
              <a:rPr lang="pt-BR" altLang="pt-BR" sz="2400" smtClean="0">
                <a:ea typeface="ＭＳ Ｐゴシック" pitchFamily="34" charset="-128"/>
              </a:rPr>
              <a:t>Hipótese “coeteris paribus”: preços dos demais bens e renda do consumidor constantes</a:t>
            </a:r>
          </a:p>
        </p:txBody>
      </p:sp>
      <p:cxnSp>
        <p:nvCxnSpPr>
          <p:cNvPr id="14340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41" name="Straight Arrow Connector 5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 demandada</a:t>
            </a:r>
          </a:p>
        </p:txBody>
      </p:sp>
      <p:sp>
        <p:nvSpPr>
          <p:cNvPr id="14344" name="Freeform 21"/>
          <p:cNvSpPr>
            <a:spLocks noChangeArrowheads="1"/>
          </p:cNvSpPr>
          <p:nvPr/>
        </p:nvSpPr>
        <p:spPr bwMode="auto">
          <a:xfrm>
            <a:off x="838200" y="2587625"/>
            <a:ext cx="6629400" cy="3279775"/>
          </a:xfrm>
          <a:custGeom>
            <a:avLst/>
            <a:gdLst>
              <a:gd name="T0" fmla="*/ 0 w 4969821"/>
              <a:gd name="T1" fmla="*/ 0 h 2916463"/>
              <a:gd name="T2" fmla="*/ 1478511 w 4969821"/>
              <a:gd name="T3" fmla="*/ 1824343 h 2916463"/>
              <a:gd name="T4" fmla="*/ 5969834 w 4969821"/>
              <a:gd name="T5" fmla="*/ 3271920 h 2916463"/>
              <a:gd name="T6" fmla="*/ 8843164 w 4969821"/>
              <a:gd name="T7" fmla="*/ 3688346 h 2916463"/>
              <a:gd name="T8" fmla="*/ 0 60000 65536"/>
              <a:gd name="T9" fmla="*/ 0 60000 65536"/>
              <a:gd name="T10" fmla="*/ 0 60000 65536"/>
              <a:gd name="T11" fmla="*/ 0 60000 65536"/>
              <a:gd name="T12" fmla="*/ 0 w 4969821"/>
              <a:gd name="T13" fmla="*/ 0 h 2916463"/>
              <a:gd name="T14" fmla="*/ 4969821 w 4969821"/>
              <a:gd name="T15" fmla="*/ 2916463 h 2916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noFill/>
          <a:ln w="38100">
            <a:solidFill>
              <a:srgbClr val="0D0D0D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endParaRPr lang="pt-BR"/>
          </a:p>
        </p:txBody>
      </p:sp>
      <p:cxnSp>
        <p:nvCxnSpPr>
          <p:cNvPr id="14345" name="Straight Connector 23"/>
          <p:cNvCxnSpPr>
            <a:cxnSpLocks noChangeShapeType="1"/>
          </p:cNvCxnSpPr>
          <p:nvPr/>
        </p:nvCxnSpPr>
        <p:spPr bwMode="auto">
          <a:xfrm>
            <a:off x="836613" y="4038600"/>
            <a:ext cx="839787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46" name="Straight Connector 24"/>
          <p:cNvCxnSpPr>
            <a:cxnSpLocks noChangeShapeType="1"/>
          </p:cNvCxnSpPr>
          <p:nvPr/>
        </p:nvCxnSpPr>
        <p:spPr bwMode="auto">
          <a:xfrm>
            <a:off x="836613" y="4724400"/>
            <a:ext cx="2211387" cy="1588"/>
          </a:xfrm>
          <a:prstGeom prst="line">
            <a:avLst/>
          </a:prstGeom>
          <a:noFill/>
          <a:ln w="25400">
            <a:solidFill>
              <a:srgbClr val="984807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47" name="Straight Connector 26"/>
          <p:cNvCxnSpPr>
            <a:cxnSpLocks noChangeShapeType="1"/>
          </p:cNvCxnSpPr>
          <p:nvPr/>
        </p:nvCxnSpPr>
        <p:spPr bwMode="auto">
          <a:xfrm>
            <a:off x="838200" y="5332413"/>
            <a:ext cx="3886200" cy="1587"/>
          </a:xfrm>
          <a:prstGeom prst="line">
            <a:avLst/>
          </a:prstGeom>
          <a:noFill/>
          <a:ln w="25400">
            <a:solidFill>
              <a:srgbClr val="38983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48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762794" y="4953794"/>
            <a:ext cx="18288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49" name="Straight Connector 31"/>
          <p:cNvCxnSpPr>
            <a:cxnSpLocks noChangeShapeType="1"/>
          </p:cNvCxnSpPr>
          <p:nvPr/>
        </p:nvCxnSpPr>
        <p:spPr bwMode="auto">
          <a:xfrm rot="5400000" flipH="1" flipV="1">
            <a:off x="2514601" y="5334000"/>
            <a:ext cx="1066800" cy="3175"/>
          </a:xfrm>
          <a:prstGeom prst="line">
            <a:avLst/>
          </a:prstGeom>
          <a:noFill/>
          <a:ln w="25400">
            <a:solidFill>
              <a:srgbClr val="984807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50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4457701" y="5600700"/>
            <a:ext cx="533400" cy="3175"/>
          </a:xfrm>
          <a:prstGeom prst="line">
            <a:avLst/>
          </a:prstGeom>
          <a:noFill/>
          <a:ln w="25400">
            <a:solidFill>
              <a:srgbClr val="0080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51" name="TextBox 35"/>
          <p:cNvSpPr txBox="1">
            <a:spLocks noChangeArrowheads="1"/>
          </p:cNvSpPr>
          <p:nvPr/>
        </p:nvSpPr>
        <p:spPr bwMode="auto">
          <a:xfrm>
            <a:off x="457200" y="382111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</a:t>
            </a:r>
            <a:r>
              <a:rPr lang="pt-BR" altLang="pt-BR" baseline="-25000">
                <a:latin typeface="Calibri" pitchFamily="34" charset="0"/>
              </a:rPr>
              <a:t>1</a:t>
            </a:r>
          </a:p>
        </p:txBody>
      </p:sp>
      <p:sp>
        <p:nvSpPr>
          <p:cNvPr id="14352" name="TextBox 36"/>
          <p:cNvSpPr txBox="1">
            <a:spLocks noChangeArrowheads="1"/>
          </p:cNvSpPr>
          <p:nvPr/>
        </p:nvSpPr>
        <p:spPr bwMode="auto">
          <a:xfrm>
            <a:off x="1524000" y="580231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</a:t>
            </a:r>
            <a:r>
              <a:rPr lang="pt-BR" altLang="pt-BR" baseline="-25000">
                <a:latin typeface="Calibri" pitchFamily="34" charset="0"/>
              </a:rPr>
              <a:t>1</a:t>
            </a:r>
          </a:p>
        </p:txBody>
      </p:sp>
      <p:sp>
        <p:nvSpPr>
          <p:cNvPr id="14353" name="TextBox 37"/>
          <p:cNvSpPr txBox="1">
            <a:spLocks noChangeArrowheads="1"/>
          </p:cNvSpPr>
          <p:nvPr/>
        </p:nvSpPr>
        <p:spPr bwMode="auto">
          <a:xfrm>
            <a:off x="457200" y="450691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</a:t>
            </a:r>
            <a:r>
              <a:rPr lang="pt-BR" altLang="pt-BR" baseline="-25000">
                <a:latin typeface="Calibri" pitchFamily="34" charset="0"/>
              </a:rPr>
              <a:t>2</a:t>
            </a:r>
          </a:p>
        </p:txBody>
      </p:sp>
      <p:sp>
        <p:nvSpPr>
          <p:cNvPr id="14354" name="TextBox 38"/>
          <p:cNvSpPr txBox="1">
            <a:spLocks noChangeArrowheads="1"/>
          </p:cNvSpPr>
          <p:nvPr/>
        </p:nvSpPr>
        <p:spPr bwMode="auto">
          <a:xfrm>
            <a:off x="457200" y="511651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</a:t>
            </a:r>
            <a:r>
              <a:rPr lang="pt-BR" altLang="pt-BR" baseline="-25000">
                <a:latin typeface="Calibri" pitchFamily="34" charset="0"/>
              </a:rPr>
              <a:t>3</a:t>
            </a:r>
          </a:p>
        </p:txBody>
      </p:sp>
      <p:sp>
        <p:nvSpPr>
          <p:cNvPr id="14355" name="TextBox 39"/>
          <p:cNvSpPr txBox="1">
            <a:spLocks noChangeArrowheads="1"/>
          </p:cNvSpPr>
          <p:nvPr/>
        </p:nvSpPr>
        <p:spPr bwMode="auto">
          <a:xfrm>
            <a:off x="2820988" y="5802313"/>
            <a:ext cx="53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</a:t>
            </a:r>
            <a:r>
              <a:rPr lang="pt-BR" altLang="pt-BR" baseline="-25000">
                <a:latin typeface="Calibri" pitchFamily="34" charset="0"/>
              </a:rPr>
              <a:t>2</a:t>
            </a:r>
          </a:p>
        </p:txBody>
      </p:sp>
      <p:sp>
        <p:nvSpPr>
          <p:cNvPr id="14356" name="TextBox 41"/>
          <p:cNvSpPr txBox="1">
            <a:spLocks noChangeArrowheads="1"/>
          </p:cNvSpPr>
          <p:nvPr/>
        </p:nvSpPr>
        <p:spPr bwMode="auto">
          <a:xfrm>
            <a:off x="4495800" y="580231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</a:t>
            </a:r>
            <a:r>
              <a:rPr lang="pt-BR" altLang="pt-BR" baseline="-25000">
                <a:latin typeface="Calibri" pitchFamily="34" charset="0"/>
              </a:rPr>
              <a:t>3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019800" y="3709988"/>
            <a:ext cx="2819400" cy="1928812"/>
            <a:chOff x="6019800" y="3710464"/>
            <a:chExt cx="2819400" cy="1928336"/>
          </a:xfrm>
        </p:grpSpPr>
        <p:sp>
          <p:nvSpPr>
            <p:cNvPr id="14358" name="Donut 20"/>
            <p:cNvSpPr>
              <a:spLocks noChangeArrowheads="1"/>
            </p:cNvSpPr>
            <p:nvPr/>
          </p:nvSpPr>
          <p:spPr bwMode="auto">
            <a:xfrm>
              <a:off x="6705600" y="3710464"/>
              <a:ext cx="1676400" cy="1623611"/>
            </a:xfrm>
            <a:custGeom>
              <a:avLst/>
              <a:gdLst>
                <a:gd name="T0" fmla="*/ 838200 w 1676400"/>
                <a:gd name="T1" fmla="*/ 0 h 1623611"/>
                <a:gd name="T2" fmla="*/ 245503 w 1676400"/>
                <a:gd name="T3" fmla="*/ 237772 h 1623611"/>
                <a:gd name="T4" fmla="*/ 0 w 1676400"/>
                <a:gd name="T5" fmla="*/ 811806 h 1623611"/>
                <a:gd name="T6" fmla="*/ 245503 w 1676400"/>
                <a:gd name="T7" fmla="*/ 1385839 h 1623611"/>
                <a:gd name="T8" fmla="*/ 838200 w 1676400"/>
                <a:gd name="T9" fmla="*/ 1623611 h 1623611"/>
                <a:gd name="T10" fmla="*/ 1430897 w 1676400"/>
                <a:gd name="T11" fmla="*/ 1385839 h 1623611"/>
                <a:gd name="T12" fmla="*/ 1676400 w 1676400"/>
                <a:gd name="T13" fmla="*/ 811806 h 1623611"/>
                <a:gd name="T14" fmla="*/ 1430897 w 1676400"/>
                <a:gd name="T15" fmla="*/ 237772 h 1623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45503 w 1676400"/>
                <a:gd name="T25" fmla="*/ 237772 h 1623611"/>
                <a:gd name="T26" fmla="*/ 1430897 w 1676400"/>
                <a:gd name="T27" fmla="*/ 1385839 h 1623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76400" h="1623611">
                  <a:moveTo>
                    <a:pt x="0" y="811806"/>
                  </a:moveTo>
                  <a:lnTo>
                    <a:pt x="0" y="811806"/>
                  </a:lnTo>
                  <a:cubicBezTo>
                    <a:pt x="0" y="363457"/>
                    <a:pt x="375274" y="0"/>
                    <a:pt x="838199" y="0"/>
                  </a:cubicBezTo>
                  <a:cubicBezTo>
                    <a:pt x="1301125" y="0"/>
                    <a:pt x="1676400" y="363457"/>
                    <a:pt x="1676400" y="811806"/>
                  </a:cubicBezTo>
                  <a:cubicBezTo>
                    <a:pt x="1676400" y="1260154"/>
                    <a:pt x="1301125" y="1623611"/>
                    <a:pt x="838200" y="1623612"/>
                  </a:cubicBezTo>
                  <a:cubicBezTo>
                    <a:pt x="375274" y="1623612"/>
                    <a:pt x="0" y="1260154"/>
                    <a:pt x="0" y="811806"/>
                  </a:cubicBezTo>
                  <a:close/>
                  <a:moveTo>
                    <a:pt x="169067" y="811806"/>
                  </a:moveTo>
                  <a:lnTo>
                    <a:pt x="169067" y="811806"/>
                  </a:lnTo>
                  <a:cubicBezTo>
                    <a:pt x="169067" y="1166780"/>
                    <a:pt x="468648" y="1454544"/>
                    <a:pt x="838199" y="1454545"/>
                  </a:cubicBezTo>
                  <a:lnTo>
                    <a:pt x="838200" y="1454545"/>
                  </a:lnTo>
                  <a:cubicBezTo>
                    <a:pt x="1207751" y="1454544"/>
                    <a:pt x="1507333" y="1166780"/>
                    <a:pt x="1507333" y="811806"/>
                  </a:cubicBezTo>
                  <a:cubicBezTo>
                    <a:pt x="1507333" y="456831"/>
                    <a:pt x="1207751" y="169067"/>
                    <a:pt x="838200" y="169067"/>
                  </a:cubicBezTo>
                  <a:lnTo>
                    <a:pt x="838199" y="169067"/>
                  </a:lnTo>
                  <a:cubicBezTo>
                    <a:pt x="468648" y="169067"/>
                    <a:pt x="169067" y="456831"/>
                    <a:pt x="169067" y="811805"/>
                  </a:cubicBezTo>
                  <a:lnTo>
                    <a:pt x="169067" y="8118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/>
            </a:p>
          </p:txBody>
        </p:sp>
        <p:pic>
          <p:nvPicPr>
            <p:cNvPr id="14359" name="Picture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5132" y="3856937"/>
              <a:ext cx="905868" cy="124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0" name="TextBox 27"/>
            <p:cNvSpPr txBox="1">
              <a:spLocks noChangeArrowheads="1"/>
            </p:cNvSpPr>
            <p:nvPr/>
          </p:nvSpPr>
          <p:spPr bwMode="auto">
            <a:xfrm>
              <a:off x="6019800" y="5238690"/>
              <a:ext cx="281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2000" b="1">
                  <a:solidFill>
                    <a:srgbClr val="FF0000"/>
                  </a:solidFill>
                  <a:latin typeface="Calibri" pitchFamily="34" charset="0"/>
                </a:rPr>
                <a:t>Por unidade de tempo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Curvas de demanda</a:t>
            </a:r>
          </a:p>
        </p:txBody>
      </p:sp>
      <p:graphicFrame>
        <p:nvGraphicFramePr>
          <p:cNvPr id="15363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143000" y="2635250"/>
          <a:ext cx="6858000" cy="869950"/>
        </p:xfrm>
        <a:graphic>
          <a:graphicData uri="http://schemas.openxmlformats.org/presentationml/2006/ole">
            <p:oleObj spid="_x0000_s15363" name="Equation" r:id="rId3" imgW="1701800" imgH="215900" progId="Equation.3">
              <p:embed/>
            </p:oleObj>
          </a:graphicData>
        </a:graphic>
      </p:graphicFrame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" y="4338638"/>
            <a:ext cx="1600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Quantidade demandada do bem i no período t</a:t>
            </a:r>
          </a:p>
        </p:txBody>
      </p:sp>
      <p:cxnSp>
        <p:nvCxnSpPr>
          <p:cNvPr id="15365" name="Straight Arrow Connector 6"/>
          <p:cNvCxnSpPr>
            <a:cxnSpLocks noChangeShapeType="1"/>
            <a:stCxn id="15364" idx="0"/>
          </p:cNvCxnSpPr>
          <p:nvPr/>
        </p:nvCxnSpPr>
        <p:spPr bwMode="auto">
          <a:xfrm rot="5400000" flipH="1" flipV="1">
            <a:off x="1266825" y="4005263"/>
            <a:ext cx="628650" cy="38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286000" y="1676400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É função ou depende de</a:t>
            </a:r>
          </a:p>
        </p:txBody>
      </p:sp>
      <p:cxnSp>
        <p:nvCxnSpPr>
          <p:cNvPr id="15367" name="Straight Arrow Connector 11"/>
          <p:cNvCxnSpPr>
            <a:cxnSpLocks noChangeShapeType="1"/>
          </p:cNvCxnSpPr>
          <p:nvPr/>
        </p:nvCxnSpPr>
        <p:spPr bwMode="auto">
          <a:xfrm rot="5400000">
            <a:off x="2769394" y="2509044"/>
            <a:ext cx="252413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2514600" y="4473575"/>
            <a:ext cx="198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Preço do próprio bem i no período t</a:t>
            </a:r>
          </a:p>
        </p:txBody>
      </p:sp>
      <p:cxnSp>
        <p:nvCxnSpPr>
          <p:cNvPr id="15369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095625" y="4029075"/>
            <a:ext cx="628650" cy="38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0" name="TextBox 14"/>
          <p:cNvSpPr txBox="1">
            <a:spLocks noChangeArrowheads="1"/>
          </p:cNvSpPr>
          <p:nvPr/>
        </p:nvSpPr>
        <p:spPr bwMode="auto">
          <a:xfrm>
            <a:off x="4267200" y="1524000"/>
            <a:ext cx="198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Preço dos demais bens no período t</a:t>
            </a:r>
          </a:p>
        </p:txBody>
      </p:sp>
      <p:cxnSp>
        <p:nvCxnSpPr>
          <p:cNvPr id="15371" name="Straight Arrow Connector 15"/>
          <p:cNvCxnSpPr>
            <a:cxnSpLocks noChangeShapeType="1"/>
          </p:cNvCxnSpPr>
          <p:nvPr/>
        </p:nvCxnSpPr>
        <p:spPr bwMode="auto">
          <a:xfrm rot="5400000">
            <a:off x="4369594" y="2693194"/>
            <a:ext cx="250825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4800600" y="36576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Renda</a:t>
            </a:r>
          </a:p>
        </p:txBody>
      </p:sp>
      <p:cxnSp>
        <p:nvCxnSpPr>
          <p:cNvPr id="15373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5086350" y="3562350"/>
            <a:ext cx="304800" cy="38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5410200" y="4394200"/>
            <a:ext cx="2590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Outros fatores:</a:t>
            </a:r>
          </a:p>
          <a:p>
            <a:pPr eaLnBrk="1" hangingPunct="1"/>
            <a:r>
              <a:rPr lang="pt-BR" altLang="pt-BR" sz="2000" b="1">
                <a:latin typeface="Calibri" pitchFamily="34" charset="0"/>
              </a:rPr>
              <a:t>estado da natureza; expectativas; informação disponível;  ...</a:t>
            </a:r>
          </a:p>
        </p:txBody>
      </p:sp>
      <p:cxnSp>
        <p:nvCxnSpPr>
          <p:cNvPr id="15375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5734050" y="3714750"/>
            <a:ext cx="914400" cy="3429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 de demanda do bem X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tabLst>
                <a:tab pos="0" algn="l"/>
              </a:tabLst>
            </a:pPr>
            <a:r>
              <a:rPr lang="pt-BR" altLang="pt-BR" sz="2400" smtClean="0">
                <a:ea typeface="ＭＳ Ｐゴシック" pitchFamily="34" charset="-128"/>
              </a:rPr>
              <a:t>Efeito de um aumento da renda do consumidor </a:t>
            </a:r>
            <a:br>
              <a:rPr lang="pt-BR" altLang="pt-BR" sz="2400" smtClean="0">
                <a:ea typeface="ＭＳ Ｐゴシック" pitchFamily="34" charset="-128"/>
              </a:rPr>
            </a:br>
            <a:r>
              <a:rPr lang="pt-BR" altLang="pt-BR" sz="2400" smtClean="0">
                <a:ea typeface="ＭＳ Ｐゴシック" pitchFamily="34" charset="-128"/>
              </a:rPr>
              <a:t>(tudo mais constante)</a:t>
            </a:r>
          </a:p>
        </p:txBody>
      </p:sp>
      <p:cxnSp>
        <p:nvCxnSpPr>
          <p:cNvPr id="16388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389" name="Straight Arrow Connector 5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 demandada</a:t>
            </a:r>
          </a:p>
        </p:txBody>
      </p:sp>
      <p:sp>
        <p:nvSpPr>
          <p:cNvPr id="16392" name="Freeform 21"/>
          <p:cNvSpPr>
            <a:spLocks noChangeArrowheads="1"/>
          </p:cNvSpPr>
          <p:nvPr/>
        </p:nvSpPr>
        <p:spPr bwMode="auto">
          <a:xfrm>
            <a:off x="838200" y="2587625"/>
            <a:ext cx="6629400" cy="3279775"/>
          </a:xfrm>
          <a:custGeom>
            <a:avLst/>
            <a:gdLst>
              <a:gd name="T0" fmla="*/ 0 w 4969821"/>
              <a:gd name="T1" fmla="*/ 0 h 2916463"/>
              <a:gd name="T2" fmla="*/ 1478511 w 4969821"/>
              <a:gd name="T3" fmla="*/ 1824343 h 2916463"/>
              <a:gd name="T4" fmla="*/ 5969834 w 4969821"/>
              <a:gd name="T5" fmla="*/ 3271920 h 2916463"/>
              <a:gd name="T6" fmla="*/ 8843164 w 4969821"/>
              <a:gd name="T7" fmla="*/ 3688346 h 2916463"/>
              <a:gd name="T8" fmla="*/ 0 60000 65536"/>
              <a:gd name="T9" fmla="*/ 0 60000 65536"/>
              <a:gd name="T10" fmla="*/ 0 60000 65536"/>
              <a:gd name="T11" fmla="*/ 0 60000 65536"/>
              <a:gd name="T12" fmla="*/ 0 w 4969821"/>
              <a:gd name="T13" fmla="*/ 0 h 2916463"/>
              <a:gd name="T14" fmla="*/ 4969821 w 4969821"/>
              <a:gd name="T15" fmla="*/ 2916463 h 2916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noFill/>
          <a:ln w="38100">
            <a:solidFill>
              <a:srgbClr val="0D0D0D"/>
            </a:solidFill>
            <a:prstDash val="sysDash"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endParaRPr lang="pt-BR"/>
          </a:p>
        </p:txBody>
      </p:sp>
      <p:sp>
        <p:nvSpPr>
          <p:cNvPr id="16393" name="Freeform 20"/>
          <p:cNvSpPr>
            <a:spLocks noChangeArrowheads="1"/>
          </p:cNvSpPr>
          <p:nvPr/>
        </p:nvSpPr>
        <p:spPr bwMode="auto">
          <a:xfrm>
            <a:off x="836613" y="1597025"/>
            <a:ext cx="6783387" cy="4270375"/>
          </a:xfrm>
          <a:custGeom>
            <a:avLst/>
            <a:gdLst>
              <a:gd name="T0" fmla="*/ 0 w 4969821"/>
              <a:gd name="T1" fmla="*/ 0 h 2916463"/>
              <a:gd name="T2" fmla="*/ 1547995 w 4969821"/>
              <a:gd name="T3" fmla="*/ 3092789 h 2916463"/>
              <a:gd name="T4" fmla="*/ 6250387 w 4969821"/>
              <a:gd name="T5" fmla="*/ 5546852 h 2916463"/>
              <a:gd name="T6" fmla="*/ 9258752 w 4969821"/>
              <a:gd name="T7" fmla="*/ 6252815 h 2916463"/>
              <a:gd name="T8" fmla="*/ 0 60000 65536"/>
              <a:gd name="T9" fmla="*/ 0 60000 65536"/>
              <a:gd name="T10" fmla="*/ 0 60000 65536"/>
              <a:gd name="T11" fmla="*/ 0 60000 65536"/>
              <a:gd name="T12" fmla="*/ 0 w 4969821"/>
              <a:gd name="T13" fmla="*/ 0 h 2916463"/>
              <a:gd name="T14" fmla="*/ 4969821 w 4969821"/>
              <a:gd name="T15" fmla="*/ 2916463 h 2916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noFill/>
          <a:ln w="38100">
            <a:solidFill>
              <a:srgbClr val="0D0D0D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endParaRPr lang="pt-BR"/>
          </a:p>
        </p:txBody>
      </p:sp>
      <p:cxnSp>
        <p:nvCxnSpPr>
          <p:cNvPr id="16394" name="Straight Arrow Connector 25"/>
          <p:cNvCxnSpPr>
            <a:cxnSpLocks noChangeShapeType="1"/>
          </p:cNvCxnSpPr>
          <p:nvPr/>
        </p:nvCxnSpPr>
        <p:spPr bwMode="auto">
          <a:xfrm>
            <a:off x="1371600" y="3657600"/>
            <a:ext cx="457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395" name="Straight Arrow Connector 27"/>
          <p:cNvCxnSpPr>
            <a:cxnSpLocks noChangeShapeType="1"/>
          </p:cNvCxnSpPr>
          <p:nvPr/>
        </p:nvCxnSpPr>
        <p:spPr bwMode="auto">
          <a:xfrm>
            <a:off x="2667000" y="4494213"/>
            <a:ext cx="4572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396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2591594" y="4342606"/>
            <a:ext cx="152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397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1106488" y="3392488"/>
            <a:ext cx="53498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 de demanda do bem X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tabLst>
                <a:tab pos="0" algn="l"/>
              </a:tabLst>
            </a:pPr>
            <a:r>
              <a:rPr lang="pt-BR" altLang="pt-BR" sz="2400" smtClean="0">
                <a:ea typeface="ＭＳ Ｐゴシック" pitchFamily="34" charset="-128"/>
              </a:rPr>
              <a:t>Efeito de uma redução do preço de um bem substituto </a:t>
            </a:r>
            <a:br>
              <a:rPr lang="pt-BR" altLang="pt-BR" sz="2400" smtClean="0">
                <a:ea typeface="ＭＳ Ｐゴシック" pitchFamily="34" charset="-128"/>
              </a:rPr>
            </a:br>
            <a:r>
              <a:rPr lang="pt-BR" altLang="pt-BR" sz="2400" smtClean="0">
                <a:ea typeface="ＭＳ Ｐゴシック" pitchFamily="34" charset="-128"/>
              </a:rPr>
              <a:t>(tudo mais constante)</a:t>
            </a:r>
          </a:p>
        </p:txBody>
      </p:sp>
      <p:cxnSp>
        <p:nvCxnSpPr>
          <p:cNvPr id="17412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413" name="Straight Arrow Connector 5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 demandada</a:t>
            </a:r>
          </a:p>
        </p:txBody>
      </p:sp>
      <p:sp>
        <p:nvSpPr>
          <p:cNvPr id="17416" name="Freeform 21"/>
          <p:cNvSpPr>
            <a:spLocks noChangeArrowheads="1"/>
          </p:cNvSpPr>
          <p:nvPr/>
        </p:nvSpPr>
        <p:spPr bwMode="auto">
          <a:xfrm>
            <a:off x="838200" y="2587625"/>
            <a:ext cx="6629400" cy="3279775"/>
          </a:xfrm>
          <a:custGeom>
            <a:avLst/>
            <a:gdLst>
              <a:gd name="T0" fmla="*/ 0 w 4969821"/>
              <a:gd name="T1" fmla="*/ 0 h 2916463"/>
              <a:gd name="T2" fmla="*/ 1478511 w 4969821"/>
              <a:gd name="T3" fmla="*/ 1824343 h 2916463"/>
              <a:gd name="T4" fmla="*/ 5969834 w 4969821"/>
              <a:gd name="T5" fmla="*/ 3271920 h 2916463"/>
              <a:gd name="T6" fmla="*/ 8843164 w 4969821"/>
              <a:gd name="T7" fmla="*/ 3688346 h 2916463"/>
              <a:gd name="T8" fmla="*/ 0 60000 65536"/>
              <a:gd name="T9" fmla="*/ 0 60000 65536"/>
              <a:gd name="T10" fmla="*/ 0 60000 65536"/>
              <a:gd name="T11" fmla="*/ 0 60000 65536"/>
              <a:gd name="T12" fmla="*/ 0 w 4969821"/>
              <a:gd name="T13" fmla="*/ 0 h 2916463"/>
              <a:gd name="T14" fmla="*/ 4969821 w 4969821"/>
              <a:gd name="T15" fmla="*/ 2916463 h 2916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noFill/>
          <a:ln w="38100">
            <a:solidFill>
              <a:srgbClr val="0D0D0D"/>
            </a:solidFill>
            <a:prstDash val="sysDash"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endParaRPr lang="pt-BR"/>
          </a:p>
        </p:txBody>
      </p:sp>
      <p:sp>
        <p:nvSpPr>
          <p:cNvPr id="17417" name="Freeform 20"/>
          <p:cNvSpPr>
            <a:spLocks noChangeArrowheads="1"/>
          </p:cNvSpPr>
          <p:nvPr/>
        </p:nvSpPr>
        <p:spPr bwMode="auto">
          <a:xfrm>
            <a:off x="836613" y="3886200"/>
            <a:ext cx="6783387" cy="1981200"/>
          </a:xfrm>
          <a:custGeom>
            <a:avLst/>
            <a:gdLst>
              <a:gd name="T0" fmla="*/ 0 w 4969821"/>
              <a:gd name="T1" fmla="*/ 0 h 2916463"/>
              <a:gd name="T2" fmla="*/ 1547995 w 4969821"/>
              <a:gd name="T3" fmla="*/ 665694 h 2916463"/>
              <a:gd name="T4" fmla="*/ 6250387 w 4969821"/>
              <a:gd name="T5" fmla="*/ 1193909 h 2916463"/>
              <a:gd name="T6" fmla="*/ 9258752 w 4969821"/>
              <a:gd name="T7" fmla="*/ 1345861 h 2916463"/>
              <a:gd name="T8" fmla="*/ 0 60000 65536"/>
              <a:gd name="T9" fmla="*/ 0 60000 65536"/>
              <a:gd name="T10" fmla="*/ 0 60000 65536"/>
              <a:gd name="T11" fmla="*/ 0 60000 65536"/>
              <a:gd name="T12" fmla="*/ 0 w 4969821"/>
              <a:gd name="T13" fmla="*/ 0 h 2916463"/>
              <a:gd name="T14" fmla="*/ 4969821 w 4969821"/>
              <a:gd name="T15" fmla="*/ 2916463 h 2916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noFill/>
          <a:ln w="38100">
            <a:solidFill>
              <a:srgbClr val="0D0D0D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endParaRPr lang="pt-BR"/>
          </a:p>
        </p:txBody>
      </p:sp>
      <p:cxnSp>
        <p:nvCxnSpPr>
          <p:cNvPr id="17418" name="Straight Arrow Connector 25"/>
          <p:cNvCxnSpPr>
            <a:cxnSpLocks noChangeShapeType="1"/>
          </p:cNvCxnSpPr>
          <p:nvPr/>
        </p:nvCxnSpPr>
        <p:spPr bwMode="auto">
          <a:xfrm rot="10800000" flipV="1">
            <a:off x="839788" y="3657600"/>
            <a:ext cx="531812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419" name="Straight Arrow Connector 27"/>
          <p:cNvCxnSpPr>
            <a:cxnSpLocks noChangeShapeType="1"/>
          </p:cNvCxnSpPr>
          <p:nvPr/>
        </p:nvCxnSpPr>
        <p:spPr bwMode="auto">
          <a:xfrm rot="5400000">
            <a:off x="2439988" y="4800600"/>
            <a:ext cx="458788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420" name="Straight Arrow Connector 28"/>
          <p:cNvCxnSpPr>
            <a:cxnSpLocks noChangeShapeType="1"/>
          </p:cNvCxnSpPr>
          <p:nvPr/>
        </p:nvCxnSpPr>
        <p:spPr bwMode="auto">
          <a:xfrm rot="10800000">
            <a:off x="1409700" y="4570413"/>
            <a:ext cx="1258888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421" name="Straight Arrow Connector 32"/>
          <p:cNvCxnSpPr>
            <a:cxnSpLocks noChangeShapeType="1"/>
          </p:cNvCxnSpPr>
          <p:nvPr/>
        </p:nvCxnSpPr>
        <p:spPr bwMode="auto">
          <a:xfrm rot="16200000" flipH="1">
            <a:off x="994569" y="4039394"/>
            <a:ext cx="758825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 de oferta do bem X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r>
              <a:rPr lang="pt-BR" altLang="pt-BR" sz="2400" smtClean="0">
                <a:ea typeface="ＭＳ Ｐゴシック" pitchFamily="34" charset="-128"/>
              </a:rPr>
              <a:t>Hipótese “coeteris paribus”: preços dos insumos permanece constante</a:t>
            </a:r>
          </a:p>
        </p:txBody>
      </p:sp>
      <p:cxnSp>
        <p:nvCxnSpPr>
          <p:cNvPr id="18436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437" name="Straight Arrow Connector 5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 ofertada</a:t>
            </a:r>
          </a:p>
        </p:txBody>
      </p:sp>
      <p:cxnSp>
        <p:nvCxnSpPr>
          <p:cNvPr id="18440" name="Straight Connector 23"/>
          <p:cNvCxnSpPr>
            <a:cxnSpLocks noChangeShapeType="1"/>
          </p:cNvCxnSpPr>
          <p:nvPr/>
        </p:nvCxnSpPr>
        <p:spPr bwMode="auto">
          <a:xfrm>
            <a:off x="836613" y="4038600"/>
            <a:ext cx="53340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441" name="Straight Connector 24"/>
          <p:cNvCxnSpPr>
            <a:cxnSpLocks noChangeShapeType="1"/>
          </p:cNvCxnSpPr>
          <p:nvPr/>
        </p:nvCxnSpPr>
        <p:spPr bwMode="auto">
          <a:xfrm>
            <a:off x="836613" y="4799013"/>
            <a:ext cx="2973387" cy="1587"/>
          </a:xfrm>
          <a:prstGeom prst="line">
            <a:avLst/>
          </a:prstGeom>
          <a:noFill/>
          <a:ln w="25400">
            <a:solidFill>
              <a:srgbClr val="984807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442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5257007" y="4953794"/>
            <a:ext cx="1828800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443" name="Straight Connector 31"/>
          <p:cNvCxnSpPr>
            <a:cxnSpLocks noChangeShapeType="1"/>
          </p:cNvCxnSpPr>
          <p:nvPr/>
        </p:nvCxnSpPr>
        <p:spPr bwMode="auto">
          <a:xfrm rot="5400000" flipH="1" flipV="1">
            <a:off x="3275807" y="5334794"/>
            <a:ext cx="1066800" cy="1587"/>
          </a:xfrm>
          <a:prstGeom prst="line">
            <a:avLst/>
          </a:prstGeom>
          <a:noFill/>
          <a:ln w="25400">
            <a:solidFill>
              <a:srgbClr val="984807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444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572294" y="5601494"/>
            <a:ext cx="533400" cy="1588"/>
          </a:xfrm>
          <a:prstGeom prst="line">
            <a:avLst/>
          </a:prstGeom>
          <a:noFill/>
          <a:ln w="25400">
            <a:solidFill>
              <a:srgbClr val="0080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45" name="TextBox 35"/>
          <p:cNvSpPr txBox="1">
            <a:spLocks noChangeArrowheads="1"/>
          </p:cNvSpPr>
          <p:nvPr/>
        </p:nvSpPr>
        <p:spPr bwMode="auto">
          <a:xfrm>
            <a:off x="457200" y="382111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</a:t>
            </a:r>
            <a:r>
              <a:rPr lang="pt-BR" altLang="pt-BR" baseline="-25000">
                <a:latin typeface="Calibri" pitchFamily="34" charset="0"/>
              </a:rPr>
              <a:t>1</a:t>
            </a:r>
          </a:p>
        </p:txBody>
      </p:sp>
      <p:sp>
        <p:nvSpPr>
          <p:cNvPr id="18446" name="TextBox 36"/>
          <p:cNvSpPr txBox="1">
            <a:spLocks noChangeArrowheads="1"/>
          </p:cNvSpPr>
          <p:nvPr/>
        </p:nvSpPr>
        <p:spPr bwMode="auto">
          <a:xfrm>
            <a:off x="6021388" y="5802313"/>
            <a:ext cx="53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</a:t>
            </a:r>
            <a:r>
              <a:rPr lang="pt-BR" altLang="pt-BR" baseline="-25000">
                <a:latin typeface="Calibri" pitchFamily="34" charset="0"/>
              </a:rPr>
              <a:t>1</a:t>
            </a:r>
          </a:p>
        </p:txBody>
      </p:sp>
      <p:sp>
        <p:nvSpPr>
          <p:cNvPr id="18447" name="TextBox 37"/>
          <p:cNvSpPr txBox="1">
            <a:spLocks noChangeArrowheads="1"/>
          </p:cNvSpPr>
          <p:nvPr/>
        </p:nvSpPr>
        <p:spPr bwMode="auto">
          <a:xfrm>
            <a:off x="457200" y="450691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</a:t>
            </a:r>
            <a:r>
              <a:rPr lang="pt-BR" altLang="pt-BR" baseline="-25000">
                <a:latin typeface="Calibri" pitchFamily="34" charset="0"/>
              </a:rPr>
              <a:t>2</a:t>
            </a:r>
          </a:p>
        </p:txBody>
      </p:sp>
      <p:sp>
        <p:nvSpPr>
          <p:cNvPr id="18448" name="TextBox 38"/>
          <p:cNvSpPr txBox="1">
            <a:spLocks noChangeArrowheads="1"/>
          </p:cNvSpPr>
          <p:nvPr/>
        </p:nvSpPr>
        <p:spPr bwMode="auto">
          <a:xfrm>
            <a:off x="457200" y="511651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</a:t>
            </a:r>
            <a:r>
              <a:rPr lang="pt-BR" altLang="pt-BR" baseline="-25000">
                <a:latin typeface="Calibri" pitchFamily="34" charset="0"/>
              </a:rPr>
              <a:t>3</a:t>
            </a:r>
          </a:p>
        </p:txBody>
      </p:sp>
      <p:sp>
        <p:nvSpPr>
          <p:cNvPr id="18449" name="TextBox 39"/>
          <p:cNvSpPr txBox="1">
            <a:spLocks noChangeArrowheads="1"/>
          </p:cNvSpPr>
          <p:nvPr/>
        </p:nvSpPr>
        <p:spPr bwMode="auto">
          <a:xfrm>
            <a:off x="3582988" y="5802313"/>
            <a:ext cx="53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</a:t>
            </a:r>
            <a:r>
              <a:rPr lang="pt-BR" altLang="pt-BR" baseline="-25000">
                <a:latin typeface="Calibri" pitchFamily="34" charset="0"/>
              </a:rPr>
              <a:t>2</a:t>
            </a:r>
          </a:p>
        </p:txBody>
      </p:sp>
      <p:sp>
        <p:nvSpPr>
          <p:cNvPr id="18450" name="TextBox 41"/>
          <p:cNvSpPr txBox="1">
            <a:spLocks noChangeArrowheads="1"/>
          </p:cNvSpPr>
          <p:nvPr/>
        </p:nvSpPr>
        <p:spPr bwMode="auto">
          <a:xfrm>
            <a:off x="687388" y="5802313"/>
            <a:ext cx="53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</a:t>
            </a:r>
            <a:r>
              <a:rPr lang="pt-BR" altLang="pt-BR" baseline="-25000">
                <a:latin typeface="Calibri" pitchFamily="34" charset="0"/>
              </a:rPr>
              <a:t>3</a:t>
            </a:r>
          </a:p>
        </p:txBody>
      </p:sp>
      <p:sp>
        <p:nvSpPr>
          <p:cNvPr id="21" name="Freeform 20"/>
          <p:cNvSpPr/>
          <p:nvPr/>
        </p:nvSpPr>
        <p:spPr>
          <a:xfrm>
            <a:off x="838200" y="2587979"/>
            <a:ext cx="6629400" cy="2746021"/>
          </a:xfrm>
          <a:custGeom>
            <a:avLst/>
            <a:gdLst>
              <a:gd name="connsiteX0" fmla="*/ 0 w 4969821"/>
              <a:gd name="connsiteY0" fmla="*/ 0 h 2916463"/>
              <a:gd name="connsiteX1" fmla="*/ 830917 w 4969821"/>
              <a:gd name="connsiteY1" fmla="*/ 1442551 h 2916463"/>
              <a:gd name="connsiteX2" fmla="*/ 3355021 w 4969821"/>
              <a:gd name="connsiteY2" fmla="*/ 2587185 h 2916463"/>
              <a:gd name="connsiteX3" fmla="*/ 4969821 w 4969821"/>
              <a:gd name="connsiteY3" fmla="*/ 2916463 h 29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  <a:prstDash val="soli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3709988"/>
            <a:ext cx="2819400" cy="1928812"/>
            <a:chOff x="6019800" y="3710464"/>
            <a:chExt cx="2819400" cy="1928336"/>
          </a:xfrm>
        </p:grpSpPr>
        <p:sp>
          <p:nvSpPr>
            <p:cNvPr id="18453" name="Donut 28"/>
            <p:cNvSpPr>
              <a:spLocks noChangeArrowheads="1"/>
            </p:cNvSpPr>
            <p:nvPr/>
          </p:nvSpPr>
          <p:spPr bwMode="auto">
            <a:xfrm>
              <a:off x="6705600" y="3710464"/>
              <a:ext cx="1676400" cy="1623611"/>
            </a:xfrm>
            <a:custGeom>
              <a:avLst/>
              <a:gdLst>
                <a:gd name="T0" fmla="*/ 838200 w 1676400"/>
                <a:gd name="T1" fmla="*/ 0 h 1623611"/>
                <a:gd name="T2" fmla="*/ 245503 w 1676400"/>
                <a:gd name="T3" fmla="*/ 237772 h 1623611"/>
                <a:gd name="T4" fmla="*/ 0 w 1676400"/>
                <a:gd name="T5" fmla="*/ 811806 h 1623611"/>
                <a:gd name="T6" fmla="*/ 245503 w 1676400"/>
                <a:gd name="T7" fmla="*/ 1385839 h 1623611"/>
                <a:gd name="T8" fmla="*/ 838200 w 1676400"/>
                <a:gd name="T9" fmla="*/ 1623611 h 1623611"/>
                <a:gd name="T10" fmla="*/ 1430897 w 1676400"/>
                <a:gd name="T11" fmla="*/ 1385839 h 1623611"/>
                <a:gd name="T12" fmla="*/ 1676400 w 1676400"/>
                <a:gd name="T13" fmla="*/ 811806 h 1623611"/>
                <a:gd name="T14" fmla="*/ 1430897 w 1676400"/>
                <a:gd name="T15" fmla="*/ 237772 h 1623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45503 w 1676400"/>
                <a:gd name="T25" fmla="*/ 237772 h 1623611"/>
                <a:gd name="T26" fmla="*/ 1430897 w 1676400"/>
                <a:gd name="T27" fmla="*/ 1385839 h 1623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76400" h="1623611">
                  <a:moveTo>
                    <a:pt x="0" y="811806"/>
                  </a:moveTo>
                  <a:lnTo>
                    <a:pt x="0" y="811806"/>
                  </a:lnTo>
                  <a:cubicBezTo>
                    <a:pt x="0" y="363457"/>
                    <a:pt x="375274" y="0"/>
                    <a:pt x="838199" y="0"/>
                  </a:cubicBezTo>
                  <a:cubicBezTo>
                    <a:pt x="1301125" y="0"/>
                    <a:pt x="1676400" y="363457"/>
                    <a:pt x="1676400" y="811806"/>
                  </a:cubicBezTo>
                  <a:cubicBezTo>
                    <a:pt x="1676400" y="1260154"/>
                    <a:pt x="1301125" y="1623611"/>
                    <a:pt x="838200" y="1623612"/>
                  </a:cubicBezTo>
                  <a:cubicBezTo>
                    <a:pt x="375274" y="1623612"/>
                    <a:pt x="0" y="1260154"/>
                    <a:pt x="0" y="811806"/>
                  </a:cubicBezTo>
                  <a:close/>
                  <a:moveTo>
                    <a:pt x="169067" y="811806"/>
                  </a:moveTo>
                  <a:lnTo>
                    <a:pt x="169067" y="811806"/>
                  </a:lnTo>
                  <a:cubicBezTo>
                    <a:pt x="169067" y="1166780"/>
                    <a:pt x="468648" y="1454544"/>
                    <a:pt x="838199" y="1454545"/>
                  </a:cubicBezTo>
                  <a:lnTo>
                    <a:pt x="838200" y="1454545"/>
                  </a:lnTo>
                  <a:cubicBezTo>
                    <a:pt x="1207751" y="1454544"/>
                    <a:pt x="1507333" y="1166780"/>
                    <a:pt x="1507333" y="811806"/>
                  </a:cubicBezTo>
                  <a:cubicBezTo>
                    <a:pt x="1507333" y="456831"/>
                    <a:pt x="1207751" y="169067"/>
                    <a:pt x="838200" y="169067"/>
                  </a:cubicBezTo>
                  <a:lnTo>
                    <a:pt x="838199" y="169067"/>
                  </a:lnTo>
                  <a:cubicBezTo>
                    <a:pt x="468648" y="169067"/>
                    <a:pt x="169067" y="456831"/>
                    <a:pt x="169067" y="811805"/>
                  </a:cubicBezTo>
                  <a:lnTo>
                    <a:pt x="169067" y="8118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/>
            </a:p>
          </p:txBody>
        </p:sp>
        <p:pic>
          <p:nvPicPr>
            <p:cNvPr id="18454" name="Picture 3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5132" y="3856937"/>
              <a:ext cx="905868" cy="124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TextBox 32"/>
            <p:cNvSpPr txBox="1">
              <a:spLocks noChangeArrowheads="1"/>
            </p:cNvSpPr>
            <p:nvPr/>
          </p:nvSpPr>
          <p:spPr bwMode="auto">
            <a:xfrm>
              <a:off x="6019800" y="5238690"/>
              <a:ext cx="281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2000" b="1">
                  <a:solidFill>
                    <a:srgbClr val="FF0000"/>
                  </a:solidFill>
                  <a:latin typeface="Calibri" pitchFamily="34" charset="0"/>
                </a:rPr>
                <a:t>Por unidade de tempo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Curvas de oferta</a:t>
            </a:r>
          </a:p>
        </p:txBody>
      </p:sp>
      <p:graphicFrame>
        <p:nvGraphicFramePr>
          <p:cNvPr id="19459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333625" y="2665413"/>
          <a:ext cx="4475163" cy="806450"/>
        </p:xfrm>
        <a:graphic>
          <a:graphicData uri="http://schemas.openxmlformats.org/presentationml/2006/ole">
            <p:oleObj spid="_x0000_s19459" name="Equação" r:id="rId3" imgW="1409088" imgH="253890" progId="Equation.3">
              <p:embed/>
            </p:oleObj>
          </a:graphicData>
        </a:graphic>
      </p:graphicFrame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" y="4338638"/>
            <a:ext cx="1600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Quantidade ofertada do bem i no período t</a:t>
            </a:r>
          </a:p>
        </p:txBody>
      </p:sp>
      <p:cxnSp>
        <p:nvCxnSpPr>
          <p:cNvPr id="19461" name="Straight Arrow Connector 6"/>
          <p:cNvCxnSpPr>
            <a:cxnSpLocks noChangeShapeType="1"/>
            <a:stCxn id="19460" idx="0"/>
          </p:cNvCxnSpPr>
          <p:nvPr/>
        </p:nvCxnSpPr>
        <p:spPr bwMode="auto">
          <a:xfrm rot="5400000" flipH="1" flipV="1">
            <a:off x="1266825" y="4005263"/>
            <a:ext cx="628650" cy="38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286000" y="1676400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É função ou depende de</a:t>
            </a:r>
          </a:p>
        </p:txBody>
      </p:sp>
      <p:cxnSp>
        <p:nvCxnSpPr>
          <p:cNvPr id="19463" name="Straight Arrow Connector 11"/>
          <p:cNvCxnSpPr>
            <a:cxnSpLocks noChangeShapeType="1"/>
          </p:cNvCxnSpPr>
          <p:nvPr/>
        </p:nvCxnSpPr>
        <p:spPr bwMode="auto">
          <a:xfrm rot="5400000">
            <a:off x="2769394" y="2509044"/>
            <a:ext cx="252413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514600" y="4473575"/>
            <a:ext cx="198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Preço do próprio bem i no período t</a:t>
            </a:r>
          </a:p>
        </p:txBody>
      </p:sp>
      <p:cxnSp>
        <p:nvCxnSpPr>
          <p:cNvPr id="19465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362325" y="3457575"/>
            <a:ext cx="933450" cy="876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4572000" y="1524000"/>
            <a:ext cx="198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Preço dos insumos no período t</a:t>
            </a:r>
          </a:p>
        </p:txBody>
      </p:sp>
      <p:cxnSp>
        <p:nvCxnSpPr>
          <p:cNvPr id="19467" name="Straight Arrow Connector 15"/>
          <p:cNvCxnSpPr>
            <a:cxnSpLocks noChangeShapeType="1"/>
          </p:cNvCxnSpPr>
          <p:nvPr/>
        </p:nvCxnSpPr>
        <p:spPr bwMode="auto">
          <a:xfrm rot="5400000">
            <a:off x="5055394" y="2693194"/>
            <a:ext cx="250825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4991100" y="3790950"/>
            <a:ext cx="156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Tecnologia</a:t>
            </a:r>
          </a:p>
        </p:txBody>
      </p:sp>
      <p:cxnSp>
        <p:nvCxnSpPr>
          <p:cNvPr id="19469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5848350" y="3562350"/>
            <a:ext cx="304800" cy="38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70" name="TextBox 19"/>
          <p:cNvSpPr txBox="1">
            <a:spLocks noChangeArrowheads="1"/>
          </p:cNvSpPr>
          <p:nvPr/>
        </p:nvSpPr>
        <p:spPr bwMode="auto">
          <a:xfrm>
            <a:off x="5410200" y="4394200"/>
            <a:ext cx="2590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Outros fatores:</a:t>
            </a:r>
          </a:p>
          <a:p>
            <a:pPr eaLnBrk="1" hangingPunct="1"/>
            <a:r>
              <a:rPr lang="pt-BR" altLang="pt-BR" sz="2000" b="1">
                <a:latin typeface="Calibri" pitchFamily="34" charset="0"/>
              </a:rPr>
              <a:t>estado da natureza; expectativas; informação disponível;  ...</a:t>
            </a:r>
          </a:p>
        </p:txBody>
      </p:sp>
      <p:cxnSp>
        <p:nvCxnSpPr>
          <p:cNvPr id="19471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6000750" y="3790950"/>
            <a:ext cx="914400" cy="1905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 de oferta do bem X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tabLst>
                <a:tab pos="0" algn="l"/>
              </a:tabLst>
            </a:pPr>
            <a:r>
              <a:rPr lang="pt-BR" altLang="pt-BR" sz="2400" smtClean="0">
                <a:ea typeface="ＭＳ Ｐゴシック" pitchFamily="34" charset="-128"/>
              </a:rPr>
              <a:t>Efeito de um aumento do preço de um insumo </a:t>
            </a:r>
            <a:br>
              <a:rPr lang="pt-BR" altLang="pt-BR" sz="2400" smtClean="0">
                <a:ea typeface="ＭＳ Ｐゴシック" pitchFamily="34" charset="-128"/>
              </a:rPr>
            </a:br>
            <a:r>
              <a:rPr lang="pt-BR" altLang="pt-BR" sz="2400" smtClean="0">
                <a:ea typeface="ＭＳ Ｐゴシック" pitchFamily="34" charset="-128"/>
              </a:rPr>
              <a:t>(aumento de custo)</a:t>
            </a:r>
          </a:p>
        </p:txBody>
      </p:sp>
      <p:cxnSp>
        <p:nvCxnSpPr>
          <p:cNvPr id="20484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485" name="Straight Arrow Connector 5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 ofertada</a:t>
            </a:r>
          </a:p>
        </p:txBody>
      </p:sp>
      <p:sp>
        <p:nvSpPr>
          <p:cNvPr id="21" name="Freeform 20"/>
          <p:cNvSpPr/>
          <p:nvPr/>
        </p:nvSpPr>
        <p:spPr>
          <a:xfrm>
            <a:off x="838200" y="2587979"/>
            <a:ext cx="6629400" cy="2746021"/>
          </a:xfrm>
          <a:custGeom>
            <a:avLst/>
            <a:gdLst>
              <a:gd name="connsiteX0" fmla="*/ 0 w 4969821"/>
              <a:gd name="connsiteY0" fmla="*/ 0 h 2916463"/>
              <a:gd name="connsiteX1" fmla="*/ 830917 w 4969821"/>
              <a:gd name="connsiteY1" fmla="*/ 1442551 h 2916463"/>
              <a:gd name="connsiteX2" fmla="*/ 3355021 w 4969821"/>
              <a:gd name="connsiteY2" fmla="*/ 2587185 h 2916463"/>
              <a:gd name="connsiteX3" fmla="*/ 4969821 w 4969821"/>
              <a:gd name="connsiteY3" fmla="*/ 2916463 h 29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Freeform 19"/>
          <p:cNvSpPr/>
          <p:nvPr/>
        </p:nvSpPr>
        <p:spPr>
          <a:xfrm>
            <a:off x="838200" y="2133600"/>
            <a:ext cx="6172200" cy="2514600"/>
          </a:xfrm>
          <a:custGeom>
            <a:avLst/>
            <a:gdLst>
              <a:gd name="connsiteX0" fmla="*/ 0 w 4969821"/>
              <a:gd name="connsiteY0" fmla="*/ 0 h 2916463"/>
              <a:gd name="connsiteX1" fmla="*/ 830917 w 4969821"/>
              <a:gd name="connsiteY1" fmla="*/ 1442551 h 2916463"/>
              <a:gd name="connsiteX2" fmla="*/ 3355021 w 4969821"/>
              <a:gd name="connsiteY2" fmla="*/ 2587185 h 2916463"/>
              <a:gd name="connsiteX3" fmla="*/ 4969821 w 4969821"/>
              <a:gd name="connsiteY3" fmla="*/ 2916463 h 29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  <a:prstDash val="soli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20490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3200400" y="4572000"/>
            <a:ext cx="6096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491" name="Straight Arrow Connector 27"/>
          <p:cNvCxnSpPr>
            <a:cxnSpLocks noChangeShapeType="1"/>
          </p:cNvCxnSpPr>
          <p:nvPr/>
        </p:nvCxnSpPr>
        <p:spPr bwMode="auto">
          <a:xfrm rot="10800000">
            <a:off x="839788" y="4876800"/>
            <a:ext cx="26654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492" name="Straight Arrow Connector 32"/>
          <p:cNvCxnSpPr>
            <a:cxnSpLocks noChangeShapeType="1"/>
          </p:cNvCxnSpPr>
          <p:nvPr/>
        </p:nvCxnSpPr>
        <p:spPr bwMode="auto">
          <a:xfrm rot="10800000">
            <a:off x="5181600" y="3733800"/>
            <a:ext cx="14478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493" name="Straight Arrow Connector 40"/>
          <p:cNvCxnSpPr>
            <a:cxnSpLocks noChangeShapeType="1"/>
          </p:cNvCxnSpPr>
          <p:nvPr/>
        </p:nvCxnSpPr>
        <p:spPr bwMode="auto">
          <a:xfrm rot="5400000" flipH="1" flipV="1">
            <a:off x="6204744" y="3309144"/>
            <a:ext cx="84931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 de oferta do bem X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tabLst>
                <a:tab pos="0" algn="l"/>
              </a:tabLst>
            </a:pPr>
            <a:r>
              <a:rPr lang="pt-BR" altLang="pt-BR" sz="2400" smtClean="0">
                <a:ea typeface="ＭＳ Ｐゴシック" pitchFamily="34" charset="-128"/>
              </a:rPr>
              <a:t>Efeito de uma inovação tecnológica no processo de produção</a:t>
            </a:r>
            <a:br>
              <a:rPr lang="pt-BR" altLang="pt-BR" sz="2400" smtClean="0">
                <a:ea typeface="ＭＳ Ｐゴシック" pitchFamily="34" charset="-128"/>
              </a:rPr>
            </a:br>
            <a:r>
              <a:rPr lang="pt-BR" altLang="pt-BR" sz="2400" smtClean="0">
                <a:ea typeface="ＭＳ Ｐゴシック" pitchFamily="34" charset="-128"/>
              </a:rPr>
              <a:t>(redução de custo)</a:t>
            </a:r>
          </a:p>
        </p:txBody>
      </p:sp>
      <p:cxnSp>
        <p:nvCxnSpPr>
          <p:cNvPr id="21508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509" name="Straight Arrow Connector 5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 ofertada</a:t>
            </a:r>
          </a:p>
        </p:txBody>
      </p:sp>
      <p:sp>
        <p:nvSpPr>
          <p:cNvPr id="21" name="Freeform 20"/>
          <p:cNvSpPr/>
          <p:nvPr/>
        </p:nvSpPr>
        <p:spPr>
          <a:xfrm>
            <a:off x="838200" y="2587979"/>
            <a:ext cx="6629400" cy="2746021"/>
          </a:xfrm>
          <a:custGeom>
            <a:avLst/>
            <a:gdLst>
              <a:gd name="connsiteX0" fmla="*/ 0 w 4969821"/>
              <a:gd name="connsiteY0" fmla="*/ 0 h 2916463"/>
              <a:gd name="connsiteX1" fmla="*/ 830917 w 4969821"/>
              <a:gd name="connsiteY1" fmla="*/ 1442551 h 2916463"/>
              <a:gd name="connsiteX2" fmla="*/ 3355021 w 4969821"/>
              <a:gd name="connsiteY2" fmla="*/ 2587185 h 2916463"/>
              <a:gd name="connsiteX3" fmla="*/ 4969821 w 4969821"/>
              <a:gd name="connsiteY3" fmla="*/ 2916463 h 29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Freeform 19"/>
          <p:cNvSpPr/>
          <p:nvPr/>
        </p:nvSpPr>
        <p:spPr>
          <a:xfrm>
            <a:off x="838200" y="3200400"/>
            <a:ext cx="6934200" cy="2514600"/>
          </a:xfrm>
          <a:custGeom>
            <a:avLst/>
            <a:gdLst>
              <a:gd name="connsiteX0" fmla="*/ 0 w 4969821"/>
              <a:gd name="connsiteY0" fmla="*/ 0 h 2916463"/>
              <a:gd name="connsiteX1" fmla="*/ 830917 w 4969821"/>
              <a:gd name="connsiteY1" fmla="*/ 1442551 h 2916463"/>
              <a:gd name="connsiteX2" fmla="*/ 3355021 w 4969821"/>
              <a:gd name="connsiteY2" fmla="*/ 2587185 h 2916463"/>
              <a:gd name="connsiteX3" fmla="*/ 4969821 w 4969821"/>
              <a:gd name="connsiteY3" fmla="*/ 2916463 h 29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821" h="2916463">
                <a:moveTo>
                  <a:pt x="0" y="0"/>
                </a:moveTo>
                <a:cubicBezTo>
                  <a:pt x="135873" y="505677"/>
                  <a:pt x="271747" y="1011354"/>
                  <a:pt x="830917" y="1442551"/>
                </a:cubicBezTo>
                <a:cubicBezTo>
                  <a:pt x="1390087" y="1873749"/>
                  <a:pt x="2665204" y="2341533"/>
                  <a:pt x="3355021" y="2587185"/>
                </a:cubicBezTo>
                <a:cubicBezTo>
                  <a:pt x="4044838" y="2832837"/>
                  <a:pt x="4507329" y="2874650"/>
                  <a:pt x="4969821" y="2916463"/>
                </a:cubicBez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  <a:prstDash val="soli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21514" name="Straight Arrow Connector 21"/>
          <p:cNvCxnSpPr>
            <a:cxnSpLocks noChangeShapeType="1"/>
          </p:cNvCxnSpPr>
          <p:nvPr/>
        </p:nvCxnSpPr>
        <p:spPr bwMode="auto">
          <a:xfrm rot="16200000" flipH="1">
            <a:off x="3276600" y="5105400"/>
            <a:ext cx="457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515" name="Straight Arrow Connector 27"/>
          <p:cNvCxnSpPr>
            <a:cxnSpLocks noChangeShapeType="1"/>
          </p:cNvCxnSpPr>
          <p:nvPr/>
        </p:nvCxnSpPr>
        <p:spPr bwMode="auto">
          <a:xfrm flipV="1">
            <a:off x="3505200" y="4876800"/>
            <a:ext cx="1676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516" name="Straight Arrow Connector 32"/>
          <p:cNvCxnSpPr>
            <a:cxnSpLocks noChangeShapeType="1"/>
          </p:cNvCxnSpPr>
          <p:nvPr/>
        </p:nvCxnSpPr>
        <p:spPr bwMode="auto">
          <a:xfrm rot="16200000" flipH="1">
            <a:off x="6325394" y="4039394"/>
            <a:ext cx="60801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517" name="Straight Arrow Connector 40"/>
          <p:cNvCxnSpPr>
            <a:cxnSpLocks noChangeShapeType="1"/>
          </p:cNvCxnSpPr>
          <p:nvPr/>
        </p:nvCxnSpPr>
        <p:spPr bwMode="auto">
          <a:xfrm flipV="1">
            <a:off x="6629400" y="3733800"/>
            <a:ext cx="838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Curvas de oferta e demanda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Demanda: resume os planos de ação dos consumidores (compradores) do bem / serviço, condicionados pelos preços de todos os bens e pela renda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Oferta: resume os planos de ação dos produtores (vendedores) do bem / serviço, condicionados pelos preços dos insumos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Compradores e vendedores planejam suas ações de forma independente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Os planos dos compradores e dos vendedores são compatíveis entre si? </a:t>
            </a:r>
            <a:r>
              <a:rPr lang="pt-BR" altLang="pt-BR" sz="3000" smtClean="0">
                <a:latin typeface="Wingdings" pitchFamily="2" charset="2"/>
                <a:ea typeface="ＭＳ Ｐゴシック" pitchFamily="34" charset="-128"/>
              </a:rPr>
              <a:t> </a:t>
            </a:r>
            <a:r>
              <a:rPr lang="pt-BR" altLang="pt-BR" sz="3000" b="1" u="sng" smtClean="0">
                <a:ea typeface="ＭＳ Ｐゴシック" pitchFamily="34" charset="-128"/>
              </a:rPr>
              <a:t>Equilíbrio</a:t>
            </a:r>
            <a:r>
              <a:rPr lang="pt-BR" altLang="pt-BR" sz="3000" smtClean="0">
                <a:ea typeface="ＭＳ Ｐゴシック" pitchFamily="34" charset="-12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Mercado e alocação de recursos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Dois tipos de agentes que tomam decisões independentes</a:t>
            </a:r>
          </a:p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Ofertantes: tem a propriedade de bens e/ou serviços oferecidos para a troca no mercado (Firmas)</a:t>
            </a:r>
          </a:p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Demandantes: tem riqueza (ou renda) a ser alocada entre diferentes bens e/ou serviços (Famílias ou consumidores)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Equilíbrio</a:t>
            </a:r>
          </a:p>
        </p:txBody>
      </p:sp>
      <p:graphicFrame>
        <p:nvGraphicFramePr>
          <p:cNvPr id="23555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614488" y="2408238"/>
          <a:ext cx="5857875" cy="2878137"/>
        </p:xfrm>
        <a:graphic>
          <a:graphicData uri="http://schemas.openxmlformats.org/presentationml/2006/ole">
            <p:oleObj spid="_x0000_s23555" name="Equação" r:id="rId3" imgW="2171700" imgH="106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Equilíbrio</a:t>
            </a:r>
          </a:p>
        </p:txBody>
      </p:sp>
      <p:cxnSp>
        <p:nvCxnSpPr>
          <p:cNvPr id="24579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cxnSp>
        <p:nvCxnSpPr>
          <p:cNvPr id="24581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</a:t>
            </a:r>
          </a:p>
        </p:txBody>
      </p:sp>
      <p:cxnSp>
        <p:nvCxnSpPr>
          <p:cNvPr id="24583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533400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584" name="Straight Connector 11"/>
          <p:cNvCxnSpPr>
            <a:cxnSpLocks noChangeShapeType="1"/>
          </p:cNvCxnSpPr>
          <p:nvPr/>
        </p:nvCxnSpPr>
        <p:spPr bwMode="auto">
          <a:xfrm>
            <a:off x="1981200" y="2514600"/>
            <a:ext cx="4343400" cy="2895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6324600" y="5181600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DEMANDA</a:t>
            </a:r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6705600" y="2286000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</a:t>
            </a:r>
          </a:p>
        </p:txBody>
      </p:sp>
      <p:cxnSp>
        <p:nvCxnSpPr>
          <p:cNvPr id="24587" name="Straight Connector 17"/>
          <p:cNvCxnSpPr>
            <a:cxnSpLocks noChangeShapeType="1"/>
          </p:cNvCxnSpPr>
          <p:nvPr/>
        </p:nvCxnSpPr>
        <p:spPr bwMode="auto">
          <a:xfrm rot="10800000">
            <a:off x="839788" y="3733800"/>
            <a:ext cx="29702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588" name="Straight Connector 18"/>
          <p:cNvCxnSpPr>
            <a:cxnSpLocks noChangeShapeType="1"/>
          </p:cNvCxnSpPr>
          <p:nvPr/>
        </p:nvCxnSpPr>
        <p:spPr bwMode="auto">
          <a:xfrm rot="16200000" flipH="1">
            <a:off x="2743201" y="4800600"/>
            <a:ext cx="2132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89" name="TextBox 20"/>
          <p:cNvSpPr txBox="1">
            <a:spLocks noChangeArrowheads="1"/>
          </p:cNvSpPr>
          <p:nvPr/>
        </p:nvSpPr>
        <p:spPr bwMode="auto">
          <a:xfrm>
            <a:off x="152400" y="339248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Preço de equilíbrio</a:t>
            </a:r>
          </a:p>
        </p:txBody>
      </p:sp>
      <p:sp>
        <p:nvSpPr>
          <p:cNvPr id="24590" name="TextBox 21"/>
          <p:cNvSpPr txBox="1">
            <a:spLocks noChangeArrowheads="1"/>
          </p:cNvSpPr>
          <p:nvPr/>
        </p:nvSpPr>
        <p:spPr bwMode="auto">
          <a:xfrm>
            <a:off x="3200400" y="58308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Quantidade de equilíbrio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pPr eaLnBrk="1" hangingPunct="1"/>
            <a:r>
              <a:rPr lang="pt-BR" altLang="pt-BR" sz="2900" smtClean="0">
                <a:latin typeface="Arial" charset="0"/>
                <a:ea typeface="ＭＳ Ｐゴシック" pitchFamily="34" charset="-128"/>
              </a:rPr>
              <a:t>Mercado – Exercício</a:t>
            </a:r>
            <a:br>
              <a:rPr lang="pt-BR" altLang="pt-BR" sz="2900" smtClean="0">
                <a:latin typeface="Arial" charset="0"/>
                <a:ea typeface="ＭＳ Ｐゴシック" pitchFamily="34" charset="-128"/>
              </a:rPr>
            </a:br>
            <a:r>
              <a:rPr lang="pt-BR" altLang="pt-BR" sz="2200" smtClean="0">
                <a:latin typeface="Arial" charset="0"/>
                <a:ea typeface="ＭＳ Ｐゴシック" pitchFamily="34" charset="-128"/>
              </a:rPr>
              <a:t>Qual é o preço de equilíbrio p*?  </a:t>
            </a:r>
            <a:br>
              <a:rPr lang="pt-BR" altLang="pt-BR" sz="2200" smtClean="0">
                <a:latin typeface="Arial" charset="0"/>
                <a:ea typeface="ＭＳ Ｐゴシック" pitchFamily="34" charset="-128"/>
              </a:rPr>
            </a:br>
            <a:r>
              <a:rPr lang="pt-BR" altLang="pt-BR" sz="2200" smtClean="0">
                <a:latin typeface="Arial" charset="0"/>
                <a:ea typeface="ＭＳ Ｐゴシック" pitchFamily="34" charset="-128"/>
              </a:rPr>
              <a:t>E a quantidade de equilíbrio Q*?</a:t>
            </a:r>
            <a:endParaRPr lang="pt-BR" altLang="pt-BR" sz="180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3622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362200" y="5562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 (preço)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436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 (quantidade)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2590800" y="2057400"/>
            <a:ext cx="41910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590800" y="2209800"/>
            <a:ext cx="42672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7818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8580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3622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572000" y="3505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23622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267200" y="556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Q*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05000" y="3200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p*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0960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</a:t>
            </a:r>
            <a:r>
              <a:rPr lang="pt-BR" altLang="pt-BR" baseline="30000"/>
              <a:t>D</a:t>
            </a:r>
            <a:r>
              <a:rPr lang="pt-BR" altLang="pt-BR"/>
              <a:t> = -5p + 400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324600" y="2362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</a:t>
            </a:r>
            <a:r>
              <a:rPr lang="pt-BR" altLang="pt-BR" baseline="30000"/>
              <a:t>S</a:t>
            </a:r>
            <a:r>
              <a:rPr lang="pt-BR" altLang="pt-BR"/>
              <a:t> = 10p - 50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</a:t>
            </a:r>
            <a:r>
              <a:rPr lang="pt-BR" altLang="pt-BR" baseline="30000"/>
              <a:t>S</a:t>
            </a:r>
            <a:r>
              <a:rPr lang="pt-BR" altLang="pt-BR"/>
              <a:t> = Q</a:t>
            </a:r>
            <a:r>
              <a:rPr lang="pt-BR" altLang="pt-BR" baseline="3000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pPr eaLnBrk="1" hangingPunct="1"/>
            <a:r>
              <a:rPr lang="pt-BR" altLang="pt-BR" sz="2900" smtClean="0">
                <a:latin typeface="Arial" charset="0"/>
                <a:ea typeface="ＭＳ Ｐゴシック" pitchFamily="34" charset="-128"/>
              </a:rPr>
              <a:t>Mercado – Exercício</a:t>
            </a:r>
            <a:br>
              <a:rPr lang="pt-BR" altLang="pt-BR" sz="2900" smtClean="0">
                <a:latin typeface="Arial" charset="0"/>
                <a:ea typeface="ＭＳ Ｐゴシック" pitchFamily="34" charset="-128"/>
              </a:rPr>
            </a:br>
            <a:r>
              <a:rPr lang="pt-BR" altLang="pt-BR" sz="2200" smtClean="0">
                <a:latin typeface="Arial" charset="0"/>
                <a:ea typeface="ＭＳ Ｐゴシック" pitchFamily="34" charset="-128"/>
              </a:rPr>
              <a:t>Qual é o preço de equilíbrio p*?  </a:t>
            </a:r>
            <a:br>
              <a:rPr lang="pt-BR" altLang="pt-BR" sz="2200" smtClean="0">
                <a:latin typeface="Arial" charset="0"/>
                <a:ea typeface="ＭＳ Ｐゴシック" pitchFamily="34" charset="-128"/>
              </a:rPr>
            </a:br>
            <a:r>
              <a:rPr lang="pt-BR" altLang="pt-BR" sz="2200" smtClean="0">
                <a:latin typeface="Arial" charset="0"/>
                <a:ea typeface="ＭＳ Ｐゴシック" pitchFamily="34" charset="-128"/>
              </a:rPr>
              <a:t>E a quantidade de equilíbrio Q*?</a:t>
            </a:r>
            <a:endParaRPr lang="pt-BR" altLang="pt-BR" sz="180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3622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362200" y="5562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 (preço)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9436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 (quantidade)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2590800" y="2057400"/>
            <a:ext cx="41910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590800" y="2209800"/>
            <a:ext cx="42672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7818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8580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3622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572000" y="3505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23622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86200" y="5562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Q* = 250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62000" y="3200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p* = $ 30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786438" y="4937125"/>
            <a:ext cx="3052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2000"/>
              <a:t>Q</a:t>
            </a:r>
            <a:r>
              <a:rPr lang="pt-BR" altLang="pt-BR" sz="2000" baseline="30000"/>
              <a:t>D</a:t>
            </a:r>
            <a:r>
              <a:rPr lang="pt-BR" altLang="pt-BR" sz="2000"/>
              <a:t> = -5 x 30 + 400 = 250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786438" y="2600325"/>
            <a:ext cx="3052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2000"/>
              <a:t>Q</a:t>
            </a:r>
            <a:r>
              <a:rPr lang="pt-BR" altLang="pt-BR" sz="2000" baseline="30000"/>
              <a:t>S</a:t>
            </a:r>
            <a:r>
              <a:rPr lang="pt-BR" altLang="pt-BR" sz="2000"/>
              <a:t> = 10 x 30 – 50 = 250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</a:t>
            </a:r>
            <a:r>
              <a:rPr lang="pt-BR" altLang="pt-BR" baseline="30000"/>
              <a:t>S</a:t>
            </a:r>
            <a:r>
              <a:rPr lang="pt-BR" altLang="pt-BR"/>
              <a:t> = Q</a:t>
            </a:r>
            <a:r>
              <a:rPr lang="pt-BR" altLang="pt-BR" baseline="3000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Preço abaixo do equilíbrio</a:t>
            </a:r>
          </a:p>
        </p:txBody>
      </p:sp>
      <p:cxnSp>
        <p:nvCxnSpPr>
          <p:cNvPr id="27651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cxnSp>
        <p:nvCxnSpPr>
          <p:cNvPr id="27653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</a:t>
            </a:r>
          </a:p>
        </p:txBody>
      </p:sp>
      <p:cxnSp>
        <p:nvCxnSpPr>
          <p:cNvPr id="27655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533400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656" name="Straight Connector 11"/>
          <p:cNvCxnSpPr>
            <a:cxnSpLocks noChangeShapeType="1"/>
          </p:cNvCxnSpPr>
          <p:nvPr/>
        </p:nvCxnSpPr>
        <p:spPr bwMode="auto">
          <a:xfrm>
            <a:off x="1981200" y="2514600"/>
            <a:ext cx="4343400" cy="2895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6324600" y="5181600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DEMANDA</a:t>
            </a: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6705600" y="2286000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</a:t>
            </a:r>
          </a:p>
        </p:txBody>
      </p:sp>
      <p:cxnSp>
        <p:nvCxnSpPr>
          <p:cNvPr id="27659" name="Straight Connector 17"/>
          <p:cNvCxnSpPr>
            <a:cxnSpLocks noChangeShapeType="1"/>
          </p:cNvCxnSpPr>
          <p:nvPr/>
        </p:nvCxnSpPr>
        <p:spPr bwMode="auto">
          <a:xfrm rot="10800000">
            <a:off x="839788" y="4646613"/>
            <a:ext cx="43418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660" name="Straight Connector 18"/>
          <p:cNvCxnSpPr>
            <a:cxnSpLocks noChangeShapeType="1"/>
          </p:cNvCxnSpPr>
          <p:nvPr/>
        </p:nvCxnSpPr>
        <p:spPr bwMode="auto">
          <a:xfrm rot="16200000" flipH="1">
            <a:off x="3124200" y="38100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61" name="TextBox 21"/>
          <p:cNvSpPr txBox="1">
            <a:spLocks noChangeArrowheads="1"/>
          </p:cNvSpPr>
          <p:nvPr/>
        </p:nvSpPr>
        <p:spPr bwMode="auto">
          <a:xfrm>
            <a:off x="4572000" y="5486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Quantidade que os compradores desejam ao preço p`</a:t>
            </a:r>
          </a:p>
        </p:txBody>
      </p:sp>
      <p:cxnSp>
        <p:nvCxnSpPr>
          <p:cNvPr id="27662" name="Straight Connector 22"/>
          <p:cNvCxnSpPr>
            <a:cxnSpLocks noChangeShapeType="1"/>
          </p:cNvCxnSpPr>
          <p:nvPr/>
        </p:nvCxnSpPr>
        <p:spPr bwMode="auto">
          <a:xfrm rot="16200000" flipH="1">
            <a:off x="-229394" y="3810794"/>
            <a:ext cx="41163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63" name="TextBox 24"/>
          <p:cNvSpPr txBox="1">
            <a:spLocks noChangeArrowheads="1"/>
          </p:cNvSpPr>
          <p:nvPr/>
        </p:nvSpPr>
        <p:spPr bwMode="auto">
          <a:xfrm>
            <a:off x="1066800" y="5486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Quantidade que os vendedores oferecem ao preço p`</a:t>
            </a:r>
          </a:p>
        </p:txBody>
      </p: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457200" y="4430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p`</a:t>
            </a:r>
          </a:p>
        </p:txBody>
      </p:sp>
      <p:cxnSp>
        <p:nvCxnSpPr>
          <p:cNvPr id="27665" name="Straight Arrow Connector 30"/>
          <p:cNvCxnSpPr>
            <a:cxnSpLocks noChangeShapeType="1"/>
          </p:cNvCxnSpPr>
          <p:nvPr/>
        </p:nvCxnSpPr>
        <p:spPr bwMode="auto">
          <a:xfrm>
            <a:off x="1828800" y="1979613"/>
            <a:ext cx="33528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66" name="TextBox 31"/>
          <p:cNvSpPr txBox="1">
            <a:spLocks noChangeArrowheads="1"/>
          </p:cNvSpPr>
          <p:nvPr/>
        </p:nvSpPr>
        <p:spPr bwMode="auto">
          <a:xfrm>
            <a:off x="1981200" y="1417638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b="1" i="1">
                <a:latin typeface="Calibri" pitchFamily="34" charset="0"/>
              </a:rPr>
              <a:t>EXCESSO DE DEMANDA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Tabelamento de preços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798638"/>
            <a:ext cx="8686800" cy="4525962"/>
          </a:xfrm>
        </p:spPr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Suponha que o governo determine o tabelamento do preço do bem em p`.</a:t>
            </a:r>
          </a:p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O que deve acontecer nesse mercado? Como os vendedores podem reagir ao tabelamento?</a:t>
            </a:r>
          </a:p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Se a oferta for menor que a demanda, como se pode escolher os consumidores que vão conseguir o produto (e, conseqüentemente, os que vão ficar sem o bem)?</a:t>
            </a:r>
          </a:p>
          <a:p>
            <a:pPr eaLnBrk="1" hangingPunct="1"/>
            <a:endParaRPr lang="pt-BR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pPr eaLnBrk="1" hangingPunct="1"/>
            <a:r>
              <a:rPr lang="pt-BR" altLang="pt-BR" sz="3200" smtClean="0">
                <a:latin typeface="Arial" charset="0"/>
                <a:ea typeface="ＭＳ Ｐゴシック" pitchFamily="34" charset="-128"/>
              </a:rPr>
              <a:t>Mercado – Equilíbrio</a:t>
            </a:r>
            <a:br>
              <a:rPr lang="pt-BR" altLang="pt-BR" sz="3200" smtClean="0">
                <a:latin typeface="Arial" charset="0"/>
                <a:ea typeface="ＭＳ Ｐゴシック" pitchFamily="34" charset="-128"/>
              </a:rPr>
            </a:br>
            <a:endParaRPr lang="pt-BR" altLang="pt-BR" sz="200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23622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362200" y="5562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 (preço)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9436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 (quantidade)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2590800" y="2057400"/>
            <a:ext cx="41910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590800" y="2209800"/>
            <a:ext cx="42672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7818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8580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3622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362200" y="27432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362200" y="44958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505200" y="2743200"/>
            <a:ext cx="2209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048000" y="4495800"/>
            <a:ext cx="3200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9050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p’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905000" y="434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p’’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048000" y="16002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excesso de oferta </a:t>
            </a:r>
            <a:r>
              <a:rPr lang="pt-BR" altLang="pt-BR">
                <a:solidFill>
                  <a:srgbClr val="FF3300"/>
                </a:solidFill>
                <a:sym typeface="Symbol" pitchFamily="18" charset="2"/>
              </a:rPr>
              <a:t> p e/ou Q </a:t>
            </a:r>
            <a:r>
              <a:rPr lang="pt-BR" altLang="pt-BR" b="1">
                <a:solidFill>
                  <a:srgbClr val="FF3300"/>
                </a:solidFill>
                <a:sym typeface="Symbol" pitchFamily="18" charset="2"/>
              </a:rPr>
              <a:t></a:t>
            </a:r>
            <a:endParaRPr lang="pt-BR" altLang="pt-BR" b="1">
              <a:solidFill>
                <a:srgbClr val="FF3300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514600" y="44958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accent2"/>
                </a:solidFill>
              </a:rPr>
              <a:t>excesso de demanda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 p e/ou Q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ea typeface="ＭＳ Ｐゴシック" pitchFamily="34" charset="-128"/>
              </a:rPr>
              <a:t>“Mercados” em que não ocorre o equilíbrio</a:t>
            </a:r>
          </a:p>
        </p:txBody>
      </p:sp>
      <p:cxnSp>
        <p:nvCxnSpPr>
          <p:cNvPr id="30723" name="Straight Arrow Connector 3"/>
          <p:cNvCxnSpPr>
            <a:cxnSpLocks noChangeShapeType="1"/>
          </p:cNvCxnSpPr>
          <p:nvPr/>
        </p:nvCxnSpPr>
        <p:spPr bwMode="auto">
          <a:xfrm rot="5400000" flipH="1" flipV="1">
            <a:off x="-1387475" y="3643313"/>
            <a:ext cx="44497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724" name="Straight Arrow Connector 4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725" name="Straight Connector 5"/>
          <p:cNvCxnSpPr>
            <a:cxnSpLocks noChangeShapeType="1"/>
          </p:cNvCxnSpPr>
          <p:nvPr/>
        </p:nvCxnSpPr>
        <p:spPr bwMode="auto">
          <a:xfrm>
            <a:off x="836613" y="4495800"/>
            <a:ext cx="4268787" cy="10668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726" name="Straight Connector 6"/>
          <p:cNvCxnSpPr>
            <a:cxnSpLocks noChangeShapeType="1"/>
          </p:cNvCxnSpPr>
          <p:nvPr/>
        </p:nvCxnSpPr>
        <p:spPr bwMode="auto">
          <a:xfrm flipV="1">
            <a:off x="838200" y="2286000"/>
            <a:ext cx="3886200" cy="1676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4267200" y="1905000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</a:t>
            </a:r>
          </a:p>
        </p:txBody>
      </p: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4495800" y="5484813"/>
            <a:ext cx="12192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DEMANDA</a:t>
            </a:r>
          </a:p>
        </p:txBody>
      </p:sp>
      <p:sp>
        <p:nvSpPr>
          <p:cNvPr id="30729" name="TextBox 13"/>
          <p:cNvSpPr txBox="1">
            <a:spLocks noChangeArrowheads="1"/>
          </p:cNvSpPr>
          <p:nvPr/>
        </p:nvSpPr>
        <p:spPr bwMode="auto">
          <a:xfrm>
            <a:off x="152400" y="1143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67200" y="24384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400">
                <a:latin typeface="Calibri" pitchFamily="34" charset="0"/>
              </a:rPr>
              <a:t>O menor preço necessário para induzir os vendedores a oferecer o produto é superior ao maior preço que os compradores estão dispostos a pagar</a:t>
            </a:r>
          </a:p>
          <a:p>
            <a:pPr eaLnBrk="1" hangingPunct="1"/>
            <a:endParaRPr lang="pt-BR" altLang="pt-BR" sz="2400">
              <a:latin typeface="Calibri" pitchFamily="34" charset="0"/>
            </a:endParaRPr>
          </a:p>
          <a:p>
            <a:pPr eaLnBrk="1" hangingPunct="1"/>
            <a:r>
              <a:rPr lang="pt-BR" altLang="pt-BR" sz="2400">
                <a:latin typeface="Calibri" pitchFamily="34" charset="0"/>
              </a:rPr>
              <a:t>Exemplo: seguro agrícola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Retorno ao Equilíbrio</a:t>
            </a:r>
          </a:p>
        </p:txBody>
      </p:sp>
      <p:cxnSp>
        <p:nvCxnSpPr>
          <p:cNvPr id="31747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cxnSp>
        <p:nvCxnSpPr>
          <p:cNvPr id="31749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</a:t>
            </a:r>
          </a:p>
        </p:txBody>
      </p:sp>
      <p:cxnSp>
        <p:nvCxnSpPr>
          <p:cNvPr id="31751" name="Straight Connector 10"/>
          <p:cNvCxnSpPr>
            <a:cxnSpLocks noChangeShapeType="1"/>
          </p:cNvCxnSpPr>
          <p:nvPr/>
        </p:nvCxnSpPr>
        <p:spPr bwMode="auto">
          <a:xfrm flipV="1">
            <a:off x="1295400" y="2590800"/>
            <a:ext cx="533400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752" name="Straight Connector 11"/>
          <p:cNvCxnSpPr>
            <a:cxnSpLocks noChangeShapeType="1"/>
          </p:cNvCxnSpPr>
          <p:nvPr/>
        </p:nvCxnSpPr>
        <p:spPr bwMode="auto">
          <a:xfrm>
            <a:off x="1981200" y="2514600"/>
            <a:ext cx="4343400" cy="2895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753" name="TextBox 14"/>
          <p:cNvSpPr txBox="1">
            <a:spLocks noChangeArrowheads="1"/>
          </p:cNvSpPr>
          <p:nvPr/>
        </p:nvSpPr>
        <p:spPr bwMode="auto">
          <a:xfrm>
            <a:off x="6324600" y="5181600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DEMANDA</a:t>
            </a:r>
          </a:p>
        </p:txBody>
      </p: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6705600" y="2286000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124200" y="1446213"/>
            <a:ext cx="1828800" cy="992187"/>
            <a:chOff x="3124206" y="1295400"/>
            <a:chExt cx="1828792" cy="992188"/>
          </a:xfrm>
        </p:grpSpPr>
        <p:cxnSp>
          <p:nvCxnSpPr>
            <p:cNvPr id="31777" name="Straight Arrow Connector 27"/>
            <p:cNvCxnSpPr>
              <a:cxnSpLocks noChangeShapeType="1"/>
            </p:cNvCxnSpPr>
            <p:nvPr/>
          </p:nvCxnSpPr>
          <p:spPr bwMode="auto">
            <a:xfrm>
              <a:off x="3124206" y="2286001"/>
              <a:ext cx="1828792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1778" name="TextBox 28"/>
            <p:cNvSpPr txBox="1">
              <a:spLocks noChangeArrowheads="1"/>
            </p:cNvSpPr>
            <p:nvPr/>
          </p:nvSpPr>
          <p:spPr bwMode="auto">
            <a:xfrm>
              <a:off x="3124206" y="1295400"/>
              <a:ext cx="1828792" cy="945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b="1" i="1">
                  <a:latin typeface="Calibri" pitchFamily="34" charset="0"/>
                </a:rPr>
                <a:t>Estoque indesejado pelo produtor</a:t>
              </a:r>
            </a:p>
          </p:txBody>
        </p:sp>
      </p:grpSp>
      <p:sp>
        <p:nvSpPr>
          <p:cNvPr id="31756" name="TextBox 35"/>
          <p:cNvSpPr txBox="1">
            <a:spLocks noChangeArrowheads="1"/>
          </p:cNvSpPr>
          <p:nvPr/>
        </p:nvSpPr>
        <p:spPr bwMode="auto">
          <a:xfrm>
            <a:off x="457200" y="3592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p*</a:t>
            </a:r>
          </a:p>
        </p:txBody>
      </p:sp>
      <p:grpSp>
        <p:nvGrpSpPr>
          <p:cNvPr id="31757" name="Group 49"/>
          <p:cNvGrpSpPr>
            <a:grpSpLocks/>
          </p:cNvGrpSpPr>
          <p:nvPr/>
        </p:nvGrpSpPr>
        <p:grpSpPr bwMode="auto">
          <a:xfrm>
            <a:off x="152400" y="2057400"/>
            <a:ext cx="7696200" cy="4419600"/>
            <a:chOff x="152400" y="2057402"/>
            <a:chExt cx="7696200" cy="4419598"/>
          </a:xfrm>
        </p:grpSpPr>
        <p:sp>
          <p:nvSpPr>
            <p:cNvPr id="31768" name="TextBox 21"/>
            <p:cNvSpPr txBox="1">
              <a:spLocks noChangeArrowheads="1"/>
            </p:cNvSpPr>
            <p:nvPr/>
          </p:nvSpPr>
          <p:spPr bwMode="auto">
            <a:xfrm>
              <a:off x="4114800" y="5830669"/>
              <a:ext cx="2362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b="1" i="1">
                  <a:latin typeface="Calibri" pitchFamily="34" charset="0"/>
                </a:rPr>
                <a:t>Quantidade  planejada pelo produtor</a:t>
              </a:r>
            </a:p>
          </p:txBody>
        </p:sp>
        <p:sp>
          <p:nvSpPr>
            <p:cNvPr id="31769" name="TextBox 23"/>
            <p:cNvSpPr txBox="1">
              <a:spLocks noChangeArrowheads="1"/>
            </p:cNvSpPr>
            <p:nvPr/>
          </p:nvSpPr>
          <p:spPr bwMode="auto">
            <a:xfrm>
              <a:off x="2438400" y="5830668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b="1" i="1">
                  <a:latin typeface="Calibri" pitchFamily="34" charset="0"/>
                </a:rPr>
                <a:t>Quantidade  vendida</a:t>
              </a:r>
            </a:p>
          </p:txBody>
        </p:sp>
        <p:grpSp>
          <p:nvGrpSpPr>
            <p:cNvPr id="31770" name="Group 48"/>
            <p:cNvGrpSpPr>
              <a:grpSpLocks/>
            </p:cNvGrpSpPr>
            <p:nvPr/>
          </p:nvGrpSpPr>
          <p:grpSpPr bwMode="auto">
            <a:xfrm>
              <a:off x="152400" y="2057402"/>
              <a:ext cx="7696200" cy="3809999"/>
              <a:chOff x="152400" y="2057402"/>
              <a:chExt cx="7696200" cy="3809999"/>
            </a:xfrm>
          </p:grpSpPr>
          <p:cxnSp>
            <p:nvCxnSpPr>
              <p:cNvPr id="31771" name="Straight Connector 18"/>
              <p:cNvCxnSpPr>
                <a:cxnSpLocks noChangeShapeType="1"/>
              </p:cNvCxnSpPr>
              <p:nvPr/>
            </p:nvCxnSpPr>
            <p:spPr bwMode="auto">
              <a:xfrm rot="16200000" flipH="1">
                <a:off x="3048001" y="3962401"/>
                <a:ext cx="38099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1772" name="Straight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219201" y="3962401"/>
                <a:ext cx="38099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grpSp>
            <p:nvGrpSpPr>
              <p:cNvPr id="31773" name="Group 43"/>
              <p:cNvGrpSpPr>
                <a:grpSpLocks/>
              </p:cNvGrpSpPr>
              <p:nvPr/>
            </p:nvGrpSpPr>
            <p:grpSpPr bwMode="auto">
              <a:xfrm>
                <a:off x="152400" y="2895600"/>
                <a:ext cx="7696200" cy="646331"/>
                <a:chOff x="152400" y="2895600"/>
                <a:chExt cx="7696200" cy="646331"/>
              </a:xfrm>
            </p:grpSpPr>
            <p:sp>
              <p:nvSpPr>
                <p:cNvPr id="3177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895600"/>
                  <a:ext cx="182880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pt-BR" altLang="pt-BR" b="1" i="1">
                      <a:latin typeface="Calibri" pitchFamily="34" charset="0"/>
                    </a:rPr>
                    <a:t>Preço esperado pelo vendedor</a:t>
                  </a:r>
                </a:p>
              </p:txBody>
            </p:sp>
            <p:cxnSp>
              <p:nvCxnSpPr>
                <p:cNvPr id="31775" name="Straight Connector 3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914400" y="3276602"/>
                  <a:ext cx="5105400" cy="15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31776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52400" y="3091935"/>
                  <a:ext cx="3810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pt-BR" altLang="pt-BR" b="1">
                      <a:latin typeface="Calibri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52400" y="3276600"/>
            <a:ext cx="8153400" cy="1401763"/>
            <a:chOff x="152400" y="3276601"/>
            <a:chExt cx="8153400" cy="1402276"/>
          </a:xfrm>
        </p:grpSpPr>
        <p:grpSp>
          <p:nvGrpSpPr>
            <p:cNvPr id="31763" name="Group 44"/>
            <p:cNvGrpSpPr>
              <a:grpSpLocks/>
            </p:cNvGrpSpPr>
            <p:nvPr/>
          </p:nvGrpSpPr>
          <p:grpSpPr bwMode="auto">
            <a:xfrm>
              <a:off x="152400" y="4278868"/>
              <a:ext cx="8153400" cy="400009"/>
              <a:chOff x="152400" y="4278868"/>
              <a:chExt cx="8153400" cy="400009"/>
            </a:xfrm>
          </p:grpSpPr>
          <p:cxnSp>
            <p:nvCxnSpPr>
              <p:cNvPr id="31765" name="Straight Connector 17"/>
              <p:cNvCxnSpPr>
                <a:cxnSpLocks noChangeShapeType="1"/>
                <a:stCxn id="31766" idx="1"/>
              </p:cNvCxnSpPr>
              <p:nvPr/>
            </p:nvCxnSpPr>
            <p:spPr bwMode="auto">
              <a:xfrm rot="10800000" flipV="1">
                <a:off x="839788" y="4462898"/>
                <a:ext cx="5180012" cy="3176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31766" name="TextBox 29"/>
              <p:cNvSpPr txBox="1">
                <a:spLocks noChangeArrowheads="1"/>
              </p:cNvSpPr>
              <p:nvPr/>
            </p:nvSpPr>
            <p:spPr bwMode="auto">
              <a:xfrm>
                <a:off x="6019800" y="4278868"/>
                <a:ext cx="2286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pt-BR" altLang="pt-BR" b="1" i="1">
                    <a:latin typeface="Calibri" pitchFamily="34" charset="0"/>
                  </a:rPr>
                  <a:t>Preço de liquidação</a:t>
                </a:r>
              </a:p>
            </p:txBody>
          </p:sp>
          <p:sp>
            <p:nvSpPr>
              <p:cNvPr id="31767" name="TextBox 37"/>
              <p:cNvSpPr txBox="1">
                <a:spLocks noChangeArrowheads="1"/>
              </p:cNvSpPr>
              <p:nvPr/>
            </p:nvSpPr>
            <p:spPr bwMode="auto">
              <a:xfrm>
                <a:off x="152400" y="4309545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pt-BR" altLang="pt-BR" b="1">
                    <a:latin typeface="Calibri" pitchFamily="34" charset="0"/>
                  </a:rPr>
                  <a:t>2</a:t>
                </a:r>
              </a:p>
            </p:txBody>
          </p:sp>
        </p:grpSp>
        <p:cxnSp>
          <p:nvCxnSpPr>
            <p:cNvPr id="31764" name="Straight Arrow Connector 40"/>
            <p:cNvCxnSpPr>
              <a:cxnSpLocks noChangeShapeType="1"/>
              <a:stCxn id="31776" idx="1"/>
              <a:endCxn id="31767" idx="1"/>
            </p:cNvCxnSpPr>
            <p:nvPr/>
          </p:nvCxnSpPr>
          <p:spPr bwMode="auto">
            <a:xfrm rot="10800000" flipV="1">
              <a:off x="152400" y="3276601"/>
              <a:ext cx="1588" cy="1218059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52400" y="3625850"/>
            <a:ext cx="3657600" cy="868363"/>
            <a:chOff x="152400" y="3625336"/>
            <a:chExt cx="3657601" cy="868875"/>
          </a:xfrm>
        </p:grpSpPr>
        <p:cxnSp>
          <p:nvCxnSpPr>
            <p:cNvPr id="31760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838200" y="3808007"/>
              <a:ext cx="2971801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1761" name="TextBox 36"/>
            <p:cNvSpPr txBox="1">
              <a:spLocks noChangeArrowheads="1"/>
            </p:cNvSpPr>
            <p:nvPr/>
          </p:nvSpPr>
          <p:spPr bwMode="auto">
            <a:xfrm>
              <a:off x="152400" y="3625336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b="1">
                  <a:latin typeface="Calibri" pitchFamily="34" charset="0"/>
                </a:rPr>
                <a:t>3</a:t>
              </a:r>
            </a:p>
          </p:txBody>
        </p:sp>
        <p:cxnSp>
          <p:nvCxnSpPr>
            <p:cNvPr id="31762" name="Straight Arrow Connector 42"/>
            <p:cNvCxnSpPr>
              <a:cxnSpLocks noChangeShapeType="1"/>
              <a:stCxn id="31767" idx="3"/>
            </p:cNvCxnSpPr>
            <p:nvPr/>
          </p:nvCxnSpPr>
          <p:spPr bwMode="auto">
            <a:xfrm flipV="1">
              <a:off x="533400" y="3962084"/>
              <a:ext cx="1588" cy="53212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latin typeface="Arial" charset="0"/>
                <a:ea typeface="ＭＳ Ｐゴシック" pitchFamily="34" charset="-128"/>
              </a:rPr>
              <a:t>Estática Comparativa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latin typeface="Arial" charset="0"/>
                <a:ea typeface="ＭＳ Ｐゴシック" pitchFamily="34" charset="-128"/>
              </a:rPr>
              <a:t>o mercado é um sistema auto-regulado</a:t>
            </a:r>
          </a:p>
          <a:p>
            <a:pPr eaLnBrk="1" hangingPunct="1"/>
            <a:r>
              <a:rPr lang="pt-BR" altLang="pt-BR" sz="2800" smtClean="0">
                <a:latin typeface="Arial" charset="0"/>
                <a:ea typeface="ＭＳ Ｐゴシック" pitchFamily="34" charset="-128"/>
              </a:rPr>
              <a:t>alterações nas condições de oferta ou da demanda provocam mudanças nos preços</a:t>
            </a:r>
          </a:p>
          <a:p>
            <a:pPr eaLnBrk="1" hangingPunct="1"/>
            <a:r>
              <a:rPr lang="pt-BR" altLang="pt-BR" sz="2800" smtClean="0">
                <a:latin typeface="Arial" charset="0"/>
                <a:ea typeface="ＭＳ Ｐゴシック" pitchFamily="34" charset="-128"/>
              </a:rPr>
              <a:t>aos novos preços, os agentes (firmas e consumidores) definem novas quantidades ofertadas e demandadas ... ajustadas às novas condições ...</a:t>
            </a:r>
          </a:p>
          <a:p>
            <a:pPr eaLnBrk="1" hangingPunct="1"/>
            <a:r>
              <a:rPr lang="pt-BR" altLang="pt-BR" sz="2800" smtClean="0">
                <a:latin typeface="Arial" charset="0"/>
                <a:ea typeface="ＭＳ Ｐゴシック" pitchFamily="34" charset="-128"/>
              </a:rPr>
              <a:t>Q</a:t>
            </a:r>
            <a:r>
              <a:rPr lang="pt-BR" altLang="pt-BR" sz="2800" baseline="30000" smtClean="0">
                <a:latin typeface="Arial" charset="0"/>
                <a:ea typeface="ＭＳ Ｐゴシック" pitchFamily="34" charset="-128"/>
              </a:rPr>
              <a:t>D</a:t>
            </a:r>
            <a:r>
              <a:rPr lang="pt-BR" altLang="pt-BR" sz="2800" smtClean="0">
                <a:latin typeface="Arial" charset="0"/>
                <a:ea typeface="ＭＳ Ｐゴシック" pitchFamily="34" charset="-128"/>
              </a:rPr>
              <a:t> = Q</a:t>
            </a:r>
            <a:r>
              <a:rPr lang="pt-BR" altLang="pt-BR" sz="2800" baseline="30000" smtClean="0">
                <a:latin typeface="Arial" charset="0"/>
                <a:ea typeface="ＭＳ Ｐゴシック" pitchFamily="34" charset="-128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ea typeface="ＭＳ Ｐゴシック" pitchFamily="34" charset="-128"/>
              </a:rPr>
              <a:t>O mecanismo de arbitragem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>
                <a:ea typeface="ＭＳ Ｐゴシック" pitchFamily="34" charset="-128"/>
              </a:rPr>
              <a:t>Suponha dois mercados do mesmo bem (x) em locais distintos (A e B)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mtClean="0">
                <a:ea typeface="ＭＳ Ｐゴシック" pitchFamily="34" charset="-128"/>
              </a:rPr>
              <a:t>Por simplicidade, assuma a hipótese de que não há custo de transporte do produto ou deslocamento dos consumidores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mtClean="0">
                <a:ea typeface="ＭＳ Ｐゴシック" pitchFamily="34" charset="-128"/>
              </a:rPr>
              <a:t>Assuma ainda que os agentes tem informação plena dos dois mercados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u="sng" smtClean="0">
                <a:ea typeface="ＭＳ Ｐゴシック" pitchFamily="34" charset="-128"/>
              </a:rPr>
              <a:t>Lei do preço único</a:t>
            </a:r>
            <a:r>
              <a:rPr lang="pt-BR" altLang="pt-BR" smtClean="0">
                <a:ea typeface="ＭＳ Ｐゴシック" pitchFamily="34" charset="-128"/>
              </a:rPr>
              <a:t>: o preço do bem nos dois mercados será o mesmo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Equilíbrio - Interpretação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Os planos dos vendedores e dos compradores são mutuamente compatíveis </a:t>
            </a:r>
            <a:br>
              <a:rPr lang="pt-BR" altLang="pt-BR" sz="3000" smtClean="0">
                <a:ea typeface="ＭＳ Ｐゴシック" pitchFamily="34" charset="-128"/>
              </a:rPr>
            </a:br>
            <a:r>
              <a:rPr lang="pt-BR" altLang="pt-BR" sz="3000" smtClean="0">
                <a:ea typeface="ＭＳ Ｐゴシック" pitchFamily="34" charset="-128"/>
              </a:rPr>
              <a:t>(ao preço de equilíbrio, a quantidade que os compradores querem comprar é exatamente a que os vendedores estão dispostos a vender)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Os vendedores e os compradores não têm incentivos para mudar suas decisões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Excesso de demanda = excesso de oferta = 0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Um desvio em relação ao equilíbrio tende a ser corrigido espontaneamente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smtClean="0">
                <a:latin typeface="Arial" charset="0"/>
                <a:ea typeface="ＭＳ Ｐゴシック" pitchFamily="34" charset="-128"/>
              </a:rPr>
              <a:t>Estática comparativa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pPr eaLnBrk="1" hangingPunct="1"/>
            <a:r>
              <a:rPr lang="pt-BR" altLang="pt-BR" smtClean="0">
                <a:latin typeface="Arial" charset="0"/>
                <a:ea typeface="ＭＳ Ｐゴシック" pitchFamily="34" charset="-128"/>
              </a:rPr>
              <a:t>Equilíbrio inicial (p</a:t>
            </a:r>
            <a:r>
              <a:rPr lang="pt-BR" altLang="pt-BR" sz="2800" baseline="30000" smtClean="0">
                <a:latin typeface="Arial" charset="0"/>
                <a:ea typeface="ＭＳ Ｐゴシック" pitchFamily="34" charset="-128"/>
              </a:rPr>
              <a:t>0</a:t>
            </a:r>
            <a:r>
              <a:rPr lang="pt-BR" altLang="pt-BR" smtClean="0">
                <a:latin typeface="Arial" charset="0"/>
                <a:ea typeface="ＭＳ Ｐゴシック" pitchFamily="34" charset="-128"/>
              </a:rPr>
              <a:t>, Q</a:t>
            </a:r>
            <a:r>
              <a:rPr lang="pt-BR" altLang="pt-BR" sz="2800" baseline="30000" smtClean="0">
                <a:latin typeface="Arial" charset="0"/>
                <a:ea typeface="ＭＳ Ｐゴシック" pitchFamily="34" charset="-128"/>
              </a:rPr>
              <a:t>0</a:t>
            </a:r>
            <a:r>
              <a:rPr lang="pt-BR" altLang="pt-BR" smtClean="0">
                <a:latin typeface="Arial" charset="0"/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pt-BR" altLang="pt-BR" smtClean="0">
                <a:latin typeface="Arial" charset="0"/>
                <a:ea typeface="ＭＳ Ｐゴシック" pitchFamily="34" charset="-128"/>
              </a:rPr>
              <a:t>Choque (mudança nas condições de oferta e/ou demanda)</a:t>
            </a:r>
          </a:p>
          <a:p>
            <a:pPr eaLnBrk="1" hangingPunct="1"/>
            <a:r>
              <a:rPr lang="pt-BR" altLang="pt-BR" smtClean="0">
                <a:latin typeface="Arial" charset="0"/>
                <a:ea typeface="ＭＳ Ｐゴシック" pitchFamily="34" charset="-128"/>
              </a:rPr>
              <a:t>Equilíbrio final (p</a:t>
            </a:r>
            <a:r>
              <a:rPr lang="pt-BR" altLang="pt-BR" sz="2800" baseline="30000" smtClean="0">
                <a:latin typeface="Arial" charset="0"/>
                <a:ea typeface="ＭＳ Ｐゴシック" pitchFamily="34" charset="-128"/>
              </a:rPr>
              <a:t>1</a:t>
            </a:r>
            <a:r>
              <a:rPr lang="pt-BR" altLang="pt-BR" smtClean="0">
                <a:latin typeface="Arial" charset="0"/>
                <a:ea typeface="ＭＳ Ｐゴシック" pitchFamily="34" charset="-128"/>
              </a:rPr>
              <a:t>, Q</a:t>
            </a:r>
            <a:r>
              <a:rPr lang="pt-BR" altLang="pt-BR" sz="2800" baseline="30000" smtClean="0">
                <a:latin typeface="Arial" charset="0"/>
                <a:ea typeface="ＭＳ Ｐゴシック" pitchFamily="34" charset="-128"/>
              </a:rPr>
              <a:t>1</a:t>
            </a:r>
            <a:r>
              <a:rPr lang="pt-BR" altLang="pt-BR" smtClean="0">
                <a:latin typeface="Arial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1524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/>
              <a:t>Equilíbrio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748213" y="5130800"/>
            <a:ext cx="1752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/>
              <a:t>Adaptação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643188" y="5105400"/>
            <a:ext cx="1524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/>
              <a:t>Choque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190750" y="51435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4333875" y="51435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629400" y="51435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086600" y="5105400"/>
            <a:ext cx="1524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/>
              <a:t>Equilíbrio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ea typeface="ＭＳ Ｐゴシック" pitchFamily="34" charset="-128"/>
              </a:rPr>
              <a:t>Estática Comparativa</a:t>
            </a:r>
            <a:br>
              <a:rPr lang="pt-BR" altLang="pt-BR" sz="4000" smtClean="0">
                <a:ea typeface="ＭＳ Ｐゴシック" pitchFamily="34" charset="-128"/>
              </a:rPr>
            </a:br>
            <a:r>
              <a:rPr lang="pt-BR" altLang="pt-BR" sz="3200" smtClean="0">
                <a:ea typeface="ＭＳ Ｐゴシック" pitchFamily="34" charset="-128"/>
              </a:rPr>
              <a:t>alteração do equilíbrio original após choques</a:t>
            </a:r>
          </a:p>
        </p:txBody>
      </p:sp>
      <p:cxnSp>
        <p:nvCxnSpPr>
          <p:cNvPr id="35843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cxnSp>
        <p:nvCxnSpPr>
          <p:cNvPr id="35845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</a:t>
            </a:r>
          </a:p>
        </p:txBody>
      </p:sp>
      <p:cxnSp>
        <p:nvCxnSpPr>
          <p:cNvPr id="35847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533400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848" name="Straight Connector 11"/>
          <p:cNvCxnSpPr>
            <a:cxnSpLocks noChangeShapeType="1"/>
          </p:cNvCxnSpPr>
          <p:nvPr/>
        </p:nvCxnSpPr>
        <p:spPr bwMode="auto">
          <a:xfrm>
            <a:off x="1981200" y="2514600"/>
            <a:ext cx="4343400" cy="2895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6324600" y="5181600"/>
            <a:ext cx="1219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</a:t>
            </a:r>
            <a:r>
              <a:rPr lang="pt-BR" altLang="pt-BR" b="1" baseline="-25000">
                <a:solidFill>
                  <a:srgbClr val="0E6B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6705600" y="2286000"/>
            <a:ext cx="304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cxnSp>
        <p:nvCxnSpPr>
          <p:cNvPr id="35851" name="Straight Connector 17"/>
          <p:cNvCxnSpPr>
            <a:cxnSpLocks noChangeShapeType="1"/>
          </p:cNvCxnSpPr>
          <p:nvPr/>
        </p:nvCxnSpPr>
        <p:spPr bwMode="auto">
          <a:xfrm rot="10800000">
            <a:off x="839788" y="3733800"/>
            <a:ext cx="29702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852" name="Straight Connector 18"/>
          <p:cNvCxnSpPr>
            <a:cxnSpLocks noChangeShapeType="1"/>
          </p:cNvCxnSpPr>
          <p:nvPr/>
        </p:nvCxnSpPr>
        <p:spPr bwMode="auto">
          <a:xfrm rot="16200000" flipH="1">
            <a:off x="2743201" y="4800600"/>
            <a:ext cx="2132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853" name="TextBox 20"/>
          <p:cNvSpPr txBox="1">
            <a:spLocks noChangeArrowheads="1"/>
          </p:cNvSpPr>
          <p:nvPr/>
        </p:nvSpPr>
        <p:spPr bwMode="auto">
          <a:xfrm>
            <a:off x="458788" y="3516313"/>
            <a:ext cx="68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p</a:t>
            </a:r>
            <a:r>
              <a:rPr lang="pt-BR" altLang="pt-BR" b="1" i="1" baseline="-25000">
                <a:latin typeface="Calibri" pitchFamily="34" charset="0"/>
              </a:rPr>
              <a:t>0</a:t>
            </a:r>
          </a:p>
        </p:txBody>
      </p:sp>
      <p:sp>
        <p:nvSpPr>
          <p:cNvPr id="35854" name="TextBox 21"/>
          <p:cNvSpPr txBox="1">
            <a:spLocks noChangeArrowheads="1"/>
          </p:cNvSpPr>
          <p:nvPr/>
        </p:nvSpPr>
        <p:spPr bwMode="auto">
          <a:xfrm>
            <a:off x="3581400" y="5830888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Q</a:t>
            </a:r>
            <a:r>
              <a:rPr lang="pt-BR" altLang="pt-BR" b="1" i="1" baseline="-25000">
                <a:latin typeface="Calibri" pitchFamily="34" charset="0"/>
              </a:rPr>
              <a:t>0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066800" y="3429000"/>
            <a:ext cx="3810000" cy="2362200"/>
            <a:chOff x="1066800" y="3429000"/>
            <a:chExt cx="3810000" cy="2362200"/>
          </a:xfrm>
        </p:grpSpPr>
        <p:cxnSp>
          <p:nvCxnSpPr>
            <p:cNvPr id="35866" name="Straight Connector 16"/>
            <p:cNvCxnSpPr>
              <a:cxnSpLocks noChangeShapeType="1"/>
            </p:cNvCxnSpPr>
            <p:nvPr/>
          </p:nvCxnSpPr>
          <p:spPr bwMode="auto">
            <a:xfrm>
              <a:off x="1066800" y="3429000"/>
              <a:ext cx="3124200" cy="2135188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7" name="TextBox 22"/>
            <p:cNvSpPr txBox="1">
              <a:spLocks noChangeArrowheads="1"/>
            </p:cNvSpPr>
            <p:nvPr/>
          </p:nvSpPr>
          <p:spPr bwMode="auto">
            <a:xfrm>
              <a:off x="4191000" y="5409406"/>
              <a:ext cx="685800" cy="38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b="1">
                  <a:solidFill>
                    <a:srgbClr val="0E6BFF"/>
                  </a:solidFill>
                  <a:latin typeface="Calibri" pitchFamily="34" charset="0"/>
                </a:rPr>
                <a:t>D</a:t>
              </a:r>
              <a:r>
                <a:rPr lang="pt-BR" altLang="pt-BR" b="1" baseline="-25000">
                  <a:solidFill>
                    <a:srgbClr val="0E6BFF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200" y="3962400"/>
            <a:ext cx="2438400" cy="2286000"/>
            <a:chOff x="457200" y="3962400"/>
            <a:chExt cx="2438400" cy="2286000"/>
          </a:xfrm>
        </p:grpSpPr>
        <p:cxnSp>
          <p:nvCxnSpPr>
            <p:cNvPr id="35860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838200" y="4343400"/>
              <a:ext cx="16764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35861" name="Group 38"/>
            <p:cNvGrpSpPr>
              <a:grpSpLocks/>
            </p:cNvGrpSpPr>
            <p:nvPr/>
          </p:nvGrpSpPr>
          <p:grpSpPr bwMode="auto">
            <a:xfrm>
              <a:off x="457200" y="3962400"/>
              <a:ext cx="2438400" cy="2286000"/>
              <a:chOff x="457200" y="3962400"/>
              <a:chExt cx="2438400" cy="2286000"/>
            </a:xfrm>
          </p:grpSpPr>
          <p:sp>
            <p:nvSpPr>
              <p:cNvPr id="35862" name="TextBox 23"/>
              <p:cNvSpPr txBox="1">
                <a:spLocks noChangeArrowheads="1"/>
              </p:cNvSpPr>
              <p:nvPr/>
            </p:nvSpPr>
            <p:spPr bwMode="auto">
              <a:xfrm>
                <a:off x="457200" y="4202668"/>
                <a:ext cx="6850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pt-BR" altLang="pt-BR" b="1" i="1">
                    <a:latin typeface="Calibri" pitchFamily="34" charset="0"/>
                  </a:rPr>
                  <a:t>p</a:t>
                </a:r>
                <a:r>
                  <a:rPr lang="pt-BR" altLang="pt-BR" b="1" i="1" baseline="-25000">
                    <a:latin typeface="Calibri" pitchFamily="34" charset="0"/>
                  </a:rPr>
                  <a:t>1</a:t>
                </a:r>
              </a:p>
            </p:txBody>
          </p:sp>
          <p:cxnSp>
            <p:nvCxnSpPr>
              <p:cNvPr id="35863" name="Straight Connector 27"/>
              <p:cNvCxnSpPr>
                <a:cxnSpLocks noChangeShapeType="1"/>
              </p:cNvCxnSpPr>
              <p:nvPr/>
            </p:nvCxnSpPr>
            <p:spPr bwMode="auto">
              <a:xfrm rot="16200000" flipH="1">
                <a:off x="1734344" y="5125244"/>
                <a:ext cx="14097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35864" name="TextBox 29"/>
              <p:cNvSpPr txBox="1">
                <a:spLocks noChangeArrowheads="1"/>
              </p:cNvSpPr>
              <p:nvPr/>
            </p:nvSpPr>
            <p:spPr bwMode="auto">
              <a:xfrm>
                <a:off x="2209800" y="5879068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pt-BR" altLang="pt-BR" b="1" i="1">
                    <a:latin typeface="Calibri" pitchFamily="34" charset="0"/>
                  </a:rPr>
                  <a:t>Q</a:t>
                </a:r>
                <a:r>
                  <a:rPr lang="pt-BR" altLang="pt-BR" b="1" i="1" baseline="-2500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5865" name="TextBox 30"/>
              <p:cNvSpPr txBox="1">
                <a:spLocks noChangeArrowheads="1"/>
              </p:cNvSpPr>
              <p:nvPr/>
            </p:nvSpPr>
            <p:spPr bwMode="auto">
              <a:xfrm>
                <a:off x="2286000" y="3962400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pt-BR" altLang="pt-BR" b="1" i="1">
                    <a:latin typeface="Calibri" pitchFamily="34" charset="0"/>
                  </a:rPr>
                  <a:t>E</a:t>
                </a:r>
                <a:r>
                  <a:rPr lang="pt-BR" altLang="pt-BR" b="1" i="1" baseline="-25000">
                    <a:latin typeface="Calibri" pitchFamily="34" charset="0"/>
                  </a:rPr>
                  <a:t>1</a:t>
                </a:r>
              </a:p>
            </p:txBody>
          </p:sp>
        </p:grpSp>
      </p:grpSp>
      <p:sp>
        <p:nvSpPr>
          <p:cNvPr id="35857" name="TextBox 31"/>
          <p:cNvSpPr txBox="1">
            <a:spLocks noChangeArrowheads="1"/>
          </p:cNvSpPr>
          <p:nvPr/>
        </p:nvSpPr>
        <p:spPr bwMode="auto">
          <a:xfrm>
            <a:off x="3657600" y="3276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E</a:t>
            </a:r>
            <a:r>
              <a:rPr lang="pt-BR" altLang="pt-BR" b="1" i="1" baseline="-25000">
                <a:latin typeface="Calibri" pitchFamily="34" charset="0"/>
              </a:rPr>
              <a:t>0</a:t>
            </a:r>
          </a:p>
        </p:txBody>
      </p:sp>
      <p:cxnSp>
        <p:nvCxnSpPr>
          <p:cNvPr id="34" name="Curved Connector 33"/>
          <p:cNvCxnSpPr>
            <a:cxnSpLocks noChangeShapeType="1"/>
            <a:endCxn id="35865" idx="2"/>
          </p:cNvCxnSpPr>
          <p:nvPr/>
        </p:nvCxnSpPr>
        <p:spPr bwMode="auto">
          <a:xfrm rot="10800000" flipV="1">
            <a:off x="2590800" y="3735388"/>
            <a:ext cx="1217613" cy="596900"/>
          </a:xfrm>
          <a:prstGeom prst="curvedConnector4">
            <a:avLst>
              <a:gd name="adj1" fmla="val 50361"/>
              <a:gd name="adj2" fmla="val 93634"/>
            </a:avLst>
          </a:prstGeom>
          <a:noFill/>
          <a:ln w="38100" cap="sq">
            <a:solidFill>
              <a:schemeClr val="tx1"/>
            </a:solidFill>
            <a:prstDash val="sysDash"/>
            <a:round/>
            <a:headEnd/>
            <a:tailEnd type="stealth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859" name="TextBox 40"/>
          <p:cNvSpPr txBox="1">
            <a:spLocks noChangeArrowheads="1"/>
          </p:cNvSpPr>
          <p:nvPr/>
        </p:nvSpPr>
        <p:spPr bwMode="auto">
          <a:xfrm>
            <a:off x="2895600" y="16764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Mercado de carne bovina: efeito da divulgação de casos da doença da “vaca louca” (BSE)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3200">
                <a:solidFill>
                  <a:schemeClr val="tx2"/>
                </a:solidFill>
              </a:rPr>
              <a:t>Estática comparativa:</a:t>
            </a:r>
          </a:p>
          <a:p>
            <a:pPr algn="ctr" eaLnBrk="1" hangingPunct="1"/>
            <a:r>
              <a:rPr lang="pt-BR" altLang="pt-BR" sz="3200">
                <a:solidFill>
                  <a:schemeClr val="tx2"/>
                </a:solidFill>
              </a:rPr>
              <a:t>exemplo “weather market”</a:t>
            </a: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3622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362200" y="5562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 (preço)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9436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 (quantidade)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2590800" y="2057400"/>
            <a:ext cx="41910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590800" y="2209800"/>
            <a:ext cx="42672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286000" y="4572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  <a:r>
              <a:rPr lang="pt-BR" altLang="pt-BR" baseline="30000"/>
              <a:t>0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8580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3622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D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4572000" y="3505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23622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267200" y="556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Q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905000" y="3200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p</a:t>
            </a:r>
            <a:r>
              <a:rPr lang="pt-BR" altLang="pt-BR" baseline="30000"/>
              <a:t>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3810000" y="2514600"/>
            <a:ext cx="4648200" cy="2743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867400" y="2727325"/>
            <a:ext cx="3124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2000"/>
              <a:t>Choque:  notícia de excelentes condições climáticas no Meio-Oeste americano durante a floração da soja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705600" y="1676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  <a:r>
              <a:rPr lang="pt-BR" altLang="pt-BR" baseline="30000"/>
              <a:t>0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352800" y="510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S</a:t>
            </a:r>
            <a:r>
              <a:rPr lang="pt-BR" altLang="pt-BR" baseline="30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83058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S</a:t>
            </a:r>
            <a:r>
              <a:rPr lang="pt-BR" altLang="pt-BR" baseline="30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2362200" y="4114800"/>
            <a:ext cx="33528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5715000" y="4114800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1905000" y="3810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p</a:t>
            </a:r>
            <a:r>
              <a:rPr lang="pt-BR" altLang="pt-BR" baseline="30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5486400" y="556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Q</a:t>
            </a:r>
            <a:r>
              <a:rPr lang="pt-BR" altLang="pt-BR" baseline="30000">
                <a:solidFill>
                  <a:srgbClr val="FF3300"/>
                </a:solidFill>
              </a:rPr>
              <a:t>1</a:t>
            </a:r>
            <a:endParaRPr lang="pt-BR" altLang="pt-BR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traight Connector 32"/>
          <p:cNvCxnSpPr>
            <a:cxnSpLocks noChangeShapeType="1"/>
          </p:cNvCxnSpPr>
          <p:nvPr/>
        </p:nvCxnSpPr>
        <p:spPr bwMode="auto">
          <a:xfrm flipV="1">
            <a:off x="1295400" y="3276600"/>
            <a:ext cx="533400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ea typeface="ＭＳ Ｐゴシック" pitchFamily="34" charset="-128"/>
              </a:rPr>
              <a:t>Estática Comparativa</a:t>
            </a:r>
            <a:br>
              <a:rPr lang="pt-BR" altLang="pt-BR" sz="4000" smtClean="0">
                <a:ea typeface="ＭＳ Ｐゴシック" pitchFamily="34" charset="-128"/>
              </a:rPr>
            </a:br>
            <a:r>
              <a:rPr lang="pt-BR" altLang="pt-BR" sz="3200" smtClean="0">
                <a:ea typeface="ＭＳ Ｐゴシック" pitchFamily="34" charset="-128"/>
              </a:rPr>
              <a:t>alteração do equilíbrio original após choques</a:t>
            </a:r>
          </a:p>
        </p:txBody>
      </p:sp>
      <p:cxnSp>
        <p:nvCxnSpPr>
          <p:cNvPr id="37892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preço</a:t>
            </a:r>
          </a:p>
        </p:txBody>
      </p:sp>
      <p:cxnSp>
        <p:nvCxnSpPr>
          <p:cNvPr id="37894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Quantidade</a:t>
            </a:r>
          </a:p>
        </p:txBody>
      </p:sp>
      <p:cxnSp>
        <p:nvCxnSpPr>
          <p:cNvPr id="37896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533400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897" name="Straight Connector 11"/>
          <p:cNvCxnSpPr>
            <a:cxnSpLocks noChangeShapeType="1"/>
          </p:cNvCxnSpPr>
          <p:nvPr/>
        </p:nvCxnSpPr>
        <p:spPr bwMode="auto">
          <a:xfrm>
            <a:off x="1981200" y="2514600"/>
            <a:ext cx="4343400" cy="2895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898" name="TextBox 14"/>
          <p:cNvSpPr txBox="1">
            <a:spLocks noChangeArrowheads="1"/>
          </p:cNvSpPr>
          <p:nvPr/>
        </p:nvSpPr>
        <p:spPr bwMode="auto">
          <a:xfrm>
            <a:off x="6324600" y="5181600"/>
            <a:ext cx="3810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</a:t>
            </a:r>
            <a:endParaRPr lang="pt-BR" altLang="pt-BR" b="1" baseline="-25000">
              <a:solidFill>
                <a:srgbClr val="0E6BFF"/>
              </a:solidFill>
              <a:latin typeface="Calibri" pitchFamily="34" charset="0"/>
            </a:endParaRPr>
          </a:p>
        </p:txBody>
      </p:sp>
      <p:sp>
        <p:nvSpPr>
          <p:cNvPr id="37899" name="TextBox 15"/>
          <p:cNvSpPr txBox="1">
            <a:spLocks noChangeArrowheads="1"/>
          </p:cNvSpPr>
          <p:nvPr/>
        </p:nvSpPr>
        <p:spPr bwMode="auto">
          <a:xfrm>
            <a:off x="6705600" y="2286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pt-BR" altLang="pt-BR" b="1" baseline="-2500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cxnSp>
        <p:nvCxnSpPr>
          <p:cNvPr id="37900" name="Straight Connector 17"/>
          <p:cNvCxnSpPr>
            <a:cxnSpLocks noChangeShapeType="1"/>
          </p:cNvCxnSpPr>
          <p:nvPr/>
        </p:nvCxnSpPr>
        <p:spPr bwMode="auto">
          <a:xfrm rot="10800000">
            <a:off x="839788" y="3733800"/>
            <a:ext cx="29702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901" name="Straight Connector 18"/>
          <p:cNvCxnSpPr>
            <a:cxnSpLocks noChangeShapeType="1"/>
          </p:cNvCxnSpPr>
          <p:nvPr/>
        </p:nvCxnSpPr>
        <p:spPr bwMode="auto">
          <a:xfrm rot="16200000" flipH="1">
            <a:off x="2743201" y="4800600"/>
            <a:ext cx="2132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902" name="TextBox 20"/>
          <p:cNvSpPr txBox="1">
            <a:spLocks noChangeArrowheads="1"/>
          </p:cNvSpPr>
          <p:nvPr/>
        </p:nvSpPr>
        <p:spPr bwMode="auto">
          <a:xfrm>
            <a:off x="458788" y="3516313"/>
            <a:ext cx="68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p</a:t>
            </a:r>
            <a:r>
              <a:rPr lang="pt-BR" altLang="pt-BR" b="1" i="1" baseline="-25000">
                <a:latin typeface="Calibri" pitchFamily="34" charset="0"/>
              </a:rPr>
              <a:t>0</a:t>
            </a:r>
          </a:p>
        </p:txBody>
      </p:sp>
      <p:sp>
        <p:nvSpPr>
          <p:cNvPr id="37903" name="TextBox 21"/>
          <p:cNvSpPr txBox="1">
            <a:spLocks noChangeArrowheads="1"/>
          </p:cNvSpPr>
          <p:nvPr/>
        </p:nvSpPr>
        <p:spPr bwMode="auto">
          <a:xfrm>
            <a:off x="3581400" y="5830888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Q</a:t>
            </a:r>
            <a:r>
              <a:rPr lang="pt-BR" altLang="pt-BR" b="1" i="1" baseline="-25000">
                <a:latin typeface="Calibri" pitchFamily="34" charset="0"/>
              </a:rPr>
              <a:t>0</a:t>
            </a:r>
          </a:p>
        </p:txBody>
      </p:sp>
      <p:cxnSp>
        <p:nvCxnSpPr>
          <p:cNvPr id="37904" name="Straight Connector 24"/>
          <p:cNvCxnSpPr>
            <a:cxnSpLocks noChangeShapeType="1"/>
          </p:cNvCxnSpPr>
          <p:nvPr/>
        </p:nvCxnSpPr>
        <p:spPr bwMode="auto">
          <a:xfrm rot="10800000">
            <a:off x="838200" y="4267200"/>
            <a:ext cx="3659188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905" name="TextBox 23"/>
          <p:cNvSpPr txBox="1">
            <a:spLocks noChangeArrowheads="1"/>
          </p:cNvSpPr>
          <p:nvPr/>
        </p:nvSpPr>
        <p:spPr bwMode="auto">
          <a:xfrm>
            <a:off x="457200" y="4049713"/>
            <a:ext cx="68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p</a:t>
            </a:r>
            <a:r>
              <a:rPr lang="pt-BR" altLang="pt-BR" b="1" i="1" baseline="-25000">
                <a:latin typeface="Calibri" pitchFamily="34" charset="0"/>
              </a:rPr>
              <a:t>1</a:t>
            </a:r>
          </a:p>
        </p:txBody>
      </p:sp>
      <p:cxnSp>
        <p:nvCxnSpPr>
          <p:cNvPr id="37906" name="Straight Connector 27"/>
          <p:cNvCxnSpPr>
            <a:cxnSpLocks noChangeShapeType="1"/>
          </p:cNvCxnSpPr>
          <p:nvPr/>
        </p:nvCxnSpPr>
        <p:spPr bwMode="auto">
          <a:xfrm rot="5400000">
            <a:off x="3683000" y="5016501"/>
            <a:ext cx="16287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907" name="TextBox 29"/>
          <p:cNvSpPr txBox="1">
            <a:spLocks noChangeArrowheads="1"/>
          </p:cNvSpPr>
          <p:nvPr/>
        </p:nvSpPr>
        <p:spPr bwMode="auto">
          <a:xfrm>
            <a:off x="4267200" y="58785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Q</a:t>
            </a:r>
            <a:r>
              <a:rPr lang="pt-BR" altLang="pt-BR" b="1" i="1" baseline="-25000">
                <a:latin typeface="Calibri" pitchFamily="34" charset="0"/>
              </a:rPr>
              <a:t>1</a:t>
            </a:r>
          </a:p>
        </p:txBody>
      </p:sp>
      <p:sp>
        <p:nvSpPr>
          <p:cNvPr id="37908" name="TextBox 30"/>
          <p:cNvSpPr txBox="1">
            <a:spLocks noChangeArrowheads="1"/>
          </p:cNvSpPr>
          <p:nvPr/>
        </p:nvSpPr>
        <p:spPr bwMode="auto">
          <a:xfrm>
            <a:off x="4343400" y="3733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E</a:t>
            </a:r>
            <a:r>
              <a:rPr lang="pt-BR" altLang="pt-BR" b="1" i="1" baseline="-25000">
                <a:latin typeface="Calibri" pitchFamily="34" charset="0"/>
              </a:rPr>
              <a:t>1</a:t>
            </a:r>
          </a:p>
        </p:txBody>
      </p:sp>
      <p:sp>
        <p:nvSpPr>
          <p:cNvPr id="37909" name="TextBox 31"/>
          <p:cNvSpPr txBox="1">
            <a:spLocks noChangeArrowheads="1"/>
          </p:cNvSpPr>
          <p:nvPr/>
        </p:nvSpPr>
        <p:spPr bwMode="auto">
          <a:xfrm>
            <a:off x="3657600" y="3276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E</a:t>
            </a:r>
            <a:r>
              <a:rPr lang="pt-BR" altLang="pt-BR" b="1" i="1" baseline="-25000">
                <a:latin typeface="Calibri" pitchFamily="34" charset="0"/>
              </a:rPr>
              <a:t>0</a:t>
            </a:r>
          </a:p>
        </p:txBody>
      </p:sp>
      <p:cxnSp>
        <p:nvCxnSpPr>
          <p:cNvPr id="34" name="Curved Connector 33"/>
          <p:cNvCxnSpPr>
            <a:cxnSpLocks noChangeShapeType="1"/>
          </p:cNvCxnSpPr>
          <p:nvPr/>
        </p:nvCxnSpPr>
        <p:spPr bwMode="auto">
          <a:xfrm>
            <a:off x="3810000" y="3735388"/>
            <a:ext cx="687388" cy="466725"/>
          </a:xfrm>
          <a:prstGeom prst="curvedConnector3">
            <a:avLst>
              <a:gd name="adj1" fmla="val 2833"/>
            </a:avLst>
          </a:prstGeom>
          <a:noFill/>
          <a:ln w="38100" cap="sq">
            <a:solidFill>
              <a:schemeClr val="tx1"/>
            </a:solidFill>
            <a:prstDash val="sysDash"/>
            <a:round/>
            <a:headEnd/>
            <a:tailEnd type="stealth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911" name="TextBox 40"/>
          <p:cNvSpPr txBox="1">
            <a:spLocks noChangeArrowheads="1"/>
          </p:cNvSpPr>
          <p:nvPr/>
        </p:nvSpPr>
        <p:spPr bwMode="auto">
          <a:xfrm>
            <a:off x="2895600" y="16764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Mercado de soja: efeito da introdução de variedades transgênicas redutoras de custo de produção</a:t>
            </a:r>
          </a:p>
        </p:txBody>
      </p:sp>
      <p:sp>
        <p:nvSpPr>
          <p:cNvPr id="37912" name="TextBox 28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pt-BR" altLang="pt-BR" b="1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ea typeface="ＭＳ Ｐゴシック" pitchFamily="34" charset="-128"/>
              </a:rPr>
              <a:t>Estática Comparativa – Exercícios</a:t>
            </a:r>
            <a:br>
              <a:rPr lang="pt-BR" altLang="pt-BR" sz="4000" smtClean="0">
                <a:ea typeface="ＭＳ Ｐゴシック" pitchFamily="34" charset="-128"/>
              </a:rPr>
            </a:br>
            <a:r>
              <a:rPr lang="pt-BR" altLang="pt-BR" sz="2800" smtClean="0">
                <a:ea typeface="ＭＳ Ｐゴシック" pitchFamily="34" charset="-128"/>
              </a:rPr>
              <a:t>(qual curva se desloca? Em que direção?)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Impacto de uma redução do preço da carne de frango sobre o mercado de carne bovina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Impacto de legislação ambiental mais restritiva sobre o mercado de carnes suínas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Impacto de uma recessão (redução da renda) sobre o mercado de pescados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smtClean="0">
                <a:ea typeface="ＭＳ Ｐゴシック" pitchFamily="34" charset="-128"/>
              </a:rPr>
              <a:t>Impacto de uma recessão (redução da renda) sobre o mercado de feijão </a:t>
            </a:r>
            <a:br>
              <a:rPr lang="pt-BR" altLang="pt-BR" sz="3000" smtClean="0">
                <a:ea typeface="ＭＳ Ｐゴシック" pitchFamily="34" charset="-128"/>
              </a:rPr>
            </a:br>
            <a:r>
              <a:rPr lang="pt-BR" altLang="pt-BR" sz="3000" i="1" smtClean="0">
                <a:ea typeface="ＭＳ Ｐゴシック" pitchFamily="34" charset="-128"/>
              </a:rPr>
              <a:t>[dê um palpite sobre a magnitude do efeito da redução da renda nos mercados de pescados e de feijão]</a:t>
            </a:r>
            <a:r>
              <a:rPr lang="pt-BR" altLang="pt-BR" sz="3000" smtClean="0">
                <a:ea typeface="ＭＳ Ｐゴシック" pitchFamily="34" charset="-128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ea typeface="ＭＳ Ｐゴシック" pitchFamily="34" charset="-128"/>
              </a:rPr>
              <a:t>Estática comparativa - quantificação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Para a previsão quantitativa de efeitos de choques é preciso conhecer (ou estimar) algumas propriedades das curvas de oferta e demanda 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1773238" y="3911600"/>
          <a:ext cx="5573712" cy="1460500"/>
        </p:xfrm>
        <a:graphic>
          <a:graphicData uri="http://schemas.openxmlformats.org/presentationml/2006/ole">
            <p:oleObj spid="_x0000_s39940" name="Equation" r:id="rId3" imgW="18415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ea typeface="ＭＳ Ｐゴシック" pitchFamily="34" charset="-128"/>
              </a:rPr>
              <a:t>Estática comparativa - quantificação</a:t>
            </a: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81200"/>
            <a:ext cx="4622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2362200" y="2023534"/>
          <a:ext cx="4470400" cy="283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1143000" y="12954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400">
                <a:latin typeface="Calibri" pitchFamily="34" charset="0"/>
              </a:rPr>
              <a:t>Condições iniciais: y = 100; p</a:t>
            </a:r>
            <a:r>
              <a:rPr lang="pt-BR" altLang="pt-BR" sz="2400" baseline="-25000">
                <a:latin typeface="Calibri" pitchFamily="34" charset="0"/>
              </a:rPr>
              <a:t>2</a:t>
            </a:r>
            <a:r>
              <a:rPr lang="pt-BR" altLang="pt-BR" sz="2400">
                <a:latin typeface="Calibri" pitchFamily="34" charset="0"/>
              </a:rPr>
              <a:t> = 5; w = 2</a:t>
            </a:r>
          </a:p>
        </p:txBody>
      </p:sp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4191000" y="281463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400">
                <a:latin typeface="Calibri" pitchFamily="34" charset="0"/>
              </a:rPr>
              <a:t>E</a:t>
            </a:r>
            <a:r>
              <a:rPr lang="pt-BR" altLang="pt-BR" sz="2400" baseline="-25000">
                <a:latin typeface="Calibri" pitchFamily="34" charset="0"/>
              </a:rPr>
              <a:t>0</a:t>
            </a:r>
          </a:p>
        </p:txBody>
      </p:sp>
      <p:sp>
        <p:nvSpPr>
          <p:cNvPr id="40967" name="TextBox 10"/>
          <p:cNvSpPr txBox="1">
            <a:spLocks noChangeArrowheads="1"/>
          </p:cNvSpPr>
          <p:nvPr/>
        </p:nvSpPr>
        <p:spPr bwMode="auto">
          <a:xfrm>
            <a:off x="609600" y="281463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400">
                <a:latin typeface="Calibri" pitchFamily="34" charset="0"/>
              </a:rPr>
              <a:t>p</a:t>
            </a:r>
            <a:r>
              <a:rPr lang="pt-BR" altLang="pt-BR" sz="2400" baseline="-25000">
                <a:latin typeface="Calibri" pitchFamily="34" charset="0"/>
              </a:rPr>
              <a:t>1*</a:t>
            </a:r>
            <a:r>
              <a:rPr lang="pt-BR" altLang="pt-BR" sz="2400">
                <a:latin typeface="ＭＳ ゴシック" pitchFamily="49" charset="-128"/>
                <a:ea typeface="ＭＳ ゴシック" pitchFamily="49" charset="-128"/>
              </a:rPr>
              <a:t>≅ 5,76</a:t>
            </a:r>
            <a:endParaRPr lang="pt-BR" altLang="pt-BR" sz="2400">
              <a:latin typeface="Calibri" pitchFamily="34" charset="0"/>
              <a:ea typeface="ＭＳ ゴシック" pitchFamily="49" charset="-128"/>
            </a:endParaRPr>
          </a:p>
        </p:txBody>
      </p:sp>
      <p:cxnSp>
        <p:nvCxnSpPr>
          <p:cNvPr id="40968" name="Straight Connector 12"/>
          <p:cNvCxnSpPr>
            <a:cxnSpLocks noChangeShapeType="1"/>
          </p:cNvCxnSpPr>
          <p:nvPr/>
        </p:nvCxnSpPr>
        <p:spPr bwMode="auto">
          <a:xfrm>
            <a:off x="609600" y="3276600"/>
            <a:ext cx="38862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0969" name="TextBox 23"/>
          <p:cNvSpPr txBox="1">
            <a:spLocks noChangeArrowheads="1"/>
          </p:cNvSpPr>
          <p:nvPr/>
        </p:nvSpPr>
        <p:spPr bwMode="auto">
          <a:xfrm>
            <a:off x="3505200" y="487203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400">
                <a:latin typeface="Calibri" pitchFamily="34" charset="0"/>
              </a:rPr>
              <a:t>Q</a:t>
            </a:r>
            <a:r>
              <a:rPr lang="pt-BR" altLang="pt-BR" sz="2400" baseline="-25000">
                <a:latin typeface="Calibri" pitchFamily="34" charset="0"/>
              </a:rPr>
              <a:t>1*</a:t>
            </a:r>
            <a:r>
              <a:rPr lang="pt-BR" altLang="pt-BR" sz="2400">
                <a:latin typeface="ＭＳ ゴシック" pitchFamily="49" charset="-128"/>
                <a:ea typeface="ＭＳ ゴシック" pitchFamily="49" charset="-128"/>
              </a:rPr>
              <a:t>≅ 16,05</a:t>
            </a:r>
            <a:endParaRPr lang="pt-BR" altLang="pt-BR" sz="2400">
              <a:latin typeface="Calibri" pitchFamily="34" charset="0"/>
              <a:ea typeface="ＭＳ ゴシック" pitchFamily="49" charset="-128"/>
            </a:endParaRPr>
          </a:p>
        </p:txBody>
      </p:sp>
      <p:cxnSp>
        <p:nvCxnSpPr>
          <p:cNvPr id="40970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3715544" y="4058444"/>
            <a:ext cx="1560513" cy="31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2038350"/>
            <a:ext cx="551656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ea typeface="ＭＳ Ｐゴシック" pitchFamily="34" charset="-128"/>
              </a:rPr>
              <a:t>Estática comparativa - quantificação</a:t>
            </a:r>
          </a:p>
        </p:txBody>
      </p:sp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1143000" y="5710238"/>
            <a:ext cx="678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400">
                <a:latin typeface="Calibri" pitchFamily="34" charset="0"/>
              </a:rPr>
              <a:t>Condições finais: y = 95; p</a:t>
            </a:r>
            <a:r>
              <a:rPr lang="pt-BR" altLang="pt-BR" sz="2400" baseline="-25000">
                <a:latin typeface="Calibri" pitchFamily="34" charset="0"/>
              </a:rPr>
              <a:t>2</a:t>
            </a:r>
            <a:r>
              <a:rPr lang="pt-BR" altLang="pt-BR" sz="2400">
                <a:latin typeface="Calibri" pitchFamily="34" charset="0"/>
              </a:rPr>
              <a:t> = 5; w = 2,2</a:t>
            </a:r>
          </a:p>
        </p:txBody>
      </p:sp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5105400" y="31353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E</a:t>
            </a:r>
            <a:r>
              <a:rPr lang="pt-BR" altLang="pt-BR" baseline="-25000">
                <a:latin typeface="Calibri" pitchFamily="34" charset="0"/>
              </a:rPr>
              <a:t>0</a:t>
            </a:r>
          </a:p>
        </p:txBody>
      </p:sp>
      <p:sp>
        <p:nvSpPr>
          <p:cNvPr id="41990" name="TextBox 10"/>
          <p:cNvSpPr txBox="1">
            <a:spLocks noChangeArrowheads="1"/>
          </p:cNvSpPr>
          <p:nvPr/>
        </p:nvSpPr>
        <p:spPr bwMode="auto">
          <a:xfrm>
            <a:off x="609600" y="32115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</a:t>
            </a:r>
            <a:r>
              <a:rPr lang="pt-BR" altLang="pt-BR" baseline="-25000">
                <a:latin typeface="Calibri" pitchFamily="34" charset="0"/>
              </a:rPr>
              <a:t>1</a:t>
            </a:r>
            <a:r>
              <a:rPr lang="pt-BR" altLang="pt-BR">
                <a:latin typeface="Calibri" pitchFamily="34" charset="0"/>
              </a:rPr>
              <a:t>*</a:t>
            </a:r>
            <a:r>
              <a:rPr lang="pt-BR" altLang="pt-BR">
                <a:latin typeface="ＭＳ ゴシック" pitchFamily="49" charset="-128"/>
                <a:ea typeface="ＭＳ ゴシック" pitchFamily="49" charset="-128"/>
              </a:rPr>
              <a:t>≅ 5,76</a:t>
            </a:r>
            <a:endParaRPr lang="pt-BR" altLang="pt-BR">
              <a:latin typeface="Calibri" pitchFamily="34" charset="0"/>
              <a:ea typeface="ＭＳ ゴシック" pitchFamily="49" charset="-128"/>
            </a:endParaRPr>
          </a:p>
        </p:txBody>
      </p:sp>
      <p:cxnSp>
        <p:nvCxnSpPr>
          <p:cNvPr id="41991" name="Straight Connector 12"/>
          <p:cNvCxnSpPr>
            <a:cxnSpLocks noChangeShapeType="1"/>
          </p:cNvCxnSpPr>
          <p:nvPr/>
        </p:nvCxnSpPr>
        <p:spPr bwMode="auto">
          <a:xfrm>
            <a:off x="1828800" y="3429000"/>
            <a:ext cx="35052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992" name="TextBox 23"/>
          <p:cNvSpPr txBox="1">
            <a:spLocks noChangeArrowheads="1"/>
          </p:cNvSpPr>
          <p:nvPr/>
        </p:nvSpPr>
        <p:spPr bwMode="auto">
          <a:xfrm>
            <a:off x="5105400" y="4953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Q</a:t>
            </a:r>
            <a:r>
              <a:rPr lang="pt-BR" altLang="pt-BR" baseline="-25000">
                <a:latin typeface="Calibri" pitchFamily="34" charset="0"/>
              </a:rPr>
              <a:t>1</a:t>
            </a:r>
            <a:r>
              <a:rPr lang="pt-BR" altLang="pt-BR">
                <a:latin typeface="Calibri" pitchFamily="34" charset="0"/>
              </a:rPr>
              <a:t>*</a:t>
            </a:r>
            <a:r>
              <a:rPr lang="pt-BR" altLang="pt-BR">
                <a:latin typeface="ＭＳ ゴシック" pitchFamily="49" charset="-128"/>
                <a:ea typeface="ＭＳ ゴシック" pitchFamily="49" charset="-128"/>
              </a:rPr>
              <a:t>≅ 16,05</a:t>
            </a:r>
            <a:endParaRPr lang="pt-BR" altLang="pt-BR">
              <a:latin typeface="Calibri" pitchFamily="34" charset="0"/>
              <a:ea typeface="ＭＳ ゴシック" pitchFamily="49" charset="-128"/>
            </a:endParaRPr>
          </a:p>
        </p:txBody>
      </p:sp>
      <p:cxnSp>
        <p:nvCxnSpPr>
          <p:cNvPr id="41993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4552950" y="4208463"/>
            <a:ext cx="1560513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994" name="TextBox 11"/>
          <p:cNvSpPr txBox="1">
            <a:spLocks noChangeArrowheads="1"/>
          </p:cNvSpPr>
          <p:nvPr/>
        </p:nvSpPr>
        <p:spPr bwMode="auto">
          <a:xfrm>
            <a:off x="1143000" y="1143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400">
                <a:latin typeface="Calibri" pitchFamily="34" charset="0"/>
              </a:rPr>
              <a:t>Choques: queda de 5% na renda e elevação de 10% no preço do insumo</a:t>
            </a:r>
          </a:p>
        </p:txBody>
      </p:sp>
      <p:sp>
        <p:nvSpPr>
          <p:cNvPr id="41995" name="TextBox 18"/>
          <p:cNvSpPr txBox="1">
            <a:spLocks noChangeArrowheads="1"/>
          </p:cNvSpPr>
          <p:nvPr/>
        </p:nvSpPr>
        <p:spPr bwMode="auto">
          <a:xfrm>
            <a:off x="4495800" y="3276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E</a:t>
            </a:r>
            <a:r>
              <a:rPr lang="pt-BR" altLang="pt-BR" baseline="-25000">
                <a:latin typeface="Calibri" pitchFamily="34" charset="0"/>
              </a:rPr>
              <a:t>1</a:t>
            </a:r>
          </a:p>
        </p:txBody>
      </p:sp>
      <p:cxnSp>
        <p:nvCxnSpPr>
          <p:cNvPr id="41996" name="Straight Connector 22"/>
          <p:cNvCxnSpPr>
            <a:cxnSpLocks noChangeShapeType="1"/>
          </p:cNvCxnSpPr>
          <p:nvPr/>
        </p:nvCxnSpPr>
        <p:spPr bwMode="auto">
          <a:xfrm>
            <a:off x="1828800" y="3657600"/>
            <a:ext cx="2895600" cy="1588"/>
          </a:xfrm>
          <a:prstGeom prst="line">
            <a:avLst/>
          </a:prstGeom>
          <a:noFill/>
          <a:ln w="19050">
            <a:solidFill>
              <a:srgbClr val="403152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997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3944938" y="4476750"/>
            <a:ext cx="1560512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998" name="TextBox 29"/>
          <p:cNvSpPr txBox="1">
            <a:spLocks noChangeArrowheads="1"/>
          </p:cNvSpPr>
          <p:nvPr/>
        </p:nvSpPr>
        <p:spPr bwMode="auto">
          <a:xfrm>
            <a:off x="609600" y="3581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771995"/>
                </a:solidFill>
                <a:latin typeface="Calibri" pitchFamily="34" charset="0"/>
              </a:rPr>
              <a:t>P</a:t>
            </a:r>
            <a:r>
              <a:rPr lang="pt-BR" altLang="pt-BR" baseline="-25000">
                <a:solidFill>
                  <a:srgbClr val="771995"/>
                </a:solidFill>
                <a:latin typeface="Calibri" pitchFamily="34" charset="0"/>
              </a:rPr>
              <a:t>1</a:t>
            </a:r>
            <a:r>
              <a:rPr lang="pt-BR" altLang="pt-BR">
                <a:solidFill>
                  <a:srgbClr val="771995"/>
                </a:solidFill>
                <a:latin typeface="Calibri" pitchFamily="34" charset="0"/>
              </a:rPr>
              <a:t>’</a:t>
            </a:r>
            <a:r>
              <a:rPr lang="pt-BR" altLang="pt-BR">
                <a:solidFill>
                  <a:srgbClr val="771995"/>
                </a:solidFill>
                <a:latin typeface="ＭＳ ゴシック" pitchFamily="49" charset="-128"/>
                <a:ea typeface="ＭＳ ゴシック" pitchFamily="49" charset="-128"/>
              </a:rPr>
              <a:t>≅ 5,74</a:t>
            </a:r>
            <a:endParaRPr lang="pt-BR" altLang="pt-BR">
              <a:solidFill>
                <a:srgbClr val="771995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41999" name="TextBox 30"/>
          <p:cNvSpPr txBox="1">
            <a:spLocks noChangeArrowheads="1"/>
          </p:cNvSpPr>
          <p:nvPr/>
        </p:nvSpPr>
        <p:spPr bwMode="auto">
          <a:xfrm>
            <a:off x="3733800" y="5029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771995"/>
                </a:solidFill>
                <a:latin typeface="Calibri" pitchFamily="34" charset="0"/>
              </a:rPr>
              <a:t>Q</a:t>
            </a:r>
            <a:r>
              <a:rPr lang="pt-BR" altLang="pt-BR" baseline="-25000">
                <a:solidFill>
                  <a:srgbClr val="771995"/>
                </a:solidFill>
                <a:latin typeface="Calibri" pitchFamily="34" charset="0"/>
              </a:rPr>
              <a:t>1</a:t>
            </a:r>
            <a:r>
              <a:rPr lang="pt-BR" altLang="pt-BR">
                <a:solidFill>
                  <a:srgbClr val="771995"/>
                </a:solidFill>
                <a:latin typeface="Calibri" pitchFamily="34" charset="0"/>
              </a:rPr>
              <a:t>’</a:t>
            </a:r>
            <a:r>
              <a:rPr lang="pt-BR" altLang="pt-BR">
                <a:solidFill>
                  <a:srgbClr val="771995"/>
                </a:solidFill>
                <a:latin typeface="ＭＳ ゴシック" pitchFamily="49" charset="-128"/>
                <a:ea typeface="ＭＳ ゴシック" pitchFamily="49" charset="-128"/>
              </a:rPr>
              <a:t>≅ 15,56</a:t>
            </a:r>
            <a:endParaRPr lang="pt-BR" altLang="pt-BR">
              <a:solidFill>
                <a:srgbClr val="771995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42000" name="TextBox 31"/>
          <p:cNvSpPr txBox="1">
            <a:spLocks noChangeArrowheads="1"/>
          </p:cNvSpPr>
          <p:nvPr/>
        </p:nvSpPr>
        <p:spPr bwMode="auto">
          <a:xfrm>
            <a:off x="2743200" y="4876800"/>
            <a:ext cx="457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Calibri" pitchFamily="34" charset="0"/>
              </a:rPr>
              <a:t>14</a:t>
            </a:r>
          </a:p>
        </p:txBody>
      </p:sp>
      <p:sp>
        <p:nvSpPr>
          <p:cNvPr id="42001" name="TextBox 32"/>
          <p:cNvSpPr txBox="1">
            <a:spLocks noChangeArrowheads="1"/>
          </p:cNvSpPr>
          <p:nvPr/>
        </p:nvSpPr>
        <p:spPr bwMode="auto">
          <a:xfrm>
            <a:off x="7391400" y="4876800"/>
            <a:ext cx="457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Calibri" pitchFamily="3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Exercício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pPr marL="0" indent="19050">
              <a:buFont typeface="Arial" charset="0"/>
              <a:buNone/>
            </a:pPr>
            <a:r>
              <a:rPr lang="pt-BR" altLang="pt-BR" sz="2800" smtClean="0">
                <a:ea typeface="ＭＳ Ｐゴシック" pitchFamily="34" charset="-128"/>
              </a:rPr>
              <a:t>Considere o mercado de carnes bovinas para o consumidor final. Compare o equilíbrio final com o equilíbrio inicial, após os seguintes choques:</a:t>
            </a:r>
          </a:p>
          <a:p>
            <a:pPr marL="0" indent="19050">
              <a:buFont typeface="Arial" charset="0"/>
              <a:buNone/>
            </a:pPr>
            <a:r>
              <a:rPr lang="pt-BR" altLang="pt-BR" sz="2800" smtClean="0">
                <a:ea typeface="ＭＳ Ｐゴシック" pitchFamily="34" charset="-128"/>
              </a:rPr>
              <a:t>(i) recessão econômica (redução da renda e do emprego)</a:t>
            </a:r>
          </a:p>
          <a:p>
            <a:pPr marL="0" indent="19050">
              <a:buFont typeface="Arial" charset="0"/>
              <a:buNone/>
            </a:pPr>
            <a:r>
              <a:rPr lang="pt-BR" altLang="pt-BR" sz="2800" smtClean="0">
                <a:ea typeface="ＭＳ Ｐゴシック" pitchFamily="34" charset="-128"/>
              </a:rPr>
              <a:t>(ii) redução do preço da carne de frango</a:t>
            </a:r>
          </a:p>
          <a:p>
            <a:pPr marL="0" indent="19050">
              <a:buFont typeface="Arial" charset="0"/>
              <a:buNone/>
            </a:pPr>
            <a:r>
              <a:rPr lang="pt-BR" altLang="pt-BR" sz="2800" smtClean="0">
                <a:ea typeface="ＭＳ Ｐゴシック" pitchFamily="34" charset="-128"/>
              </a:rPr>
              <a:t>(iii) aumento do preço dos insumos agropecuários</a:t>
            </a:r>
          </a:p>
          <a:p>
            <a:pPr marL="0" indent="19050">
              <a:buFont typeface="Arial" charset="0"/>
              <a:buNone/>
            </a:pPr>
            <a:r>
              <a:rPr lang="pt-BR" altLang="pt-BR" sz="2800" smtClean="0">
                <a:ea typeface="ＭＳ Ｐゴシック" pitchFamily="34" charset="-128"/>
              </a:rPr>
              <a:t>(iv) redução da alíquota do ICMS sobre a carne bovina</a:t>
            </a:r>
          </a:p>
          <a:p>
            <a:pPr marL="0" indent="19050">
              <a:buFont typeface="Arial" charset="0"/>
              <a:buNone/>
            </a:pPr>
            <a:r>
              <a:rPr lang="pt-BR" altLang="pt-BR" sz="2800" smtClean="0">
                <a:ea typeface="ＭＳ Ｐゴシック" pitchFamily="34" charset="-128"/>
              </a:rPr>
              <a:t>(v) disseminação de tecnologia que eleva a taxa de desfrute do rebanho bovino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Arbitragem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3000" smtClean="0">
                <a:ea typeface="ＭＳ Ｐゴシック" pitchFamily="34" charset="-128"/>
              </a:rPr>
              <a:t>Se p</a:t>
            </a:r>
            <a:r>
              <a:rPr lang="pt-BR" altLang="pt-BR" sz="3000" baseline="-25000" smtClean="0">
                <a:ea typeface="ＭＳ Ｐゴシック" pitchFamily="34" charset="-128"/>
              </a:rPr>
              <a:t>x</a:t>
            </a:r>
            <a:r>
              <a:rPr lang="pt-BR" altLang="pt-BR" sz="3000" baseline="30000" smtClean="0">
                <a:ea typeface="ＭＳ Ｐゴシック" pitchFamily="34" charset="-128"/>
              </a:rPr>
              <a:t>A</a:t>
            </a:r>
            <a:r>
              <a:rPr lang="pt-BR" altLang="pt-BR" sz="3000" smtClean="0">
                <a:ea typeface="ＭＳ Ｐゴシック" pitchFamily="34" charset="-128"/>
              </a:rPr>
              <a:t> &gt; p</a:t>
            </a:r>
            <a:r>
              <a:rPr lang="pt-BR" altLang="pt-BR" sz="3000" baseline="-25000" smtClean="0">
                <a:ea typeface="ＭＳ Ｐゴシック" pitchFamily="34" charset="-128"/>
              </a:rPr>
              <a:t>x</a:t>
            </a:r>
            <a:r>
              <a:rPr lang="pt-BR" altLang="pt-BR" sz="3000" baseline="30000" smtClean="0">
                <a:ea typeface="ＭＳ Ｐゴシック" pitchFamily="34" charset="-128"/>
              </a:rPr>
              <a:t>B</a:t>
            </a:r>
            <a:r>
              <a:rPr lang="pt-BR" altLang="pt-BR" sz="3000" smtClean="0">
                <a:ea typeface="ＭＳ Ｐゴシック" pitchFamily="34" charset="-128"/>
              </a:rPr>
              <a:t> 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600" smtClean="0">
                <a:ea typeface="ＭＳ Ｐゴシック" pitchFamily="34" charset="-128"/>
              </a:rPr>
              <a:t>Os vendedores de x deslocarão o produto de B para A, onde o preço é maior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600" smtClean="0">
                <a:ea typeface="ＭＳ Ｐゴシック" pitchFamily="34" charset="-128"/>
              </a:rPr>
              <a:t>Os compradores de A se deslocarão para comprar em B, onde o preço é menor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600" smtClean="0">
                <a:ea typeface="ＭＳ Ｐゴシック" pitchFamily="34" charset="-128"/>
              </a:rPr>
              <a:t>A oferta em A aumentará e, em B, diminuirá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600" smtClean="0">
                <a:ea typeface="ＭＳ Ｐゴシック" pitchFamily="34" charset="-128"/>
              </a:rPr>
              <a:t>A demanda em A diminuirá e, em B aumentará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600" smtClean="0">
                <a:ea typeface="ＭＳ Ｐゴシック" pitchFamily="34" charset="-128"/>
              </a:rPr>
              <a:t>O preço cairá em A e subirá em B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smtClean="0">
                <a:ea typeface="ＭＳ Ｐゴシック" pitchFamily="34" charset="-128"/>
              </a:rPr>
              <a:t>Se p</a:t>
            </a:r>
            <a:r>
              <a:rPr lang="pt-BR" altLang="pt-BR" sz="3000" baseline="-25000" smtClean="0">
                <a:ea typeface="ＭＳ Ｐゴシック" pitchFamily="34" charset="-128"/>
              </a:rPr>
              <a:t>x</a:t>
            </a:r>
            <a:r>
              <a:rPr lang="pt-BR" altLang="pt-BR" sz="3000" baseline="30000" smtClean="0">
                <a:ea typeface="ＭＳ Ｐゴシック" pitchFamily="34" charset="-128"/>
              </a:rPr>
              <a:t>A</a:t>
            </a:r>
            <a:r>
              <a:rPr lang="pt-BR" altLang="pt-BR" sz="3000" smtClean="0">
                <a:ea typeface="ＭＳ Ｐゴシック" pitchFamily="34" charset="-128"/>
              </a:rPr>
              <a:t> &lt; p</a:t>
            </a:r>
            <a:r>
              <a:rPr lang="pt-BR" altLang="pt-BR" sz="3000" baseline="-25000" smtClean="0">
                <a:ea typeface="ＭＳ Ｐゴシック" pitchFamily="34" charset="-128"/>
              </a:rPr>
              <a:t>x</a:t>
            </a:r>
            <a:r>
              <a:rPr lang="pt-BR" altLang="pt-BR" sz="3000" baseline="30000" smtClean="0">
                <a:ea typeface="ＭＳ Ｐゴシック" pitchFamily="34" charset="-128"/>
              </a:rPr>
              <a:t>B</a:t>
            </a:r>
            <a:r>
              <a:rPr lang="pt-BR" altLang="pt-BR" sz="3000" smtClean="0">
                <a:ea typeface="ＭＳ Ｐゴシック" pitchFamily="34" charset="-128"/>
              </a:rPr>
              <a:t> : ...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smtClean="0">
                <a:ea typeface="ＭＳ Ｐゴシック" pitchFamily="34" charset="-128"/>
              </a:rPr>
              <a:t>Portanto, p</a:t>
            </a:r>
            <a:r>
              <a:rPr lang="pt-BR" altLang="pt-BR" sz="3000" baseline="-25000" smtClean="0">
                <a:ea typeface="ＭＳ Ｐゴシック" pitchFamily="34" charset="-128"/>
              </a:rPr>
              <a:t>x</a:t>
            </a:r>
            <a:r>
              <a:rPr lang="pt-BR" altLang="pt-BR" sz="3000" baseline="30000" smtClean="0">
                <a:ea typeface="ＭＳ Ｐゴシック" pitchFamily="34" charset="-128"/>
              </a:rPr>
              <a:t>A</a:t>
            </a:r>
            <a:r>
              <a:rPr lang="pt-BR" altLang="pt-BR" sz="3000" smtClean="0">
                <a:ea typeface="ＭＳ Ｐゴシック" pitchFamily="34" charset="-128"/>
              </a:rPr>
              <a:t> = p</a:t>
            </a:r>
            <a:r>
              <a:rPr lang="pt-BR" altLang="pt-BR" sz="3000" baseline="-25000" smtClean="0">
                <a:ea typeface="ＭＳ Ｐゴシック" pitchFamily="34" charset="-128"/>
              </a:rPr>
              <a:t>x</a:t>
            </a:r>
            <a:r>
              <a:rPr lang="pt-BR" altLang="pt-BR" sz="3000" baseline="30000" smtClean="0">
                <a:ea typeface="ＭＳ Ｐゴシック" pitchFamily="34" charset="-128"/>
              </a:rPr>
              <a:t>B</a:t>
            </a:r>
            <a:r>
              <a:rPr lang="pt-BR" altLang="pt-BR" sz="300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t-BR" altLang="pt-BR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smtClean="0">
                <a:ea typeface="ＭＳ Ｐゴシック" pitchFamily="34" charset="-128"/>
              </a:rPr>
              <a:t>Equilíbrio parcial - Economia aberta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700" smtClean="0">
                <a:ea typeface="ＭＳ Ｐゴシック" pitchFamily="34" charset="-128"/>
              </a:rPr>
              <a:t>Possibilidade de transacionar com o exterior (importações e exportações)</a:t>
            </a:r>
          </a:p>
          <a:p>
            <a:pPr>
              <a:lnSpc>
                <a:spcPct val="90000"/>
              </a:lnSpc>
            </a:pPr>
            <a:r>
              <a:rPr lang="pt-BR" altLang="pt-BR" sz="2700" smtClean="0">
                <a:ea typeface="ＭＳ Ｐゴシック" pitchFamily="34" charset="-128"/>
              </a:rPr>
              <a:t>Nas importações, além do preço do produto no porto de origem (FOB), incidem custos relativos ao frete, seguro, despesas portuárias, e impostos (CIF).</a:t>
            </a:r>
          </a:p>
          <a:p>
            <a:pPr>
              <a:lnSpc>
                <a:spcPct val="90000"/>
              </a:lnSpc>
            </a:pPr>
            <a:r>
              <a:rPr lang="pt-BR" altLang="pt-BR" sz="2700" smtClean="0">
                <a:ea typeface="ＭＳ Ｐゴシック" pitchFamily="34" charset="-128"/>
              </a:rPr>
              <a:t>O exportador recebe o preço FOB do produto, mas arca com o frete interno até o porto e as despesas portuárias para colocar o produto no navio</a:t>
            </a:r>
          </a:p>
          <a:p>
            <a:pPr>
              <a:lnSpc>
                <a:spcPct val="90000"/>
              </a:lnSpc>
            </a:pPr>
            <a:r>
              <a:rPr lang="pt-BR" altLang="pt-BR" sz="2700" smtClean="0">
                <a:ea typeface="ＭＳ Ｐゴシック" pitchFamily="34" charset="-128"/>
              </a:rPr>
              <a:t>A demanda e a oferta internacionais são infinitamente elásticas a preço (hipótese do país pequeno)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País exportador</a:t>
            </a:r>
          </a:p>
        </p:txBody>
      </p:sp>
      <p:cxnSp>
        <p:nvCxnSpPr>
          <p:cNvPr id="45059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preço</a:t>
            </a:r>
          </a:p>
        </p:txBody>
      </p:sp>
      <p:cxnSp>
        <p:nvCxnSpPr>
          <p:cNvPr id="45061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Quantidade</a:t>
            </a:r>
          </a:p>
        </p:txBody>
      </p:sp>
      <p:cxnSp>
        <p:nvCxnSpPr>
          <p:cNvPr id="45063" name="Straight Connector 10"/>
          <p:cNvCxnSpPr>
            <a:cxnSpLocks noChangeShapeType="1"/>
          </p:cNvCxnSpPr>
          <p:nvPr/>
        </p:nvCxnSpPr>
        <p:spPr bwMode="auto">
          <a:xfrm flipV="1">
            <a:off x="3048000" y="3505200"/>
            <a:ext cx="4191000" cy="1828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064" name="Straight Connector 11"/>
          <p:cNvCxnSpPr>
            <a:cxnSpLocks noChangeShapeType="1"/>
          </p:cNvCxnSpPr>
          <p:nvPr/>
        </p:nvCxnSpPr>
        <p:spPr bwMode="auto">
          <a:xfrm>
            <a:off x="838200" y="2895600"/>
            <a:ext cx="2514600" cy="16764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65" name="TextBox 14"/>
          <p:cNvSpPr txBox="1">
            <a:spLocks noChangeArrowheads="1"/>
          </p:cNvSpPr>
          <p:nvPr/>
        </p:nvSpPr>
        <p:spPr bwMode="auto">
          <a:xfrm>
            <a:off x="5334000" y="5526088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DEMANDA DOMÉSTICA</a:t>
            </a:r>
          </a:p>
        </p:txBody>
      </p:sp>
      <p:sp>
        <p:nvSpPr>
          <p:cNvPr id="45066" name="TextBox 15"/>
          <p:cNvSpPr txBox="1">
            <a:spLocks noChangeArrowheads="1"/>
          </p:cNvSpPr>
          <p:nvPr/>
        </p:nvSpPr>
        <p:spPr bwMode="auto">
          <a:xfrm>
            <a:off x="6248400" y="31353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 DOMÉSTICA (FOB)</a:t>
            </a:r>
          </a:p>
        </p:txBody>
      </p:sp>
      <p:cxnSp>
        <p:nvCxnSpPr>
          <p:cNvPr id="45067" name="Straight Connector 16"/>
          <p:cNvCxnSpPr>
            <a:cxnSpLocks noChangeShapeType="1"/>
          </p:cNvCxnSpPr>
          <p:nvPr/>
        </p:nvCxnSpPr>
        <p:spPr bwMode="auto">
          <a:xfrm>
            <a:off x="3352800" y="4570413"/>
            <a:ext cx="4343400" cy="1587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068" name="Straight Connector 23"/>
          <p:cNvCxnSpPr>
            <a:cxnSpLocks noChangeShapeType="1"/>
          </p:cNvCxnSpPr>
          <p:nvPr/>
        </p:nvCxnSpPr>
        <p:spPr bwMode="auto">
          <a:xfrm>
            <a:off x="3352800" y="4572000"/>
            <a:ext cx="2057400" cy="1335088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069" name="Straight Connector 25"/>
          <p:cNvCxnSpPr>
            <a:cxnSpLocks noChangeShapeType="1"/>
          </p:cNvCxnSpPr>
          <p:nvPr/>
        </p:nvCxnSpPr>
        <p:spPr bwMode="auto">
          <a:xfrm rot="10800000">
            <a:off x="839788" y="4572000"/>
            <a:ext cx="2665412" cy="1588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70" name="TextBox 27"/>
          <p:cNvSpPr txBox="1">
            <a:spLocks noChangeArrowheads="1"/>
          </p:cNvSpPr>
          <p:nvPr/>
        </p:nvSpPr>
        <p:spPr bwMode="auto">
          <a:xfrm>
            <a:off x="6019800" y="45831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DEMANDA EXTERNA</a:t>
            </a:r>
          </a:p>
        </p:txBody>
      </p:sp>
      <p:cxnSp>
        <p:nvCxnSpPr>
          <p:cNvPr id="45071" name="Straight Connector 30"/>
          <p:cNvCxnSpPr>
            <a:cxnSpLocks noChangeShapeType="1"/>
          </p:cNvCxnSpPr>
          <p:nvPr/>
        </p:nvCxnSpPr>
        <p:spPr bwMode="auto">
          <a:xfrm rot="5400000">
            <a:off x="2173288" y="5295900"/>
            <a:ext cx="2360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072" name="Straight Connector 32"/>
          <p:cNvCxnSpPr>
            <a:cxnSpLocks noChangeShapeType="1"/>
          </p:cNvCxnSpPr>
          <p:nvPr/>
        </p:nvCxnSpPr>
        <p:spPr bwMode="auto">
          <a:xfrm rot="5400000">
            <a:off x="3621088" y="5295900"/>
            <a:ext cx="2360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073" name="Straight Arrow Connector 34"/>
          <p:cNvCxnSpPr>
            <a:cxnSpLocks noChangeShapeType="1"/>
          </p:cNvCxnSpPr>
          <p:nvPr/>
        </p:nvCxnSpPr>
        <p:spPr bwMode="auto">
          <a:xfrm>
            <a:off x="839788" y="6170613"/>
            <a:ext cx="25130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074" name="Straight Arrow Connector 35"/>
          <p:cNvCxnSpPr>
            <a:cxnSpLocks noChangeShapeType="1"/>
          </p:cNvCxnSpPr>
          <p:nvPr/>
        </p:nvCxnSpPr>
        <p:spPr bwMode="auto">
          <a:xfrm>
            <a:off x="3427413" y="6172200"/>
            <a:ext cx="1373187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75" name="TextBox 37"/>
          <p:cNvSpPr txBox="1">
            <a:spLocks noChangeArrowheads="1"/>
          </p:cNvSpPr>
          <p:nvPr/>
        </p:nvSpPr>
        <p:spPr bwMode="auto">
          <a:xfrm>
            <a:off x="10668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Consumo doméstico</a:t>
            </a:r>
          </a:p>
        </p:txBody>
      </p:sp>
      <p:sp>
        <p:nvSpPr>
          <p:cNvPr id="45076" name="TextBox 38"/>
          <p:cNvSpPr txBox="1">
            <a:spLocks noChangeArrowheads="1"/>
          </p:cNvSpPr>
          <p:nvPr/>
        </p:nvSpPr>
        <p:spPr bwMode="auto">
          <a:xfrm>
            <a:off x="35052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Exportação</a:t>
            </a:r>
          </a:p>
        </p:txBody>
      </p:sp>
      <p:cxnSp>
        <p:nvCxnSpPr>
          <p:cNvPr id="45077" name="Straight Connector 39"/>
          <p:cNvCxnSpPr>
            <a:cxnSpLocks noChangeShapeType="1"/>
          </p:cNvCxnSpPr>
          <p:nvPr/>
        </p:nvCxnSpPr>
        <p:spPr bwMode="auto">
          <a:xfrm>
            <a:off x="839788" y="2590800"/>
            <a:ext cx="6551612" cy="15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78" name="TextBox 42"/>
          <p:cNvSpPr txBox="1">
            <a:spLocks noChangeArrowheads="1"/>
          </p:cNvSpPr>
          <p:nvPr/>
        </p:nvSpPr>
        <p:spPr bwMode="auto">
          <a:xfrm>
            <a:off x="6248400" y="25908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 EXTERNA (CIF)</a:t>
            </a:r>
          </a:p>
        </p:txBody>
      </p:sp>
      <p:cxnSp>
        <p:nvCxnSpPr>
          <p:cNvPr id="45079" name="Straight Connector 44"/>
          <p:cNvCxnSpPr>
            <a:cxnSpLocks noChangeShapeType="1"/>
          </p:cNvCxnSpPr>
          <p:nvPr/>
        </p:nvCxnSpPr>
        <p:spPr bwMode="auto">
          <a:xfrm rot="10800000">
            <a:off x="839788" y="4953000"/>
            <a:ext cx="3122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80" name="TextBox 45"/>
          <p:cNvSpPr txBox="1">
            <a:spLocks noChangeArrowheads="1"/>
          </p:cNvSpPr>
          <p:nvPr/>
        </p:nvSpPr>
        <p:spPr bwMode="auto">
          <a:xfrm>
            <a:off x="304800" y="4572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Preço de autarquia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País importador</a:t>
            </a:r>
          </a:p>
        </p:txBody>
      </p:sp>
      <p:cxnSp>
        <p:nvCxnSpPr>
          <p:cNvPr id="46083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preço</a:t>
            </a:r>
          </a:p>
        </p:txBody>
      </p:sp>
      <p:cxnSp>
        <p:nvCxnSpPr>
          <p:cNvPr id="46085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Quantidade</a:t>
            </a:r>
          </a:p>
        </p:txBody>
      </p:sp>
      <p:cxnSp>
        <p:nvCxnSpPr>
          <p:cNvPr id="46087" name="Straight Connector 10"/>
          <p:cNvCxnSpPr>
            <a:cxnSpLocks noChangeShapeType="1"/>
          </p:cNvCxnSpPr>
          <p:nvPr/>
        </p:nvCxnSpPr>
        <p:spPr bwMode="auto">
          <a:xfrm flipV="1">
            <a:off x="838200" y="4116388"/>
            <a:ext cx="1600200" cy="106521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088" name="Straight Connector 11"/>
          <p:cNvCxnSpPr>
            <a:cxnSpLocks noChangeShapeType="1"/>
          </p:cNvCxnSpPr>
          <p:nvPr/>
        </p:nvCxnSpPr>
        <p:spPr bwMode="auto">
          <a:xfrm>
            <a:off x="838200" y="2895600"/>
            <a:ext cx="6629400" cy="19812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089" name="TextBox 14"/>
          <p:cNvSpPr txBox="1">
            <a:spLocks noChangeArrowheads="1"/>
          </p:cNvSpPr>
          <p:nvPr/>
        </p:nvSpPr>
        <p:spPr bwMode="auto">
          <a:xfrm>
            <a:off x="6172200" y="48879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DEMANDA DOMÉSTICA</a:t>
            </a:r>
          </a:p>
        </p:txBody>
      </p:sp>
      <p:sp>
        <p:nvSpPr>
          <p:cNvPr id="46090" name="TextBox 15"/>
          <p:cNvSpPr txBox="1">
            <a:spLocks noChangeArrowheads="1"/>
          </p:cNvSpPr>
          <p:nvPr/>
        </p:nvSpPr>
        <p:spPr bwMode="auto">
          <a:xfrm>
            <a:off x="5181600" y="19812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 DOMÉSTICA (FOB)</a:t>
            </a:r>
          </a:p>
        </p:txBody>
      </p:sp>
      <p:cxnSp>
        <p:nvCxnSpPr>
          <p:cNvPr id="46091" name="Straight Connector 30"/>
          <p:cNvCxnSpPr>
            <a:cxnSpLocks noChangeShapeType="1"/>
          </p:cNvCxnSpPr>
          <p:nvPr/>
        </p:nvCxnSpPr>
        <p:spPr bwMode="auto">
          <a:xfrm rot="5400000">
            <a:off x="1411288" y="5295900"/>
            <a:ext cx="2360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092" name="Straight Connector 32"/>
          <p:cNvCxnSpPr>
            <a:cxnSpLocks noChangeShapeType="1"/>
          </p:cNvCxnSpPr>
          <p:nvPr/>
        </p:nvCxnSpPr>
        <p:spPr bwMode="auto">
          <a:xfrm rot="5400000">
            <a:off x="3621088" y="5295900"/>
            <a:ext cx="2360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093" name="Straight Arrow Connector 34"/>
          <p:cNvCxnSpPr>
            <a:cxnSpLocks noChangeShapeType="1"/>
          </p:cNvCxnSpPr>
          <p:nvPr/>
        </p:nvCxnSpPr>
        <p:spPr bwMode="auto">
          <a:xfrm>
            <a:off x="839788" y="6170613"/>
            <a:ext cx="17526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094" name="Straight Arrow Connector 35"/>
          <p:cNvCxnSpPr>
            <a:cxnSpLocks noChangeShapeType="1"/>
          </p:cNvCxnSpPr>
          <p:nvPr/>
        </p:nvCxnSpPr>
        <p:spPr bwMode="auto">
          <a:xfrm>
            <a:off x="2667000" y="6173788"/>
            <a:ext cx="21336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095" name="TextBox 37"/>
          <p:cNvSpPr txBox="1">
            <a:spLocks noChangeArrowheads="1"/>
          </p:cNvSpPr>
          <p:nvPr/>
        </p:nvSpPr>
        <p:spPr bwMode="auto">
          <a:xfrm>
            <a:off x="5334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Produção doméstica</a:t>
            </a:r>
          </a:p>
        </p:txBody>
      </p:sp>
      <p:sp>
        <p:nvSpPr>
          <p:cNvPr id="46096" name="TextBox 38"/>
          <p:cNvSpPr txBox="1">
            <a:spLocks noChangeArrowheads="1"/>
          </p:cNvSpPr>
          <p:nvPr/>
        </p:nvSpPr>
        <p:spPr bwMode="auto">
          <a:xfrm>
            <a:off x="29718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Importação</a:t>
            </a:r>
          </a:p>
        </p:txBody>
      </p:sp>
      <p:cxnSp>
        <p:nvCxnSpPr>
          <p:cNvPr id="46097" name="Straight Connector 39"/>
          <p:cNvCxnSpPr>
            <a:cxnSpLocks noChangeShapeType="1"/>
          </p:cNvCxnSpPr>
          <p:nvPr/>
        </p:nvCxnSpPr>
        <p:spPr bwMode="auto">
          <a:xfrm>
            <a:off x="2590800" y="4038600"/>
            <a:ext cx="4419600" cy="15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098" name="TextBox 42"/>
          <p:cNvSpPr txBox="1">
            <a:spLocks noChangeArrowheads="1"/>
          </p:cNvSpPr>
          <p:nvPr/>
        </p:nvSpPr>
        <p:spPr bwMode="auto">
          <a:xfrm>
            <a:off x="6248400" y="35925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 EXTERNA (CIF)</a:t>
            </a:r>
          </a:p>
        </p:txBody>
      </p:sp>
      <p:cxnSp>
        <p:nvCxnSpPr>
          <p:cNvPr id="46099" name="Straight Connector 26"/>
          <p:cNvCxnSpPr>
            <a:cxnSpLocks noChangeShapeType="1"/>
          </p:cNvCxnSpPr>
          <p:nvPr/>
        </p:nvCxnSpPr>
        <p:spPr bwMode="auto">
          <a:xfrm flipV="1">
            <a:off x="2438400" y="2286000"/>
            <a:ext cx="2667000" cy="1830388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100" name="TextBox 41"/>
          <p:cNvSpPr txBox="1">
            <a:spLocks noChangeArrowheads="1"/>
          </p:cNvSpPr>
          <p:nvPr/>
        </p:nvSpPr>
        <p:spPr bwMode="auto">
          <a:xfrm>
            <a:off x="304800" y="32004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Preço de autarquia</a:t>
            </a:r>
          </a:p>
        </p:txBody>
      </p:sp>
      <p:cxnSp>
        <p:nvCxnSpPr>
          <p:cNvPr id="46101" name="Straight Connector 43"/>
          <p:cNvCxnSpPr>
            <a:cxnSpLocks noChangeShapeType="1"/>
          </p:cNvCxnSpPr>
          <p:nvPr/>
        </p:nvCxnSpPr>
        <p:spPr bwMode="auto">
          <a:xfrm rot="10800000">
            <a:off x="839788" y="3581400"/>
            <a:ext cx="2436812" cy="111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País importador / exportador</a:t>
            </a:r>
          </a:p>
        </p:txBody>
      </p:sp>
      <p:cxnSp>
        <p:nvCxnSpPr>
          <p:cNvPr id="47107" name="Straight Arrow Connector 3"/>
          <p:cNvCxnSpPr>
            <a:cxnSpLocks noChangeShapeType="1"/>
          </p:cNvCxnSpPr>
          <p:nvPr/>
        </p:nvCxnSpPr>
        <p:spPr bwMode="auto">
          <a:xfrm rot="5400000" flipH="1" flipV="1">
            <a:off x="-914399" y="4114800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108" name="Straight Arrow Connector 4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preço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7010400" y="59070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Quantidade</a:t>
            </a:r>
          </a:p>
        </p:txBody>
      </p:sp>
      <p:cxnSp>
        <p:nvCxnSpPr>
          <p:cNvPr id="47111" name="Straight Connector 7"/>
          <p:cNvCxnSpPr>
            <a:cxnSpLocks noChangeShapeType="1"/>
          </p:cNvCxnSpPr>
          <p:nvPr/>
        </p:nvCxnSpPr>
        <p:spPr bwMode="auto">
          <a:xfrm>
            <a:off x="839788" y="3122613"/>
            <a:ext cx="6551612" cy="158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6248400" y="25908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OFERTA EXTERNA (CIF)</a:t>
            </a:r>
          </a:p>
        </p:txBody>
      </p:sp>
      <p:cxnSp>
        <p:nvCxnSpPr>
          <p:cNvPr id="47113" name="Straight Connector 9"/>
          <p:cNvCxnSpPr>
            <a:cxnSpLocks noChangeShapeType="1"/>
          </p:cNvCxnSpPr>
          <p:nvPr/>
        </p:nvCxnSpPr>
        <p:spPr bwMode="auto">
          <a:xfrm>
            <a:off x="838200" y="4724400"/>
            <a:ext cx="6551613" cy="1588"/>
          </a:xfrm>
          <a:prstGeom prst="line">
            <a:avLst/>
          </a:prstGeom>
          <a:noFill/>
          <a:ln w="44450">
            <a:solidFill>
              <a:srgbClr val="00009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114" name="TextBox 11"/>
          <p:cNvSpPr txBox="1">
            <a:spLocks noChangeArrowheads="1"/>
          </p:cNvSpPr>
          <p:nvPr/>
        </p:nvSpPr>
        <p:spPr bwMode="auto">
          <a:xfrm>
            <a:off x="6096000" y="4343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E6BFF"/>
                </a:solidFill>
                <a:latin typeface="Calibri" pitchFamily="34" charset="0"/>
              </a:rPr>
              <a:t>DEMANDA EXTERNA (FOB)</a:t>
            </a:r>
          </a:p>
        </p:txBody>
      </p:sp>
      <p:cxnSp>
        <p:nvCxnSpPr>
          <p:cNvPr id="47115" name="Straight Connector 13"/>
          <p:cNvCxnSpPr>
            <a:cxnSpLocks noChangeShapeType="1"/>
          </p:cNvCxnSpPr>
          <p:nvPr/>
        </p:nvCxnSpPr>
        <p:spPr bwMode="auto">
          <a:xfrm flipV="1">
            <a:off x="1524000" y="2590800"/>
            <a:ext cx="350520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116" name="Straight Connector 14"/>
          <p:cNvCxnSpPr>
            <a:cxnSpLocks noChangeShapeType="1"/>
          </p:cNvCxnSpPr>
          <p:nvPr/>
        </p:nvCxnSpPr>
        <p:spPr bwMode="auto">
          <a:xfrm rot="16200000" flipV="1">
            <a:off x="2590800" y="2819400"/>
            <a:ext cx="3352800" cy="274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117" name="Straight Connector 18"/>
          <p:cNvCxnSpPr>
            <a:cxnSpLocks noChangeShapeType="1"/>
          </p:cNvCxnSpPr>
          <p:nvPr/>
        </p:nvCxnSpPr>
        <p:spPr bwMode="auto">
          <a:xfrm flipV="1">
            <a:off x="1219200" y="1828800"/>
            <a:ext cx="2971800" cy="2438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118" name="Straight Connector 20"/>
          <p:cNvCxnSpPr>
            <a:cxnSpLocks noChangeShapeType="1"/>
          </p:cNvCxnSpPr>
          <p:nvPr/>
        </p:nvCxnSpPr>
        <p:spPr bwMode="auto">
          <a:xfrm flipV="1">
            <a:off x="4191000" y="3276600"/>
            <a:ext cx="2971800" cy="2438400"/>
          </a:xfrm>
          <a:prstGeom prst="line">
            <a:avLst/>
          </a:prstGeom>
          <a:noFill/>
          <a:ln w="31750">
            <a:solidFill>
              <a:srgbClr val="98480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119" name="Oval 21"/>
          <p:cNvSpPr>
            <a:spLocks noChangeAspect="1"/>
          </p:cNvSpPr>
          <p:nvPr/>
        </p:nvSpPr>
        <p:spPr bwMode="auto">
          <a:xfrm>
            <a:off x="3390900" y="3086100"/>
            <a:ext cx="114300" cy="1143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pt-B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120" name="Oval 22"/>
          <p:cNvSpPr>
            <a:spLocks noChangeAspect="1"/>
          </p:cNvSpPr>
          <p:nvPr/>
        </p:nvSpPr>
        <p:spPr bwMode="auto">
          <a:xfrm>
            <a:off x="3733800" y="3581400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pt-B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121" name="Oval 23"/>
          <p:cNvSpPr>
            <a:spLocks noChangeAspect="1"/>
          </p:cNvSpPr>
          <p:nvPr/>
        </p:nvSpPr>
        <p:spPr bwMode="auto">
          <a:xfrm>
            <a:off x="5372100" y="4686300"/>
            <a:ext cx="114300" cy="1143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pt-B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122" name="TextBox 24"/>
          <p:cNvSpPr txBox="1">
            <a:spLocks noChangeArrowheads="1"/>
          </p:cNvSpPr>
          <p:nvPr/>
        </p:nvSpPr>
        <p:spPr bwMode="auto">
          <a:xfrm>
            <a:off x="3581400" y="21336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itchFamily="34" charset="0"/>
              </a:rPr>
              <a:t>Equilíbrio com importações</a:t>
            </a:r>
          </a:p>
        </p:txBody>
      </p:sp>
      <p:sp>
        <p:nvSpPr>
          <p:cNvPr id="47123" name="TextBox 25"/>
          <p:cNvSpPr txBox="1">
            <a:spLocks noChangeArrowheads="1"/>
          </p:cNvSpPr>
          <p:nvPr/>
        </p:nvSpPr>
        <p:spPr bwMode="auto">
          <a:xfrm>
            <a:off x="3886200" y="3440113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Calibri" pitchFamily="34" charset="0"/>
              </a:rPr>
              <a:t>Equilíbrio de autossuficiência</a:t>
            </a:r>
          </a:p>
        </p:txBody>
      </p:sp>
      <p:sp>
        <p:nvSpPr>
          <p:cNvPr id="47124" name="TextBox 26"/>
          <p:cNvSpPr txBox="1">
            <a:spLocks noChangeArrowheads="1"/>
          </p:cNvSpPr>
          <p:nvPr/>
        </p:nvSpPr>
        <p:spPr bwMode="auto">
          <a:xfrm>
            <a:off x="5334000" y="4724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800000"/>
                </a:solidFill>
                <a:latin typeface="Calibri" pitchFamily="34" charset="0"/>
              </a:rPr>
              <a:t>Equilíbrio com exportações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Economia aberta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A amplitude da variação dos preços é menor que numa economia fechada</a:t>
            </a:r>
          </a:p>
          <a:p>
            <a:r>
              <a:rPr lang="pt-BR" altLang="pt-BR" smtClean="0">
                <a:ea typeface="ＭＳ Ｐゴシック" pitchFamily="34" charset="-128"/>
              </a:rPr>
              <a:t>A quantidade ofertada total (produção doméstica + importações) é maior ou igual à de uma economia fechada</a:t>
            </a:r>
          </a:p>
          <a:p>
            <a:r>
              <a:rPr lang="pt-BR" altLang="pt-BR" smtClean="0">
                <a:ea typeface="ＭＳ Ｐゴシック" pitchFamily="34" charset="-128"/>
              </a:rPr>
              <a:t>A diferença entre preços domésticos e preços externos corresponde aos custos de realizar o comércio externo (importações e exportações)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Exercício</a:t>
            </a:r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altLang="pt-BR" sz="2800" smtClean="0">
                <a:ea typeface="ＭＳ Ｐゴシック" pitchFamily="34" charset="-128"/>
              </a:rPr>
              <a:t>O mercado doméstico de um bem em um certo país é caracterizado pelas seguintes curvas de oferta e demanda: Qs = -100 + p; Qd = 200 – 0,5 p.  O país pode importar e exportar sem afetar os preços mundiais (hipótese do “país pequeno”). Ao preço externo (internalizado) de p</a:t>
            </a:r>
            <a:r>
              <a:rPr lang="pt-BR" altLang="pt-BR" sz="2800" baseline="-25000" smtClean="0">
                <a:ea typeface="ＭＳ Ｐゴシック" pitchFamily="34" charset="-128"/>
              </a:rPr>
              <a:t>M</a:t>
            </a:r>
            <a:r>
              <a:rPr lang="pt-BR" altLang="pt-BR" sz="2800" smtClean="0">
                <a:ea typeface="ＭＳ Ｐゴシック" pitchFamily="34" charset="-128"/>
              </a:rPr>
              <a:t> = 180, qualquer quantidade do bem pode ser importada.  </a:t>
            </a:r>
          </a:p>
          <a:p>
            <a:pPr marL="0" indent="0">
              <a:buFont typeface="Arial" charset="0"/>
              <a:buNone/>
            </a:pPr>
            <a:r>
              <a:rPr lang="pt-BR" altLang="pt-BR" sz="2800" smtClean="0">
                <a:ea typeface="ＭＳ Ｐゴシック" pitchFamily="34" charset="-128"/>
              </a:rPr>
              <a:t>Se não houver restrições às importações, </a:t>
            </a:r>
            <a:br>
              <a:rPr lang="pt-BR" altLang="pt-BR" sz="2800" smtClean="0">
                <a:ea typeface="ＭＳ Ｐゴシック" pitchFamily="34" charset="-128"/>
              </a:rPr>
            </a:br>
            <a:r>
              <a:rPr lang="pt-BR" altLang="pt-BR" sz="2800" smtClean="0">
                <a:ea typeface="ＭＳ Ｐゴシック" pitchFamily="34" charset="-128"/>
              </a:rPr>
              <a:t>(i) qual será o preço do bem no mercado interno?  </a:t>
            </a:r>
            <a:br>
              <a:rPr lang="pt-BR" altLang="pt-BR" sz="2800" smtClean="0">
                <a:ea typeface="ＭＳ Ｐゴシック" pitchFamily="34" charset="-128"/>
              </a:rPr>
            </a:br>
            <a:r>
              <a:rPr lang="pt-BR" altLang="pt-BR" sz="2800" smtClean="0">
                <a:ea typeface="ＭＳ Ｐゴシック" pitchFamily="34" charset="-128"/>
              </a:rPr>
              <a:t>(ii) qual a quantidade produzida no país? </a:t>
            </a:r>
            <a:br>
              <a:rPr lang="pt-BR" altLang="pt-BR" sz="2800" smtClean="0">
                <a:ea typeface="ＭＳ Ｐゴシック" pitchFamily="34" charset="-128"/>
              </a:rPr>
            </a:br>
            <a:r>
              <a:rPr lang="pt-BR" altLang="pt-BR" sz="2800" smtClean="0">
                <a:ea typeface="ＭＳ Ｐゴシック" pitchFamily="34" charset="-128"/>
              </a:rPr>
              <a:t>(iii) qual a quantidade importada?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Palavras-chave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Oferta, curva de</a:t>
            </a:r>
          </a:p>
          <a:p>
            <a:r>
              <a:rPr lang="pt-BR" altLang="pt-BR" smtClean="0">
                <a:ea typeface="ＭＳ Ｐゴシック" pitchFamily="34" charset="-128"/>
              </a:rPr>
              <a:t>Demanda, curva de</a:t>
            </a:r>
          </a:p>
          <a:p>
            <a:r>
              <a:rPr lang="pt-BR" altLang="pt-BR" smtClean="0">
                <a:ea typeface="ＭＳ Ｐゴシック" pitchFamily="34" charset="-128"/>
              </a:rPr>
              <a:t>Equilíbrio</a:t>
            </a:r>
          </a:p>
          <a:p>
            <a:r>
              <a:rPr lang="pt-BR" altLang="pt-BR" smtClean="0">
                <a:ea typeface="ＭＳ Ｐゴシック" pitchFamily="34" charset="-128"/>
              </a:rPr>
              <a:t>Arbitragem</a:t>
            </a:r>
          </a:p>
          <a:p>
            <a:r>
              <a:rPr lang="pt-BR" altLang="pt-BR" smtClean="0">
                <a:ea typeface="ＭＳ Ｐゴシック" pitchFamily="34" charset="-128"/>
              </a:rPr>
              <a:t>Estática Comparativa</a:t>
            </a:r>
          </a:p>
          <a:p>
            <a:r>
              <a:rPr lang="pt-BR" altLang="pt-BR" smtClean="0">
                <a:ea typeface="ＭＳ Ｐゴシック" pitchFamily="34" charset="-128"/>
              </a:rPr>
              <a:t>Preço CIF das importações</a:t>
            </a:r>
          </a:p>
          <a:p>
            <a:r>
              <a:rPr lang="pt-BR" altLang="pt-BR" smtClean="0">
                <a:ea typeface="ＭＳ Ｐゴシック" pitchFamily="34" charset="-128"/>
              </a:rPr>
              <a:t>Preço FOB das exportações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6575"/>
            <a:ext cx="84582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000" dirty="0" smtClean="0"/>
              <a:t>Economia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800" dirty="0" smtClean="0"/>
              <a:t>Elasticidades; Análise de equilíbrio parcial em economias fechadas e abertas.</a:t>
            </a:r>
            <a:r>
              <a:rPr lang="pt-BR" sz="2900" dirty="0" smtClean="0"/>
              <a:t> 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Elasticidade (em geral)</a:t>
            </a:r>
          </a:p>
        </p:txBody>
      </p:sp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1643063" y="1219200"/>
          <a:ext cx="6572250" cy="4913313"/>
        </p:xfrm>
        <a:graphic>
          <a:graphicData uri="http://schemas.openxmlformats.org/presentationml/2006/ole">
            <p:oleObj spid="_x0000_s52227" name="Equação" r:id="rId3" imgW="4076700" imgH="304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38125" y="2616200"/>
            <a:ext cx="87947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30000"/>
              </a:lnSpc>
            </a:pPr>
            <a:r>
              <a:rPr lang="pt-PT" altLang="pt-BR" sz="3600" b="1">
                <a:solidFill>
                  <a:srgbClr val="000000"/>
                </a:solidFill>
              </a:rPr>
              <a:t>Elasticidade preço da demanda no arco</a:t>
            </a:r>
          </a:p>
          <a:p>
            <a:pPr algn="ctr" defTabSz="762000">
              <a:lnSpc>
                <a:spcPct val="130000"/>
              </a:lnSpc>
            </a:pPr>
            <a:r>
              <a:rPr lang="pt-PT" altLang="pt-BR" sz="3600" b="1">
                <a:solidFill>
                  <a:srgbClr val="000000"/>
                </a:solidFill>
              </a:rPr>
              <a:t>(o método do ponto médio)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932113" y="87313"/>
            <a:ext cx="314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4000" b="1">
                <a:solidFill>
                  <a:srgbClr val="000000"/>
                </a:solidFill>
              </a:rPr>
              <a:t>Elasticidade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Arbitragem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2786063" y="2143125"/>
            <a:ext cx="3808412" cy="3989388"/>
            <a:chOff x="3263" y="4076"/>
            <a:chExt cx="5998" cy="6282"/>
          </a:xfrm>
        </p:grpSpPr>
        <p:grpSp>
          <p:nvGrpSpPr>
            <p:cNvPr id="8197" name="Group 3"/>
            <p:cNvGrpSpPr>
              <a:grpSpLocks/>
            </p:cNvGrpSpPr>
            <p:nvPr/>
          </p:nvGrpSpPr>
          <p:grpSpPr bwMode="auto">
            <a:xfrm>
              <a:off x="3263" y="4076"/>
              <a:ext cx="5998" cy="6282"/>
              <a:chOff x="3263" y="4076"/>
              <a:chExt cx="5998" cy="6282"/>
            </a:xfrm>
          </p:grpSpPr>
          <p:grpSp>
            <p:nvGrpSpPr>
              <p:cNvPr id="8199" name="Group 4"/>
              <p:cNvGrpSpPr>
                <a:grpSpLocks/>
              </p:cNvGrpSpPr>
              <p:nvPr/>
            </p:nvGrpSpPr>
            <p:grpSpPr bwMode="auto">
              <a:xfrm>
                <a:off x="3263" y="4076"/>
                <a:ext cx="5998" cy="6282"/>
                <a:chOff x="3263" y="4159"/>
                <a:chExt cx="5998" cy="6282"/>
              </a:xfrm>
            </p:grpSpPr>
            <p:pic>
              <p:nvPicPr>
                <p:cNvPr id="8215" name="Picture 5" descr="plantas_ABIEC"/>
                <p:cNvPicPr>
                  <a:picLocks noChangeAspect="1" noChangeArrowheads="1"/>
                </p:cNvPicPr>
                <p:nvPr/>
              </p:nvPicPr>
              <p:blipFill>
                <a:blip r:embed="rId2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3263" y="4159"/>
                  <a:ext cx="5998" cy="62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6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3645" y="6181"/>
                  <a:ext cx="1320" cy="131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pt-BR" altLang="pt-BR"/>
                </a:p>
              </p:txBody>
            </p:sp>
            <p:cxnSp>
              <p:nvCxnSpPr>
                <p:cNvPr id="8217" name="AutoShape 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72" y="6781"/>
                  <a:ext cx="517" cy="43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821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71" y="6916"/>
                  <a:ext cx="803" cy="3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pt-BR" altLang="pt-BR" sz="800" b="1" i="1">
                      <a:latin typeface="Calibri" pitchFamily="34" charset="0"/>
                    </a:rPr>
                    <a:t>500 km</a:t>
                  </a:r>
                  <a:endParaRPr lang="pt-BR" altLang="pt-BR"/>
                </a:p>
              </p:txBody>
            </p:sp>
          </p:grpSp>
          <p:sp>
            <p:nvSpPr>
              <p:cNvPr id="8200" name="Text Box 9"/>
              <p:cNvSpPr txBox="1">
                <a:spLocks noChangeArrowheads="1"/>
              </p:cNvSpPr>
              <p:nvPr/>
            </p:nvSpPr>
            <p:spPr bwMode="auto">
              <a:xfrm>
                <a:off x="3645" y="6389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18</a:t>
                </a:r>
                <a:endParaRPr lang="pt-BR" altLang="pt-BR"/>
              </a:p>
            </p:txBody>
          </p:sp>
          <p:sp>
            <p:nvSpPr>
              <p:cNvPr id="8201" name="Text Box 10"/>
              <p:cNvSpPr txBox="1">
                <a:spLocks noChangeArrowheads="1"/>
              </p:cNvSpPr>
              <p:nvPr/>
            </p:nvSpPr>
            <p:spPr bwMode="auto">
              <a:xfrm>
                <a:off x="4877" y="6373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FFFFF"/>
                    </a:solidFill>
                    <a:latin typeface="Calibri" pitchFamily="34" charset="0"/>
                  </a:rPr>
                  <a:t>44</a:t>
                </a:r>
                <a:endParaRPr lang="pt-BR" altLang="pt-BR"/>
              </a:p>
            </p:txBody>
          </p:sp>
          <p:sp>
            <p:nvSpPr>
              <p:cNvPr id="8202" name="Text Box 11"/>
              <p:cNvSpPr txBox="1">
                <a:spLocks noChangeArrowheads="1"/>
              </p:cNvSpPr>
              <p:nvPr/>
            </p:nvSpPr>
            <p:spPr bwMode="auto">
              <a:xfrm>
                <a:off x="5757" y="6605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latin typeface="Calibri" pitchFamily="34" charset="0"/>
                  </a:rPr>
                  <a:t>98</a:t>
                </a:r>
              </a:p>
              <a:p>
                <a:pPr eaLnBrk="1" hangingPunct="1"/>
                <a:endParaRPr lang="pt-BR" altLang="pt-BR"/>
              </a:p>
            </p:txBody>
          </p:sp>
          <p:sp>
            <p:nvSpPr>
              <p:cNvPr id="8203" name="Text Box 12"/>
              <p:cNvSpPr txBox="1">
                <a:spLocks noChangeArrowheads="1"/>
              </p:cNvSpPr>
              <p:nvPr/>
            </p:nvSpPr>
            <p:spPr bwMode="auto">
              <a:xfrm>
                <a:off x="5781" y="8077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latin typeface="Calibri" pitchFamily="34" charset="0"/>
                  </a:rPr>
                  <a:t>63</a:t>
                </a:r>
                <a:endParaRPr lang="pt-BR" altLang="pt-BR"/>
              </a:p>
            </p:txBody>
          </p:sp>
          <p:sp>
            <p:nvSpPr>
              <p:cNvPr id="8204" name="Text Box 13"/>
              <p:cNvSpPr txBox="1">
                <a:spLocks noChangeArrowheads="1"/>
              </p:cNvSpPr>
              <p:nvPr/>
            </p:nvSpPr>
            <p:spPr bwMode="auto">
              <a:xfrm>
                <a:off x="5845" y="5917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63</a:t>
                </a:r>
                <a:endParaRPr lang="pt-BR" altLang="pt-BR"/>
              </a:p>
            </p:txBody>
          </p:sp>
          <p:sp>
            <p:nvSpPr>
              <p:cNvPr id="8205" name="Text Box 14"/>
              <p:cNvSpPr txBox="1">
                <a:spLocks noChangeArrowheads="1"/>
              </p:cNvSpPr>
              <p:nvPr/>
            </p:nvSpPr>
            <p:spPr bwMode="auto">
              <a:xfrm>
                <a:off x="6709" y="6997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latin typeface="Calibri" pitchFamily="34" charset="0"/>
                  </a:rPr>
                  <a:t>110</a:t>
                </a:r>
                <a:endParaRPr lang="pt-BR" altLang="pt-BR"/>
              </a:p>
            </p:txBody>
          </p:sp>
          <p:sp>
            <p:nvSpPr>
              <p:cNvPr id="8206" name="Text Box 15"/>
              <p:cNvSpPr txBox="1">
                <a:spLocks noChangeArrowheads="1"/>
              </p:cNvSpPr>
              <p:nvPr/>
            </p:nvSpPr>
            <p:spPr bwMode="auto">
              <a:xfrm>
                <a:off x="6869" y="6317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30</a:t>
                </a:r>
                <a:endParaRPr lang="pt-BR" altLang="pt-BR"/>
              </a:p>
            </p:txBody>
          </p:sp>
          <p:sp>
            <p:nvSpPr>
              <p:cNvPr id="8207" name="Text Box 16"/>
              <p:cNvSpPr txBox="1">
                <a:spLocks noChangeArrowheads="1"/>
              </p:cNvSpPr>
              <p:nvPr/>
            </p:nvSpPr>
            <p:spPr bwMode="auto">
              <a:xfrm>
                <a:off x="7477" y="7669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151</a:t>
                </a:r>
                <a:endParaRPr lang="pt-BR" altLang="pt-BR"/>
              </a:p>
            </p:txBody>
          </p:sp>
          <p:sp>
            <p:nvSpPr>
              <p:cNvPr id="8208" name="Text Box 17"/>
              <p:cNvSpPr txBox="1">
                <a:spLocks noChangeArrowheads="1"/>
              </p:cNvSpPr>
              <p:nvPr/>
            </p:nvSpPr>
            <p:spPr bwMode="auto">
              <a:xfrm>
                <a:off x="7038" y="8347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175</a:t>
                </a:r>
                <a:endParaRPr lang="pt-BR" altLang="pt-BR"/>
              </a:p>
            </p:txBody>
          </p:sp>
          <p:sp>
            <p:nvSpPr>
              <p:cNvPr id="8209" name="Text Box 18"/>
              <p:cNvSpPr txBox="1">
                <a:spLocks noChangeArrowheads="1"/>
              </p:cNvSpPr>
              <p:nvPr/>
            </p:nvSpPr>
            <p:spPr bwMode="auto">
              <a:xfrm>
                <a:off x="7670" y="8159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26</a:t>
                </a:r>
                <a:endParaRPr lang="pt-BR" altLang="pt-BR"/>
              </a:p>
            </p:txBody>
          </p:sp>
          <p:sp>
            <p:nvSpPr>
              <p:cNvPr id="8210" name="Text Box 19"/>
              <p:cNvSpPr txBox="1">
                <a:spLocks noChangeArrowheads="1"/>
              </p:cNvSpPr>
              <p:nvPr/>
            </p:nvSpPr>
            <p:spPr bwMode="auto">
              <a:xfrm>
                <a:off x="7990" y="7863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20</a:t>
                </a:r>
                <a:endParaRPr lang="pt-BR" altLang="pt-BR"/>
              </a:p>
            </p:txBody>
          </p:sp>
          <p:sp>
            <p:nvSpPr>
              <p:cNvPr id="8211" name="Text Box 20"/>
              <p:cNvSpPr txBox="1">
                <a:spLocks noChangeArrowheads="1"/>
              </p:cNvSpPr>
              <p:nvPr/>
            </p:nvSpPr>
            <p:spPr bwMode="auto">
              <a:xfrm>
                <a:off x="7845" y="6741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latin typeface="Calibri" pitchFamily="34" charset="0"/>
                  </a:rPr>
                  <a:t>45</a:t>
                </a:r>
                <a:endParaRPr lang="pt-BR" altLang="pt-BR"/>
              </a:p>
            </p:txBody>
          </p:sp>
          <p:sp>
            <p:nvSpPr>
              <p:cNvPr id="8212" name="Text Box 21"/>
              <p:cNvSpPr txBox="1">
                <a:spLocks noChangeArrowheads="1"/>
              </p:cNvSpPr>
              <p:nvPr/>
            </p:nvSpPr>
            <p:spPr bwMode="auto">
              <a:xfrm>
                <a:off x="6534" y="8587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138</a:t>
                </a:r>
                <a:endParaRPr lang="pt-BR" altLang="pt-BR"/>
              </a:p>
            </p:txBody>
          </p:sp>
          <p:sp>
            <p:nvSpPr>
              <p:cNvPr id="8213" name="Text Box 22"/>
              <p:cNvSpPr txBox="1">
                <a:spLocks noChangeArrowheads="1"/>
              </p:cNvSpPr>
              <p:nvPr/>
            </p:nvSpPr>
            <p:spPr bwMode="auto">
              <a:xfrm>
                <a:off x="6642" y="8910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128</a:t>
                </a:r>
                <a:endParaRPr lang="pt-BR" altLang="pt-BR"/>
              </a:p>
            </p:txBody>
          </p:sp>
          <p:sp>
            <p:nvSpPr>
              <p:cNvPr id="8214" name="Text Box 23"/>
              <p:cNvSpPr txBox="1">
                <a:spLocks noChangeArrowheads="1"/>
              </p:cNvSpPr>
              <p:nvPr/>
            </p:nvSpPr>
            <p:spPr bwMode="auto">
              <a:xfrm>
                <a:off x="6310" y="9323"/>
                <a:ext cx="540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pt-BR" altLang="pt-BR" sz="800" b="1">
                    <a:solidFill>
                      <a:srgbClr val="F2F2F2"/>
                    </a:solidFill>
                    <a:latin typeface="Calibri" pitchFamily="34" charset="0"/>
                  </a:rPr>
                  <a:t>282</a:t>
                </a:r>
                <a:endParaRPr lang="pt-BR" altLang="pt-BR"/>
              </a:p>
            </p:txBody>
          </p:sp>
        </p:grpSp>
        <p:sp>
          <p:nvSpPr>
            <p:cNvPr id="8198" name="Text Box 24"/>
            <p:cNvSpPr txBox="1">
              <a:spLocks noChangeArrowheads="1"/>
            </p:cNvSpPr>
            <p:nvPr/>
          </p:nvSpPr>
          <p:spPr bwMode="auto">
            <a:xfrm>
              <a:off x="7254" y="5787"/>
              <a:ext cx="54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t-BR" altLang="pt-BR" sz="800" b="1">
                  <a:solidFill>
                    <a:srgbClr val="000000"/>
                  </a:solidFill>
                  <a:latin typeface="Calibri" pitchFamily="34" charset="0"/>
                </a:rPr>
                <a:t>14</a:t>
              </a:r>
              <a:endParaRPr lang="pt-BR" altLang="pt-BR"/>
            </a:p>
          </p:txBody>
        </p:sp>
      </p:grpSp>
      <p:sp>
        <p:nvSpPr>
          <p:cNvPr id="8196" name="CaixaDeTexto 25"/>
          <p:cNvSpPr txBox="1">
            <a:spLocks noChangeArrowheads="1"/>
          </p:cNvSpPr>
          <p:nvPr/>
        </p:nvSpPr>
        <p:spPr bwMode="auto">
          <a:xfrm>
            <a:off x="428625" y="1487488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/>
              <a:t>Brasil – plantas frigoríficas associadas à ABIEC e número de frigoríficos por UF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293813" y="655638"/>
            <a:ext cx="624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3200" b="1">
                <a:solidFill>
                  <a:srgbClr val="000000"/>
                </a:solidFill>
              </a:rPr>
              <a:t>Elasticidade preço da demanda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701925" y="1690688"/>
            <a:ext cx="3433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percentual (%)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2286000" y="22860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806700" y="2376488"/>
            <a:ext cx="322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P</a:t>
            </a:r>
            <a:r>
              <a:rPr lang="pt-PT" altLang="pt-BR" sz="2800" b="1">
                <a:solidFill>
                  <a:srgbClr val="000000"/>
                </a:solidFill>
              </a:rPr>
              <a:t> percentual (%)</a:t>
            </a:r>
          </a:p>
        </p:txBody>
      </p:sp>
      <p:sp>
        <p:nvSpPr>
          <p:cNvPr id="55302" name="CaixaDeTexto 5"/>
          <p:cNvSpPr txBox="1">
            <a:spLocks noChangeArrowheads="1"/>
          </p:cNvSpPr>
          <p:nvPr/>
        </p:nvSpPr>
        <p:spPr bwMode="auto">
          <a:xfrm>
            <a:off x="1293813" y="3500438"/>
            <a:ext cx="62484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altLang="pt-BR" sz="2000"/>
              <a:t>Se o preço crescer 1%, qual será a variação (em geral, redução) da quantidade demandada?</a:t>
            </a:r>
          </a:p>
          <a:p>
            <a:pPr eaLnBrk="1" hangingPunct="1"/>
            <a:endParaRPr lang="pt-BR" altLang="pt-BR" sz="2000"/>
          </a:p>
          <a:p>
            <a:pPr algn="just" eaLnBrk="1" hangingPunct="1"/>
            <a:r>
              <a:rPr lang="pt-BR" altLang="pt-BR" b="1" i="1"/>
              <a:t>A elasticidade preço da demanda mede a resposta do consumidor, em termos de quantidade demandada, a uma variação de 1% do preço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281488" y="3763963"/>
            <a:ext cx="442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sz="3600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301750" y="655638"/>
            <a:ext cx="624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3200" b="1">
                <a:solidFill>
                  <a:srgbClr val="000000"/>
                </a:solidFill>
              </a:rPr>
              <a:t>Elasticidade preço da demanda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829050" y="1690688"/>
            <a:ext cx="127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%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3744913" y="2286000"/>
            <a:ext cx="1606550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881438" y="2376488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P</a:t>
            </a:r>
            <a:r>
              <a:rPr lang="pt-PT" altLang="pt-BR" sz="2800" b="1">
                <a:solidFill>
                  <a:srgbClr val="000000"/>
                </a:solidFill>
              </a:rPr>
              <a:t> %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003550" y="3443288"/>
            <a:ext cx="852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09913" y="4052888"/>
            <a:ext cx="63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243513" y="344328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2971800" y="4038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351463" y="409892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181600" y="4038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281488" y="3763963"/>
            <a:ext cx="442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sz="3600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296988" y="655638"/>
            <a:ext cx="624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3200" b="1">
                <a:solidFill>
                  <a:srgbClr val="000000"/>
                </a:solidFill>
              </a:rPr>
              <a:t>Elasticidade preço da demanda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451100" y="1690688"/>
            <a:ext cx="3938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percentual (ou %)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286000" y="22860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557463" y="2376488"/>
            <a:ext cx="372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P</a:t>
            </a:r>
            <a:r>
              <a:rPr lang="pt-PT" altLang="pt-BR" sz="2800" b="1">
                <a:solidFill>
                  <a:srgbClr val="000000"/>
                </a:solidFill>
              </a:rPr>
              <a:t> percentual (ou %)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003550" y="3443288"/>
            <a:ext cx="852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09913" y="4052888"/>
            <a:ext cx="63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5243513" y="344328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2971800" y="4038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5351463" y="409892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5181600" y="4038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310063" y="5207000"/>
            <a:ext cx="442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sz="3600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032125" y="4886325"/>
            <a:ext cx="852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759075" y="5495925"/>
            <a:ext cx="140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 i="1">
                <a:solidFill>
                  <a:srgbClr val="000000"/>
                </a:solidFill>
              </a:rPr>
              <a:t>Q</a:t>
            </a:r>
            <a:r>
              <a:rPr lang="pt-PT" altLang="pt-BR" sz="2800" b="1" i="1" baseline="-25000">
                <a:solidFill>
                  <a:srgbClr val="000000"/>
                </a:solidFill>
              </a:rPr>
              <a:t>D média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5272088" y="4886325"/>
            <a:ext cx="63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sz="2800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2728913" y="5502275"/>
            <a:ext cx="136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4959350" y="5541963"/>
            <a:ext cx="1266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 i="1">
                <a:solidFill>
                  <a:srgbClr val="000000"/>
                </a:solidFill>
              </a:rPr>
              <a:t>P </a:t>
            </a:r>
            <a:r>
              <a:rPr lang="pt-PT" altLang="pt-BR" sz="2000" b="1" i="1">
                <a:solidFill>
                  <a:srgbClr val="000000"/>
                </a:solidFill>
              </a:rPr>
              <a:t>médio</a:t>
            </a: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V="1">
            <a:off x="5032375" y="5481638"/>
            <a:ext cx="11080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588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7645400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914525" y="9525"/>
            <a:ext cx="550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Elasticidade preço da demanda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8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6026150" y="1003300"/>
            <a:ext cx="256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 u="sng">
                <a:solidFill>
                  <a:srgbClr val="000000"/>
                </a:solidFill>
              </a:rPr>
              <a:t>Preço    Quantidade</a:t>
            </a: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12              0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10            10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8            20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6            30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4            40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2            50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0            60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1F497D"/>
                </a:solidFill>
              </a:rPr>
              <a:t>Preço (R$)</a:t>
            </a:r>
          </a:p>
          <a:p>
            <a:pPr algn="ctr" defTabSz="762000"/>
            <a:endParaRPr lang="pt-PT" altLang="pt-BR" sz="1900" b="1">
              <a:solidFill>
                <a:srgbClr val="1F497D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1F497D"/>
                </a:solidFill>
              </a:rPr>
              <a:t>Quantidade</a:t>
            </a:r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12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38138" y="2005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1F497D"/>
                </a:solidFill>
              </a:rPr>
              <a:t>  </a:t>
            </a:r>
            <a:r>
              <a:rPr lang="pt-PT" altLang="pt-BR" sz="2000" b="1">
                <a:solidFill>
                  <a:srgbClr val="EEECE1"/>
                </a:solidFill>
              </a:rPr>
              <a:t>8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  6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  4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  2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0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0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17033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EEECE1"/>
                </a:solidFill>
              </a:rPr>
              <a:t>20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30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40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50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60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1F497D"/>
                </a:solidFill>
              </a:rPr>
              <a:t>70</a:t>
            </a: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 u="sng">
                <a:solidFill>
                  <a:srgbClr val="1F497D"/>
                </a:solidFill>
              </a:rPr>
              <a:t>Preço    Quantidade</a:t>
            </a: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6276975" y="1616075"/>
            <a:ext cx="1878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1F497D"/>
                </a:solidFill>
              </a:rPr>
              <a:t>12              0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10            10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</a:t>
            </a:r>
            <a:r>
              <a:rPr lang="pt-PT" altLang="pt-BR" b="1">
                <a:solidFill>
                  <a:srgbClr val="EEECE1"/>
                </a:solidFill>
              </a:rPr>
              <a:t>8            20</a:t>
            </a:r>
          </a:p>
          <a:p>
            <a:pPr defTabSz="762000"/>
            <a:r>
              <a:rPr lang="pt-PT" altLang="pt-BR" b="1">
                <a:solidFill>
                  <a:srgbClr val="EEECE1"/>
                </a:solidFill>
              </a:rPr>
              <a:t>  </a:t>
            </a:r>
            <a:r>
              <a:rPr lang="pt-PT" altLang="pt-BR" b="1">
                <a:solidFill>
                  <a:srgbClr val="1F497D"/>
                </a:solidFill>
              </a:rPr>
              <a:t>6            30</a:t>
            </a:r>
          </a:p>
          <a:p>
            <a:pPr defTabSz="762000"/>
            <a:r>
              <a:rPr lang="pt-PT" altLang="pt-BR" b="1">
                <a:solidFill>
                  <a:srgbClr val="1F497D"/>
                </a:solidFill>
              </a:rPr>
              <a:t>  4            40</a:t>
            </a:r>
          </a:p>
          <a:p>
            <a:pPr defTabSz="762000"/>
            <a:r>
              <a:rPr lang="pt-PT" altLang="pt-BR" b="1">
                <a:solidFill>
                  <a:srgbClr val="1F497D"/>
                </a:solidFill>
              </a:rPr>
              <a:t>  2            50</a:t>
            </a:r>
          </a:p>
          <a:p>
            <a:pPr defTabSz="762000"/>
            <a:r>
              <a:rPr lang="pt-PT" altLang="pt-BR" b="1">
                <a:solidFill>
                  <a:srgbClr val="1F497D"/>
                </a:solidFill>
              </a:rPr>
              <a:t>  0            60</a:t>
            </a:r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808038" y="2168525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V="1">
            <a:off x="1914525" y="2168525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808038" y="2936875"/>
            <a:ext cx="222726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3067050" y="2936875"/>
            <a:ext cx="0" cy="30876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1868488" y="1725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2959100" y="2478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EEECE1"/>
                </a:solidFill>
              </a:rPr>
              <a:t>b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1897063" y="9525"/>
            <a:ext cx="5507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Elasticidade preço da demanda</a:t>
            </a:r>
          </a:p>
          <a:p>
            <a:pPr algn="ctr" defTabSz="762000"/>
            <a:endParaRPr lang="pt-PT" altLang="pt-B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  <a:p>
            <a:pPr algn="ctr" defTabSz="762000"/>
            <a:endParaRPr lang="pt-PT" altLang="pt-BR" sz="1900" b="1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65542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38138" y="2005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17033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 u="sng">
                <a:solidFill>
                  <a:srgbClr val="000000"/>
                </a:solidFill>
              </a:rPr>
              <a:t>Preço    Quantidade</a:t>
            </a: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12              0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10            10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8            20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6            30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4            40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2            50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0            60</a:t>
            </a: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808038" y="2168525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V="1">
            <a:off x="1914525" y="2168525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808038" y="2936875"/>
            <a:ext cx="222726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 flipV="1">
            <a:off x="3067050" y="2936875"/>
            <a:ext cx="0" cy="30876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1868488" y="1725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2959100" y="2478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 flipV="1">
            <a:off x="2482850" y="5518150"/>
            <a:ext cx="1458913" cy="460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 flipV="1">
            <a:off x="808038" y="1401763"/>
            <a:ext cx="860425" cy="11826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1652588" y="1081088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P </a:t>
            </a:r>
            <a:r>
              <a:rPr lang="pt-PT" altLang="pt-BR" sz="1600" b="1" i="1">
                <a:solidFill>
                  <a:srgbClr val="000000"/>
                </a:solidFill>
              </a:rPr>
              <a:t>médio</a:t>
            </a:r>
            <a:r>
              <a:rPr lang="pt-PT" altLang="pt-BR" b="1">
                <a:solidFill>
                  <a:srgbClr val="000000"/>
                </a:solidFill>
              </a:rPr>
              <a:t> = 9</a:t>
            </a:r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1914525" y="2200275"/>
            <a:ext cx="0" cy="736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1898650" y="2936875"/>
            <a:ext cx="1168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 flipV="1">
            <a:off x="1960563" y="2200275"/>
            <a:ext cx="798512" cy="430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74" name="Line 38"/>
          <p:cNvSpPr>
            <a:spLocks noChangeShapeType="1"/>
          </p:cNvSpPr>
          <p:nvPr/>
        </p:nvSpPr>
        <p:spPr bwMode="auto">
          <a:xfrm>
            <a:off x="2390775" y="3014663"/>
            <a:ext cx="920750" cy="828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575" name="Rectangle 39"/>
          <p:cNvSpPr>
            <a:spLocks noChangeArrowheads="1"/>
          </p:cNvSpPr>
          <p:nvPr/>
        </p:nvSpPr>
        <p:spPr bwMode="auto">
          <a:xfrm>
            <a:off x="2759075" y="192563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  <a:r>
              <a:rPr lang="pt-PT" altLang="pt-BR" b="1">
                <a:solidFill>
                  <a:srgbClr val="000000"/>
                </a:solidFill>
              </a:rPr>
              <a:t> =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3897313" y="51816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sz="1600" b="1" i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  <a:r>
              <a:rPr lang="pt-PT" altLang="pt-BR" b="1">
                <a:solidFill>
                  <a:srgbClr val="000000"/>
                </a:solidFill>
              </a:rPr>
              <a:t> = 15</a:t>
            </a:r>
          </a:p>
        </p:txBody>
      </p:sp>
      <p:sp>
        <p:nvSpPr>
          <p:cNvPr id="65577" name="Rectangle 41"/>
          <p:cNvSpPr>
            <a:spLocks noChangeArrowheads="1"/>
          </p:cNvSpPr>
          <p:nvPr/>
        </p:nvSpPr>
        <p:spPr bwMode="auto">
          <a:xfrm>
            <a:off x="3021013" y="37988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b="1">
                <a:solidFill>
                  <a:srgbClr val="000000"/>
                </a:solidFill>
              </a:rPr>
              <a:t> = 10</a:t>
            </a:r>
          </a:p>
        </p:txBody>
      </p:sp>
      <p:sp>
        <p:nvSpPr>
          <p:cNvPr id="65578" name="Rectangle 42"/>
          <p:cNvSpPr>
            <a:spLocks noChangeArrowheads="1"/>
          </p:cNvSpPr>
          <p:nvPr/>
        </p:nvSpPr>
        <p:spPr bwMode="auto">
          <a:xfrm>
            <a:off x="1897063" y="9525"/>
            <a:ext cx="5507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Elasticidade preço da demanda</a:t>
            </a:r>
          </a:p>
          <a:p>
            <a:pPr algn="ctr" defTabSz="762000"/>
            <a:endParaRPr lang="pt-PT" altLang="pt-B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4686300" y="823913"/>
            <a:ext cx="4165600" cy="307498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  <a:p>
            <a:pPr algn="ctr" defTabSz="762000"/>
            <a:endParaRPr lang="pt-PT" altLang="pt-BR" sz="1900" b="1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38138" y="2005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38138" y="27733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  8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7033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808038" y="2168525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V="1">
            <a:off x="1914525" y="2168525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>
            <a:off x="808038" y="2936875"/>
            <a:ext cx="222726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V="1">
            <a:off x="3067050" y="2936875"/>
            <a:ext cx="0" cy="30876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1868488" y="1725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959100" y="2478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V="1">
            <a:off x="2482850" y="5518150"/>
            <a:ext cx="1458913" cy="460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 flipV="1">
            <a:off x="808038" y="1401763"/>
            <a:ext cx="860425" cy="11826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1652588" y="1081088"/>
            <a:ext cx="158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P </a:t>
            </a:r>
            <a:r>
              <a:rPr lang="pt-PT" altLang="pt-BR" sz="1600" b="1" i="1">
                <a:solidFill>
                  <a:srgbClr val="000000"/>
                </a:solidFill>
              </a:rPr>
              <a:t>médio</a:t>
            </a:r>
            <a:r>
              <a:rPr lang="pt-PT" altLang="pt-BR" b="1">
                <a:solidFill>
                  <a:srgbClr val="000000"/>
                </a:solidFill>
              </a:rPr>
              <a:t> = 9</a:t>
            </a: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3897313" y="51816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sz="1600" b="1" i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  <a:r>
              <a:rPr lang="pt-PT" altLang="pt-BR" b="1">
                <a:solidFill>
                  <a:srgbClr val="000000"/>
                </a:solidFill>
              </a:rPr>
              <a:t> = 15</a:t>
            </a:r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>
            <a:off x="1914525" y="2200275"/>
            <a:ext cx="0" cy="736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>
            <a:off x="1898650" y="2936875"/>
            <a:ext cx="1168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 flipV="1">
            <a:off x="1960563" y="2200275"/>
            <a:ext cx="798512" cy="430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>
            <a:off x="2390775" y="3014663"/>
            <a:ext cx="920750" cy="828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2759075" y="192563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  <a:r>
              <a:rPr lang="pt-PT" altLang="pt-BR" b="1">
                <a:solidFill>
                  <a:srgbClr val="000000"/>
                </a:solidFill>
              </a:rPr>
              <a:t> =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3021013" y="37988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b="1">
                <a:solidFill>
                  <a:srgbClr val="000000"/>
                </a:solidFill>
              </a:rPr>
              <a:t> = 10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4908550" y="1141413"/>
            <a:ext cx="89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7102475" y="1303338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6105525" y="984250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>
            <a:off x="5837238" y="1516063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</a:p>
        </p:txBody>
      </p:sp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7697788" y="98425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>
            <a:off x="5935663" y="1476375"/>
            <a:ext cx="1095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7383463" y="1531938"/>
            <a:ext cx="114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 i="1">
                <a:solidFill>
                  <a:srgbClr val="000000"/>
                </a:solidFill>
              </a:rPr>
              <a:t>P médio</a:t>
            </a:r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>
            <a:off x="7564438" y="1497013"/>
            <a:ext cx="998537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32" name="Rectangle 48"/>
          <p:cNvSpPr>
            <a:spLocks noChangeArrowheads="1"/>
          </p:cNvSpPr>
          <p:nvPr/>
        </p:nvSpPr>
        <p:spPr bwMode="auto">
          <a:xfrm>
            <a:off x="4922838" y="2184400"/>
            <a:ext cx="89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6718300" y="2330450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6032500" y="20272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7635" name="Rectangle 51"/>
          <p:cNvSpPr>
            <a:spLocks noChangeArrowheads="1"/>
          </p:cNvSpPr>
          <p:nvPr/>
        </p:nvSpPr>
        <p:spPr bwMode="auto">
          <a:xfrm>
            <a:off x="6032500" y="25749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67636" name="Rectangle 52"/>
          <p:cNvSpPr>
            <a:spLocks noChangeArrowheads="1"/>
          </p:cNvSpPr>
          <p:nvPr/>
        </p:nvSpPr>
        <p:spPr bwMode="auto">
          <a:xfrm>
            <a:off x="7134225" y="20113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-2</a:t>
            </a:r>
          </a:p>
        </p:txBody>
      </p:sp>
      <p:sp>
        <p:nvSpPr>
          <p:cNvPr id="67637" name="Line 53"/>
          <p:cNvSpPr>
            <a:spLocks noChangeShapeType="1"/>
          </p:cNvSpPr>
          <p:nvPr/>
        </p:nvSpPr>
        <p:spPr bwMode="auto">
          <a:xfrm flipV="1">
            <a:off x="5943600" y="25146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38" name="Rectangle 54"/>
          <p:cNvSpPr>
            <a:spLocks noChangeArrowheads="1"/>
          </p:cNvSpPr>
          <p:nvPr/>
        </p:nvSpPr>
        <p:spPr bwMode="auto">
          <a:xfrm>
            <a:off x="7164388" y="25733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9</a:t>
            </a:r>
          </a:p>
        </p:txBody>
      </p:sp>
      <p:sp>
        <p:nvSpPr>
          <p:cNvPr id="67639" name="Line 55"/>
          <p:cNvSpPr>
            <a:spLocks noChangeShapeType="1"/>
          </p:cNvSpPr>
          <p:nvPr/>
        </p:nvSpPr>
        <p:spPr bwMode="auto">
          <a:xfrm>
            <a:off x="7196138" y="2505075"/>
            <a:ext cx="4635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640" name="Rectangle 56"/>
          <p:cNvSpPr>
            <a:spLocks noChangeArrowheads="1"/>
          </p:cNvSpPr>
          <p:nvPr/>
        </p:nvSpPr>
        <p:spPr bwMode="auto">
          <a:xfrm>
            <a:off x="4938713" y="3135313"/>
            <a:ext cx="3563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 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3            </a:t>
            </a:r>
            <a:r>
              <a:rPr lang="pt-PT" altLang="pt-BR" sz="2000" b="1">
                <a:solidFill>
                  <a:srgbClr val="000000"/>
                </a:solidFill>
              </a:rPr>
              <a:t>(elástica)</a:t>
            </a:r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1897063" y="9525"/>
            <a:ext cx="5507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Elasticidade preço da demanda</a:t>
            </a:r>
          </a:p>
          <a:p>
            <a:pPr algn="ctr" defTabSz="762000"/>
            <a:endParaRPr lang="pt-PT" altLang="pt-B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-12700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  <a:p>
            <a:pPr algn="ctr" defTabSz="762000"/>
            <a:endParaRPr lang="pt-PT" altLang="pt-BR" sz="1900" b="1">
              <a:solidFill>
                <a:srgbClr val="000000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69637" name="Freeform 5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 </a:t>
            </a:r>
            <a:r>
              <a:rPr lang="pt-PT" altLang="pt-BR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357188" y="432911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57188" y="509746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50800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62103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838200" y="1371600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5202238" y="40290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6338888" y="481330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4972050" y="63881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sz="1600" b="1" i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  <a:r>
              <a:rPr lang="pt-PT" altLang="pt-BR" b="1">
                <a:solidFill>
                  <a:srgbClr val="000000"/>
                </a:solidFill>
              </a:rPr>
              <a:t> = 45</a:t>
            </a: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3848100" y="54578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b="1">
                <a:solidFill>
                  <a:srgbClr val="000000"/>
                </a:solidFill>
              </a:rPr>
              <a:t> = 10</a:t>
            </a:r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808038" y="4519613"/>
            <a:ext cx="4532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 flipV="1">
            <a:off x="5308600" y="4519613"/>
            <a:ext cx="0" cy="15208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>
            <a:off x="808038" y="5303838"/>
            <a:ext cx="5653087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flipV="1">
            <a:off x="6477000" y="5270500"/>
            <a:ext cx="0" cy="70643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>
            <a:off x="5294313" y="5303838"/>
            <a:ext cx="11826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 flipV="1">
            <a:off x="5310188" y="4535488"/>
            <a:ext cx="0" cy="768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V="1">
            <a:off x="5262563" y="5441950"/>
            <a:ext cx="476250" cy="2460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3449638" y="4659313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  <a:r>
              <a:rPr lang="pt-PT" altLang="pt-BR" b="1">
                <a:solidFill>
                  <a:srgbClr val="000000"/>
                </a:solidFill>
              </a:rPr>
              <a:t> =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>
            <a:off x="4664075" y="4887913"/>
            <a:ext cx="5222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 flipV="1">
            <a:off x="5832475" y="6056313"/>
            <a:ext cx="60325" cy="352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1222375" y="3830638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P </a:t>
            </a:r>
            <a:r>
              <a:rPr lang="pt-PT" altLang="pt-BR" sz="1600" b="1" i="1">
                <a:solidFill>
                  <a:srgbClr val="000000"/>
                </a:solidFill>
              </a:rPr>
              <a:t>médio</a:t>
            </a:r>
            <a:r>
              <a:rPr lang="pt-PT" altLang="pt-BR" b="1">
                <a:solidFill>
                  <a:srgbClr val="000000"/>
                </a:solidFill>
              </a:rPr>
              <a:t> = 3</a:t>
            </a:r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 flipH="1">
            <a:off x="808038" y="4259263"/>
            <a:ext cx="1152525" cy="6905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69671" name="AutoShape 39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 u="sng">
                <a:solidFill>
                  <a:srgbClr val="000000"/>
                </a:solidFill>
              </a:rPr>
              <a:t>Preço    Quantidade</a:t>
            </a: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12              0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10            10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8            20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6            30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4            40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2            50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0            60</a:t>
            </a: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1897063" y="9525"/>
            <a:ext cx="5507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Elasticidade preço da demanda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>
            <a:off x="4686300" y="823913"/>
            <a:ext cx="4165600" cy="307498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  <a:p>
            <a:pPr algn="ctr" defTabSz="762000"/>
            <a:endParaRPr lang="pt-PT" altLang="pt-BR" sz="1900" b="1">
              <a:solidFill>
                <a:srgbClr val="000000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71686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 </a:t>
            </a:r>
            <a:r>
              <a:rPr lang="pt-PT" altLang="pt-BR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49250" y="43291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57188" y="509746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50800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62103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5202238" y="40290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6338888" y="481330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4972050" y="63881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sz="1600" b="1" i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  <a:r>
              <a:rPr lang="pt-PT" altLang="pt-BR" b="1">
                <a:solidFill>
                  <a:srgbClr val="000000"/>
                </a:solidFill>
              </a:rPr>
              <a:t> = 45</a:t>
            </a: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3848100" y="54578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b="1">
                <a:solidFill>
                  <a:srgbClr val="000000"/>
                </a:solidFill>
              </a:rPr>
              <a:t> = 10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908550" y="1141413"/>
            <a:ext cx="89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7102475" y="1303338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6105525" y="984250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5837238" y="1516063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7697788" y="98425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5935663" y="1476375"/>
            <a:ext cx="10953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7339013" y="1531938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P médio</a:t>
            </a:r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 flipV="1">
            <a:off x="7564438" y="1476375"/>
            <a:ext cx="941387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16" name="Rectangle 36"/>
          <p:cNvSpPr>
            <a:spLocks noChangeArrowheads="1"/>
          </p:cNvSpPr>
          <p:nvPr/>
        </p:nvSpPr>
        <p:spPr bwMode="auto">
          <a:xfrm>
            <a:off x="4922838" y="2184400"/>
            <a:ext cx="89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6718300" y="2330450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71718" name="Rectangle 38"/>
          <p:cNvSpPr>
            <a:spLocks noChangeArrowheads="1"/>
          </p:cNvSpPr>
          <p:nvPr/>
        </p:nvSpPr>
        <p:spPr bwMode="auto">
          <a:xfrm>
            <a:off x="6032500" y="20272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1719" name="Rectangle 39"/>
          <p:cNvSpPr>
            <a:spLocks noChangeArrowheads="1"/>
          </p:cNvSpPr>
          <p:nvPr/>
        </p:nvSpPr>
        <p:spPr bwMode="auto">
          <a:xfrm>
            <a:off x="6032500" y="25749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71720" name="Rectangle 40"/>
          <p:cNvSpPr>
            <a:spLocks noChangeArrowheads="1"/>
          </p:cNvSpPr>
          <p:nvPr/>
        </p:nvSpPr>
        <p:spPr bwMode="auto">
          <a:xfrm>
            <a:off x="7134225" y="20113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-2</a:t>
            </a:r>
          </a:p>
        </p:txBody>
      </p:sp>
      <p:sp>
        <p:nvSpPr>
          <p:cNvPr id="71721" name="Line 41"/>
          <p:cNvSpPr>
            <a:spLocks noChangeShapeType="1"/>
          </p:cNvSpPr>
          <p:nvPr/>
        </p:nvSpPr>
        <p:spPr bwMode="auto">
          <a:xfrm flipV="1">
            <a:off x="5934075" y="2514600"/>
            <a:ext cx="695325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7164388" y="25733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3</a:t>
            </a:r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7196138" y="2505075"/>
            <a:ext cx="4635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24" name="Rectangle 44"/>
          <p:cNvSpPr>
            <a:spLocks noChangeArrowheads="1"/>
          </p:cNvSpPr>
          <p:nvPr/>
        </p:nvSpPr>
        <p:spPr bwMode="auto">
          <a:xfrm>
            <a:off x="4938713" y="3135313"/>
            <a:ext cx="4003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 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1/3         (inelástica)</a:t>
            </a:r>
          </a:p>
        </p:txBody>
      </p:sp>
      <p:sp>
        <p:nvSpPr>
          <p:cNvPr id="71725" name="Line 45"/>
          <p:cNvSpPr>
            <a:spLocks noChangeShapeType="1"/>
          </p:cNvSpPr>
          <p:nvPr/>
        </p:nvSpPr>
        <p:spPr bwMode="auto">
          <a:xfrm>
            <a:off x="808038" y="4519613"/>
            <a:ext cx="4532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26" name="Line 46"/>
          <p:cNvSpPr>
            <a:spLocks noChangeShapeType="1"/>
          </p:cNvSpPr>
          <p:nvPr/>
        </p:nvSpPr>
        <p:spPr bwMode="auto">
          <a:xfrm flipV="1">
            <a:off x="5308600" y="4519613"/>
            <a:ext cx="0" cy="15208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27" name="Line 47"/>
          <p:cNvSpPr>
            <a:spLocks noChangeShapeType="1"/>
          </p:cNvSpPr>
          <p:nvPr/>
        </p:nvSpPr>
        <p:spPr bwMode="auto">
          <a:xfrm>
            <a:off x="808038" y="5303838"/>
            <a:ext cx="5653087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28" name="Line 48"/>
          <p:cNvSpPr>
            <a:spLocks noChangeShapeType="1"/>
          </p:cNvSpPr>
          <p:nvPr/>
        </p:nvSpPr>
        <p:spPr bwMode="auto">
          <a:xfrm flipV="1">
            <a:off x="6477000" y="5270500"/>
            <a:ext cx="0" cy="70643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29" name="Line 49"/>
          <p:cNvSpPr>
            <a:spLocks noChangeShapeType="1"/>
          </p:cNvSpPr>
          <p:nvPr/>
        </p:nvSpPr>
        <p:spPr bwMode="auto">
          <a:xfrm>
            <a:off x="5294313" y="5303838"/>
            <a:ext cx="11826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 flipV="1">
            <a:off x="5310188" y="4535488"/>
            <a:ext cx="0" cy="768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31" name="Line 51"/>
          <p:cNvSpPr>
            <a:spLocks noChangeShapeType="1"/>
          </p:cNvSpPr>
          <p:nvPr/>
        </p:nvSpPr>
        <p:spPr bwMode="auto">
          <a:xfrm flipV="1">
            <a:off x="5262563" y="5441950"/>
            <a:ext cx="476250" cy="2460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71732" name="Rectangle 52"/>
          <p:cNvSpPr>
            <a:spLocks noChangeArrowheads="1"/>
          </p:cNvSpPr>
          <p:nvPr/>
        </p:nvSpPr>
        <p:spPr bwMode="auto">
          <a:xfrm>
            <a:off x="3449638" y="4659313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  <a:r>
              <a:rPr lang="pt-PT" altLang="pt-BR" b="1">
                <a:solidFill>
                  <a:srgbClr val="000000"/>
                </a:solidFill>
              </a:rPr>
              <a:t> =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733" name="Line 53"/>
          <p:cNvSpPr>
            <a:spLocks noChangeShapeType="1"/>
          </p:cNvSpPr>
          <p:nvPr/>
        </p:nvSpPr>
        <p:spPr bwMode="auto">
          <a:xfrm>
            <a:off x="4664075" y="4887913"/>
            <a:ext cx="5222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 flipV="1">
            <a:off x="5832475" y="6056313"/>
            <a:ext cx="60325" cy="352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71735" name="Rectangle 55"/>
          <p:cNvSpPr>
            <a:spLocks noChangeArrowheads="1"/>
          </p:cNvSpPr>
          <p:nvPr/>
        </p:nvSpPr>
        <p:spPr bwMode="auto">
          <a:xfrm>
            <a:off x="1222375" y="3830638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P </a:t>
            </a:r>
            <a:r>
              <a:rPr lang="pt-PT" altLang="pt-BR" sz="1600" b="1" i="1">
                <a:solidFill>
                  <a:srgbClr val="000000"/>
                </a:solidFill>
              </a:rPr>
              <a:t>médio</a:t>
            </a:r>
            <a:r>
              <a:rPr lang="pt-PT" altLang="pt-BR" b="1">
                <a:solidFill>
                  <a:srgbClr val="000000"/>
                </a:solidFill>
              </a:rPr>
              <a:t> = 3</a:t>
            </a:r>
          </a:p>
        </p:txBody>
      </p:sp>
      <p:sp>
        <p:nvSpPr>
          <p:cNvPr id="71736" name="Line 56"/>
          <p:cNvSpPr>
            <a:spLocks noChangeShapeType="1"/>
          </p:cNvSpPr>
          <p:nvPr/>
        </p:nvSpPr>
        <p:spPr bwMode="auto">
          <a:xfrm flipH="1">
            <a:off x="808038" y="4259263"/>
            <a:ext cx="1152525" cy="6905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71737" name="Rectangle 57"/>
          <p:cNvSpPr>
            <a:spLocks noChangeArrowheads="1"/>
          </p:cNvSpPr>
          <p:nvPr/>
        </p:nvSpPr>
        <p:spPr bwMode="auto">
          <a:xfrm>
            <a:off x="1897063" y="9525"/>
            <a:ext cx="5507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Elasticidade preço da demanda</a:t>
            </a:r>
          </a:p>
          <a:p>
            <a:pPr algn="ctr" defTabSz="762000"/>
            <a:endParaRPr lang="pt-PT" altLang="pt-BR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  <a:p>
            <a:pPr algn="ctr" defTabSz="762000"/>
            <a:endParaRPr lang="pt-PT" altLang="pt-BR" sz="1900" b="1">
              <a:solidFill>
                <a:srgbClr val="000000"/>
              </a:solidFill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46075" y="3538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57188" y="432911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3952875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50800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3113088" y="25860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5170488" y="404495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3251200" y="63881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sz="1600" b="1" i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  <a:r>
              <a:rPr lang="pt-PT" altLang="pt-BR" b="1">
                <a:solidFill>
                  <a:srgbClr val="000000"/>
                </a:solidFill>
              </a:rPr>
              <a:t> = 30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3463925" y="451961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b="1">
                <a:solidFill>
                  <a:srgbClr val="000000"/>
                </a:solidFill>
              </a:rPr>
              <a:t> = 20</a:t>
            </a: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1498600" y="3108325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  <a:r>
              <a:rPr lang="pt-PT" altLang="pt-BR" b="1">
                <a:solidFill>
                  <a:srgbClr val="000000"/>
                </a:solidFill>
              </a:rPr>
              <a:t> =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3756" name="AutoShape 28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 u="sng">
                <a:solidFill>
                  <a:srgbClr val="000000"/>
                </a:solidFill>
              </a:rPr>
              <a:t>Preço    Quantidade</a:t>
            </a: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12              0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10            10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8            20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6            30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4            40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2            50</a:t>
            </a:r>
          </a:p>
          <a:p>
            <a:pPr defTabSz="762000"/>
            <a:r>
              <a:rPr lang="pt-PT" altLang="pt-BR" b="1">
                <a:solidFill>
                  <a:srgbClr val="000000"/>
                </a:solidFill>
              </a:rPr>
              <a:t>  0            60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1101725" y="39243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P </a:t>
            </a:r>
            <a:r>
              <a:rPr lang="pt-PT" altLang="pt-BR" sz="1600" b="1" i="1">
                <a:solidFill>
                  <a:srgbClr val="000000"/>
                </a:solidFill>
              </a:rPr>
              <a:t>médio</a:t>
            </a:r>
            <a:r>
              <a:rPr lang="pt-PT" altLang="pt-BR" b="1">
                <a:solidFill>
                  <a:srgbClr val="000000"/>
                </a:solidFill>
              </a:rPr>
              <a:t> = 6</a:t>
            </a:r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808038" y="29527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 flipV="1">
            <a:off x="3051175" y="2952750"/>
            <a:ext cx="0" cy="30718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>
            <a:off x="808038" y="4519613"/>
            <a:ext cx="453231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 flipV="1">
            <a:off x="5310188" y="4519613"/>
            <a:ext cx="0" cy="1490662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4205288" y="32146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3051175" y="2968625"/>
            <a:ext cx="0" cy="1550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>
            <a:off x="3051175" y="4519613"/>
            <a:ext cx="22590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>
            <a:off x="1914525" y="3490913"/>
            <a:ext cx="1044575" cy="230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 flipH="1" flipV="1">
            <a:off x="808038" y="3767138"/>
            <a:ext cx="292100" cy="400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73769" name="Rectangle 41"/>
          <p:cNvSpPr>
            <a:spLocks noChangeArrowheads="1"/>
          </p:cNvSpPr>
          <p:nvPr/>
        </p:nvSpPr>
        <p:spPr bwMode="auto">
          <a:xfrm>
            <a:off x="1897063" y="9525"/>
            <a:ext cx="5507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Elasticidade preço da demanda</a:t>
            </a:r>
          </a:p>
          <a:p>
            <a:pPr algn="ctr" defTabSz="762000"/>
            <a:endParaRPr lang="pt-PT" altLang="pt-BR" sz="2800" b="1">
              <a:solidFill>
                <a:srgbClr val="000000"/>
              </a:solidFill>
            </a:endParaRPr>
          </a:p>
        </p:txBody>
      </p:sp>
      <p:sp>
        <p:nvSpPr>
          <p:cNvPr id="73770" name="Oval 42"/>
          <p:cNvSpPr>
            <a:spLocks noChangeArrowheads="1"/>
          </p:cNvSpPr>
          <p:nvPr/>
        </p:nvSpPr>
        <p:spPr bwMode="auto">
          <a:xfrm>
            <a:off x="4090988" y="3606800"/>
            <a:ext cx="139700" cy="139700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pt-BR" altLang="pt-BR" sz="2800" b="1" smtClean="0">
                <a:ea typeface="ＭＳ Ｐゴシック" pitchFamily="34" charset="-128"/>
              </a:rPr>
              <a:t>Arbitragem</a:t>
            </a:r>
            <a:r>
              <a:rPr lang="pt-BR" altLang="pt-BR" sz="2800" smtClean="0">
                <a:ea typeface="ＭＳ Ｐゴシック" pitchFamily="34" charset="-128"/>
              </a:rPr>
              <a:t>: quanto custa transportar o boi gordo?</a:t>
            </a:r>
            <a:endParaRPr lang="pt-BR" altLang="pt-BR" smtClean="0">
              <a:ea typeface="ＭＳ Ｐゴシック" pitchFamily="34" charset="-128"/>
            </a:endParaRPr>
          </a:p>
        </p:txBody>
      </p:sp>
      <p:pic>
        <p:nvPicPr>
          <p:cNvPr id="9219" name="Gráfico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00250"/>
            <a:ext cx="45910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tângulo 3"/>
          <p:cNvSpPr>
            <a:spLocks noChangeArrowheads="1"/>
          </p:cNvSpPr>
          <p:nvPr/>
        </p:nvSpPr>
        <p:spPr bwMode="auto">
          <a:xfrm>
            <a:off x="428625" y="1071563"/>
            <a:ext cx="459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/>
              <a:t>Frete (R$ por cabeça de boi gordo) em função da distância percorrida – transporte por carreta de dois andares</a:t>
            </a:r>
          </a:p>
        </p:txBody>
      </p:sp>
      <p:pic>
        <p:nvPicPr>
          <p:cNvPr id="9221" name="Gráfico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763" y="3571875"/>
            <a:ext cx="45910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tângulo 5"/>
          <p:cNvSpPr>
            <a:spLocks noChangeArrowheads="1"/>
          </p:cNvSpPr>
          <p:nvPr/>
        </p:nvSpPr>
        <p:spPr bwMode="auto">
          <a:xfrm>
            <a:off x="4214813" y="2905125"/>
            <a:ext cx="457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400"/>
              <a:t>Frete (R$ por cabeça de boi gordo) em função da distância percorrida – transporte por caminhões de três eixos</a:t>
            </a:r>
          </a:p>
        </p:txBody>
      </p:sp>
      <p:sp>
        <p:nvSpPr>
          <p:cNvPr id="9223" name="CaixaDeTexto 6"/>
          <p:cNvSpPr txBox="1">
            <a:spLocks noChangeArrowheads="1"/>
          </p:cNvSpPr>
          <p:nvPr/>
        </p:nvSpPr>
        <p:spPr bwMode="auto">
          <a:xfrm>
            <a:off x="428625" y="6143625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400"/>
              <a:t>Fonte: elaborado com dados de ESALQ-LOG / SIFRECA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  <a:p>
            <a:pPr algn="ctr" defTabSz="762000"/>
            <a:endParaRPr lang="pt-PT" altLang="pt-BR" sz="1900" b="1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75781" name="Freeform 5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46075" y="3538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57188" y="432911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</a:t>
            </a:r>
            <a:r>
              <a:rPr lang="pt-PT" altLang="pt-BR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3952875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50800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000" b="1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3113088" y="25860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5170488" y="404495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3251200" y="63881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sz="1600" b="1" i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  <a:r>
              <a:rPr lang="pt-PT" altLang="pt-BR" b="1">
                <a:solidFill>
                  <a:srgbClr val="000000"/>
                </a:solidFill>
              </a:rPr>
              <a:t> = 30</a:t>
            </a: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3463925" y="451961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  <a:r>
              <a:rPr lang="pt-PT" altLang="pt-BR" b="1">
                <a:solidFill>
                  <a:srgbClr val="000000"/>
                </a:solidFill>
              </a:rPr>
              <a:t> = 20</a:t>
            </a: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1498600" y="3108325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  <a:r>
              <a:rPr lang="pt-PT" altLang="pt-BR" b="1">
                <a:solidFill>
                  <a:srgbClr val="000000"/>
                </a:solidFill>
              </a:rPr>
              <a:t> =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1101725" y="39243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P </a:t>
            </a:r>
            <a:r>
              <a:rPr lang="pt-PT" altLang="pt-BR" sz="1600" b="1" i="1">
                <a:solidFill>
                  <a:srgbClr val="000000"/>
                </a:solidFill>
              </a:rPr>
              <a:t>médio</a:t>
            </a:r>
            <a:r>
              <a:rPr lang="pt-PT" altLang="pt-BR" b="1">
                <a:solidFill>
                  <a:srgbClr val="000000"/>
                </a:solidFill>
              </a:rPr>
              <a:t> = 6</a:t>
            </a:r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808038" y="29527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 flipV="1">
            <a:off x="3051175" y="2952750"/>
            <a:ext cx="0" cy="30718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07" name="Line 31"/>
          <p:cNvSpPr>
            <a:spLocks noChangeShapeType="1"/>
          </p:cNvSpPr>
          <p:nvPr/>
        </p:nvSpPr>
        <p:spPr bwMode="auto">
          <a:xfrm>
            <a:off x="808038" y="4519613"/>
            <a:ext cx="453231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 flipV="1">
            <a:off x="5310188" y="4519613"/>
            <a:ext cx="0" cy="1490662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4205288" y="32146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8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5810" name="Line 34"/>
          <p:cNvSpPr>
            <a:spLocks noChangeShapeType="1"/>
          </p:cNvSpPr>
          <p:nvPr/>
        </p:nvSpPr>
        <p:spPr bwMode="auto">
          <a:xfrm>
            <a:off x="3051175" y="2968625"/>
            <a:ext cx="0" cy="1550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>
            <a:off x="3051175" y="4519613"/>
            <a:ext cx="22590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12" name="Line 36"/>
          <p:cNvSpPr>
            <a:spLocks noChangeShapeType="1"/>
          </p:cNvSpPr>
          <p:nvPr/>
        </p:nvSpPr>
        <p:spPr bwMode="auto">
          <a:xfrm>
            <a:off x="1914525" y="3490913"/>
            <a:ext cx="1044575" cy="230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 flipH="1" flipV="1">
            <a:off x="808038" y="3767138"/>
            <a:ext cx="292100" cy="400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75814" name="AutoShape 38"/>
          <p:cNvSpPr>
            <a:spLocks noChangeArrowheads="1"/>
          </p:cNvSpPr>
          <p:nvPr/>
        </p:nvSpPr>
        <p:spPr bwMode="auto">
          <a:xfrm>
            <a:off x="4886325" y="715963"/>
            <a:ext cx="4165600" cy="307498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815" name="Rectangle 39"/>
          <p:cNvSpPr>
            <a:spLocks noChangeArrowheads="1"/>
          </p:cNvSpPr>
          <p:nvPr/>
        </p:nvSpPr>
        <p:spPr bwMode="auto">
          <a:xfrm>
            <a:off x="5108575" y="1033463"/>
            <a:ext cx="89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auto">
          <a:xfrm>
            <a:off x="7302500" y="1195388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75817" name="Rectangle 41"/>
          <p:cNvSpPr>
            <a:spLocks noChangeArrowheads="1"/>
          </p:cNvSpPr>
          <p:nvPr/>
        </p:nvSpPr>
        <p:spPr bwMode="auto">
          <a:xfrm>
            <a:off x="6305550" y="876300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6037263" y="1408113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 i="1">
                <a:solidFill>
                  <a:srgbClr val="000000"/>
                </a:solidFill>
              </a:rPr>
              <a:t>Q</a:t>
            </a:r>
            <a:r>
              <a:rPr lang="pt-PT" altLang="pt-BR" b="1" i="1" baseline="-25000">
                <a:solidFill>
                  <a:srgbClr val="000000"/>
                </a:solidFill>
              </a:rPr>
              <a:t>D </a:t>
            </a:r>
            <a:r>
              <a:rPr lang="pt-PT" altLang="pt-BR" b="1" i="1">
                <a:solidFill>
                  <a:srgbClr val="000000"/>
                </a:solidFill>
              </a:rPr>
              <a:t>média</a:t>
            </a:r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7897813" y="8763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t-PT" altLang="pt-BR" b="1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75820" name="Line 44"/>
          <p:cNvSpPr>
            <a:spLocks noChangeShapeType="1"/>
          </p:cNvSpPr>
          <p:nvPr/>
        </p:nvSpPr>
        <p:spPr bwMode="auto">
          <a:xfrm>
            <a:off x="6135688" y="1368425"/>
            <a:ext cx="1095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7539038" y="1423988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</a:t>
            </a:r>
            <a:r>
              <a:rPr lang="pt-PT" altLang="pt-BR" b="1" i="1">
                <a:solidFill>
                  <a:srgbClr val="000000"/>
                </a:solidFill>
              </a:rPr>
              <a:t>P médio</a:t>
            </a:r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V="1">
            <a:off x="7764463" y="1368425"/>
            <a:ext cx="9413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5122863" y="2076450"/>
            <a:ext cx="89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6918325" y="2222500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pt-PT" altLang="pt-BR" b="1" i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6232525" y="19192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6232525" y="24669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5827" name="Rectangle 51"/>
          <p:cNvSpPr>
            <a:spLocks noChangeArrowheads="1"/>
          </p:cNvSpPr>
          <p:nvPr/>
        </p:nvSpPr>
        <p:spPr bwMode="auto">
          <a:xfrm>
            <a:off x="7334250" y="190341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-4</a:t>
            </a:r>
          </a:p>
        </p:txBody>
      </p:sp>
      <p:sp>
        <p:nvSpPr>
          <p:cNvPr id="75828" name="Line 52"/>
          <p:cNvSpPr>
            <a:spLocks noChangeShapeType="1"/>
          </p:cNvSpPr>
          <p:nvPr/>
        </p:nvSpPr>
        <p:spPr bwMode="auto">
          <a:xfrm flipV="1">
            <a:off x="6134100" y="2406650"/>
            <a:ext cx="695325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29" name="Rectangle 53"/>
          <p:cNvSpPr>
            <a:spLocks noChangeArrowheads="1"/>
          </p:cNvSpPr>
          <p:nvPr/>
        </p:nvSpPr>
        <p:spPr bwMode="auto">
          <a:xfrm>
            <a:off x="7364413" y="24653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b="1">
                <a:solidFill>
                  <a:srgbClr val="000000"/>
                </a:solidFill>
              </a:rPr>
              <a:t> 6</a:t>
            </a:r>
          </a:p>
        </p:txBody>
      </p:sp>
      <p:sp>
        <p:nvSpPr>
          <p:cNvPr id="75830" name="Line 54"/>
          <p:cNvSpPr>
            <a:spLocks noChangeShapeType="1"/>
          </p:cNvSpPr>
          <p:nvPr/>
        </p:nvSpPr>
        <p:spPr bwMode="auto">
          <a:xfrm>
            <a:off x="7396163" y="2397125"/>
            <a:ext cx="4635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5831" name="Rectangle 55"/>
          <p:cNvSpPr>
            <a:spLocks noChangeArrowheads="1"/>
          </p:cNvSpPr>
          <p:nvPr/>
        </p:nvSpPr>
        <p:spPr bwMode="auto">
          <a:xfrm>
            <a:off x="5138738" y="3027363"/>
            <a:ext cx="400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3600" b="1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sz="2800" b="1" baseline="-25000">
                <a:solidFill>
                  <a:srgbClr val="000000"/>
                </a:solidFill>
              </a:rPr>
              <a:t>d</a:t>
            </a:r>
            <a:r>
              <a:rPr lang="pt-PT" altLang="pt-BR" sz="2800" b="1">
                <a:solidFill>
                  <a:srgbClr val="000000"/>
                </a:solidFill>
              </a:rPr>
              <a:t> </a:t>
            </a:r>
            <a:r>
              <a:rPr lang="pt-PT" altLang="pt-BR" b="1">
                <a:solidFill>
                  <a:srgbClr val="000000"/>
                </a:solidFill>
              </a:rPr>
              <a:t>=   </a:t>
            </a:r>
            <a:r>
              <a:rPr lang="pt-PT" altLang="pt-BR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b="1">
                <a:solidFill>
                  <a:srgbClr val="000000"/>
                </a:solidFill>
              </a:rPr>
              <a:t>1   (elasticidade unitária)</a:t>
            </a:r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1897063" y="9525"/>
            <a:ext cx="5507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Elasticidade preço da demanda</a:t>
            </a:r>
          </a:p>
          <a:p>
            <a:pPr algn="ctr" defTabSz="762000"/>
            <a:endParaRPr lang="pt-PT" altLang="pt-BR" sz="2800" b="1">
              <a:solidFill>
                <a:srgbClr val="000000"/>
              </a:solidFill>
            </a:endParaRPr>
          </a:p>
        </p:txBody>
      </p:sp>
      <p:sp>
        <p:nvSpPr>
          <p:cNvPr id="75833" name="Oval 57"/>
          <p:cNvSpPr>
            <a:spLocks noChangeArrowheads="1"/>
          </p:cNvSpPr>
          <p:nvPr/>
        </p:nvSpPr>
        <p:spPr bwMode="auto">
          <a:xfrm>
            <a:off x="4090988" y="3606800"/>
            <a:ext cx="139700" cy="139700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277938" y="2536825"/>
            <a:ext cx="65595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</a:pPr>
            <a:r>
              <a:rPr lang="pt-PT" altLang="pt-BR" sz="3600" b="1">
                <a:solidFill>
                  <a:srgbClr val="000000"/>
                </a:solidFill>
              </a:rPr>
              <a:t>Medindo a elasticidade preço</a:t>
            </a:r>
          </a:p>
          <a:p>
            <a:pPr algn="ctr" defTabSz="762000">
              <a:lnSpc>
                <a:spcPct val="120000"/>
              </a:lnSpc>
            </a:pPr>
            <a:r>
              <a:rPr lang="pt-PT" altLang="pt-BR" sz="3600" b="1">
                <a:solidFill>
                  <a:srgbClr val="000000"/>
                </a:solidFill>
              </a:rPr>
              <a:t>da demanda em um ponto </a:t>
            </a:r>
          </a:p>
          <a:p>
            <a:pPr algn="ctr" defTabSz="762000">
              <a:lnSpc>
                <a:spcPct val="120000"/>
              </a:lnSpc>
            </a:pPr>
            <a:r>
              <a:rPr lang="pt-PT" altLang="pt-BR" sz="3600" b="1">
                <a:solidFill>
                  <a:srgbClr val="000000"/>
                </a:solidFill>
              </a:rPr>
              <a:t>(o segundo método)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297238" y="87313"/>
            <a:ext cx="314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4000" b="1">
                <a:solidFill>
                  <a:srgbClr val="000000"/>
                </a:solidFill>
              </a:rPr>
              <a:t>Elasticidade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60400"/>
          </a:xfrm>
        </p:spPr>
        <p:txBody>
          <a:bodyPr lIns="92075" tIns="46038" rIns="92075" bIns="46038"/>
          <a:lstStyle/>
          <a:p>
            <a:pPr eaLnBrk="1" hangingPunct="1"/>
            <a:r>
              <a:rPr lang="pt-PT" altLang="pt-BR" sz="3600" smtClean="0">
                <a:ea typeface="ＭＳ Ｐゴシック" pitchFamily="34" charset="-128"/>
              </a:rPr>
              <a:t>Medindo a elasticidade em um ponto</a:t>
            </a:r>
          </a:p>
        </p:txBody>
      </p:sp>
      <p:sp>
        <p:nvSpPr>
          <p:cNvPr id="79878" name="Arc 6"/>
          <p:cNvSpPr>
            <a:spLocks/>
          </p:cNvSpPr>
          <p:nvPr/>
        </p:nvSpPr>
        <p:spPr bwMode="auto">
          <a:xfrm>
            <a:off x="2192338" y="180975"/>
            <a:ext cx="6581775" cy="4064000"/>
          </a:xfrm>
          <a:custGeom>
            <a:avLst/>
            <a:gdLst>
              <a:gd name="T0" fmla="*/ 2147483646 w 21251"/>
              <a:gd name="T1" fmla="*/ 2147483646 h 21323"/>
              <a:gd name="T2" fmla="*/ 0 w 21251"/>
              <a:gd name="T3" fmla="*/ 2147483646 h 21323"/>
              <a:gd name="T4" fmla="*/ 2147483646 w 21251"/>
              <a:gd name="T5" fmla="*/ 0 h 21323"/>
              <a:gd name="T6" fmla="*/ 0 60000 65536"/>
              <a:gd name="T7" fmla="*/ 0 60000 65536"/>
              <a:gd name="T8" fmla="*/ 0 60000 65536"/>
              <a:gd name="T9" fmla="*/ 0 w 21251"/>
              <a:gd name="T10" fmla="*/ 0 h 21323"/>
              <a:gd name="T11" fmla="*/ 21251 w 21251"/>
              <a:gd name="T12" fmla="*/ 21323 h 21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1" h="21323" fill="none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</a:path>
              <a:path w="21251" h="21323" stroke="0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  <a:lnTo>
                  <a:pt x="21251" y="0"/>
                </a:lnTo>
                <a:lnTo>
                  <a:pt x="17800" y="2132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0257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181475" y="6459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773113" y="59991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731125" y="39909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i="1">
                <a:solidFill>
                  <a:srgbClr val="800080"/>
                </a:solidFill>
              </a:rPr>
              <a:t>D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3708400" y="23352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C0504D"/>
                </a:solidFill>
              </a:rPr>
              <a:t>r</a:t>
            </a:r>
          </a:p>
        </p:txBody>
      </p:sp>
      <p:grpSp>
        <p:nvGrpSpPr>
          <p:cNvPr id="79884" name="Group 12"/>
          <p:cNvGrpSpPr>
            <a:grpSpLocks/>
          </p:cNvGrpSpPr>
          <p:nvPr/>
        </p:nvGrpSpPr>
        <p:grpSpPr bwMode="auto">
          <a:xfrm>
            <a:off x="4953000" y="1670050"/>
            <a:ext cx="2901950" cy="768350"/>
            <a:chOff x="3216" y="440"/>
            <a:chExt cx="1828" cy="484"/>
          </a:xfrm>
        </p:grpSpPr>
        <p:sp>
          <p:nvSpPr>
            <p:cNvPr id="79888" name="AutoShape 13"/>
            <p:cNvSpPr>
              <a:spLocks noChangeArrowheads="1"/>
            </p:cNvSpPr>
            <p:nvPr/>
          </p:nvSpPr>
          <p:spPr bwMode="auto">
            <a:xfrm>
              <a:off x="3216" y="440"/>
              <a:ext cx="1824" cy="484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889" name="Rectangle 14"/>
            <p:cNvSpPr>
              <a:spLocks noChangeArrowheads="1"/>
            </p:cNvSpPr>
            <p:nvPr/>
          </p:nvSpPr>
          <p:spPr bwMode="auto">
            <a:xfrm>
              <a:off x="3272" y="512"/>
              <a:ext cx="1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pt-PT" altLang="pt-BR" baseline="-25000">
                  <a:solidFill>
                    <a:srgbClr val="000000"/>
                  </a:solidFill>
                </a:rPr>
                <a:t>d</a:t>
              </a:r>
              <a:r>
                <a:rPr lang="pt-PT" altLang="pt-BR">
                  <a:solidFill>
                    <a:srgbClr val="000000"/>
                  </a:solidFill>
                </a:rPr>
                <a:t> =  (1 / inclinação) x </a:t>
              </a:r>
              <a:r>
                <a:rPr lang="pt-PT" altLang="pt-BR" i="1">
                  <a:solidFill>
                    <a:srgbClr val="000000"/>
                  </a:solidFill>
                </a:rPr>
                <a:t>P/Q</a:t>
              </a:r>
            </a:p>
          </p:txBody>
        </p:sp>
      </p:grpSp>
      <p:sp>
        <p:nvSpPr>
          <p:cNvPr id="79885" name="Oval 15"/>
          <p:cNvSpPr>
            <a:spLocks noChangeArrowheads="1"/>
          </p:cNvSpPr>
          <p:nvPr/>
        </p:nvSpPr>
        <p:spPr bwMode="auto">
          <a:xfrm>
            <a:off x="3665538" y="2809875"/>
            <a:ext cx="127000" cy="127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86" name="Line 1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9887" name="Line 1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5105400" y="1060450"/>
            <a:ext cx="2895600" cy="7683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6" name="Arc 6"/>
          <p:cNvSpPr>
            <a:spLocks/>
          </p:cNvSpPr>
          <p:nvPr/>
        </p:nvSpPr>
        <p:spPr bwMode="auto">
          <a:xfrm>
            <a:off x="2190750" y="180975"/>
            <a:ext cx="6581775" cy="4064000"/>
          </a:xfrm>
          <a:custGeom>
            <a:avLst/>
            <a:gdLst>
              <a:gd name="T0" fmla="*/ 2147483646 w 21251"/>
              <a:gd name="T1" fmla="*/ 2147483646 h 21323"/>
              <a:gd name="T2" fmla="*/ 0 w 21251"/>
              <a:gd name="T3" fmla="*/ 2147483646 h 21323"/>
              <a:gd name="T4" fmla="*/ 2147483646 w 21251"/>
              <a:gd name="T5" fmla="*/ 0 h 21323"/>
              <a:gd name="T6" fmla="*/ 0 60000 65536"/>
              <a:gd name="T7" fmla="*/ 0 60000 65536"/>
              <a:gd name="T8" fmla="*/ 0 60000 65536"/>
              <a:gd name="T9" fmla="*/ 0 w 21251"/>
              <a:gd name="T10" fmla="*/ 0 h 21323"/>
              <a:gd name="T11" fmla="*/ 21251 w 21251"/>
              <a:gd name="T12" fmla="*/ 21323 h 21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1" h="21323" fill="none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</a:path>
              <a:path w="21251" h="21323" stroke="0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  <a:lnTo>
                  <a:pt x="21251" y="0"/>
                </a:lnTo>
                <a:lnTo>
                  <a:pt x="17800" y="2132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0257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181475" y="6459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41338" y="7191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41338" y="27035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773113" y="59991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3527425" y="6013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7413625" y="601186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7731125" y="39909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3708400" y="23352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1066800" y="914400"/>
            <a:ext cx="6781800" cy="502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5105400" y="1233488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baseline="-25000">
                <a:solidFill>
                  <a:srgbClr val="000000"/>
                </a:solidFill>
              </a:rPr>
              <a:t>d</a:t>
            </a:r>
            <a:r>
              <a:rPr lang="pt-PT" altLang="pt-BR">
                <a:solidFill>
                  <a:srgbClr val="000000"/>
                </a:solidFill>
              </a:rPr>
              <a:t> =  (1 / inclinação) x </a:t>
            </a:r>
            <a:r>
              <a:rPr lang="pt-PT" altLang="pt-BR" i="1">
                <a:solidFill>
                  <a:srgbClr val="000000"/>
                </a:solidFill>
              </a:rPr>
              <a:t>P/Q</a:t>
            </a: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H="1">
            <a:off x="1068388" y="2901950"/>
            <a:ext cx="2636837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3721100" y="2935288"/>
            <a:ext cx="0" cy="2976562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1940" name="Oval 20"/>
          <p:cNvSpPr>
            <a:spLocks noChangeArrowheads="1"/>
          </p:cNvSpPr>
          <p:nvPr/>
        </p:nvSpPr>
        <p:spPr bwMode="auto">
          <a:xfrm>
            <a:off x="3665538" y="2809875"/>
            <a:ext cx="127000" cy="127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81943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60400"/>
          </a:xfrm>
        </p:spPr>
        <p:txBody>
          <a:bodyPr lIns="92075" tIns="46038" rIns="92075" bIns="46038"/>
          <a:lstStyle/>
          <a:p>
            <a:pPr eaLnBrk="1" hangingPunct="1"/>
            <a:r>
              <a:rPr lang="pt-PT" altLang="pt-BR" sz="3600" smtClean="0">
                <a:ea typeface="ＭＳ Ｐゴシック" pitchFamily="34" charset="-128"/>
              </a:rPr>
              <a:t>Medindo a elasticidade em um ponto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3" name="Arc 5"/>
          <p:cNvSpPr>
            <a:spLocks/>
          </p:cNvSpPr>
          <p:nvPr/>
        </p:nvSpPr>
        <p:spPr bwMode="auto">
          <a:xfrm>
            <a:off x="2192338" y="180975"/>
            <a:ext cx="6581775" cy="4064000"/>
          </a:xfrm>
          <a:custGeom>
            <a:avLst/>
            <a:gdLst>
              <a:gd name="T0" fmla="*/ 2147483646 w 21251"/>
              <a:gd name="T1" fmla="*/ 2147483646 h 21323"/>
              <a:gd name="T2" fmla="*/ 0 w 21251"/>
              <a:gd name="T3" fmla="*/ 2147483646 h 21323"/>
              <a:gd name="T4" fmla="*/ 2147483646 w 21251"/>
              <a:gd name="T5" fmla="*/ 0 h 21323"/>
              <a:gd name="T6" fmla="*/ 0 60000 65536"/>
              <a:gd name="T7" fmla="*/ 0 60000 65536"/>
              <a:gd name="T8" fmla="*/ 0 60000 65536"/>
              <a:gd name="T9" fmla="*/ 0 w 21251"/>
              <a:gd name="T10" fmla="*/ 0 h 21323"/>
              <a:gd name="T11" fmla="*/ 21251 w 21251"/>
              <a:gd name="T12" fmla="*/ 21323 h 21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1" h="21323" fill="none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</a:path>
              <a:path w="21251" h="21323" stroke="0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  <a:lnTo>
                  <a:pt x="21251" y="0"/>
                </a:lnTo>
                <a:lnTo>
                  <a:pt x="17800" y="2132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0257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181475" y="6459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41338" y="7191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541338" y="27035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773113" y="59991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3527425" y="6013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7413625" y="601186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7731125" y="39909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3708400" y="23352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1066800" y="914400"/>
            <a:ext cx="6781800" cy="502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3984" name="Group 16"/>
          <p:cNvGrpSpPr>
            <a:grpSpLocks/>
          </p:cNvGrpSpPr>
          <p:nvPr/>
        </p:nvGrpSpPr>
        <p:grpSpPr bwMode="auto">
          <a:xfrm>
            <a:off x="5105400" y="1125538"/>
            <a:ext cx="2901950" cy="1312862"/>
            <a:chOff x="3216" y="432"/>
            <a:chExt cx="1828" cy="827"/>
          </a:xfrm>
        </p:grpSpPr>
        <p:sp>
          <p:nvSpPr>
            <p:cNvPr id="83991" name="AutoShape 17"/>
            <p:cNvSpPr>
              <a:spLocks noChangeArrowheads="1"/>
            </p:cNvSpPr>
            <p:nvPr/>
          </p:nvSpPr>
          <p:spPr bwMode="auto">
            <a:xfrm>
              <a:off x="3216" y="432"/>
              <a:ext cx="1824" cy="827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992" name="Rectangle 18"/>
            <p:cNvSpPr>
              <a:spLocks noChangeArrowheads="1"/>
            </p:cNvSpPr>
            <p:nvPr/>
          </p:nvSpPr>
          <p:spPr bwMode="auto">
            <a:xfrm>
              <a:off x="3272" y="512"/>
              <a:ext cx="177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pt-PT" altLang="pt-BR" baseline="-25000">
                  <a:solidFill>
                    <a:srgbClr val="000000"/>
                  </a:solidFill>
                </a:rPr>
                <a:t>d</a:t>
              </a:r>
              <a:r>
                <a:rPr lang="pt-PT" altLang="pt-BR">
                  <a:solidFill>
                    <a:srgbClr val="000000"/>
                  </a:solidFill>
                </a:rPr>
                <a:t> =  (1 / inclinação) x </a:t>
              </a:r>
              <a:r>
                <a:rPr lang="pt-PT" altLang="pt-BR" i="1">
                  <a:solidFill>
                    <a:srgbClr val="000000"/>
                  </a:solidFill>
                </a:rPr>
                <a:t>P/Q</a:t>
              </a:r>
              <a:endParaRPr lang="pt-PT" altLang="pt-BR" sz="2000" i="1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 sz="2000" i="1">
                  <a:solidFill>
                    <a:srgbClr val="000000"/>
                  </a:solidFill>
                </a:rPr>
                <a:t>       = 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100/50 x 30/40</a:t>
              </a:r>
            </a:p>
          </p:txBody>
        </p:sp>
      </p:grpSp>
      <p:sp>
        <p:nvSpPr>
          <p:cNvPr id="83985" name="Line 19"/>
          <p:cNvSpPr>
            <a:spLocks noChangeShapeType="1"/>
          </p:cNvSpPr>
          <p:nvPr/>
        </p:nvSpPr>
        <p:spPr bwMode="auto">
          <a:xfrm flipH="1">
            <a:off x="1068388" y="2901950"/>
            <a:ext cx="2636837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3986" name="Line 20"/>
          <p:cNvSpPr>
            <a:spLocks noChangeShapeType="1"/>
          </p:cNvSpPr>
          <p:nvPr/>
        </p:nvSpPr>
        <p:spPr bwMode="auto">
          <a:xfrm>
            <a:off x="3721100" y="2935288"/>
            <a:ext cx="0" cy="2976562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3665538" y="2809875"/>
            <a:ext cx="127000" cy="127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88" name="Line 22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3989" name="Line 23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83990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0400"/>
          </a:xfrm>
        </p:spPr>
        <p:txBody>
          <a:bodyPr lIns="92075" tIns="46038" rIns="92075" bIns="46038"/>
          <a:lstStyle/>
          <a:p>
            <a:pPr eaLnBrk="1" hangingPunct="1"/>
            <a:r>
              <a:rPr lang="pt-PT" altLang="pt-BR" sz="3600" smtClean="0">
                <a:ea typeface="ＭＳ Ｐゴシック" pitchFamily="34" charset="-128"/>
              </a:rPr>
              <a:t>Medindo a elasticidade em um ponto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5105400" y="1428750"/>
            <a:ext cx="2895600" cy="1619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022" name="Arc 6"/>
          <p:cNvSpPr>
            <a:spLocks/>
          </p:cNvSpPr>
          <p:nvPr/>
        </p:nvSpPr>
        <p:spPr bwMode="auto">
          <a:xfrm>
            <a:off x="2192338" y="180975"/>
            <a:ext cx="6581775" cy="4064000"/>
          </a:xfrm>
          <a:custGeom>
            <a:avLst/>
            <a:gdLst>
              <a:gd name="T0" fmla="*/ 2147483646 w 21251"/>
              <a:gd name="T1" fmla="*/ 2147483646 h 21323"/>
              <a:gd name="T2" fmla="*/ 0 w 21251"/>
              <a:gd name="T3" fmla="*/ 2147483646 h 21323"/>
              <a:gd name="T4" fmla="*/ 2147483646 w 21251"/>
              <a:gd name="T5" fmla="*/ 0 h 21323"/>
              <a:gd name="T6" fmla="*/ 0 60000 65536"/>
              <a:gd name="T7" fmla="*/ 0 60000 65536"/>
              <a:gd name="T8" fmla="*/ 0 60000 65536"/>
              <a:gd name="T9" fmla="*/ 0 w 21251"/>
              <a:gd name="T10" fmla="*/ 0 h 21323"/>
              <a:gd name="T11" fmla="*/ 21251 w 21251"/>
              <a:gd name="T12" fmla="*/ 21323 h 21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1" h="21323" fill="none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</a:path>
              <a:path w="21251" h="21323" stroke="0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  <a:lnTo>
                  <a:pt x="21251" y="0"/>
                </a:lnTo>
                <a:lnTo>
                  <a:pt x="17800" y="2132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30257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4181475" y="6459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41338" y="7191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41338" y="27035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73113" y="59991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3527425" y="6013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7413625" y="601186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731125" y="39909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3708400" y="23352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066800" y="914400"/>
            <a:ext cx="6781800" cy="502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181600" y="1570038"/>
            <a:ext cx="28130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pt-PT" altLang="pt-BR" baseline="-25000">
                <a:solidFill>
                  <a:srgbClr val="000000"/>
                </a:solidFill>
              </a:rPr>
              <a:t>d</a:t>
            </a:r>
            <a:r>
              <a:rPr lang="pt-PT" altLang="pt-BR">
                <a:solidFill>
                  <a:srgbClr val="000000"/>
                </a:solidFill>
              </a:rPr>
              <a:t> =  (1 / inclinação) x </a:t>
            </a:r>
            <a:r>
              <a:rPr lang="pt-PT" altLang="pt-BR" i="1">
                <a:solidFill>
                  <a:srgbClr val="000000"/>
                </a:solidFill>
              </a:rPr>
              <a:t>P/Q</a:t>
            </a:r>
            <a:endParaRPr lang="pt-PT" altLang="pt-BR" sz="2000" i="1">
              <a:solidFill>
                <a:srgbClr val="000000"/>
              </a:solidFill>
            </a:endParaRPr>
          </a:p>
          <a:p>
            <a:pPr defTabSz="762000"/>
            <a:endParaRPr lang="pt-PT" altLang="pt-BR" sz="2000" i="1">
              <a:solidFill>
                <a:srgbClr val="000000"/>
              </a:solidFill>
            </a:endParaRPr>
          </a:p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       =  </a:t>
            </a:r>
            <a:r>
              <a:rPr lang="pt-PT" altLang="pt-BR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sz="2000">
                <a:solidFill>
                  <a:srgbClr val="000000"/>
                </a:solidFill>
              </a:rPr>
              <a:t>100/50 x 30/40</a:t>
            </a:r>
          </a:p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       =  </a:t>
            </a:r>
            <a:r>
              <a:rPr lang="pt-PT" altLang="pt-BR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pt-PT" altLang="pt-BR" sz="2000">
                <a:solidFill>
                  <a:srgbClr val="000000"/>
                </a:solidFill>
              </a:rPr>
              <a:t>60/40</a:t>
            </a: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H="1">
            <a:off x="1068388" y="2901950"/>
            <a:ext cx="2636837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3721100" y="2935288"/>
            <a:ext cx="0" cy="2976562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3665538" y="2809875"/>
            <a:ext cx="127000" cy="127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60400"/>
          </a:xfrm>
        </p:spPr>
        <p:txBody>
          <a:bodyPr lIns="92075" tIns="46038" rIns="92075" bIns="46038"/>
          <a:lstStyle/>
          <a:p>
            <a:pPr eaLnBrk="1" hangingPunct="1"/>
            <a:r>
              <a:rPr lang="pt-PT" altLang="pt-BR" sz="3600" smtClean="0">
                <a:ea typeface="ＭＳ Ｐゴシック" pitchFamily="34" charset="-128"/>
              </a:rPr>
              <a:t>Medindo a elasticidade em um ponto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69" name="Arc 5"/>
          <p:cNvSpPr>
            <a:spLocks/>
          </p:cNvSpPr>
          <p:nvPr/>
        </p:nvSpPr>
        <p:spPr bwMode="auto">
          <a:xfrm>
            <a:off x="2192338" y="180975"/>
            <a:ext cx="6581775" cy="4064000"/>
          </a:xfrm>
          <a:custGeom>
            <a:avLst/>
            <a:gdLst>
              <a:gd name="T0" fmla="*/ 2147483646 w 21251"/>
              <a:gd name="T1" fmla="*/ 2147483646 h 21323"/>
              <a:gd name="T2" fmla="*/ 0 w 21251"/>
              <a:gd name="T3" fmla="*/ 2147483646 h 21323"/>
              <a:gd name="T4" fmla="*/ 2147483646 w 21251"/>
              <a:gd name="T5" fmla="*/ 0 h 21323"/>
              <a:gd name="T6" fmla="*/ 0 60000 65536"/>
              <a:gd name="T7" fmla="*/ 0 60000 65536"/>
              <a:gd name="T8" fmla="*/ 0 60000 65536"/>
              <a:gd name="T9" fmla="*/ 0 w 21251"/>
              <a:gd name="T10" fmla="*/ 0 h 21323"/>
              <a:gd name="T11" fmla="*/ 21251 w 21251"/>
              <a:gd name="T12" fmla="*/ 21323 h 21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1" h="21323" fill="none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</a:path>
              <a:path w="21251" h="21323" stroke="0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  <a:lnTo>
                  <a:pt x="21251" y="0"/>
                </a:lnTo>
                <a:lnTo>
                  <a:pt x="17800" y="21322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0257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4181475" y="6459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541338" y="7191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541338" y="27035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773113" y="59991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3527425" y="6013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7413625" y="601186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7731125" y="39909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708400" y="23352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1066800" y="914400"/>
            <a:ext cx="6781800" cy="502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8080" name="Group 16"/>
          <p:cNvGrpSpPr>
            <a:grpSpLocks/>
          </p:cNvGrpSpPr>
          <p:nvPr/>
        </p:nvGrpSpPr>
        <p:grpSpPr bwMode="auto">
          <a:xfrm>
            <a:off x="5105400" y="1477963"/>
            <a:ext cx="2901950" cy="2027237"/>
            <a:chOff x="3216" y="440"/>
            <a:chExt cx="1828" cy="1277"/>
          </a:xfrm>
        </p:grpSpPr>
        <p:sp>
          <p:nvSpPr>
            <p:cNvPr id="88087" name="AutoShape 17"/>
            <p:cNvSpPr>
              <a:spLocks noChangeArrowheads="1"/>
            </p:cNvSpPr>
            <p:nvPr/>
          </p:nvSpPr>
          <p:spPr bwMode="auto">
            <a:xfrm>
              <a:off x="3216" y="440"/>
              <a:ext cx="1824" cy="1277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8088" name="Rectangle 18"/>
            <p:cNvSpPr>
              <a:spLocks noChangeArrowheads="1"/>
            </p:cNvSpPr>
            <p:nvPr/>
          </p:nvSpPr>
          <p:spPr bwMode="auto">
            <a:xfrm>
              <a:off x="3272" y="512"/>
              <a:ext cx="1772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pt-PT" altLang="pt-BR" baseline="-25000">
                  <a:solidFill>
                    <a:srgbClr val="000000"/>
                  </a:solidFill>
                </a:rPr>
                <a:t>d</a:t>
              </a:r>
              <a:r>
                <a:rPr lang="pt-PT" altLang="pt-BR">
                  <a:solidFill>
                    <a:srgbClr val="000000"/>
                  </a:solidFill>
                </a:rPr>
                <a:t> =  (1 / inclinação) x </a:t>
              </a:r>
              <a:r>
                <a:rPr lang="pt-PT" altLang="pt-BR" i="1">
                  <a:solidFill>
                    <a:srgbClr val="000000"/>
                  </a:solidFill>
                </a:rPr>
                <a:t>P/Q</a:t>
              </a:r>
              <a:endParaRPr lang="pt-PT" altLang="pt-BR" sz="2000" i="1">
                <a:solidFill>
                  <a:srgbClr val="000000"/>
                </a:solidFill>
              </a:endParaRPr>
            </a:p>
            <a:p>
              <a:pPr defTabSz="762000"/>
              <a:endParaRPr lang="pt-PT" altLang="pt-BR" sz="2000" i="1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 sz="2000" i="1">
                  <a:solidFill>
                    <a:srgbClr val="000000"/>
                  </a:solidFill>
                </a:rPr>
                <a:t>       = 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100/50 x 30/40</a:t>
              </a: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       = 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60/40</a:t>
              </a: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       =  </a:t>
              </a:r>
              <a:r>
                <a:rPr lang="pt-PT" altLang="pt-BR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 b="1">
                  <a:solidFill>
                    <a:srgbClr val="000000"/>
                  </a:solidFill>
                </a:rPr>
                <a:t>1.5</a:t>
              </a:r>
            </a:p>
          </p:txBody>
        </p:sp>
      </p:grpSp>
      <p:sp>
        <p:nvSpPr>
          <p:cNvPr id="88081" name="Line 19"/>
          <p:cNvSpPr>
            <a:spLocks noChangeShapeType="1"/>
          </p:cNvSpPr>
          <p:nvPr/>
        </p:nvSpPr>
        <p:spPr bwMode="auto">
          <a:xfrm flipH="1">
            <a:off x="1068388" y="2901950"/>
            <a:ext cx="2636837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8082" name="Line 20"/>
          <p:cNvSpPr>
            <a:spLocks noChangeShapeType="1"/>
          </p:cNvSpPr>
          <p:nvPr/>
        </p:nvSpPr>
        <p:spPr bwMode="auto">
          <a:xfrm>
            <a:off x="3721100" y="2935288"/>
            <a:ext cx="0" cy="2976562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8083" name="Oval 21"/>
          <p:cNvSpPr>
            <a:spLocks noChangeArrowheads="1"/>
          </p:cNvSpPr>
          <p:nvPr/>
        </p:nvSpPr>
        <p:spPr bwMode="auto">
          <a:xfrm>
            <a:off x="3665538" y="2809875"/>
            <a:ext cx="127000" cy="127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84" name="Line 22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8085" name="Line 23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8808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0400"/>
          </a:xfrm>
        </p:spPr>
        <p:txBody>
          <a:bodyPr lIns="92075" tIns="46038" rIns="92075" bIns="46038"/>
          <a:lstStyle/>
          <a:p>
            <a:pPr eaLnBrk="1" hangingPunct="1"/>
            <a:r>
              <a:rPr lang="pt-PT" altLang="pt-BR" sz="3600" smtClean="0">
                <a:ea typeface="ＭＳ Ｐゴシック" pitchFamily="34" charset="-128"/>
              </a:rPr>
              <a:t>Medindo a elasticidade em um ponto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066800" y="625475"/>
            <a:ext cx="7315200" cy="5330825"/>
            <a:chOff x="672" y="394"/>
            <a:chExt cx="4608" cy="3358"/>
          </a:xfrm>
        </p:grpSpPr>
        <p:sp>
          <p:nvSpPr>
            <p:cNvPr id="90168" name="Line 3"/>
            <p:cNvSpPr>
              <a:spLocks noChangeShapeType="1"/>
            </p:cNvSpPr>
            <p:nvPr/>
          </p:nvSpPr>
          <p:spPr bwMode="auto">
            <a:xfrm>
              <a:off x="676" y="394"/>
              <a:ext cx="1" cy="3357"/>
            </a:xfrm>
            <a:prstGeom prst="line">
              <a:avLst/>
            </a:prstGeom>
            <a:noFill/>
            <a:ln w="301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169" name="Line 4"/>
            <p:cNvSpPr>
              <a:spLocks noChangeShapeType="1"/>
            </p:cNvSpPr>
            <p:nvPr/>
          </p:nvSpPr>
          <p:spPr bwMode="auto">
            <a:xfrm>
              <a:off x="676" y="3751"/>
              <a:ext cx="4446" cy="1"/>
            </a:xfrm>
            <a:prstGeom prst="line">
              <a:avLst/>
            </a:prstGeom>
            <a:noFill/>
            <a:ln w="301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170" name="Line 5"/>
            <p:cNvSpPr>
              <a:spLocks noChangeShapeType="1"/>
            </p:cNvSpPr>
            <p:nvPr/>
          </p:nvSpPr>
          <p:spPr bwMode="auto">
            <a:xfrm>
              <a:off x="672" y="3744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0115" name="Rectangle 6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16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xfrm>
            <a:off x="687388" y="304800"/>
            <a:ext cx="7772400" cy="504825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pt-PT" sz="2500" smtClean="0"/>
              <a:t>Diferentes tipos de elasticidade em uma curva da demanda reta</a:t>
            </a:r>
          </a:p>
        </p:txBody>
      </p:sp>
      <p:sp>
        <p:nvSpPr>
          <p:cNvPr id="90119" name="Rectangle 10"/>
          <p:cNvSpPr>
            <a:spLocks noChangeArrowheads="1"/>
          </p:cNvSpPr>
          <p:nvPr/>
        </p:nvSpPr>
        <p:spPr bwMode="auto">
          <a:xfrm>
            <a:off x="12700" y="30638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90120" name="Rectangle 11"/>
          <p:cNvSpPr>
            <a:spLocks noChangeArrowheads="1"/>
          </p:cNvSpPr>
          <p:nvPr/>
        </p:nvSpPr>
        <p:spPr bwMode="auto">
          <a:xfrm>
            <a:off x="4376738" y="6489700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90121" name="Rectangle 12"/>
          <p:cNvSpPr>
            <a:spLocks noChangeArrowheads="1"/>
          </p:cNvSpPr>
          <p:nvPr/>
        </p:nvSpPr>
        <p:spPr bwMode="auto">
          <a:xfrm>
            <a:off x="1076325" y="1697038"/>
            <a:ext cx="1390650" cy="42497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22" name="Rectangle 13"/>
          <p:cNvSpPr>
            <a:spLocks noChangeArrowheads="1"/>
          </p:cNvSpPr>
          <p:nvPr/>
        </p:nvSpPr>
        <p:spPr bwMode="auto">
          <a:xfrm>
            <a:off x="1076325" y="2778125"/>
            <a:ext cx="2806700" cy="31686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23" name="Rectangle 14"/>
          <p:cNvSpPr>
            <a:spLocks noChangeArrowheads="1"/>
          </p:cNvSpPr>
          <p:nvPr/>
        </p:nvSpPr>
        <p:spPr bwMode="auto">
          <a:xfrm>
            <a:off x="1076325" y="3833813"/>
            <a:ext cx="4222750" cy="21256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24" name="Rectangle 15"/>
          <p:cNvSpPr>
            <a:spLocks noChangeArrowheads="1"/>
          </p:cNvSpPr>
          <p:nvPr/>
        </p:nvSpPr>
        <p:spPr bwMode="auto">
          <a:xfrm>
            <a:off x="1082675" y="4899025"/>
            <a:ext cx="5643563" cy="10493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25" name="Rectangle 16"/>
          <p:cNvSpPr>
            <a:spLocks noChangeArrowheads="1"/>
          </p:cNvSpPr>
          <p:nvPr/>
        </p:nvSpPr>
        <p:spPr bwMode="auto">
          <a:xfrm>
            <a:off x="5876925" y="389255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Demanda</a:t>
            </a:r>
          </a:p>
        </p:txBody>
      </p:sp>
      <p:sp>
        <p:nvSpPr>
          <p:cNvPr id="90126" name="Line 17"/>
          <p:cNvSpPr>
            <a:spLocks noChangeShapeType="1"/>
          </p:cNvSpPr>
          <p:nvPr/>
        </p:nvSpPr>
        <p:spPr bwMode="auto">
          <a:xfrm>
            <a:off x="1014413" y="5954713"/>
            <a:ext cx="58737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27" name="Line 18"/>
          <p:cNvSpPr>
            <a:spLocks noChangeShapeType="1"/>
          </p:cNvSpPr>
          <p:nvPr/>
        </p:nvSpPr>
        <p:spPr bwMode="auto">
          <a:xfrm>
            <a:off x="1014413" y="4891088"/>
            <a:ext cx="58737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28" name="Line 19"/>
          <p:cNvSpPr>
            <a:spLocks noChangeShapeType="1"/>
          </p:cNvSpPr>
          <p:nvPr/>
        </p:nvSpPr>
        <p:spPr bwMode="auto">
          <a:xfrm>
            <a:off x="1014413" y="3827463"/>
            <a:ext cx="58737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29" name="Line 20"/>
          <p:cNvSpPr>
            <a:spLocks noChangeShapeType="1"/>
          </p:cNvSpPr>
          <p:nvPr/>
        </p:nvSpPr>
        <p:spPr bwMode="auto">
          <a:xfrm>
            <a:off x="1014413" y="2752725"/>
            <a:ext cx="58737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0" name="Line 21"/>
          <p:cNvSpPr>
            <a:spLocks noChangeShapeType="1"/>
          </p:cNvSpPr>
          <p:nvPr/>
        </p:nvSpPr>
        <p:spPr bwMode="auto">
          <a:xfrm>
            <a:off x="1014413" y="1689100"/>
            <a:ext cx="58737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1" name="Line 22"/>
          <p:cNvSpPr>
            <a:spLocks noChangeShapeType="1"/>
          </p:cNvSpPr>
          <p:nvPr/>
        </p:nvSpPr>
        <p:spPr bwMode="auto">
          <a:xfrm>
            <a:off x="1014413" y="625475"/>
            <a:ext cx="58737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2" name="Line 23"/>
          <p:cNvSpPr>
            <a:spLocks noChangeShapeType="1"/>
          </p:cNvSpPr>
          <p:nvPr/>
        </p:nvSpPr>
        <p:spPr bwMode="auto">
          <a:xfrm flipV="1">
            <a:off x="1073150" y="5954713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3" name="Line 24"/>
          <p:cNvSpPr>
            <a:spLocks noChangeShapeType="1"/>
          </p:cNvSpPr>
          <p:nvPr/>
        </p:nvSpPr>
        <p:spPr bwMode="auto">
          <a:xfrm flipV="1">
            <a:off x="2484438" y="5954713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4" name="Line 25"/>
          <p:cNvSpPr>
            <a:spLocks noChangeShapeType="1"/>
          </p:cNvSpPr>
          <p:nvPr/>
        </p:nvSpPr>
        <p:spPr bwMode="auto">
          <a:xfrm flipV="1">
            <a:off x="3895725" y="5954713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5" name="Line 26"/>
          <p:cNvSpPr>
            <a:spLocks noChangeShapeType="1"/>
          </p:cNvSpPr>
          <p:nvPr/>
        </p:nvSpPr>
        <p:spPr bwMode="auto">
          <a:xfrm flipV="1">
            <a:off x="5308600" y="5954713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6" name="Line 27"/>
          <p:cNvSpPr>
            <a:spLocks noChangeShapeType="1"/>
          </p:cNvSpPr>
          <p:nvPr/>
        </p:nvSpPr>
        <p:spPr bwMode="auto">
          <a:xfrm flipV="1">
            <a:off x="6719888" y="5954713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7" name="Line 28"/>
          <p:cNvSpPr>
            <a:spLocks noChangeShapeType="1"/>
          </p:cNvSpPr>
          <p:nvPr/>
        </p:nvSpPr>
        <p:spPr bwMode="auto">
          <a:xfrm flipV="1">
            <a:off x="8131175" y="5954713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8" name="Line 29"/>
          <p:cNvSpPr>
            <a:spLocks noChangeShapeType="1"/>
          </p:cNvSpPr>
          <p:nvPr/>
        </p:nvSpPr>
        <p:spPr bwMode="auto">
          <a:xfrm>
            <a:off x="1073150" y="625475"/>
            <a:ext cx="1411288" cy="10636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39" name="Line 30"/>
          <p:cNvSpPr>
            <a:spLocks noChangeShapeType="1"/>
          </p:cNvSpPr>
          <p:nvPr/>
        </p:nvSpPr>
        <p:spPr bwMode="auto">
          <a:xfrm>
            <a:off x="2484438" y="1689100"/>
            <a:ext cx="1411287" cy="10636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40" name="Line 31"/>
          <p:cNvSpPr>
            <a:spLocks noChangeShapeType="1"/>
          </p:cNvSpPr>
          <p:nvPr/>
        </p:nvSpPr>
        <p:spPr bwMode="auto">
          <a:xfrm>
            <a:off x="3895725" y="2752725"/>
            <a:ext cx="1412875" cy="1074738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41" name="Line 32"/>
          <p:cNvSpPr>
            <a:spLocks noChangeShapeType="1"/>
          </p:cNvSpPr>
          <p:nvPr/>
        </p:nvSpPr>
        <p:spPr bwMode="auto">
          <a:xfrm>
            <a:off x="5308600" y="3827463"/>
            <a:ext cx="1411288" cy="10636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42" name="Line 33"/>
          <p:cNvSpPr>
            <a:spLocks noChangeShapeType="1"/>
          </p:cNvSpPr>
          <p:nvPr/>
        </p:nvSpPr>
        <p:spPr bwMode="auto">
          <a:xfrm>
            <a:off x="6719888" y="4891088"/>
            <a:ext cx="1411287" cy="10636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43" name="Rectangle 34"/>
          <p:cNvSpPr>
            <a:spLocks noChangeArrowheads="1"/>
          </p:cNvSpPr>
          <p:nvPr/>
        </p:nvSpPr>
        <p:spPr bwMode="auto">
          <a:xfrm>
            <a:off x="862013" y="5818188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44" name="Rectangle 35"/>
          <p:cNvSpPr>
            <a:spLocks noChangeArrowheads="1"/>
          </p:cNvSpPr>
          <p:nvPr/>
        </p:nvSpPr>
        <p:spPr bwMode="auto">
          <a:xfrm>
            <a:off x="862013" y="4754563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2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45" name="Rectangle 36"/>
          <p:cNvSpPr>
            <a:spLocks noChangeArrowheads="1"/>
          </p:cNvSpPr>
          <p:nvPr/>
        </p:nvSpPr>
        <p:spPr bwMode="auto">
          <a:xfrm>
            <a:off x="862013" y="3690938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4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46" name="Rectangle 37"/>
          <p:cNvSpPr>
            <a:spLocks noChangeArrowheads="1"/>
          </p:cNvSpPr>
          <p:nvPr/>
        </p:nvSpPr>
        <p:spPr bwMode="auto">
          <a:xfrm>
            <a:off x="862013" y="2614613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6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47" name="Rectangle 38"/>
          <p:cNvSpPr>
            <a:spLocks noChangeArrowheads="1"/>
          </p:cNvSpPr>
          <p:nvPr/>
        </p:nvSpPr>
        <p:spPr bwMode="auto">
          <a:xfrm>
            <a:off x="862013" y="1550988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8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48" name="Rectangle 39"/>
          <p:cNvSpPr>
            <a:spLocks noChangeArrowheads="1"/>
          </p:cNvSpPr>
          <p:nvPr/>
        </p:nvSpPr>
        <p:spPr bwMode="auto">
          <a:xfrm>
            <a:off x="741363" y="487363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10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49" name="Rectangle 40"/>
          <p:cNvSpPr>
            <a:spLocks noChangeArrowheads="1"/>
          </p:cNvSpPr>
          <p:nvPr/>
        </p:nvSpPr>
        <p:spPr bwMode="auto">
          <a:xfrm>
            <a:off x="1069975" y="61610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50" name="Rectangle 41"/>
          <p:cNvSpPr>
            <a:spLocks noChangeArrowheads="1"/>
          </p:cNvSpPr>
          <p:nvPr/>
        </p:nvSpPr>
        <p:spPr bwMode="auto">
          <a:xfrm>
            <a:off x="2419350" y="6161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10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51" name="Rectangle 42"/>
          <p:cNvSpPr>
            <a:spLocks noChangeArrowheads="1"/>
          </p:cNvSpPr>
          <p:nvPr/>
        </p:nvSpPr>
        <p:spPr bwMode="auto">
          <a:xfrm>
            <a:off x="3830638" y="6161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20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52" name="Rectangle 43"/>
          <p:cNvSpPr>
            <a:spLocks noChangeArrowheads="1"/>
          </p:cNvSpPr>
          <p:nvPr/>
        </p:nvSpPr>
        <p:spPr bwMode="auto">
          <a:xfrm>
            <a:off x="5241925" y="6161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30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53" name="Rectangle 44"/>
          <p:cNvSpPr>
            <a:spLocks noChangeArrowheads="1"/>
          </p:cNvSpPr>
          <p:nvPr/>
        </p:nvSpPr>
        <p:spPr bwMode="auto">
          <a:xfrm>
            <a:off x="6653213" y="6161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40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0154" name="Rectangle 45"/>
          <p:cNvSpPr>
            <a:spLocks noChangeArrowheads="1"/>
          </p:cNvSpPr>
          <p:nvPr/>
        </p:nvSpPr>
        <p:spPr bwMode="auto">
          <a:xfrm>
            <a:off x="8064500" y="6161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50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grpSp>
        <p:nvGrpSpPr>
          <p:cNvPr id="90155" name="Group 46"/>
          <p:cNvGrpSpPr>
            <a:grpSpLocks/>
          </p:cNvGrpSpPr>
          <p:nvPr/>
        </p:nvGrpSpPr>
        <p:grpSpPr bwMode="auto">
          <a:xfrm>
            <a:off x="2408238" y="1620838"/>
            <a:ext cx="4397375" cy="3362325"/>
            <a:chOff x="1517" y="1021"/>
            <a:chExt cx="2770" cy="2118"/>
          </a:xfrm>
        </p:grpSpPr>
        <p:sp>
          <p:nvSpPr>
            <p:cNvPr id="90164" name="Oval 47"/>
            <p:cNvSpPr>
              <a:spLocks noChangeArrowheads="1"/>
            </p:cNvSpPr>
            <p:nvPr/>
          </p:nvSpPr>
          <p:spPr bwMode="auto">
            <a:xfrm>
              <a:off x="2411" y="169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0165" name="Oval 48"/>
            <p:cNvSpPr>
              <a:spLocks noChangeArrowheads="1"/>
            </p:cNvSpPr>
            <p:nvPr/>
          </p:nvSpPr>
          <p:spPr bwMode="auto">
            <a:xfrm>
              <a:off x="1517" y="102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0166" name="Oval 49"/>
            <p:cNvSpPr>
              <a:spLocks noChangeArrowheads="1"/>
            </p:cNvSpPr>
            <p:nvPr/>
          </p:nvSpPr>
          <p:spPr bwMode="auto">
            <a:xfrm>
              <a:off x="3294" y="237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0167" name="Oval 50"/>
            <p:cNvSpPr>
              <a:spLocks noChangeArrowheads="1"/>
            </p:cNvSpPr>
            <p:nvPr/>
          </p:nvSpPr>
          <p:spPr bwMode="auto">
            <a:xfrm>
              <a:off x="4199" y="305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0156" name="Rectangle 51"/>
          <p:cNvSpPr>
            <a:spLocks noChangeArrowheads="1"/>
          </p:cNvSpPr>
          <p:nvPr/>
        </p:nvSpPr>
        <p:spPr bwMode="auto">
          <a:xfrm>
            <a:off x="2465388" y="11271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90157" name="Rectangle 52"/>
          <p:cNvSpPr>
            <a:spLocks noChangeArrowheads="1"/>
          </p:cNvSpPr>
          <p:nvPr/>
        </p:nvSpPr>
        <p:spPr bwMode="auto">
          <a:xfrm>
            <a:off x="3876675" y="22066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0158" name="Rectangle 53"/>
          <p:cNvSpPr>
            <a:spLocks noChangeArrowheads="1"/>
          </p:cNvSpPr>
          <p:nvPr/>
        </p:nvSpPr>
        <p:spPr bwMode="auto">
          <a:xfrm>
            <a:off x="5295900" y="327501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90159" name="Rectangle 54"/>
          <p:cNvSpPr>
            <a:spLocks noChangeArrowheads="1"/>
          </p:cNvSpPr>
          <p:nvPr/>
        </p:nvSpPr>
        <p:spPr bwMode="auto">
          <a:xfrm>
            <a:off x="6750050" y="44084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k</a:t>
            </a:r>
          </a:p>
        </p:txBody>
      </p:sp>
      <p:grpSp>
        <p:nvGrpSpPr>
          <p:cNvPr id="90160" name="Group 55"/>
          <p:cNvGrpSpPr>
            <a:grpSpLocks/>
          </p:cNvGrpSpPr>
          <p:nvPr/>
        </p:nvGrpSpPr>
        <p:grpSpPr bwMode="auto">
          <a:xfrm>
            <a:off x="5021263" y="1873250"/>
            <a:ext cx="2986087" cy="717550"/>
            <a:chOff x="3163" y="482"/>
            <a:chExt cx="1881" cy="452"/>
          </a:xfrm>
        </p:grpSpPr>
        <p:sp>
          <p:nvSpPr>
            <p:cNvPr id="90162" name="AutoShape 56"/>
            <p:cNvSpPr>
              <a:spLocks noChangeArrowheads="1"/>
            </p:cNvSpPr>
            <p:nvPr/>
          </p:nvSpPr>
          <p:spPr bwMode="auto">
            <a:xfrm>
              <a:off x="3163" y="482"/>
              <a:ext cx="1867" cy="45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0163" name="Rectangle 57"/>
            <p:cNvSpPr>
              <a:spLocks noChangeArrowheads="1"/>
            </p:cNvSpPr>
            <p:nvPr/>
          </p:nvSpPr>
          <p:spPr bwMode="auto">
            <a:xfrm>
              <a:off x="3272" y="512"/>
              <a:ext cx="1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pt-PT" altLang="pt-BR" baseline="-25000">
                  <a:solidFill>
                    <a:srgbClr val="000000"/>
                  </a:solidFill>
                </a:rPr>
                <a:t>d</a:t>
              </a:r>
              <a:r>
                <a:rPr lang="pt-PT" altLang="pt-BR">
                  <a:solidFill>
                    <a:srgbClr val="000000"/>
                  </a:solidFill>
                </a:rPr>
                <a:t> =  (1 / inclinação) x </a:t>
              </a:r>
              <a:r>
                <a:rPr lang="pt-PT" altLang="pt-BR" i="1">
                  <a:solidFill>
                    <a:srgbClr val="000000"/>
                  </a:solidFill>
                </a:rPr>
                <a:t>P/Q</a:t>
              </a:r>
            </a:p>
          </p:txBody>
        </p:sp>
      </p:grpSp>
      <p:sp>
        <p:nvSpPr>
          <p:cNvPr id="90161" name="Line 58"/>
          <p:cNvSpPr>
            <a:spLocks noChangeShapeType="1"/>
          </p:cNvSpPr>
          <p:nvPr/>
        </p:nvSpPr>
        <p:spPr bwMode="auto">
          <a:xfrm>
            <a:off x="1066800" y="5334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04825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pt-PT" sz="2500" smtClean="0"/>
              <a:t>Diferentes tipos de elasticidade em uma curva da demanda reta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2700" y="30638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376738" y="6489700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076325" y="1697038"/>
            <a:ext cx="1390650" cy="42497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076325" y="2778125"/>
            <a:ext cx="2806700" cy="31686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076325" y="3833813"/>
            <a:ext cx="4222750" cy="21256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082675" y="4899025"/>
            <a:ext cx="5643563" cy="10493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5876925" y="389255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Demanda</a:t>
            </a: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1012825" y="5953125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1012825" y="4887913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1012825" y="3822700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1012825" y="2757488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1012825" y="1690688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1012825" y="625475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1071563" y="5953125"/>
            <a:ext cx="7050087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 flipV="1">
            <a:off x="1071563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 flipV="1">
            <a:off x="2479675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 flipV="1">
            <a:off x="3887788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 flipV="1">
            <a:off x="5305425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 flipV="1">
            <a:off x="6713538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 flipV="1">
            <a:off x="8121650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86" name="Freeform 26"/>
          <p:cNvSpPr>
            <a:spLocks/>
          </p:cNvSpPr>
          <p:nvPr/>
        </p:nvSpPr>
        <p:spPr bwMode="auto">
          <a:xfrm>
            <a:off x="1071563" y="625475"/>
            <a:ext cx="7050087" cy="5327650"/>
          </a:xfrm>
          <a:custGeom>
            <a:avLst/>
            <a:gdLst>
              <a:gd name="T0" fmla="*/ 0 w 716"/>
              <a:gd name="T1" fmla="*/ 0 h 465"/>
              <a:gd name="T2" fmla="*/ 2147483646 w 716"/>
              <a:gd name="T3" fmla="*/ 2147483646 h 465"/>
              <a:gd name="T4" fmla="*/ 2147483646 w 716"/>
              <a:gd name="T5" fmla="*/ 2147483646 h 465"/>
              <a:gd name="T6" fmla="*/ 2147483646 w 716"/>
              <a:gd name="T7" fmla="*/ 2147483646 h 465"/>
              <a:gd name="T8" fmla="*/ 2147483646 w 716"/>
              <a:gd name="T9" fmla="*/ 2147483646 h 465"/>
              <a:gd name="T10" fmla="*/ 2147483646 w 716"/>
              <a:gd name="T11" fmla="*/ 2147483646 h 4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6"/>
              <a:gd name="T19" fmla="*/ 0 h 465"/>
              <a:gd name="T20" fmla="*/ 716 w 716"/>
              <a:gd name="T21" fmla="*/ 465 h 4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6" h="465">
                <a:moveTo>
                  <a:pt x="0" y="0"/>
                </a:moveTo>
                <a:lnTo>
                  <a:pt x="143" y="93"/>
                </a:lnTo>
                <a:lnTo>
                  <a:pt x="286" y="186"/>
                </a:lnTo>
                <a:lnTo>
                  <a:pt x="430" y="279"/>
                </a:lnTo>
                <a:lnTo>
                  <a:pt x="573" y="372"/>
                </a:lnTo>
                <a:lnTo>
                  <a:pt x="716" y="465"/>
                </a:lnTo>
              </a:path>
            </a:pathLst>
          </a:cu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841375" y="581660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88" name="Rectangle 28"/>
          <p:cNvSpPr>
            <a:spLocks noChangeArrowheads="1"/>
          </p:cNvSpPr>
          <p:nvPr/>
        </p:nvSpPr>
        <p:spPr bwMode="auto">
          <a:xfrm>
            <a:off x="841375" y="47513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2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841375" y="36845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4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841375" y="2619375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6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1" name="Rectangle 31"/>
          <p:cNvSpPr>
            <a:spLocks noChangeArrowheads="1"/>
          </p:cNvSpPr>
          <p:nvPr/>
        </p:nvSpPr>
        <p:spPr bwMode="auto">
          <a:xfrm>
            <a:off x="841375" y="155416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8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2" name="Rectangle 32"/>
          <p:cNvSpPr>
            <a:spLocks noChangeArrowheads="1"/>
          </p:cNvSpPr>
          <p:nvPr/>
        </p:nvSpPr>
        <p:spPr bwMode="auto">
          <a:xfrm>
            <a:off x="715963" y="487363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10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3" name="Rectangle 33"/>
          <p:cNvSpPr>
            <a:spLocks noChangeArrowheads="1"/>
          </p:cNvSpPr>
          <p:nvPr/>
        </p:nvSpPr>
        <p:spPr bwMode="auto">
          <a:xfrm>
            <a:off x="1047750" y="615950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2389188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10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5" name="Rectangle 35"/>
          <p:cNvSpPr>
            <a:spLocks noChangeArrowheads="1"/>
          </p:cNvSpPr>
          <p:nvPr/>
        </p:nvSpPr>
        <p:spPr bwMode="auto">
          <a:xfrm>
            <a:off x="3797300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20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6" name="Rectangle 36"/>
          <p:cNvSpPr>
            <a:spLocks noChangeArrowheads="1"/>
          </p:cNvSpPr>
          <p:nvPr/>
        </p:nvSpPr>
        <p:spPr bwMode="auto">
          <a:xfrm>
            <a:off x="5214938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30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7" name="Rectangle 37"/>
          <p:cNvSpPr>
            <a:spLocks noChangeArrowheads="1"/>
          </p:cNvSpPr>
          <p:nvPr/>
        </p:nvSpPr>
        <p:spPr bwMode="auto">
          <a:xfrm>
            <a:off x="6623050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40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2198" name="Rectangle 38"/>
          <p:cNvSpPr>
            <a:spLocks noChangeArrowheads="1"/>
          </p:cNvSpPr>
          <p:nvPr/>
        </p:nvSpPr>
        <p:spPr bwMode="auto">
          <a:xfrm>
            <a:off x="8031163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50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grpSp>
        <p:nvGrpSpPr>
          <p:cNvPr id="92199" name="Group 39"/>
          <p:cNvGrpSpPr>
            <a:grpSpLocks/>
          </p:cNvGrpSpPr>
          <p:nvPr/>
        </p:nvGrpSpPr>
        <p:grpSpPr bwMode="auto">
          <a:xfrm>
            <a:off x="2408238" y="1620838"/>
            <a:ext cx="4397375" cy="3362325"/>
            <a:chOff x="1517" y="1021"/>
            <a:chExt cx="2770" cy="2118"/>
          </a:xfrm>
        </p:grpSpPr>
        <p:sp>
          <p:nvSpPr>
            <p:cNvPr id="92210" name="Oval 40"/>
            <p:cNvSpPr>
              <a:spLocks noChangeArrowheads="1"/>
            </p:cNvSpPr>
            <p:nvPr/>
          </p:nvSpPr>
          <p:spPr bwMode="auto">
            <a:xfrm>
              <a:off x="2411" y="169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211" name="Oval 41"/>
            <p:cNvSpPr>
              <a:spLocks noChangeArrowheads="1"/>
            </p:cNvSpPr>
            <p:nvPr/>
          </p:nvSpPr>
          <p:spPr bwMode="auto">
            <a:xfrm>
              <a:off x="1517" y="102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212" name="Oval 42"/>
            <p:cNvSpPr>
              <a:spLocks noChangeArrowheads="1"/>
            </p:cNvSpPr>
            <p:nvPr/>
          </p:nvSpPr>
          <p:spPr bwMode="auto">
            <a:xfrm>
              <a:off x="3294" y="237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213" name="Oval 43"/>
            <p:cNvSpPr>
              <a:spLocks noChangeArrowheads="1"/>
            </p:cNvSpPr>
            <p:nvPr/>
          </p:nvSpPr>
          <p:spPr bwMode="auto">
            <a:xfrm>
              <a:off x="4199" y="305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2200" name="Rectangle 44"/>
          <p:cNvSpPr>
            <a:spLocks noChangeArrowheads="1"/>
          </p:cNvSpPr>
          <p:nvPr/>
        </p:nvSpPr>
        <p:spPr bwMode="auto">
          <a:xfrm>
            <a:off x="2465388" y="11271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92201" name="Rectangle 45"/>
          <p:cNvSpPr>
            <a:spLocks noChangeArrowheads="1"/>
          </p:cNvSpPr>
          <p:nvPr/>
        </p:nvSpPr>
        <p:spPr bwMode="auto">
          <a:xfrm>
            <a:off x="3876675" y="22066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202" name="Rectangle 46"/>
          <p:cNvSpPr>
            <a:spLocks noChangeArrowheads="1"/>
          </p:cNvSpPr>
          <p:nvPr/>
        </p:nvSpPr>
        <p:spPr bwMode="auto">
          <a:xfrm>
            <a:off x="5295900" y="327501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92203" name="Rectangle 47"/>
          <p:cNvSpPr>
            <a:spLocks noChangeArrowheads="1"/>
          </p:cNvSpPr>
          <p:nvPr/>
        </p:nvSpPr>
        <p:spPr bwMode="auto">
          <a:xfrm>
            <a:off x="6750050" y="44084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k</a:t>
            </a:r>
          </a:p>
        </p:txBody>
      </p:sp>
      <p:grpSp>
        <p:nvGrpSpPr>
          <p:cNvPr id="92204" name="Group 48"/>
          <p:cNvGrpSpPr>
            <a:grpSpLocks/>
          </p:cNvGrpSpPr>
          <p:nvPr/>
        </p:nvGrpSpPr>
        <p:grpSpPr bwMode="auto">
          <a:xfrm>
            <a:off x="5072063" y="1219200"/>
            <a:ext cx="3005137" cy="1652588"/>
            <a:chOff x="3215" y="440"/>
            <a:chExt cx="1893" cy="1041"/>
          </a:xfrm>
        </p:grpSpPr>
        <p:sp>
          <p:nvSpPr>
            <p:cNvPr id="92208" name="AutoShape 49"/>
            <p:cNvSpPr>
              <a:spLocks noChangeArrowheads="1"/>
            </p:cNvSpPr>
            <p:nvPr/>
          </p:nvSpPr>
          <p:spPr bwMode="auto">
            <a:xfrm>
              <a:off x="3215" y="440"/>
              <a:ext cx="1867" cy="104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209" name="Rectangle 50"/>
            <p:cNvSpPr>
              <a:spLocks noChangeArrowheads="1"/>
            </p:cNvSpPr>
            <p:nvPr/>
          </p:nvSpPr>
          <p:spPr bwMode="auto">
            <a:xfrm>
              <a:off x="3272" y="512"/>
              <a:ext cx="183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pt-PT" altLang="pt-BR" baseline="-25000">
                  <a:solidFill>
                    <a:srgbClr val="000000"/>
                  </a:solidFill>
                </a:rPr>
                <a:t>d</a:t>
              </a:r>
              <a:r>
                <a:rPr lang="pt-PT" altLang="pt-BR">
                  <a:solidFill>
                    <a:srgbClr val="000000"/>
                  </a:solidFill>
                </a:rPr>
                <a:t> =  (1 / inclinação) x </a:t>
              </a:r>
              <a:r>
                <a:rPr lang="pt-PT" altLang="pt-BR" i="1">
                  <a:solidFill>
                    <a:srgbClr val="000000"/>
                  </a:solidFill>
                </a:rPr>
                <a:t>P/Q</a:t>
              </a:r>
            </a:p>
            <a:p>
              <a:pPr defTabSz="762000"/>
              <a:endParaRPr lang="pt-PT" altLang="pt-BR" sz="2000" i="1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>
                  <a:solidFill>
                    <a:srgbClr val="000000"/>
                  </a:solidFill>
                </a:rPr>
                <a:t>(1 / inclinação) é constante</a:t>
              </a: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       =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50/10 =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92205" name="Line 51"/>
          <p:cNvSpPr>
            <a:spLocks noChangeShapeType="1"/>
          </p:cNvSpPr>
          <p:nvPr/>
        </p:nvSpPr>
        <p:spPr bwMode="auto">
          <a:xfrm>
            <a:off x="1071563" y="625475"/>
            <a:ext cx="1587" cy="53276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06" name="Line 52"/>
          <p:cNvSpPr>
            <a:spLocks noChangeShapeType="1"/>
          </p:cNvSpPr>
          <p:nvPr/>
        </p:nvSpPr>
        <p:spPr bwMode="auto">
          <a:xfrm>
            <a:off x="1066800" y="5334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07" name="Line 53"/>
          <p:cNvSpPr>
            <a:spLocks noChangeShapeType="1"/>
          </p:cNvSpPr>
          <p:nvPr/>
        </p:nvSpPr>
        <p:spPr bwMode="auto">
          <a:xfrm>
            <a:off x="1066800" y="6019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04825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pt-PT" sz="2500" smtClean="0"/>
              <a:t>Diferentes tipos de elasticidade em uma curva da demanda reta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2700" y="30638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376738" y="6489700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076325" y="1697038"/>
            <a:ext cx="1390650" cy="42497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1076325" y="2778125"/>
            <a:ext cx="2806700" cy="31686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076325" y="3833813"/>
            <a:ext cx="4222750" cy="21256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082675" y="4899025"/>
            <a:ext cx="5643563" cy="10493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876925" y="389255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Demanda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1071563" y="625475"/>
            <a:ext cx="1587" cy="53276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1012825" y="5953125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1012825" y="4887913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1012825" y="3822700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1012825" y="2757488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1012825" y="1690688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1012825" y="625475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1071563" y="5953125"/>
            <a:ext cx="7050087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 flipV="1">
            <a:off x="1071563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2479675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V="1">
            <a:off x="3887788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 flipV="1">
            <a:off x="5305425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 flipV="1">
            <a:off x="6713538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 flipV="1">
            <a:off x="8121650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35" name="Freeform 27"/>
          <p:cNvSpPr>
            <a:spLocks/>
          </p:cNvSpPr>
          <p:nvPr/>
        </p:nvSpPr>
        <p:spPr bwMode="auto">
          <a:xfrm>
            <a:off x="1071563" y="625475"/>
            <a:ext cx="7050087" cy="5327650"/>
          </a:xfrm>
          <a:custGeom>
            <a:avLst/>
            <a:gdLst>
              <a:gd name="T0" fmla="*/ 0 w 716"/>
              <a:gd name="T1" fmla="*/ 0 h 465"/>
              <a:gd name="T2" fmla="*/ 2147483646 w 716"/>
              <a:gd name="T3" fmla="*/ 2147483646 h 465"/>
              <a:gd name="T4" fmla="*/ 2147483646 w 716"/>
              <a:gd name="T5" fmla="*/ 2147483646 h 465"/>
              <a:gd name="T6" fmla="*/ 2147483646 w 716"/>
              <a:gd name="T7" fmla="*/ 2147483646 h 465"/>
              <a:gd name="T8" fmla="*/ 2147483646 w 716"/>
              <a:gd name="T9" fmla="*/ 2147483646 h 465"/>
              <a:gd name="T10" fmla="*/ 2147483646 w 716"/>
              <a:gd name="T11" fmla="*/ 2147483646 h 4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6"/>
              <a:gd name="T19" fmla="*/ 0 h 465"/>
              <a:gd name="T20" fmla="*/ 716 w 716"/>
              <a:gd name="T21" fmla="*/ 465 h 4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6" h="465">
                <a:moveTo>
                  <a:pt x="0" y="0"/>
                </a:moveTo>
                <a:lnTo>
                  <a:pt x="143" y="93"/>
                </a:lnTo>
                <a:lnTo>
                  <a:pt x="286" y="186"/>
                </a:lnTo>
                <a:lnTo>
                  <a:pt x="430" y="279"/>
                </a:lnTo>
                <a:lnTo>
                  <a:pt x="573" y="372"/>
                </a:lnTo>
                <a:lnTo>
                  <a:pt x="716" y="465"/>
                </a:lnTo>
              </a:path>
            </a:pathLst>
          </a:custGeom>
          <a:solidFill>
            <a:schemeClr val="tx1"/>
          </a:solidFill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841375" y="581660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841375" y="47513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2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841375" y="36845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4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841375" y="2619375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6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841375" y="155416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8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715963" y="487363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10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1047750" y="615950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2389188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10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3797300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20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5214938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30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6623050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40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4247" name="Rectangle 39"/>
          <p:cNvSpPr>
            <a:spLocks noChangeArrowheads="1"/>
          </p:cNvSpPr>
          <p:nvPr/>
        </p:nvSpPr>
        <p:spPr bwMode="auto">
          <a:xfrm>
            <a:off x="8031163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50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grpSp>
        <p:nvGrpSpPr>
          <p:cNvPr id="94248" name="Group 40"/>
          <p:cNvGrpSpPr>
            <a:grpSpLocks/>
          </p:cNvGrpSpPr>
          <p:nvPr/>
        </p:nvGrpSpPr>
        <p:grpSpPr bwMode="auto">
          <a:xfrm>
            <a:off x="2408238" y="1620838"/>
            <a:ext cx="4397375" cy="3362325"/>
            <a:chOff x="1517" y="1021"/>
            <a:chExt cx="2770" cy="2118"/>
          </a:xfrm>
        </p:grpSpPr>
        <p:sp>
          <p:nvSpPr>
            <p:cNvPr id="94258" name="Oval 41"/>
            <p:cNvSpPr>
              <a:spLocks noChangeArrowheads="1"/>
            </p:cNvSpPr>
            <p:nvPr/>
          </p:nvSpPr>
          <p:spPr bwMode="auto">
            <a:xfrm>
              <a:off x="2411" y="169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4259" name="Oval 42"/>
            <p:cNvSpPr>
              <a:spLocks noChangeArrowheads="1"/>
            </p:cNvSpPr>
            <p:nvPr/>
          </p:nvSpPr>
          <p:spPr bwMode="auto">
            <a:xfrm>
              <a:off x="1517" y="102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4260" name="Oval 43"/>
            <p:cNvSpPr>
              <a:spLocks noChangeArrowheads="1"/>
            </p:cNvSpPr>
            <p:nvPr/>
          </p:nvSpPr>
          <p:spPr bwMode="auto">
            <a:xfrm>
              <a:off x="3294" y="237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4261" name="Oval 44"/>
            <p:cNvSpPr>
              <a:spLocks noChangeArrowheads="1"/>
            </p:cNvSpPr>
            <p:nvPr/>
          </p:nvSpPr>
          <p:spPr bwMode="auto">
            <a:xfrm>
              <a:off x="4199" y="305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4249" name="Rectangle 45"/>
          <p:cNvSpPr>
            <a:spLocks noChangeArrowheads="1"/>
          </p:cNvSpPr>
          <p:nvPr/>
        </p:nvSpPr>
        <p:spPr bwMode="auto">
          <a:xfrm>
            <a:off x="2465388" y="11271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94250" name="Rectangle 46"/>
          <p:cNvSpPr>
            <a:spLocks noChangeArrowheads="1"/>
          </p:cNvSpPr>
          <p:nvPr/>
        </p:nvSpPr>
        <p:spPr bwMode="auto">
          <a:xfrm>
            <a:off x="3876675" y="22066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4251" name="Rectangle 47"/>
          <p:cNvSpPr>
            <a:spLocks noChangeArrowheads="1"/>
          </p:cNvSpPr>
          <p:nvPr/>
        </p:nvSpPr>
        <p:spPr bwMode="auto">
          <a:xfrm>
            <a:off x="5295900" y="327501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94252" name="Rectangle 48"/>
          <p:cNvSpPr>
            <a:spLocks noChangeArrowheads="1"/>
          </p:cNvSpPr>
          <p:nvPr/>
        </p:nvSpPr>
        <p:spPr bwMode="auto">
          <a:xfrm>
            <a:off x="6750050" y="44084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k</a:t>
            </a:r>
          </a:p>
        </p:txBody>
      </p:sp>
      <p:grpSp>
        <p:nvGrpSpPr>
          <p:cNvPr id="94253" name="Group 49"/>
          <p:cNvGrpSpPr>
            <a:grpSpLocks/>
          </p:cNvGrpSpPr>
          <p:nvPr/>
        </p:nvGrpSpPr>
        <p:grpSpPr bwMode="auto">
          <a:xfrm>
            <a:off x="5614988" y="1295400"/>
            <a:ext cx="3071812" cy="2468563"/>
            <a:chOff x="3173" y="440"/>
            <a:chExt cx="1935" cy="1555"/>
          </a:xfrm>
        </p:grpSpPr>
        <p:sp>
          <p:nvSpPr>
            <p:cNvPr id="94256" name="AutoShape 50"/>
            <p:cNvSpPr>
              <a:spLocks noChangeArrowheads="1"/>
            </p:cNvSpPr>
            <p:nvPr/>
          </p:nvSpPr>
          <p:spPr bwMode="auto">
            <a:xfrm>
              <a:off x="3173" y="440"/>
              <a:ext cx="1867" cy="1555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4257" name="Rectangle 51"/>
            <p:cNvSpPr>
              <a:spLocks noChangeArrowheads="1"/>
            </p:cNvSpPr>
            <p:nvPr/>
          </p:nvSpPr>
          <p:spPr bwMode="auto">
            <a:xfrm>
              <a:off x="3272" y="512"/>
              <a:ext cx="1836" cy="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pt-PT" altLang="pt-BR" baseline="-25000">
                  <a:solidFill>
                    <a:srgbClr val="000000"/>
                  </a:solidFill>
                </a:rPr>
                <a:t>d</a:t>
              </a:r>
              <a:r>
                <a:rPr lang="pt-PT" altLang="pt-BR">
                  <a:solidFill>
                    <a:srgbClr val="000000"/>
                  </a:solidFill>
                </a:rPr>
                <a:t> =  (1 / inclinação) x </a:t>
              </a:r>
              <a:r>
                <a:rPr lang="pt-PT" altLang="pt-BR" i="1">
                  <a:solidFill>
                    <a:srgbClr val="000000"/>
                  </a:solidFill>
                </a:rPr>
                <a:t>P/Q</a:t>
              </a:r>
            </a:p>
            <a:p>
              <a:pPr defTabSz="762000"/>
              <a:endParaRPr lang="pt-PT" altLang="pt-BR" sz="2000" i="1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>
                  <a:solidFill>
                    <a:srgbClr val="000000"/>
                  </a:solidFill>
                </a:rPr>
                <a:t>(1 / inclinação) é constante</a:t>
              </a: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       =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50/10 =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5</a:t>
              </a:r>
            </a:p>
            <a:p>
              <a:pPr defTabSz="762000">
                <a:lnSpc>
                  <a:spcPct val="30000"/>
                </a:lnSpc>
              </a:pPr>
              <a:endParaRPr lang="pt-PT" altLang="pt-BR" sz="2000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Mas </a:t>
              </a:r>
              <a:r>
                <a:rPr lang="pt-PT" altLang="pt-BR" sz="2000" i="1">
                  <a:solidFill>
                    <a:srgbClr val="000000"/>
                  </a:solidFill>
                </a:rPr>
                <a:t>P/Q</a:t>
              </a:r>
              <a:r>
                <a:rPr lang="pt-PT" altLang="pt-BR" sz="2000">
                  <a:solidFill>
                    <a:srgbClr val="000000"/>
                  </a:solidFill>
                </a:rPr>
                <a:t>  varia:</a:t>
              </a:r>
            </a:p>
            <a:p>
              <a:pPr defTabSz="762000">
                <a:lnSpc>
                  <a:spcPct val="40000"/>
                </a:lnSpc>
              </a:pPr>
              <a:endParaRPr lang="pt-PT" altLang="pt-BR" sz="2000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em n, </a:t>
              </a:r>
              <a:r>
                <a:rPr lang="pt-PT" altLang="pt-BR" sz="2000" i="1">
                  <a:solidFill>
                    <a:srgbClr val="000000"/>
                  </a:solidFill>
                </a:rPr>
                <a:t>P/Q</a:t>
              </a:r>
              <a:r>
                <a:rPr lang="pt-PT" altLang="pt-BR" sz="2000">
                  <a:solidFill>
                    <a:srgbClr val="000000"/>
                  </a:solidFill>
                </a:rPr>
                <a:t> = 8/10</a:t>
              </a:r>
            </a:p>
          </p:txBody>
        </p:sp>
      </p:grpSp>
      <p:sp>
        <p:nvSpPr>
          <p:cNvPr id="94254" name="Line 52"/>
          <p:cNvSpPr>
            <a:spLocks noChangeShapeType="1"/>
          </p:cNvSpPr>
          <p:nvPr/>
        </p:nvSpPr>
        <p:spPr bwMode="auto">
          <a:xfrm>
            <a:off x="1066800" y="5334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255" name="Line 53"/>
          <p:cNvSpPr>
            <a:spLocks noChangeShapeType="1"/>
          </p:cNvSpPr>
          <p:nvPr/>
        </p:nvSpPr>
        <p:spPr bwMode="auto">
          <a:xfrm>
            <a:off x="1066800" y="60198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smtClean="0">
                <a:ea typeface="ＭＳ Ｐゴシック" pitchFamily="34" charset="-128"/>
              </a:rPr>
              <a:t>O que aconteceria se o frigorífico de </a:t>
            </a:r>
            <a:br>
              <a:rPr lang="pt-BR" altLang="pt-BR" sz="2800" smtClean="0">
                <a:ea typeface="ＭＳ Ｐゴシック" pitchFamily="34" charset="-128"/>
              </a:rPr>
            </a:br>
            <a:r>
              <a:rPr lang="pt-BR" altLang="pt-BR" sz="2800" smtClean="0">
                <a:ea typeface="ＭＳ Ｐゴシック" pitchFamily="34" charset="-128"/>
              </a:rPr>
              <a:t>Rio Branco - AC pagasse $30 a menos por cabeça?</a:t>
            </a:r>
            <a:endParaRPr lang="pt-BR" altLang="pt-BR" sz="4000" smtClean="0">
              <a:ea typeface="ＭＳ Ｐゴシック" pitchFamily="34" charset="-128"/>
            </a:endParaRPr>
          </a:p>
        </p:txBody>
      </p:sp>
      <p:pic>
        <p:nvPicPr>
          <p:cNvPr id="10243" name="Gráfico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928813"/>
            <a:ext cx="6072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 rot="5400000">
            <a:off x="4107656" y="4036219"/>
            <a:ext cx="1500188" cy="0"/>
          </a:xfrm>
          <a:prstGeom prst="line">
            <a:avLst/>
          </a:prstGeom>
          <a:ln w="15875">
            <a:solidFill>
              <a:srgbClr val="38983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5607844" y="4036219"/>
            <a:ext cx="1500188" cy="0"/>
          </a:xfrm>
          <a:prstGeom prst="line">
            <a:avLst/>
          </a:prstGeom>
          <a:ln w="15875">
            <a:solidFill>
              <a:srgbClr val="0E6B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04825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pt-PT" sz="2500" smtClean="0"/>
              <a:t>Diferentes tipos de elasticidade em uma curva da demanda reta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2700" y="30638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P 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76738" y="6489700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2000" i="1">
                <a:solidFill>
                  <a:srgbClr val="000000"/>
                </a:solidFill>
              </a:rPr>
              <a:t>Q 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1076325" y="1697038"/>
            <a:ext cx="1390650" cy="42497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1076325" y="2778125"/>
            <a:ext cx="2806700" cy="31686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1076325" y="3833813"/>
            <a:ext cx="4222750" cy="21256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1082675" y="4899025"/>
            <a:ext cx="5643563" cy="10493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5876925" y="389255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Demanda</a:t>
            </a: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1071563" y="625475"/>
            <a:ext cx="1587" cy="53276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1012825" y="5953125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1012825" y="4887913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1012825" y="3822700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1012825" y="2757488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1012825" y="1690688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1012825" y="625475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1071563" y="5953125"/>
            <a:ext cx="7050087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V="1">
            <a:off x="1071563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 flipV="1">
            <a:off x="2479675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V="1">
            <a:off x="3887788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80" name="Line 24"/>
          <p:cNvSpPr>
            <a:spLocks noChangeShapeType="1"/>
          </p:cNvSpPr>
          <p:nvPr/>
        </p:nvSpPr>
        <p:spPr bwMode="auto">
          <a:xfrm flipV="1">
            <a:off x="5305425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V="1">
            <a:off x="6713538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 flipV="1">
            <a:off x="8121650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83" name="Freeform 27"/>
          <p:cNvSpPr>
            <a:spLocks/>
          </p:cNvSpPr>
          <p:nvPr/>
        </p:nvSpPr>
        <p:spPr bwMode="auto">
          <a:xfrm>
            <a:off x="1071563" y="625475"/>
            <a:ext cx="7050087" cy="5327650"/>
          </a:xfrm>
          <a:custGeom>
            <a:avLst/>
            <a:gdLst>
              <a:gd name="T0" fmla="*/ 0 w 716"/>
              <a:gd name="T1" fmla="*/ 0 h 465"/>
              <a:gd name="T2" fmla="*/ 2147483646 w 716"/>
              <a:gd name="T3" fmla="*/ 2147483646 h 465"/>
              <a:gd name="T4" fmla="*/ 2147483646 w 716"/>
              <a:gd name="T5" fmla="*/ 2147483646 h 465"/>
              <a:gd name="T6" fmla="*/ 2147483646 w 716"/>
              <a:gd name="T7" fmla="*/ 2147483646 h 465"/>
              <a:gd name="T8" fmla="*/ 2147483646 w 716"/>
              <a:gd name="T9" fmla="*/ 2147483646 h 465"/>
              <a:gd name="T10" fmla="*/ 2147483646 w 716"/>
              <a:gd name="T11" fmla="*/ 2147483646 h 4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6"/>
              <a:gd name="T19" fmla="*/ 0 h 465"/>
              <a:gd name="T20" fmla="*/ 716 w 716"/>
              <a:gd name="T21" fmla="*/ 465 h 4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6" h="465">
                <a:moveTo>
                  <a:pt x="0" y="0"/>
                </a:moveTo>
                <a:lnTo>
                  <a:pt x="143" y="93"/>
                </a:lnTo>
                <a:lnTo>
                  <a:pt x="286" y="186"/>
                </a:lnTo>
                <a:lnTo>
                  <a:pt x="430" y="279"/>
                </a:lnTo>
                <a:lnTo>
                  <a:pt x="573" y="372"/>
                </a:lnTo>
                <a:lnTo>
                  <a:pt x="716" y="465"/>
                </a:lnTo>
              </a:path>
            </a:pathLst>
          </a:cu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841375" y="581660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841375" y="47513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2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841375" y="36845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4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841375" y="2619375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6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841375" y="155416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8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715963" y="487363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10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90" name="Rectangle 34"/>
          <p:cNvSpPr>
            <a:spLocks noChangeArrowheads="1"/>
          </p:cNvSpPr>
          <p:nvPr/>
        </p:nvSpPr>
        <p:spPr bwMode="auto">
          <a:xfrm>
            <a:off x="1047750" y="615950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2389188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10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3797300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20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93" name="Rectangle 37"/>
          <p:cNvSpPr>
            <a:spLocks noChangeArrowheads="1"/>
          </p:cNvSpPr>
          <p:nvPr/>
        </p:nvSpPr>
        <p:spPr bwMode="auto">
          <a:xfrm>
            <a:off x="5214938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30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6623050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40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8031163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pt-PT" altLang="pt-BR" sz="1900">
                <a:solidFill>
                  <a:srgbClr val="000000"/>
                </a:solidFill>
              </a:rPr>
              <a:t>50</a:t>
            </a:r>
            <a:endParaRPr lang="pt-PT" altLang="pt-BR" sz="2800">
              <a:solidFill>
                <a:srgbClr val="000000"/>
              </a:solidFill>
            </a:endParaRPr>
          </a:p>
        </p:txBody>
      </p:sp>
      <p:grpSp>
        <p:nvGrpSpPr>
          <p:cNvPr id="96296" name="Group 40"/>
          <p:cNvGrpSpPr>
            <a:grpSpLocks/>
          </p:cNvGrpSpPr>
          <p:nvPr/>
        </p:nvGrpSpPr>
        <p:grpSpPr bwMode="auto">
          <a:xfrm>
            <a:off x="2408238" y="1620838"/>
            <a:ext cx="4397375" cy="3362325"/>
            <a:chOff x="1517" y="1021"/>
            <a:chExt cx="2770" cy="2118"/>
          </a:xfrm>
        </p:grpSpPr>
        <p:sp>
          <p:nvSpPr>
            <p:cNvPr id="96306" name="Oval 41"/>
            <p:cNvSpPr>
              <a:spLocks noChangeArrowheads="1"/>
            </p:cNvSpPr>
            <p:nvPr/>
          </p:nvSpPr>
          <p:spPr bwMode="auto">
            <a:xfrm>
              <a:off x="2411" y="169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6307" name="Oval 42"/>
            <p:cNvSpPr>
              <a:spLocks noChangeArrowheads="1"/>
            </p:cNvSpPr>
            <p:nvPr/>
          </p:nvSpPr>
          <p:spPr bwMode="auto">
            <a:xfrm>
              <a:off x="1517" y="102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6308" name="Oval 43"/>
            <p:cNvSpPr>
              <a:spLocks noChangeArrowheads="1"/>
            </p:cNvSpPr>
            <p:nvPr/>
          </p:nvSpPr>
          <p:spPr bwMode="auto">
            <a:xfrm>
              <a:off x="3294" y="237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6309" name="Oval 44"/>
            <p:cNvSpPr>
              <a:spLocks noChangeArrowheads="1"/>
            </p:cNvSpPr>
            <p:nvPr/>
          </p:nvSpPr>
          <p:spPr bwMode="auto">
            <a:xfrm>
              <a:off x="4199" y="305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6297" name="Rectangle 45"/>
          <p:cNvSpPr>
            <a:spLocks noChangeArrowheads="1"/>
          </p:cNvSpPr>
          <p:nvPr/>
        </p:nvSpPr>
        <p:spPr bwMode="auto">
          <a:xfrm>
            <a:off x="2465388" y="11271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96298" name="Rectangle 46"/>
          <p:cNvSpPr>
            <a:spLocks noChangeArrowheads="1"/>
          </p:cNvSpPr>
          <p:nvPr/>
        </p:nvSpPr>
        <p:spPr bwMode="auto">
          <a:xfrm>
            <a:off x="3876675" y="22066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6299" name="Rectangle 47"/>
          <p:cNvSpPr>
            <a:spLocks noChangeArrowheads="1"/>
          </p:cNvSpPr>
          <p:nvPr/>
        </p:nvSpPr>
        <p:spPr bwMode="auto">
          <a:xfrm>
            <a:off x="5295900" y="327501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96300" name="Rectangle 48"/>
          <p:cNvSpPr>
            <a:spLocks noChangeArrowheads="1"/>
          </p:cNvSpPr>
          <p:nvPr/>
        </p:nvSpPr>
        <p:spPr bwMode="auto">
          <a:xfrm>
            <a:off x="6750050" y="44084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>
                <a:solidFill>
                  <a:srgbClr val="000000"/>
                </a:solidFill>
              </a:rPr>
              <a:t>k</a:t>
            </a:r>
          </a:p>
        </p:txBody>
      </p:sp>
      <p:grpSp>
        <p:nvGrpSpPr>
          <p:cNvPr id="96301" name="Group 49"/>
          <p:cNvGrpSpPr>
            <a:grpSpLocks/>
          </p:cNvGrpSpPr>
          <p:nvPr/>
        </p:nvGrpSpPr>
        <p:grpSpPr bwMode="auto">
          <a:xfrm>
            <a:off x="5767388" y="982663"/>
            <a:ext cx="3071812" cy="2979737"/>
            <a:chOff x="3173" y="440"/>
            <a:chExt cx="1935" cy="1877"/>
          </a:xfrm>
        </p:grpSpPr>
        <p:sp>
          <p:nvSpPr>
            <p:cNvPr id="96304" name="AutoShape 50"/>
            <p:cNvSpPr>
              <a:spLocks noChangeArrowheads="1"/>
            </p:cNvSpPr>
            <p:nvPr/>
          </p:nvSpPr>
          <p:spPr bwMode="auto">
            <a:xfrm>
              <a:off x="3173" y="440"/>
              <a:ext cx="1867" cy="1877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6305" name="Rectangle 51"/>
            <p:cNvSpPr>
              <a:spLocks noChangeArrowheads="1"/>
            </p:cNvSpPr>
            <p:nvPr/>
          </p:nvSpPr>
          <p:spPr bwMode="auto">
            <a:xfrm>
              <a:off x="3272" y="512"/>
              <a:ext cx="1836" cy="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r>
                <a:rPr lang="pt-PT" altLang="pt-BR" baseline="-25000">
                  <a:solidFill>
                    <a:srgbClr val="000000"/>
                  </a:solidFill>
                </a:rPr>
                <a:t>d</a:t>
              </a:r>
              <a:r>
                <a:rPr lang="pt-PT" altLang="pt-BR">
                  <a:solidFill>
                    <a:srgbClr val="000000"/>
                  </a:solidFill>
                </a:rPr>
                <a:t> =  (1 / inclinação) x </a:t>
              </a:r>
              <a:r>
                <a:rPr lang="pt-PT" altLang="pt-BR" i="1">
                  <a:solidFill>
                    <a:srgbClr val="000000"/>
                  </a:solidFill>
                </a:rPr>
                <a:t>P/Q</a:t>
              </a:r>
            </a:p>
            <a:p>
              <a:pPr defTabSz="762000"/>
              <a:endParaRPr lang="pt-PT" altLang="pt-BR" sz="2000" i="1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>
                  <a:solidFill>
                    <a:srgbClr val="000000"/>
                  </a:solidFill>
                </a:rPr>
                <a:t>(1 / inclinação) é constante</a:t>
              </a: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       =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50/10 = </a:t>
              </a:r>
              <a:r>
                <a:rPr lang="pt-PT" altLang="pt-BR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pt-PT" altLang="pt-BR" sz="2000">
                  <a:solidFill>
                    <a:srgbClr val="000000"/>
                  </a:solidFill>
                </a:rPr>
                <a:t>5</a:t>
              </a:r>
            </a:p>
            <a:p>
              <a:pPr defTabSz="762000">
                <a:lnSpc>
                  <a:spcPct val="30000"/>
                </a:lnSpc>
              </a:pPr>
              <a:endParaRPr lang="pt-PT" altLang="pt-BR" sz="2000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Mas </a:t>
              </a:r>
              <a:r>
                <a:rPr lang="pt-PT" altLang="pt-BR" sz="2000" i="1">
                  <a:solidFill>
                    <a:srgbClr val="000000"/>
                  </a:solidFill>
                </a:rPr>
                <a:t>P/Q</a:t>
              </a:r>
              <a:r>
                <a:rPr lang="pt-PT" altLang="pt-BR" sz="2000">
                  <a:solidFill>
                    <a:srgbClr val="000000"/>
                  </a:solidFill>
                </a:rPr>
                <a:t>  varia:</a:t>
              </a:r>
            </a:p>
            <a:p>
              <a:pPr defTabSz="762000">
                <a:lnSpc>
                  <a:spcPct val="40000"/>
                </a:lnSpc>
              </a:pPr>
              <a:endParaRPr lang="pt-PT" altLang="pt-BR" sz="2000">
                <a:solidFill>
                  <a:srgbClr val="000000"/>
                </a:solidFill>
              </a:endParaRP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em n, </a:t>
              </a:r>
              <a:r>
                <a:rPr lang="pt-PT" altLang="pt-BR" sz="2000" i="1">
                  <a:solidFill>
                    <a:srgbClr val="000000"/>
                  </a:solidFill>
                </a:rPr>
                <a:t>P/Q</a:t>
              </a:r>
              <a:r>
                <a:rPr lang="pt-PT" altLang="pt-BR" sz="2000">
                  <a:solidFill>
                    <a:srgbClr val="000000"/>
                  </a:solidFill>
                </a:rPr>
                <a:t> = 8/10</a:t>
              </a: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em m, </a:t>
              </a:r>
              <a:r>
                <a:rPr lang="pt-PT" altLang="pt-BR" sz="2000" i="1">
                  <a:solidFill>
                    <a:srgbClr val="000000"/>
                  </a:solidFill>
                </a:rPr>
                <a:t>P/Q</a:t>
              </a:r>
              <a:r>
                <a:rPr lang="pt-PT" altLang="pt-BR" sz="2000">
                  <a:solidFill>
                    <a:srgbClr val="000000"/>
                  </a:solidFill>
                </a:rPr>
                <a:t> = 6/20</a:t>
              </a:r>
            </a:p>
            <a:p>
              <a:pPr defTabSz="762000"/>
              <a:r>
                <a:rPr lang="pt-PT" altLang="pt-BR" sz="2000">
                  <a:solidFill>
                    <a:srgbClr val="000000"/>
                  </a:solidFill>
                </a:rPr>
                <a:t>em l, </a:t>
              </a:r>
              <a:r>
                <a:rPr lang="pt-PT" altLang="pt-BR" sz="2000" i="1">
                  <a:solidFill>
                    <a:srgbClr val="000000"/>
                  </a:solidFill>
                </a:rPr>
                <a:t>P/Q </a:t>
              </a:r>
              <a:r>
                <a:rPr lang="pt-PT" altLang="pt-BR" sz="2000">
                  <a:solidFill>
                    <a:srgbClr val="000000"/>
                  </a:solidFill>
                </a:rPr>
                <a:t>= 4/30</a:t>
              </a:r>
            </a:p>
          </p:txBody>
        </p:sp>
      </p:grpSp>
      <p:sp>
        <p:nvSpPr>
          <p:cNvPr id="96302" name="Line 52"/>
          <p:cNvSpPr>
            <a:spLocks noChangeShapeType="1"/>
          </p:cNvSpPr>
          <p:nvPr/>
        </p:nvSpPr>
        <p:spPr bwMode="auto">
          <a:xfrm>
            <a:off x="1066800" y="5334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303" name="Line 53"/>
          <p:cNvSpPr>
            <a:spLocks noChangeShapeType="1"/>
          </p:cNvSpPr>
          <p:nvPr/>
        </p:nvSpPr>
        <p:spPr bwMode="auto">
          <a:xfrm>
            <a:off x="1066800" y="60198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ea typeface="ＭＳ Ｐゴシック" pitchFamily="34" charset="-128"/>
              </a:rPr>
              <a:t>Elasticidades da demanda </a:t>
            </a:r>
          </a:p>
        </p:txBody>
      </p:sp>
      <p:graphicFrame>
        <p:nvGraphicFramePr>
          <p:cNvPr id="98307" name="Object 2"/>
          <p:cNvGraphicFramePr>
            <a:graphicFrameLocks noChangeAspect="1"/>
          </p:cNvGraphicFramePr>
          <p:nvPr/>
        </p:nvGraphicFramePr>
        <p:xfrm>
          <a:off x="1981200" y="1981200"/>
          <a:ext cx="5556250" cy="3349625"/>
        </p:xfrm>
        <a:graphic>
          <a:graphicData uri="http://schemas.openxmlformats.org/presentationml/2006/ole">
            <p:oleObj spid="_x0000_s98307" name="Equation" r:id="rId3" imgW="2781300" imgH="167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874838" y="2536825"/>
            <a:ext cx="5365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3600" b="1">
                <a:solidFill>
                  <a:srgbClr val="000000"/>
                </a:solidFill>
              </a:rPr>
              <a:t>Demanda e</a:t>
            </a:r>
          </a:p>
          <a:p>
            <a:pPr algn="ctr" defTabSz="762000"/>
            <a:r>
              <a:rPr lang="pt-PT" altLang="pt-BR" sz="3600" b="1">
                <a:solidFill>
                  <a:srgbClr val="000000"/>
                </a:solidFill>
              </a:rPr>
              <a:t> Gastos do Consumidor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297238" y="87313"/>
            <a:ext cx="314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sz="4000" b="1">
                <a:solidFill>
                  <a:srgbClr val="000000"/>
                </a:solidFill>
              </a:rPr>
              <a:t>Elasticidade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7645400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101382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349375" y="17462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Demanda e Gastos do Consumidor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101399" name="Freeform 23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>
              <a:gd name="T0" fmla="*/ 0 w 4610"/>
              <a:gd name="T1" fmla="*/ 0 h 795"/>
              <a:gd name="T2" fmla="*/ 2147483646 w 4610"/>
              <a:gd name="T3" fmla="*/ 2147483646 h 795"/>
              <a:gd name="T4" fmla="*/ 0 60000 65536"/>
              <a:gd name="T5" fmla="*/ 0 60000 65536"/>
              <a:gd name="T6" fmla="*/ 0 w 4610"/>
              <a:gd name="T7" fmla="*/ 0 h 795"/>
              <a:gd name="T8" fmla="*/ 4610 w 4610"/>
              <a:gd name="T9" fmla="*/ 795 h 7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  <a:r>
              <a:rPr lang="pt-PT" altLang="pt-BR" i="1" baseline="-250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>
              <a:gd name="T0" fmla="*/ 0 w 4610"/>
              <a:gd name="T1" fmla="*/ 0 h 795"/>
              <a:gd name="T2" fmla="*/ 2147483646 w 4610"/>
              <a:gd name="T3" fmla="*/ 2147483646 h 795"/>
              <a:gd name="T4" fmla="*/ 0 60000 65536"/>
              <a:gd name="T5" fmla="*/ 0 60000 65536"/>
              <a:gd name="T6" fmla="*/ 0 w 4610"/>
              <a:gd name="T7" fmla="*/ 0 h 795"/>
              <a:gd name="T8" fmla="*/ 4610 w 4610"/>
              <a:gd name="T9" fmla="*/ 795 h 7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006725" y="3341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3446" name="Freeform 22"/>
          <p:cNvSpPr>
            <a:spLocks/>
          </p:cNvSpPr>
          <p:nvPr/>
        </p:nvSpPr>
        <p:spPr bwMode="auto">
          <a:xfrm>
            <a:off x="804863" y="3719513"/>
            <a:ext cx="2239962" cy="2306637"/>
          </a:xfrm>
          <a:custGeom>
            <a:avLst/>
            <a:gdLst>
              <a:gd name="T0" fmla="*/ 0 w 1411"/>
              <a:gd name="T1" fmla="*/ 0 h 1453"/>
              <a:gd name="T2" fmla="*/ 2147483646 w 1411"/>
              <a:gd name="T3" fmla="*/ 0 h 1453"/>
              <a:gd name="T4" fmla="*/ 2147483646 w 1411"/>
              <a:gd name="T5" fmla="*/ 2147483646 h 1453"/>
              <a:gd name="T6" fmla="*/ 0 60000 65536"/>
              <a:gd name="T7" fmla="*/ 0 60000 65536"/>
              <a:gd name="T8" fmla="*/ 0 60000 65536"/>
              <a:gd name="T9" fmla="*/ 0 w 1411"/>
              <a:gd name="T10" fmla="*/ 0 h 1453"/>
              <a:gd name="T11" fmla="*/ 1411 w 1411"/>
              <a:gd name="T12" fmla="*/ 1453 h 1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1" h="1453">
                <a:moveTo>
                  <a:pt x="0" y="0"/>
                </a:moveTo>
                <a:lnTo>
                  <a:pt x="1410" y="0"/>
                </a:lnTo>
                <a:lnTo>
                  <a:pt x="1410" y="1452"/>
                </a:lnTo>
              </a:path>
            </a:pathLst>
          </a:custGeom>
          <a:noFill/>
          <a:ln w="12700" cap="rnd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825500" y="3733800"/>
            <a:ext cx="2193925" cy="22637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pt-PT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10" charset="-128"/>
              </a:rPr>
              <a:t>R$30 x 20</a:t>
            </a:r>
          </a:p>
          <a:p>
            <a:pPr algn="ctr" defTabSz="762000">
              <a:defRPr/>
            </a:pPr>
            <a:r>
              <a:rPr lang="pt-PT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10" charset="-128"/>
              </a:rPr>
              <a:t>= R$600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1349375" y="17462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Demanda e Gastos do Consumidor</a:t>
            </a:r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  <a:r>
              <a:rPr lang="pt-PT" altLang="pt-BR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452" name="Oval 28"/>
          <p:cNvSpPr>
            <a:spLocks noChangeArrowheads="1"/>
          </p:cNvSpPr>
          <p:nvPr/>
        </p:nvSpPr>
        <p:spPr bwMode="auto">
          <a:xfrm>
            <a:off x="2992438" y="3643313"/>
            <a:ext cx="122237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>
              <a:gd name="T0" fmla="*/ 0 w 4610"/>
              <a:gd name="T1" fmla="*/ 0 h 795"/>
              <a:gd name="T2" fmla="*/ 2147483646 w 4610"/>
              <a:gd name="T3" fmla="*/ 2147483646 h 795"/>
              <a:gd name="T4" fmla="*/ 0 60000 65536"/>
              <a:gd name="T5" fmla="*/ 0 60000 65536"/>
              <a:gd name="T6" fmla="*/ 0 w 4610"/>
              <a:gd name="T7" fmla="*/ 0 h 795"/>
              <a:gd name="T8" fmla="*/ 4610 w 4610"/>
              <a:gd name="T9" fmla="*/ 795 h 7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5477" name="Freeform 5"/>
          <p:cNvSpPr>
            <a:spLocks/>
          </p:cNvSpPr>
          <p:nvPr/>
        </p:nvSpPr>
        <p:spPr bwMode="auto">
          <a:xfrm>
            <a:off x="804863" y="4498975"/>
            <a:ext cx="6748462" cy="1527175"/>
          </a:xfrm>
          <a:custGeom>
            <a:avLst/>
            <a:gdLst>
              <a:gd name="T0" fmla="*/ 0 w 4251"/>
              <a:gd name="T1" fmla="*/ 0 h 962"/>
              <a:gd name="T2" fmla="*/ 2147483646 w 4251"/>
              <a:gd name="T3" fmla="*/ 0 h 962"/>
              <a:gd name="T4" fmla="*/ 2147483646 w 4251"/>
              <a:gd name="T5" fmla="*/ 2147483646 h 962"/>
              <a:gd name="T6" fmla="*/ 0 60000 65536"/>
              <a:gd name="T7" fmla="*/ 0 60000 65536"/>
              <a:gd name="T8" fmla="*/ 0 60000 65536"/>
              <a:gd name="T9" fmla="*/ 0 w 4251"/>
              <a:gd name="T10" fmla="*/ 0 h 962"/>
              <a:gd name="T11" fmla="*/ 4251 w 4251"/>
              <a:gd name="T12" fmla="*/ 962 h 9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1" h="962">
                <a:moveTo>
                  <a:pt x="0" y="0"/>
                </a:moveTo>
                <a:lnTo>
                  <a:pt x="4250" y="0"/>
                </a:lnTo>
                <a:lnTo>
                  <a:pt x="4250" y="961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7464425" y="40147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b="1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006725" y="3249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825500" y="4532313"/>
            <a:ext cx="6700838" cy="145573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pt-PT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10" charset="-128"/>
              </a:rPr>
              <a:t>R$20 x 60 = R$1.200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5493" name="Rectangle 21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1349375" y="17462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Demanda e Gastos do Consumidor</a:t>
            </a:r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  <a:r>
              <a:rPr lang="pt-PT" altLang="pt-BR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500" name="Freeform 28"/>
          <p:cNvSpPr>
            <a:spLocks/>
          </p:cNvSpPr>
          <p:nvPr/>
        </p:nvSpPr>
        <p:spPr bwMode="auto">
          <a:xfrm>
            <a:off x="804863" y="3719513"/>
            <a:ext cx="2239962" cy="2306637"/>
          </a:xfrm>
          <a:custGeom>
            <a:avLst/>
            <a:gdLst>
              <a:gd name="T0" fmla="*/ 0 w 1411"/>
              <a:gd name="T1" fmla="*/ 0 h 1453"/>
              <a:gd name="T2" fmla="*/ 2147483646 w 1411"/>
              <a:gd name="T3" fmla="*/ 0 h 1453"/>
              <a:gd name="T4" fmla="*/ 2147483646 w 1411"/>
              <a:gd name="T5" fmla="*/ 2147483646 h 1453"/>
              <a:gd name="T6" fmla="*/ 0 60000 65536"/>
              <a:gd name="T7" fmla="*/ 0 60000 65536"/>
              <a:gd name="T8" fmla="*/ 0 60000 65536"/>
              <a:gd name="T9" fmla="*/ 0 w 1411"/>
              <a:gd name="T10" fmla="*/ 0 h 1453"/>
              <a:gd name="T11" fmla="*/ 1411 w 1411"/>
              <a:gd name="T12" fmla="*/ 1453 h 1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1" h="1453">
                <a:moveTo>
                  <a:pt x="0" y="0"/>
                </a:moveTo>
                <a:lnTo>
                  <a:pt x="1410" y="0"/>
                </a:lnTo>
                <a:lnTo>
                  <a:pt x="1410" y="1452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5501" name="Freeform 29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2992438" y="3643313"/>
            <a:ext cx="122237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7502525" y="4437063"/>
            <a:ext cx="122238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524" name="Freeform 4"/>
          <p:cNvSpPr>
            <a:spLocks/>
          </p:cNvSpPr>
          <p:nvPr/>
        </p:nvSpPr>
        <p:spPr bwMode="auto">
          <a:xfrm>
            <a:off x="1935163" y="2206625"/>
            <a:ext cx="2820987" cy="3819525"/>
          </a:xfrm>
          <a:custGeom>
            <a:avLst/>
            <a:gdLst>
              <a:gd name="T0" fmla="*/ 0 w 1777"/>
              <a:gd name="T1" fmla="*/ 0 h 2406"/>
              <a:gd name="T2" fmla="*/ 2147483646 w 1777"/>
              <a:gd name="T3" fmla="*/ 2147483646 h 2406"/>
              <a:gd name="T4" fmla="*/ 0 60000 65536"/>
              <a:gd name="T5" fmla="*/ 0 60000 65536"/>
              <a:gd name="T6" fmla="*/ 0 w 1777"/>
              <a:gd name="T7" fmla="*/ 0 h 2406"/>
              <a:gd name="T8" fmla="*/ 1777 w 1777"/>
              <a:gd name="T9" fmla="*/ 2406 h 24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7" h="2406">
                <a:moveTo>
                  <a:pt x="0" y="0"/>
                </a:moveTo>
                <a:lnTo>
                  <a:pt x="1776" y="2405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7525" name="Freeform 5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>
              <a:gd name="T0" fmla="*/ 0 w 4610"/>
              <a:gd name="T1" fmla="*/ 0 h 795"/>
              <a:gd name="T2" fmla="*/ 2147483646 w 4610"/>
              <a:gd name="T3" fmla="*/ 2147483646 h 795"/>
              <a:gd name="T4" fmla="*/ 0 60000 65536"/>
              <a:gd name="T5" fmla="*/ 0 60000 65536"/>
              <a:gd name="T6" fmla="*/ 0 w 4610"/>
              <a:gd name="T7" fmla="*/ 0 h 795"/>
              <a:gd name="T8" fmla="*/ 4610 w 4610"/>
              <a:gd name="T9" fmla="*/ 795 h 7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107528" name="Freeform 8"/>
          <p:cNvSpPr>
            <a:spLocks/>
          </p:cNvSpPr>
          <p:nvPr/>
        </p:nvSpPr>
        <p:spPr bwMode="auto">
          <a:xfrm>
            <a:off x="804863" y="3719513"/>
            <a:ext cx="2239962" cy="2306637"/>
          </a:xfrm>
          <a:custGeom>
            <a:avLst/>
            <a:gdLst>
              <a:gd name="T0" fmla="*/ 0 w 1411"/>
              <a:gd name="T1" fmla="*/ 0 h 1453"/>
              <a:gd name="T2" fmla="*/ 2147483646 w 1411"/>
              <a:gd name="T3" fmla="*/ 0 h 1453"/>
              <a:gd name="T4" fmla="*/ 2147483646 w 1411"/>
              <a:gd name="T5" fmla="*/ 2147483646 h 1453"/>
              <a:gd name="T6" fmla="*/ 0 60000 65536"/>
              <a:gd name="T7" fmla="*/ 0 60000 65536"/>
              <a:gd name="T8" fmla="*/ 0 60000 65536"/>
              <a:gd name="T9" fmla="*/ 0 w 1411"/>
              <a:gd name="T10" fmla="*/ 0 h 1453"/>
              <a:gd name="T11" fmla="*/ 1411 w 1411"/>
              <a:gd name="T12" fmla="*/ 1453 h 1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1" h="1453">
                <a:moveTo>
                  <a:pt x="0" y="0"/>
                </a:moveTo>
                <a:lnTo>
                  <a:pt x="1410" y="0"/>
                </a:lnTo>
                <a:lnTo>
                  <a:pt x="1410" y="1452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7529" name="Freeform 9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7542" name="Rectangle 22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825500" y="3733800"/>
            <a:ext cx="2193925" cy="22637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pt-PT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10" charset="-128"/>
              </a:rPr>
              <a:t>R$30 x 20</a:t>
            </a:r>
          </a:p>
          <a:p>
            <a:pPr algn="ctr" defTabSz="762000">
              <a:defRPr/>
            </a:pPr>
            <a:r>
              <a:rPr lang="pt-PT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10" charset="-128"/>
              </a:rPr>
              <a:t>= R$600</a:t>
            </a:r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4632325" y="554672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  <a:r>
              <a:rPr lang="pt-PT" altLang="pt-BR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1349375" y="17462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Demanda e Gastos do Consumidor</a:t>
            </a:r>
          </a:p>
        </p:txBody>
      </p:sp>
      <p:sp>
        <p:nvSpPr>
          <p:cNvPr id="107548" name="Rectangle 28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  <a:r>
              <a:rPr lang="pt-PT" altLang="pt-BR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2992438" y="3643313"/>
            <a:ext cx="122237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550" name="Rectangle 30"/>
          <p:cNvSpPr>
            <a:spLocks noChangeArrowheads="1"/>
          </p:cNvSpPr>
          <p:nvPr/>
        </p:nvSpPr>
        <p:spPr bwMode="auto">
          <a:xfrm>
            <a:off x="3006725" y="3249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b="1" i="1">
                <a:solidFill>
                  <a:srgbClr val="000000"/>
                </a:solidFill>
              </a:rPr>
              <a:t>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572" name="Freeform 4"/>
          <p:cNvSpPr>
            <a:spLocks/>
          </p:cNvSpPr>
          <p:nvPr/>
        </p:nvSpPr>
        <p:spPr bwMode="auto">
          <a:xfrm>
            <a:off x="1935163" y="2206625"/>
            <a:ext cx="2820987" cy="3819525"/>
          </a:xfrm>
          <a:custGeom>
            <a:avLst/>
            <a:gdLst>
              <a:gd name="T0" fmla="*/ 0 w 1777"/>
              <a:gd name="T1" fmla="*/ 0 h 2406"/>
              <a:gd name="T2" fmla="*/ 2147483646 w 1777"/>
              <a:gd name="T3" fmla="*/ 2147483646 h 2406"/>
              <a:gd name="T4" fmla="*/ 0 60000 65536"/>
              <a:gd name="T5" fmla="*/ 0 60000 65536"/>
              <a:gd name="T6" fmla="*/ 0 w 1777"/>
              <a:gd name="T7" fmla="*/ 0 h 2406"/>
              <a:gd name="T8" fmla="*/ 1777 w 1777"/>
              <a:gd name="T9" fmla="*/ 2406 h 24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7" h="2406">
                <a:moveTo>
                  <a:pt x="0" y="0"/>
                </a:moveTo>
                <a:lnTo>
                  <a:pt x="1776" y="2405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9573" name="Freeform 5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>
              <a:gd name="T0" fmla="*/ 0 w 4610"/>
              <a:gd name="T1" fmla="*/ 0 h 795"/>
              <a:gd name="T2" fmla="*/ 2147483646 w 4610"/>
              <a:gd name="T3" fmla="*/ 2147483646 h 795"/>
              <a:gd name="T4" fmla="*/ 0 60000 65536"/>
              <a:gd name="T5" fmla="*/ 0 60000 65536"/>
              <a:gd name="T6" fmla="*/ 0 w 4610"/>
              <a:gd name="T7" fmla="*/ 0 h 795"/>
              <a:gd name="T8" fmla="*/ 4610 w 4610"/>
              <a:gd name="T9" fmla="*/ 795 h 7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4186238" y="48736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b="1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09575" name="Freeform 7"/>
          <p:cNvSpPr>
            <a:spLocks/>
          </p:cNvSpPr>
          <p:nvPr/>
        </p:nvSpPr>
        <p:spPr bwMode="auto">
          <a:xfrm>
            <a:off x="804863" y="5267325"/>
            <a:ext cx="3381375" cy="758825"/>
          </a:xfrm>
          <a:custGeom>
            <a:avLst/>
            <a:gdLst>
              <a:gd name="T0" fmla="*/ 0 w 2130"/>
              <a:gd name="T1" fmla="*/ 0 h 478"/>
              <a:gd name="T2" fmla="*/ 2147483646 w 2130"/>
              <a:gd name="T3" fmla="*/ 0 h 478"/>
              <a:gd name="T4" fmla="*/ 2147483646 w 2130"/>
              <a:gd name="T5" fmla="*/ 2147483646 h 478"/>
              <a:gd name="T6" fmla="*/ 0 60000 65536"/>
              <a:gd name="T7" fmla="*/ 0 60000 65536"/>
              <a:gd name="T8" fmla="*/ 0 60000 65536"/>
              <a:gd name="T9" fmla="*/ 0 w 2130"/>
              <a:gd name="T10" fmla="*/ 0 h 478"/>
              <a:gd name="T11" fmla="*/ 2130 w 2130"/>
              <a:gd name="T12" fmla="*/ 478 h 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" h="478">
                <a:moveTo>
                  <a:pt x="0" y="0"/>
                </a:moveTo>
                <a:lnTo>
                  <a:pt x="2129" y="0"/>
                </a:lnTo>
                <a:lnTo>
                  <a:pt x="2129" y="477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Preço (R$)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 sz="1900" b="1">
                <a:solidFill>
                  <a:srgbClr val="000000"/>
                </a:solidFill>
              </a:rPr>
              <a:t>Quantidade</a:t>
            </a: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825500" y="5291138"/>
            <a:ext cx="3340100" cy="69691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pt-PT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10" charset="-128"/>
              </a:rPr>
              <a:t>R$10 x 30 = R$300</a:t>
            </a:r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9590" name="Rectangle 22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PT" altLang="pt-BR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4632325" y="554672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  <a:r>
              <a:rPr lang="pt-PT" altLang="pt-BR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1349375" y="17462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pt-PT" altLang="pt-BR" sz="2800" b="1">
                <a:solidFill>
                  <a:srgbClr val="000000"/>
                </a:solidFill>
              </a:rPr>
              <a:t>Demanda e Gastos do Consumidor</a:t>
            </a: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i="1">
                <a:solidFill>
                  <a:srgbClr val="000000"/>
                </a:solidFill>
              </a:rPr>
              <a:t>D</a:t>
            </a:r>
            <a:r>
              <a:rPr lang="pt-PT" altLang="pt-BR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597" name="Freeform 29"/>
          <p:cNvSpPr>
            <a:spLocks/>
          </p:cNvSpPr>
          <p:nvPr/>
        </p:nvSpPr>
        <p:spPr bwMode="auto">
          <a:xfrm>
            <a:off x="804863" y="3719513"/>
            <a:ext cx="2239962" cy="2306637"/>
          </a:xfrm>
          <a:custGeom>
            <a:avLst/>
            <a:gdLst>
              <a:gd name="T0" fmla="*/ 0 w 1411"/>
              <a:gd name="T1" fmla="*/ 0 h 1453"/>
              <a:gd name="T2" fmla="*/ 2147483646 w 1411"/>
              <a:gd name="T3" fmla="*/ 0 h 1453"/>
              <a:gd name="T4" fmla="*/ 2147483646 w 1411"/>
              <a:gd name="T5" fmla="*/ 2147483646 h 1453"/>
              <a:gd name="T6" fmla="*/ 0 60000 65536"/>
              <a:gd name="T7" fmla="*/ 0 60000 65536"/>
              <a:gd name="T8" fmla="*/ 0 60000 65536"/>
              <a:gd name="T9" fmla="*/ 0 w 1411"/>
              <a:gd name="T10" fmla="*/ 0 h 1453"/>
              <a:gd name="T11" fmla="*/ 1411 w 1411"/>
              <a:gd name="T12" fmla="*/ 1453 h 1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1" h="1453">
                <a:moveTo>
                  <a:pt x="0" y="0"/>
                </a:moveTo>
                <a:lnTo>
                  <a:pt x="1410" y="0"/>
                </a:lnTo>
                <a:lnTo>
                  <a:pt x="1410" y="1452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9598" name="Freeform 30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>
              <a:gd name="T0" fmla="*/ 0 w 5019"/>
              <a:gd name="T1" fmla="*/ 0 h 3132"/>
              <a:gd name="T2" fmla="*/ 0 w 5019"/>
              <a:gd name="T3" fmla="*/ 2147483646 h 3132"/>
              <a:gd name="T4" fmla="*/ 2147483646 w 5019"/>
              <a:gd name="T5" fmla="*/ 2147483646 h 3132"/>
              <a:gd name="T6" fmla="*/ 0 60000 65536"/>
              <a:gd name="T7" fmla="*/ 0 60000 65536"/>
              <a:gd name="T8" fmla="*/ 0 60000 65536"/>
              <a:gd name="T9" fmla="*/ 0 w 5019"/>
              <a:gd name="T10" fmla="*/ 0 h 3132"/>
              <a:gd name="T11" fmla="*/ 5019 w 5019"/>
              <a:gd name="T12" fmla="*/ 3132 h 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9599" name="Oval 31"/>
          <p:cNvSpPr>
            <a:spLocks noChangeArrowheads="1"/>
          </p:cNvSpPr>
          <p:nvPr/>
        </p:nvSpPr>
        <p:spPr bwMode="auto">
          <a:xfrm>
            <a:off x="2992438" y="3643313"/>
            <a:ext cx="122237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600" name="Rectangle 32"/>
          <p:cNvSpPr>
            <a:spLocks noChangeArrowheads="1"/>
          </p:cNvSpPr>
          <p:nvPr/>
        </p:nvSpPr>
        <p:spPr bwMode="auto">
          <a:xfrm>
            <a:off x="3006725" y="3249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pt-PT" altLang="pt-BR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9601" name="Oval 33"/>
          <p:cNvSpPr>
            <a:spLocks noChangeArrowheads="1"/>
          </p:cNvSpPr>
          <p:nvPr/>
        </p:nvSpPr>
        <p:spPr bwMode="auto">
          <a:xfrm>
            <a:off x="4133850" y="5205413"/>
            <a:ext cx="122238" cy="12223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sz="2400" dirty="0" smtClean="0"/>
              <a:t>Suponha que a elasticidade-preço da demanda por carne bovina seja </a:t>
            </a:r>
            <a:r>
              <a:rPr lang="pt-BR" sz="2400" dirty="0" smtClean="0">
                <a:latin typeface="Symbol" pitchFamily="18" charset="2"/>
              </a:rPr>
              <a:t></a:t>
            </a:r>
            <a:r>
              <a:rPr lang="pt-BR" sz="2400" dirty="0" smtClean="0"/>
              <a:t>= -0,75. Qual o efeito de um aumento de 5% dos preços da carne bovina sobre a quantidade desse produto transacionada no mercado?</a:t>
            </a:r>
          </a:p>
          <a:p>
            <a:pPr marL="0" indent="0">
              <a:buFont typeface="Arial" charset="0"/>
              <a:buNone/>
              <a:defRPr/>
            </a:pPr>
            <a:endParaRPr lang="pt-BR" sz="800" dirty="0" smtClean="0"/>
          </a:p>
          <a:p>
            <a:pPr marL="0" indent="0">
              <a:buFont typeface="Arial" charset="0"/>
              <a:buNone/>
              <a:defRPr/>
            </a:pPr>
            <a:r>
              <a:rPr lang="pt-BR" sz="2400" dirty="0" smtClean="0"/>
              <a:t>Suponha que a elasticidade-renda da demanda por carne bovina seja </a:t>
            </a:r>
            <a:r>
              <a:rPr lang="pt-BR" sz="2400" dirty="0" smtClean="0">
                <a:latin typeface="Symbol" pitchFamily="18" charset="2"/>
              </a:rPr>
              <a:t></a:t>
            </a:r>
            <a:r>
              <a:rPr lang="pt-BR" sz="2400" dirty="0" smtClean="0"/>
              <a:t>= 1,25. Qual o efeito de um crescimento de 5% da renda do consumidor sobre a quantidade de carne bovina transacionada no mercado?</a:t>
            </a:r>
          </a:p>
          <a:p>
            <a:pPr marL="0" indent="0">
              <a:buFont typeface="Arial" charset="0"/>
              <a:buNone/>
              <a:defRPr/>
            </a:pPr>
            <a:endParaRPr lang="pt-BR" sz="900" dirty="0" smtClean="0"/>
          </a:p>
          <a:p>
            <a:pPr marL="0" indent="0">
              <a:buFont typeface="Arial" charset="0"/>
              <a:buNone/>
              <a:defRPr/>
            </a:pPr>
            <a:r>
              <a:rPr lang="pt-BR" sz="2400" dirty="0" smtClean="0"/>
              <a:t>As elasticidades-renda da demanda por carne bovina, carne de frango, e arroz foram estimadas em, respectivamente, 1,1; 0,7; e 0,05. Qual setor seria mais afetado por uma recessão? Porque? </a:t>
            </a: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Palavras - chave</a:t>
            </a:r>
          </a:p>
        </p:txBody>
      </p:sp>
      <p:sp>
        <p:nvSpPr>
          <p:cNvPr id="1126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Elasticidade (em geral)</a:t>
            </a:r>
          </a:p>
          <a:p>
            <a:r>
              <a:rPr lang="pt-BR" altLang="pt-BR" smtClean="0">
                <a:ea typeface="ＭＳ Ｐゴシック" pitchFamily="34" charset="-128"/>
              </a:rPr>
              <a:t>Elasticidade preço da demanda</a:t>
            </a:r>
          </a:p>
          <a:p>
            <a:r>
              <a:rPr lang="pt-BR" altLang="pt-BR" smtClean="0">
                <a:ea typeface="ＭＳ Ｐゴシック" pitchFamily="34" charset="-128"/>
              </a:rPr>
              <a:t>Elasticidade renda da demanda</a:t>
            </a:r>
          </a:p>
          <a:p>
            <a:r>
              <a:rPr lang="pt-BR" altLang="pt-BR" smtClean="0">
                <a:ea typeface="ＭＳ Ｐゴシック" pitchFamily="34" charset="-128"/>
              </a:rPr>
              <a:t>Elasticidade preço cruzada da demanda</a:t>
            </a:r>
          </a:p>
          <a:p>
            <a:r>
              <a:rPr lang="pt-BR" altLang="pt-BR" smtClean="0">
                <a:ea typeface="ＭＳ Ｐゴシック" pitchFamily="34" charset="-128"/>
              </a:rPr>
              <a:t>Demanda elástica (a preço, renda, ...)</a:t>
            </a:r>
          </a:p>
          <a:p>
            <a:r>
              <a:rPr lang="pt-BR" altLang="pt-BR" smtClean="0">
                <a:ea typeface="ＭＳ Ｐゴシック" pitchFamily="34" charset="-128"/>
              </a:rPr>
              <a:t>Demanda inelástica (a preço, renda, ...)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Arbitragem</a:t>
            </a: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2133600" y="1693863"/>
            <a:ext cx="4581525" cy="4235450"/>
            <a:chOff x="2248" y="4209"/>
            <a:chExt cx="7214" cy="6668"/>
          </a:xfrm>
        </p:grpSpPr>
        <p:grpSp>
          <p:nvGrpSpPr>
            <p:cNvPr id="11268" name="Group 3"/>
            <p:cNvGrpSpPr>
              <a:grpSpLocks/>
            </p:cNvGrpSpPr>
            <p:nvPr/>
          </p:nvGrpSpPr>
          <p:grpSpPr bwMode="auto">
            <a:xfrm>
              <a:off x="2248" y="4353"/>
              <a:ext cx="7214" cy="6524"/>
              <a:chOff x="2248" y="4353"/>
              <a:chExt cx="7214" cy="6524"/>
            </a:xfrm>
          </p:grpSpPr>
          <p:grpSp>
            <p:nvGrpSpPr>
              <p:cNvPr id="11273" name="Group 4"/>
              <p:cNvGrpSpPr>
                <a:grpSpLocks/>
              </p:cNvGrpSpPr>
              <p:nvPr/>
            </p:nvGrpSpPr>
            <p:grpSpPr bwMode="auto">
              <a:xfrm>
                <a:off x="2248" y="4353"/>
                <a:ext cx="7214" cy="6462"/>
                <a:chOff x="2113" y="4800"/>
                <a:chExt cx="7214" cy="6462"/>
              </a:xfrm>
            </p:grpSpPr>
            <p:pic>
              <p:nvPicPr>
                <p:cNvPr id="11292" name="Picture 5" descr="plantas_ABIEC"/>
                <p:cNvPicPr>
                  <a:picLocks noChangeAspect="1" noChangeArrowheads="1"/>
                </p:cNvPicPr>
                <p:nvPr/>
              </p:nvPicPr>
              <p:blipFill>
                <a:blip r:embed="rId2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2113" y="4800"/>
                  <a:ext cx="2999" cy="3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93" name="Picture 6" descr="plantas_ABIEC"/>
                <p:cNvPicPr>
                  <a:picLocks noChangeAspect="1" noChangeArrowheads="1"/>
                </p:cNvPicPr>
                <p:nvPr/>
              </p:nvPicPr>
              <p:blipFill>
                <a:blip r:embed="rId2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6328" y="4830"/>
                  <a:ext cx="2999" cy="3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294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2325" y="5800"/>
                  <a:ext cx="658" cy="65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1295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6533" y="5808"/>
                  <a:ext cx="658" cy="65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1296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6773" y="5760"/>
                  <a:ext cx="658" cy="65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pt-BR" altLang="pt-BR"/>
                </a:p>
              </p:txBody>
            </p:sp>
            <p:pic>
              <p:nvPicPr>
                <p:cNvPr id="11297" name="Picture 10" descr="plantas_ABIEC"/>
                <p:cNvPicPr>
                  <a:picLocks noChangeAspect="1" noChangeArrowheads="1"/>
                </p:cNvPicPr>
                <p:nvPr/>
              </p:nvPicPr>
              <p:blipFill>
                <a:blip r:embed="rId2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2113" y="8121"/>
                  <a:ext cx="2999" cy="3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298" name="Group 11"/>
                <p:cNvGrpSpPr>
                  <a:grpSpLocks/>
                </p:cNvGrpSpPr>
                <p:nvPr/>
              </p:nvGrpSpPr>
              <p:grpSpPr bwMode="auto">
                <a:xfrm>
                  <a:off x="2317" y="9024"/>
                  <a:ext cx="1202" cy="882"/>
                  <a:chOff x="2317" y="8750"/>
                  <a:chExt cx="1202" cy="882"/>
                </a:xfrm>
              </p:grpSpPr>
              <p:sp>
                <p:nvSpPr>
                  <p:cNvPr id="11299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8830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300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7" y="8750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301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8974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</p:grpSp>
          </p:grpSp>
          <p:grpSp>
            <p:nvGrpSpPr>
              <p:cNvPr id="11274" name="Group 15"/>
              <p:cNvGrpSpPr>
                <a:grpSpLocks/>
              </p:cNvGrpSpPr>
              <p:nvPr/>
            </p:nvGrpSpPr>
            <p:grpSpPr bwMode="auto">
              <a:xfrm>
                <a:off x="6425" y="7736"/>
                <a:ext cx="2999" cy="3141"/>
                <a:chOff x="6425" y="7736"/>
                <a:chExt cx="2999" cy="3141"/>
              </a:xfrm>
            </p:grpSpPr>
            <p:grpSp>
              <p:nvGrpSpPr>
                <p:cNvPr id="11275" name="Group 16"/>
                <p:cNvGrpSpPr>
                  <a:grpSpLocks/>
                </p:cNvGrpSpPr>
                <p:nvPr/>
              </p:nvGrpSpPr>
              <p:grpSpPr bwMode="auto">
                <a:xfrm>
                  <a:off x="6425" y="7736"/>
                  <a:ext cx="2999" cy="3141"/>
                  <a:chOff x="2737" y="8026"/>
                  <a:chExt cx="2999" cy="3141"/>
                </a:xfrm>
              </p:grpSpPr>
              <p:pic>
                <p:nvPicPr>
                  <p:cNvPr id="11278" name="Picture 17" descr="plantas_ABIEC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37" y="8026"/>
                    <a:ext cx="2999" cy="3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127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26" y="8944"/>
                    <a:ext cx="1202" cy="882"/>
                    <a:chOff x="2317" y="8750"/>
                    <a:chExt cx="1202" cy="882"/>
                  </a:xfrm>
                </p:grpSpPr>
                <p:sp>
                  <p:nvSpPr>
                    <p:cNvPr id="11289" name="Oval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8830"/>
                      <a:ext cx="658" cy="65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pt-BR" altLang="pt-BR"/>
                    </a:p>
                  </p:txBody>
                </p:sp>
                <p:sp>
                  <p:nvSpPr>
                    <p:cNvPr id="11290" name="Oval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7" y="8750"/>
                      <a:ext cx="658" cy="65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pt-BR" altLang="pt-BR"/>
                    </a:p>
                  </p:txBody>
                </p:sp>
                <p:sp>
                  <p:nvSpPr>
                    <p:cNvPr id="11291" name="Oval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61" y="8974"/>
                      <a:ext cx="658" cy="65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pt-BR" altLang="pt-BR"/>
                    </a:p>
                  </p:txBody>
                </p:sp>
              </p:grpSp>
              <p:sp>
                <p:nvSpPr>
                  <p:cNvPr id="11280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98" y="9424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281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30" y="9720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282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8" y="10233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283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90" y="10472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284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70" y="9302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285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0" y="8958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286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6" y="8758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287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2" y="9422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11288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0" y="9446"/>
                    <a:ext cx="658" cy="65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pt-BR" altLang="pt-BR"/>
                  </a:p>
                </p:txBody>
              </p:sp>
            </p:grpSp>
            <p:sp>
              <p:nvSpPr>
                <p:cNvPr id="11276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8195" y="9459"/>
                  <a:ext cx="658" cy="65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1277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8046" y="8878"/>
                  <a:ext cx="658" cy="65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pt-BR" altLang="pt-BR"/>
                </a:p>
              </p:txBody>
            </p:sp>
          </p:grpSp>
        </p:grpSp>
        <p:sp>
          <p:nvSpPr>
            <p:cNvPr id="11269" name="Text Box 33"/>
            <p:cNvSpPr txBox="1">
              <a:spLocks noChangeArrowheads="1"/>
            </p:cNvSpPr>
            <p:nvPr/>
          </p:nvSpPr>
          <p:spPr bwMode="auto">
            <a:xfrm>
              <a:off x="2480" y="4209"/>
              <a:ext cx="445" cy="4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ts val="1000"/>
                </a:spcAft>
              </a:pPr>
              <a:r>
                <a:rPr lang="pt-BR" altLang="pt-BR" sz="1100">
                  <a:latin typeface="Calibri" pitchFamily="34" charset="0"/>
                </a:rPr>
                <a:t>a</a:t>
              </a:r>
              <a:endParaRPr lang="pt-BR" altLang="pt-BR"/>
            </a:p>
          </p:txBody>
        </p:sp>
        <p:sp>
          <p:nvSpPr>
            <p:cNvPr id="11270" name="Text Box 34"/>
            <p:cNvSpPr txBox="1">
              <a:spLocks noChangeArrowheads="1"/>
            </p:cNvSpPr>
            <p:nvPr/>
          </p:nvSpPr>
          <p:spPr bwMode="auto">
            <a:xfrm>
              <a:off x="6668" y="4284"/>
              <a:ext cx="445" cy="4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ts val="1000"/>
                </a:spcAft>
              </a:pPr>
              <a:r>
                <a:rPr lang="pt-BR" altLang="pt-BR" sz="1100">
                  <a:latin typeface="Calibri" pitchFamily="34" charset="0"/>
                </a:rPr>
                <a:t>b</a:t>
              </a:r>
              <a:endParaRPr lang="pt-BR" altLang="pt-BR"/>
            </a:p>
          </p:txBody>
        </p:sp>
        <p:sp>
          <p:nvSpPr>
            <p:cNvPr id="11271" name="Text Box 35"/>
            <p:cNvSpPr txBox="1">
              <a:spLocks noChangeArrowheads="1"/>
            </p:cNvSpPr>
            <p:nvPr/>
          </p:nvSpPr>
          <p:spPr bwMode="auto">
            <a:xfrm>
              <a:off x="6660" y="7660"/>
              <a:ext cx="445" cy="4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ts val="1000"/>
                </a:spcAft>
              </a:pPr>
              <a:r>
                <a:rPr lang="pt-BR" altLang="pt-BR" sz="1100">
                  <a:latin typeface="Calibri" pitchFamily="34" charset="0"/>
                </a:rPr>
                <a:t>d</a:t>
              </a:r>
              <a:endParaRPr lang="pt-BR" altLang="pt-BR"/>
            </a:p>
          </p:txBody>
        </p:sp>
        <p:sp>
          <p:nvSpPr>
            <p:cNvPr id="11272" name="Text Box 36"/>
            <p:cNvSpPr txBox="1">
              <a:spLocks noChangeArrowheads="1"/>
            </p:cNvSpPr>
            <p:nvPr/>
          </p:nvSpPr>
          <p:spPr bwMode="auto">
            <a:xfrm>
              <a:off x="2508" y="7588"/>
              <a:ext cx="445" cy="4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ts val="1000"/>
                </a:spcAft>
              </a:pPr>
              <a:r>
                <a:rPr lang="pt-BR" altLang="pt-BR" sz="1100">
                  <a:latin typeface="Calibri" pitchFamily="34" charset="0"/>
                </a:rPr>
                <a:t>c</a:t>
              </a:r>
              <a:endParaRPr lang="pt-BR" altLang="pt-B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smtClean="0">
                <a:ea typeface="ＭＳ Ｐゴシック" pitchFamily="34" charset="-128"/>
              </a:rPr>
              <a:t>Evolução dos Preços do Boi Gordo</a:t>
            </a:r>
            <a:br>
              <a:rPr lang="pt-BR" altLang="pt-BR" sz="3600" smtClean="0">
                <a:ea typeface="ＭＳ Ｐゴシック" pitchFamily="34" charset="-128"/>
              </a:rPr>
            </a:br>
            <a:r>
              <a:rPr lang="pt-BR" altLang="pt-BR" sz="3600" smtClean="0">
                <a:ea typeface="ＭＳ Ｐゴシック" pitchFamily="34" charset="-128"/>
              </a:rPr>
              <a:t> Diversas Praças (em Reais)</a:t>
            </a:r>
          </a:p>
        </p:txBody>
      </p:sp>
      <p:pic>
        <p:nvPicPr>
          <p:cNvPr id="12291" name="Image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1943100"/>
            <a:ext cx="5362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3096</Words>
  <Application>Microsoft Office PowerPoint</Application>
  <PresentationFormat>Apresentação na tela (4:3)</PresentationFormat>
  <Paragraphs>949</Paragraphs>
  <Slides>79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79</vt:i4>
      </vt:variant>
    </vt:vector>
  </HeadingPairs>
  <TitlesOfParts>
    <vt:vector size="83" baseType="lpstr">
      <vt:lpstr>Office Theme</vt:lpstr>
      <vt:lpstr>1_Office Theme</vt:lpstr>
      <vt:lpstr>Equation</vt:lpstr>
      <vt:lpstr>Equação</vt:lpstr>
      <vt:lpstr>Economia O mercado como mecanismo de alocação de recursos. Análise de equilíbrio parcial.  </vt:lpstr>
      <vt:lpstr>Mercado e alocação de recursos</vt:lpstr>
      <vt:lpstr>O mecanismo de arbitragem</vt:lpstr>
      <vt:lpstr>Arbitragem</vt:lpstr>
      <vt:lpstr>Arbitragem</vt:lpstr>
      <vt:lpstr>Arbitragem: quanto custa transportar o boi gordo?</vt:lpstr>
      <vt:lpstr>O que aconteceria se o frigorífico de  Rio Branco - AC pagasse $30 a menos por cabeça?</vt:lpstr>
      <vt:lpstr>Arbitragem</vt:lpstr>
      <vt:lpstr>Evolução dos Preços do Boi Gordo  Diversas Praças (em Reais)</vt:lpstr>
      <vt:lpstr>Mercado e alocação de recursos</vt:lpstr>
      <vt:lpstr>Curva de demanda do bem X</vt:lpstr>
      <vt:lpstr>Curvas de demanda</vt:lpstr>
      <vt:lpstr>Curva de demanda do bem X</vt:lpstr>
      <vt:lpstr>Curva de demanda do bem X</vt:lpstr>
      <vt:lpstr>Curva de oferta do bem X</vt:lpstr>
      <vt:lpstr>Curvas de oferta</vt:lpstr>
      <vt:lpstr>Curva de oferta do bem X</vt:lpstr>
      <vt:lpstr>Curva de oferta do bem X</vt:lpstr>
      <vt:lpstr>Curvas de oferta e demanda</vt:lpstr>
      <vt:lpstr>Equilíbrio</vt:lpstr>
      <vt:lpstr>Equilíbrio</vt:lpstr>
      <vt:lpstr>Mercado – Exercício Qual é o preço de equilíbrio p*?   E a quantidade de equilíbrio Q*?</vt:lpstr>
      <vt:lpstr>Mercado – Exercício Qual é o preço de equilíbrio p*?   E a quantidade de equilíbrio Q*?</vt:lpstr>
      <vt:lpstr>Preço abaixo do equilíbrio</vt:lpstr>
      <vt:lpstr>Tabelamento de preços</vt:lpstr>
      <vt:lpstr>Mercado – Equilíbrio </vt:lpstr>
      <vt:lpstr>“Mercados” em que não ocorre o equilíbrio</vt:lpstr>
      <vt:lpstr>Retorno ao Equilíbrio</vt:lpstr>
      <vt:lpstr>Estática Comparativa</vt:lpstr>
      <vt:lpstr>Equilíbrio - Interpretação</vt:lpstr>
      <vt:lpstr>Estática comparativa</vt:lpstr>
      <vt:lpstr>Estática Comparativa alteração do equilíbrio original após choques</vt:lpstr>
      <vt:lpstr>Slide 33</vt:lpstr>
      <vt:lpstr>Estática Comparativa alteração do equilíbrio original após choques</vt:lpstr>
      <vt:lpstr>Estática Comparativa – Exercícios (qual curva se desloca? Em que direção?)</vt:lpstr>
      <vt:lpstr>Estática comparativa - quantificação</vt:lpstr>
      <vt:lpstr>Estática comparativa - quantificação</vt:lpstr>
      <vt:lpstr>Estática comparativa - quantificação</vt:lpstr>
      <vt:lpstr>Exercício</vt:lpstr>
      <vt:lpstr>Equilíbrio parcial - Economia aberta</vt:lpstr>
      <vt:lpstr>País exportador</vt:lpstr>
      <vt:lpstr>País importador</vt:lpstr>
      <vt:lpstr>País importador / exportador</vt:lpstr>
      <vt:lpstr>Economia aberta</vt:lpstr>
      <vt:lpstr>Exercício</vt:lpstr>
      <vt:lpstr>Palavras-chave</vt:lpstr>
      <vt:lpstr>Economia Elasticidades; Análise de equilíbrio parcial em economias fechadas e abertas.  </vt:lpstr>
      <vt:lpstr>Elasticidade (em geral)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Medindo a elasticidade em um ponto</vt:lpstr>
      <vt:lpstr>Medindo a elasticidade em um ponto</vt:lpstr>
      <vt:lpstr>Medindo a elasticidade em um ponto</vt:lpstr>
      <vt:lpstr>Medindo a elasticidade em um ponto</vt:lpstr>
      <vt:lpstr>Medindo a elasticidade em um ponto</vt:lpstr>
      <vt:lpstr>Diferentes tipos de elasticidade em uma curva da demanda reta</vt:lpstr>
      <vt:lpstr>Diferentes tipos de elasticidade em uma curva da demanda reta</vt:lpstr>
      <vt:lpstr>Diferentes tipos de elasticidade em uma curva da demanda reta</vt:lpstr>
      <vt:lpstr>Diferentes tipos de elasticidade em uma curva da demanda reta</vt:lpstr>
      <vt:lpstr>Elasticidades da demanda </vt:lpstr>
      <vt:lpstr>Slide 72</vt:lpstr>
      <vt:lpstr>Slide 73</vt:lpstr>
      <vt:lpstr>Slide 74</vt:lpstr>
      <vt:lpstr>Slide 75</vt:lpstr>
      <vt:lpstr>Slide 76</vt:lpstr>
      <vt:lpstr>Slide 77</vt:lpstr>
      <vt:lpstr>Exercício</vt:lpstr>
      <vt:lpstr>Palavras - chave</vt:lpstr>
    </vt:vector>
  </TitlesOfParts>
  <Company>FZEA/USP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– Aula 1 Objeto e método da Economia</dc:title>
  <dc:creator>Rubens Nunes</dc:creator>
  <cp:lastModifiedBy>User</cp:lastModifiedBy>
  <cp:revision>248</cp:revision>
  <dcterms:created xsi:type="dcterms:W3CDTF">2009-02-02T19:19:57Z</dcterms:created>
  <dcterms:modified xsi:type="dcterms:W3CDTF">2018-10-19T13:02:05Z</dcterms:modified>
</cp:coreProperties>
</file>