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7" r:id="rId17"/>
    <p:sldId id="295" r:id="rId18"/>
    <p:sldId id="299" r:id="rId19"/>
    <p:sldId id="301" r:id="rId20"/>
    <p:sldId id="300" r:id="rId21"/>
    <p:sldId id="302" r:id="rId22"/>
    <p:sldId id="298" r:id="rId23"/>
    <p:sldId id="296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6DCB-7F23-473D-AFB2-E42237D33938}" type="datetimeFigureOut">
              <a:rPr lang="pt-BR" smtClean="0"/>
              <a:t>25/02/2020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25/02/2020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25/02/2020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543800" cy="1296144"/>
          </a:xfrm>
        </p:spPr>
        <p:txBody>
          <a:bodyPr>
            <a:normAutofit/>
          </a:bodyPr>
          <a:lstStyle/>
          <a:p>
            <a:pPr algn="ctr"/>
            <a:r>
              <a:rPr lang="pt-BR" sz="4500" b="1" dirty="0" smtClean="0">
                <a:latin typeface="Times New Roman" pitchFamily="18" charset="0"/>
                <a:cs typeface="Times New Roman" pitchFamily="18" charset="0"/>
              </a:rPr>
              <a:t>Demonstrações Contábeis: Balanço Patrimonial</a:t>
            </a:r>
            <a:endParaRPr lang="pt-BR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838137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Principais Decisões Empresariais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96752"/>
            <a:ext cx="7543800" cy="3816424"/>
          </a:xfrm>
        </p:spPr>
        <p:txBody>
          <a:bodyPr>
            <a:normAutofit/>
          </a:bodyPr>
          <a:lstStyle/>
          <a:p>
            <a:pPr lvl="1"/>
            <a:r>
              <a:rPr lang="pt-BR" altLang="pt-BR" sz="2200" b="1" dirty="0" smtClean="0">
                <a:latin typeface="Times New Roman" pitchFamily="18" charset="0"/>
                <a:cs typeface="Times New Roman" pitchFamily="18" charset="0"/>
              </a:rPr>
              <a:t>DECISÃO </a:t>
            </a:r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 INVESTIMENTO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Em que investir?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DECISÃO DE FINANCIAMENTO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Como financiar o investimento?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DECISÃO DE DIVIDENDOS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Como e em qual valor remunerar os sócios?</a:t>
            </a:r>
          </a:p>
          <a:p>
            <a:pPr lvl="1"/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GESTÃO DAS CONTAS CIRCULANTES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Qual política de crédito adotar?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Quanto manter em estoque?</a:t>
            </a:r>
          </a:p>
          <a:p>
            <a:pPr lvl="2">
              <a:spcBef>
                <a:spcPct val="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Pagar fornecedores à vista ou a prazo?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3845B7D7-9A7C-4DBE-9910-B987CD5D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7" y="5085184"/>
            <a:ext cx="3744913" cy="115247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32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Investimentos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062E61E-461E-4E20-BC30-0F483AE3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5085184"/>
            <a:ext cx="3816350" cy="115247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Origem dos recursos</a:t>
            </a:r>
          </a:p>
        </p:txBody>
      </p:sp>
    </p:spTree>
    <p:extLst>
      <p:ext uri="{BB962C8B-B14F-4D97-AF65-F5344CB8AC3E}">
        <p14:creationId xmlns:p14="http://schemas.microsoft.com/office/powerpoint/2010/main" val="41894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694121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Organização do Balanço Patrimonial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5" name="Agrupar 7">
            <a:extLst>
              <a:ext uri="{FF2B5EF4-FFF2-40B4-BE49-F238E27FC236}">
                <a16:creationId xmlns:a16="http://schemas.microsoft.com/office/drawing/2014/main" xmlns="" id="{0D482F2B-8E8B-470E-A2B0-410127F7B201}"/>
              </a:ext>
            </a:extLst>
          </p:cNvPr>
          <p:cNvGrpSpPr/>
          <p:nvPr/>
        </p:nvGrpSpPr>
        <p:grpSpPr>
          <a:xfrm>
            <a:off x="1353365" y="1238969"/>
            <a:ext cx="6912768" cy="5092204"/>
            <a:chOff x="2495600" y="1015230"/>
            <a:chExt cx="6912768" cy="5092204"/>
          </a:xfrm>
        </p:grpSpPr>
        <p:grpSp>
          <p:nvGrpSpPr>
            <p:cNvPr id="6" name="Grupo 2">
              <a:extLst>
                <a:ext uri="{FF2B5EF4-FFF2-40B4-BE49-F238E27FC236}">
                  <a16:creationId xmlns:a16="http://schemas.microsoft.com/office/drawing/2014/main" xmlns="" id="{BFEFAF09-5DB1-4694-B1D8-FC6B6617FB93}"/>
                </a:ext>
              </a:extLst>
            </p:cNvPr>
            <p:cNvGrpSpPr/>
            <p:nvPr/>
          </p:nvGrpSpPr>
          <p:grpSpPr>
            <a:xfrm>
              <a:off x="2495600" y="1628800"/>
              <a:ext cx="3340754" cy="4468336"/>
              <a:chOff x="971600" y="1412776"/>
              <a:chExt cx="3340754" cy="4684360"/>
            </a:xfrm>
          </p:grpSpPr>
          <p:sp>
            <p:nvSpPr>
              <p:cNvPr id="15" name="Rectangle 2">
                <a:extLst>
                  <a:ext uri="{FF2B5EF4-FFF2-40B4-BE49-F238E27FC236}">
                    <a16:creationId xmlns:a16="http://schemas.microsoft.com/office/drawing/2014/main" xmlns="" id="{AA861841-E397-4EC0-85AF-499AA37D2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600" y="1412776"/>
                <a:ext cx="3333389" cy="2145650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pt-BR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" name="Rectangle 3">
                <a:extLst>
                  <a:ext uri="{FF2B5EF4-FFF2-40B4-BE49-F238E27FC236}">
                    <a16:creationId xmlns:a16="http://schemas.microsoft.com/office/drawing/2014/main" xmlns="" id="{7999B4C9-D7CD-4F6C-B5B2-E874257AC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438" y="3632413"/>
                <a:ext cx="3331916" cy="2464723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pt-BR" sz="24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7" name="Text Box 5">
                <a:extLst>
                  <a:ext uri="{FF2B5EF4-FFF2-40B4-BE49-F238E27FC236}">
                    <a16:creationId xmlns:a16="http://schemas.microsoft.com/office/drawing/2014/main" xmlns="" id="{3BA32B32-6F55-4620-AA12-5702CDB41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1927" y="2038590"/>
                <a:ext cx="2337644" cy="48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pt-BR" altLang="pt-BR" sz="2400" b="1" dirty="0"/>
                  <a:t>CIRCULANTE</a:t>
                </a:r>
              </a:p>
            </p:txBody>
          </p:sp>
          <p:sp>
            <p:nvSpPr>
              <p:cNvPr id="18" name="Text Box 8">
                <a:extLst>
                  <a:ext uri="{FF2B5EF4-FFF2-40B4-BE49-F238E27FC236}">
                    <a16:creationId xmlns:a16="http://schemas.microsoft.com/office/drawing/2014/main" xmlns="" id="{9AC2C8F1-0FD7-4071-BA7A-0FA8953BF7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1108" y="3746441"/>
                <a:ext cx="3034371" cy="21295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400" b="1" dirty="0"/>
                  <a:t>NÃO CIRCULANTE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000" dirty="0"/>
                  <a:t>Realizável a LP</a:t>
                </a:r>
              </a:p>
              <a:p>
                <a:pPr eaLnBrk="1" hangingPunct="1">
                  <a:lnSpc>
                    <a:spcPct val="120000"/>
                  </a:lnSpc>
                </a:pPr>
                <a:r>
                  <a:rPr lang="pt-BR" altLang="pt-BR" sz="2000" dirty="0"/>
                  <a:t>Investimentos</a:t>
                </a:r>
              </a:p>
              <a:p>
                <a:pPr eaLnBrk="1" hangingPunct="1">
                  <a:lnSpc>
                    <a:spcPct val="120000"/>
                  </a:lnSpc>
                </a:pPr>
                <a:r>
                  <a:rPr lang="pt-BR" altLang="pt-BR" sz="2000" dirty="0"/>
                  <a:t>Imobilizado</a:t>
                </a:r>
              </a:p>
              <a:p>
                <a:pPr eaLnBrk="1" hangingPunct="1">
                  <a:lnSpc>
                    <a:spcPct val="120000"/>
                  </a:lnSpc>
                </a:pPr>
                <a:r>
                  <a:rPr lang="pt-BR" altLang="pt-BR" sz="2000" dirty="0"/>
                  <a:t>Intangível </a:t>
                </a:r>
              </a:p>
            </p:txBody>
          </p:sp>
        </p:grpSp>
        <p:grpSp>
          <p:nvGrpSpPr>
            <p:cNvPr id="7" name="Grupo 4">
              <a:extLst>
                <a:ext uri="{FF2B5EF4-FFF2-40B4-BE49-F238E27FC236}">
                  <a16:creationId xmlns:a16="http://schemas.microsoft.com/office/drawing/2014/main" xmlns="" id="{89FA43D6-7448-43AF-B9FD-CA4931269441}"/>
                </a:ext>
              </a:extLst>
            </p:cNvPr>
            <p:cNvGrpSpPr/>
            <p:nvPr/>
          </p:nvGrpSpPr>
          <p:grpSpPr>
            <a:xfrm>
              <a:off x="5904112" y="1628801"/>
              <a:ext cx="3504256" cy="4478633"/>
              <a:chOff x="4380112" y="1412776"/>
              <a:chExt cx="3504256" cy="4695155"/>
            </a:xfrm>
          </p:grpSpPr>
          <p:sp>
            <p:nvSpPr>
              <p:cNvPr id="9" name="Rectangle 4">
                <a:extLst>
                  <a:ext uri="{FF2B5EF4-FFF2-40B4-BE49-F238E27FC236}">
                    <a16:creationId xmlns:a16="http://schemas.microsoft.com/office/drawing/2014/main" xmlns="" id="{F1F611BA-727C-4F15-8FD4-BF224D1D7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0112" y="1412776"/>
                <a:ext cx="3473324" cy="97879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>
                  <a:solidFill>
                    <a:schemeClr val="accent2"/>
                  </a:solidFill>
                </a:endParaRPr>
              </a:p>
              <a:p>
                <a:pPr eaLnBrk="1" hangingPunct="1"/>
                <a:endParaRPr lang="pt-BR" altLang="pt-BR" sz="24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xmlns="" id="{A0A00ED7-60B3-458E-9F1C-54C97C6F9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6396" y="1622408"/>
                <a:ext cx="2686744" cy="48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 sz="2400" b="1"/>
                  <a:t>CIRCULANTE</a:t>
                </a: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xmlns="" id="{DA4249FF-107B-42E0-A6C7-59090FF32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0112" y="3439737"/>
                <a:ext cx="3504256" cy="2657399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pt-BR" sz="24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xmlns="" id="{EE5495E8-A82F-44DD-AE3D-6C66C2752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0112" y="3720275"/>
                <a:ext cx="3451228" cy="2387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BR" altLang="pt-BR" sz="2400" b="1" dirty="0"/>
                  <a:t>PATRIMÔNIO LÍQUIDO</a:t>
                </a:r>
              </a:p>
              <a:p>
                <a:pPr eaLnBrk="1" hangingPunct="1"/>
                <a:r>
                  <a:rPr lang="pt-BR" altLang="pt-BR" sz="2000" dirty="0"/>
                  <a:t>Capital </a:t>
                </a:r>
              </a:p>
              <a:p>
                <a:pPr eaLnBrk="1" hangingPunct="1"/>
                <a:r>
                  <a:rPr lang="pt-BR" altLang="pt-BR" sz="2000" dirty="0"/>
                  <a:t>Reservas de Capital</a:t>
                </a:r>
              </a:p>
              <a:p>
                <a:pPr eaLnBrk="1" hangingPunct="1"/>
                <a:r>
                  <a:rPr lang="pt-BR" altLang="pt-BR" sz="2000" dirty="0"/>
                  <a:t>Reservas de Lucro</a:t>
                </a:r>
              </a:p>
              <a:p>
                <a:pPr eaLnBrk="1" hangingPunct="1"/>
                <a:r>
                  <a:rPr lang="pt-BR" altLang="pt-BR" sz="2000" dirty="0"/>
                  <a:t>Ajustes de Avaliação Patrimonial</a:t>
                </a:r>
                <a:r>
                  <a:rPr lang="pt-BR" altLang="pt-BR" sz="1600" dirty="0"/>
                  <a:t>     </a:t>
                </a:r>
              </a:p>
              <a:p>
                <a:pPr eaLnBrk="1" hangingPunct="1"/>
                <a:r>
                  <a:rPr lang="pt-BR" altLang="pt-BR" dirty="0"/>
                  <a:t>       </a:t>
                </a:r>
                <a:endParaRPr lang="pt-BR" altLang="pt-BR" sz="1400" dirty="0"/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xmlns="" id="{B0B27A86-C6EE-4889-B88A-3F6BADE9D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0112" y="2460938"/>
                <a:ext cx="3504256" cy="887855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  <a:p>
                <a:pPr eaLnBrk="1" hangingPunct="1"/>
                <a:endParaRPr lang="pt-BR" altLang="pt-BR" sz="2400"/>
              </a:p>
            </p:txBody>
          </p:sp>
          <p:sp>
            <p:nvSpPr>
              <p:cNvPr id="14" name="Text Box 11">
                <a:extLst>
                  <a:ext uri="{FF2B5EF4-FFF2-40B4-BE49-F238E27FC236}">
                    <a16:creationId xmlns:a16="http://schemas.microsoft.com/office/drawing/2014/main" xmlns="" id="{CC93BD63-07FE-4538-B73B-EE5C07686E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6396" y="2670571"/>
                <a:ext cx="3281834" cy="48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pt-BR" altLang="pt-BR" sz="2400" b="1"/>
                  <a:t>NÃO CIRCULANTE</a:t>
                </a:r>
              </a:p>
            </p:txBody>
          </p:sp>
        </p:grp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xmlns="" id="{D494FB64-9944-462C-8E17-FF1DB302E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4548" y="1015230"/>
              <a:ext cx="350288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3600" b="1" dirty="0">
                  <a:solidFill>
                    <a:srgbClr val="00206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  <a:ea typeface="+mj-ea"/>
                  <a:cs typeface="+mj-cs"/>
                </a:rPr>
                <a:t>PASSIVO e PL</a:t>
              </a:r>
            </a:p>
          </p:txBody>
        </p:sp>
      </p:grpSp>
      <p:sp>
        <p:nvSpPr>
          <p:cNvPr id="19" name="Text Box 5">
            <a:extLst>
              <a:ext uri="{FF2B5EF4-FFF2-40B4-BE49-F238E27FC236}">
                <a16:creationId xmlns:a16="http://schemas.microsoft.com/office/drawing/2014/main" xmlns="" id="{D494FB64-9944-462C-8E17-FF1DB302E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866" y="1206208"/>
            <a:ext cx="3502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Ativo</a:t>
            </a:r>
            <a:endParaRPr lang="pt-BR" altLang="pt-BR" sz="36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38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Organização do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Ativo Circulante</a:t>
            </a:r>
            <a:endParaRPr lang="pt-BR" sz="4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A10670D-7F38-4513-95B6-7FE42778C5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7544" y="1836800"/>
            <a:ext cx="5400600" cy="425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16000" indent="-342900" algn="just">
              <a:lnSpc>
                <a:spcPct val="90000"/>
              </a:lnSpc>
              <a:spcBef>
                <a:spcPts val="12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800" b="1" dirty="0">
                <a:latin typeface="+mj-lt"/>
              </a:rPr>
              <a:t>O Ativo é organizado por ordem decrescente de liquidez.</a:t>
            </a:r>
          </a:p>
          <a:p>
            <a:pPr marL="216000" indent="-342900" algn="just">
              <a:lnSpc>
                <a:spcPct val="90000"/>
              </a:lnSpc>
              <a:spcBef>
                <a:spcPts val="12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800" b="1" dirty="0">
                <a:latin typeface="+mj-lt"/>
              </a:rPr>
              <a:t>ATIVO CIRCULANTE: </a:t>
            </a:r>
            <a:r>
              <a:rPr lang="pt-BR" sz="2800" dirty="0">
                <a:latin typeface="+mj-lt"/>
              </a:rPr>
              <a:t>compõem o </a:t>
            </a:r>
            <a:r>
              <a:rPr lang="pt-BR" sz="2800" b="1" dirty="0">
                <a:latin typeface="+mj-lt"/>
              </a:rPr>
              <a:t>ativo circulante </a:t>
            </a:r>
            <a:r>
              <a:rPr lang="pt-BR" sz="2800" dirty="0">
                <a:latin typeface="+mj-lt"/>
              </a:rPr>
              <a:t>bens ou direitos que provavelmente se transformarão em dinheiro ou serão consumidos num período inferior a um ano (ou ao ciclo operacional da empresa).</a:t>
            </a:r>
          </a:p>
          <a:p>
            <a:pPr marL="216000" indent="-342900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endParaRPr lang="pt-BR" b="1" dirty="0">
              <a:latin typeface="+mj-lt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0471ED9D-31FD-440B-B649-C4CAE2B2E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1916832"/>
            <a:ext cx="2011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ATIVO</a:t>
            </a:r>
          </a:p>
        </p:txBody>
      </p:sp>
      <p:grpSp>
        <p:nvGrpSpPr>
          <p:cNvPr id="12" name="Grupo 2">
            <a:extLst>
              <a:ext uri="{FF2B5EF4-FFF2-40B4-BE49-F238E27FC236}">
                <a16:creationId xmlns:a16="http://schemas.microsoft.com/office/drawing/2014/main" xmlns="" id="{3189A3A4-8818-4C43-BE61-B481BC7D88A7}"/>
              </a:ext>
            </a:extLst>
          </p:cNvPr>
          <p:cNvGrpSpPr/>
          <p:nvPr/>
        </p:nvGrpSpPr>
        <p:grpSpPr>
          <a:xfrm>
            <a:off x="6367753" y="2391429"/>
            <a:ext cx="2016224" cy="3878189"/>
            <a:chOff x="971597" y="2424993"/>
            <a:chExt cx="3225558" cy="4598202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xmlns="" id="{2927D196-7031-4550-B210-7A6C1C727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97" y="2424993"/>
              <a:ext cx="3225558" cy="2732057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  <p:sp>
          <p:nvSpPr>
            <p:cNvPr id="14" name="Rectangle 3">
              <a:extLst>
                <a:ext uri="{FF2B5EF4-FFF2-40B4-BE49-F238E27FC236}">
                  <a16:creationId xmlns:a16="http://schemas.microsoft.com/office/drawing/2014/main" xmlns="" id="{02C2942A-7087-4A9C-A5C9-3374AAA21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97" y="5327804"/>
              <a:ext cx="3225558" cy="1695391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 sz="2400"/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xmlns="" id="{3DEBBC8F-E807-4485-9156-6D2BB0833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4867" y="2653683"/>
              <a:ext cx="2337644" cy="364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400" b="1" dirty="0"/>
                <a:t>CIRCULANTE</a:t>
              </a:r>
            </a:p>
          </p:txBody>
        </p: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9792D7BD-E5D5-4949-B395-15EA6AC36DBA}"/>
              </a:ext>
            </a:extLst>
          </p:cNvPr>
          <p:cNvSpPr/>
          <p:nvPr/>
        </p:nvSpPr>
        <p:spPr>
          <a:xfrm>
            <a:off x="6372200" y="2989701"/>
            <a:ext cx="197526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600" dirty="0"/>
              <a:t>Caixa </a:t>
            </a:r>
          </a:p>
          <a:p>
            <a:pPr>
              <a:spcBef>
                <a:spcPct val="50000"/>
              </a:spcBef>
            </a:pPr>
            <a:r>
              <a:rPr lang="pt-BR" altLang="pt-BR" sz="1600" dirty="0"/>
              <a:t>Aplicações Financeiras</a:t>
            </a:r>
          </a:p>
          <a:p>
            <a:pPr>
              <a:spcBef>
                <a:spcPct val="50000"/>
              </a:spcBef>
            </a:pPr>
            <a:r>
              <a:rPr lang="pt-BR" altLang="pt-BR" sz="1600" dirty="0"/>
              <a:t>Contas a receber</a:t>
            </a:r>
          </a:p>
          <a:p>
            <a:pPr>
              <a:spcBef>
                <a:spcPct val="50000"/>
              </a:spcBef>
            </a:pPr>
            <a:r>
              <a:rPr lang="pt-BR" altLang="pt-BR" sz="1600" dirty="0"/>
              <a:t>Estoques</a:t>
            </a:r>
          </a:p>
        </p:txBody>
      </p:sp>
    </p:spTree>
    <p:extLst>
      <p:ext uri="{BB962C8B-B14F-4D97-AF65-F5344CB8AC3E}">
        <p14:creationId xmlns:p14="http://schemas.microsoft.com/office/powerpoint/2010/main" val="3025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709480" cy="694121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Organização do Ativo Não Circulante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486233DF-E41E-4726-8E6F-A191A4328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9" y="1368806"/>
            <a:ext cx="59766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16000" indent="-3429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b="1" dirty="0"/>
              <a:t>ATIVO NÃO CIRCULANTE: </a:t>
            </a:r>
            <a:r>
              <a:rPr lang="pt-BR" sz="2000" dirty="0"/>
              <a:t>contém 4 subcontas:</a:t>
            </a:r>
            <a:endParaRPr lang="pt-BR" sz="2000" b="1" dirty="0"/>
          </a:p>
          <a:p>
            <a:pPr marL="565200" lvl="1" indent="-3240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dirty="0"/>
              <a:t>O</a:t>
            </a:r>
            <a:r>
              <a:rPr lang="pt-BR" sz="2000" b="1" dirty="0"/>
              <a:t> Realizável a Longo Prazo </a:t>
            </a:r>
            <a:r>
              <a:rPr lang="pt-BR" sz="2000" dirty="0"/>
              <a:t>contém bens ou direitos que se espera que se transformem em dinheiro num período superior a um ano (ou ao ciclo operacional da empresa).</a:t>
            </a:r>
          </a:p>
          <a:p>
            <a:pPr marL="565200" lvl="1" indent="-3240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dirty="0"/>
              <a:t>Em</a:t>
            </a:r>
            <a:r>
              <a:rPr lang="pt-BR" sz="2000" b="1" dirty="0"/>
              <a:t> Investimentos </a:t>
            </a:r>
            <a:r>
              <a:rPr lang="pt-BR" sz="2000" dirty="0"/>
              <a:t>estão bens ou direitos não essenciais à atividade operacional da empresa.</a:t>
            </a:r>
          </a:p>
          <a:p>
            <a:pPr marL="565200" lvl="1" indent="-3240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dirty="0"/>
              <a:t>O </a:t>
            </a:r>
            <a:r>
              <a:rPr lang="pt-BR" sz="2000" b="1" dirty="0"/>
              <a:t>Imobilizado </a:t>
            </a:r>
            <a:r>
              <a:rPr lang="pt-BR" sz="2000" dirty="0"/>
              <a:t>contém</a:t>
            </a:r>
            <a:r>
              <a:rPr lang="pt-BR" sz="2000" b="1" dirty="0"/>
              <a:t> </a:t>
            </a:r>
            <a:r>
              <a:rPr lang="pt-BR" sz="2000" dirty="0"/>
              <a:t>bens que compõem a infraestrutura necessária para a operação da empresa. </a:t>
            </a:r>
          </a:p>
          <a:p>
            <a:pPr marL="565200" lvl="1" indent="-3240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dirty="0"/>
              <a:t>No ativo </a:t>
            </a:r>
            <a:r>
              <a:rPr lang="pt-BR" sz="2000" b="1" dirty="0"/>
              <a:t>Intangível </a:t>
            </a:r>
            <a:r>
              <a:rPr lang="pt-BR" sz="2000" dirty="0"/>
              <a:t>estão os ativos incorpóreos adquiridos.</a:t>
            </a:r>
          </a:p>
          <a:p>
            <a:pPr marL="565200" lvl="1" indent="-3240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000" dirty="0"/>
              <a:t>As subcontas </a:t>
            </a:r>
            <a:r>
              <a:rPr lang="pt-BR" sz="2000" b="1" dirty="0"/>
              <a:t>Investimentos</a:t>
            </a:r>
            <a:r>
              <a:rPr lang="pt-BR" sz="2000" dirty="0"/>
              <a:t>, </a:t>
            </a:r>
            <a:r>
              <a:rPr lang="pt-BR" sz="2000" b="1" dirty="0"/>
              <a:t>Imobilizado</a:t>
            </a:r>
            <a:r>
              <a:rPr lang="pt-BR" sz="2000" dirty="0"/>
              <a:t> e </a:t>
            </a:r>
            <a:r>
              <a:rPr lang="pt-BR" sz="2000" b="1" dirty="0"/>
              <a:t>Intangível.</a:t>
            </a:r>
            <a:endParaRPr lang="pt-BR" b="1" dirty="0">
              <a:latin typeface="+mj-lt"/>
            </a:endParaRPr>
          </a:p>
        </p:txBody>
      </p:sp>
      <p:grpSp>
        <p:nvGrpSpPr>
          <p:cNvPr id="6" name="Grupo 3">
            <a:extLst>
              <a:ext uri="{FF2B5EF4-FFF2-40B4-BE49-F238E27FC236}">
                <a16:creationId xmlns:a16="http://schemas.microsoft.com/office/drawing/2014/main" xmlns="" id="{13AB8616-6EED-48D8-8543-7E60CD6AC408}"/>
              </a:ext>
            </a:extLst>
          </p:cNvPr>
          <p:cNvGrpSpPr/>
          <p:nvPr/>
        </p:nvGrpSpPr>
        <p:grpSpPr>
          <a:xfrm>
            <a:off x="6516216" y="2011478"/>
            <a:ext cx="2016224" cy="4081818"/>
            <a:chOff x="755576" y="1948854"/>
            <a:chExt cx="2016224" cy="3163295"/>
          </a:xfrm>
        </p:grpSpPr>
        <p:grpSp>
          <p:nvGrpSpPr>
            <p:cNvPr id="7" name="Grupo 2">
              <a:extLst>
                <a:ext uri="{FF2B5EF4-FFF2-40B4-BE49-F238E27FC236}">
                  <a16:creationId xmlns:a16="http://schemas.microsoft.com/office/drawing/2014/main" xmlns="" id="{95773556-DF24-4972-9C9C-9559A67A4486}"/>
                </a:ext>
              </a:extLst>
            </p:cNvPr>
            <p:cNvGrpSpPr/>
            <p:nvPr/>
          </p:nvGrpSpPr>
          <p:grpSpPr>
            <a:xfrm>
              <a:off x="755576" y="2492103"/>
              <a:ext cx="2016224" cy="2620046"/>
              <a:chOff x="971597" y="2424993"/>
              <a:chExt cx="3340757" cy="3672143"/>
            </a:xfrm>
          </p:grpSpPr>
          <p:sp>
            <p:nvSpPr>
              <p:cNvPr id="10" name="Rectangle 2">
                <a:extLst>
                  <a:ext uri="{FF2B5EF4-FFF2-40B4-BE49-F238E27FC236}">
                    <a16:creationId xmlns:a16="http://schemas.microsoft.com/office/drawing/2014/main" xmlns="" id="{C79F0A33-FD05-4B00-9FD0-56F36FECB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597" y="2424993"/>
                <a:ext cx="3333389" cy="1043364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pt-BR"/>
              </a:p>
            </p:txBody>
          </p:sp>
          <p:sp>
            <p:nvSpPr>
              <p:cNvPr id="11" name="Rectangle 3">
                <a:extLst>
                  <a:ext uri="{FF2B5EF4-FFF2-40B4-BE49-F238E27FC236}">
                    <a16:creationId xmlns:a16="http://schemas.microsoft.com/office/drawing/2014/main" xmlns="" id="{2C1265F2-3441-407A-8642-12506250F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0438" y="3632413"/>
                <a:ext cx="3331916" cy="2464723"/>
              </a:xfrm>
              <a:prstGeom prst="rect">
                <a:avLst/>
              </a:prstGeom>
              <a:solidFill>
                <a:srgbClr val="FFFF66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pt-BR" sz="2400"/>
              </a:p>
            </p:txBody>
          </p:sp>
        </p:grp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xmlns="" id="{F98D8081-A6F6-4842-A5AD-BAAA1CB47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1948854"/>
              <a:ext cx="2011777" cy="378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24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j-lt"/>
                  <a:ea typeface="+mj-ea"/>
                  <a:cs typeface="+mj-cs"/>
                </a:rPr>
                <a:t>ATIVO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405437AC-961A-4C6E-A6F2-5ED5461B5EE6}"/>
                </a:ext>
              </a:extLst>
            </p:cNvPr>
            <p:cNvSpPr/>
            <p:nvPr/>
          </p:nvSpPr>
          <p:spPr>
            <a:xfrm>
              <a:off x="792087" y="3353588"/>
              <a:ext cx="1975266" cy="13338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b="1" dirty="0"/>
                <a:t>NÃO CIRCULANTE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1600" dirty="0"/>
                <a:t>Realizável a LP</a:t>
              </a:r>
            </a:p>
            <a:p>
              <a:pPr>
                <a:lnSpc>
                  <a:spcPct val="120000"/>
                </a:lnSpc>
              </a:pPr>
              <a:r>
                <a:rPr lang="pt-BR" altLang="pt-BR" sz="1600" dirty="0"/>
                <a:t>Investimentos</a:t>
              </a:r>
            </a:p>
            <a:p>
              <a:pPr>
                <a:lnSpc>
                  <a:spcPct val="120000"/>
                </a:lnSpc>
              </a:pPr>
              <a:r>
                <a:rPr lang="pt-BR" altLang="pt-BR" sz="1600" dirty="0"/>
                <a:t>Imobilizado</a:t>
              </a:r>
            </a:p>
            <a:p>
              <a:pPr>
                <a:lnSpc>
                  <a:spcPct val="120000"/>
                </a:lnSpc>
              </a:pPr>
              <a:r>
                <a:rPr lang="pt-BR" altLang="pt-BR" sz="1600" dirty="0"/>
                <a:t>Intangível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5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694121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Organização do Passivo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11560" y="1844824"/>
            <a:ext cx="489654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342900" algn="just">
              <a:lnSpc>
                <a:spcPct val="90000"/>
              </a:lnSpc>
              <a:spcBef>
                <a:spcPts val="12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O Passivo é organizado por ordem decrescente de prazo de exigibilidade:</a:t>
            </a:r>
          </a:p>
          <a:p>
            <a:pPr marL="673200" lvl="1" indent="-3429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em primeiro lugar, as contas que vão vencer mais rapidamente;</a:t>
            </a:r>
          </a:p>
          <a:p>
            <a:pPr marL="673200" lvl="1" indent="-3429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seguidas pelas que têm vencimento em mais longo prazo; e </a:t>
            </a:r>
          </a:p>
          <a:p>
            <a:pPr marL="673200" lvl="1" indent="-342900" algn="just">
              <a:lnSpc>
                <a:spcPct val="90000"/>
              </a:lnSpc>
              <a:spcBef>
                <a:spcPts val="600"/>
              </a:spcBef>
              <a:buSzPct val="85000"/>
              <a:buFont typeface="Arial" pitchFamily="34" charset="0"/>
              <a:buChar char="•"/>
              <a:defRPr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por fim, as não exigíveis, o patrimônio líquido</a:t>
            </a:r>
          </a:p>
        </p:txBody>
      </p:sp>
      <p:grpSp>
        <p:nvGrpSpPr>
          <p:cNvPr id="6" name="Grupo 4">
            <a:extLst>
              <a:ext uri="{FF2B5EF4-FFF2-40B4-BE49-F238E27FC236}">
                <a16:creationId xmlns:a16="http://schemas.microsoft.com/office/drawing/2014/main" xmlns="" id="{4ADF66B4-201E-4E14-B096-4A34FEBC3CCA}"/>
              </a:ext>
            </a:extLst>
          </p:cNvPr>
          <p:cNvGrpSpPr/>
          <p:nvPr/>
        </p:nvGrpSpPr>
        <p:grpSpPr>
          <a:xfrm>
            <a:off x="5508104" y="1956973"/>
            <a:ext cx="3319682" cy="4272406"/>
            <a:chOff x="4380112" y="1412776"/>
            <a:chExt cx="3504256" cy="468436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xmlns="" id="{20D37443-4F41-4682-891E-E40DDA32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1412776"/>
              <a:ext cx="3473324" cy="97879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solidFill>
                  <a:schemeClr val="accent2"/>
                </a:solidFill>
              </a:endParaRPr>
            </a:p>
            <a:p>
              <a:pPr eaLnBrk="1" hangingPunct="1"/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A8B2EBDB-7C74-4419-9F14-6578A0719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6395" y="1622410"/>
              <a:ext cx="2686743" cy="40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b="1" dirty="0"/>
                <a:t>CIRCULANTE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xmlns="" id="{66861B7E-F70E-4A93-A448-29308C8A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3439737"/>
              <a:ext cx="3504256" cy="265739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xmlns="" id="{8E9C7CE1-D973-4D42-A95E-191E35055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0112" y="3682523"/>
              <a:ext cx="3504256" cy="1316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/>
                <a:t>PATRIMÔNIO LÍQUIDO</a:t>
              </a:r>
            </a:p>
            <a:p>
              <a:pPr eaLnBrk="1" hangingPunct="1"/>
              <a:endParaRPr lang="pt-BR" altLang="pt-BR" dirty="0"/>
            </a:p>
            <a:p>
              <a:pPr eaLnBrk="1" hangingPunct="1"/>
              <a:r>
                <a:rPr lang="pt-BR" altLang="pt-BR" dirty="0"/>
                <a:t>Capital </a:t>
              </a:r>
            </a:p>
            <a:p>
              <a:pPr eaLnBrk="1" hangingPunct="1"/>
              <a:r>
                <a:rPr lang="pt-BR" altLang="pt-BR" dirty="0"/>
                <a:t>Reservas      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2373527-BC8F-46A6-AABD-01D79816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2460938"/>
              <a:ext cx="3504256" cy="88785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/>
            </a:p>
            <a:p>
              <a:pPr eaLnBrk="1" hangingPunct="1"/>
              <a:endParaRPr lang="pt-BR" altLang="pt-BR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xmlns="" id="{57ECF0A2-872C-450B-B283-BE6E62D3C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6395" y="2670571"/>
              <a:ext cx="3281834" cy="404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b="1" dirty="0"/>
                <a:t>NÃO CIRCULANTE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1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Composição do Passivo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44824"/>
            <a:ext cx="4181088" cy="4024270"/>
          </a:xfrm>
        </p:spPr>
        <p:txBody>
          <a:bodyPr/>
          <a:lstStyle/>
          <a:p>
            <a:pPr marL="216000" indent="-342900" algn="just">
              <a:buSzPct val="85000"/>
              <a:buFont typeface="Arial" pitchFamily="34" charset="0"/>
              <a:buChar char="•"/>
              <a:defRPr/>
            </a:pPr>
            <a:r>
              <a:rPr lang="pt-BR" b="1" dirty="0"/>
              <a:t>PASSIVO CIRCULANTE: </a:t>
            </a:r>
            <a:r>
              <a:rPr lang="pt-BR" dirty="0"/>
              <a:t>compõem o </a:t>
            </a:r>
            <a:r>
              <a:rPr lang="pt-BR" b="1" dirty="0"/>
              <a:t>passivo circulante </a:t>
            </a:r>
            <a:r>
              <a:rPr lang="pt-BR" dirty="0"/>
              <a:t>as obrigações que terão que ser pagas em um período inferior a um ano.</a:t>
            </a:r>
          </a:p>
          <a:p>
            <a:pPr marL="216000" indent="-342900" algn="just">
              <a:buSzPct val="85000"/>
              <a:buFont typeface="Arial" pitchFamily="34" charset="0"/>
              <a:buChar char="•"/>
              <a:defRPr/>
            </a:pPr>
            <a:r>
              <a:rPr lang="pt-BR" b="1" dirty="0"/>
              <a:t>PASSIVO NÃO CIRCULANTE: </a:t>
            </a:r>
            <a:r>
              <a:rPr lang="pt-BR" dirty="0"/>
              <a:t>contém as obrigações que deverão ser pagas em período superior a um ano. </a:t>
            </a:r>
          </a:p>
          <a:p>
            <a:pPr marL="216000" indent="-342900" algn="just">
              <a:buSzPct val="85000"/>
              <a:buFont typeface="Arial" pitchFamily="34" charset="0"/>
              <a:buChar char="•"/>
              <a:defRPr/>
            </a:pPr>
            <a:r>
              <a:rPr lang="pt-BR" b="1" dirty="0"/>
              <a:t>PATRIMÔNIO LÍQUIDO: </a:t>
            </a:r>
            <a:r>
              <a:rPr lang="pt-BR" dirty="0"/>
              <a:t>r</a:t>
            </a:r>
            <a:r>
              <a:rPr lang="pt-BR" altLang="pt-BR" dirty="0"/>
              <a:t>ecursos dos proprietários aplicados na empresa, diretamente (capital social) ou indiretamente (lucro retido).</a:t>
            </a:r>
            <a:endParaRPr lang="pt-BR" altLang="pt-BR" sz="24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CE545C46-A35F-4EB2-A36F-AE0CF5A407C8}"/>
              </a:ext>
            </a:extLst>
          </p:cNvPr>
          <p:cNvGrpSpPr/>
          <p:nvPr/>
        </p:nvGrpSpPr>
        <p:grpSpPr>
          <a:xfrm>
            <a:off x="5292080" y="1916832"/>
            <a:ext cx="3528392" cy="4032448"/>
            <a:chOff x="4380112" y="1412776"/>
            <a:chExt cx="3504256" cy="468436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50C4F967-29B7-4284-B57A-8D452432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1412776"/>
              <a:ext cx="3473324" cy="97879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  <a:p>
              <a:pPr eaLnBrk="1" hangingPunct="1"/>
              <a:endParaRPr lang="pt-BR" altLang="pt-BR" sz="2000"/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xmlns="" id="{EBCDF317-682F-4758-B60C-CBEA5C1EE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6395" y="1622409"/>
              <a:ext cx="2686743" cy="534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2000" b="1" dirty="0"/>
                <a:t>CIRCULANTE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75246B-81CF-4F03-98AB-04C093990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3439737"/>
              <a:ext cx="3504256" cy="2657399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 sz="20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xmlns="" id="{BB0DCB1B-8842-466E-9741-6332758900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0112" y="3682523"/>
              <a:ext cx="3504256" cy="1769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000" b="1" dirty="0"/>
                <a:t>PATRIMÔNIO LÍQUIDO</a:t>
              </a:r>
            </a:p>
            <a:p>
              <a:pPr eaLnBrk="1" hangingPunct="1"/>
              <a:endParaRPr lang="pt-BR" altLang="pt-BR" sz="2000" dirty="0"/>
            </a:p>
            <a:p>
              <a:pPr eaLnBrk="1" hangingPunct="1"/>
              <a:r>
                <a:rPr lang="pt-BR" altLang="pt-BR" sz="2000" dirty="0"/>
                <a:t>Capital </a:t>
              </a:r>
            </a:p>
            <a:p>
              <a:pPr eaLnBrk="1" hangingPunct="1"/>
              <a:r>
                <a:rPr lang="pt-BR" altLang="pt-BR" sz="2000" dirty="0"/>
                <a:t>Reservas       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xmlns="" id="{65149E91-2E42-41E0-862E-3ACF72EAB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112" y="2460938"/>
              <a:ext cx="3504256" cy="88785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  <a:p>
              <a:pPr eaLnBrk="1" hangingPunct="1"/>
              <a:endParaRPr lang="pt-BR" altLang="pt-BR" sz="2000"/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xmlns="" id="{B093733D-D43D-470A-9ECD-47BA0F239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6395" y="2670571"/>
              <a:ext cx="3281835" cy="534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t-BR" altLang="pt-BR" sz="2000" b="1" dirty="0"/>
                <a:t>NÃO CIRCULANTE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7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Patrimônio Líquido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Lei das Sociedades por Ações 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denomina de Passivo todo o lado direito do Balanço Patrimonial. Dessa forma, o Patrimônio Líquido estaria incluído na denominação Passivo. Porém, as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Normas Brasileiras de Contabilidade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 tratam o lado direito como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Passivo e Patrimônio Líquido.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O Patrimônio Líquido é uma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obrigação da empresa com os seus proprietários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. Todavia, é uma obrigação, geralmente,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não exigível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, isto é, os proprietários não exigem da empresa o reembolso de sua aplicação, pois têm um interesse de </a:t>
            </a:r>
            <a:r>
              <a:rPr lang="pt-BR" sz="2500" b="1" dirty="0" smtClean="0">
                <a:latin typeface="Times New Roman" pitchFamily="18" charset="0"/>
                <a:cs typeface="Times New Roman" pitchFamily="18" charset="0"/>
              </a:rPr>
              <a:t>continuidade da empresa.</a:t>
            </a:r>
            <a:endParaRPr lang="pt-BR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3409D4BD-2B80-4136-BEDD-5A7A00461395}"/>
              </a:ext>
            </a:extLst>
          </p:cNvPr>
          <p:cNvGrpSpPr/>
          <p:nvPr/>
        </p:nvGrpSpPr>
        <p:grpSpPr>
          <a:xfrm>
            <a:off x="107504" y="476672"/>
            <a:ext cx="8835414" cy="5760640"/>
            <a:chOff x="443673" y="646214"/>
            <a:chExt cx="10846284" cy="5930376"/>
          </a:xfrm>
        </p:grpSpPr>
        <p:sp>
          <p:nvSpPr>
            <p:cNvPr id="9" name="CaixaDeTexto 8"/>
            <p:cNvSpPr txBox="1"/>
            <p:nvPr/>
          </p:nvSpPr>
          <p:spPr>
            <a:xfrm>
              <a:off x="443673" y="1674112"/>
              <a:ext cx="108462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00100" lvl="1" indent="-342900">
                <a:buFontTx/>
                <a:buChar char="-"/>
              </a:pPr>
              <a:endParaRPr lang="pt-BR" sz="2000" dirty="0">
                <a:solidFill>
                  <a:srgbClr val="1E2C76"/>
                </a:solidFill>
                <a:latin typeface="+mj-lt"/>
              </a:endParaRPr>
            </a:p>
            <a:p>
              <a:endParaRPr lang="pt-BR" sz="2000" dirty="0">
                <a:solidFill>
                  <a:srgbClr val="1E2C76"/>
                </a:solidFill>
                <a:latin typeface="+mj-lt"/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9E3B916F-7AC5-42FB-AFF3-2418FAFF4EAA}"/>
                </a:ext>
              </a:extLst>
            </p:cNvPr>
            <p:cNvSpPr/>
            <p:nvPr/>
          </p:nvSpPr>
          <p:spPr>
            <a:xfrm>
              <a:off x="2495600" y="1412776"/>
              <a:ext cx="7200800" cy="51638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sz="1350"/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xmlns="" id="{82469F8E-7D8A-451B-ACF0-A4402502EC2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27104" y="646214"/>
              <a:ext cx="9504000" cy="1008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pt-BR" sz="3600" dirty="0"/>
                <a:t>	Balanço Patrimonial</a:t>
              </a:r>
            </a:p>
          </p:txBody>
        </p:sp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xmlns="" id="{FDC272E4-217A-428F-A347-208462BAD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8164" y="2047323"/>
              <a:ext cx="3559175" cy="4329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altLang="pt-BR" sz="1400" b="1" dirty="0"/>
                <a:t>PASSIVO CIRCULANTE </a:t>
              </a:r>
              <a:r>
                <a:rPr lang="pt-BR" altLang="pt-BR" sz="1350" dirty="0">
                  <a:solidFill>
                    <a:srgbClr val="FF3399"/>
                  </a:solidFill>
                </a:rPr>
                <a:t>(menos de um ano)</a:t>
              </a:r>
              <a:endParaRPr lang="pt-BR" altLang="pt-BR" sz="1500" dirty="0"/>
            </a:p>
            <a:p>
              <a:pPr marL="0" lvl="1">
                <a:defRPr/>
              </a:pPr>
              <a:r>
                <a:rPr lang="pt-BR" altLang="pt-BR" sz="1200" dirty="0"/>
                <a:t>Funcionários a Pagar</a:t>
              </a:r>
            </a:p>
            <a:p>
              <a:pPr marL="0" lvl="1">
                <a:defRPr/>
              </a:pPr>
              <a:r>
                <a:rPr lang="pt-BR" altLang="pt-BR" sz="1200" dirty="0"/>
                <a:t>Fornecedores a Pagar</a:t>
              </a:r>
            </a:p>
            <a:p>
              <a:pPr marL="0" lvl="1">
                <a:defRPr/>
              </a:pPr>
              <a:r>
                <a:rPr lang="pt-BR" altLang="pt-BR" sz="1200" dirty="0"/>
                <a:t>Imposto de Renda a Pagar</a:t>
              </a:r>
            </a:p>
            <a:p>
              <a:pPr marL="0" lvl="1">
                <a:defRPr/>
              </a:pPr>
              <a:r>
                <a:rPr lang="pt-BR" altLang="pt-BR" sz="1200" dirty="0"/>
                <a:t>Empréstimos a Curto Prazo</a:t>
              </a:r>
            </a:p>
            <a:p>
              <a:pPr marL="0" lvl="1">
                <a:defRPr/>
              </a:pPr>
              <a:r>
                <a:rPr lang="pt-BR" altLang="pt-BR" sz="1200" dirty="0"/>
                <a:t>Financiamento a Curto Prazo</a:t>
              </a:r>
            </a:p>
            <a:p>
              <a:endParaRPr lang="pt-BR" altLang="pt-BR" sz="1400" b="1" dirty="0"/>
            </a:p>
            <a:p>
              <a:endParaRPr lang="pt-BR" altLang="pt-BR" sz="1400" b="1" dirty="0"/>
            </a:p>
            <a:p>
              <a:r>
                <a:rPr lang="pt-BR" altLang="pt-BR" sz="1400" b="1" dirty="0"/>
                <a:t>PASSIVO NÃO CIRCULANTE </a:t>
              </a:r>
              <a:r>
                <a:rPr lang="pt-BR" altLang="pt-BR" sz="1100" dirty="0">
                  <a:solidFill>
                    <a:srgbClr val="FF3399"/>
                  </a:solidFill>
                </a:rPr>
                <a:t>(mais de um ano)</a:t>
              </a:r>
              <a:endParaRPr lang="pt-BR" altLang="pt-BR" sz="1500" dirty="0"/>
            </a:p>
            <a:p>
              <a:pPr marL="0" lvl="1">
                <a:defRPr/>
              </a:pPr>
              <a:r>
                <a:rPr lang="pt-BR" altLang="pt-BR" sz="1200" dirty="0"/>
                <a:t>Empréstimos a Longo Prazo</a:t>
              </a:r>
            </a:p>
            <a:p>
              <a:pPr marL="0" lvl="1">
                <a:defRPr/>
              </a:pPr>
              <a:r>
                <a:rPr lang="pt-BR" altLang="pt-BR" sz="1200" dirty="0"/>
                <a:t>Financiamento a Longo Prazo</a:t>
              </a:r>
            </a:p>
            <a:p>
              <a:endParaRPr lang="pt-BR" altLang="pt-BR" sz="1400" b="1" dirty="0"/>
            </a:p>
            <a:p>
              <a:endParaRPr lang="pt-BR" altLang="pt-BR" sz="1400" b="1" dirty="0"/>
            </a:p>
            <a:p>
              <a:r>
                <a:rPr lang="pt-BR" altLang="pt-BR" sz="1400" b="1" dirty="0"/>
                <a:t>PATRIMÔNIO LÍQUIDO</a:t>
              </a:r>
            </a:p>
            <a:p>
              <a:pPr marL="0" lvl="1">
                <a:defRPr/>
              </a:pPr>
              <a:r>
                <a:rPr lang="pt-BR" altLang="pt-BR" sz="1200" dirty="0"/>
                <a:t>Capital Social</a:t>
              </a:r>
            </a:p>
            <a:p>
              <a:pPr marL="0" lvl="1">
                <a:defRPr/>
              </a:pPr>
              <a:r>
                <a:rPr lang="pt-BR" altLang="pt-BR" sz="1200" dirty="0"/>
                <a:t>Reservas</a:t>
              </a:r>
            </a:p>
          </p:txBody>
        </p:sp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xmlns="" id="{76AB51B5-2B1E-40E5-B7E0-DF0E5DBDD64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822713" y="1981062"/>
              <a:ext cx="3529013" cy="44973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>
                <a:defRPr/>
              </a:pPr>
              <a:r>
                <a:rPr lang="pt-BR" sz="1500" b="1" dirty="0"/>
                <a:t>ATIVO CIRCULANTE </a:t>
              </a:r>
              <a:r>
                <a:rPr lang="pt-BR" sz="1350" dirty="0">
                  <a:solidFill>
                    <a:srgbClr val="FF3399"/>
                  </a:solidFill>
                </a:rPr>
                <a:t>(menos de um ano)</a:t>
              </a:r>
            </a:p>
            <a:p>
              <a:pPr marL="0" lvl="1">
                <a:defRPr/>
              </a:pPr>
              <a:r>
                <a:rPr lang="pt-BR" sz="1200" dirty="0"/>
                <a:t>Caixa</a:t>
              </a:r>
            </a:p>
            <a:p>
              <a:pPr marL="0" lvl="1">
                <a:defRPr/>
              </a:pPr>
              <a:r>
                <a:rPr lang="pt-BR" sz="1200" dirty="0"/>
                <a:t>Aplicações Financeiras</a:t>
              </a:r>
            </a:p>
            <a:p>
              <a:pPr marL="0" lvl="1">
                <a:defRPr/>
              </a:pPr>
              <a:r>
                <a:rPr lang="pt-BR" sz="1200" dirty="0"/>
                <a:t>Contas a Receber</a:t>
              </a:r>
            </a:p>
            <a:p>
              <a:pPr marL="0" lvl="1">
                <a:defRPr/>
              </a:pPr>
              <a:r>
                <a:rPr lang="pt-BR" sz="1200" dirty="0"/>
                <a:t>Estoques</a:t>
              </a:r>
            </a:p>
            <a:p>
              <a:pPr marL="0" lvl="1" indent="0">
                <a:buFont typeface="Arial" panose="020B0604020202020204" pitchFamily="34" charset="0"/>
                <a:buNone/>
                <a:defRPr/>
              </a:pPr>
              <a:endParaRPr lang="pt-BR" sz="1200" dirty="0"/>
            </a:p>
            <a:p>
              <a:pPr marL="0">
                <a:defRPr/>
              </a:pPr>
              <a:r>
                <a:rPr lang="pt-BR" sz="1500" b="1" dirty="0"/>
                <a:t>ATIVO NÃO CIRCULANTE</a:t>
              </a:r>
            </a:p>
            <a:p>
              <a:pPr marL="0" lvl="1">
                <a:spcBef>
                  <a:spcPts val="1000"/>
                </a:spcBef>
                <a:defRPr/>
              </a:pPr>
              <a:r>
                <a:rPr lang="pt-BR" sz="1400" b="1" i="1" dirty="0"/>
                <a:t>Realizável a Longo Prazo</a:t>
              </a:r>
              <a:r>
                <a:rPr lang="pt-BR" sz="1200" b="1" i="1" dirty="0"/>
                <a:t> </a:t>
              </a:r>
              <a:r>
                <a:rPr lang="pt-BR" sz="1200" dirty="0">
                  <a:solidFill>
                    <a:srgbClr val="FF3399"/>
                  </a:solidFill>
                </a:rPr>
                <a:t>(mais de um ano)</a:t>
              </a:r>
              <a:endParaRPr lang="pt-BR" sz="1350" dirty="0">
                <a:solidFill>
                  <a:srgbClr val="FF3399"/>
                </a:solidFill>
              </a:endParaRPr>
            </a:p>
            <a:p>
              <a:pPr marL="400050" lvl="2">
                <a:defRPr/>
              </a:pPr>
              <a:r>
                <a:rPr lang="pt-BR" sz="1100" dirty="0"/>
                <a:t>Duplicatas a Receber</a:t>
              </a:r>
            </a:p>
            <a:p>
              <a:pPr marL="0" lvl="1">
                <a:spcBef>
                  <a:spcPts val="1000"/>
                </a:spcBef>
                <a:defRPr/>
              </a:pPr>
              <a:r>
                <a:rPr lang="pt-BR" sz="1400" b="1" i="1" dirty="0"/>
                <a:t>Investimentos </a:t>
              </a:r>
              <a:r>
                <a:rPr lang="pt-BR" sz="1200" dirty="0">
                  <a:solidFill>
                    <a:srgbClr val="FF3399"/>
                  </a:solidFill>
                </a:rPr>
                <a:t>(permanente)</a:t>
              </a:r>
            </a:p>
            <a:p>
              <a:pPr marL="400050" lvl="2">
                <a:defRPr/>
              </a:pPr>
              <a:r>
                <a:rPr lang="pt-BR" sz="1100" dirty="0"/>
                <a:t>Ações de empresas ligadas ou controladas</a:t>
              </a:r>
            </a:p>
            <a:p>
              <a:pPr marL="400050" lvl="2">
                <a:defRPr/>
              </a:pPr>
              <a:r>
                <a:rPr lang="pt-BR" sz="1100" dirty="0"/>
                <a:t>Imóveis para investimento</a:t>
              </a:r>
            </a:p>
            <a:p>
              <a:pPr marL="0" lvl="1">
                <a:spcBef>
                  <a:spcPts val="1000"/>
                </a:spcBef>
                <a:defRPr/>
              </a:pPr>
              <a:r>
                <a:rPr lang="pt-BR" sz="1400" b="1" i="1" dirty="0"/>
                <a:t>Imobilizado </a:t>
              </a:r>
              <a:r>
                <a:rPr lang="pt-BR" sz="1200" dirty="0">
                  <a:solidFill>
                    <a:srgbClr val="FF3399"/>
                  </a:solidFill>
                </a:rPr>
                <a:t>(permanente)</a:t>
              </a:r>
            </a:p>
            <a:p>
              <a:pPr marL="400050" lvl="2">
                <a:defRPr/>
              </a:pPr>
              <a:r>
                <a:rPr lang="pt-BR" sz="1100" dirty="0"/>
                <a:t>Imóveis, equipamentos, terrenos</a:t>
              </a:r>
            </a:p>
            <a:p>
              <a:pPr marL="0" lvl="1">
                <a:spcBef>
                  <a:spcPts val="1000"/>
                </a:spcBef>
                <a:defRPr/>
              </a:pPr>
              <a:r>
                <a:rPr lang="pt-BR" sz="1400" b="1" i="1" dirty="0"/>
                <a:t>Intangível</a:t>
              </a:r>
              <a:r>
                <a:rPr lang="pt-BR" sz="1200" b="1" i="1" dirty="0">
                  <a:solidFill>
                    <a:srgbClr val="FF3399"/>
                  </a:solidFill>
                </a:rPr>
                <a:t> </a:t>
              </a:r>
              <a:r>
                <a:rPr lang="pt-BR" sz="1200" dirty="0">
                  <a:solidFill>
                    <a:srgbClr val="FF3399"/>
                  </a:solidFill>
                </a:rPr>
                <a:t>(permanente)</a:t>
              </a:r>
            </a:p>
            <a:p>
              <a:pPr marL="400050" lvl="2">
                <a:defRPr/>
              </a:pPr>
              <a:r>
                <a:rPr lang="pt-BR" sz="1100" dirty="0"/>
                <a:t>Marcas, patentes, royalties</a:t>
              </a:r>
            </a:p>
          </p:txBody>
        </p:sp>
        <p:sp>
          <p:nvSpPr>
            <p:cNvPr id="14" name="WordArt 12">
              <a:extLst>
                <a:ext uri="{FF2B5EF4-FFF2-40B4-BE49-F238E27FC236}">
                  <a16:creationId xmlns:a16="http://schemas.microsoft.com/office/drawing/2014/main" xmlns="" id="{121FCEBA-6D06-4A7D-849B-82DB33DAA05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44507" y="4012451"/>
              <a:ext cx="3826632" cy="211459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pt-BR" sz="27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D6D6D"/>
                  </a:solidFill>
                  <a:latin typeface="Arial Black" panose="020B0A04020102020204" pitchFamily="34" charset="0"/>
                </a:rPr>
                <a:t>Liquidez</a:t>
              </a:r>
            </a:p>
          </p:txBody>
        </p:sp>
        <p:sp>
          <p:nvSpPr>
            <p:cNvPr id="15" name="WordArt 13">
              <a:extLst>
                <a:ext uri="{FF2B5EF4-FFF2-40B4-BE49-F238E27FC236}">
                  <a16:creationId xmlns:a16="http://schemas.microsoft.com/office/drawing/2014/main" xmlns="" id="{F652F3E6-7256-4132-8AF9-0640A78166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8279247" y="3979639"/>
              <a:ext cx="3829050" cy="27466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pt-BR" sz="27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D6D6D"/>
                  </a:solidFill>
                  <a:latin typeface="Arial Black" panose="020B0A04020102020204" pitchFamily="34" charset="0"/>
                </a:rPr>
                <a:t>Exigibilidade</a:t>
              </a: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xmlns="" id="{B2236A76-BA77-44C7-A56C-2717316CD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008" y="1631157"/>
              <a:ext cx="765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b="1" i="1" u="sng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ATIVO</a:t>
              </a:r>
            </a:p>
          </p:txBody>
        </p: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xmlns="" id="{D00B13A4-BDF6-4306-B4B7-4227D10DE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7500" y="1657351"/>
              <a:ext cx="14368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b="1" i="1" u="sng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PASSIVO e 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2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Curto versus longo prazo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052736"/>
            <a:ext cx="7543800" cy="4816358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Curto prazo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será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um ano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ou o tempo do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Ciclo Operacional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, valendo aquele que for maior. Entende-se por Longo Prazo períodos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superiores a um ano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, ou superior ao </a:t>
            </a: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iclo </a:t>
            </a: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peracional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da empresa quando este for maior que um ano.</a:t>
            </a:r>
          </a:p>
          <a:p>
            <a:pPr algn="just"/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Exemplo: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no caso em que o ciclo operacional de uma determinada empresa for de 18 meses, tudo o que será realizado em dinheiro até essa data é CURTO PRAZO (Circulante) e após os 18 meses será Longo Prazo.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Há certos direitos a receber que, mesmo pressupondo-se recebimento a CURTO PRAZO, devem ser classificados no Realizável a Longo Prazo.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o caso de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empréstimos a diretores ou a empresas coligadas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15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Ciclos: Operacional, Econômico e Financeiro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7CD771F-33D0-46CE-8E84-89341EB32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09" t="33228" r="17826" b="15152"/>
          <a:stretch/>
        </p:blipFill>
        <p:spPr>
          <a:xfrm>
            <a:off x="395536" y="1628800"/>
            <a:ext cx="8136904" cy="471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2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8215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Demonstrações Contábeis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896544"/>
          </a:xfrm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ct val="20000"/>
              </a:spcBef>
              <a:buClr>
                <a:srgbClr val="FF3300"/>
              </a:buClr>
              <a:defRPr/>
            </a:pPr>
            <a:r>
              <a:rPr lang="pt-BR" sz="7400" dirty="0">
                <a:solidFill>
                  <a:srgbClr val="1E2C76"/>
                </a:solidFill>
                <a:latin typeface="Times New Roman" pitchFamily="18" charset="0"/>
                <a:cs typeface="Times New Roman" pitchFamily="18" charset="0"/>
              </a:rPr>
              <a:t>Demonstrações Principais</a:t>
            </a:r>
          </a:p>
          <a:p>
            <a:pPr marL="45720" lvl="2" indent="0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None/>
              <a:defRPr/>
            </a:pPr>
            <a:r>
              <a:rPr lang="pt-BR" altLang="pt-BR" sz="4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altLang="pt-BR" sz="4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lvl="1">
              <a:spcBef>
                <a:spcPct val="10000"/>
              </a:spcBef>
            </a:pPr>
            <a:r>
              <a:rPr lang="pt-BR" altLang="pt-BR" sz="6000" b="1" dirty="0">
                <a:latin typeface="Times New Roman" pitchFamily="18" charset="0"/>
                <a:cs typeface="Times New Roman" pitchFamily="18" charset="0"/>
              </a:rPr>
              <a:t>Balanço Patrimonial (BP): </a:t>
            </a:r>
          </a:p>
          <a:p>
            <a:pPr marL="766350" lvl="2" indent="-342900" algn="just">
              <a:spcBef>
                <a:spcPct val="10000"/>
              </a:spcBef>
              <a:buFont typeface="Wingdings" pitchFamily="2" charset="2"/>
              <a:buChar char="ü"/>
            </a:pPr>
            <a:r>
              <a:rPr lang="pt-BR" altLang="pt-BR" sz="6000" dirty="0">
                <a:latin typeface="Times New Roman" pitchFamily="18" charset="0"/>
                <a:cs typeface="Times New Roman" pitchFamily="18" charset="0"/>
              </a:rPr>
              <a:t>Relata a situação patrimonial e financeira da empresa, na data-base de encerramento do exercício social.</a:t>
            </a:r>
          </a:p>
          <a:p>
            <a:pPr marL="423450" lvl="2" indent="0">
              <a:spcBef>
                <a:spcPct val="10000"/>
              </a:spcBef>
              <a:buNone/>
            </a:pPr>
            <a:endParaRPr lang="pt-BR" altLang="pt-BR" sz="6000" dirty="0">
              <a:latin typeface="Times New Roman" pitchFamily="18" charset="0"/>
              <a:cs typeface="Times New Roman" pitchFamily="18" charset="0"/>
            </a:endParaRPr>
          </a:p>
          <a:p>
            <a:pPr marL="252000" lvl="1">
              <a:spcBef>
                <a:spcPct val="10000"/>
              </a:spcBef>
            </a:pPr>
            <a:r>
              <a:rPr lang="pt-BR" altLang="pt-BR" sz="6000" b="1" dirty="0">
                <a:latin typeface="Times New Roman" pitchFamily="18" charset="0"/>
                <a:cs typeface="Times New Roman" pitchFamily="18" charset="0"/>
              </a:rPr>
              <a:t>Demonstração de Resultado do Exercício (DRE):</a:t>
            </a:r>
          </a:p>
          <a:p>
            <a:pPr marL="709200" lvl="2" indent="-285750" algn="just">
              <a:spcBef>
                <a:spcPct val="10000"/>
              </a:spcBef>
              <a:buFont typeface="Wingdings" pitchFamily="2" charset="2"/>
              <a:buChar char="ü"/>
            </a:pPr>
            <a:r>
              <a:rPr lang="pt-BR" altLang="pt-BR" sz="6000" dirty="0">
                <a:latin typeface="Times New Roman" pitchFamily="18" charset="0"/>
                <a:cs typeface="Times New Roman" pitchFamily="18" charset="0"/>
              </a:rPr>
              <a:t>Mostra quanto a empresa ganhou (lucrou) ou perdeu (prejuízo) durante o exercício social.</a:t>
            </a:r>
          </a:p>
          <a:p>
            <a:pPr marL="423450" lvl="2" indent="0">
              <a:spcBef>
                <a:spcPct val="10000"/>
              </a:spcBef>
              <a:buNone/>
            </a:pPr>
            <a:endParaRPr lang="pt-BR" altLang="pt-BR" sz="6000" dirty="0">
              <a:latin typeface="Times New Roman" pitchFamily="18" charset="0"/>
              <a:cs typeface="Times New Roman" pitchFamily="18" charset="0"/>
            </a:endParaRPr>
          </a:p>
          <a:p>
            <a:pPr marL="252000" lvl="1">
              <a:spcBef>
                <a:spcPct val="10000"/>
              </a:spcBef>
            </a:pPr>
            <a:r>
              <a:rPr lang="pt-BR" altLang="pt-BR" sz="6000" b="1" dirty="0">
                <a:latin typeface="Times New Roman" pitchFamily="18" charset="0"/>
                <a:cs typeface="Times New Roman" pitchFamily="18" charset="0"/>
              </a:rPr>
              <a:t>Demonstração de Fluxo de Caixa (DFC):</a:t>
            </a:r>
          </a:p>
          <a:p>
            <a:pPr marL="709200" lvl="2" indent="-285750" algn="just">
              <a:spcBef>
                <a:spcPct val="10000"/>
              </a:spcBef>
              <a:buFont typeface="Wingdings" pitchFamily="2" charset="2"/>
              <a:buChar char="ü"/>
            </a:pPr>
            <a:r>
              <a:rPr lang="pt-BR" altLang="pt-BR" sz="6000" dirty="0">
                <a:latin typeface="Times New Roman" pitchFamily="18" charset="0"/>
                <a:cs typeface="Times New Roman" pitchFamily="18" charset="0"/>
              </a:rPr>
              <a:t>Relata os pagamentos e recebimentos ocorridos durante o exercício social.</a:t>
            </a:r>
          </a:p>
          <a:p>
            <a:pPr marL="709200" lvl="2" indent="-285750" algn="just">
              <a:spcBef>
                <a:spcPct val="10000"/>
              </a:spcBef>
              <a:buFont typeface="Wingdings" pitchFamily="2" charset="2"/>
              <a:buChar char="ü"/>
            </a:pPr>
            <a:r>
              <a:rPr lang="pt-BR" altLang="pt-BR" sz="6000" dirty="0">
                <a:latin typeface="Times New Roman" pitchFamily="18" charset="0"/>
                <a:cs typeface="Times New Roman" pitchFamily="18" charset="0"/>
              </a:rPr>
              <a:t>Classificados em atividades operacionais, de investimento e de financiamento da empresa.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126169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Algumas das principais deduções do Ativo e Patrimônio Líquido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772816"/>
            <a:ext cx="7709480" cy="44644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pt-BR" b="1" dirty="0" smtClean="0"/>
              <a:t>Ativo Circulante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b="1" dirty="0" smtClean="0"/>
              <a:t>Duplicatas a receber</a:t>
            </a:r>
            <a:r>
              <a:rPr lang="pt-BR" dirty="0" smtClean="0"/>
              <a:t>: a parcela estimada pela empresa que não será recebida em decorrência dos maus pagadores deverá ser subtraída de Duplicatas a Receber, com o título de </a:t>
            </a:r>
            <a:r>
              <a:rPr lang="pt-BR" b="1" dirty="0" smtClean="0"/>
              <a:t>Provisão para Devedores Duvidosos.</a:t>
            </a: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/>
              <a:t>Ativo </a:t>
            </a:r>
            <a:r>
              <a:rPr lang="pt-BR" b="1" dirty="0" smtClean="0"/>
              <a:t>Não Circulante</a:t>
            </a:r>
            <a:endParaRPr lang="pt-BR" b="1" dirty="0"/>
          </a:p>
          <a:p>
            <a:pPr lvl="1" algn="just">
              <a:buFont typeface="Wingdings" pitchFamily="2" charset="2"/>
              <a:buChar char="§"/>
            </a:pPr>
            <a:r>
              <a:rPr lang="pt-BR" b="1" dirty="0" smtClean="0"/>
              <a:t>Imobilizado:</a:t>
            </a:r>
            <a:r>
              <a:rPr lang="pt-BR" dirty="0" smtClean="0"/>
              <a:t> os bens, com o passar do tempo, pelo uso, vão sofrendo deterioração física ou tecnológica. Dessa forma, os bens vão perdendo sua eficiência funcional. Essa perda vai sendo acumulada, de forma aproximada, na conta </a:t>
            </a:r>
            <a:r>
              <a:rPr lang="pt-BR" b="1" dirty="0" smtClean="0"/>
              <a:t>Depreciação Acumulada</a:t>
            </a:r>
            <a:r>
              <a:rPr lang="pt-BR" dirty="0" smtClean="0"/>
              <a:t>, que subtrairá o Imobilizado.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b="1" dirty="0" smtClean="0"/>
              <a:t>Intangível: </a:t>
            </a:r>
            <a:r>
              <a:rPr lang="pt-BR" dirty="0" smtClean="0"/>
              <a:t>a perda (parcial ou total) da capacidade dos gastos classificados no Intangível em trazer benefícios futuros para a empresa vai sendo acumulada, de forma aproximada, na conta </a:t>
            </a:r>
            <a:r>
              <a:rPr lang="pt-BR" b="1" dirty="0" smtClean="0"/>
              <a:t>Amortização Acumulada</a:t>
            </a:r>
            <a:r>
              <a:rPr lang="pt-BR" dirty="0" smtClean="0"/>
              <a:t>, que subtrairá o Intangível.</a:t>
            </a:r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Patrimônio Líquido</a:t>
            </a:r>
            <a:endParaRPr lang="pt-BR" b="1" dirty="0"/>
          </a:p>
          <a:p>
            <a:pPr lvl="1" algn="just">
              <a:buFont typeface="Wingdings" pitchFamily="2" charset="2"/>
              <a:buChar char="§"/>
            </a:pPr>
            <a:r>
              <a:rPr lang="pt-BR" dirty="0" smtClean="0"/>
              <a:t>Entre as principais deduções do Patrimônio Líquido, podemos destacar, aqui, os </a:t>
            </a:r>
            <a:r>
              <a:rPr lang="pt-BR" b="1" dirty="0" smtClean="0"/>
              <a:t>Prejuízos Acumulados.</a:t>
            </a:r>
            <a:endParaRPr lang="pt-BR" b="1" dirty="0"/>
          </a:p>
          <a:p>
            <a:pPr marL="201168" lvl="1" indent="0" algn="just">
              <a:buNone/>
            </a:pP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98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62211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Depreciação Acumulada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980728"/>
            <a:ext cx="7543800" cy="4888366"/>
          </a:xfrm>
        </p:spPr>
        <p:txBody>
          <a:bodyPr/>
          <a:lstStyle/>
          <a:p>
            <a:pPr algn="just"/>
            <a:r>
              <a:rPr lang="pt-BR" dirty="0" smtClean="0"/>
              <a:t>Considere que a Cia. X é aberta em 01/01/X1 com um capital social de $ 500.000,00. Logo em seguida a Cia X adquire um veículo no valor de R$ 50.000,00. Tal veículo possui uma vida útil estimada de 5 anos e valor residual desprezível. A situação patrimonial da Cia. X em 31/12/X1 pode ser observada abaixo: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40588"/>
              </p:ext>
            </p:extLst>
          </p:nvPr>
        </p:nvGraphicFramePr>
        <p:xfrm>
          <a:off x="323528" y="2472784"/>
          <a:ext cx="8568952" cy="4196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6153"/>
                <a:gridCol w="1264478"/>
                <a:gridCol w="3072683"/>
                <a:gridCol w="1365638"/>
              </a:tblGrid>
              <a:tr h="3770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 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 Circulante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 Circulante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Bancos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 Não Circulante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 Não Circulante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Imobilizado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Veículo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 social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4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 Depreciação Acumulada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Perda </a:t>
                      </a:r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valor do veículo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0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Imobilizado Líquido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Patrimônio líquido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95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Ativo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Passivo e </a:t>
                      </a:r>
                      <a:r>
                        <a:rPr lang="pt-BR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41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Requisitos do Balanço Patrimonial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96752"/>
            <a:ext cx="7781488" cy="4968552"/>
          </a:xfrm>
        </p:spPr>
        <p:txBody>
          <a:bodyPr>
            <a:noAutofit/>
          </a:bodyPr>
          <a:lstStyle/>
          <a:p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O Balanço Patrimonial é composto de um cabeçalho que conterá:</a:t>
            </a:r>
          </a:p>
          <a:p>
            <a:pPr>
              <a:buFont typeface="Arial" pitchFamily="34" charset="0"/>
              <a:buChar char="•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 denominação da empresa</a:t>
            </a:r>
          </a:p>
          <a:p>
            <a:pPr>
              <a:buFont typeface="Arial" pitchFamily="34" charset="0"/>
              <a:buChar char="•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Título da Demonstração (Balanço Patrimonial)</a:t>
            </a:r>
          </a:p>
          <a:p>
            <a:pPr>
              <a:buFont typeface="Arial" pitchFamily="34" charset="0"/>
              <a:buChar char="•"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Data de encerramento do Balanço.</a:t>
            </a:r>
          </a:p>
          <a:p>
            <a:pPr marL="0" indent="0" algn="just">
              <a:buNone/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A Lei das Sociedades por Ações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dispõe que as demonstrações serão publicadas com a indicação dos valores do exercício anterior. Portanto, o Balanço Patrimonial, bem como todas as Demonstrações Financeiras, serão apresentadas em duas colunas: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Exercício Atual e Exercício Anterior.</a:t>
            </a:r>
          </a:p>
          <a:p>
            <a:pPr marL="0" indent="0" algn="just">
              <a:buNone/>
            </a:pP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A legislação mencionada também dispõe que as Demonstrações Financeiras podem ser publicadas com a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eliminação de dígitos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. Por exemplo se tivermos números como $ 9.548.541, podemos eliminar os três últimos dígitos (541) e ficar com $ 9.548, desde que coloquemos, no cabeçalho das demonstrações a expressão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em $ milhares 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(ou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em $ mil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12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8215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Balanço Patrimonial: Valor de Mercado e Valor Contábil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75DCFFD-B819-41D2-B15D-A6BFB7CDD51D}"/>
              </a:ext>
            </a:extLst>
          </p:cNvPr>
          <p:cNvSpPr txBox="1">
            <a:spLocks noChangeArrowheads="1"/>
          </p:cNvSpPr>
          <p:nvPr/>
        </p:nvSpPr>
        <p:spPr>
          <a:xfrm>
            <a:off x="443673" y="1188485"/>
            <a:ext cx="8304791" cy="22405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47675" indent="-382588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rgbClr val="FF3300"/>
              </a:buClr>
              <a:defRPr/>
            </a:pPr>
            <a:endParaRPr lang="pt-BR" sz="3200" dirty="0">
              <a:solidFill>
                <a:srgbClr val="1E2C76"/>
              </a:solidFill>
              <a:latin typeface="+mn-lt"/>
              <a:ea typeface="+mn-ea"/>
            </a:endParaRPr>
          </a:p>
          <a:p>
            <a:pPr marL="228600" lvl="2" algn="just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r>
              <a:rPr lang="pt-BR" altLang="pt-BR" sz="2500" b="0" dirty="0">
                <a:latin typeface="+mn-lt"/>
                <a:ea typeface="+mn-ea"/>
              </a:rPr>
              <a:t>	</a:t>
            </a:r>
            <a:r>
              <a:rPr lang="pt-BR" altLang="pt-BR" sz="2400" b="0" dirty="0"/>
              <a:t>Valor de mercado reflete expectativas futuras. O objetivo em </a:t>
            </a:r>
            <a:r>
              <a:rPr lang="pt-BR" altLang="pt-BR" sz="2400" b="0" dirty="0" smtClean="0"/>
              <a:t>Finanças </a:t>
            </a:r>
            <a:r>
              <a:rPr lang="pt-BR" altLang="pt-BR" sz="2400" b="0" dirty="0"/>
              <a:t>é maximizar o valor de mercado. </a:t>
            </a:r>
          </a:p>
          <a:p>
            <a:pPr marL="228600" lvl="2" algn="just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r>
              <a:rPr lang="pt-BR" altLang="pt-BR" sz="2400" b="0" dirty="0"/>
              <a:t>	Mas a contabilidade tem uma visão retrospectiva, reportando até o momento presente, portanto o valor de mercado é diferente do contábil...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  <a:defRPr/>
            </a:pPr>
            <a:endParaRPr lang="pt-BR" b="0" dirty="0">
              <a:latin typeface="+mn-lt"/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  <a:defRPr/>
            </a:pPr>
            <a:endParaRPr lang="pt-BR" b="0" dirty="0">
              <a:latin typeface="+mn-lt"/>
            </a:endParaRPr>
          </a:p>
          <a:p>
            <a:pPr marL="457200" lvl="1" indent="0">
              <a:lnSpc>
                <a:spcPct val="150000"/>
              </a:lnSpc>
              <a:spcBef>
                <a:spcPts val="300"/>
              </a:spcBef>
              <a:defRPr/>
            </a:pPr>
            <a:endParaRPr lang="pt-BR" b="0" dirty="0" smtClean="0">
              <a:latin typeface="+mn-lt"/>
            </a:endParaRPr>
          </a:p>
          <a:p>
            <a:pPr marL="228600" lvl="2" algn="just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pt-BR" altLang="pt-BR" sz="2500" dirty="0" smtClean="0">
              <a:latin typeface="Calibri" charset="0"/>
              <a:ea typeface="+mn-ea"/>
            </a:endParaRPr>
          </a:p>
          <a:p>
            <a:pPr marL="228600" lvl="2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pt-BR" altLang="pt-BR" sz="2500" dirty="0">
              <a:latin typeface="Calibri" charset="0"/>
              <a:ea typeface="+mn-ea"/>
            </a:endParaRPr>
          </a:p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endParaRPr lang="pt-BR" altLang="pt-BR" sz="2500" dirty="0">
              <a:latin typeface="Calibri" charset="0"/>
              <a:ea typeface="+mn-ea"/>
            </a:endParaRPr>
          </a:p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endParaRPr lang="pt-BR" altLang="pt-BR" sz="2500" dirty="0">
              <a:latin typeface="Calibri" charset="0"/>
              <a:ea typeface="+mn-ea"/>
            </a:endParaRPr>
          </a:p>
          <a:p>
            <a:pPr marL="65087" indent="0" eaLnBrk="1" hangingPunct="1">
              <a:spcBef>
                <a:spcPct val="20000"/>
              </a:spcBef>
              <a:buClr>
                <a:srgbClr val="FF3300"/>
              </a:buClr>
              <a:defRPr/>
            </a:pP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813690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-290316" y="-53642"/>
            <a:ext cx="12314261" cy="6867018"/>
            <a:chOff x="-1" y="0"/>
            <a:chExt cx="12192000" cy="6867018"/>
          </a:xfrm>
          <a:solidFill>
            <a:schemeClr val="bg1"/>
          </a:solidFill>
        </p:grpSpPr>
        <p:sp>
          <p:nvSpPr>
            <p:cNvPr id="9" name="Retângulo 8"/>
            <p:cNvSpPr/>
            <p:nvPr/>
          </p:nvSpPr>
          <p:spPr>
            <a:xfrm flipH="1">
              <a:off x="-1" y="0"/>
              <a:ext cx="12192000" cy="6867018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33350" y="125952"/>
              <a:ext cx="11925300" cy="66151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443673" y="1674112"/>
            <a:ext cx="10846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Tx/>
              <a:buChar char="-"/>
            </a:pPr>
            <a:endParaRPr lang="pt-BR" sz="2000" dirty="0">
              <a:solidFill>
                <a:srgbClr val="1E2C76"/>
              </a:solidFill>
              <a:latin typeface="+mj-lt"/>
            </a:endParaRPr>
          </a:p>
          <a:p>
            <a:endParaRPr lang="pt-BR" sz="2000" dirty="0">
              <a:solidFill>
                <a:srgbClr val="1E2C76"/>
              </a:solidFill>
              <a:latin typeface="+mj-lt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0B41239D-ECE7-408F-9C79-761ECE01F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08" t="39397" r="60192" b="37344"/>
          <a:stretch/>
        </p:blipFill>
        <p:spPr>
          <a:xfrm>
            <a:off x="443673" y="686587"/>
            <a:ext cx="3984311" cy="3102453"/>
          </a:xfrm>
          <a:prstGeom prst="rect">
            <a:avLst/>
          </a:prstGeom>
        </p:spPr>
      </p:pic>
      <p:grpSp>
        <p:nvGrpSpPr>
          <p:cNvPr id="25" name="Agrupar 24">
            <a:extLst>
              <a:ext uri="{FF2B5EF4-FFF2-40B4-BE49-F238E27FC236}">
                <a16:creationId xmlns:a16="http://schemas.microsoft.com/office/drawing/2014/main" xmlns="" id="{CB16C3A7-D5D4-4B6C-A864-0F193A8DDCC6}"/>
              </a:ext>
            </a:extLst>
          </p:cNvPr>
          <p:cNvGrpSpPr/>
          <p:nvPr/>
        </p:nvGrpSpPr>
        <p:grpSpPr>
          <a:xfrm>
            <a:off x="4644008" y="814570"/>
            <a:ext cx="5109642" cy="3206750"/>
            <a:chOff x="2157362" y="2699690"/>
            <a:chExt cx="7378938" cy="3334418"/>
          </a:xfrm>
        </p:grpSpPr>
        <p:sp>
          <p:nvSpPr>
            <p:cNvPr id="26" name="Rectangle 3">
              <a:extLst>
                <a:ext uri="{FF2B5EF4-FFF2-40B4-BE49-F238E27FC236}">
                  <a16:creationId xmlns:a16="http://schemas.microsoft.com/office/drawing/2014/main" xmlns="" id="{D94F3730-7F99-4026-9A64-A6E8489D5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362" y="2792266"/>
              <a:ext cx="7378938" cy="32418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27" name="Text Box 4">
              <a:extLst>
                <a:ext uri="{FF2B5EF4-FFF2-40B4-BE49-F238E27FC236}">
                  <a16:creationId xmlns:a16="http://schemas.microsoft.com/office/drawing/2014/main" xmlns="" id="{DA68C34D-B882-4254-B02D-AE35C3F41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742" y="2699690"/>
              <a:ext cx="6769100" cy="3053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pt-BR" altLang="pt-BR" sz="2600" dirty="0"/>
                <a:t>    </a:t>
              </a:r>
              <a:r>
                <a:rPr lang="pt-BR" altLang="pt-BR" sz="1600" dirty="0"/>
                <a:t>RECEITAS LÍQUIDAS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(-) CPV/CSP/CMV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 =  RESULTADO BRUTO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(-) DESPESAS OPERACIONAIS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  =  RESULTADO OPERACIONAL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(+/-) RESULTADO NÃO OPERACIONAL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 =  RESULTADO ANTES DE IR E CONTRIB SOCIAL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(-) IR E CONTRIB SOCIAL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1600" dirty="0"/>
                <a:t>=   RESULTADO LÍQUIDO</a:t>
              </a:r>
            </a:p>
          </p:txBody>
        </p:sp>
        <p:sp>
          <p:nvSpPr>
            <p:cNvPr id="28" name="Text Box 5">
              <a:extLst>
                <a:ext uri="{FF2B5EF4-FFF2-40B4-BE49-F238E27FC236}">
                  <a16:creationId xmlns:a16="http://schemas.microsoft.com/office/drawing/2014/main" xmlns="" id="{01E3A3F5-BAEB-4972-ABB8-96B9FE417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37371">
              <a:off x="5984500" y="3363312"/>
              <a:ext cx="2640425" cy="60805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3200" dirty="0"/>
                <a:t>DRE</a:t>
              </a:r>
            </a:p>
          </p:txBody>
        </p:sp>
      </p:grpSp>
      <p:grpSp>
        <p:nvGrpSpPr>
          <p:cNvPr id="29" name="Agrupar 29">
            <a:extLst>
              <a:ext uri="{FF2B5EF4-FFF2-40B4-BE49-F238E27FC236}">
                <a16:creationId xmlns:a16="http://schemas.microsoft.com/office/drawing/2014/main" xmlns="" id="{B2C4E900-72AF-4CE3-BEC5-6E1BDD12DBFD}"/>
              </a:ext>
            </a:extLst>
          </p:cNvPr>
          <p:cNvGrpSpPr/>
          <p:nvPr/>
        </p:nvGrpSpPr>
        <p:grpSpPr>
          <a:xfrm>
            <a:off x="2296040" y="4188646"/>
            <a:ext cx="5370944" cy="2380666"/>
            <a:chOff x="1829682" y="3585878"/>
            <a:chExt cx="7549160" cy="3386057"/>
          </a:xfrm>
        </p:grpSpPr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xmlns="" id="{45F4F318-01EC-45F6-8895-9C382D526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682" y="3585878"/>
              <a:ext cx="6985000" cy="316865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31" name="Text Box 4">
              <a:extLst>
                <a:ext uri="{FF2B5EF4-FFF2-40B4-BE49-F238E27FC236}">
                  <a16:creationId xmlns:a16="http://schemas.microsoft.com/office/drawing/2014/main" xmlns="" id="{F4412F2F-D1EC-4F59-88D2-024B3FB24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8133" y="3609975"/>
              <a:ext cx="6696074" cy="336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45000"/>
                </a:lnSpc>
                <a:spcBef>
                  <a:spcPts val="600"/>
                </a:spcBef>
              </a:pPr>
              <a:r>
                <a:rPr lang="pt-BR" altLang="pt-BR" sz="1600" dirty="0"/>
                <a:t>SALDO INICIAL DE CAIXA</a:t>
              </a:r>
            </a:p>
            <a:p>
              <a:pPr eaLnBrk="1" hangingPunct="1">
                <a:lnSpc>
                  <a:spcPct val="145000"/>
                </a:lnSpc>
                <a:spcBef>
                  <a:spcPts val="600"/>
                </a:spcBef>
              </a:pPr>
              <a:r>
                <a:rPr lang="pt-BR" altLang="pt-BR" sz="1600" dirty="0"/>
                <a:t>FLUXO DE CAIXA OPERACIONAL</a:t>
              </a:r>
            </a:p>
            <a:p>
              <a:pPr eaLnBrk="1" hangingPunct="1">
                <a:lnSpc>
                  <a:spcPct val="145000"/>
                </a:lnSpc>
                <a:spcBef>
                  <a:spcPts val="600"/>
                </a:spcBef>
              </a:pPr>
              <a:r>
                <a:rPr lang="pt-BR" altLang="pt-BR" sz="1600" dirty="0"/>
                <a:t>FLUXO DE CAIXA DE INVESTIMENTO</a:t>
              </a:r>
            </a:p>
            <a:p>
              <a:pPr eaLnBrk="1" hangingPunct="1">
                <a:lnSpc>
                  <a:spcPct val="145000"/>
                </a:lnSpc>
                <a:spcBef>
                  <a:spcPts val="600"/>
                </a:spcBef>
              </a:pPr>
              <a:r>
                <a:rPr lang="pt-BR" altLang="pt-BR" sz="1600" dirty="0"/>
                <a:t>FLUXO DE CAIXA DE FINANCIAMENTO</a:t>
              </a:r>
            </a:p>
            <a:p>
              <a:pPr eaLnBrk="1" hangingPunct="1">
                <a:lnSpc>
                  <a:spcPct val="145000"/>
                </a:lnSpc>
                <a:spcBef>
                  <a:spcPts val="600"/>
                </a:spcBef>
              </a:pPr>
              <a:r>
                <a:rPr lang="pt-BR" altLang="pt-BR" sz="2400" dirty="0"/>
                <a:t>SALDO FINAL DE CAIXA</a:t>
              </a:r>
            </a:p>
          </p:txBody>
        </p:sp>
        <p:sp>
          <p:nvSpPr>
            <p:cNvPr id="32" name="Text Box 5">
              <a:extLst>
                <a:ext uri="{FF2B5EF4-FFF2-40B4-BE49-F238E27FC236}">
                  <a16:creationId xmlns:a16="http://schemas.microsoft.com/office/drawing/2014/main" xmlns="" id="{4F10CB34-23E0-42E3-8C55-7254C16547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37371">
              <a:off x="7509914" y="4112305"/>
              <a:ext cx="1868928" cy="83173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3200" dirty="0"/>
                <a:t>DFC</a:t>
              </a:r>
            </a:p>
          </p:txBody>
        </p:sp>
      </p:grpSp>
      <p:sp>
        <p:nvSpPr>
          <p:cNvPr id="33" name="Text Box 5">
            <a:extLst>
              <a:ext uri="{FF2B5EF4-FFF2-40B4-BE49-F238E27FC236}">
                <a16:creationId xmlns:a16="http://schemas.microsoft.com/office/drawing/2014/main" xmlns="" id="{81115E0B-67B7-44EF-9750-CE55B19179A5}"/>
              </a:ext>
            </a:extLst>
          </p:cNvPr>
          <p:cNvSpPr txBox="1">
            <a:spLocks noChangeArrowheads="1"/>
          </p:cNvSpPr>
          <p:nvPr/>
        </p:nvSpPr>
        <p:spPr bwMode="auto">
          <a:xfrm rot="1837371">
            <a:off x="-147780" y="3399501"/>
            <a:ext cx="2023358" cy="58477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247371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05416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Obrigatoriedade das Demonstrações Contábeis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112568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  <a:buNone/>
            </a:pPr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Relatórios que deverão ser publicados anualmente (SA):</a:t>
            </a:r>
          </a:p>
          <a:p>
            <a:pPr lvl="1">
              <a:spcBef>
                <a:spcPct val="1000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Balanço Patrimonial (BP);</a:t>
            </a:r>
          </a:p>
          <a:p>
            <a:pPr lvl="1">
              <a:spcBef>
                <a:spcPct val="1000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Demonstração de Resultado do Exercício (DRE);</a:t>
            </a:r>
          </a:p>
          <a:p>
            <a:pPr lvl="1">
              <a:spcBef>
                <a:spcPct val="1000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Demonstração de Fluxos de Caixa (</a:t>
            </a:r>
            <a:r>
              <a:rPr lang="pt-BR" altLang="pt-BR" sz="2200" dirty="0" err="1">
                <a:latin typeface="Times New Roman" pitchFamily="18" charset="0"/>
                <a:cs typeface="Times New Roman" pitchFamily="18" charset="0"/>
              </a:rPr>
              <a:t>DFlCx</a:t>
            </a: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1">
              <a:spcBef>
                <a:spcPct val="1000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Demonstração das Mutações do Patrimônio Líquido (sociedades anônimas de capital aberto) ou Demonstração de Lucros ou Prejuízos Acumulados (sociedades anônimas de capital fechado);</a:t>
            </a:r>
          </a:p>
          <a:p>
            <a:pPr lvl="1">
              <a:spcBef>
                <a:spcPct val="10000"/>
              </a:spcBef>
            </a:pPr>
            <a:r>
              <a:rPr lang="pt-BR" altLang="pt-BR" sz="2200" dirty="0">
                <a:latin typeface="Times New Roman" pitchFamily="18" charset="0"/>
                <a:cs typeface="Times New Roman" pitchFamily="18" charset="0"/>
              </a:rPr>
              <a:t>Notas Explicativas e Relatórios da Administração;</a:t>
            </a:r>
          </a:p>
          <a:p>
            <a:pPr lvl="1" algn="just">
              <a:spcBef>
                <a:spcPct val="10000"/>
              </a:spcBef>
            </a:pPr>
            <a:r>
              <a:rPr lang="pt-BR" altLang="pt-BR" sz="2200" b="1" dirty="0">
                <a:latin typeface="Times New Roman" pitchFamily="18" charset="0"/>
                <a:cs typeface="Times New Roman" pitchFamily="18" charset="0"/>
              </a:rPr>
              <a:t>Sociedades Anônimas de capital aberto devem apresentar também:</a:t>
            </a:r>
          </a:p>
          <a:p>
            <a:pPr lvl="2">
              <a:spcBef>
                <a:spcPct val="0"/>
              </a:spcBef>
            </a:pPr>
            <a:r>
              <a:rPr lang="pt-BR" altLang="pt-BR" sz="2000" dirty="0">
                <a:latin typeface="Times New Roman" pitchFamily="18" charset="0"/>
                <a:cs typeface="Times New Roman" pitchFamily="18" charset="0"/>
              </a:rPr>
              <a:t>Demonstração do Valor Adicionado (DVA);</a:t>
            </a:r>
          </a:p>
          <a:p>
            <a:pPr lvl="2">
              <a:spcBef>
                <a:spcPct val="0"/>
              </a:spcBef>
            </a:pPr>
            <a:r>
              <a:rPr lang="pt-BR" altLang="pt-BR" sz="2000" dirty="0">
                <a:latin typeface="Times New Roman" pitchFamily="18" charset="0"/>
                <a:cs typeface="Times New Roman" pitchFamily="18" charset="0"/>
              </a:rPr>
              <a:t>Parecer de Auditores Independentes;</a:t>
            </a:r>
          </a:p>
          <a:p>
            <a:pPr lvl="2">
              <a:spcBef>
                <a:spcPct val="0"/>
              </a:spcBef>
            </a:pPr>
            <a:r>
              <a:rPr lang="pt-BR" altLang="pt-BR" sz="2000" dirty="0" err="1">
                <a:latin typeface="Times New Roman" pitchFamily="18" charset="0"/>
                <a:cs typeface="Times New Roman" pitchFamily="18" charset="0"/>
              </a:rPr>
              <a:t>DFs</a:t>
            </a:r>
            <a:r>
              <a:rPr lang="pt-BR" altLang="pt-BR" sz="2000" dirty="0">
                <a:latin typeface="Times New Roman" pitchFamily="18" charset="0"/>
                <a:cs typeface="Times New Roman" pitchFamily="18" charset="0"/>
              </a:rPr>
              <a:t> consolidadas;</a:t>
            </a:r>
          </a:p>
          <a:p>
            <a:pPr lvl="2">
              <a:spcBef>
                <a:spcPct val="0"/>
              </a:spcBef>
            </a:pPr>
            <a:r>
              <a:rPr lang="pt-BR" altLang="pt-BR" sz="2000" dirty="0" err="1">
                <a:latin typeface="Times New Roman" pitchFamily="18" charset="0"/>
                <a:cs typeface="Times New Roman" pitchFamily="18" charset="0"/>
              </a:rPr>
              <a:t>DFs</a:t>
            </a:r>
            <a:r>
              <a:rPr lang="pt-BR" altLang="pt-BR" sz="2000" dirty="0">
                <a:latin typeface="Times New Roman" pitchFamily="18" charset="0"/>
                <a:cs typeface="Times New Roman" pitchFamily="18" charset="0"/>
              </a:rPr>
              <a:t> trimestrais (requisito da CVM).</a:t>
            </a:r>
            <a:endParaRPr lang="pt-BR" altLang="pt-BR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05416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Obrigatoriedade das Demonstrações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Contábeis: outras definições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2048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300"/>
              </a:spcBef>
              <a:defRPr/>
            </a:pPr>
            <a:r>
              <a:rPr lang="pt-BR" sz="2600" b="1" dirty="0">
                <a:latin typeface="Times New Roman" pitchFamily="18" charset="0"/>
                <a:cs typeface="Times New Roman" pitchFamily="18" charset="0"/>
              </a:rPr>
              <a:t>Empresas de Grande Porte</a:t>
            </a:r>
          </a:p>
          <a:p>
            <a:pPr marL="652050" lvl="2" algn="just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DEFINIÇÃO: Ativo ≥ R$240 milhões ou Receita ≥ R$300 milhões.</a:t>
            </a:r>
          </a:p>
          <a:p>
            <a:pPr marL="652050" lvl="2" algn="just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OBRIGATORIEDADE: escrituração, elaboração e publicação das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DFs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no mesmo padrão que as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SAs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, com parecer de auditores independentes.</a:t>
            </a:r>
          </a:p>
          <a:p>
            <a:pPr marL="0" indent="0" algn="just">
              <a:spcBef>
                <a:spcPts val="300"/>
              </a:spcBef>
              <a:buNone/>
              <a:defRPr/>
            </a:pPr>
            <a:endParaRPr lang="pt-BR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defRPr/>
            </a:pPr>
            <a:r>
              <a:rPr lang="pt-BR" sz="2600" b="1" dirty="0">
                <a:latin typeface="Times New Roman" pitchFamily="18" charset="0"/>
                <a:cs typeface="Times New Roman" pitchFamily="18" charset="0"/>
              </a:rPr>
              <a:t>Empresas de Pequeno e Médio </a:t>
            </a:r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Porte</a:t>
            </a:r>
            <a:endParaRPr lang="pt-BR" sz="26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DEFINIÇÃO: Ativo ≤ R$240 milhões ou Receita ≤ R$300 milhões (este grupo inclui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SAs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fechadas não definidas como grande porte).</a:t>
            </a:r>
          </a:p>
          <a:p>
            <a:pPr lvl="1" algn="just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OBRIGATORIEDADE: desde que não tenham obrigação pública de prestação de contas, devem elaborar BP, DRE e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DLPAc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Balanço Patrimonial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1412776"/>
            <a:ext cx="7632848" cy="198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2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r>
              <a:rPr lang="pt-BR" altLang="pt-BR" sz="2200" dirty="0">
                <a:latin typeface="Calibri" charset="0"/>
              </a:rPr>
              <a:t>Reflete a posição financeira da empresa em um determinado momento.</a:t>
            </a:r>
          </a:p>
          <a:p>
            <a:pPr marL="228600" lvl="2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r>
              <a:rPr lang="pt-BR" altLang="pt-BR" sz="2200" dirty="0" smtClean="0">
                <a:latin typeface="Calibri" charset="0"/>
              </a:rPr>
              <a:t>	Os </a:t>
            </a:r>
            <a:r>
              <a:rPr lang="pt-BR" altLang="pt-BR" sz="2200" dirty="0">
                <a:latin typeface="Calibri" charset="0"/>
              </a:rPr>
              <a:t>valores à esquerda indicam os bens e direitos da empresa, expressos em moeda. Compõem o Ativo.</a:t>
            </a:r>
          </a:p>
          <a:p>
            <a:pPr marL="228600" lvl="2" algn="just">
              <a:lnSpc>
                <a:spcPct val="80000"/>
              </a:lnSpc>
              <a:spcBef>
                <a:spcPts val="1000"/>
              </a:spcBef>
              <a:buClr>
                <a:srgbClr val="FF3300"/>
              </a:buClr>
              <a:defRPr/>
            </a:pPr>
            <a:r>
              <a:rPr lang="pt-BR" altLang="pt-BR" sz="2200" dirty="0" smtClean="0">
                <a:latin typeface="Calibri" charset="0"/>
              </a:rPr>
              <a:t>	Os </a:t>
            </a:r>
            <a:r>
              <a:rPr lang="pt-BR" altLang="pt-BR" sz="2200" dirty="0">
                <a:latin typeface="Calibri" charset="0"/>
              </a:rPr>
              <a:t>valores à direita indicam as fontes de recursos, formam o Passivo </a:t>
            </a:r>
            <a:r>
              <a:rPr lang="pt-BR" altLang="pt-BR" sz="2200" dirty="0" smtClean="0">
                <a:latin typeface="Calibri" charset="0"/>
              </a:rPr>
              <a:t>(Exigível</a:t>
            </a:r>
            <a:r>
              <a:rPr lang="pt-BR" altLang="pt-BR" sz="2200" dirty="0">
                <a:latin typeface="Calibri" charset="0"/>
              </a:rPr>
              <a:t>) + Patrimônio Líquido (PL).</a:t>
            </a:r>
          </a:p>
        </p:txBody>
      </p:sp>
      <p:grpSp>
        <p:nvGrpSpPr>
          <p:cNvPr id="6" name="Agrupar 48">
            <a:extLst>
              <a:ext uri="{FF2B5EF4-FFF2-40B4-BE49-F238E27FC236}">
                <a16:creationId xmlns:a16="http://schemas.microsoft.com/office/drawing/2014/main" xmlns="" id="{FB7DB400-D46C-4A75-AFD9-17B51F8634A8}"/>
              </a:ext>
            </a:extLst>
          </p:cNvPr>
          <p:cNvGrpSpPr/>
          <p:nvPr/>
        </p:nvGrpSpPr>
        <p:grpSpPr>
          <a:xfrm>
            <a:off x="611560" y="3525584"/>
            <a:ext cx="8280921" cy="2797487"/>
            <a:chOff x="2354718" y="379879"/>
            <a:chExt cx="8100718" cy="5309253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xmlns="" id="{4CE451B3-37C8-4E22-AF2C-D6AD82C90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1" y="1600200"/>
              <a:ext cx="2430461" cy="341960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8" name="Text Box 3">
              <a:extLst>
                <a:ext uri="{FF2B5EF4-FFF2-40B4-BE49-F238E27FC236}">
                  <a16:creationId xmlns:a16="http://schemas.microsoft.com/office/drawing/2014/main" xmlns="" id="{50ACCDDC-3503-4401-8DF9-008C84EF3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600" y="379879"/>
              <a:ext cx="6912768" cy="478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5000"/>
                </a:lnSpc>
                <a:spcBef>
                  <a:spcPct val="0"/>
                </a:spcBef>
                <a:defRPr/>
              </a:pPr>
              <a:r>
                <a:rPr lang="pt-BR" b="1" dirty="0">
                  <a:solidFill>
                    <a:srgbClr val="002060"/>
                  </a:solidFill>
                  <a:latin typeface="+mj-lt"/>
                  <a:ea typeface="+mj-ea"/>
                  <a:cs typeface="+mj-cs"/>
                </a:rPr>
                <a:t>BALANÇO PATRIMONIAL</a:t>
              </a:r>
            </a:p>
          </p:txBody>
        </p:sp>
        <p:sp>
          <p:nvSpPr>
            <p:cNvPr id="9" name="Text Box 4">
              <a:extLst>
                <a:ext uri="{FF2B5EF4-FFF2-40B4-BE49-F238E27FC236}">
                  <a16:creationId xmlns:a16="http://schemas.microsoft.com/office/drawing/2014/main" xmlns="" id="{E2887F7C-3364-4EDB-8A26-CFDFB38D6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339" y="3284540"/>
              <a:ext cx="2160587" cy="1372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altLang="pt-BR" dirty="0"/>
                <a:t>CAPITAL PRÓPRIO </a:t>
              </a:r>
              <a:r>
                <a:rPr lang="pt-BR" altLang="pt-BR" dirty="0" smtClean="0"/>
                <a:t>(PL</a:t>
              </a:r>
              <a:r>
                <a:rPr lang="pt-BR" altLang="pt-BR" dirty="0"/>
                <a:t>)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xmlns="" id="{A90A332E-B2C1-4AF4-887A-127F773D1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0909" y="973737"/>
              <a:ext cx="2663825" cy="57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/>
                <a:t>PASSIVO e PL</a:t>
              </a:r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xmlns="" id="{F4D37C61-DBCD-47CA-8C62-9F2C4CE9F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200" y="3429000"/>
              <a:ext cx="381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xmlns="" id="{69802087-7035-4293-AE0D-AF1C58372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200" y="3213100"/>
              <a:ext cx="381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xmlns="" id="{EA639A48-9CBF-4DDB-8EA0-53F2CABCD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1" y="1844674"/>
              <a:ext cx="2590800" cy="1226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dirty="0"/>
                <a:t>CAPITAL DE TERCEIROS </a:t>
              </a:r>
              <a:r>
                <a:rPr lang="pt-BR" altLang="pt-BR" dirty="0" smtClean="0"/>
                <a:t>(Exigível</a:t>
              </a:r>
              <a:r>
                <a:rPr lang="pt-BR" altLang="pt-BR" dirty="0"/>
                <a:t>)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xmlns="" id="{AB889852-E473-4044-A199-5860B867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0463" y="3213099"/>
              <a:ext cx="24384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xmlns="" id="{7B85E1EC-DFC4-4B34-A941-370DF0D8E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50" y="1600200"/>
              <a:ext cx="2380053" cy="341960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xmlns="" id="{8AAA9957-B29E-4878-9048-F4E31DEB3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51" y="2565401"/>
              <a:ext cx="2016125" cy="1180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altLang="pt-BR"/>
                <a:t>BENS E DIREITOS</a:t>
              </a:r>
            </a:p>
          </p:txBody>
        </p:sp>
        <p:sp>
          <p:nvSpPr>
            <p:cNvPr id="17" name="Text Box 12">
              <a:extLst>
                <a:ext uri="{FF2B5EF4-FFF2-40B4-BE49-F238E27FC236}">
                  <a16:creationId xmlns:a16="http://schemas.microsoft.com/office/drawing/2014/main" xmlns="" id="{FA0F4F1A-B36A-4259-BEF2-3793C56A7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702" y="1024559"/>
              <a:ext cx="1752600" cy="57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/>
                <a:t>ATIVO</a:t>
              </a: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xmlns="" id="{6A3CF305-EF6A-4B9A-9C0D-15483D809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718" y="5019805"/>
              <a:ext cx="8100718" cy="669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</a:pPr>
              <a:r>
                <a:rPr lang="pt-BR" altLang="pt-BR" dirty="0"/>
                <a:t>O Ativo é sempre igual à soma do Passivo e do PL.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1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Balanço Patrimonial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53650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300"/>
              </a:spcBef>
              <a:defRPr/>
            </a:pPr>
            <a:r>
              <a:rPr lang="pt-BR" sz="2600" b="1" dirty="0">
                <a:latin typeface="Times New Roman" pitchFamily="18" charset="0"/>
                <a:cs typeface="Times New Roman" pitchFamily="18" charset="0"/>
              </a:rPr>
              <a:t>Ativo</a:t>
            </a:r>
          </a:p>
          <a:p>
            <a:pPr lvl="1" algn="just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3100" dirty="0">
                <a:latin typeface="Times New Roman" pitchFamily="18" charset="0"/>
                <a:cs typeface="Times New Roman" pitchFamily="18" charset="0"/>
              </a:rPr>
              <a:t>Conjunto de recursos (bens e direitos) mensuráveis em dinheiro que são </a:t>
            </a:r>
            <a:r>
              <a:rPr lang="pt-BR" sz="3100" b="1" dirty="0">
                <a:latin typeface="Times New Roman" pitchFamily="18" charset="0"/>
                <a:cs typeface="Times New Roman" pitchFamily="18" charset="0"/>
              </a:rPr>
              <a:t>controlados</a:t>
            </a:r>
            <a:r>
              <a:rPr lang="pt-BR" sz="3100" dirty="0">
                <a:latin typeface="Times New Roman" pitchFamily="18" charset="0"/>
                <a:cs typeface="Times New Roman" pitchFamily="18" charset="0"/>
              </a:rPr>
              <a:t> pela entidade, decorrentes de eventos passados e que representam benéficos econômicos presentes ou futuros para a entidade.</a:t>
            </a:r>
          </a:p>
          <a:p>
            <a:pPr lvl="1" algn="just">
              <a:spcBef>
                <a:spcPts val="300"/>
              </a:spcBef>
              <a:buFont typeface="Wingdings" pitchFamily="2" charset="2"/>
              <a:buChar char="ü"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Passivo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Um passivo é um dever ou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obrigação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promessa de pagamento devida em algum momento determinado no futuro, que pode ser estimada com razoável grau de precisão e que está sob a responsabilidade completa da companhia.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Como é devida, não inclui o capital próprio.</a:t>
            </a:r>
          </a:p>
          <a:p>
            <a:pPr marL="457200" lvl="1" indent="0" algn="just">
              <a:lnSpc>
                <a:spcPct val="120000"/>
              </a:lnSpc>
              <a:spcBef>
                <a:spcPts val="300"/>
              </a:spcBef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65087" lvl="1" indent="0" algn="just">
              <a:lnSpc>
                <a:spcPct val="120000"/>
              </a:lnSpc>
              <a:spcBef>
                <a:spcPts val="300"/>
              </a:spcBef>
              <a:buNone/>
              <a:defRPr/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Patrimônio Líquido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Patrimônio Líquido é o que sobra para os sócios, depois de atendidas as demandas das outras fontes de financiamento.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51240"/>
              </p:ext>
            </p:extLst>
          </p:nvPr>
        </p:nvGraphicFramePr>
        <p:xfrm>
          <a:off x="323528" y="404664"/>
          <a:ext cx="8280920" cy="57320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7348"/>
                <a:gridCol w="978956"/>
                <a:gridCol w="1080120"/>
                <a:gridCol w="1512168"/>
                <a:gridCol w="1401018"/>
                <a:gridCol w="1551310"/>
              </a:tblGrid>
              <a:tr h="10283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Listagem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Bens e direitos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Controle da empresa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Mensuração </a:t>
                      </a:r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Monetária </a:t>
                      </a:r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Objetiva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Benefícios Presentes e Futuros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Conclusão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283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Duas máquinas em perfeito estado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r>
                        <a:rPr lang="pt-BR" sz="2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7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Uma máquina destruída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é Ativo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7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Estoques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 ativo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3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Marca 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 ativo, mas não há valor objetivo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7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Veículos (leasing financeiro)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 ativo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3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Balanço Patrimonial: fontes e aplicações de recursos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340768"/>
            <a:ext cx="7543800" cy="4023360"/>
          </a:xfrm>
        </p:spPr>
        <p:txBody>
          <a:bodyPr/>
          <a:lstStyle/>
          <a:p>
            <a:pPr marL="742950" lvl="1" indent="-285750" algn="ctr">
              <a:spcBef>
                <a:spcPct val="10000"/>
              </a:spcBef>
            </a:pPr>
            <a:r>
              <a:rPr lang="pt-BR" sz="2200" b="1" dirty="0">
                <a:ea typeface="ＭＳ Ｐゴシック" charset="0"/>
              </a:rPr>
              <a:t>ATIVO = PASSIVO EXIGÍVEL + PATRIMÔNIO LÍQUIDO</a:t>
            </a:r>
          </a:p>
          <a:p>
            <a:pPr marL="742950" lvl="1" indent="-285750" algn="just">
              <a:spcBef>
                <a:spcPct val="10000"/>
              </a:spcBef>
            </a:pPr>
            <a:r>
              <a:rPr lang="pt-BR" sz="2200" dirty="0">
                <a:ea typeface="ＭＳ Ｐゴシック" charset="0"/>
              </a:rPr>
              <a:t>Isso ocorre porque todo o dinheiro investido nos ativos foi financiado pelos sócios (patrimônio líquido) ou por algum instrumento que gerou obrigações (passivo).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845B7D7-9A7C-4DBE-9910-B987CD5D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3284984"/>
            <a:ext cx="3744913" cy="2160587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32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Bens e direitos</a:t>
            </a:r>
          </a:p>
          <a:p>
            <a:pPr algn="ctr">
              <a:defRPr/>
            </a:pPr>
            <a:r>
              <a:rPr lang="pt-BR" sz="32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D062E61E-461E-4E20-BC30-0F483AE37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3275250"/>
            <a:ext cx="3816350" cy="21605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Fontes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recursos utilizados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para a aquisição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 bens e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direitos</a:t>
            </a:r>
          </a:p>
        </p:txBody>
      </p:sp>
    </p:spTree>
    <p:extLst>
      <p:ext uri="{BB962C8B-B14F-4D97-AF65-F5344CB8AC3E}">
        <p14:creationId xmlns:p14="http://schemas.microsoft.com/office/powerpoint/2010/main" val="447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1615</Words>
  <Application>Microsoft Office PowerPoint</Application>
  <PresentationFormat>Apresentação na tela (4:3)</PresentationFormat>
  <Paragraphs>321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Retrospectiva</vt:lpstr>
      <vt:lpstr>Demonstrações Contábeis: Balanço Patrimonial</vt:lpstr>
      <vt:lpstr>Demonstrações Contábeis</vt:lpstr>
      <vt:lpstr>Apresentação do PowerPoint</vt:lpstr>
      <vt:lpstr>Obrigatoriedade das Demonstrações Contábeis</vt:lpstr>
      <vt:lpstr>Obrigatoriedade das Demonstrações Contábeis: outras definições</vt:lpstr>
      <vt:lpstr>Balanço Patrimonial</vt:lpstr>
      <vt:lpstr>Balanço Patrimonial</vt:lpstr>
      <vt:lpstr>Apresentação do PowerPoint</vt:lpstr>
      <vt:lpstr>Balanço Patrimonial: fontes e aplicações de recursos</vt:lpstr>
      <vt:lpstr>Principais Decisões Empresariais</vt:lpstr>
      <vt:lpstr>Organização do Balanço Patrimonial</vt:lpstr>
      <vt:lpstr>Organização do Ativo Circulante</vt:lpstr>
      <vt:lpstr>Organização do Ativo Não Circulante</vt:lpstr>
      <vt:lpstr>Organização do Passivo</vt:lpstr>
      <vt:lpstr>Composição do Passivo</vt:lpstr>
      <vt:lpstr>Patrimônio Líquido</vt:lpstr>
      <vt:lpstr>Apresentação do PowerPoint</vt:lpstr>
      <vt:lpstr>Curto versus longo prazo</vt:lpstr>
      <vt:lpstr>Ciclos: Operacional, Econômico e Financeiro</vt:lpstr>
      <vt:lpstr>Algumas das principais deduções do Ativo e Patrimônio Líquido</vt:lpstr>
      <vt:lpstr>Depreciação Acumulada</vt:lpstr>
      <vt:lpstr>Requisitos do Balanço Patrimonial</vt:lpstr>
      <vt:lpstr>Balanço Patrimonial: Valor de Mercado e Valor Contábil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User</cp:lastModifiedBy>
  <cp:revision>52</cp:revision>
  <dcterms:created xsi:type="dcterms:W3CDTF">2020-02-17T13:58:06Z</dcterms:created>
  <dcterms:modified xsi:type="dcterms:W3CDTF">2020-02-25T20:00:09Z</dcterms:modified>
</cp:coreProperties>
</file>