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99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51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05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59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46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9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8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76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5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14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2AA8-1B92-4FF9-B538-85E5EBCF9DC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C648-D367-4835-B8BB-564526A4F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23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3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7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Amplificadores Operacionais e Aplicações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6400800" cy="1752600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5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836712"/>
            <a:ext cx="3342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7. Circuito Integrador</a:t>
            </a:r>
            <a:endParaRPr lang="pt-BR" sz="28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484784"/>
            <a:ext cx="4298449" cy="22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88074"/>
              </p:ext>
            </p:extLst>
          </p:nvPr>
        </p:nvGraphicFramePr>
        <p:xfrm>
          <a:off x="1173248" y="4293095"/>
          <a:ext cx="1166504" cy="983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ção" r:id="rId4" imgW="647640" imgH="545760" progId="Equation.3">
                  <p:embed/>
                </p:oleObj>
              </mc:Choice>
              <mc:Fallback>
                <p:oleObj name="Equação" r:id="rId4" imgW="64764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3248" y="4293095"/>
                        <a:ext cx="1166504" cy="983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4365104"/>
            <a:ext cx="389419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8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43908"/>
            <a:ext cx="7596336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79512" y="620688"/>
            <a:ext cx="509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1. Introdução: Amplificador Ideal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8848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33242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73884"/>
            <a:ext cx="28003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83568" y="764704"/>
            <a:ext cx="3190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2. Amplificador Real</a:t>
            </a:r>
            <a:endParaRPr lang="pt-BR" sz="28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76" y="4034126"/>
            <a:ext cx="7606263" cy="234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6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88640"/>
            <a:ext cx="3271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2.2 Circuito Seguidor</a:t>
            </a:r>
            <a:endParaRPr lang="pt-BR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124075"/>
            <a:ext cx="810577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213004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979712" y="4941168"/>
            <a:ext cx="1949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A &gt;&gt; 1: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2" y="5733256"/>
            <a:ext cx="1297484" cy="8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881584"/>
              </p:ext>
            </p:extLst>
          </p:nvPr>
        </p:nvGraphicFramePr>
        <p:xfrm>
          <a:off x="5652120" y="396825"/>
          <a:ext cx="2160364" cy="189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ção" r:id="rId6" imgW="1015920" imgH="888840" progId="Equation.3">
                  <p:embed/>
                </p:oleObj>
              </mc:Choice>
              <mc:Fallback>
                <p:oleObj name="Equação" r:id="rId6" imgW="101592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2120" y="396825"/>
                        <a:ext cx="2160364" cy="189031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6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2627784" y="2348880"/>
            <a:ext cx="4032448" cy="2340260"/>
            <a:chOff x="1979712" y="1880828"/>
            <a:chExt cx="4032448" cy="2340260"/>
          </a:xfrm>
        </p:grpSpPr>
        <p:sp>
          <p:nvSpPr>
            <p:cNvPr id="2" name="Triângulo isósceles 1"/>
            <p:cNvSpPr/>
            <p:nvPr/>
          </p:nvSpPr>
          <p:spPr>
            <a:xfrm rot="5400000">
              <a:off x="3059832" y="2420888"/>
              <a:ext cx="1872208" cy="172819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reto 3"/>
            <p:cNvCxnSpPr/>
            <p:nvPr/>
          </p:nvCxnSpPr>
          <p:spPr>
            <a:xfrm flipH="1">
              <a:off x="1979712" y="2780928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1979712" y="188082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flipH="1">
              <a:off x="1979712" y="1880828"/>
              <a:ext cx="3312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5301646" y="1880828"/>
              <a:ext cx="0" cy="14025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flipH="1">
              <a:off x="4860032" y="3283383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flipH="1">
              <a:off x="1979712" y="3789040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467544" y="3979727"/>
            <a:ext cx="2892538" cy="1418826"/>
            <a:chOff x="4834398" y="427030"/>
            <a:chExt cx="2892538" cy="1418826"/>
          </a:xfrm>
        </p:grpSpPr>
        <p:grpSp>
          <p:nvGrpSpPr>
            <p:cNvPr id="21" name="Grupo 20"/>
            <p:cNvGrpSpPr/>
            <p:nvPr/>
          </p:nvGrpSpPr>
          <p:grpSpPr>
            <a:xfrm>
              <a:off x="4834398" y="427030"/>
              <a:ext cx="2443275" cy="1418826"/>
              <a:chOff x="1312796" y="893093"/>
              <a:chExt cx="2443275" cy="1418826"/>
            </a:xfrm>
          </p:grpSpPr>
          <p:pic>
            <p:nvPicPr>
              <p:cNvPr id="24" name="Picture 2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779760" y="569243"/>
                <a:ext cx="4476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017884" y="1538684"/>
                <a:ext cx="10668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6" name="Conector reto 25"/>
              <p:cNvCxnSpPr/>
              <p:nvPr/>
            </p:nvCxnSpPr>
            <p:spPr>
              <a:xfrm>
                <a:off x="2349223" y="2282492"/>
                <a:ext cx="1202061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1970241" y="1196752"/>
                <a:ext cx="513527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1970241" y="2282492"/>
                <a:ext cx="378982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Elipse 28"/>
              <p:cNvSpPr/>
              <p:nvPr/>
            </p:nvSpPr>
            <p:spPr>
              <a:xfrm>
                <a:off x="1862094" y="1628800"/>
                <a:ext cx="216024" cy="28803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CaixaDeTexto 29"/>
              <p:cNvSpPr txBox="1"/>
              <p:nvPr/>
            </p:nvSpPr>
            <p:spPr>
              <a:xfrm>
                <a:off x="1607622" y="141277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/>
                  <a:t>+</a:t>
                </a:r>
                <a:endParaRPr lang="pt-BR" b="1" dirty="0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1652506" y="1835532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/>
                  <a:t>-</a:t>
                </a:r>
              </a:p>
            </p:txBody>
          </p:sp>
          <p:cxnSp>
            <p:nvCxnSpPr>
              <p:cNvPr id="32" name="Conector reto 31"/>
              <p:cNvCxnSpPr/>
              <p:nvPr/>
            </p:nvCxnSpPr>
            <p:spPr>
              <a:xfrm>
                <a:off x="1970106" y="1196752"/>
                <a:ext cx="9660" cy="3950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1979712" y="1916832"/>
                <a:ext cx="9660" cy="39508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CaixaDeTexto 33"/>
              <p:cNvSpPr txBox="1"/>
              <p:nvPr/>
            </p:nvSpPr>
            <p:spPr>
              <a:xfrm>
                <a:off x="1312796" y="1628800"/>
                <a:ext cx="5229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i="1" dirty="0" smtClean="0"/>
                  <a:t>e(t)</a:t>
                </a:r>
                <a:endParaRPr lang="pt-BR" b="1" i="1" dirty="0"/>
              </a:p>
            </p:txBody>
          </p:sp>
        </p:grpSp>
        <p:graphicFrame>
          <p:nvGraphicFramePr>
            <p:cNvPr id="22" name="Objeto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797488"/>
                </p:ext>
              </p:extLst>
            </p:nvPr>
          </p:nvGraphicFramePr>
          <p:xfrm>
            <a:off x="5977512" y="769367"/>
            <a:ext cx="448507" cy="508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4" name="Equação" r:id="rId5" imgW="190440" imgH="215640" progId="Equation.3">
                    <p:embed/>
                  </p:oleObj>
                </mc:Choice>
                <mc:Fallback>
                  <p:oleObj name="Equação" r:id="rId5" imgW="1904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977512" y="769367"/>
                          <a:ext cx="448507" cy="5083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to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6822929"/>
                </p:ext>
              </p:extLst>
            </p:nvPr>
          </p:nvGraphicFramePr>
          <p:xfrm>
            <a:off x="7277674" y="1140312"/>
            <a:ext cx="449262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5" name="Equação" r:id="rId7" imgW="190440" imgH="215640" progId="Equation.3">
                    <p:embed/>
                  </p:oleObj>
                </mc:Choice>
                <mc:Fallback>
                  <p:oleObj name="Equação" r:id="rId7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7674" y="1140312"/>
                          <a:ext cx="449262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6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9906" y="2982583"/>
            <a:ext cx="564814" cy="131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34807" y="4335639"/>
            <a:ext cx="1648641" cy="4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8" name="Conector reto 37"/>
          <p:cNvCxnSpPr>
            <a:stCxn id="25" idx="1"/>
            <a:endCxn id="37" idx="1"/>
          </p:cNvCxnSpPr>
          <p:nvPr/>
        </p:nvCxnSpPr>
        <p:spPr>
          <a:xfrm>
            <a:off x="2706033" y="5363506"/>
            <a:ext cx="5853095" cy="420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6663056" y="3740106"/>
            <a:ext cx="61584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328715"/>
              </p:ext>
            </p:extLst>
          </p:nvPr>
        </p:nvGraphicFramePr>
        <p:xfrm>
          <a:off x="7280235" y="3849572"/>
          <a:ext cx="5095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ção" r:id="rId9" imgW="215640" imgH="215640" progId="Equation.3">
                  <p:embed/>
                </p:oleObj>
              </mc:Choice>
              <mc:Fallback>
                <p:oleObj name="Equação" r:id="rId9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35" y="3849572"/>
                        <a:ext cx="5095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57876"/>
              </p:ext>
            </p:extLst>
          </p:nvPr>
        </p:nvGraphicFramePr>
        <p:xfrm>
          <a:off x="7838685" y="4480929"/>
          <a:ext cx="5095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ção" r:id="rId11" imgW="215640" imgH="215640" progId="Equation.3">
                  <p:embed/>
                </p:oleObj>
              </mc:Choice>
              <mc:Fallback>
                <p:oleObj name="Equação" r:id="rId11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8685" y="4480929"/>
                        <a:ext cx="5095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Conector reto 50"/>
          <p:cNvCxnSpPr/>
          <p:nvPr/>
        </p:nvCxnSpPr>
        <p:spPr>
          <a:xfrm>
            <a:off x="2501244" y="5405552"/>
            <a:ext cx="49407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2596769" y="5517232"/>
            <a:ext cx="2470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2677161" y="5661248"/>
            <a:ext cx="946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762370" y="692696"/>
            <a:ext cx="1892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APLICAÇÃO</a:t>
            </a:r>
            <a:endParaRPr lang="pt-BR" sz="2800" b="1" u="sng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3779912" y="40724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+</a:t>
            </a:r>
            <a:endParaRPr lang="pt-BR" b="1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3779912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39726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/>
          <p:cNvSpPr/>
          <p:nvPr/>
        </p:nvSpPr>
        <p:spPr>
          <a:xfrm>
            <a:off x="7978080" y="4530824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b="1" dirty="0" smtClean="0"/>
          </a:p>
          <a:p>
            <a:pPr algn="ctr"/>
            <a:endParaRPr lang="pt-BR" sz="2800" b="1" dirty="0"/>
          </a:p>
        </p:txBody>
      </p:sp>
      <p:grpSp>
        <p:nvGrpSpPr>
          <p:cNvPr id="2" name="Grupo 1"/>
          <p:cNvGrpSpPr/>
          <p:nvPr/>
        </p:nvGrpSpPr>
        <p:grpSpPr>
          <a:xfrm>
            <a:off x="2627784" y="2348880"/>
            <a:ext cx="4032448" cy="2340260"/>
            <a:chOff x="1979712" y="1880828"/>
            <a:chExt cx="4032448" cy="2340260"/>
          </a:xfrm>
        </p:grpSpPr>
        <p:sp>
          <p:nvSpPr>
            <p:cNvPr id="3" name="Triângulo isósceles 2"/>
            <p:cNvSpPr/>
            <p:nvPr/>
          </p:nvSpPr>
          <p:spPr>
            <a:xfrm rot="5400000">
              <a:off x="3059832" y="2420888"/>
              <a:ext cx="1872208" cy="172819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reto 3"/>
            <p:cNvCxnSpPr/>
            <p:nvPr/>
          </p:nvCxnSpPr>
          <p:spPr>
            <a:xfrm flipH="1">
              <a:off x="1979712" y="2780928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flipV="1">
              <a:off x="1979712" y="188082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H="1">
              <a:off x="1979712" y="1880828"/>
              <a:ext cx="3312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 flipV="1">
              <a:off x="5301646" y="1880828"/>
              <a:ext cx="0" cy="14025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flipH="1">
              <a:off x="4860032" y="3283383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H="1">
              <a:off x="1979712" y="3789040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tângulo 9"/>
          <p:cNvSpPr/>
          <p:nvPr/>
        </p:nvSpPr>
        <p:spPr>
          <a:xfrm>
            <a:off x="827584" y="4221088"/>
            <a:ext cx="1800200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971600" y="46891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SENSOR</a:t>
            </a:r>
            <a:endParaRPr lang="pt-BR" sz="2800" b="1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2627784" y="594928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6660232" y="3751435"/>
            <a:ext cx="144016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 flipV="1">
            <a:off x="7310955" y="5949281"/>
            <a:ext cx="933393" cy="238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244348" y="4755160"/>
            <a:ext cx="396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V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8100392" y="3753036"/>
            <a:ext cx="143956" cy="7777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8244348" y="5413360"/>
            <a:ext cx="190932" cy="5597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3779912" y="40724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+</a:t>
            </a:r>
            <a:endParaRPr lang="pt-BR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779912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_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762370" y="692696"/>
            <a:ext cx="1892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APLICAÇÃO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22886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364" y="188640"/>
            <a:ext cx="2992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4. Circuito Inversor</a:t>
            </a:r>
            <a:endParaRPr lang="pt-BR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11860"/>
            <a:ext cx="781236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3016"/>
            <a:ext cx="5002579" cy="113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54469"/>
              </p:ext>
            </p:extLst>
          </p:nvPr>
        </p:nvGraphicFramePr>
        <p:xfrm>
          <a:off x="5499522" y="3450690"/>
          <a:ext cx="3609799" cy="138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ção" r:id="rId5" imgW="2450880" imgH="939600" progId="Equation.3">
                  <p:embed/>
                </p:oleObj>
              </mc:Choice>
              <mc:Fallback>
                <p:oleObj name="Equação" r:id="rId5" imgW="24508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9522" y="3450690"/>
                        <a:ext cx="3609799" cy="1384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364" y="4797152"/>
            <a:ext cx="6162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RESOLVENDO O DIAGRAMA DE BLOCOS: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843286"/>
              </p:ext>
            </p:extLst>
          </p:nvPr>
        </p:nvGraphicFramePr>
        <p:xfrm>
          <a:off x="1259632" y="5313788"/>
          <a:ext cx="4235552" cy="154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ção" r:id="rId7" imgW="2438280" imgH="888840" progId="Equation.3">
                  <p:embed/>
                </p:oleObj>
              </mc:Choice>
              <mc:Fallback>
                <p:oleObj name="Equação" r:id="rId7" imgW="243828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5313788"/>
                        <a:ext cx="4235552" cy="154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715364"/>
              </p:ext>
            </p:extLst>
          </p:nvPr>
        </p:nvGraphicFramePr>
        <p:xfrm>
          <a:off x="6876256" y="5517232"/>
          <a:ext cx="169372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ção" r:id="rId9" imgW="736560" imgH="469800" progId="Equation.3">
                  <p:embed/>
                </p:oleObj>
              </mc:Choice>
              <mc:Fallback>
                <p:oleObj name="Equação" r:id="rId9" imgW="736560" imgH="4698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517232"/>
                        <a:ext cx="1693729" cy="10801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52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836712"/>
            <a:ext cx="4454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5. Amplificador Não Inversor</a:t>
            </a:r>
            <a:endParaRPr lang="pt-BR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825647" cy="246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95536" y="4201158"/>
            <a:ext cx="6162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RESOLVENDO O DIAGRAMA DE BLOCOS: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99361"/>
              </p:ext>
            </p:extLst>
          </p:nvPr>
        </p:nvGraphicFramePr>
        <p:xfrm>
          <a:off x="179512" y="4696216"/>
          <a:ext cx="613568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ção" r:id="rId4" imgW="3530520" imgH="711000" progId="Equation.3">
                  <p:embed/>
                </p:oleObj>
              </mc:Choice>
              <mc:Fallback>
                <p:oleObj name="Equação" r:id="rId4" imgW="3530520" imgH="7110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696216"/>
                        <a:ext cx="613568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882941"/>
              </p:ext>
            </p:extLst>
          </p:nvPr>
        </p:nvGraphicFramePr>
        <p:xfrm>
          <a:off x="6948264" y="4724378"/>
          <a:ext cx="1802806" cy="1080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ção" r:id="rId6" imgW="825480" imgH="495000" progId="Equation.3">
                  <p:embed/>
                </p:oleObj>
              </mc:Choice>
              <mc:Fallback>
                <p:oleObj name="Equação" r:id="rId6" imgW="825480" imgH="4950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724378"/>
                        <a:ext cx="1802806" cy="108088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3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71600" y="692696"/>
            <a:ext cx="380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6. Circuito Diferenciador</a:t>
            </a:r>
            <a:endParaRPr lang="pt-BR" sz="2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204864"/>
            <a:ext cx="527062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71600" y="1591032"/>
            <a:ext cx="7946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Aplicação do Método de Impedâncias Generalizadas</a:t>
            </a:r>
            <a:endParaRPr lang="pt-BR" sz="2800" b="1" u="sng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86" y="4005065"/>
            <a:ext cx="3878223" cy="242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07" y="4927344"/>
            <a:ext cx="3687956" cy="94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1139"/>
              </p:ext>
            </p:extLst>
          </p:nvPr>
        </p:nvGraphicFramePr>
        <p:xfrm>
          <a:off x="3484811" y="5661248"/>
          <a:ext cx="1181596" cy="1016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ção" r:id="rId6" imgW="634680" imgH="545760" progId="Equation.3">
                  <p:embed/>
                </p:oleObj>
              </mc:Choice>
              <mc:Fallback>
                <p:oleObj name="Equação" r:id="rId6" imgW="63468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84811" y="5661248"/>
                        <a:ext cx="1181596" cy="1016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75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74</Words>
  <Application>Microsoft Office PowerPoint</Application>
  <PresentationFormat>Apresentação na tela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Tema do Office</vt:lpstr>
      <vt:lpstr>Equação</vt:lpstr>
      <vt:lpstr>Microsoft Equation 3.0</vt:lpstr>
      <vt:lpstr>Amplificadores Operacionais e Aplicações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Amplificadores Operacionais e Aplicações</dc:title>
  <dc:creator>DELL</dc:creator>
  <cp:lastModifiedBy>DELL</cp:lastModifiedBy>
  <cp:revision>21</cp:revision>
  <dcterms:created xsi:type="dcterms:W3CDTF">2019-10-28T22:30:06Z</dcterms:created>
  <dcterms:modified xsi:type="dcterms:W3CDTF">2020-10-21T12:19:34Z</dcterms:modified>
</cp:coreProperties>
</file>