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22"/>
  </p:notesMasterIdLst>
  <p:sldIdLst>
    <p:sldId id="301" r:id="rId2"/>
    <p:sldId id="343" r:id="rId3"/>
    <p:sldId id="341" r:id="rId4"/>
    <p:sldId id="324" r:id="rId5"/>
    <p:sldId id="344" r:id="rId6"/>
    <p:sldId id="347" r:id="rId7"/>
    <p:sldId id="335" r:id="rId8"/>
    <p:sldId id="308" r:id="rId9"/>
    <p:sldId id="325" r:id="rId10"/>
    <p:sldId id="331" r:id="rId11"/>
    <p:sldId id="342" r:id="rId12"/>
    <p:sldId id="332" r:id="rId13"/>
    <p:sldId id="333" r:id="rId14"/>
    <p:sldId id="334" r:id="rId15"/>
    <p:sldId id="345" r:id="rId16"/>
    <p:sldId id="346" r:id="rId17"/>
    <p:sldId id="336" r:id="rId18"/>
    <p:sldId id="337" r:id="rId19"/>
    <p:sldId id="338" r:id="rId20"/>
    <p:sldId id="339" r:id="rId21"/>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ED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94660"/>
  </p:normalViewPr>
  <p:slideViewPr>
    <p:cSldViewPr>
      <p:cViewPr varScale="1">
        <p:scale>
          <a:sx n="107" d="100"/>
          <a:sy n="107" d="100"/>
        </p:scale>
        <p:origin x="-84"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2"/>
                </a:solidFill>
                <a:latin typeface="Times New Roman" pitchFamily="18" charset="0"/>
              </a:defRPr>
            </a:lvl1pPr>
          </a:lstStyle>
          <a:p>
            <a:endParaRPr lang="pt-BR"/>
          </a:p>
        </p:txBody>
      </p:sp>
      <p:sp>
        <p:nvSpPr>
          <p:cNvPr id="593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2"/>
                </a:solidFill>
                <a:latin typeface="Times New Roman" pitchFamily="18" charset="0"/>
              </a:defRPr>
            </a:lvl1pPr>
          </a:lstStyle>
          <a:p>
            <a:endParaRPr lang="pt-BR"/>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93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593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2"/>
                </a:solidFill>
                <a:latin typeface="Times New Roman" pitchFamily="18" charset="0"/>
              </a:defRPr>
            </a:lvl1pPr>
          </a:lstStyle>
          <a:p>
            <a:endParaRPr lang="pt-BR"/>
          </a:p>
        </p:txBody>
      </p:sp>
      <p:sp>
        <p:nvSpPr>
          <p:cNvPr id="593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2"/>
                </a:solidFill>
                <a:latin typeface="Times New Roman" pitchFamily="18" charset="0"/>
              </a:defRPr>
            </a:lvl1pPr>
          </a:lstStyle>
          <a:p>
            <a:fld id="{73C6507A-09E1-46FF-A2E8-8BAEA89C713F}" type="slidenum">
              <a:rPr lang="pt-BR"/>
              <a:pPr/>
              <a:t>‹nº›</a:t>
            </a:fld>
            <a:endParaRPr lang="pt-BR"/>
          </a:p>
        </p:txBody>
      </p:sp>
    </p:spTree>
    <p:extLst>
      <p:ext uri="{BB962C8B-B14F-4D97-AF65-F5344CB8AC3E}">
        <p14:creationId xmlns:p14="http://schemas.microsoft.com/office/powerpoint/2010/main" val="304267928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FC62EA-59FF-47DD-9E6E-4C20136CD6E5}" type="slidenum">
              <a:rPr lang="pt-BR"/>
              <a:pPr/>
              <a:t>1</a:t>
            </a:fld>
            <a:endParaRPr lang="pt-BR" dirty="0"/>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BBD9C4-1A89-407D-B361-0C4AA5B24587}" type="slidenum">
              <a:rPr lang="pt-BR"/>
              <a:pPr/>
              <a:t>14</a:t>
            </a:fld>
            <a:endParaRPr lang="pt-BR" dirty="0"/>
          </a:p>
        </p:txBody>
      </p:sp>
      <p:sp>
        <p:nvSpPr>
          <p:cNvPr id="223234" name="Rectangle 2"/>
          <p:cNvSpPr>
            <a:spLocks noGrp="1" noRot="1" noChangeAspect="1" noChangeArrowheads="1" noTextEdit="1"/>
          </p:cNvSpPr>
          <p:nvPr>
            <p:ph type="sldImg"/>
          </p:nvPr>
        </p:nvSpPr>
        <p:spPr>
          <a:ln/>
        </p:spPr>
      </p:sp>
      <p:sp>
        <p:nvSpPr>
          <p:cNvPr id="22323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BBD9C4-1A89-407D-B361-0C4AA5B24587}" type="slidenum">
              <a:rPr lang="pt-BR"/>
              <a:pPr/>
              <a:t>17</a:t>
            </a:fld>
            <a:endParaRPr lang="pt-BR" dirty="0"/>
          </a:p>
        </p:txBody>
      </p:sp>
      <p:sp>
        <p:nvSpPr>
          <p:cNvPr id="223234" name="Rectangle 2"/>
          <p:cNvSpPr>
            <a:spLocks noGrp="1" noRot="1" noChangeAspect="1" noChangeArrowheads="1" noTextEdit="1"/>
          </p:cNvSpPr>
          <p:nvPr>
            <p:ph type="sldImg"/>
          </p:nvPr>
        </p:nvSpPr>
        <p:spPr>
          <a:ln/>
        </p:spPr>
      </p:sp>
      <p:sp>
        <p:nvSpPr>
          <p:cNvPr id="22323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73C6507A-09E1-46FF-A2E8-8BAEA89C713F}" type="slidenum">
              <a:rPr lang="pt-BR" smtClean="0"/>
              <a:pPr/>
              <a:t>18</a:t>
            </a:fld>
            <a:endParaRPr lang="pt-B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BBD9C4-1A89-407D-B361-0C4AA5B24587}" type="slidenum">
              <a:rPr lang="pt-BR"/>
              <a:pPr/>
              <a:t>19</a:t>
            </a:fld>
            <a:endParaRPr lang="pt-BR"/>
          </a:p>
        </p:txBody>
      </p:sp>
      <p:sp>
        <p:nvSpPr>
          <p:cNvPr id="223234" name="Rectangle 2"/>
          <p:cNvSpPr>
            <a:spLocks noGrp="1" noRot="1" noChangeAspect="1" noChangeArrowheads="1" noTextEdit="1"/>
          </p:cNvSpPr>
          <p:nvPr>
            <p:ph type="sldImg"/>
          </p:nvPr>
        </p:nvSpPr>
        <p:spPr>
          <a:ln/>
        </p:spPr>
      </p:sp>
      <p:sp>
        <p:nvSpPr>
          <p:cNvPr id="223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BBD9C4-1A89-407D-B361-0C4AA5B24587}" type="slidenum">
              <a:rPr lang="pt-BR"/>
              <a:pPr/>
              <a:t>20</a:t>
            </a:fld>
            <a:endParaRPr lang="pt-BR"/>
          </a:p>
        </p:txBody>
      </p:sp>
      <p:sp>
        <p:nvSpPr>
          <p:cNvPr id="223234" name="Rectangle 2"/>
          <p:cNvSpPr>
            <a:spLocks noGrp="1" noRot="1" noChangeAspect="1" noChangeArrowheads="1" noTextEdit="1"/>
          </p:cNvSpPr>
          <p:nvPr>
            <p:ph type="sldImg"/>
          </p:nvPr>
        </p:nvSpPr>
        <p:spPr>
          <a:ln/>
        </p:spPr>
      </p:sp>
      <p:sp>
        <p:nvSpPr>
          <p:cNvPr id="223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A6D0F3-5BA0-44AD-A39A-100320E81242}" type="slidenum">
              <a:rPr lang="pt-BR"/>
              <a:pPr/>
              <a:t>2</a:t>
            </a:fld>
            <a:endParaRPr lang="pt-BR" dirty="0"/>
          </a:p>
        </p:txBody>
      </p:sp>
      <p:sp>
        <p:nvSpPr>
          <p:cNvPr id="221186" name="Rectangle 2"/>
          <p:cNvSpPr>
            <a:spLocks noGrp="1" noRot="1" noChangeAspect="1" noChangeArrowheads="1" noTextEdit="1"/>
          </p:cNvSpPr>
          <p:nvPr>
            <p:ph type="sldImg"/>
          </p:nvPr>
        </p:nvSpPr>
        <p:spPr>
          <a:ln/>
        </p:spPr>
      </p:sp>
      <p:sp>
        <p:nvSpPr>
          <p:cNvPr id="22118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A6D0F3-5BA0-44AD-A39A-100320E81242}" type="slidenum">
              <a:rPr lang="pt-BR"/>
              <a:pPr/>
              <a:t>4</a:t>
            </a:fld>
            <a:endParaRPr lang="pt-BR" dirty="0"/>
          </a:p>
        </p:txBody>
      </p:sp>
      <p:sp>
        <p:nvSpPr>
          <p:cNvPr id="221186" name="Rectangle 2"/>
          <p:cNvSpPr>
            <a:spLocks noGrp="1" noRot="1" noChangeAspect="1" noChangeArrowheads="1" noTextEdit="1"/>
          </p:cNvSpPr>
          <p:nvPr>
            <p:ph type="sldImg"/>
          </p:nvPr>
        </p:nvSpPr>
        <p:spPr>
          <a:ln/>
        </p:spPr>
      </p:sp>
      <p:sp>
        <p:nvSpPr>
          <p:cNvPr id="22118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BBD9C4-1A89-407D-B361-0C4AA5B24587}" type="slidenum">
              <a:rPr lang="pt-BR"/>
              <a:pPr/>
              <a:t>7</a:t>
            </a:fld>
            <a:endParaRPr lang="pt-BR"/>
          </a:p>
        </p:txBody>
      </p:sp>
      <p:sp>
        <p:nvSpPr>
          <p:cNvPr id="223234" name="Rectangle 2"/>
          <p:cNvSpPr>
            <a:spLocks noGrp="1" noRot="1" noChangeAspect="1" noChangeArrowheads="1" noTextEdit="1"/>
          </p:cNvSpPr>
          <p:nvPr>
            <p:ph type="sldImg"/>
          </p:nvPr>
        </p:nvSpPr>
        <p:spPr>
          <a:ln/>
        </p:spPr>
      </p:sp>
      <p:sp>
        <p:nvSpPr>
          <p:cNvPr id="223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535663-88C9-4559-8FC6-B6492BC03CD5}" type="slidenum">
              <a:rPr lang="pt-BR"/>
              <a:pPr/>
              <a:t>8</a:t>
            </a:fld>
            <a:endParaRPr lang="pt-BR" dirty="0"/>
          </a:p>
        </p:txBody>
      </p:sp>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BBD9C4-1A89-407D-B361-0C4AA5B24587}" type="slidenum">
              <a:rPr lang="pt-BR"/>
              <a:pPr/>
              <a:t>9</a:t>
            </a:fld>
            <a:endParaRPr lang="pt-BR"/>
          </a:p>
        </p:txBody>
      </p:sp>
      <p:sp>
        <p:nvSpPr>
          <p:cNvPr id="223234" name="Rectangle 2"/>
          <p:cNvSpPr>
            <a:spLocks noGrp="1" noRot="1" noChangeAspect="1" noChangeArrowheads="1" noTextEdit="1"/>
          </p:cNvSpPr>
          <p:nvPr>
            <p:ph type="sldImg"/>
          </p:nvPr>
        </p:nvSpPr>
        <p:spPr>
          <a:ln/>
        </p:spPr>
      </p:sp>
      <p:sp>
        <p:nvSpPr>
          <p:cNvPr id="223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BBD9C4-1A89-407D-B361-0C4AA5B24587}" type="slidenum">
              <a:rPr lang="pt-BR"/>
              <a:pPr/>
              <a:t>10</a:t>
            </a:fld>
            <a:endParaRPr lang="pt-BR" dirty="0"/>
          </a:p>
        </p:txBody>
      </p:sp>
      <p:sp>
        <p:nvSpPr>
          <p:cNvPr id="223234" name="Rectangle 2"/>
          <p:cNvSpPr>
            <a:spLocks noGrp="1" noRot="1" noChangeAspect="1" noChangeArrowheads="1" noTextEdit="1"/>
          </p:cNvSpPr>
          <p:nvPr>
            <p:ph type="sldImg"/>
          </p:nvPr>
        </p:nvSpPr>
        <p:spPr>
          <a:ln/>
        </p:spPr>
      </p:sp>
      <p:sp>
        <p:nvSpPr>
          <p:cNvPr id="22323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BBD9C4-1A89-407D-B361-0C4AA5B24587}" type="slidenum">
              <a:rPr lang="pt-BR"/>
              <a:pPr/>
              <a:t>12</a:t>
            </a:fld>
            <a:endParaRPr lang="pt-BR" dirty="0"/>
          </a:p>
        </p:txBody>
      </p:sp>
      <p:sp>
        <p:nvSpPr>
          <p:cNvPr id="223234" name="Rectangle 2"/>
          <p:cNvSpPr>
            <a:spLocks noGrp="1" noRot="1" noChangeAspect="1" noChangeArrowheads="1" noTextEdit="1"/>
          </p:cNvSpPr>
          <p:nvPr>
            <p:ph type="sldImg"/>
          </p:nvPr>
        </p:nvSpPr>
        <p:spPr>
          <a:ln/>
        </p:spPr>
      </p:sp>
      <p:sp>
        <p:nvSpPr>
          <p:cNvPr id="22323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BBD9C4-1A89-407D-B361-0C4AA5B24587}" type="slidenum">
              <a:rPr lang="pt-BR"/>
              <a:pPr/>
              <a:t>13</a:t>
            </a:fld>
            <a:endParaRPr lang="pt-BR" dirty="0"/>
          </a:p>
        </p:txBody>
      </p:sp>
      <p:sp>
        <p:nvSpPr>
          <p:cNvPr id="223234" name="Rectangle 2"/>
          <p:cNvSpPr>
            <a:spLocks noGrp="1" noRot="1" noChangeAspect="1" noChangeArrowheads="1" noTextEdit="1"/>
          </p:cNvSpPr>
          <p:nvPr>
            <p:ph type="sldImg"/>
          </p:nvPr>
        </p:nvSpPr>
        <p:spPr>
          <a:ln/>
        </p:spPr>
      </p:sp>
      <p:sp>
        <p:nvSpPr>
          <p:cNvPr id="223235"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188418" name="Group 2"/>
          <p:cNvGrpSpPr>
            <a:grpSpLocks/>
          </p:cNvGrpSpPr>
          <p:nvPr/>
        </p:nvGrpSpPr>
        <p:grpSpPr bwMode="auto">
          <a:xfrm>
            <a:off x="1658938" y="1600200"/>
            <a:ext cx="6837362" cy="3200400"/>
            <a:chOff x="1045" y="1008"/>
            <a:chExt cx="4307" cy="2016"/>
          </a:xfrm>
        </p:grpSpPr>
        <p:sp>
          <p:nvSpPr>
            <p:cNvPr id="188419" name="Oval 3"/>
            <p:cNvSpPr>
              <a:spLocks noChangeArrowheads="1"/>
            </p:cNvSpPr>
            <p:nvPr/>
          </p:nvSpPr>
          <p:spPr bwMode="hidden">
            <a:xfrm flipH="1">
              <a:off x="4392" y="1008"/>
              <a:ext cx="960" cy="960"/>
            </a:xfrm>
            <a:prstGeom prst="ellipse">
              <a:avLst/>
            </a:prstGeom>
            <a:solidFill>
              <a:schemeClr val="accent2"/>
            </a:solidFill>
            <a:ln w="9525">
              <a:noFill/>
              <a:round/>
              <a:headEnd/>
              <a:tailEnd/>
            </a:ln>
            <a:effectLst/>
          </p:spPr>
          <p:txBody>
            <a:bodyPr wrap="none" anchor="ctr"/>
            <a:lstStyle/>
            <a:p>
              <a:pPr algn="ctr"/>
              <a:endParaRPr lang="en-US" sz="2400">
                <a:latin typeface="Times New Roman" pitchFamily="18" charset="0"/>
              </a:endParaRPr>
            </a:p>
          </p:txBody>
        </p:sp>
        <p:sp>
          <p:nvSpPr>
            <p:cNvPr id="188420" name="Oval 4"/>
            <p:cNvSpPr>
              <a:spLocks noChangeArrowheads="1"/>
            </p:cNvSpPr>
            <p:nvPr/>
          </p:nvSpPr>
          <p:spPr bwMode="hidden">
            <a:xfrm flipH="1">
              <a:off x="3264" y="1008"/>
              <a:ext cx="960" cy="960"/>
            </a:xfrm>
            <a:prstGeom prst="ellipse">
              <a:avLst/>
            </a:prstGeom>
            <a:solidFill>
              <a:schemeClr val="accent2"/>
            </a:solidFill>
            <a:ln w="9525">
              <a:noFill/>
              <a:round/>
              <a:headEnd/>
              <a:tailEnd/>
            </a:ln>
            <a:effectLst/>
          </p:spPr>
          <p:txBody>
            <a:bodyPr wrap="none" anchor="ctr"/>
            <a:lstStyle/>
            <a:p>
              <a:pPr algn="ctr"/>
              <a:endParaRPr lang="en-US" sz="2400">
                <a:latin typeface="Times New Roman" pitchFamily="18" charset="0"/>
              </a:endParaRPr>
            </a:p>
          </p:txBody>
        </p:sp>
        <p:sp>
          <p:nvSpPr>
            <p:cNvPr id="188421"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p:spPr>
          <p:txBody>
            <a:bodyPr wrap="none" anchor="ctr"/>
            <a:lstStyle/>
            <a:p>
              <a:pPr algn="ctr"/>
              <a:endParaRPr lang="en-US" sz="2400">
                <a:latin typeface="Times New Roman" pitchFamily="18" charset="0"/>
              </a:endParaRPr>
            </a:p>
          </p:txBody>
        </p:sp>
        <p:sp>
          <p:nvSpPr>
            <p:cNvPr id="188422" name="Oval 6"/>
            <p:cNvSpPr>
              <a:spLocks noChangeArrowheads="1"/>
            </p:cNvSpPr>
            <p:nvPr/>
          </p:nvSpPr>
          <p:spPr bwMode="hidden">
            <a:xfrm flipH="1">
              <a:off x="2136" y="2064"/>
              <a:ext cx="960" cy="960"/>
            </a:xfrm>
            <a:prstGeom prst="ellipse">
              <a:avLst/>
            </a:prstGeom>
            <a:solidFill>
              <a:schemeClr val="accent2"/>
            </a:solidFill>
            <a:ln w="28575">
              <a:noFill/>
              <a:round/>
              <a:headEnd/>
              <a:tailEnd/>
            </a:ln>
            <a:effectLst/>
          </p:spPr>
          <p:txBody>
            <a:bodyPr wrap="none" anchor="ctr"/>
            <a:lstStyle/>
            <a:p>
              <a:pPr algn="ctr"/>
              <a:endParaRPr lang="en-US" sz="2400">
                <a:latin typeface="Times New Roman" pitchFamily="18" charset="0"/>
              </a:endParaRPr>
            </a:p>
          </p:txBody>
        </p:sp>
        <p:sp>
          <p:nvSpPr>
            <p:cNvPr id="188423" name="Oval 7"/>
            <p:cNvSpPr>
              <a:spLocks noChangeArrowheads="1"/>
            </p:cNvSpPr>
            <p:nvPr/>
          </p:nvSpPr>
          <p:spPr bwMode="hidden">
            <a:xfrm flipH="1">
              <a:off x="1045" y="2064"/>
              <a:ext cx="960" cy="960"/>
            </a:xfrm>
            <a:prstGeom prst="ellipse">
              <a:avLst/>
            </a:prstGeom>
            <a:solidFill>
              <a:schemeClr val="accent2"/>
            </a:solidFill>
            <a:ln w="9525">
              <a:noFill/>
              <a:round/>
              <a:headEnd/>
              <a:tailEnd/>
            </a:ln>
            <a:effectLst/>
          </p:spPr>
          <p:txBody>
            <a:bodyPr wrap="none" anchor="ctr"/>
            <a:lstStyle/>
            <a:p>
              <a:pPr algn="ctr"/>
              <a:endParaRPr lang="en-US" sz="2400">
                <a:latin typeface="Times New Roman" pitchFamily="18" charset="0"/>
              </a:endParaRPr>
            </a:p>
          </p:txBody>
        </p:sp>
        <p:sp>
          <p:nvSpPr>
            <p:cNvPr id="188424"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p:spPr>
          <p:txBody>
            <a:bodyPr wrap="none" anchor="ctr"/>
            <a:lstStyle/>
            <a:p>
              <a:pPr algn="ctr"/>
              <a:endParaRPr lang="en-US" sz="2400">
                <a:latin typeface="Times New Roman" pitchFamily="18" charset="0"/>
              </a:endParaRPr>
            </a:p>
          </p:txBody>
        </p:sp>
      </p:grpSp>
      <p:sp>
        <p:nvSpPr>
          <p:cNvPr id="188425" name="Rectangle 9"/>
          <p:cNvSpPr>
            <a:spLocks noGrp="1" noChangeArrowheads="1"/>
          </p:cNvSpPr>
          <p:nvPr>
            <p:ph type="dt" sz="half" idx="2"/>
          </p:nvPr>
        </p:nvSpPr>
        <p:spPr/>
        <p:txBody>
          <a:bodyPr/>
          <a:lstStyle>
            <a:lvl1pPr>
              <a:defRPr/>
            </a:lvl1pPr>
          </a:lstStyle>
          <a:p>
            <a:endParaRPr lang="pt-BR"/>
          </a:p>
        </p:txBody>
      </p:sp>
      <p:sp>
        <p:nvSpPr>
          <p:cNvPr id="188426" name="Rectangle 10"/>
          <p:cNvSpPr>
            <a:spLocks noGrp="1" noChangeArrowheads="1"/>
          </p:cNvSpPr>
          <p:nvPr>
            <p:ph type="ftr" sz="quarter" idx="3"/>
          </p:nvPr>
        </p:nvSpPr>
        <p:spPr/>
        <p:txBody>
          <a:bodyPr/>
          <a:lstStyle>
            <a:lvl1pPr>
              <a:defRPr/>
            </a:lvl1pPr>
          </a:lstStyle>
          <a:p>
            <a:endParaRPr lang="pt-BR"/>
          </a:p>
        </p:txBody>
      </p:sp>
      <p:sp>
        <p:nvSpPr>
          <p:cNvPr id="188427" name="Rectangle 11"/>
          <p:cNvSpPr>
            <a:spLocks noGrp="1" noChangeArrowheads="1"/>
          </p:cNvSpPr>
          <p:nvPr>
            <p:ph type="sldNum" sz="quarter" idx="4"/>
          </p:nvPr>
        </p:nvSpPr>
        <p:spPr/>
        <p:txBody>
          <a:bodyPr/>
          <a:lstStyle>
            <a:lvl1pPr>
              <a:defRPr/>
            </a:lvl1pPr>
          </a:lstStyle>
          <a:p>
            <a:fld id="{571A60E1-E0B3-48BF-A1E2-96E38D22A543}" type="slidenum">
              <a:rPr lang="pt-BR"/>
              <a:pPr/>
              <a:t>‹nº›</a:t>
            </a:fld>
            <a:endParaRPr lang="pt-BR"/>
          </a:p>
        </p:txBody>
      </p:sp>
      <p:sp>
        <p:nvSpPr>
          <p:cNvPr id="188428" name="Rectangle 12"/>
          <p:cNvSpPr>
            <a:spLocks noGrp="1" noChangeArrowheads="1"/>
          </p:cNvSpPr>
          <p:nvPr>
            <p:ph type="ctrTitle"/>
          </p:nvPr>
        </p:nvSpPr>
        <p:spPr>
          <a:xfrm>
            <a:off x="685800" y="1219200"/>
            <a:ext cx="7772400" cy="1933575"/>
          </a:xfrm>
        </p:spPr>
        <p:txBody>
          <a:bodyPr anchor="b"/>
          <a:lstStyle>
            <a:lvl1pPr algn="r">
              <a:defRPr sz="4400"/>
            </a:lvl1pPr>
          </a:lstStyle>
          <a:p>
            <a:r>
              <a:rPr lang="pt-BR"/>
              <a:t>Clique para editar o estilo do título mestre</a:t>
            </a:r>
          </a:p>
        </p:txBody>
      </p:sp>
      <p:sp>
        <p:nvSpPr>
          <p:cNvPr id="188429"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r>
              <a:rPr lang="pt-BR"/>
              <a:t>Clique para editar o estilo do subtítulo mestre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38C50EF0-EC3B-4B27-B685-05405D7DBCB8}" type="slidenum">
              <a:rPr lang="pt-B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6287"/>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6287"/>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8EDF6254-44A1-4A5E-A5D6-EB57ADF5DD9D}" type="slidenum">
              <a:rPr lang="pt-BR"/>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ítulo, text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457200" y="1600200"/>
            <a:ext cx="4038600" cy="4530725"/>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30725"/>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a:xfrm>
            <a:off x="457200" y="6248400"/>
            <a:ext cx="2133600" cy="457200"/>
          </a:xfrm>
        </p:spPr>
        <p:txBody>
          <a:bodyPr/>
          <a:lstStyle>
            <a:lvl1pPr>
              <a:defRPr/>
            </a:lvl1pPr>
          </a:lstStyle>
          <a:p>
            <a:endParaRPr lang="pt-BR"/>
          </a:p>
        </p:txBody>
      </p:sp>
      <p:sp>
        <p:nvSpPr>
          <p:cNvPr id="6" name="Espaço Reservado para Rodapé 5"/>
          <p:cNvSpPr>
            <a:spLocks noGrp="1"/>
          </p:cNvSpPr>
          <p:nvPr>
            <p:ph type="ftr" sz="quarter" idx="11"/>
          </p:nvPr>
        </p:nvSpPr>
        <p:spPr>
          <a:xfrm>
            <a:off x="3124200" y="6248400"/>
            <a:ext cx="2895600" cy="457200"/>
          </a:xfrm>
        </p:spPr>
        <p:txBody>
          <a:bodyPr/>
          <a:lstStyle>
            <a:lvl1pPr>
              <a:defRPr/>
            </a:lvl1pPr>
          </a:lstStyle>
          <a:p>
            <a:endParaRPr lang="pt-BR"/>
          </a:p>
        </p:txBody>
      </p:sp>
      <p:sp>
        <p:nvSpPr>
          <p:cNvPr id="7" name="Espaço Reservado para Número de Slide 6"/>
          <p:cNvSpPr>
            <a:spLocks noGrp="1"/>
          </p:cNvSpPr>
          <p:nvPr>
            <p:ph type="sldNum" sz="quarter" idx="12"/>
          </p:nvPr>
        </p:nvSpPr>
        <p:spPr>
          <a:xfrm>
            <a:off x="6553200" y="6248400"/>
            <a:ext cx="2133600" cy="457200"/>
          </a:xfrm>
        </p:spPr>
        <p:txBody>
          <a:bodyPr/>
          <a:lstStyle>
            <a:lvl1pPr>
              <a:defRPr/>
            </a:lvl1pPr>
          </a:lstStyle>
          <a:p>
            <a:fld id="{832D6024-B502-4FFC-8A15-887CD5AC3C84}" type="slidenum">
              <a:rPr lang="pt-BR"/>
              <a:pPr/>
              <a:t>‹nº›</a:t>
            </a:fld>
            <a:endParaRPr lang="pt-B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údo">
    <p:spTree>
      <p:nvGrpSpPr>
        <p:cNvPr id="1" name=""/>
        <p:cNvGrpSpPr/>
        <p:nvPr/>
      </p:nvGrpSpPr>
      <p:grpSpPr>
        <a:xfrm>
          <a:off x="0" y="0"/>
          <a:ext cx="0" cy="0"/>
          <a:chOff x="0" y="0"/>
          <a:chExt cx="0" cy="0"/>
        </a:xfrm>
      </p:grpSpPr>
      <p:sp>
        <p:nvSpPr>
          <p:cNvPr id="2" name="Espaço Reservado para Conteúdo 1"/>
          <p:cNvSpPr>
            <a:spLocks noGrp="1"/>
          </p:cNvSpPr>
          <p:nvPr>
            <p:ph/>
          </p:nvPr>
        </p:nvSpPr>
        <p:spPr>
          <a:xfrm>
            <a:off x="457200" y="274638"/>
            <a:ext cx="8229600" cy="5856287"/>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3" name="Espaço Reservado para Data 2"/>
          <p:cNvSpPr>
            <a:spLocks noGrp="1"/>
          </p:cNvSpPr>
          <p:nvPr>
            <p:ph type="dt" sz="half" idx="10"/>
          </p:nvPr>
        </p:nvSpPr>
        <p:spPr>
          <a:xfrm>
            <a:off x="457200" y="6248400"/>
            <a:ext cx="2133600" cy="457200"/>
          </a:xfrm>
        </p:spPr>
        <p:txBody>
          <a:bodyPr/>
          <a:lstStyle>
            <a:lvl1pPr>
              <a:defRPr/>
            </a:lvl1pPr>
          </a:lstStyle>
          <a:p>
            <a:endParaRPr lang="pt-BR"/>
          </a:p>
        </p:txBody>
      </p:sp>
      <p:sp>
        <p:nvSpPr>
          <p:cNvPr id="4" name="Espaço Reservado para Rodapé 3"/>
          <p:cNvSpPr>
            <a:spLocks noGrp="1"/>
          </p:cNvSpPr>
          <p:nvPr>
            <p:ph type="ftr" sz="quarter" idx="11"/>
          </p:nvPr>
        </p:nvSpPr>
        <p:spPr>
          <a:xfrm>
            <a:off x="3124200" y="6248400"/>
            <a:ext cx="2895600" cy="457200"/>
          </a:xfrm>
        </p:spPr>
        <p:txBody>
          <a:bodyPr/>
          <a:lstStyle>
            <a:lvl1pPr>
              <a:defRPr/>
            </a:lvl1pPr>
          </a:lstStyle>
          <a:p>
            <a:endParaRPr lang="pt-BR"/>
          </a:p>
        </p:txBody>
      </p:sp>
      <p:sp>
        <p:nvSpPr>
          <p:cNvPr id="5" name="Espaço Reservado para Número de Slide 4"/>
          <p:cNvSpPr>
            <a:spLocks noGrp="1"/>
          </p:cNvSpPr>
          <p:nvPr>
            <p:ph type="sldNum" sz="quarter" idx="12"/>
          </p:nvPr>
        </p:nvSpPr>
        <p:spPr>
          <a:xfrm>
            <a:off x="6553200" y="6248400"/>
            <a:ext cx="2133600" cy="457200"/>
          </a:xfrm>
        </p:spPr>
        <p:txBody>
          <a:bodyPr/>
          <a:lstStyle>
            <a:lvl1pPr>
              <a:defRPr/>
            </a:lvl1pPr>
          </a:lstStyle>
          <a:p>
            <a:fld id="{747A85F2-E965-4BBC-A854-E2EA69172ED9}" type="slidenum">
              <a:rPr lang="pt-B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394AB2D7-C64C-4CAF-B103-547869A9B341}" type="slidenum">
              <a:rPr lang="pt-B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lvl1pPr>
              <a:defRPr/>
            </a:lvl1pPr>
          </a:lstStyle>
          <a:p>
            <a:endParaRPr lang="pt-BR"/>
          </a:p>
        </p:txBody>
      </p:sp>
      <p:sp>
        <p:nvSpPr>
          <p:cNvPr id="5" name="Espaço Reservado para Rodapé 4"/>
          <p:cNvSpPr>
            <a:spLocks noGrp="1"/>
          </p:cNvSpPr>
          <p:nvPr>
            <p:ph type="ftr" sz="quarter" idx="11"/>
          </p:nvPr>
        </p:nvSpPr>
        <p:spPr/>
        <p:txBody>
          <a:bodyPr/>
          <a:lstStyle>
            <a:lvl1pPr>
              <a:defRPr/>
            </a:lvl1pPr>
          </a:lstStyle>
          <a:p>
            <a:endParaRPr lang="pt-BR"/>
          </a:p>
        </p:txBody>
      </p:sp>
      <p:sp>
        <p:nvSpPr>
          <p:cNvPr id="6" name="Espaço Reservado para Número de Slide 5"/>
          <p:cNvSpPr>
            <a:spLocks noGrp="1"/>
          </p:cNvSpPr>
          <p:nvPr>
            <p:ph type="sldNum" sz="quarter" idx="12"/>
          </p:nvPr>
        </p:nvSpPr>
        <p:spPr/>
        <p:txBody>
          <a:bodyPr/>
          <a:lstStyle>
            <a:lvl1pPr>
              <a:defRPr/>
            </a:lvl1pPr>
          </a:lstStyle>
          <a:p>
            <a:fld id="{DB5E9753-9059-42FD-A9B8-A2FD95FC2E0D}" type="slidenum">
              <a:rPr lang="pt-B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09C00170-D168-449E-B1D3-C395145390F9}" type="slidenum">
              <a:rPr lang="pt-B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lvl1pPr>
              <a:defRPr/>
            </a:lvl1pPr>
          </a:lstStyle>
          <a:p>
            <a:endParaRPr lang="pt-BR"/>
          </a:p>
        </p:txBody>
      </p:sp>
      <p:sp>
        <p:nvSpPr>
          <p:cNvPr id="8" name="Espaço Reservado para Rodapé 7"/>
          <p:cNvSpPr>
            <a:spLocks noGrp="1"/>
          </p:cNvSpPr>
          <p:nvPr>
            <p:ph type="ftr" sz="quarter" idx="11"/>
          </p:nvPr>
        </p:nvSpPr>
        <p:spPr/>
        <p:txBody>
          <a:bodyPr/>
          <a:lstStyle>
            <a:lvl1pPr>
              <a:defRPr/>
            </a:lvl1pPr>
          </a:lstStyle>
          <a:p>
            <a:endParaRPr lang="pt-BR"/>
          </a:p>
        </p:txBody>
      </p:sp>
      <p:sp>
        <p:nvSpPr>
          <p:cNvPr id="9" name="Espaço Reservado para Número de Slide 8"/>
          <p:cNvSpPr>
            <a:spLocks noGrp="1"/>
          </p:cNvSpPr>
          <p:nvPr>
            <p:ph type="sldNum" sz="quarter" idx="12"/>
          </p:nvPr>
        </p:nvSpPr>
        <p:spPr/>
        <p:txBody>
          <a:bodyPr/>
          <a:lstStyle>
            <a:lvl1pPr>
              <a:defRPr/>
            </a:lvl1pPr>
          </a:lstStyle>
          <a:p>
            <a:fld id="{F5AE5194-B3AC-4A47-99C4-BB7618A228CF}" type="slidenum">
              <a:rPr lang="pt-B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lvl1pPr>
              <a:defRPr/>
            </a:lvl1pPr>
          </a:lstStyle>
          <a:p>
            <a:endParaRPr lang="pt-BR"/>
          </a:p>
        </p:txBody>
      </p:sp>
      <p:sp>
        <p:nvSpPr>
          <p:cNvPr id="4" name="Espaço Reservado para Rodapé 3"/>
          <p:cNvSpPr>
            <a:spLocks noGrp="1"/>
          </p:cNvSpPr>
          <p:nvPr>
            <p:ph type="ftr" sz="quarter" idx="11"/>
          </p:nvPr>
        </p:nvSpPr>
        <p:spPr/>
        <p:txBody>
          <a:bodyPr/>
          <a:lstStyle>
            <a:lvl1pPr>
              <a:defRPr/>
            </a:lvl1pPr>
          </a:lstStyle>
          <a:p>
            <a:endParaRPr lang="pt-BR"/>
          </a:p>
        </p:txBody>
      </p:sp>
      <p:sp>
        <p:nvSpPr>
          <p:cNvPr id="5" name="Espaço Reservado para Número de Slide 4"/>
          <p:cNvSpPr>
            <a:spLocks noGrp="1"/>
          </p:cNvSpPr>
          <p:nvPr>
            <p:ph type="sldNum" sz="quarter" idx="12"/>
          </p:nvPr>
        </p:nvSpPr>
        <p:spPr/>
        <p:txBody>
          <a:bodyPr/>
          <a:lstStyle>
            <a:lvl1pPr>
              <a:defRPr/>
            </a:lvl1pPr>
          </a:lstStyle>
          <a:p>
            <a:fld id="{4D1F1E91-686E-472D-B993-43C78875205E}" type="slidenum">
              <a:rPr lang="pt-B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lvl1pPr>
              <a:defRPr/>
            </a:lvl1pPr>
          </a:lstStyle>
          <a:p>
            <a:endParaRPr lang="pt-BR"/>
          </a:p>
        </p:txBody>
      </p:sp>
      <p:sp>
        <p:nvSpPr>
          <p:cNvPr id="3" name="Espaço Reservado para Rodapé 2"/>
          <p:cNvSpPr>
            <a:spLocks noGrp="1"/>
          </p:cNvSpPr>
          <p:nvPr>
            <p:ph type="ftr" sz="quarter" idx="11"/>
          </p:nvPr>
        </p:nvSpPr>
        <p:spPr/>
        <p:txBody>
          <a:bodyPr/>
          <a:lstStyle>
            <a:lvl1pPr>
              <a:defRPr/>
            </a:lvl1pPr>
          </a:lstStyle>
          <a:p>
            <a:endParaRPr lang="pt-BR"/>
          </a:p>
        </p:txBody>
      </p:sp>
      <p:sp>
        <p:nvSpPr>
          <p:cNvPr id="4" name="Espaço Reservado para Número de Slide 3"/>
          <p:cNvSpPr>
            <a:spLocks noGrp="1"/>
          </p:cNvSpPr>
          <p:nvPr>
            <p:ph type="sldNum" sz="quarter" idx="12"/>
          </p:nvPr>
        </p:nvSpPr>
        <p:spPr/>
        <p:txBody>
          <a:bodyPr/>
          <a:lstStyle>
            <a:lvl1pPr>
              <a:defRPr/>
            </a:lvl1pPr>
          </a:lstStyle>
          <a:p>
            <a:fld id="{F2D2BFAB-98BA-4DAD-975F-61DC443B9FEF}" type="slidenum">
              <a:rPr lang="pt-B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39CF6236-BA7D-4B31-9808-D59EEDEEFC5D}" type="slidenum">
              <a:rPr lang="pt-B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lvl1pPr>
              <a:defRPr/>
            </a:lvl1pPr>
          </a:lstStyle>
          <a:p>
            <a:endParaRPr lang="pt-BR"/>
          </a:p>
        </p:txBody>
      </p:sp>
      <p:sp>
        <p:nvSpPr>
          <p:cNvPr id="6" name="Espaço Reservado para Rodapé 5"/>
          <p:cNvSpPr>
            <a:spLocks noGrp="1"/>
          </p:cNvSpPr>
          <p:nvPr>
            <p:ph type="ftr" sz="quarter" idx="11"/>
          </p:nvPr>
        </p:nvSpPr>
        <p:spPr/>
        <p:txBody>
          <a:bodyPr/>
          <a:lstStyle>
            <a:lvl1pPr>
              <a:defRPr/>
            </a:lvl1pPr>
          </a:lstStyle>
          <a:p>
            <a:endParaRPr lang="pt-BR"/>
          </a:p>
        </p:txBody>
      </p:sp>
      <p:sp>
        <p:nvSpPr>
          <p:cNvPr id="7" name="Espaço Reservado para Número de Slide 6"/>
          <p:cNvSpPr>
            <a:spLocks noGrp="1"/>
          </p:cNvSpPr>
          <p:nvPr>
            <p:ph type="sldNum" sz="quarter" idx="12"/>
          </p:nvPr>
        </p:nvSpPr>
        <p:spPr/>
        <p:txBody>
          <a:bodyPr/>
          <a:lstStyle>
            <a:lvl1pPr>
              <a:defRPr/>
            </a:lvl1pPr>
          </a:lstStyle>
          <a:p>
            <a:fld id="{9B92D3D3-1145-4F62-A81A-E88F9EA6EF03}" type="slidenum">
              <a:rPr lang="pt-B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87394" name="Group 2"/>
          <p:cNvGrpSpPr>
            <a:grpSpLocks/>
          </p:cNvGrpSpPr>
          <p:nvPr/>
        </p:nvGrpSpPr>
        <p:grpSpPr bwMode="auto">
          <a:xfrm>
            <a:off x="1071563" y="304800"/>
            <a:ext cx="7615237" cy="1106488"/>
            <a:chOff x="675" y="192"/>
            <a:chExt cx="4797" cy="697"/>
          </a:xfrm>
        </p:grpSpPr>
        <p:sp>
          <p:nvSpPr>
            <p:cNvPr id="187395" name="Oval 3"/>
            <p:cNvSpPr>
              <a:spLocks noChangeArrowheads="1"/>
            </p:cNvSpPr>
            <p:nvPr/>
          </p:nvSpPr>
          <p:spPr bwMode="hidden">
            <a:xfrm flipH="1">
              <a:off x="3067" y="192"/>
              <a:ext cx="696" cy="696"/>
            </a:xfrm>
            <a:prstGeom prst="ellipse">
              <a:avLst/>
            </a:prstGeom>
            <a:solidFill>
              <a:schemeClr val="accent2"/>
            </a:solidFill>
            <a:ln w="28575">
              <a:noFill/>
              <a:round/>
              <a:headEnd/>
              <a:tailEnd/>
            </a:ln>
            <a:effectLst/>
          </p:spPr>
          <p:txBody>
            <a:bodyPr wrap="none" anchor="ctr"/>
            <a:lstStyle/>
            <a:p>
              <a:pPr algn="ctr"/>
              <a:endParaRPr lang="en-US" sz="2400">
                <a:latin typeface="Times New Roman" pitchFamily="18" charset="0"/>
              </a:endParaRPr>
            </a:p>
          </p:txBody>
        </p:sp>
        <p:sp>
          <p:nvSpPr>
            <p:cNvPr id="187396" name="Oval 4"/>
            <p:cNvSpPr>
              <a:spLocks noChangeArrowheads="1"/>
            </p:cNvSpPr>
            <p:nvPr/>
          </p:nvSpPr>
          <p:spPr bwMode="hidden">
            <a:xfrm flipH="1">
              <a:off x="4777" y="192"/>
              <a:ext cx="695" cy="696"/>
            </a:xfrm>
            <a:prstGeom prst="ellipse">
              <a:avLst/>
            </a:prstGeom>
            <a:solidFill>
              <a:schemeClr val="accent2"/>
            </a:solidFill>
            <a:ln w="28575">
              <a:noFill/>
              <a:round/>
              <a:headEnd/>
              <a:tailEnd/>
            </a:ln>
            <a:effectLst/>
          </p:spPr>
          <p:txBody>
            <a:bodyPr wrap="none" anchor="ctr"/>
            <a:lstStyle/>
            <a:p>
              <a:pPr algn="ctr"/>
              <a:endParaRPr lang="en-US" sz="2400">
                <a:latin typeface="Times New Roman" pitchFamily="18" charset="0"/>
              </a:endParaRPr>
            </a:p>
          </p:txBody>
        </p:sp>
        <p:sp>
          <p:nvSpPr>
            <p:cNvPr id="187397" name="Oval 5"/>
            <p:cNvSpPr>
              <a:spLocks noChangeArrowheads="1"/>
            </p:cNvSpPr>
            <p:nvPr/>
          </p:nvSpPr>
          <p:spPr bwMode="hidden">
            <a:xfrm flipH="1">
              <a:off x="675" y="193"/>
              <a:ext cx="695" cy="696"/>
            </a:xfrm>
            <a:prstGeom prst="ellipse">
              <a:avLst/>
            </a:prstGeom>
            <a:solidFill>
              <a:schemeClr val="accent2"/>
            </a:solidFill>
            <a:ln w="28575">
              <a:noFill/>
              <a:round/>
              <a:headEnd/>
              <a:tailEnd/>
            </a:ln>
            <a:effectLst/>
          </p:spPr>
          <p:txBody>
            <a:bodyPr wrap="none" anchor="ctr"/>
            <a:lstStyle/>
            <a:p>
              <a:pPr algn="ctr"/>
              <a:endParaRPr lang="en-US" sz="2400">
                <a:latin typeface="Times New Roman" pitchFamily="18" charset="0"/>
              </a:endParaRPr>
            </a:p>
          </p:txBody>
        </p:sp>
        <p:sp>
          <p:nvSpPr>
            <p:cNvPr id="187398"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p:spPr>
          <p:txBody>
            <a:bodyPr wrap="none" anchor="ctr"/>
            <a:lstStyle/>
            <a:p>
              <a:pPr algn="ctr"/>
              <a:endParaRPr lang="en-US" sz="2400">
                <a:latin typeface="Times New Roman" pitchFamily="18" charset="0"/>
              </a:endParaRPr>
            </a:p>
          </p:txBody>
        </p:sp>
        <p:sp>
          <p:nvSpPr>
            <p:cNvPr id="187399"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p:spPr>
          <p:txBody>
            <a:bodyPr wrap="none" anchor="ctr"/>
            <a:lstStyle/>
            <a:p>
              <a:pPr algn="ctr"/>
              <a:endParaRPr lang="en-US" sz="2400">
                <a:latin typeface="Times New Roman" pitchFamily="18" charset="0"/>
              </a:endParaRPr>
            </a:p>
          </p:txBody>
        </p:sp>
      </p:grpSp>
      <p:sp>
        <p:nvSpPr>
          <p:cNvPr id="187400" name="Rectangle 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87401" name="Rectangle 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pt-BR"/>
          </a:p>
        </p:txBody>
      </p:sp>
      <p:sp>
        <p:nvSpPr>
          <p:cNvPr id="187402" name="Rectangle 1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pt-BR"/>
          </a:p>
        </p:txBody>
      </p:sp>
      <p:sp>
        <p:nvSpPr>
          <p:cNvPr id="187403" name="Rectangle 1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76B5AB2A-A92F-4681-97A0-2D8B4AC6E1C6}" type="slidenum">
              <a:rPr lang="pt-BR"/>
              <a:pPr/>
              <a:t>‹nº›</a:t>
            </a:fld>
            <a:endParaRPr lang="pt-BR"/>
          </a:p>
        </p:txBody>
      </p:sp>
      <p:sp>
        <p:nvSpPr>
          <p:cNvPr id="187404" name="Rectangle 1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Lst>
  <p:timing>
    <p:tnLst>
      <p:par>
        <p:cTn id="1" dur="indefinite" restart="never" nodeType="tmRoot"/>
      </p:par>
    </p:tnLst>
  </p:timing>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charset="0"/>
        </a:defRPr>
      </a:lvl2pPr>
      <a:lvl3pPr algn="l" rtl="0" fontAlgn="base">
        <a:spcBef>
          <a:spcPct val="0"/>
        </a:spcBef>
        <a:spcAft>
          <a:spcPct val="0"/>
        </a:spcAft>
        <a:defRPr sz="3800">
          <a:solidFill>
            <a:schemeClr val="tx2"/>
          </a:solidFill>
          <a:latin typeface="Arial" charset="0"/>
        </a:defRPr>
      </a:lvl3pPr>
      <a:lvl4pPr algn="l" rtl="0" fontAlgn="base">
        <a:spcBef>
          <a:spcPct val="0"/>
        </a:spcBef>
        <a:spcAft>
          <a:spcPct val="0"/>
        </a:spcAft>
        <a:defRPr sz="3800">
          <a:solidFill>
            <a:schemeClr val="tx2"/>
          </a:solidFill>
          <a:latin typeface="Arial" charset="0"/>
        </a:defRPr>
      </a:lvl4pPr>
      <a:lvl5pPr algn="l" rtl="0" fontAlgn="base">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342900" indent="-342900" algn="l" rtl="0" fontAlgn="base">
        <a:spcBef>
          <a:spcPct val="20000"/>
        </a:spcBef>
        <a:spcAft>
          <a:spcPct val="0"/>
        </a:spcAft>
        <a:buClr>
          <a:schemeClr val="accent1"/>
        </a:buClr>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itchFamily="2" charset="2"/>
        <a:buChar char="¡"/>
        <a:defRPr sz="2700">
          <a:solidFill>
            <a:schemeClr val="tx1"/>
          </a:solidFill>
          <a:latin typeface="+mn-lt"/>
        </a:defRPr>
      </a:lvl2pPr>
      <a:lvl3pPr marL="1143000" indent="-228600" algn="l" rtl="0" fontAlgn="base">
        <a:spcBef>
          <a:spcPct val="20000"/>
        </a:spcBef>
        <a:spcAft>
          <a:spcPct val="0"/>
        </a:spcAft>
        <a:buClr>
          <a:schemeClr val="accent1"/>
        </a:buClr>
        <a:buFont typeface="Wingdings" pitchFamily="2" charset="2"/>
        <a:buChar char="l"/>
        <a:defRPr sz="2300">
          <a:solidFill>
            <a:schemeClr val="tx1"/>
          </a:solidFill>
          <a:latin typeface="+mn-lt"/>
        </a:defRPr>
      </a:lvl3pPr>
      <a:lvl4pPr marL="1600200" indent="-228600" algn="l" rtl="0" fontAlgn="base">
        <a:spcBef>
          <a:spcPct val="20000"/>
        </a:spcBef>
        <a:spcAft>
          <a:spcPct val="0"/>
        </a:spcAft>
        <a:buClr>
          <a:schemeClr val="accent1"/>
        </a:buClr>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ctrTitle"/>
          </p:nvPr>
        </p:nvSpPr>
        <p:spPr>
          <a:xfrm>
            <a:off x="533400" y="882650"/>
            <a:ext cx="7772400" cy="1403350"/>
          </a:xfrm>
        </p:spPr>
        <p:txBody>
          <a:bodyPr/>
          <a:lstStyle/>
          <a:p>
            <a:r>
              <a:rPr lang="pt-BR" sz="4000" b="1" dirty="0">
                <a:solidFill>
                  <a:schemeClr val="tx2"/>
                </a:solidFill>
                <a:latin typeface="+mj-lt"/>
                <a:ea typeface="+mj-ea"/>
                <a:cs typeface="+mj-cs"/>
              </a:rPr>
              <a:t>Regimes políticos no mundo </a:t>
            </a:r>
            <a:r>
              <a:rPr lang="pt-BR" sz="4000" b="1" dirty="0" smtClean="0">
                <a:solidFill>
                  <a:schemeClr val="tx2"/>
                </a:solidFill>
                <a:latin typeface="+mj-lt"/>
                <a:ea typeface="+mj-ea"/>
                <a:cs typeface="+mj-cs"/>
              </a:rPr>
              <a:t>contemporâneo: Autocracias</a:t>
            </a:r>
            <a:endParaRPr lang="pt-BR" sz="4000" dirty="0"/>
          </a:p>
        </p:txBody>
      </p:sp>
      <p:sp>
        <p:nvSpPr>
          <p:cNvPr id="171011" name="Rectangle 3"/>
          <p:cNvSpPr>
            <a:spLocks noGrp="1" noChangeArrowheads="1"/>
          </p:cNvSpPr>
          <p:nvPr>
            <p:ph type="subTitle" idx="1"/>
          </p:nvPr>
        </p:nvSpPr>
        <p:spPr>
          <a:xfrm>
            <a:off x="1214414" y="2643182"/>
            <a:ext cx="6400800" cy="2235200"/>
          </a:xfrm>
        </p:spPr>
        <p:txBody>
          <a:bodyPr/>
          <a:lstStyle/>
          <a:p>
            <a:pPr>
              <a:lnSpc>
                <a:spcPct val="90000"/>
              </a:lnSpc>
            </a:pPr>
            <a:r>
              <a:rPr lang="pt-BR" b="1" dirty="0">
                <a:cs typeface="Times New Roman" pitchFamily="18" charset="0"/>
              </a:rPr>
              <a:t>Aula </a:t>
            </a:r>
            <a:r>
              <a:rPr lang="pt-BR" b="1" dirty="0" smtClean="0">
                <a:cs typeface="Times New Roman" pitchFamily="18" charset="0"/>
              </a:rPr>
              <a:t> </a:t>
            </a:r>
            <a:r>
              <a:rPr lang="pt-BR" b="1" dirty="0">
                <a:cs typeface="Times New Roman" pitchFamily="18" charset="0"/>
              </a:rPr>
              <a:t>7</a:t>
            </a:r>
            <a:r>
              <a:rPr lang="pt-BR" b="1" dirty="0" smtClean="0">
                <a:cs typeface="Times New Roman" pitchFamily="18" charset="0"/>
              </a:rPr>
              <a:t> </a:t>
            </a:r>
            <a:endParaRPr lang="pt-BR" b="1" dirty="0">
              <a:cs typeface="Times New Roman" pitchFamily="18" charset="0"/>
            </a:endParaRPr>
          </a:p>
          <a:p>
            <a:pPr>
              <a:lnSpc>
                <a:spcPct val="90000"/>
              </a:lnSpc>
            </a:pPr>
            <a:endParaRPr lang="pt-BR" b="1" dirty="0">
              <a:cs typeface="Times New Roman" pitchFamily="18" charset="0"/>
            </a:endParaRPr>
          </a:p>
          <a:p>
            <a:pPr>
              <a:lnSpc>
                <a:spcPct val="90000"/>
              </a:lnSpc>
            </a:pPr>
            <a:r>
              <a:rPr lang="pt-BR" dirty="0">
                <a:cs typeface="Times New Roman" pitchFamily="18" charset="0"/>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pt-BR" dirty="0" smtClean="0"/>
              <a:t>Mentalidades x Ideologia:</a:t>
            </a:r>
            <a:endParaRPr lang="pt-BR" dirty="0"/>
          </a:p>
        </p:txBody>
      </p:sp>
      <p:sp>
        <p:nvSpPr>
          <p:cNvPr id="222211" name="Rectangle 3"/>
          <p:cNvSpPr>
            <a:spLocks noGrp="1" noChangeArrowheads="1"/>
          </p:cNvSpPr>
          <p:nvPr>
            <p:ph type="body" idx="1"/>
          </p:nvPr>
        </p:nvSpPr>
        <p:spPr>
          <a:xfrm>
            <a:off x="457200" y="1600200"/>
            <a:ext cx="8229600" cy="2209799"/>
          </a:xfrm>
        </p:spPr>
        <p:txBody>
          <a:bodyPr/>
          <a:lstStyle/>
          <a:p>
            <a:pPr>
              <a:lnSpc>
                <a:spcPct val="90000"/>
              </a:lnSpc>
              <a:buFont typeface="Arial" pitchFamily="34" charset="0"/>
              <a:buChar char="•"/>
            </a:pPr>
            <a:r>
              <a:rPr lang="pt-BR" sz="2400" dirty="0" smtClean="0"/>
              <a:t>Conjunto de crenças menos codificadas do que  nas ideologias</a:t>
            </a:r>
          </a:p>
          <a:p>
            <a:pPr>
              <a:lnSpc>
                <a:spcPct val="90000"/>
              </a:lnSpc>
              <a:buFont typeface="Arial" pitchFamily="34" charset="0"/>
              <a:buChar char="•"/>
            </a:pPr>
            <a:r>
              <a:rPr lang="pt-BR" sz="2400" dirty="0" smtClean="0"/>
              <a:t>Margem de “ambiguidade interpretativa”, mentalidades flexíveis</a:t>
            </a:r>
          </a:p>
          <a:p>
            <a:pPr>
              <a:lnSpc>
                <a:spcPct val="90000"/>
              </a:lnSpc>
              <a:buFont typeface="Arial" pitchFamily="34" charset="0"/>
              <a:buChar char="•"/>
            </a:pPr>
            <a:r>
              <a:rPr lang="pt-BR" sz="2400" dirty="0" smtClean="0"/>
              <a:t>Regimes Totalitários por sua vez ostentam ideologias rígidas</a:t>
            </a:r>
          </a:p>
          <a:p>
            <a:pPr>
              <a:lnSpc>
                <a:spcPct val="90000"/>
              </a:lnSpc>
              <a:buFont typeface="Arial" pitchFamily="34" charset="0"/>
              <a:buChar char="•"/>
            </a:pPr>
            <a:r>
              <a:rPr lang="pt-BR" sz="2400" dirty="0" smtClean="0"/>
              <a:t>Contraponto com regimes democráticos: não é imposto do alto, surge ‘organicamente’</a:t>
            </a:r>
            <a:endParaRPr lang="el-G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 Dilema do Autoritarismo Moderno</a:t>
            </a:r>
            <a:endParaRPr lang="en-US" dirty="0"/>
          </a:p>
        </p:txBody>
      </p:sp>
      <p:sp>
        <p:nvSpPr>
          <p:cNvPr id="3" name="Espaço Reservado para Conteúdo 2"/>
          <p:cNvSpPr>
            <a:spLocks noGrp="1"/>
          </p:cNvSpPr>
          <p:nvPr>
            <p:ph idx="1"/>
          </p:nvPr>
        </p:nvSpPr>
        <p:spPr/>
        <p:txBody>
          <a:bodyPr/>
          <a:lstStyle/>
          <a:p>
            <a:pPr>
              <a:buFontTx/>
              <a:buChar char="-"/>
            </a:pPr>
            <a:r>
              <a:rPr lang="pt-BR" dirty="0" smtClean="0"/>
              <a:t>Constrangem a oposição, mas não a aniquilam</a:t>
            </a:r>
          </a:p>
          <a:p>
            <a:pPr>
              <a:buFontTx/>
              <a:buChar char="-"/>
            </a:pPr>
            <a:r>
              <a:rPr lang="pt-BR" dirty="0" smtClean="0"/>
              <a:t>Desrespeitam o Estado de Direito, mantendo, no entanto, uma aparência de ordem, legitimidade e prosperidade.</a:t>
            </a:r>
          </a:p>
          <a:p>
            <a:pPr>
              <a:buFontTx/>
              <a:buChar char="-"/>
            </a:pPr>
            <a:r>
              <a:rPr lang="pt-BR" dirty="0" smtClean="0"/>
              <a:t>O que fazer quando a prosperidade naufraga</a:t>
            </a:r>
            <a:r>
              <a:rPr lang="en-US" dirty="0" smtClean="0"/>
              <a:t>?</a:t>
            </a:r>
            <a:endParaRPr lang="pt-BR" dirty="0"/>
          </a:p>
        </p:txBody>
      </p:sp>
    </p:spTree>
    <p:extLst>
      <p:ext uri="{BB962C8B-B14F-4D97-AF65-F5344CB8AC3E}">
        <p14:creationId xmlns:p14="http://schemas.microsoft.com/office/powerpoint/2010/main" val="22762333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pt-BR" dirty="0" smtClean="0"/>
              <a:t>O Papel da Mobilização:</a:t>
            </a:r>
            <a:endParaRPr lang="pt-BR" dirty="0"/>
          </a:p>
        </p:txBody>
      </p:sp>
      <p:sp>
        <p:nvSpPr>
          <p:cNvPr id="222211" name="Rectangle 3"/>
          <p:cNvSpPr>
            <a:spLocks noGrp="1" noChangeArrowheads="1"/>
          </p:cNvSpPr>
          <p:nvPr>
            <p:ph type="body" idx="1"/>
          </p:nvPr>
        </p:nvSpPr>
        <p:spPr>
          <a:xfrm>
            <a:off x="457200" y="1600201"/>
            <a:ext cx="8229600" cy="1066800"/>
          </a:xfrm>
        </p:spPr>
        <p:txBody>
          <a:bodyPr/>
          <a:lstStyle/>
          <a:p>
            <a:pPr>
              <a:lnSpc>
                <a:spcPct val="90000"/>
              </a:lnSpc>
              <a:buFont typeface="Wingdings" pitchFamily="2" charset="2"/>
              <a:buNone/>
            </a:pPr>
            <a:r>
              <a:rPr lang="pt-BR" sz="2400" dirty="0" smtClean="0"/>
              <a:t> Mobilização ampla: fase inicial do franquismo espanhol, fascismo italiano</a:t>
            </a:r>
          </a:p>
          <a:p>
            <a:pPr>
              <a:lnSpc>
                <a:spcPct val="90000"/>
              </a:lnSpc>
              <a:buFont typeface="Wingdings" pitchFamily="2" charset="2"/>
              <a:buNone/>
            </a:pPr>
            <a:r>
              <a:rPr lang="pt-BR" sz="2400" dirty="0" smtClean="0"/>
              <a:t>Regimes totalitários tendem a ser altamente mobilizadores</a:t>
            </a:r>
            <a:endParaRPr lang="el-GR" sz="2400" dirty="0"/>
          </a:p>
        </p:txBody>
      </p:sp>
      <p:sp>
        <p:nvSpPr>
          <p:cNvPr id="8" name="Rectangle 2"/>
          <p:cNvSpPr txBox="1">
            <a:spLocks noChangeArrowheads="1"/>
          </p:cNvSpPr>
          <p:nvPr/>
        </p:nvSpPr>
        <p:spPr bwMode="auto">
          <a:xfrm>
            <a:off x="533400" y="27432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sz="3800" b="0" i="0" u="none" strike="noStrike" kern="0" cap="none" spc="0" normalizeH="0" baseline="0" noProof="0" dirty="0" smtClean="0">
                <a:ln>
                  <a:noFill/>
                </a:ln>
                <a:solidFill>
                  <a:schemeClr val="tx2"/>
                </a:solidFill>
                <a:effectLst/>
                <a:uLnTx/>
                <a:uFillTx/>
                <a:latin typeface="+mj-lt"/>
                <a:ea typeface="+mj-ea"/>
                <a:cs typeface="+mj-cs"/>
              </a:rPr>
              <a:t>Partido Único:</a:t>
            </a:r>
          </a:p>
        </p:txBody>
      </p:sp>
      <p:sp>
        <p:nvSpPr>
          <p:cNvPr id="9" name="Rectangle 3"/>
          <p:cNvSpPr txBox="1">
            <a:spLocks noChangeArrowheads="1"/>
          </p:cNvSpPr>
          <p:nvPr/>
        </p:nvSpPr>
        <p:spPr bwMode="auto">
          <a:xfrm>
            <a:off x="609600" y="3962400"/>
            <a:ext cx="8229600" cy="1066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
                <a:schemeClr val="accent1"/>
              </a:buClr>
              <a:buSzTx/>
              <a:buFont typeface="Wingdings" pitchFamily="2" charset="2"/>
              <a:buNone/>
              <a:tabLst/>
              <a:defRPr/>
            </a:pPr>
            <a:r>
              <a:rPr kumimoji="0" lang="pt-BR" sz="2400" b="0" i="0" u="none" strike="noStrike" kern="0" cap="none" spc="0" normalizeH="0" baseline="0" noProof="0" dirty="0" smtClean="0">
                <a:ln>
                  <a:noFill/>
                </a:ln>
                <a:solidFill>
                  <a:schemeClr val="tx1"/>
                </a:solidFill>
                <a:effectLst/>
                <a:uLnTx/>
                <a:uFillTx/>
                <a:latin typeface="+mn-lt"/>
                <a:ea typeface="+mn-ea"/>
                <a:cs typeface="+mn-cs"/>
              </a:rPr>
              <a:t> Nos regimes totalitários,</a:t>
            </a:r>
            <a:r>
              <a:rPr kumimoji="0" lang="pt-BR" sz="2400" b="0" i="0" u="none" strike="noStrike" kern="0" cap="none" spc="0" normalizeH="0" noProof="0" dirty="0" smtClean="0">
                <a:ln>
                  <a:noFill/>
                </a:ln>
                <a:solidFill>
                  <a:schemeClr val="tx1"/>
                </a:solidFill>
                <a:effectLst/>
                <a:uLnTx/>
                <a:uFillTx/>
                <a:latin typeface="+mn-lt"/>
                <a:ea typeface="+mn-ea"/>
                <a:cs typeface="+mn-cs"/>
              </a:rPr>
              <a:t> o partido único é o instrumento principal para aquisição e exercício do poder</a:t>
            </a:r>
          </a:p>
          <a:p>
            <a:pPr marL="342900" marR="0" lvl="0" indent="-342900" algn="l" defTabSz="914400" rtl="0" eaLnBrk="1" fontAlgn="base" latinLnBrk="0" hangingPunct="1">
              <a:lnSpc>
                <a:spcPct val="90000"/>
              </a:lnSpc>
              <a:spcBef>
                <a:spcPct val="20000"/>
              </a:spcBef>
              <a:spcAft>
                <a:spcPct val="0"/>
              </a:spcAft>
              <a:buClr>
                <a:schemeClr val="accent1"/>
              </a:buClr>
              <a:buSzTx/>
              <a:buFont typeface="Wingdings" pitchFamily="2" charset="2"/>
              <a:buNone/>
              <a:tabLst/>
              <a:defRPr/>
            </a:pPr>
            <a:endParaRPr kumimoji="0" lang="el-GR" sz="2400" b="0" i="1"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pt-BR" dirty="0" smtClean="0"/>
              <a:t>A Repressão política:</a:t>
            </a:r>
            <a:endParaRPr lang="pt-BR" dirty="0"/>
          </a:p>
        </p:txBody>
      </p:sp>
      <p:sp>
        <p:nvSpPr>
          <p:cNvPr id="222211" name="Rectangle 3"/>
          <p:cNvSpPr>
            <a:spLocks noGrp="1" noChangeArrowheads="1"/>
          </p:cNvSpPr>
          <p:nvPr>
            <p:ph type="body" idx="1"/>
          </p:nvPr>
        </p:nvSpPr>
        <p:spPr>
          <a:xfrm>
            <a:off x="457200" y="1600201"/>
            <a:ext cx="8229600" cy="1066800"/>
          </a:xfrm>
        </p:spPr>
        <p:txBody>
          <a:bodyPr/>
          <a:lstStyle/>
          <a:p>
            <a:pPr>
              <a:lnSpc>
                <a:spcPct val="90000"/>
              </a:lnSpc>
              <a:buFont typeface="Wingdings" pitchFamily="2" charset="2"/>
              <a:buNone/>
            </a:pPr>
            <a:r>
              <a:rPr lang="pt-BR" sz="2400" dirty="0" smtClean="0"/>
              <a:t> ‘O terror constitui a essência do poder totalitário’</a:t>
            </a:r>
          </a:p>
          <a:p>
            <a:pPr>
              <a:lnSpc>
                <a:spcPct val="90000"/>
              </a:lnSpc>
              <a:buFont typeface="Wingdings" pitchFamily="2" charset="2"/>
              <a:buNone/>
            </a:pPr>
            <a:r>
              <a:rPr lang="pt-BR" sz="2400" dirty="0" smtClean="0"/>
              <a:t>(Hannah Arendt, 1967)</a:t>
            </a:r>
            <a:endParaRPr lang="el-GR" sz="2400" dirty="0"/>
          </a:p>
        </p:txBody>
      </p:sp>
      <p:sp>
        <p:nvSpPr>
          <p:cNvPr id="8" name="Rectangle 2"/>
          <p:cNvSpPr txBox="1">
            <a:spLocks noChangeArrowheads="1"/>
          </p:cNvSpPr>
          <p:nvPr/>
        </p:nvSpPr>
        <p:spPr bwMode="auto">
          <a:xfrm>
            <a:off x="533400" y="27432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pt-BR" sz="3800" b="0" i="0" u="none" strike="noStrike" kern="0" cap="none" spc="0" normalizeH="0" baseline="0" noProof="0" dirty="0" smtClean="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pt-BR" dirty="0" smtClean="0"/>
              <a:t>Características dos Regimes Totalitários:</a:t>
            </a:r>
            <a:endParaRPr lang="pt-BR" dirty="0"/>
          </a:p>
        </p:txBody>
      </p:sp>
      <p:sp>
        <p:nvSpPr>
          <p:cNvPr id="222211" name="Rectangle 3"/>
          <p:cNvSpPr>
            <a:spLocks noGrp="1" noChangeArrowheads="1"/>
          </p:cNvSpPr>
          <p:nvPr>
            <p:ph type="body" idx="1"/>
          </p:nvPr>
        </p:nvSpPr>
        <p:spPr>
          <a:xfrm>
            <a:off x="457200" y="1600200"/>
            <a:ext cx="8229600" cy="2209799"/>
          </a:xfrm>
        </p:spPr>
        <p:txBody>
          <a:bodyPr/>
          <a:lstStyle/>
          <a:p>
            <a:pPr>
              <a:lnSpc>
                <a:spcPct val="90000"/>
              </a:lnSpc>
              <a:buFont typeface="Arial" pitchFamily="34" charset="0"/>
              <a:buChar char="•"/>
            </a:pPr>
            <a:r>
              <a:rPr lang="pt-BR" sz="2400" dirty="0" smtClean="0"/>
              <a:t>Presença de partido único</a:t>
            </a:r>
          </a:p>
          <a:p>
            <a:pPr>
              <a:lnSpc>
                <a:spcPct val="90000"/>
              </a:lnSpc>
              <a:buFont typeface="Arial" pitchFamily="34" charset="0"/>
              <a:buChar char="•"/>
            </a:pPr>
            <a:r>
              <a:rPr lang="pt-BR" sz="2400" dirty="0" smtClean="0"/>
              <a:t>Repressão violenta da oposição</a:t>
            </a:r>
          </a:p>
          <a:p>
            <a:pPr>
              <a:lnSpc>
                <a:spcPct val="90000"/>
              </a:lnSpc>
              <a:buFont typeface="Arial" pitchFamily="34" charset="0"/>
              <a:buChar char="•"/>
            </a:pPr>
            <a:r>
              <a:rPr lang="pt-BR" sz="2400" dirty="0" smtClean="0"/>
              <a:t>Monopólio estatal dos meios de comunicação</a:t>
            </a:r>
          </a:p>
          <a:p>
            <a:pPr>
              <a:lnSpc>
                <a:spcPct val="90000"/>
              </a:lnSpc>
              <a:buFont typeface="Arial" pitchFamily="34" charset="0"/>
              <a:buChar char="•"/>
            </a:pPr>
            <a:r>
              <a:rPr lang="pt-BR" sz="2400" dirty="0" smtClean="0"/>
              <a:t>Controle centralizado das organizações políticas</a:t>
            </a:r>
          </a:p>
          <a:p>
            <a:pPr>
              <a:lnSpc>
                <a:spcPct val="90000"/>
              </a:lnSpc>
              <a:buFont typeface="Arial" pitchFamily="34" charset="0"/>
              <a:buChar char="•"/>
            </a:pPr>
            <a:r>
              <a:rPr lang="pt-BR" sz="2400" dirty="0" smtClean="0"/>
              <a:t>Subordinação das Forças Armadas ao Poder Político</a:t>
            </a:r>
            <a:endParaRPr lang="el-GR"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data:image/jpeg;base64,/9j/4AAQSkZJRgABAQAAAQABAAD/2wCEAAkGBhQSERUUEhQUFRQVFRUVGBcXFBcUFxcUFhUVFBQXFBQXHCYeFxkjGRUYIC8gIycpLCwsFR4xNTAqNSYrLCkBCQoKDgwOGg8PGikfHyQsKSwsLCwsKSwpLCksKSkpLCwsLCwsKSksLCwpKSksLCwsKSwpLCwsLCkpLCkpKSwsLP/AABEIAPgAywMBIgACEQEDEQH/xAAbAAACAgMBAAAAAAAAAAAAAAAEBQMGAAIHAf/EAEEQAAEDAgMFBgUCAwcCBwAAAAEAAhEDIQQFMRJBUWFxBhMigZGhMrHB0fBC4QdSchQjYoKSovEVMyQ0Q1NjwtL/xAAaAQACAwEBAAAAAAAAAAAAAAACAwABBAUG/8QAJhEAAgICAgEEAgMBAAAAAAAAAAECEQMhBDESEzJBUSJhBSOxUv/aAAwDAQACEQMRAD8A56zCKOrhyE5ZSsoK9JZvI2OIrw+IIKsmW4tVx9G6bZcEEzZxpNMuWX1lbsqdoqNlz7hXfJ9Apj7NXMl/WW3AmyOCBwOiNC3x6PIz9xuvHFAZlnLKLSXESItN78khqdpX1JgCLceO/wBdOSui1sZ5k0kKkZqySrRh8xkEuMSY1kAQfqtq7mE2Y0m82E7p+Y/AsuXjOfydXi8lYXdWUHujw0WAXjgrrUFNpAbTYI4AGBaN3KUTh6VJwlzAY38I4dFkfAl9nWX8vH/koYWwV0xfZulUuw7J9RPIeyreY5K+ifEJbucCCD1jRZcvGnj21o3YOdjzaTp/QCFsF4FsFmNpi8K2haqENSvFtC8hWQ8XqyF7ChRi9WALaFZRSqTbLH4eURSYi6NCV1DzKiJXZajsFgoTpmXyFuzCQhbH44UyHDU4IV1yPQKrNp3TzDZmKTf8XDSOd03ErZfMmo47ZdaOKaweJwCWZt2qERRPLaI9wqviM0gl23MkCDBEfQ2SDG9op0sTboTxC6FUjzTpux/j8zmdqHER12uvTetaGKLRI5k9AIEnzVYp5mNloB1JJPUQJ8j7IhuYeF/OPIbJ/wDyEVpIii2yw1MYYAnQyfUz7BE4fGRJdaZPpGnoR5HgqrRzIkSdQ6fLxQOinq4p20QTYbM8zY25TP4UtzNMYlpq4yzS4zoCdCNQJPVq9pZvstIkSYHrtEmOgVd75zxtHdEN56kny+aJYHwHkaac+d0PmNWNlnwOb7Wtmg6bzff5n1PozoZg142YBnWYiOBBC5uzMi1wkwAR7XkjeZmysOWZ4LFvhE209yeH5xR9oX7Wb9ocnbSO3TPhOrYPhcbwDw5bkmBV7/tDKjdh5a5rrHr956KoZnge6qFoMt1aeLfyy43L4/g/OPR6X+P5fqL05va/wFXi9WFYTqmsLIXqxQh5CxerFZRi9WL1QhWKKYYYJPRqJnhXLpM4KQ6otEKGq5Rd/AQdXF3QDFoObjGsu64kACYk7vIJdjsZ4tbxYE6jpol+cPuyINjrPtz+yVVq5PFdLAlGNnD5uR5MrV6QXiczLraC1iNI4EWKjp0HOE+/v80Pg6bqjogczH5H7q00MDDYvzRykKxwFFPDH83I6lTPQzv32gj0JTWjltrhTnBEbvshGqAvwuXGdLHceF/unIyuYJEyBuiSCNyNyzBcfzzBTilhYF+qW2aceIVYTKt0ECHbuMH6Jo3LAW3aCd023yEfQpiLi54mfdENbB996A0qKRz7tBkhYdptxpI/TugcBuQOXVmTDiRzkmeZ0C6bjsGyq2HCx8rrn+d5IaL5FhxEjf8A4UyMqdGTNiTXkhnhHw8FzpFoG1PsmXaPDk0C9rfEPHuE2JdBnhKR4eo4MBY8WjUieRO8dU4wFR7xD4O0NmDJEG1yTqNdyY0pJpiMc3BprspmCz1lTembXyuaYw9zXeGO2mhxEggjyI1HO3MA2TfL+0xEArm5eIu4na4/8k+shdl4hsHjQ9shErntOLpnbjJSVoxYsXqosxbLxeqyFLoOTXCvUBwEKejThdBnATN8RVQDnXRzmSoXYZChsVbA8abNltoI4b5ulf8AZZO6Op+6Z5vRIa13CQT7j85JZhqhJm/K3lK6eOX4o4PKg45pL9j3KcLYGNdOnRWPB0ZItYJVgWjZaPKfzmnGGfB6fhSXPZrhFKNDVlEC+vQcTyRTMMJ/D0Q9CqYupe8uicglENo0QEU9waNCZIFr/gQdDEcUSX2S3I1RWghjbooBCUn2RLH9FVoqRKwgGDvQGcYAPYbab0btn/lbCoHDURp56KeQk5rXollQixFzqBHHWx9N+5PMmvUbMDqPLdYD77l5nWBDXzOzexA8wD9PRTYVjWlpsdLSd8Xub2HstEHZinGpHJe3VAtxtW8lzi7WdT/SLeW5V9r4ROe441MVWe4yXVH3nattGBO+BA8kBtKmwSxZJnJYQDorxhMSHtBC5dhnwrd2bzCDslYuTiUla7OtwOS4S8JdMtSwuhRvqwlWOzMDeufGLZ35SUVbGVTGAIc5kFVcbnsb0tOfc1qjx20c7JzoxdHUcRgAl1TCwn5dIQdekmM5kbE7KV1P3IGqlc0C6r2fZ4GggFSMbNHqqCthOaPY9pbadR1Cr+DoeOTxAA5T+yTf9Yc54gxca6a71YaVQd7yBMc7kj2W6K8YnIz5PUy+RYqJiPL6IwV4NjvS5htI6ff5+ync2YgxGoiZsR+6zM1xHVHG+/FEtxZtO8xolGGZIEg/nSya0qBi0e6mxqoMbVhTNeYMA7r/AC1QbnxrZEYfEHTZPnYKhqDaGIO8fI/IqapUfA2S0XEyDdu8DmhaUnU7PS59SiAwR+o89ogedwFVBUHUnzpqvW2nQCxsdTvkbkOGRB8QHIh4894U1N1pMeSsW0Ke0TTsF0TEEDp+yS0syaWESWuaDsyQLxLQQdbwL8QrXjaIewttp8lSqmW/3hIu0iQJ0drHrInkONnQlSMuWFyX7Krg/wCH1LuTWx1epTe+7RTY0w517gjxcTGyOap2c5U7DVnU3EOiCHDR7HCWuHIg6brjcuq5vSNTDknVriPLkuf9tH/+Xn4hScD/AEio7Z+bkuGVylRoz8WEMXku0Iqb0xwWMIIg3CTGqpMK4zKc0YIui9nOZZfWFWM1zi+qhxWM2RqkNSqXFJhiV2bc3Lk4JBFTFEnVad4vaGDc7cUaMpf/AClaejnWdmweKlS1igsPThEudZc9HUaEmf47YYYXNMxzAvcbq1dtMZqFRw2SteKOrMGeVuh1kOQit431W0xtQ0Fu2XkQTDdptt2qcOw3c1gJ2o4AibcJMcNSgKNPZo0xw2h6uLvqiGuJLCSTsmPKZCvzttFywpY1kQ/NbTmJ5A8Pf2RdKbASfzeUBVNweGvAj8uoK3aYM8LdeYt5Rr1sgUbG+Sj2WqhiW7N3weAEAmNJlH4LHgkRJ849gFzevn/Ek3G6PPRGZf2o2XA3G/8A44q3FpDIZYM6FWxw2NoROptu3rwZs3eYn81SHA5q2uDBEu2pb66DohsTl9XZLYPAOFx+yU5UaP2ix1+0NNjtSYjd80mzb+IFRrf7poaJ1INt1jp7+SRvobIIq1Phsbnf0vPRJ6+IZTBf3TtiY5k8508kSkvgRklP5dIs2WdtMSPHtuN98kHlHRX3Js+Fdo0Do2nAaTvA9vLouZZJi6FYEtpVmERLmEubMTBbHXiLb91oyjBOpvbdzgSLhoG7fG/2+SGUt0wsa1d2XGni3ONxH7pbj5DKhaPFBcBvkD9h+WRW0Y6oFzz3jbgwLji289YHtPJFB/DGZlpNFdwuaGqKjXH4mOMR+oAunlcLnXbisTjHN/8AbbTYP9Acfd5XSzlkOqPaANp7qbBxlxYfTW65Z2mq7eLxDhf++qDya4tHsEGBU2XzJf1pL7E5cp8E+6he2V7SatZyg/EYN1RwDdFYsi7Cl0EhO+yOSB9NriF0PLsE1gCZCOjDlzNypFeyrsK0AWT5nYxkfCE5p1wFOMcmeKJGRSjShe08KSmGHoSmtDLraLHjw2dnNm8TinbjDkO81XcuwkuC6R/EbJTG0AqdleHhNcfHRzpT8mPKeCa6nsnyPApUaRZLTqD1sYgj09k3pVIXuLpTDhrEEcRNvRI+bNcH+DiQ06h2efA8UjrYRo2nVDMG1tTruMJzT8Lr6H3tKlr4BhhzmyPy6t6L9yTK++j4NunSD+RJEDmG/dC0MVUIJLABaAGkdY3q2UxHw8NR9YQuMp6k25cVbaKUZX2Q9mGk1wCXC02MFdYpYaKXHdMyT52hc87NYcNqBx1hdNy1wNO19LdUmas24bXZz7McmDHNeBLiTM3G0LnXiPqpMDgqbmOZ3ZLXXIcGn0Mgq84vKWVG7Lm21kah3EKvVez9eiYEVG87EDgNxQRbiFOCemT5RQp0G7NNjKYMmBckmxk9LXJsmWHpN1gamyU06e8wIsRvnmN351UbMy8Rg7z8wqcm9skYapFgxDp0FlDSwsknfsuPGSIjr+blEysHN8Wm+b/PoswuK/vDeB7Rf5XTMe2Fl1EhymDQO1+h3eNJ1Lrz0F0FQyzDUmFxpbc6mJudSpMwxopA7QJO0NATtB0kHSP3RuW4inVpEM4aKnaGqpbOXfxAyKmwtr0BssdqN0neqthKUkc1ff4geDDbB1Lreqp/ZyhtVAnY23HZzOXGMMjo6j2bIp0WjkndPMRxVKrY8tgDcspZmeK0eolo4ywym7L/AEscDvRAxIVIw2ZlMG48qesjZHiyosOXPBKtWDo2VTyWkrjhBATsaqNjOTP8qKx24ynbpOtuXG8IyHEcCQu89pcQ3uyDwXDcXau6NCUObpMxQuwh5gSgnYp5dbRMmeJDYqgW3Ausht3WibFU4ho5k9I06gqWhjwWgaj5oWm4uAm0W/2kX5S72QzaUaTEz63JHJSSGYZfDGBoRdjgORUFLL3OdLztdNFph6M/qKaVC1jJ4CyA1qJ5l9Ml52NW2PzXQMgJ0d7Kgdm8YKfiOryXH1gD0AVzyvNG7QmwMfYq2lQyH6HGcYk0W7TGbZiSJiQNeqEyvP6eIZIMcQbb1mO7QUWQKhaJs0Ei8cBqqjRo91VdUpzsOe4xuALiW26Jbf0PpfI6zTDg1WgEjbOzOu4n6JXm2S1MO9pkupv+F3Bw1a7nv5ieCOxuYjvKBNw4vaTpctkedj6K1OY3E0e6cLGDtCLHcY6x6KKCaYGSbjNfRW8sfLIuTHkeK8wYh/E7hIi8zA8h6qGke7nagEOLT1BAN/VF0mgPB3Agk/0Xnh6c1eKIrNP4J62Xl/gG4RJFzuv/AMfVD5TlYwxeXWTI5oxhhzgCSAJ37R8MOnW8QeSp3b/tQWtLGWOhRzW6Lw5IxjZSf4h553+I2W/Cw+627KYP9RVap0y9/Ekq+4Kn3dEDenRVI5XIyuTb+yDGOuo6blHVfJUlJiTLsZiVIZ4Kom7TZJMKITVlSyWzoQZecmpRCtNF8BVjLSnbatl14q4nCzP8imfxDxj2tOyYXNabpMldW7Y4QPYei5UMMWujmsuf3GjDTgGUzCYUA1yUOdCKwbiTA1/JJ4Dms5ohVbDsXhBFuelp3anfb2KVOMOg6zEct339E4xWJ8MNvESftO7780mr04e06bRJM8ALe5TqtGVZF5aJI2XW0WmOryIF9FpTxEuDZ1jy01jqtKxG2Rw0tr6wkVujo+olGzMWYAi0fkInCZvVADotprfXn9kCa7TIm5bFhO+THHgiKdIO2mkiba75vcmN3orYuOSV6DAXVHCo+5MjSSODdk6RbhMpxh84YWwbtj3FjG/y1SGqGRLnEPA47tYLvz3suxOYNaZa5xH8sF0CLjaFrGYPA+g0g/Oa2PO0edAMYRcse145tEh3sSFeOyebCqxrg6RA4/PguRY/ECoyG6CTwiet4/bgrB/D/ONmGE2BjyJlp9bKKNE9RzL32qwD6dTvGXpVfij9Lw28xxgHncblDgcRI6CDvg3Ontbin2DxDK1Msd4gZkGRo7wwYsbAykmOwpwzoddp0cfCHCwnrEA8wmRp9C8lrbIcyy/vAW3B2mOFxq0gtJ3wYi+4iCYVO/ibg6bH06lTvAKrPibsuG2yA4Fpi8Fp13ldEo4tpo7RPwDa2iAYB+Q0Ou5c97T44YuKJgt7xr2xq0MkOkbtppI6kcEySRinOnor9Ps07DVWF52mPaHsfES3eCNzgbEX3cU0xNeQrHm+C73AEj46BFQf0GG1B0gh3+RVOlUsqTAlumQF8LT+3gb1HiigXUCUukaI2NG5uBvRLc8sq4/DFabBUcUNjOSO+4bFQjBj1yLD9uMfXH9xhWgfzEO2f9b3BqJGKzI/93F0KI4NY15Ho2PdaFNozZHFs6VmNfbaVz/MsPDjC8wrnvMOzHEuP/x02sHpdGDJKm0P/H4mNT4mgnzA+iCcvICOWMRIcI86NdHGCAOp0A5oHMs3bSbsMMk/E7SeQ4N/5PAMe1HaOG91Te9zBqXPc4uPElxJhUerWk348yfJAkF5ua+kXfKsZtNiLw2584kdL/5jwUOMsZMnf+c9/ml+S1HNpklsbgRaTF7E30AnqNykxWNG3Gp3EaX0An1npzTb0J+dEQqNbV1gT9Db3UdbGjxOJu4Ftotppw0CjPiJgefEcuH7IOoCDc+HeLxOh13JbNkZWqCqGGc4DxO2eAsY+qbYXJ6ZF3v3/qO75JFRok3BPGByFhYqR1J8Xe4AkCJuZ89EKHqaiWVuEoNu8F5G97rAbtShsfm1KNlgBm0gb7QGpE1zQ4kna6yed5Vn7HGl3rjE7OzyAcZuPRC42M9WysYrLa1M7TqVVjDeXMc0epEBTdn64p1WFxhpMEngfDPr9V2eg5pHhOvRK8z7EYXEkuDe5q/zMAE/1N0d1seaIXV7RvlOPcxwD/it4p1HHgTz3q216TcRS2H2m4cBdros4cenAqp5f2arMDWOcx7WjUEzY7gbidYnWVasJTLQBvCpaG1emc4znNXYV76VTd4SNZ8Q2erSw/7gVXsipy4vOrvlwXS/4h9lBjqIfTE4miJbH/qsGtM8XC5bztvXPsmboibOXkxuEqZZcNW2PiEtILXA6Oa4Q4HqCq3nXZs0HjuntfSeJZtPY1/9DgSNp3MaxxsrJWpSz5Kl9tME6pSYB+gkg8AdQqRE/gEdSMw4EGYMggzwM70wwmBBVUwPazEYfwP2arB+iq0PEcnfE3/KQnuC7XYd50NA/wApl7J5PHiA5EHqo4s0wkl2M8RlzQEpfgrppiMZLdpsOb/M0hzfMt084Sw4tCO76G1fHPdvJXtDJHvMvlo4au9N3nfkVNTzylT+ChUJ4lzGn1DnGOSBzDty9g8FOm3qTUP/ANR7FMOTTLPg8qDAdkQBqeX+Jx1HoOSr3aftQykA2hUpvNw8ayLRsvHCD6qk5t2mxGItUquLdzR4Wj/KIHmlBaSrobHD8stDMXRqu8Zew8LEeu4I2p3dNnhY02s7UHfBdqOkqn06u50aWN5HSLevsicNjXsu0kcRuPUKUG4fQ3r5n3ggQDHwjT7Qo6FSX+InZufiGpGojQa+3BDMpMrkbJFKqLjXYceX8p9uW9Q19pri142Xt9DaxH5vVgqKWiy4es3xC8ARA1HAkxE8l5VwoBgAQbmQPqY8uSgwGPAaAbcJ+IAQJ6mB+1kVXJMS6ANNDvseBk/RESwJ9iNk8DrbUX/dCYuqdqbwSTvNtxt+WTB1ODcgiNDMm5N/T2Sitck/P7fmiqg1I8L5Gs3gX6ptkGM2G1CZM7BgTP6holrBLRHPrAvP1V+7KZaxtBjmgbbhJdAm+jQdwAt1koZdDcbfkD5NmlefBTrEa7LqboP9L4t52V7yirUqNBc1zeThBHXghsDhnOMAz5p9g6HdjZ43nn1Svbs1r8nRvTokEmYOqK/tBMA87qNla2mhIKifW2bb58Ol+QKU5Wxy0iZ9Q/pMEA+q53mVHYxNWREvLtI+KHTHOVecK0d49wdINyJBGl44ITtPk3e0xVZAfTaZG9zBf1FyOp5K4diOTDyha+Cs0sRIhLcxbr0MrcGFBinynHKKn2hy9rXsfFnNM9Wn7OCPyPJcPWb/AHlIdRb5I7G4TvKdO8BriCRrBaNP9CmpsDWw2wCKyWyJ3YKlM4bEPpP3Q6f3UD+y2OBjbw7v8TqLCTzJLCT6rariCHWTClnTwAJVF+bKni8SUmrtLk/q4aUK/CIilJIT0sCSUUcCAEfToQpTSsoW8hWcTRQ7Xwm2YUISlzFaHxdoJww2nCPyE3rMNVkn/uUx/qZ9x9+SCyTD+Jx4CPX/AITRrC1wcNRdUxc3sTse4GRB66QnGGzeWy75xrYCI5ILMsLsultmuG0Bw4jyP0QgEfbzRJk0xzUrl0mY2r36GDHSbc0M8EtGzp0iTvngtWM8O1Us20AC5PLgPzehcTjCbDwt4C3qVLLQUa8DZJEkwGg8ePUldHyjLBh2imHF0WPiIbJkmGjdPGSuOF8GZ3yujZf2sY8NfcG08nW2hKCVmjHpnTuzmyaZ2fiGo0jhZMKVTaJabHUfnFUjKs0JM03bPtP3Csgx5eASNmq28bnBZ230a1XaG1DeLz7+6gqO8TdDcjdaNx6LVry5veNvqCJ2fLkRxUz2guB/V8ha3BV0X2jylTLTImSbm3CJui9qxnSb2mx6eSGDDB0BPGbiN4Om+yIwxkfyxqNZHL83qJDLXRR+0eS9w8bMljxLeRHxNJ5SCDwISOq0q6/xIpPfgHPonYqUntqaA+Gdh4g8nA/5VxipmGLOtUj+kBvyWg5OXH4youGEwpIqNgzG0LWN519R5qB77JBltJ20HPJc7iSSfKU4ebKhNUCVHXW7XqCsbrUORAHoqyvTBQ4ZC1NWFCqCDSWvdwhXYwheU81vBConiyHMKMhIHU7q2u2agskGLwxa9WmNg/gOyajDSeJ+iPqU1BgRssC3qYsDcYmJ3TwlRgPbI8XSmkeLCHeRsR8ihsLhhG24WFgP5j9kxpeMxuc0g8hEE/L2Q+NPAQBYDgB9VVloW46oXOJOpS2q1Mq1I7wgqreCJDoghap8FjTTJ3tOo+o5rV1NaFiIOzpnZrHsxLA221TaBOhgWb5/bmrdl+NJGw/4hofquJZJmLsPWbUbNjcDe06j83hdfw+MbVY2o3WAQ4JM4joz2WLB4+HFpEWvwITR7iD4W2Ina+/sq9QxO229nDf902yrHX2DwtM2KUOtDHbkSbFYwwZmevBakC4lQiof+PdDY1EuYYXvab2ah7Ht4/E0j6g+S4gacGDqLHrvXbaRIjVci7dUe5x1QaB8VB/n+L/cHJkWZeVG0pA9CEZV0SKni0fh8x3FMOeR1FqFmJ1kaFRF6KyiGo/i8DoJ+cLQVGH+d3T9gjWYVo0A9FIGKFWLnRupHzn6lRYv4WSwMl2tpPhNidU1c1KO0A8TG8AT62HyUCi7ZpTqliND2VRDrEb0luNVvTqwqoNxG9Sg4DkhK2LO0YDyTTFIN/QBABdM6yC+IHidM2vNhsfxutyWvcAJBJj7+ytOgYtxDcNQ2ae6Ty14ff0UJOoO5HOcJ3gD8Hsh8Rhdq4QXYAqxLgUtdSTivhI3IelSjqiQxOgFuDcdylGXAapk9sBePZaOMD1V2TyYrrUYsE17M9oHUHbBPhcbToD+6GxuD8RS+tRhTsZFnXcDjw6Dp00TzDvGu/iuP9n+0hpkMqHw7ncP6vuuh5djtqOCBqjSnZeMPiQ8c/ReVSDuuleArCx4fl0ZiMwptbLnAAa3A80lo0RlS2b09qCDvVL/AIkZA6u2m5gHeteWRMbbHSRE7w4f7ijq/avaJNFjnBtu8edhgOlp8RHkkWM7SVKjxJEjf11DZ0HufZMUHGnLQjLng04rZzrbIWzMWQrN2iytrv75g1+McHH9XmdearlbCcEZitMnp40lEMkhKqZgpg19kLKaG22tO9KwOXk8PujFGF90tzUTVP8AS0fVM20zImwkfkBA4lodUJBBEi/Rrfuogog4oqCrhOCZ7Kje1WWpUKWuITTJmy4uv4RA6n9p9UJiaUplgqGxSbMgu8U7vFp7Qql0E3aJnYki+q1biwSpO6OhUVXCDdqlgG76sa3CBrYsA2bf29F68n6LynhvVEkXo0pS4yVNQO1VaNzZcfLT3ha1qgaIGqjyzGsYXmoHXAAIvF5Mjhp6IydjCpSklA4igmDHgiQQ4cWmfUblBWhCirEWJwysnY7OoaaTtWXb/Tw8j8+SUYgKDDYgtNokGQS0EiRBuegRD4yaOg1u1GxobIKvm/fO2qm0WCBrBN/FHExYcJnhNfwdV1Sdp5ER4R4dqZ3tiB91v3v/AAg9rsvJlcl4ocVcaXncAAAAABpYWAA9AoX8kJTrQiGv2ggdt2zOtBeFxMgtdcEQRxBSXGYTYeRu1B4g6fnJHNMFa4+iXs8N3NuOY3gc94RIIS18LNxqoH1CD6fJbVmlw2mnyQFbFwY6fJEkEh5UzKm2wl54C4+3zXjcTWf8LWsHO59NFixFQMl4mf8ATHO+Oo53nA9AiWYYNgDh8z+yxYoBbZ5UEKFz14sVkRH3e04NG8geqY1XtJi4HP0ELFiCQRHUeRZt1AWPNySvFiAhNTpbzrxWVawAgLFiIpbAnUS5Q18Jb86fT3XqxEWmCAuYZaSDy+qKp5sHWqCD/MPqPt6LFitbG15GVjadRxCCc6HD09VixWVEMwVaHjnb1/eEwruh35v/AHWLED7KZH3xJgFvrf7e6Lwsg6rxYgBkFVbheUsRCxYoikL89pbI22gAOIkjjz+/JVlzCTPG6xYmxGxP/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ata:image/jpeg;base64,/9j/4AAQSkZJRgABAQAAAQABAAD/2wCEAAkGBhQSERUUEhQUFRQVFRUVGBcXFBcUFxcUFhUVFBQXFBQXHCYeFxkjGRUYIC8gIycpLCwsFR4xNTAqNSYrLCkBCQoKDgwOGg8PGikfHyQsKSwsLCwsKSwpLCksKSkpLCwsLCwsKSksLCwpKSksLCwsKSwpLCwsLCkpLCkpKSwsLP/AABEIAPgAywMBIgACEQEDEQH/xAAbAAACAgMBAAAAAAAAAAAAAAAEBQMGAAIHAf/EAEEQAAEDAgMFBgUCAwcCBwAAAAEAAhEDIQQFMRJBUWFxBhMigZGhMrHB0fBC4QdSchQjYoKSovEVMyQ0Q1NjwtL/xAAaAQACAwEBAAAAAAAAAAAAAAACAwABBAUG/8QAJhEAAgICAgEEAgMBAAAAAAAAAAECEQMhBDESEzJBUSJhBSOxUv/aAAwDAQACEQMRAD8A56zCKOrhyE5ZSsoK9JZvI2OIrw+IIKsmW4tVx9G6bZcEEzZxpNMuWX1lbsqdoqNlz7hXfJ9Apj7NXMl/WW3AmyOCBwOiNC3x6PIz9xuvHFAZlnLKLSXESItN78khqdpX1JgCLceO/wBdOSui1sZ5k0kKkZqySrRh8xkEuMSY1kAQfqtq7mE2Y0m82E7p+Y/AsuXjOfydXi8lYXdWUHujw0WAXjgrrUFNpAbTYI4AGBaN3KUTh6VJwlzAY38I4dFkfAl9nWX8vH/koYWwV0xfZulUuw7J9RPIeyreY5K+ifEJbucCCD1jRZcvGnj21o3YOdjzaTp/QCFsF4FsFmNpi8K2haqENSvFtC8hWQ8XqyF7ChRi9WALaFZRSqTbLH4eURSYi6NCV1DzKiJXZajsFgoTpmXyFuzCQhbH44UyHDU4IV1yPQKrNp3TzDZmKTf8XDSOd03ErZfMmo47ZdaOKaweJwCWZt2qERRPLaI9wqviM0gl23MkCDBEfQ2SDG9op0sTboTxC6FUjzTpux/j8zmdqHER12uvTetaGKLRI5k9AIEnzVYp5mNloB1JJPUQJ8j7IhuYeF/OPIbJ/wDyEVpIii2yw1MYYAnQyfUz7BE4fGRJdaZPpGnoR5HgqrRzIkSdQ6fLxQOinq4p20QTYbM8zY25TP4UtzNMYlpq4yzS4zoCdCNQJPVq9pZvstIkSYHrtEmOgVd75zxtHdEN56kny+aJYHwHkaac+d0PmNWNlnwOb7Wtmg6bzff5n1PozoZg142YBnWYiOBBC5uzMi1wkwAR7XkjeZmysOWZ4LFvhE209yeH5xR9oX7Wb9ocnbSO3TPhOrYPhcbwDw5bkmBV7/tDKjdh5a5rrHr956KoZnge6qFoMt1aeLfyy43L4/g/OPR6X+P5fqL05va/wFXi9WFYTqmsLIXqxQh5CxerFZRi9WL1QhWKKYYYJPRqJnhXLpM4KQ6otEKGq5Rd/AQdXF3QDFoObjGsu64kACYk7vIJdjsZ4tbxYE6jpol+cPuyINjrPtz+yVVq5PFdLAlGNnD5uR5MrV6QXiczLraC1iNI4EWKjp0HOE+/v80Pg6bqjogczH5H7q00MDDYvzRykKxwFFPDH83I6lTPQzv32gj0JTWjltrhTnBEbvshGqAvwuXGdLHceF/unIyuYJEyBuiSCNyNyzBcfzzBTilhYF+qW2aceIVYTKt0ECHbuMH6Jo3LAW3aCd023yEfQpiLi54mfdENbB996A0qKRz7tBkhYdptxpI/TugcBuQOXVmTDiRzkmeZ0C6bjsGyq2HCx8rrn+d5IaL5FhxEjf8A4UyMqdGTNiTXkhnhHw8FzpFoG1PsmXaPDk0C9rfEPHuE2JdBnhKR4eo4MBY8WjUieRO8dU4wFR7xD4O0NmDJEG1yTqNdyY0pJpiMc3BprspmCz1lTembXyuaYw9zXeGO2mhxEggjyI1HO3MA2TfL+0xEArm5eIu4na4/8k+shdl4hsHjQ9shErntOLpnbjJSVoxYsXqosxbLxeqyFLoOTXCvUBwEKejThdBnATN8RVQDnXRzmSoXYZChsVbA8abNltoI4b5ulf8AZZO6Op+6Z5vRIa13CQT7j85JZhqhJm/K3lK6eOX4o4PKg45pL9j3KcLYGNdOnRWPB0ZItYJVgWjZaPKfzmnGGfB6fhSXPZrhFKNDVlEC+vQcTyRTMMJ/D0Q9CqYupe8uicglENo0QEU9waNCZIFr/gQdDEcUSX2S3I1RWghjbooBCUn2RLH9FVoqRKwgGDvQGcYAPYbab0btn/lbCoHDURp56KeQk5rXollQixFzqBHHWx9N+5PMmvUbMDqPLdYD77l5nWBDXzOzexA8wD9PRTYVjWlpsdLSd8Xub2HstEHZinGpHJe3VAtxtW8lzi7WdT/SLeW5V9r4ROe441MVWe4yXVH3nattGBO+BA8kBtKmwSxZJnJYQDorxhMSHtBC5dhnwrd2bzCDslYuTiUla7OtwOS4S8JdMtSwuhRvqwlWOzMDeufGLZ35SUVbGVTGAIc5kFVcbnsb0tOfc1qjx20c7JzoxdHUcRgAl1TCwn5dIQdekmM5kbE7KV1P3IGqlc0C6r2fZ4GggFSMbNHqqCthOaPY9pbadR1Cr+DoeOTxAA5T+yTf9Yc54gxca6a71YaVQd7yBMc7kj2W6K8YnIz5PUy+RYqJiPL6IwV4NjvS5htI6ff5+ync2YgxGoiZsR+6zM1xHVHG+/FEtxZtO8xolGGZIEg/nSya0qBi0e6mxqoMbVhTNeYMA7r/AC1QbnxrZEYfEHTZPnYKhqDaGIO8fI/IqapUfA2S0XEyDdu8DmhaUnU7PS59SiAwR+o89ogedwFVBUHUnzpqvW2nQCxsdTvkbkOGRB8QHIh4894U1N1pMeSsW0Ke0TTsF0TEEDp+yS0syaWESWuaDsyQLxLQQdbwL8QrXjaIewttp8lSqmW/3hIu0iQJ0drHrInkONnQlSMuWFyX7Krg/wCH1LuTWx1epTe+7RTY0w517gjxcTGyOap2c5U7DVnU3EOiCHDR7HCWuHIg6brjcuq5vSNTDknVriPLkuf9tH/+Xn4hScD/AEio7Z+bkuGVylRoz8WEMXku0Iqb0xwWMIIg3CTGqpMK4zKc0YIui9nOZZfWFWM1zi+qhxWM2RqkNSqXFJhiV2bc3Lk4JBFTFEnVad4vaGDc7cUaMpf/AClaejnWdmweKlS1igsPThEudZc9HUaEmf47YYYXNMxzAvcbq1dtMZqFRw2SteKOrMGeVuh1kOQit431W0xtQ0Fu2XkQTDdptt2qcOw3c1gJ2o4AibcJMcNSgKNPZo0xw2h6uLvqiGuJLCSTsmPKZCvzttFywpY1kQ/NbTmJ5A8Pf2RdKbASfzeUBVNweGvAj8uoK3aYM8LdeYt5Rr1sgUbG+Sj2WqhiW7N3weAEAmNJlH4LHgkRJ849gFzevn/Ek3G6PPRGZf2o2XA3G/8A44q3FpDIZYM6FWxw2NoROptu3rwZs3eYn81SHA5q2uDBEu2pb66DohsTl9XZLYPAOFx+yU5UaP2ix1+0NNjtSYjd80mzb+IFRrf7poaJ1INt1jp7+SRvobIIq1Phsbnf0vPRJ6+IZTBf3TtiY5k8508kSkvgRklP5dIs2WdtMSPHtuN98kHlHRX3Js+Fdo0Do2nAaTvA9vLouZZJi6FYEtpVmERLmEubMTBbHXiLb91oyjBOpvbdzgSLhoG7fG/2+SGUt0wsa1d2XGni3ONxH7pbj5DKhaPFBcBvkD9h+WRW0Y6oFzz3jbgwLji289YHtPJFB/DGZlpNFdwuaGqKjXH4mOMR+oAunlcLnXbisTjHN/8AbbTYP9Acfd5XSzlkOqPaANp7qbBxlxYfTW65Z2mq7eLxDhf++qDya4tHsEGBU2XzJf1pL7E5cp8E+6he2V7SatZyg/EYN1RwDdFYsi7Cl0EhO+yOSB9NriF0PLsE1gCZCOjDlzNypFeyrsK0AWT5nYxkfCE5p1wFOMcmeKJGRSjShe08KSmGHoSmtDLraLHjw2dnNm8TinbjDkO81XcuwkuC6R/EbJTG0AqdleHhNcfHRzpT8mPKeCa6nsnyPApUaRZLTqD1sYgj09k3pVIXuLpTDhrEEcRNvRI+bNcH+DiQ06h2efA8UjrYRo2nVDMG1tTruMJzT8Lr6H3tKlr4BhhzmyPy6t6L9yTK++j4NunSD+RJEDmG/dC0MVUIJLABaAGkdY3q2UxHw8NR9YQuMp6k25cVbaKUZX2Q9mGk1wCXC02MFdYpYaKXHdMyT52hc87NYcNqBx1hdNy1wNO19LdUmas24bXZz7McmDHNeBLiTM3G0LnXiPqpMDgqbmOZ3ZLXXIcGn0Mgq84vKWVG7Lm21kah3EKvVez9eiYEVG87EDgNxQRbiFOCemT5RQp0G7NNjKYMmBckmxk9LXJsmWHpN1gamyU06e8wIsRvnmN351UbMy8Rg7z8wqcm9skYapFgxDp0FlDSwsknfsuPGSIjr+blEysHN8Wm+b/PoswuK/vDeB7Rf5XTMe2Fl1EhymDQO1+h3eNJ1Lrz0F0FQyzDUmFxpbc6mJudSpMwxopA7QJO0NATtB0kHSP3RuW4inVpEM4aKnaGqpbOXfxAyKmwtr0BssdqN0neqthKUkc1ff4geDDbB1Lreqp/ZyhtVAnY23HZzOXGMMjo6j2bIp0WjkndPMRxVKrY8tgDcspZmeK0eolo4ywym7L/AEscDvRAxIVIw2ZlMG48qesjZHiyosOXPBKtWDo2VTyWkrjhBATsaqNjOTP8qKx24ynbpOtuXG8IyHEcCQu89pcQ3uyDwXDcXau6NCUObpMxQuwh5gSgnYp5dbRMmeJDYqgW3Ausht3WibFU4ho5k9I06gqWhjwWgaj5oWm4uAm0W/2kX5S72QzaUaTEz63JHJSSGYZfDGBoRdjgORUFLL3OdLztdNFph6M/qKaVC1jJ4CyA1qJ5l9Ml52NW2PzXQMgJ0d7Kgdm8YKfiOryXH1gD0AVzyvNG7QmwMfYq2lQyH6HGcYk0W7TGbZiSJiQNeqEyvP6eIZIMcQbb1mO7QUWQKhaJs0Ei8cBqqjRo91VdUpzsOe4xuALiW26Jbf0PpfI6zTDg1WgEjbOzOu4n6JXm2S1MO9pkupv+F3Bw1a7nv5ieCOxuYjvKBNw4vaTpctkedj6K1OY3E0e6cLGDtCLHcY6x6KKCaYGSbjNfRW8sfLIuTHkeK8wYh/E7hIi8zA8h6qGke7nagEOLT1BAN/VF0mgPB3Agk/0Xnh6c1eKIrNP4J62Xl/gG4RJFzuv/AMfVD5TlYwxeXWTI5oxhhzgCSAJ37R8MOnW8QeSp3b/tQWtLGWOhRzW6Lw5IxjZSf4h553+I2W/Cw+627KYP9RVap0y9/Ekq+4Kn3dEDenRVI5XIyuTb+yDGOuo6blHVfJUlJiTLsZiVIZ4Kom7TZJMKITVlSyWzoQZecmpRCtNF8BVjLSnbatl14q4nCzP8imfxDxj2tOyYXNabpMldW7Y4QPYei5UMMWujmsuf3GjDTgGUzCYUA1yUOdCKwbiTA1/JJ4Dms5ohVbDsXhBFuelp3anfb2KVOMOg6zEct339E4xWJ8MNvESftO7780mr04e06bRJM8ALe5TqtGVZF5aJI2XW0WmOryIF9FpTxEuDZ1jy01jqtKxG2Rw0tr6wkVujo+olGzMWYAi0fkInCZvVADotprfXn9kCa7TIm5bFhO+THHgiKdIO2mkiba75vcmN3orYuOSV6DAXVHCo+5MjSSODdk6RbhMpxh84YWwbtj3FjG/y1SGqGRLnEPA47tYLvz3suxOYNaZa5xH8sF0CLjaFrGYPA+g0g/Oa2PO0edAMYRcse145tEh3sSFeOyebCqxrg6RA4/PguRY/ECoyG6CTwiet4/bgrB/D/ONmGE2BjyJlp9bKKNE9RzL32qwD6dTvGXpVfij9Lw28xxgHncblDgcRI6CDvg3Ontbin2DxDK1Msd4gZkGRo7wwYsbAykmOwpwzoddp0cfCHCwnrEA8wmRp9C8lrbIcyy/vAW3B2mOFxq0gtJ3wYi+4iCYVO/ibg6bH06lTvAKrPibsuG2yA4Fpi8Fp13ldEo4tpo7RPwDa2iAYB+Q0Ou5c97T44YuKJgt7xr2xq0MkOkbtppI6kcEySRinOnor9Ps07DVWF52mPaHsfES3eCNzgbEX3cU0xNeQrHm+C73AEj46BFQf0GG1B0gh3+RVOlUsqTAlumQF8LT+3gb1HiigXUCUukaI2NG5uBvRLc8sq4/DFabBUcUNjOSO+4bFQjBj1yLD9uMfXH9xhWgfzEO2f9b3BqJGKzI/93F0KI4NY15Ho2PdaFNozZHFs6VmNfbaVz/MsPDjC8wrnvMOzHEuP/x02sHpdGDJKm0P/H4mNT4mgnzA+iCcvICOWMRIcI86NdHGCAOp0A5oHMs3bSbsMMk/E7SeQ4N/5PAMe1HaOG91Te9zBqXPc4uPElxJhUerWk348yfJAkF5ua+kXfKsZtNiLw2584kdL/5jwUOMsZMnf+c9/ml+S1HNpklsbgRaTF7E30AnqNykxWNG3Gp3EaX0An1npzTb0J+dEQqNbV1gT9Db3UdbGjxOJu4Ftotppw0CjPiJgefEcuH7IOoCDc+HeLxOh13JbNkZWqCqGGc4DxO2eAsY+qbYXJ6ZF3v3/qO75JFRok3BPGByFhYqR1J8Xe4AkCJuZ89EKHqaiWVuEoNu8F5G97rAbtShsfm1KNlgBm0gb7QGpE1zQ4kna6yed5Vn7HGl3rjE7OzyAcZuPRC42M9WysYrLa1M7TqVVjDeXMc0epEBTdn64p1WFxhpMEngfDPr9V2eg5pHhOvRK8z7EYXEkuDe5q/zMAE/1N0d1seaIXV7RvlOPcxwD/it4p1HHgTz3q216TcRS2H2m4cBdros4cenAqp5f2arMDWOcx7WjUEzY7gbidYnWVasJTLQBvCpaG1emc4znNXYV76VTd4SNZ8Q2erSw/7gVXsipy4vOrvlwXS/4h9lBjqIfTE4miJbH/qsGtM8XC5bztvXPsmboibOXkxuEqZZcNW2PiEtILXA6Oa4Q4HqCq3nXZs0HjuntfSeJZtPY1/9DgSNp3MaxxsrJWpSz5Kl9tME6pSYB+gkg8AdQqRE/gEdSMw4EGYMggzwM70wwmBBVUwPazEYfwP2arB+iq0PEcnfE3/KQnuC7XYd50NA/wApl7J5PHiA5EHqo4s0wkl2M8RlzQEpfgrppiMZLdpsOb/M0hzfMt084Sw4tCO76G1fHPdvJXtDJHvMvlo4au9N3nfkVNTzylT+ChUJ4lzGn1DnGOSBzDty9g8FOm3qTUP/ANR7FMOTTLPg8qDAdkQBqeX+Jx1HoOSr3aftQykA2hUpvNw8ayLRsvHCD6qk5t2mxGItUquLdzR4Wj/KIHmlBaSrobHD8stDMXRqu8Zew8LEeu4I2p3dNnhY02s7UHfBdqOkqn06u50aWN5HSLevsicNjXsu0kcRuPUKUG4fQ3r5n3ggQDHwjT7Qo6FSX+InZufiGpGojQa+3BDMpMrkbJFKqLjXYceX8p9uW9Q19pri142Xt9DaxH5vVgqKWiy4es3xC8ARA1HAkxE8l5VwoBgAQbmQPqY8uSgwGPAaAbcJ+IAQJ6mB+1kVXJMS6ANNDvseBk/RESwJ9iNk8DrbUX/dCYuqdqbwSTvNtxt+WTB1ODcgiNDMm5N/T2Sitck/P7fmiqg1I8L5Gs3gX6ptkGM2G1CZM7BgTP6holrBLRHPrAvP1V+7KZaxtBjmgbbhJdAm+jQdwAt1koZdDcbfkD5NmlefBTrEa7LqboP9L4t52V7yirUqNBc1zeThBHXghsDhnOMAz5p9g6HdjZ43nn1Svbs1r8nRvTokEmYOqK/tBMA87qNla2mhIKifW2bb58Ol+QKU5Wxy0iZ9Q/pMEA+q53mVHYxNWREvLtI+KHTHOVecK0d49wdINyJBGl44ITtPk3e0xVZAfTaZG9zBf1FyOp5K4diOTDyha+Cs0sRIhLcxbr0MrcGFBinynHKKn2hy9rXsfFnNM9Wn7OCPyPJcPWb/AHlIdRb5I7G4TvKdO8BriCRrBaNP9CmpsDWw2wCKyWyJ3YKlM4bEPpP3Q6f3UD+y2OBjbw7v8TqLCTzJLCT6rariCHWTClnTwAJVF+bKni8SUmrtLk/q4aUK/CIilJIT0sCSUUcCAEfToQpTSsoW8hWcTRQ7Xwm2YUISlzFaHxdoJww2nCPyE3rMNVkn/uUx/qZ9x9+SCyTD+Jx4CPX/AITRrC1wcNRdUxc3sTse4GRB66QnGGzeWy75xrYCI5ILMsLsultmuG0Bw4jyP0QgEfbzRJk0xzUrl0mY2r36GDHSbc0M8EtGzp0iTvngtWM8O1Us20AC5PLgPzehcTjCbDwt4C3qVLLQUa8DZJEkwGg8ePUldHyjLBh2imHF0WPiIbJkmGjdPGSuOF8GZ3yujZf2sY8NfcG08nW2hKCVmjHpnTuzmyaZ2fiGo0jhZMKVTaJabHUfnFUjKs0JM03bPtP3Csgx5eASNmq28bnBZ230a1XaG1DeLz7+6gqO8TdDcjdaNx6LVry5veNvqCJ2fLkRxUz2guB/V8ha3BV0X2jylTLTImSbm3CJui9qxnSb2mx6eSGDDB0BPGbiN4Om+yIwxkfyxqNZHL83qJDLXRR+0eS9w8bMljxLeRHxNJ5SCDwISOq0q6/xIpPfgHPonYqUntqaA+Gdh4g8nA/5VxipmGLOtUj+kBvyWg5OXH4youGEwpIqNgzG0LWN519R5qB77JBltJ20HPJc7iSSfKU4ebKhNUCVHXW7XqCsbrUORAHoqyvTBQ4ZC1NWFCqCDSWvdwhXYwheU81vBConiyHMKMhIHU7q2u2agskGLwxa9WmNg/gOyajDSeJ+iPqU1BgRssC3qYsDcYmJ3TwlRgPbI8XSmkeLCHeRsR8ihsLhhG24WFgP5j9kxpeMxuc0g8hEE/L2Q+NPAQBYDgB9VVloW46oXOJOpS2q1Mq1I7wgqreCJDoghap8FjTTJ3tOo+o5rV1NaFiIOzpnZrHsxLA221TaBOhgWb5/bmrdl+NJGw/4hofquJZJmLsPWbUbNjcDe06j83hdfw+MbVY2o3WAQ4JM4joz2WLB4+HFpEWvwITR7iD4W2Ina+/sq9QxO229nDf902yrHX2DwtM2KUOtDHbkSbFYwwZmevBakC4lQiof+PdDY1EuYYXvab2ah7Ht4/E0j6g+S4gacGDqLHrvXbaRIjVci7dUe5x1QaB8VB/n+L/cHJkWZeVG0pA9CEZV0SKni0fh8x3FMOeR1FqFmJ1kaFRF6KyiGo/i8DoJ+cLQVGH+d3T9gjWYVo0A9FIGKFWLnRupHzn6lRYv4WSwMl2tpPhNidU1c1KO0A8TG8AT62HyUCi7ZpTqliND2VRDrEb0luNVvTqwqoNxG9Sg4DkhK2LO0YDyTTFIN/QBABdM6yC+IHidM2vNhsfxutyWvcAJBJj7+ytOgYtxDcNQ2ae6Ty14ff0UJOoO5HOcJ3gD8Hsh8Rhdq4QXYAqxLgUtdSTivhI3IelSjqiQxOgFuDcdylGXAapk9sBePZaOMD1V2TyYrrUYsE17M9oHUHbBPhcbToD+6GxuD8RS+tRhTsZFnXcDjw6Dp00TzDvGu/iuP9n+0hpkMqHw7ncP6vuuh5djtqOCBqjSnZeMPiQ8c/ReVSDuuleArCx4fl0ZiMwptbLnAAa3A80lo0RlS2b09qCDvVL/AIkZA6u2m5gHeteWRMbbHSRE7w4f7ijq/avaJNFjnBtu8edhgOlp8RHkkWM7SVKjxJEjf11DZ0HufZMUHGnLQjLng04rZzrbIWzMWQrN2iytrv75g1+McHH9XmdearlbCcEZitMnp40lEMkhKqZgpg19kLKaG22tO9KwOXk8PujFGF90tzUTVP8AS0fVM20zImwkfkBA4lodUJBBEi/Rrfuogog4oqCrhOCZ7Kje1WWpUKWuITTJmy4uv4RA6n9p9UJiaUplgqGxSbMgu8U7vFp7Qql0E3aJnYki+q1biwSpO6OhUVXCDdqlgG76sa3CBrYsA2bf29F68n6LynhvVEkXo0pS4yVNQO1VaNzZcfLT3ha1qgaIGqjyzGsYXmoHXAAIvF5Mjhp6IydjCpSklA4igmDHgiQQ4cWmfUblBWhCirEWJwysnY7OoaaTtWXb/Tw8j8+SUYgKDDYgtNokGQS0EiRBuegRD4yaOg1u1GxobIKvm/fO2qm0WCBrBN/FHExYcJnhNfwdV1Sdp5ER4R4dqZ3tiB91v3v/AAg9rsvJlcl4ocVcaXncAAAAABpYWAA9AoX8kJTrQiGv2ggdt2zOtBeFxMgtdcEQRxBSXGYTYeRu1B4g6fnJHNMFa4+iXs8N3NuOY3gc94RIIS18LNxqoH1CD6fJbVmlw2mnyQFbFwY6fJEkEh5UzKm2wl54C4+3zXjcTWf8LWsHO59NFixFQMl4mf8ATHO+Oo53nA9AiWYYNgDh8z+yxYoBbZ5UEKFz14sVkRH3e04NG8geqY1XtJi4HP0ELFiCQRHUeRZt1AWPNySvFiAhNTpbzrxWVawAgLFiIpbAnUS5Q18Jb86fT3XqxEWmCAuYZaSDy+qKp5sHWqCD/MPqPt6LFitbG15GVjadRxCCc6HD09VixWVEMwVaHjnb1/eEwruh35v/AHWLED7KZH3xJgFvrf7e6Lwsg6rxYgBkFVbheUsRCxYoikL89pbI22gAOIkjjz+/JVlzCTPG6xYmxGxP/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3" name="Picture 5" descr="C:\Users\Leandro\IRI\Política I\Fotos e videos\Castr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1567167"/>
            <a:ext cx="3429000" cy="41891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90926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0025" y="285749"/>
            <a:ext cx="2447925" cy="1857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2357437"/>
            <a:ext cx="2419350" cy="1847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4038600"/>
            <a:ext cx="2438400" cy="1838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4343400"/>
            <a:ext cx="2066925" cy="2124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descr="C:\Users\Leandro\IRI\Política I\Fotos e videos\Peron.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314183"/>
            <a:ext cx="2390775" cy="19050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Leandro\IRI\Política I\Fotos e videos\Velasco Ibarra.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6290" y="2357437"/>
            <a:ext cx="3028950"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25025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a:xfrm>
            <a:off x="609600" y="1524000"/>
            <a:ext cx="8229600" cy="1143000"/>
          </a:xfrm>
        </p:spPr>
        <p:txBody>
          <a:bodyPr/>
          <a:lstStyle/>
          <a:p>
            <a:r>
              <a:rPr lang="pt-BR" dirty="0" smtClean="0"/>
              <a:t>Características dos Regimes Sultânicos:</a:t>
            </a:r>
            <a:endParaRPr lang="pt-BR" dirty="0"/>
          </a:p>
        </p:txBody>
      </p:sp>
      <p:sp>
        <p:nvSpPr>
          <p:cNvPr id="222211" name="Rectangle 3"/>
          <p:cNvSpPr>
            <a:spLocks noGrp="1" noChangeArrowheads="1"/>
          </p:cNvSpPr>
          <p:nvPr>
            <p:ph type="body" idx="1"/>
          </p:nvPr>
        </p:nvSpPr>
        <p:spPr>
          <a:xfrm>
            <a:off x="685800" y="3352800"/>
            <a:ext cx="8229600" cy="1752600"/>
          </a:xfrm>
        </p:spPr>
        <p:txBody>
          <a:bodyPr/>
          <a:lstStyle/>
          <a:p>
            <a:pPr>
              <a:lnSpc>
                <a:spcPct val="90000"/>
              </a:lnSpc>
              <a:buFont typeface="Arial" pitchFamily="34" charset="0"/>
              <a:buChar char="•"/>
            </a:pPr>
            <a:r>
              <a:rPr lang="pt-BR" sz="2400" dirty="0" smtClean="0"/>
              <a:t>Anulam a diferença entre o público e o privado no que respeita a atividade patrimonial do líder</a:t>
            </a:r>
            <a:endParaRPr lang="el-GR"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Resumo das Características dos </a:t>
            </a:r>
            <a:r>
              <a:rPr lang="pt-BR" smtClean="0"/>
              <a:t>Regimes Não </a:t>
            </a:r>
            <a:r>
              <a:rPr lang="pt-BR" dirty="0" smtClean="0"/>
              <a:t>Democráticos</a:t>
            </a:r>
            <a:endParaRPr lang="pt-BR"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3698451160"/>
              </p:ext>
            </p:extLst>
          </p:nvPr>
        </p:nvGraphicFramePr>
        <p:xfrm>
          <a:off x="457200" y="1600200"/>
          <a:ext cx="8229600" cy="249428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endParaRPr lang="pt-BR" dirty="0"/>
                    </a:p>
                  </a:txBody>
                  <a:tcPr/>
                </a:tc>
                <a:tc>
                  <a:txBody>
                    <a:bodyPr/>
                    <a:lstStyle/>
                    <a:p>
                      <a:r>
                        <a:rPr lang="pt-BR" dirty="0" smtClean="0"/>
                        <a:t>autoritários</a:t>
                      </a:r>
                      <a:endParaRPr lang="pt-BR" dirty="0"/>
                    </a:p>
                  </a:txBody>
                  <a:tcPr/>
                </a:tc>
                <a:tc>
                  <a:txBody>
                    <a:bodyPr/>
                    <a:lstStyle/>
                    <a:p>
                      <a:r>
                        <a:rPr lang="pt-BR" dirty="0" smtClean="0"/>
                        <a:t>Totalitários</a:t>
                      </a:r>
                      <a:endParaRPr lang="pt-BR" dirty="0"/>
                    </a:p>
                  </a:txBody>
                  <a:tcPr/>
                </a:tc>
                <a:tc>
                  <a:txBody>
                    <a:bodyPr/>
                    <a:lstStyle/>
                    <a:p>
                      <a:r>
                        <a:rPr lang="pt-BR" dirty="0" smtClean="0"/>
                        <a:t>Pós-Total.</a:t>
                      </a:r>
                      <a:endParaRPr lang="pt-BR" dirty="0"/>
                    </a:p>
                  </a:txBody>
                  <a:tcPr/>
                </a:tc>
                <a:tc>
                  <a:txBody>
                    <a:bodyPr/>
                    <a:lstStyle/>
                    <a:p>
                      <a:r>
                        <a:rPr lang="pt-BR" dirty="0" smtClean="0"/>
                        <a:t>Sultânicos</a:t>
                      </a:r>
                      <a:endParaRPr lang="pt-BR" dirty="0"/>
                    </a:p>
                  </a:txBody>
                  <a:tcPr/>
                </a:tc>
              </a:tr>
              <a:tr h="370840">
                <a:tc>
                  <a:txBody>
                    <a:bodyPr/>
                    <a:lstStyle/>
                    <a:p>
                      <a:r>
                        <a:rPr lang="pt-BR" dirty="0" smtClean="0"/>
                        <a:t>Pluralismo</a:t>
                      </a:r>
                      <a:endParaRPr lang="pt-BR" dirty="0"/>
                    </a:p>
                  </a:txBody>
                  <a:tcPr/>
                </a:tc>
                <a:tc>
                  <a:txBody>
                    <a:bodyPr/>
                    <a:lstStyle/>
                    <a:p>
                      <a:r>
                        <a:rPr lang="pt-BR" dirty="0" smtClean="0"/>
                        <a:t>limitado</a:t>
                      </a:r>
                      <a:endParaRPr lang="pt-BR" dirty="0"/>
                    </a:p>
                  </a:txBody>
                  <a:tcPr/>
                </a:tc>
                <a:tc>
                  <a:txBody>
                    <a:bodyPr/>
                    <a:lstStyle/>
                    <a:p>
                      <a:r>
                        <a:rPr lang="pt-BR" dirty="0" smtClean="0"/>
                        <a:t>inexistente</a:t>
                      </a:r>
                      <a:endParaRPr lang="pt-BR" dirty="0"/>
                    </a:p>
                  </a:txBody>
                  <a:tcPr/>
                </a:tc>
                <a:tc>
                  <a:txBody>
                    <a:bodyPr/>
                    <a:lstStyle/>
                    <a:p>
                      <a:r>
                        <a:rPr lang="pt-BR" dirty="0" smtClean="0"/>
                        <a:t>emergente</a:t>
                      </a:r>
                      <a:endParaRPr lang="pt-BR" dirty="0"/>
                    </a:p>
                  </a:txBody>
                  <a:tcPr/>
                </a:tc>
                <a:tc>
                  <a:txBody>
                    <a:bodyPr/>
                    <a:lstStyle/>
                    <a:p>
                      <a:r>
                        <a:rPr lang="pt-BR" dirty="0" smtClean="0"/>
                        <a:t>disperso</a:t>
                      </a:r>
                      <a:endParaRPr lang="pt-BR" dirty="0"/>
                    </a:p>
                  </a:txBody>
                  <a:tcPr/>
                </a:tc>
              </a:tr>
              <a:tr h="370840">
                <a:tc>
                  <a:txBody>
                    <a:bodyPr/>
                    <a:lstStyle/>
                    <a:p>
                      <a:r>
                        <a:rPr lang="pt-BR" dirty="0" smtClean="0"/>
                        <a:t>Ideologia</a:t>
                      </a:r>
                      <a:endParaRPr lang="pt-BR" dirty="0"/>
                    </a:p>
                  </a:txBody>
                  <a:tcPr/>
                </a:tc>
                <a:tc>
                  <a:txBody>
                    <a:bodyPr/>
                    <a:lstStyle/>
                    <a:p>
                      <a:r>
                        <a:rPr lang="pt-BR" dirty="0" smtClean="0"/>
                        <a:t>mentalidades</a:t>
                      </a:r>
                      <a:endParaRPr lang="pt-BR" dirty="0"/>
                    </a:p>
                  </a:txBody>
                  <a:tcPr/>
                </a:tc>
                <a:tc>
                  <a:txBody>
                    <a:bodyPr/>
                    <a:lstStyle/>
                    <a:p>
                      <a:r>
                        <a:rPr lang="pt-BR" dirty="0" smtClean="0"/>
                        <a:t>Rígida, forte</a:t>
                      </a:r>
                      <a:endParaRPr lang="pt-BR" dirty="0"/>
                    </a:p>
                  </a:txBody>
                  <a:tcPr/>
                </a:tc>
                <a:tc>
                  <a:txBody>
                    <a:bodyPr/>
                    <a:lstStyle/>
                    <a:p>
                      <a:r>
                        <a:rPr lang="pt-BR" dirty="0" smtClean="0"/>
                        <a:t>desgastada</a:t>
                      </a:r>
                      <a:endParaRPr lang="pt-BR" dirty="0"/>
                    </a:p>
                  </a:txBody>
                  <a:tcPr/>
                </a:tc>
                <a:tc>
                  <a:txBody>
                    <a:bodyPr/>
                    <a:lstStyle/>
                    <a:p>
                      <a:r>
                        <a:rPr lang="pt-BR" dirty="0" smtClean="0"/>
                        <a:t>arbitrariedade</a:t>
                      </a:r>
                      <a:endParaRPr lang="pt-BR" dirty="0"/>
                    </a:p>
                  </a:txBody>
                  <a:tcPr/>
                </a:tc>
              </a:tr>
              <a:tr h="370840">
                <a:tc>
                  <a:txBody>
                    <a:bodyPr/>
                    <a:lstStyle/>
                    <a:p>
                      <a:r>
                        <a:rPr lang="pt-BR" dirty="0" smtClean="0"/>
                        <a:t>Mobilização</a:t>
                      </a:r>
                      <a:endParaRPr lang="pt-BR" dirty="0"/>
                    </a:p>
                  </a:txBody>
                  <a:tcPr/>
                </a:tc>
                <a:tc>
                  <a:txBody>
                    <a:bodyPr/>
                    <a:lstStyle/>
                    <a:p>
                      <a:r>
                        <a:rPr lang="pt-BR" dirty="0" smtClean="0"/>
                        <a:t>mínima</a:t>
                      </a:r>
                      <a:endParaRPr lang="pt-BR" dirty="0"/>
                    </a:p>
                  </a:txBody>
                  <a:tcPr/>
                </a:tc>
                <a:tc>
                  <a:txBody>
                    <a:bodyPr/>
                    <a:lstStyle/>
                    <a:p>
                      <a:r>
                        <a:rPr lang="pt-BR" dirty="0" smtClean="0"/>
                        <a:t>capilar</a:t>
                      </a:r>
                      <a:endParaRPr lang="pt-BR" dirty="0"/>
                    </a:p>
                  </a:txBody>
                  <a:tcPr/>
                </a:tc>
                <a:tc>
                  <a:txBody>
                    <a:bodyPr/>
                    <a:lstStyle/>
                    <a:p>
                      <a:r>
                        <a:rPr lang="pt-BR" dirty="0" smtClean="0"/>
                        <a:t>ritual</a:t>
                      </a:r>
                      <a:endParaRPr lang="pt-BR" dirty="0"/>
                    </a:p>
                  </a:txBody>
                  <a:tcPr/>
                </a:tc>
                <a:tc>
                  <a:txBody>
                    <a:bodyPr/>
                    <a:lstStyle/>
                    <a:p>
                      <a:r>
                        <a:rPr lang="pt-BR" dirty="0" smtClean="0"/>
                        <a:t>manipulada</a:t>
                      </a:r>
                      <a:endParaRPr lang="pt-BR" dirty="0"/>
                    </a:p>
                  </a:txBody>
                  <a:tcPr/>
                </a:tc>
              </a:tr>
              <a:tr h="370840">
                <a:tc>
                  <a:txBody>
                    <a:bodyPr/>
                    <a:lstStyle/>
                    <a:p>
                      <a:r>
                        <a:rPr lang="pt-BR" dirty="0" smtClean="0"/>
                        <a:t>Liderança</a:t>
                      </a:r>
                      <a:endParaRPr lang="pt-BR" dirty="0"/>
                    </a:p>
                  </a:txBody>
                  <a:tcPr/>
                </a:tc>
                <a:tc>
                  <a:txBody>
                    <a:bodyPr/>
                    <a:lstStyle/>
                    <a:p>
                      <a:r>
                        <a:rPr lang="pt-BR" dirty="0" smtClean="0"/>
                        <a:t>fundadora</a:t>
                      </a:r>
                      <a:endParaRPr lang="pt-BR" dirty="0"/>
                    </a:p>
                  </a:txBody>
                  <a:tcPr/>
                </a:tc>
                <a:tc>
                  <a:txBody>
                    <a:bodyPr/>
                    <a:lstStyle/>
                    <a:p>
                      <a:r>
                        <a:rPr lang="pt-BR" dirty="0" smtClean="0"/>
                        <a:t>Carismática-partidária</a:t>
                      </a:r>
                      <a:endParaRPr lang="pt-BR" dirty="0"/>
                    </a:p>
                  </a:txBody>
                  <a:tcPr/>
                </a:tc>
                <a:tc>
                  <a:txBody>
                    <a:bodyPr/>
                    <a:lstStyle/>
                    <a:p>
                      <a:r>
                        <a:rPr lang="pt-BR" dirty="0" smtClean="0"/>
                        <a:t>burocrática</a:t>
                      </a:r>
                      <a:endParaRPr lang="pt-BR" dirty="0"/>
                    </a:p>
                  </a:txBody>
                  <a:tcPr/>
                </a:tc>
                <a:tc>
                  <a:txBody>
                    <a:bodyPr/>
                    <a:lstStyle/>
                    <a:p>
                      <a:r>
                        <a:rPr lang="pt-BR" dirty="0" smtClean="0"/>
                        <a:t>personalista</a:t>
                      </a:r>
                      <a:endParaRPr lang="pt-BR" dirty="0"/>
                    </a:p>
                  </a:txBody>
                  <a:tcPr/>
                </a:tc>
              </a:tr>
              <a:tr h="370840">
                <a:tc>
                  <a:txBody>
                    <a:bodyPr/>
                    <a:lstStyle/>
                    <a:p>
                      <a:endParaRPr lang="pt-BR" dirty="0"/>
                    </a:p>
                  </a:txBody>
                  <a:tcPr/>
                </a:tc>
                <a:tc>
                  <a:txBody>
                    <a:bodyPr/>
                    <a:lstStyle/>
                    <a:p>
                      <a:endParaRPr lang="pt-BR" dirty="0"/>
                    </a:p>
                  </a:txBody>
                  <a:tcPr/>
                </a:tc>
                <a:tc>
                  <a:txBody>
                    <a:bodyPr/>
                    <a:lstStyle/>
                    <a:p>
                      <a:endParaRPr lang="pt-BR" dirty="0"/>
                    </a:p>
                  </a:txBody>
                  <a:tcPr/>
                </a:tc>
                <a:tc>
                  <a:txBody>
                    <a:bodyPr/>
                    <a:lstStyle/>
                    <a:p>
                      <a:endParaRPr lang="pt-BR" dirty="0"/>
                    </a:p>
                  </a:txBody>
                  <a:tcPr/>
                </a:tc>
                <a:tc>
                  <a:txBody>
                    <a:bodyPr/>
                    <a:lstStyle/>
                    <a:p>
                      <a:endParaRPr lang="pt-BR"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pt-BR" dirty="0" smtClean="0"/>
              <a:t>Governos e Regimes Militares:</a:t>
            </a:r>
            <a:endParaRPr lang="pt-BR" dirty="0"/>
          </a:p>
        </p:txBody>
      </p:sp>
      <p:sp>
        <p:nvSpPr>
          <p:cNvPr id="222211" name="Rectangle 3"/>
          <p:cNvSpPr>
            <a:spLocks noGrp="1" noChangeArrowheads="1"/>
          </p:cNvSpPr>
          <p:nvPr>
            <p:ph type="body" idx="1"/>
          </p:nvPr>
        </p:nvSpPr>
        <p:spPr>
          <a:xfrm>
            <a:off x="457200" y="1600201"/>
            <a:ext cx="8229600" cy="1066800"/>
          </a:xfrm>
        </p:spPr>
        <p:txBody>
          <a:bodyPr/>
          <a:lstStyle/>
          <a:p>
            <a:pPr>
              <a:lnSpc>
                <a:spcPct val="90000"/>
              </a:lnSpc>
              <a:buFont typeface="Wingdings" pitchFamily="2" charset="2"/>
              <a:buNone/>
            </a:pPr>
            <a:r>
              <a:rPr lang="pt-BR" sz="2800" dirty="0" smtClean="0"/>
              <a:t> ‘O Golpe de Estado é uma criação latino-americana, como a salsa e a margarita, porém muito mais mortíferas que essas’</a:t>
            </a:r>
          </a:p>
          <a:p>
            <a:pPr>
              <a:lnSpc>
                <a:spcPct val="90000"/>
              </a:lnSpc>
              <a:buFont typeface="Wingdings" pitchFamily="2" charset="2"/>
              <a:buNone/>
            </a:pPr>
            <a:r>
              <a:rPr lang="pt-BR" sz="2400" dirty="0" smtClean="0"/>
              <a:t>                    (Vargas-Llosa, 1992)</a:t>
            </a:r>
            <a:endParaRPr lang="el-GR" sz="2400" dirty="0"/>
          </a:p>
        </p:txBody>
      </p:sp>
      <p:sp>
        <p:nvSpPr>
          <p:cNvPr id="5" name="Rectangle 3"/>
          <p:cNvSpPr txBox="1">
            <a:spLocks noChangeArrowheads="1"/>
          </p:cNvSpPr>
          <p:nvPr/>
        </p:nvSpPr>
        <p:spPr bwMode="auto">
          <a:xfrm>
            <a:off x="609600" y="3733800"/>
            <a:ext cx="8229600" cy="1066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
                <a:schemeClr val="accent1"/>
              </a:buClr>
              <a:buSzTx/>
              <a:buFont typeface="Wingdings" pitchFamily="2" charset="2"/>
              <a:buNone/>
              <a:tabLst/>
              <a:defRPr/>
            </a:pPr>
            <a:r>
              <a:rPr kumimoji="0" lang="pt-BR" sz="2800" b="0" i="0" u="none" strike="noStrike" kern="0" cap="none" spc="0" normalizeH="0" baseline="0" noProof="0" dirty="0" smtClean="0">
                <a:ln>
                  <a:noFill/>
                </a:ln>
                <a:solidFill>
                  <a:schemeClr val="tx1"/>
                </a:solidFill>
                <a:effectLst/>
                <a:uLnTx/>
                <a:uFillTx/>
                <a:latin typeface="+mn-lt"/>
                <a:ea typeface="+mn-ea"/>
                <a:cs typeface="+mn-cs"/>
              </a:rPr>
              <a:t> Os golpes de Estado só são possíveis se a organização militar</a:t>
            </a:r>
            <a:r>
              <a:rPr kumimoji="0" lang="pt-BR" sz="2800" b="0" i="0" u="none" strike="noStrike" kern="0" cap="none" spc="0" normalizeH="0" noProof="0" dirty="0" smtClean="0">
                <a:ln>
                  <a:noFill/>
                </a:ln>
                <a:solidFill>
                  <a:schemeClr val="tx1"/>
                </a:solidFill>
                <a:effectLst/>
                <a:uLnTx/>
                <a:uFillTx/>
                <a:latin typeface="+mn-lt"/>
                <a:ea typeface="+mn-ea"/>
                <a:cs typeface="+mn-cs"/>
              </a:rPr>
              <a:t> os compartilhar em larga medida</a:t>
            </a:r>
            <a:endParaRPr kumimoji="0" lang="pt-BR" sz="2800" b="0"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a:lnSpc>
                <a:spcPct val="90000"/>
              </a:lnSpc>
              <a:spcBef>
                <a:spcPct val="20000"/>
              </a:spcBef>
              <a:buClr>
                <a:schemeClr val="accent1"/>
              </a:buClr>
              <a:defRPr/>
            </a:pPr>
            <a:r>
              <a:rPr kumimoji="0" lang="pt-BR" sz="2400" b="0" i="0" u="none" strike="noStrike" kern="0" cap="none" spc="0" normalizeH="0" baseline="0" noProof="0" dirty="0" smtClean="0">
                <a:ln>
                  <a:noFill/>
                </a:ln>
                <a:solidFill>
                  <a:schemeClr val="tx1"/>
                </a:solidFill>
                <a:effectLst/>
                <a:uLnTx/>
                <a:uFillTx/>
                <a:latin typeface="+mn-lt"/>
                <a:ea typeface="+mn-ea"/>
                <a:cs typeface="+mn-cs"/>
              </a:rPr>
              <a:t>                    	</a:t>
            </a:r>
            <a:r>
              <a:rPr lang="pt-BR" sz="2400" kern="0" dirty="0" err="1">
                <a:latin typeface="+mn-lt"/>
              </a:rPr>
              <a:t>Pretorianismo</a:t>
            </a:r>
            <a:r>
              <a:rPr kumimoji="0" lang="pt-BR" sz="2400" b="0" i="0" u="none" strike="noStrike" kern="0" cap="none" spc="0" normalizeH="0" noProof="0" dirty="0" smtClean="0">
                <a:ln>
                  <a:noFill/>
                </a:ln>
                <a:solidFill>
                  <a:schemeClr val="tx1"/>
                </a:solidFill>
                <a:effectLst/>
                <a:uLnTx/>
                <a:uFillTx/>
                <a:latin typeface="+mn-lt"/>
                <a:ea typeface="+mn-ea"/>
                <a:cs typeface="+mn-cs"/>
              </a:rPr>
              <a:t> oligárquico</a:t>
            </a:r>
          </a:p>
          <a:p>
            <a:pPr marL="342900" lvl="0" indent="-342900">
              <a:lnSpc>
                <a:spcPct val="90000"/>
              </a:lnSpc>
              <a:spcBef>
                <a:spcPct val="20000"/>
              </a:spcBef>
              <a:buClr>
                <a:schemeClr val="accent1"/>
              </a:buClr>
            </a:pPr>
            <a:r>
              <a:rPr lang="pt-BR" sz="2400" kern="0" dirty="0">
                <a:latin typeface="+mn-lt"/>
              </a:rPr>
              <a:t>	</a:t>
            </a:r>
            <a:r>
              <a:rPr lang="pt-BR" sz="2400" kern="0" dirty="0" smtClean="0">
                <a:latin typeface="+mn-lt"/>
              </a:rPr>
              <a:t>	 	</a:t>
            </a:r>
            <a:r>
              <a:rPr lang="pt-BR" sz="2400" kern="0" dirty="0" err="1" smtClean="0"/>
              <a:t>Pretorianismo</a:t>
            </a:r>
            <a:r>
              <a:rPr lang="pt-BR" sz="2400" kern="0" dirty="0" smtClean="0"/>
              <a:t> radical</a:t>
            </a:r>
          </a:p>
          <a:p>
            <a:pPr marL="342900" lvl="0" indent="-342900">
              <a:lnSpc>
                <a:spcPct val="90000"/>
              </a:lnSpc>
              <a:spcBef>
                <a:spcPct val="20000"/>
              </a:spcBef>
              <a:buClr>
                <a:schemeClr val="accent1"/>
              </a:buClr>
            </a:pPr>
            <a:r>
              <a:rPr kumimoji="0" lang="pt-BR" sz="2400" b="0" i="0" u="none" strike="noStrike" kern="0" cap="none" spc="0" normalizeH="0" noProof="0" dirty="0">
                <a:ln>
                  <a:noFill/>
                </a:ln>
                <a:solidFill>
                  <a:schemeClr val="tx1"/>
                </a:solidFill>
                <a:effectLst/>
                <a:uLnTx/>
                <a:uFillTx/>
                <a:latin typeface="+mn-lt"/>
                <a:ea typeface="+mn-ea"/>
                <a:cs typeface="+mn-cs"/>
              </a:rPr>
              <a:t>	</a:t>
            </a:r>
            <a:r>
              <a:rPr kumimoji="0" lang="pt-BR" sz="2400" b="0" i="0" u="none" strike="noStrike" kern="0" cap="none" spc="0" normalizeH="0" noProof="0" dirty="0" smtClean="0">
                <a:ln>
                  <a:noFill/>
                </a:ln>
                <a:solidFill>
                  <a:schemeClr val="tx1"/>
                </a:solidFill>
                <a:effectLst/>
                <a:uLnTx/>
                <a:uFillTx/>
                <a:latin typeface="+mn-lt"/>
                <a:ea typeface="+mn-ea"/>
                <a:cs typeface="+mn-cs"/>
              </a:rPr>
              <a:t>		</a:t>
            </a:r>
            <a:r>
              <a:rPr lang="pt-BR" sz="2400" kern="0" dirty="0" err="1" smtClean="0"/>
              <a:t>Pretorianismo</a:t>
            </a:r>
            <a:r>
              <a:rPr lang="pt-BR" sz="2400" kern="0" dirty="0" smtClean="0"/>
              <a:t> </a:t>
            </a:r>
            <a:r>
              <a:rPr kumimoji="0" lang="pt-BR" sz="2400" b="0" i="0" u="none" strike="noStrike" kern="0" cap="none" spc="0" normalizeH="0" noProof="0" dirty="0" smtClean="0">
                <a:ln>
                  <a:noFill/>
                </a:ln>
                <a:solidFill>
                  <a:schemeClr val="tx1"/>
                </a:solidFill>
                <a:effectLst/>
                <a:uLnTx/>
                <a:uFillTx/>
                <a:latin typeface="+mn-lt"/>
                <a:ea typeface="+mn-ea"/>
                <a:cs typeface="+mn-cs"/>
              </a:rPr>
              <a:t>de massas </a:t>
            </a:r>
          </a:p>
          <a:p>
            <a:pPr marL="342900" marR="0" lvl="0" indent="-342900" algn="l" defTabSz="914400" rtl="0" eaLnBrk="1" fontAlgn="base" latinLnBrk="0" hangingPunct="1">
              <a:lnSpc>
                <a:spcPct val="90000"/>
              </a:lnSpc>
              <a:spcBef>
                <a:spcPct val="20000"/>
              </a:spcBef>
              <a:spcAft>
                <a:spcPct val="0"/>
              </a:spcAft>
              <a:buClr>
                <a:schemeClr val="accent1"/>
              </a:buClr>
              <a:buSzTx/>
              <a:buFont typeface="Wingdings" pitchFamily="2" charset="2"/>
              <a:buNone/>
              <a:tabLst/>
              <a:defRPr/>
            </a:pPr>
            <a:endParaRPr kumimoji="0" lang="el-GR" sz="24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xfrm>
            <a:off x="381000" y="2971800"/>
            <a:ext cx="8596313" cy="1403350"/>
          </a:xfrm>
        </p:spPr>
        <p:txBody>
          <a:bodyPr/>
          <a:lstStyle/>
          <a:p>
            <a:r>
              <a:rPr lang="pt-BR" smtClean="0">
                <a:cs typeface="Courier New" pitchFamily="49" charset="0"/>
              </a:rPr>
              <a:t>Os regimes não democráticos são mais numerosos do que os democrático, mas a superioridade numérica não significa que estes estão ganhado </a:t>
            </a:r>
            <a:r>
              <a:rPr lang="pt-BR" i="1" smtClean="0">
                <a:cs typeface="Courier New" pitchFamily="49" charset="0"/>
              </a:rPr>
              <a:t>momentum.....</a:t>
            </a:r>
            <a:r>
              <a:rPr lang="pt-BR" smtClean="0">
                <a:cs typeface="Courier New" pitchFamily="49" charset="0"/>
              </a:rPr>
              <a:t>  </a:t>
            </a:r>
            <a:r>
              <a:rPr lang="en-US" smtClean="0">
                <a:cs typeface="Times New Roman" pitchFamily="18" charset="0"/>
              </a:rPr>
              <a:t/>
            </a:r>
            <a:br>
              <a:rPr lang="en-US" smtClean="0">
                <a:cs typeface="Times New Roman" pitchFamily="18" charset="0"/>
              </a:rPr>
            </a:br>
            <a:endParaRPr lang="pt-BR" dirty="0">
              <a:cs typeface="Times New Roman" pitchFamily="18" charset="0"/>
            </a:endParaRPr>
          </a:p>
        </p:txBody>
      </p:sp>
    </p:spTree>
    <p:extLst>
      <p:ext uri="{BB962C8B-B14F-4D97-AF65-F5344CB8AC3E}">
        <p14:creationId xmlns:p14="http://schemas.microsoft.com/office/powerpoint/2010/main" val="16924181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pt-BR" dirty="0" smtClean="0"/>
              <a:t>O fim dos Regimes Militares (em particular) :</a:t>
            </a:r>
            <a:endParaRPr lang="pt-BR" dirty="0"/>
          </a:p>
        </p:txBody>
      </p:sp>
      <p:sp>
        <p:nvSpPr>
          <p:cNvPr id="222211" name="Rectangle 3"/>
          <p:cNvSpPr>
            <a:spLocks noGrp="1" noChangeArrowheads="1"/>
          </p:cNvSpPr>
          <p:nvPr>
            <p:ph type="body" idx="1"/>
          </p:nvPr>
        </p:nvSpPr>
        <p:spPr>
          <a:xfrm>
            <a:off x="457200" y="1600201"/>
            <a:ext cx="8229600" cy="1066800"/>
          </a:xfrm>
        </p:spPr>
        <p:txBody>
          <a:bodyPr/>
          <a:lstStyle/>
          <a:p>
            <a:pPr>
              <a:lnSpc>
                <a:spcPct val="90000"/>
              </a:lnSpc>
              <a:buFont typeface="Wingdings" pitchFamily="2" charset="2"/>
              <a:buNone/>
            </a:pPr>
            <a:r>
              <a:rPr lang="pt-BR" sz="2800" dirty="0" smtClean="0"/>
              <a:t> Caminhos para a transição:</a:t>
            </a:r>
          </a:p>
          <a:p>
            <a:pPr marL="514350" indent="-514350">
              <a:lnSpc>
                <a:spcPct val="90000"/>
              </a:lnSpc>
              <a:buFont typeface="Wingdings" pitchFamily="2" charset="2"/>
              <a:buAutoNum type="arabicPeriod"/>
            </a:pPr>
            <a:r>
              <a:rPr lang="pt-BR" sz="2800" dirty="0" smtClean="0"/>
              <a:t>Derrota política</a:t>
            </a:r>
          </a:p>
          <a:p>
            <a:pPr marL="457200" indent="-457200">
              <a:lnSpc>
                <a:spcPct val="90000"/>
              </a:lnSpc>
              <a:buFont typeface="Wingdings" pitchFamily="2" charset="2"/>
              <a:buAutoNum type="arabicPeriod"/>
            </a:pPr>
            <a:r>
              <a:rPr lang="pt-BR" sz="2800" dirty="0" smtClean="0"/>
              <a:t>Afastamento voluntário</a:t>
            </a:r>
          </a:p>
          <a:p>
            <a:pPr marL="457200" indent="-457200">
              <a:lnSpc>
                <a:spcPct val="90000"/>
              </a:lnSpc>
              <a:buFont typeface="Wingdings" pitchFamily="2" charset="2"/>
              <a:buAutoNum type="arabicPeriod"/>
            </a:pPr>
            <a:r>
              <a:rPr lang="pt-BR" sz="2800" dirty="0" smtClean="0"/>
              <a:t>Um golpe de ‘legalistas’</a:t>
            </a:r>
            <a:endParaRPr lang="el-GR" sz="2400" dirty="0"/>
          </a:p>
        </p:txBody>
      </p:sp>
      <p:sp>
        <p:nvSpPr>
          <p:cNvPr id="5" name="Rectangle 3"/>
          <p:cNvSpPr txBox="1">
            <a:spLocks noChangeArrowheads="1"/>
          </p:cNvSpPr>
          <p:nvPr/>
        </p:nvSpPr>
        <p:spPr bwMode="auto">
          <a:xfrm>
            <a:off x="609600" y="3733800"/>
            <a:ext cx="8229600" cy="1066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
                <a:schemeClr val="accent1"/>
              </a:buClr>
              <a:buSzTx/>
              <a:buFont typeface="Wingdings" pitchFamily="2" charset="2"/>
              <a:buNone/>
              <a:tabLst/>
              <a:defRPr/>
            </a:pPr>
            <a:endParaRPr kumimoji="0" lang="pt-BR"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accent1"/>
              </a:buClr>
              <a:buSzTx/>
              <a:buFont typeface="Wingdings" pitchFamily="2" charset="2"/>
              <a:buNone/>
              <a:tabLst/>
              <a:defRPr/>
            </a:pPr>
            <a:r>
              <a:rPr kumimoji="0" lang="pt-BR" sz="2400" b="0" i="0" u="none" strike="noStrike" kern="0" cap="none" spc="0" normalizeH="0" baseline="0" noProof="0" dirty="0" smtClean="0">
                <a:ln>
                  <a:noFill/>
                </a:ln>
                <a:solidFill>
                  <a:schemeClr val="tx1"/>
                </a:solidFill>
                <a:effectLst/>
                <a:uLnTx/>
                <a:uFillTx/>
                <a:latin typeface="+mn-lt"/>
                <a:ea typeface="+mn-ea"/>
                <a:cs typeface="+mn-cs"/>
              </a:rPr>
              <a:t>A</a:t>
            </a:r>
            <a:r>
              <a:rPr kumimoji="0" lang="pt-BR" sz="2400" b="0" i="0" u="none" strike="noStrike" kern="0" cap="none" spc="0" normalizeH="0" noProof="0" dirty="0" smtClean="0">
                <a:ln>
                  <a:noFill/>
                </a:ln>
                <a:solidFill>
                  <a:schemeClr val="tx1"/>
                </a:solidFill>
                <a:effectLst/>
                <a:uLnTx/>
                <a:uFillTx/>
                <a:latin typeface="+mn-lt"/>
                <a:ea typeface="+mn-ea"/>
                <a:cs typeface="+mn-cs"/>
              </a:rPr>
              <a:t> visão de O´Donnell: </a:t>
            </a:r>
            <a:r>
              <a:rPr lang="pt-BR" sz="2400" kern="0" dirty="0" smtClean="0">
                <a:latin typeface="+mn-lt"/>
              </a:rPr>
              <a:t>Relação entre desenvolvimento e regime político.</a:t>
            </a:r>
          </a:p>
          <a:p>
            <a:pPr marL="342900" marR="0" lvl="0" indent="-342900" algn="l" defTabSz="914400" rtl="0" eaLnBrk="1" fontAlgn="base" latinLnBrk="0" hangingPunct="1">
              <a:lnSpc>
                <a:spcPct val="90000"/>
              </a:lnSpc>
              <a:spcBef>
                <a:spcPct val="20000"/>
              </a:spcBef>
              <a:spcAft>
                <a:spcPct val="0"/>
              </a:spcAft>
              <a:buClr>
                <a:schemeClr val="accent1"/>
              </a:buClr>
              <a:buSzTx/>
              <a:buFont typeface="Wingdings" pitchFamily="2" charset="2"/>
              <a:buNone/>
              <a:tabLst/>
              <a:defRPr/>
            </a:pPr>
            <a:r>
              <a:rPr kumimoji="0" lang="pt-BR" sz="2400" b="0" i="0" u="none" strike="noStrike" kern="0" cap="none" spc="0" normalizeH="0" noProof="0" dirty="0" smtClean="0">
                <a:ln>
                  <a:noFill/>
                </a:ln>
                <a:solidFill>
                  <a:schemeClr val="tx1"/>
                </a:solidFill>
                <a:effectLst/>
                <a:uLnTx/>
                <a:uFillTx/>
                <a:latin typeface="+mn-lt"/>
                <a:ea typeface="+mn-ea"/>
                <a:cs typeface="+mn-cs"/>
              </a:rPr>
              <a:t> </a:t>
            </a:r>
            <a:endParaRPr kumimoji="0" lang="el-GR" sz="24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6" name="Rectangle 2"/>
          <p:cNvSpPr txBox="1">
            <a:spLocks noChangeArrowheads="1"/>
          </p:cNvSpPr>
          <p:nvPr/>
        </p:nvSpPr>
        <p:spPr bwMode="auto">
          <a:xfrm>
            <a:off x="609600" y="52578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pt-BR" sz="3800" b="0"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133600"/>
            <a:ext cx="9017317" cy="4571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7688" y="5867400"/>
            <a:ext cx="2129850" cy="838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ixaDeTexto 3"/>
          <p:cNvSpPr txBox="1"/>
          <p:nvPr/>
        </p:nvSpPr>
        <p:spPr>
          <a:xfrm>
            <a:off x="381000" y="152400"/>
            <a:ext cx="8382000" cy="1846659"/>
          </a:xfrm>
          <a:prstGeom prst="rect">
            <a:avLst/>
          </a:prstGeom>
          <a:noFill/>
        </p:spPr>
        <p:txBody>
          <a:bodyPr wrap="square" rtlCol="0">
            <a:spAutoFit/>
          </a:bodyPr>
          <a:lstStyle/>
          <a:p>
            <a:r>
              <a:rPr lang="pt-BR" sz="3800" dirty="0">
                <a:solidFill>
                  <a:schemeClr val="tx2"/>
                </a:solidFill>
                <a:latin typeface="+mj-lt"/>
                <a:ea typeface="+mj-ea"/>
                <a:cs typeface="Courier New" pitchFamily="49" charset="0"/>
              </a:rPr>
              <a:t>55% da População Mundial Vive sob Regimes Não-livres ou Parcialmente Livres</a:t>
            </a:r>
            <a:endParaRPr lang="en-US" sz="3800" dirty="0">
              <a:solidFill>
                <a:schemeClr val="tx2"/>
              </a:solidFill>
              <a:latin typeface="+mj-lt"/>
              <a:ea typeface="+mj-ea"/>
              <a:cs typeface="Courier New" pitchFamily="49" charset="0"/>
            </a:endParaRPr>
          </a:p>
        </p:txBody>
      </p:sp>
    </p:spTree>
    <p:extLst>
      <p:ext uri="{BB962C8B-B14F-4D97-AF65-F5344CB8AC3E}">
        <p14:creationId xmlns:p14="http://schemas.microsoft.com/office/powerpoint/2010/main" val="2385985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xfrm>
            <a:off x="517525" y="1111250"/>
            <a:ext cx="8596313" cy="1403350"/>
          </a:xfrm>
        </p:spPr>
        <p:txBody>
          <a:bodyPr/>
          <a:lstStyle/>
          <a:p>
            <a:r>
              <a:rPr lang="pt-BR" dirty="0"/>
              <a:t>Mas houve um tempo em que as Democracias pareciam fracas e em extinção:</a:t>
            </a:r>
            <a:br>
              <a:rPr lang="pt-BR" dirty="0"/>
            </a:br>
            <a:endParaRPr lang="pt-BR" dirty="0">
              <a:cs typeface="Times New Roman" pitchFamily="18" charset="0"/>
            </a:endParaRPr>
          </a:p>
        </p:txBody>
      </p:sp>
      <p:sp>
        <p:nvSpPr>
          <p:cNvPr id="6" name="Espaço Reservado para Conteúdo 5"/>
          <p:cNvSpPr>
            <a:spLocks noGrp="1"/>
          </p:cNvSpPr>
          <p:nvPr>
            <p:ph idx="1"/>
          </p:nvPr>
        </p:nvSpPr>
        <p:spPr>
          <a:xfrm>
            <a:off x="457200" y="3505200"/>
            <a:ext cx="8229600" cy="2625725"/>
          </a:xfrm>
        </p:spPr>
        <p:txBody>
          <a:bodyPr/>
          <a:lstStyle/>
          <a:p>
            <a:pPr>
              <a:buNone/>
            </a:pPr>
            <a:r>
              <a:rPr lang="pt-BR" i="1" dirty="0" smtClean="0"/>
              <a:t>“O mundo assiste ao início tumultuado e fecundo de uma nova era..” </a:t>
            </a:r>
          </a:p>
          <a:p>
            <a:pPr>
              <a:buNone/>
            </a:pPr>
            <a:endParaRPr lang="pt-BR" i="1" dirty="0" smtClean="0"/>
          </a:p>
          <a:p>
            <a:pPr>
              <a:buNone/>
            </a:pPr>
            <a:r>
              <a:rPr lang="pt-BR" i="1" dirty="0" smtClean="0"/>
              <a:t>Discurso de Getúlio Vargas, </a:t>
            </a:r>
            <a:r>
              <a:rPr lang="pt-BR" i="1" dirty="0"/>
              <a:t>11 de Junho </a:t>
            </a:r>
            <a:r>
              <a:rPr lang="pt-BR" i="1" dirty="0" smtClean="0"/>
              <a:t>de 1940 - discurso </a:t>
            </a:r>
            <a:r>
              <a:rPr lang="pt-BR" i="1" dirty="0"/>
              <a:t>a bordo do Encouraçado Minas </a:t>
            </a:r>
            <a:r>
              <a:rPr lang="pt-BR" i="1" dirty="0" smtClean="0"/>
              <a:t>Gerais</a:t>
            </a:r>
            <a:endParaRPr lang="pt-BR" i="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09600" y="609600"/>
            <a:ext cx="8229600" cy="4530725"/>
          </a:xfrm>
        </p:spPr>
        <p:txBody>
          <a:bodyPr/>
          <a:lstStyle/>
          <a:p>
            <a:pPr marL="0" indent="0">
              <a:buNone/>
            </a:pPr>
            <a:r>
              <a:rPr lang="pt-BR" sz="2800" dirty="0" smtClean="0"/>
              <a:t>“Não </a:t>
            </a:r>
            <a:r>
              <a:rPr lang="pt-BR" sz="2800" dirty="0"/>
              <a:t>marchamos para o fim da civilização mas para </a:t>
            </a:r>
            <a:r>
              <a:rPr lang="pt-BR" sz="2800" dirty="0">
                <a:solidFill>
                  <a:srgbClr val="FF0000"/>
                </a:solidFill>
              </a:rPr>
              <a:t>o início, tumultuoso e fecundo, de uma nova </a:t>
            </a:r>
            <a:r>
              <a:rPr lang="pt-BR" sz="2800" dirty="0" smtClean="0">
                <a:solidFill>
                  <a:srgbClr val="FF0000"/>
                </a:solidFill>
              </a:rPr>
              <a:t>era. </a:t>
            </a:r>
            <a:endParaRPr lang="en-US" sz="2800" dirty="0">
              <a:solidFill>
                <a:srgbClr val="FF0000"/>
              </a:solidFill>
            </a:endParaRPr>
          </a:p>
          <a:p>
            <a:pPr marL="0" indent="0">
              <a:buNone/>
            </a:pPr>
            <a:r>
              <a:rPr lang="pt-BR" sz="2800" dirty="0"/>
              <a:t>A economia equilibrada e a riqueza na nova ordem social — Os pessimistas, </a:t>
            </a:r>
            <a:r>
              <a:rPr lang="pt-BR" sz="2800" dirty="0" err="1"/>
              <a:t>cassandras</a:t>
            </a:r>
            <a:r>
              <a:rPr lang="pt-BR" sz="2800" dirty="0"/>
              <a:t> de derrotismo — Não mais </a:t>
            </a:r>
            <a:r>
              <a:rPr lang="pt-BR" sz="2800" dirty="0" smtClean="0">
                <a:solidFill>
                  <a:srgbClr val="FF0000"/>
                </a:solidFill>
              </a:rPr>
              <a:t>os </a:t>
            </a:r>
            <a:r>
              <a:rPr lang="pt-BR" sz="2800" dirty="0">
                <a:solidFill>
                  <a:srgbClr val="FF0000"/>
                </a:solidFill>
              </a:rPr>
              <a:t>liberalismos imprevidentes</a:t>
            </a:r>
            <a:r>
              <a:rPr lang="pt-BR" sz="2800" dirty="0"/>
              <a:t>, </a:t>
            </a:r>
            <a:r>
              <a:rPr lang="pt-BR" sz="2800" dirty="0">
                <a:solidFill>
                  <a:srgbClr val="FF0000"/>
                </a:solidFill>
              </a:rPr>
              <a:t>as demagogias estéreis, os personalismos semeadores de desordem </a:t>
            </a:r>
            <a:r>
              <a:rPr lang="pt-BR" sz="2800" dirty="0"/>
              <a:t>— </a:t>
            </a:r>
            <a:r>
              <a:rPr lang="pt-BR" sz="2800" dirty="0">
                <a:solidFill>
                  <a:srgbClr val="FF0000"/>
                </a:solidFill>
              </a:rPr>
              <a:t>A disciplina política</a:t>
            </a:r>
            <a:r>
              <a:rPr lang="pt-BR" sz="2800" dirty="0"/>
              <a:t>, baseada na justiça social, amparando o trabalhador — O proletário, elemento indispensável de colaboração social — </a:t>
            </a:r>
            <a:r>
              <a:rPr lang="pt-BR" sz="2800" dirty="0">
                <a:solidFill>
                  <a:srgbClr val="FF0000"/>
                </a:solidFill>
              </a:rPr>
              <a:t>A ordem criada pelas circunstâncias novas, incompatível com o </a:t>
            </a:r>
            <a:r>
              <a:rPr lang="pt-BR" sz="2800" dirty="0" smtClean="0">
                <a:solidFill>
                  <a:srgbClr val="FF0000"/>
                </a:solidFill>
              </a:rPr>
              <a:t>individualismo”. </a:t>
            </a:r>
          </a:p>
          <a:p>
            <a:pPr marL="0" indent="0" algn="r">
              <a:buNone/>
            </a:pPr>
            <a:r>
              <a:rPr lang="pt-BR" sz="2400" dirty="0" smtClean="0"/>
              <a:t>Getúlio Vargas</a:t>
            </a:r>
            <a:endParaRPr lang="en-US" sz="2400" dirty="0"/>
          </a:p>
          <a:p>
            <a:endParaRPr lang="en-US" dirty="0"/>
          </a:p>
        </p:txBody>
      </p:sp>
    </p:spTree>
    <p:extLst>
      <p:ext uri="{BB962C8B-B14F-4D97-AF65-F5344CB8AC3E}">
        <p14:creationId xmlns:p14="http://schemas.microsoft.com/office/powerpoint/2010/main" val="27844373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uxograma: Processo 1"/>
          <p:cNvSpPr/>
          <p:nvPr/>
        </p:nvSpPr>
        <p:spPr bwMode="auto">
          <a:xfrm>
            <a:off x="2438400" y="381000"/>
            <a:ext cx="1143000" cy="838200"/>
          </a:xfrm>
          <a:prstGeom prst="flowChartProcess">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3" name="CaixaDeTexto 2"/>
          <p:cNvSpPr txBox="1"/>
          <p:nvPr/>
        </p:nvSpPr>
        <p:spPr>
          <a:xfrm>
            <a:off x="2705100" y="615434"/>
            <a:ext cx="800100" cy="369332"/>
          </a:xfrm>
          <a:prstGeom prst="rect">
            <a:avLst/>
          </a:prstGeom>
          <a:noFill/>
        </p:spPr>
        <p:txBody>
          <a:bodyPr wrap="square" rtlCol="0">
            <a:spAutoFit/>
          </a:bodyPr>
          <a:lstStyle/>
          <a:p>
            <a:r>
              <a:rPr lang="en-US" dirty="0" smtClean="0"/>
              <a:t>RNP</a:t>
            </a:r>
            <a:endParaRPr lang="en-US" dirty="0"/>
          </a:p>
        </p:txBody>
      </p:sp>
      <p:sp>
        <p:nvSpPr>
          <p:cNvPr id="4" name="Fluxograma: Decisão 3"/>
          <p:cNvSpPr/>
          <p:nvPr/>
        </p:nvSpPr>
        <p:spPr bwMode="auto">
          <a:xfrm>
            <a:off x="457200" y="2819400"/>
            <a:ext cx="2247900" cy="990600"/>
          </a:xfrm>
          <a:prstGeom prst="flowChartDecision">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 name="CaixaDeTexto 4"/>
          <p:cNvSpPr txBox="1"/>
          <p:nvPr/>
        </p:nvSpPr>
        <p:spPr>
          <a:xfrm>
            <a:off x="914400" y="3124200"/>
            <a:ext cx="1600200" cy="338554"/>
          </a:xfrm>
          <a:prstGeom prst="rect">
            <a:avLst/>
          </a:prstGeom>
          <a:noFill/>
        </p:spPr>
        <p:txBody>
          <a:bodyPr wrap="square" rtlCol="0">
            <a:spAutoFit/>
          </a:bodyPr>
          <a:lstStyle/>
          <a:p>
            <a:r>
              <a:rPr lang="en-US" sz="1600" dirty="0" smtClean="0"/>
              <a:t>Favor</a:t>
            </a:r>
            <a:r>
              <a:rPr lang="pt-BR" sz="1600" dirty="0" smtClean="0"/>
              <a:t>á</a:t>
            </a:r>
            <a:r>
              <a:rPr lang="en-US" sz="1600" dirty="0" err="1" smtClean="0"/>
              <a:t>veis</a:t>
            </a:r>
            <a:endParaRPr lang="en-US" sz="1600" dirty="0"/>
          </a:p>
        </p:txBody>
      </p:sp>
      <p:sp>
        <p:nvSpPr>
          <p:cNvPr id="6" name="Fluxograma: Decisão 5"/>
          <p:cNvSpPr/>
          <p:nvPr/>
        </p:nvSpPr>
        <p:spPr bwMode="auto">
          <a:xfrm>
            <a:off x="3200400" y="2819400"/>
            <a:ext cx="2362200" cy="990600"/>
          </a:xfrm>
          <a:prstGeom prst="flowChartDecision">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7" name="CaixaDeTexto 6"/>
          <p:cNvSpPr txBox="1"/>
          <p:nvPr/>
        </p:nvSpPr>
        <p:spPr>
          <a:xfrm>
            <a:off x="3581400" y="3124200"/>
            <a:ext cx="1828800" cy="338554"/>
          </a:xfrm>
          <a:prstGeom prst="rect">
            <a:avLst/>
          </a:prstGeom>
          <a:noFill/>
        </p:spPr>
        <p:txBody>
          <a:bodyPr wrap="square" rtlCol="0">
            <a:spAutoFit/>
          </a:bodyPr>
          <a:lstStyle/>
          <a:p>
            <a:r>
              <a:rPr lang="en-US" sz="1600" dirty="0" err="1" smtClean="0"/>
              <a:t>Desfavor</a:t>
            </a:r>
            <a:r>
              <a:rPr lang="pt-BR" sz="1600" dirty="0" smtClean="0"/>
              <a:t>á</a:t>
            </a:r>
            <a:r>
              <a:rPr lang="en-US" sz="1600" dirty="0" err="1" smtClean="0"/>
              <a:t>veis</a:t>
            </a:r>
            <a:endParaRPr lang="en-US" sz="1600" dirty="0"/>
          </a:p>
        </p:txBody>
      </p:sp>
      <p:sp>
        <p:nvSpPr>
          <p:cNvPr id="8" name="Fluxograma: Decisão 7"/>
          <p:cNvSpPr/>
          <p:nvPr/>
        </p:nvSpPr>
        <p:spPr bwMode="auto">
          <a:xfrm>
            <a:off x="6096000" y="2514600"/>
            <a:ext cx="2362200" cy="1524000"/>
          </a:xfrm>
          <a:prstGeom prst="flowChartDecision">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 name="CaixaDeTexto 8"/>
          <p:cNvSpPr txBox="1"/>
          <p:nvPr/>
        </p:nvSpPr>
        <p:spPr>
          <a:xfrm>
            <a:off x="6743700" y="2713791"/>
            <a:ext cx="1257300" cy="1077218"/>
          </a:xfrm>
          <a:prstGeom prst="rect">
            <a:avLst/>
          </a:prstGeom>
          <a:noFill/>
        </p:spPr>
        <p:txBody>
          <a:bodyPr wrap="square" rtlCol="0">
            <a:spAutoFit/>
          </a:bodyPr>
          <a:lstStyle/>
          <a:p>
            <a:r>
              <a:rPr lang="pt-BR" sz="1600" dirty="0" smtClean="0"/>
              <a:t>Mistas ou Temporariamente Favoráveis</a:t>
            </a:r>
            <a:endParaRPr lang="en-US" sz="1600" dirty="0"/>
          </a:p>
        </p:txBody>
      </p:sp>
      <p:cxnSp>
        <p:nvCxnSpPr>
          <p:cNvPr id="11" name="Conector reto 10"/>
          <p:cNvCxnSpPr>
            <a:stCxn id="2" idx="2"/>
            <a:endCxn id="4" idx="0"/>
          </p:cNvCxnSpPr>
          <p:nvPr/>
        </p:nvCxnSpPr>
        <p:spPr bwMode="auto">
          <a:xfrm flipH="1">
            <a:off x="1581150" y="1219200"/>
            <a:ext cx="1428750" cy="160020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13" name="Conector reto 12"/>
          <p:cNvCxnSpPr>
            <a:stCxn id="2" idx="2"/>
            <a:endCxn id="6" idx="0"/>
          </p:cNvCxnSpPr>
          <p:nvPr/>
        </p:nvCxnSpPr>
        <p:spPr bwMode="auto">
          <a:xfrm>
            <a:off x="3009900" y="1219200"/>
            <a:ext cx="1371600" cy="160020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15" name="Conector reto 14"/>
          <p:cNvCxnSpPr>
            <a:stCxn id="2" idx="2"/>
            <a:endCxn id="8" idx="0"/>
          </p:cNvCxnSpPr>
          <p:nvPr/>
        </p:nvCxnSpPr>
        <p:spPr bwMode="auto">
          <a:xfrm>
            <a:off x="3009900" y="1219200"/>
            <a:ext cx="4267200" cy="129540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
        <p:nvSpPr>
          <p:cNvPr id="16" name="CaixaDeTexto 15"/>
          <p:cNvSpPr txBox="1"/>
          <p:nvPr/>
        </p:nvSpPr>
        <p:spPr>
          <a:xfrm>
            <a:off x="693335" y="4572000"/>
            <a:ext cx="1600200" cy="646331"/>
          </a:xfrm>
          <a:prstGeom prst="rect">
            <a:avLst/>
          </a:prstGeom>
          <a:noFill/>
        </p:spPr>
        <p:txBody>
          <a:bodyPr wrap="square" rtlCol="0">
            <a:spAutoFit/>
          </a:bodyPr>
          <a:lstStyle/>
          <a:p>
            <a:r>
              <a:rPr lang="pt-BR" dirty="0" err="1" smtClean="0"/>
              <a:t>Poliarquia</a:t>
            </a:r>
            <a:r>
              <a:rPr lang="pt-BR" dirty="0" smtClean="0"/>
              <a:t> Estável</a:t>
            </a:r>
            <a:endParaRPr lang="en-US" dirty="0"/>
          </a:p>
        </p:txBody>
      </p:sp>
      <p:sp>
        <p:nvSpPr>
          <p:cNvPr id="17" name="CaixaDeTexto 16"/>
          <p:cNvSpPr txBox="1"/>
          <p:nvPr/>
        </p:nvSpPr>
        <p:spPr>
          <a:xfrm>
            <a:off x="3962400" y="4648200"/>
            <a:ext cx="1600200" cy="369332"/>
          </a:xfrm>
          <a:prstGeom prst="rect">
            <a:avLst/>
          </a:prstGeom>
          <a:noFill/>
        </p:spPr>
        <p:txBody>
          <a:bodyPr wrap="square" rtlCol="0">
            <a:spAutoFit/>
          </a:bodyPr>
          <a:lstStyle/>
          <a:p>
            <a:r>
              <a:rPr lang="pt-BR" dirty="0" smtClean="0"/>
              <a:t>RNP</a:t>
            </a:r>
            <a:endParaRPr lang="en-US" dirty="0"/>
          </a:p>
        </p:txBody>
      </p:sp>
      <p:sp>
        <p:nvSpPr>
          <p:cNvPr id="18" name="CaixaDeTexto 17"/>
          <p:cNvSpPr txBox="1"/>
          <p:nvPr/>
        </p:nvSpPr>
        <p:spPr>
          <a:xfrm>
            <a:off x="5257800" y="4636574"/>
            <a:ext cx="1219200" cy="646331"/>
          </a:xfrm>
          <a:prstGeom prst="rect">
            <a:avLst/>
          </a:prstGeom>
          <a:noFill/>
        </p:spPr>
        <p:txBody>
          <a:bodyPr wrap="square" rtlCol="0">
            <a:spAutoFit/>
          </a:bodyPr>
          <a:lstStyle/>
          <a:p>
            <a:r>
              <a:rPr lang="pt-BR" dirty="0" smtClean="0"/>
              <a:t>RNP</a:t>
            </a:r>
          </a:p>
          <a:p>
            <a:r>
              <a:rPr lang="pt-BR" dirty="0" smtClean="0"/>
              <a:t>(Colapso)</a:t>
            </a:r>
            <a:endParaRPr lang="en-US" dirty="0"/>
          </a:p>
        </p:txBody>
      </p:sp>
      <p:sp>
        <p:nvSpPr>
          <p:cNvPr id="19" name="CaixaDeTexto 18"/>
          <p:cNvSpPr txBox="1"/>
          <p:nvPr/>
        </p:nvSpPr>
        <p:spPr>
          <a:xfrm>
            <a:off x="6667500" y="4611469"/>
            <a:ext cx="1219200" cy="369332"/>
          </a:xfrm>
          <a:prstGeom prst="rect">
            <a:avLst/>
          </a:prstGeom>
          <a:noFill/>
        </p:spPr>
        <p:txBody>
          <a:bodyPr wrap="square" rtlCol="0">
            <a:spAutoFit/>
          </a:bodyPr>
          <a:lstStyle/>
          <a:p>
            <a:r>
              <a:rPr lang="pt-BR" dirty="0" smtClean="0"/>
              <a:t>RNP</a:t>
            </a:r>
          </a:p>
        </p:txBody>
      </p:sp>
      <p:sp>
        <p:nvSpPr>
          <p:cNvPr id="20" name="CaixaDeTexto 19"/>
          <p:cNvSpPr txBox="1"/>
          <p:nvPr/>
        </p:nvSpPr>
        <p:spPr>
          <a:xfrm>
            <a:off x="7848600" y="4648200"/>
            <a:ext cx="1219200" cy="646331"/>
          </a:xfrm>
          <a:prstGeom prst="rect">
            <a:avLst/>
          </a:prstGeom>
          <a:noFill/>
        </p:spPr>
        <p:txBody>
          <a:bodyPr wrap="square" rtlCol="0">
            <a:spAutoFit/>
          </a:bodyPr>
          <a:lstStyle/>
          <a:p>
            <a:r>
              <a:rPr lang="pt-BR" dirty="0" smtClean="0"/>
              <a:t>RNP</a:t>
            </a:r>
          </a:p>
          <a:p>
            <a:endParaRPr lang="en-US" dirty="0"/>
          </a:p>
        </p:txBody>
      </p:sp>
      <p:sp>
        <p:nvSpPr>
          <p:cNvPr id="21" name="CaixaDeTexto 20"/>
          <p:cNvSpPr txBox="1"/>
          <p:nvPr/>
        </p:nvSpPr>
        <p:spPr>
          <a:xfrm>
            <a:off x="6478137" y="5421868"/>
            <a:ext cx="1219200" cy="369332"/>
          </a:xfrm>
          <a:prstGeom prst="rect">
            <a:avLst/>
          </a:prstGeom>
          <a:noFill/>
        </p:spPr>
        <p:txBody>
          <a:bodyPr wrap="square" rtlCol="0">
            <a:spAutoFit/>
          </a:bodyPr>
          <a:lstStyle/>
          <a:p>
            <a:r>
              <a:rPr lang="pt-BR" dirty="0" err="1" smtClean="0"/>
              <a:t>Poliarquia</a:t>
            </a:r>
            <a:endParaRPr lang="pt-BR" dirty="0" smtClean="0"/>
          </a:p>
        </p:txBody>
      </p:sp>
      <p:sp>
        <p:nvSpPr>
          <p:cNvPr id="22" name="CaixaDeTexto 21"/>
          <p:cNvSpPr txBox="1"/>
          <p:nvPr/>
        </p:nvSpPr>
        <p:spPr>
          <a:xfrm>
            <a:off x="7848600" y="5432820"/>
            <a:ext cx="1219200" cy="369332"/>
          </a:xfrm>
          <a:prstGeom prst="rect">
            <a:avLst/>
          </a:prstGeom>
          <a:noFill/>
        </p:spPr>
        <p:txBody>
          <a:bodyPr wrap="square" rtlCol="0">
            <a:spAutoFit/>
          </a:bodyPr>
          <a:lstStyle/>
          <a:p>
            <a:r>
              <a:rPr lang="pt-BR" dirty="0" err="1" smtClean="0"/>
              <a:t>Poliarquia</a:t>
            </a:r>
            <a:endParaRPr lang="pt-BR" dirty="0" smtClean="0"/>
          </a:p>
        </p:txBody>
      </p:sp>
      <p:sp>
        <p:nvSpPr>
          <p:cNvPr id="23" name="CaixaDeTexto 22"/>
          <p:cNvSpPr txBox="1"/>
          <p:nvPr/>
        </p:nvSpPr>
        <p:spPr>
          <a:xfrm>
            <a:off x="8001000" y="6246125"/>
            <a:ext cx="1219200" cy="369332"/>
          </a:xfrm>
          <a:prstGeom prst="rect">
            <a:avLst/>
          </a:prstGeom>
          <a:noFill/>
        </p:spPr>
        <p:txBody>
          <a:bodyPr wrap="square" rtlCol="0">
            <a:spAutoFit/>
          </a:bodyPr>
          <a:lstStyle/>
          <a:p>
            <a:r>
              <a:rPr lang="pt-BR" dirty="0" smtClean="0"/>
              <a:t>RNP</a:t>
            </a:r>
          </a:p>
        </p:txBody>
      </p:sp>
      <p:cxnSp>
        <p:nvCxnSpPr>
          <p:cNvPr id="25" name="Conector reto 24"/>
          <p:cNvCxnSpPr>
            <a:stCxn id="4" idx="2"/>
          </p:cNvCxnSpPr>
          <p:nvPr/>
        </p:nvCxnSpPr>
        <p:spPr bwMode="auto">
          <a:xfrm flipH="1">
            <a:off x="1219200" y="3810000"/>
            <a:ext cx="361950" cy="83820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27" name="Conector reto 26"/>
          <p:cNvCxnSpPr>
            <a:stCxn id="6" idx="2"/>
          </p:cNvCxnSpPr>
          <p:nvPr/>
        </p:nvCxnSpPr>
        <p:spPr bwMode="auto">
          <a:xfrm flipH="1">
            <a:off x="4267200" y="3810000"/>
            <a:ext cx="114300" cy="986135"/>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29" name="Conector reto 28"/>
          <p:cNvCxnSpPr>
            <a:stCxn id="8" idx="2"/>
          </p:cNvCxnSpPr>
          <p:nvPr/>
        </p:nvCxnSpPr>
        <p:spPr bwMode="auto">
          <a:xfrm flipH="1">
            <a:off x="5638800" y="4038600"/>
            <a:ext cx="1638300" cy="60960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31" name="Conector reto 30"/>
          <p:cNvCxnSpPr>
            <a:stCxn id="8" idx="2"/>
          </p:cNvCxnSpPr>
          <p:nvPr/>
        </p:nvCxnSpPr>
        <p:spPr bwMode="auto">
          <a:xfrm flipH="1">
            <a:off x="7087737" y="4038600"/>
            <a:ext cx="189363" cy="597974"/>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33" name="Conector reto 32"/>
          <p:cNvCxnSpPr>
            <a:stCxn id="8" idx="2"/>
          </p:cNvCxnSpPr>
          <p:nvPr/>
        </p:nvCxnSpPr>
        <p:spPr bwMode="auto">
          <a:xfrm>
            <a:off x="7277100" y="4038600"/>
            <a:ext cx="723900" cy="60960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37" name="Conector reto 36"/>
          <p:cNvCxnSpPr>
            <a:endCxn id="21" idx="0"/>
          </p:cNvCxnSpPr>
          <p:nvPr/>
        </p:nvCxnSpPr>
        <p:spPr bwMode="auto">
          <a:xfrm>
            <a:off x="7087737" y="4959739"/>
            <a:ext cx="0" cy="462129"/>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39" name="Conector reto 38"/>
          <p:cNvCxnSpPr/>
          <p:nvPr/>
        </p:nvCxnSpPr>
        <p:spPr bwMode="auto">
          <a:xfrm>
            <a:off x="8153400" y="5017532"/>
            <a:ext cx="0" cy="415288"/>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42" name="Conector reto 41"/>
          <p:cNvCxnSpPr/>
          <p:nvPr/>
        </p:nvCxnSpPr>
        <p:spPr bwMode="auto">
          <a:xfrm>
            <a:off x="8305800" y="5791200"/>
            <a:ext cx="0" cy="454925"/>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Tree>
    <p:extLst>
      <p:ext uri="{BB962C8B-B14F-4D97-AF65-F5344CB8AC3E}">
        <p14:creationId xmlns:p14="http://schemas.microsoft.com/office/powerpoint/2010/main" val="38139025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pt-BR" dirty="0" smtClean="0"/>
              <a:t>Uma classificação (Linz e Stepan, 1996):</a:t>
            </a:r>
            <a:endParaRPr lang="pt-BR" dirty="0"/>
          </a:p>
        </p:txBody>
      </p:sp>
      <p:sp>
        <p:nvSpPr>
          <p:cNvPr id="222211" name="Rectangle 3"/>
          <p:cNvSpPr>
            <a:spLocks noGrp="1" noChangeArrowheads="1"/>
          </p:cNvSpPr>
          <p:nvPr>
            <p:ph type="body" idx="1"/>
          </p:nvPr>
        </p:nvSpPr>
        <p:spPr>
          <a:xfrm>
            <a:off x="457200" y="1600201"/>
            <a:ext cx="8229600" cy="1066800"/>
          </a:xfrm>
        </p:spPr>
        <p:txBody>
          <a:bodyPr/>
          <a:lstStyle/>
          <a:p>
            <a:pPr>
              <a:lnSpc>
                <a:spcPct val="90000"/>
              </a:lnSpc>
              <a:buFont typeface="Wingdings" pitchFamily="2" charset="2"/>
              <a:buNone/>
            </a:pPr>
            <a:r>
              <a:rPr lang="pt-BR" sz="2400" dirty="0" smtClean="0"/>
              <a:t>Regimes Autoritários</a:t>
            </a:r>
          </a:p>
          <a:p>
            <a:pPr>
              <a:lnSpc>
                <a:spcPct val="90000"/>
              </a:lnSpc>
              <a:buFont typeface="Wingdings" pitchFamily="2" charset="2"/>
              <a:buNone/>
            </a:pPr>
            <a:r>
              <a:rPr lang="pt-BR" sz="2400" dirty="0" smtClean="0"/>
              <a:t>Regimes Totalitários</a:t>
            </a:r>
          </a:p>
          <a:p>
            <a:pPr>
              <a:lnSpc>
                <a:spcPct val="90000"/>
              </a:lnSpc>
              <a:buFont typeface="Wingdings" pitchFamily="2" charset="2"/>
              <a:buNone/>
            </a:pPr>
            <a:r>
              <a:rPr lang="pt-BR" sz="2400" dirty="0" smtClean="0"/>
              <a:t>Regimes Pós-Totalitários</a:t>
            </a:r>
          </a:p>
          <a:p>
            <a:pPr>
              <a:lnSpc>
                <a:spcPct val="90000"/>
              </a:lnSpc>
              <a:buFont typeface="Wingdings" pitchFamily="2" charset="2"/>
              <a:buNone/>
            </a:pPr>
            <a:r>
              <a:rPr lang="pt-BR" sz="2400" dirty="0" smtClean="0"/>
              <a:t>Regimes </a:t>
            </a:r>
            <a:r>
              <a:rPr lang="pt-BR" sz="2400" dirty="0" err="1" smtClean="0"/>
              <a:t>Sultânicos</a:t>
            </a:r>
            <a:endParaRPr lang="el-GR"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517525" y="220663"/>
            <a:ext cx="8596313" cy="1403350"/>
          </a:xfrm>
        </p:spPr>
        <p:txBody>
          <a:bodyPr/>
          <a:lstStyle/>
          <a:p>
            <a:r>
              <a:rPr lang="pt-BR" dirty="0" smtClean="0">
                <a:cs typeface="Courier New" pitchFamily="49" charset="0"/>
              </a:rPr>
              <a:t>Definições:</a:t>
            </a:r>
            <a:r>
              <a:rPr lang="en-US" dirty="0">
                <a:cs typeface="Times New Roman" pitchFamily="18" charset="0"/>
              </a:rPr>
              <a:t/>
            </a:r>
            <a:br>
              <a:rPr lang="en-US" dirty="0">
                <a:cs typeface="Times New Roman" pitchFamily="18" charset="0"/>
              </a:rPr>
            </a:br>
            <a:endParaRPr lang="pt-BR" dirty="0">
              <a:cs typeface="Times New Roman" pitchFamily="18" charset="0"/>
            </a:endParaRPr>
          </a:p>
        </p:txBody>
      </p:sp>
      <p:sp>
        <p:nvSpPr>
          <p:cNvPr id="177155" name="Rectangle 3"/>
          <p:cNvSpPr>
            <a:spLocks noGrp="1" noChangeArrowheads="1"/>
          </p:cNvSpPr>
          <p:nvPr>
            <p:ph type="body" idx="1"/>
          </p:nvPr>
        </p:nvSpPr>
        <p:spPr>
          <a:xfrm>
            <a:off x="609600" y="1828800"/>
            <a:ext cx="8001000" cy="4419600"/>
          </a:xfrm>
          <a:noFill/>
          <a:ln>
            <a:solidFill>
              <a:srgbClr val="F6ED42"/>
            </a:solidFill>
          </a:ln>
        </p:spPr>
        <p:txBody>
          <a:bodyPr/>
          <a:lstStyle/>
          <a:p>
            <a:pPr>
              <a:buNone/>
            </a:pPr>
            <a:r>
              <a:rPr lang="pt-BR" dirty="0" smtClean="0"/>
              <a:t>“Sistemas de pluralismo político limitado, cuja classe política não presta contas de seus atos, que não se baseiam numa ideologia de referência devidamente articulada, mas se caracterizam por mentalidades próprias, onde não existe uma mobilização política disseminada e em larga escala, salvo em momentos do seu desenvolvimento..” ( Linz, 1964) </a:t>
            </a:r>
            <a:endParaRPr lang="pt-B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pt-BR" dirty="0" smtClean="0"/>
              <a:t>Pluralismo limitado:</a:t>
            </a:r>
            <a:endParaRPr lang="pt-BR" dirty="0"/>
          </a:p>
        </p:txBody>
      </p:sp>
      <p:sp>
        <p:nvSpPr>
          <p:cNvPr id="222211" name="Rectangle 3"/>
          <p:cNvSpPr>
            <a:spLocks noGrp="1" noChangeArrowheads="1"/>
          </p:cNvSpPr>
          <p:nvPr>
            <p:ph type="body" idx="1"/>
          </p:nvPr>
        </p:nvSpPr>
        <p:spPr>
          <a:xfrm>
            <a:off x="457200" y="1600201"/>
            <a:ext cx="8229600" cy="1066800"/>
          </a:xfrm>
        </p:spPr>
        <p:txBody>
          <a:bodyPr/>
          <a:lstStyle/>
          <a:p>
            <a:pPr>
              <a:lnSpc>
                <a:spcPct val="90000"/>
              </a:lnSpc>
              <a:buFont typeface="Wingdings" pitchFamily="2" charset="2"/>
              <a:buNone/>
            </a:pPr>
            <a:r>
              <a:rPr lang="pt-BR" sz="2400" dirty="0" smtClean="0"/>
              <a:t> Organizações não competem e devem ser reconhecidas pelo líder político</a:t>
            </a:r>
            <a:endParaRPr lang="el-GR" sz="2400" dirty="0"/>
          </a:p>
        </p:txBody>
      </p:sp>
      <p:sp>
        <p:nvSpPr>
          <p:cNvPr id="8" name="Rectangle 2"/>
          <p:cNvSpPr txBox="1">
            <a:spLocks noChangeArrowheads="1"/>
          </p:cNvSpPr>
          <p:nvPr/>
        </p:nvSpPr>
        <p:spPr bwMode="auto">
          <a:xfrm>
            <a:off x="533400" y="27432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sz="3800" b="0" i="0" u="none" strike="noStrike" kern="0" cap="none" spc="0" normalizeH="0" baseline="0" noProof="0" dirty="0" smtClean="0">
                <a:ln>
                  <a:noFill/>
                </a:ln>
                <a:solidFill>
                  <a:schemeClr val="tx2"/>
                </a:solidFill>
                <a:effectLst/>
                <a:uLnTx/>
                <a:uFillTx/>
                <a:latin typeface="+mj-lt"/>
                <a:ea typeface="+mj-ea"/>
                <a:cs typeface="+mj-cs"/>
              </a:rPr>
              <a:t>Ausência de Responsabilidade:</a:t>
            </a:r>
          </a:p>
        </p:txBody>
      </p:sp>
      <p:sp>
        <p:nvSpPr>
          <p:cNvPr id="9" name="Rectangle 3"/>
          <p:cNvSpPr txBox="1">
            <a:spLocks noChangeArrowheads="1"/>
          </p:cNvSpPr>
          <p:nvPr/>
        </p:nvSpPr>
        <p:spPr bwMode="auto">
          <a:xfrm>
            <a:off x="609600" y="3962400"/>
            <a:ext cx="8229600" cy="1066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
                <a:schemeClr val="accent1"/>
              </a:buClr>
              <a:buSzTx/>
              <a:buFont typeface="Wingdings" pitchFamily="2" charset="2"/>
              <a:buNone/>
              <a:tabLst/>
              <a:defRPr/>
            </a:pPr>
            <a:r>
              <a:rPr kumimoji="0" lang="pt-BR" sz="2400" b="0" i="0" u="none" strike="noStrike" kern="0" cap="none" spc="0" normalizeH="0" baseline="0" noProof="0" dirty="0" smtClean="0">
                <a:ln>
                  <a:noFill/>
                </a:ln>
                <a:solidFill>
                  <a:schemeClr val="tx1"/>
                </a:solidFill>
                <a:effectLst/>
                <a:uLnTx/>
                <a:uFillTx/>
                <a:latin typeface="+mn-lt"/>
                <a:ea typeface="+mn-ea"/>
                <a:cs typeface="+mn-cs"/>
              </a:rPr>
              <a:t> Organizações não são responsáveis</a:t>
            </a:r>
            <a:r>
              <a:rPr kumimoji="0" lang="pt-BR" sz="2400" b="0" i="0" u="none" strike="noStrike" kern="0" cap="none" spc="0" normalizeH="0" noProof="0" dirty="0" smtClean="0">
                <a:ln>
                  <a:noFill/>
                </a:ln>
                <a:solidFill>
                  <a:schemeClr val="tx1"/>
                </a:solidFill>
                <a:effectLst/>
                <a:uLnTx/>
                <a:uFillTx/>
                <a:latin typeface="+mn-lt"/>
                <a:ea typeface="+mn-ea"/>
                <a:cs typeface="+mn-cs"/>
              </a:rPr>
              <a:t> perante nenhum eleitorado, não </a:t>
            </a:r>
            <a:r>
              <a:rPr kumimoji="0" lang="pt-BR" sz="2400" b="0" i="1" u="none" strike="noStrike" kern="0" cap="none" spc="0" normalizeH="0" noProof="0" dirty="0" smtClean="0">
                <a:ln>
                  <a:noFill/>
                </a:ln>
                <a:solidFill>
                  <a:schemeClr val="tx1"/>
                </a:solidFill>
                <a:effectLst/>
                <a:uLnTx/>
                <a:uFillTx/>
                <a:latin typeface="+mn-lt"/>
                <a:ea typeface="+mn-ea"/>
                <a:cs typeface="+mn-cs"/>
              </a:rPr>
              <a:t>representam interesses</a:t>
            </a:r>
            <a:endParaRPr kumimoji="0" lang="el-GR" sz="2400" b="0" i="1"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arca d'água">
  <a:themeElements>
    <a:clrScheme name="Marca d'água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Marca d'água">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B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BR" sz="1800" b="0" i="0" u="none" strike="noStrike" cap="none" normalizeH="0" baseline="0" smtClean="0">
            <a:ln>
              <a:noFill/>
            </a:ln>
            <a:solidFill>
              <a:schemeClr val="tx1"/>
            </a:solidFill>
            <a:effectLst/>
            <a:latin typeface="Arial" charset="0"/>
          </a:defRPr>
        </a:defPPr>
      </a:lstStyle>
    </a:lnDef>
  </a:objectDefaults>
  <a:extraClrSchemeLst>
    <a:extraClrScheme>
      <a:clrScheme name="Marca d'água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Marca d'água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Marca d'água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Marca d'água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Marca d'água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Marca d'água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Marca d'água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Marca d'água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Marca d'água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Watermark</Template>
  <TotalTime>3806</TotalTime>
  <Words>659</Words>
  <Application>Microsoft Office PowerPoint</Application>
  <PresentationFormat>Apresentação na tela (4:3)</PresentationFormat>
  <Paragraphs>116</Paragraphs>
  <Slides>20</Slides>
  <Notes>14</Notes>
  <HiddenSlides>0</HiddenSlides>
  <MMClips>0</MMClips>
  <ScaleCrop>false</ScaleCrop>
  <HeadingPairs>
    <vt:vector size="4" baseType="variant">
      <vt:variant>
        <vt:lpstr>Tema</vt:lpstr>
      </vt:variant>
      <vt:variant>
        <vt:i4>1</vt:i4>
      </vt:variant>
      <vt:variant>
        <vt:lpstr>Títulos de slides</vt:lpstr>
      </vt:variant>
      <vt:variant>
        <vt:i4>20</vt:i4>
      </vt:variant>
    </vt:vector>
  </HeadingPairs>
  <TitlesOfParts>
    <vt:vector size="21" baseType="lpstr">
      <vt:lpstr>Marca d'água</vt:lpstr>
      <vt:lpstr>Regimes políticos no mundo contemporâneo: Autocracias</vt:lpstr>
      <vt:lpstr>Os regimes não democráticos são mais numerosos do que os democrático, mas a superioridade numérica não significa que estes estão ganhado momentum.....   </vt:lpstr>
      <vt:lpstr>Apresentação do PowerPoint</vt:lpstr>
      <vt:lpstr>Mas houve um tempo em que as Democracias pareciam fracas e em extinção: </vt:lpstr>
      <vt:lpstr>Apresentação do PowerPoint</vt:lpstr>
      <vt:lpstr>Apresentação do PowerPoint</vt:lpstr>
      <vt:lpstr>Uma classificação (Linz e Stepan, 1996):</vt:lpstr>
      <vt:lpstr>Definições: </vt:lpstr>
      <vt:lpstr>Pluralismo limitado:</vt:lpstr>
      <vt:lpstr>Mentalidades x Ideologia:</vt:lpstr>
      <vt:lpstr>O Dilema do Autoritarismo Moderno</vt:lpstr>
      <vt:lpstr>O Papel da Mobilização:</vt:lpstr>
      <vt:lpstr>A Repressão política:</vt:lpstr>
      <vt:lpstr>Características dos Regimes Totalitários:</vt:lpstr>
      <vt:lpstr>Apresentação do PowerPoint</vt:lpstr>
      <vt:lpstr>Apresentação do PowerPoint</vt:lpstr>
      <vt:lpstr>Características dos Regimes Sultânicos:</vt:lpstr>
      <vt:lpstr>Resumo das Características dos Regimes Não Democráticos</vt:lpstr>
      <vt:lpstr>Governos e Regimes Militares:</vt:lpstr>
      <vt:lpstr>O fim dos Regimes Militares (em particular) :</vt:lpstr>
    </vt:vector>
  </TitlesOfParts>
  <Company>FFLCH - USP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Introdução à análise de dados criminais.</dc:title>
  <dc:creator>DCP</dc:creator>
  <cp:lastModifiedBy>Sala B</cp:lastModifiedBy>
  <cp:revision>226</cp:revision>
  <dcterms:created xsi:type="dcterms:W3CDTF">2005-04-11T15:30:54Z</dcterms:created>
  <dcterms:modified xsi:type="dcterms:W3CDTF">2018-04-24T21:03:27Z</dcterms:modified>
</cp:coreProperties>
</file>