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5"/>
  </p:notesMasterIdLst>
  <p:sldIdLst>
    <p:sldId id="256" r:id="rId2"/>
    <p:sldId id="257" r:id="rId3"/>
    <p:sldId id="293" r:id="rId4"/>
    <p:sldId id="258" r:id="rId5"/>
    <p:sldId id="259" r:id="rId6"/>
    <p:sldId id="284" r:id="rId7"/>
    <p:sldId id="296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7" r:id="rId25"/>
    <p:sldId id="286" r:id="rId26"/>
    <p:sldId id="288" r:id="rId27"/>
    <p:sldId id="289" r:id="rId28"/>
    <p:sldId id="302" r:id="rId29"/>
    <p:sldId id="303" r:id="rId30"/>
    <p:sldId id="291" r:id="rId31"/>
    <p:sldId id="292" r:id="rId32"/>
    <p:sldId id="297" r:id="rId33"/>
    <p:sldId id="304" r:id="rId3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A7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0" autoAdjust="0"/>
    <p:restoredTop sz="94660"/>
  </p:normalViewPr>
  <p:slideViewPr>
    <p:cSldViewPr>
      <p:cViewPr varScale="1">
        <p:scale>
          <a:sx n="118" d="100"/>
          <a:sy n="118" d="100"/>
        </p:scale>
        <p:origin x="-11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4258960958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3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9218" name="Shape 3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360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932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90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6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058863"/>
            <a:ext cx="8229600" cy="79216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924050"/>
            <a:ext cx="8229600" cy="30051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0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54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68313" y="105886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pt-BR" altLang="en-US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68313" y="1924050"/>
            <a:ext cx="82296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en-US" dirty="0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/>
        </p:nvSpPr>
        <p:spPr bwMode="auto">
          <a:xfrm>
            <a:off x="2627313" y="4749800"/>
            <a:ext cx="37449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/>
            <a:r>
              <a:rPr lang="pt-BR" altLang="en-US" sz="1300" dirty="0">
                <a:solidFill>
                  <a:srgbClr val="FA7E26"/>
                </a:solidFill>
              </a:rPr>
              <a:t>São</a:t>
            </a:r>
            <a:r>
              <a:rPr lang="pt-BR" altLang="en-US" sz="1300" baseline="0" dirty="0">
                <a:solidFill>
                  <a:srgbClr val="FA7E26"/>
                </a:solidFill>
              </a:rPr>
              <a:t> Paulo</a:t>
            </a:r>
            <a:r>
              <a:rPr lang="pt-BR" altLang="en-US" sz="1300" dirty="0">
                <a:solidFill>
                  <a:srgbClr val="FA7E26"/>
                </a:solidFill>
              </a:rPr>
              <a:t>, 04 a 06 de julho de 2017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-20538"/>
            <a:ext cx="9143999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Xd-oNor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4283075"/>
            <a:ext cx="828675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60" r:id="rId5"/>
    <p:sldLayoutId id="2147483661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2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2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2"/>
          </a:solidFill>
          <a:latin typeface="Tahoma" panose="020B0604030504040204" pitchFamily="34" charset="0"/>
          <a:ea typeface="Arial"/>
          <a:cs typeface="Arial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0"/>
          <p:cNvSpPr txBox="1">
            <a:spLocks noGrp="1"/>
          </p:cNvSpPr>
          <p:nvPr>
            <p:ph type="ctrTitle"/>
          </p:nvPr>
        </p:nvSpPr>
        <p:spPr>
          <a:xfrm>
            <a:off x="469776" y="1203598"/>
            <a:ext cx="8278688" cy="2232248"/>
          </a:xfrm>
        </p:spPr>
        <p:txBody>
          <a:bodyPr/>
          <a:lstStyle/>
          <a:p>
            <a:r>
              <a:rPr lang="en-US" dirty="0" err="1" smtClean="0"/>
              <a:t>Laboratório</a:t>
            </a:r>
            <a:r>
              <a:rPr lang="en-US" dirty="0" smtClean="0"/>
              <a:t> de </a:t>
            </a:r>
            <a:r>
              <a:rPr lang="en-US" dirty="0" err="1" smtClean="0"/>
              <a:t>P</a:t>
            </a:r>
            <a:r>
              <a:rPr lang="en-US" sz="4400" dirty="0" err="1" smtClean="0"/>
              <a:t>rojetos</a:t>
            </a:r>
            <a:r>
              <a:rPr lang="en-US" sz="4400" dirty="0" smtClean="0"/>
              <a:t> </a:t>
            </a:r>
            <a:r>
              <a:rPr lang="en-US" sz="4400" dirty="0" err="1" smtClean="0"/>
              <a:t>em</a:t>
            </a:r>
            <a:r>
              <a:rPr lang="en-US" sz="4400" dirty="0" smtClean="0"/>
              <a:t> </a:t>
            </a:r>
            <a:r>
              <a:rPr lang="en-US" sz="4400" dirty="0" err="1" smtClean="0"/>
              <a:t>Engenharia</a:t>
            </a:r>
            <a:r>
              <a:rPr lang="en-US" sz="4400" dirty="0" smtClean="0"/>
              <a:t> para </a:t>
            </a:r>
            <a:r>
              <a:rPr lang="en-US" sz="4400" dirty="0" err="1" smtClean="0"/>
              <a:t>Aprendizagem</a:t>
            </a:r>
            <a:r>
              <a:rPr lang="en-US" sz="4400" dirty="0" smtClean="0"/>
              <a:t> </a:t>
            </a:r>
            <a:r>
              <a:rPr lang="en-US" sz="4400" dirty="0" err="1" smtClean="0"/>
              <a:t>Baseada</a:t>
            </a:r>
            <a:r>
              <a:rPr lang="en-US" sz="4400" dirty="0" smtClean="0"/>
              <a:t> </a:t>
            </a:r>
            <a:r>
              <a:rPr lang="en-US" sz="4400" dirty="0" err="1" smtClean="0"/>
              <a:t>em</a:t>
            </a:r>
            <a:r>
              <a:rPr lang="en-US" sz="4400" dirty="0" smtClean="0"/>
              <a:t> </a:t>
            </a:r>
            <a:r>
              <a:rPr lang="en-US" sz="4400" dirty="0" err="1" smtClean="0"/>
              <a:t>Problemas</a:t>
            </a:r>
            <a:endParaRPr lang="pt-BR" altLang="en-US" sz="4400" dirty="0"/>
          </a:p>
        </p:txBody>
      </p:sp>
      <p:sp>
        <p:nvSpPr>
          <p:cNvPr id="8194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3659221"/>
            <a:ext cx="7772400" cy="928753"/>
          </a:xfrm>
        </p:spPr>
        <p:txBody>
          <a:bodyPr/>
          <a:lstStyle/>
          <a:p>
            <a:r>
              <a:rPr lang="pt-BR" sz="1800" dirty="0"/>
              <a:t>Edson </a:t>
            </a:r>
            <a:r>
              <a:rPr lang="pt-BR" sz="1800" dirty="0" err="1" smtClean="0"/>
              <a:t>Gesualdo</a:t>
            </a:r>
            <a:r>
              <a:rPr lang="pt-BR" sz="1800" dirty="0" smtClean="0"/>
              <a:t>, </a:t>
            </a:r>
            <a:r>
              <a:rPr lang="pt-BR" sz="1800" dirty="0" err="1" smtClean="0"/>
              <a:t>Maximiliam</a:t>
            </a:r>
            <a:r>
              <a:rPr lang="pt-BR" sz="1800" dirty="0" smtClean="0"/>
              <a:t> </a:t>
            </a:r>
            <a:r>
              <a:rPr lang="pt-BR" sz="1800" dirty="0" err="1" smtClean="0"/>
              <a:t>Luppe</a:t>
            </a:r>
            <a:r>
              <a:rPr lang="pt-BR" sz="1800" dirty="0" smtClean="0"/>
              <a:t>, </a:t>
            </a:r>
            <a:r>
              <a:rPr lang="pt-BR" sz="1800" dirty="0"/>
              <a:t>Vilma A. Oliveira</a:t>
            </a:r>
            <a:endParaRPr lang="en-US" sz="1800" dirty="0"/>
          </a:p>
          <a:p>
            <a:pPr>
              <a:tabLst>
                <a:tab pos="2600325" algn="l"/>
              </a:tabLst>
            </a:pPr>
            <a:endParaRPr lang="pt-BR" altLang="en-US" sz="1100" dirty="0"/>
          </a:p>
          <a:p>
            <a:r>
              <a:rPr lang="pt-BR" altLang="en-US" sz="2000" dirty="0" smtClean="0"/>
              <a:t>EESC/USP</a:t>
            </a:r>
            <a:endParaRPr lang="pt-BR" altLang="en-US" sz="2000" dirty="0"/>
          </a:p>
        </p:txBody>
      </p:sp>
      <p:sp>
        <p:nvSpPr>
          <p:cNvPr id="2" name="Retângulo 1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68313" y="1059582"/>
            <a:ext cx="8229600" cy="576064"/>
          </a:xfrm>
        </p:spPr>
        <p:txBody>
          <a:bodyPr/>
          <a:lstStyle/>
          <a:p>
            <a:pPr algn="r"/>
            <a:r>
              <a:rPr lang="pt-BR" alt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Dificuldades</a:t>
            </a:r>
            <a:endParaRPr lang="pt-BR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468312" y="2014884"/>
            <a:ext cx="8568183" cy="3005138"/>
          </a:xfrm>
        </p:spPr>
        <p:txBody>
          <a:bodyPr/>
          <a:lstStyle/>
          <a:p>
            <a:r>
              <a:rPr lang="en-US" altLang="en-US" sz="3600" dirty="0">
                <a:cs typeface="Arial" panose="020B0604020202020204" pitchFamily="34" charset="0"/>
              </a:rPr>
              <a:t>c) </a:t>
            </a:r>
            <a:r>
              <a:rPr lang="en-US" altLang="en-US" sz="3600" dirty="0" err="1" smtClean="0">
                <a:cs typeface="Arial" panose="020B0604020202020204" pitchFamily="34" charset="0"/>
              </a:rPr>
              <a:t>Preparação</a:t>
            </a:r>
            <a:r>
              <a:rPr lang="en-US" altLang="en-US" sz="3600" dirty="0" smtClean="0"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cs typeface="Arial" panose="020B0604020202020204" pitchFamily="34" charset="0"/>
              </a:rPr>
              <a:t>pedagógica</a:t>
            </a:r>
            <a:r>
              <a:rPr lang="en-US" altLang="en-US" sz="3600" dirty="0" smtClean="0"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cs typeface="Arial" panose="020B0604020202020204" pitchFamily="34" charset="0"/>
              </a:rPr>
              <a:t>necessária</a:t>
            </a:r>
            <a:r>
              <a:rPr lang="en-US" altLang="en-US" sz="3600" dirty="0" smtClean="0">
                <a:cs typeface="Arial" panose="020B0604020202020204" pitchFamily="34" charset="0"/>
              </a:rPr>
              <a:t> para </a:t>
            </a:r>
            <a:r>
              <a:rPr lang="en-US" altLang="en-US" sz="3600" dirty="0" err="1" smtClean="0">
                <a:cs typeface="Arial" panose="020B0604020202020204" pitchFamily="34" charset="0"/>
              </a:rPr>
              <a:t>implementar</a:t>
            </a:r>
            <a:r>
              <a:rPr lang="en-US" altLang="en-US" sz="3600" dirty="0" smtClean="0">
                <a:cs typeface="Arial" panose="020B0604020202020204" pitchFamily="34" charset="0"/>
              </a:rPr>
              <a:t> as </a:t>
            </a:r>
            <a:r>
              <a:rPr lang="en-US" altLang="en-US" sz="3600" dirty="0" err="1" smtClean="0">
                <a:cs typeface="Arial" panose="020B0604020202020204" pitchFamily="34" charset="0"/>
              </a:rPr>
              <a:t>atividades</a:t>
            </a:r>
            <a:r>
              <a:rPr lang="en-US" altLang="en-US" sz="3600" dirty="0" smtClean="0"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cs typeface="Arial" panose="020B0604020202020204" pitchFamily="34" charset="0"/>
              </a:rPr>
              <a:t>usando</a:t>
            </a:r>
            <a:r>
              <a:rPr lang="en-US" altLang="en-US" sz="3600" dirty="0" smtClean="0">
                <a:cs typeface="Arial" panose="020B0604020202020204" pitchFamily="34" charset="0"/>
              </a:rPr>
              <a:t> PBL </a:t>
            </a:r>
            <a:endParaRPr lang="en-US" altLang="en-US" sz="3600" dirty="0"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algn="ctr"/>
            <a:endParaRPr lang="pt-BR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68313" y="915566"/>
            <a:ext cx="8229600" cy="792162"/>
          </a:xfrm>
        </p:spPr>
        <p:txBody>
          <a:bodyPr/>
          <a:lstStyle/>
          <a:p>
            <a:r>
              <a:rPr lang="pt-BR" alt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Proposta de PBL</a:t>
            </a:r>
            <a:endParaRPr lang="pt-BR" alt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468312" y="1563638"/>
            <a:ext cx="8568183" cy="3005138"/>
          </a:xfrm>
        </p:spPr>
        <p:txBody>
          <a:bodyPr/>
          <a:lstStyle/>
          <a:p>
            <a:r>
              <a:rPr lang="en-US" altLang="en-US" sz="3200" dirty="0" err="1" smtClean="0">
                <a:cs typeface="Arial" panose="020B0604020202020204" pitchFamily="34" charset="0"/>
              </a:rPr>
              <a:t>Disciplina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integradora</a:t>
            </a:r>
            <a:r>
              <a:rPr lang="en-US" altLang="en-US" sz="3200" dirty="0" smtClean="0">
                <a:cs typeface="Arial" panose="020B0604020202020204" pitchFamily="34" charset="0"/>
              </a:rPr>
              <a:t>:</a:t>
            </a:r>
          </a:p>
          <a:p>
            <a:r>
              <a:rPr lang="pt-BR" sz="3200" dirty="0"/>
              <a:t>aplicação da nova metodologia de forma gradual </a:t>
            </a:r>
            <a:r>
              <a:rPr lang="pt-BR" sz="3200" dirty="0" smtClean="0"/>
              <a:t>a </a:t>
            </a:r>
            <a:r>
              <a:rPr lang="pt-BR" sz="3200" dirty="0"/>
              <a:t>partir da adesão de </a:t>
            </a:r>
            <a:r>
              <a:rPr lang="pt-BR" sz="3200" dirty="0" smtClean="0"/>
              <a:t>docentes </a:t>
            </a:r>
            <a:r>
              <a:rPr lang="pt-BR" sz="3200" dirty="0"/>
              <a:t>e de modo opcional para os alunos das disciplinas que </a:t>
            </a:r>
            <a:r>
              <a:rPr lang="pt-BR" sz="3200" dirty="0" smtClean="0"/>
              <a:t>se agreguem à proposta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algn="ctr"/>
            <a:endParaRPr lang="pt-BR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-20177" y="1563638"/>
            <a:ext cx="5544616" cy="18002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EESC </a:t>
            </a:r>
            <a:r>
              <a:rPr lang="en-US" alt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relacionadas</a:t>
            </a: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endParaRPr lang="pt-BR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707654"/>
            <a:ext cx="2649356" cy="30051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468313" y="1059582"/>
            <a:ext cx="82296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r>
              <a:rPr lang="pt-BR" altLang="en-US" sz="2000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Proposta de PBL</a:t>
            </a:r>
            <a:endParaRPr lang="pt-BR" altLang="en-US" sz="20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68313" y="987574"/>
            <a:ext cx="8229600" cy="504056"/>
          </a:xfrm>
        </p:spPr>
        <p:txBody>
          <a:bodyPr/>
          <a:lstStyle/>
          <a:p>
            <a:pPr algn="r"/>
            <a:r>
              <a:rPr lang="pt-BR" alt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Proposta PBL</a:t>
            </a:r>
            <a:endParaRPr lang="pt-BR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468312" y="1726852"/>
            <a:ext cx="8568183" cy="3005138"/>
          </a:xfrm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Equipe</a:t>
            </a:r>
            <a:r>
              <a:rPr lang="en-US" sz="3200" b="1" dirty="0">
                <a:solidFill>
                  <a:srgbClr val="00B0F0"/>
                </a:solidFill>
              </a:rPr>
              <a:t> EESC Baja SAE </a:t>
            </a:r>
            <a:r>
              <a:rPr lang="pt-BR" sz="3200" dirty="0" smtClean="0">
                <a:solidFill>
                  <a:schemeClr val="tx1"/>
                </a:solidFill>
              </a:rPr>
              <a:t>Organizada </a:t>
            </a:r>
            <a:r>
              <a:rPr lang="pt-BR" sz="3200" dirty="0">
                <a:solidFill>
                  <a:schemeClr val="tx1"/>
                </a:solidFill>
              </a:rPr>
              <a:t>como uma empresa de pequeno porte com </a:t>
            </a:r>
            <a:r>
              <a:rPr lang="pt-BR" sz="3200" dirty="0" smtClean="0">
                <a:solidFill>
                  <a:schemeClr val="tx1"/>
                </a:solidFill>
              </a:rPr>
              <a:t>cargos administrativos, execução. Garante </a:t>
            </a:r>
            <a:r>
              <a:rPr lang="pt-BR" sz="3200" dirty="0">
                <a:solidFill>
                  <a:schemeClr val="tx1"/>
                </a:solidFill>
              </a:rPr>
              <a:t>um melhor desempenho nas áreas de gestão, administração, concepção de projetos e </a:t>
            </a:r>
            <a:r>
              <a:rPr lang="pt-BR" sz="3200" dirty="0" smtClean="0">
                <a:solidFill>
                  <a:schemeClr val="tx1"/>
                </a:solidFill>
              </a:rPr>
              <a:t>execução</a:t>
            </a:r>
            <a:endParaRPr lang="pt-BR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pt-BR" sz="3600" dirty="0">
              <a:solidFill>
                <a:schemeClr val="tx1"/>
              </a:solidFill>
            </a:endParaRPr>
          </a:p>
          <a:p>
            <a:pPr algn="ctr"/>
            <a:endParaRPr lang="en-US" altLang="en-US" sz="3600" dirty="0">
              <a:cs typeface="Arial" panose="020B0604020202020204" pitchFamily="34" charset="0"/>
            </a:endParaRPr>
          </a:p>
          <a:p>
            <a:pPr algn="ctr"/>
            <a:endParaRPr lang="pt-BR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68313" y="915566"/>
            <a:ext cx="8229600" cy="792162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.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dirty="0" err="1" smtClean="0">
                <a:solidFill>
                  <a:srgbClr val="00B0F0"/>
                </a:solidFill>
              </a:rPr>
              <a:t>Competição</a:t>
            </a:r>
            <a:r>
              <a:rPr lang="en-US" sz="4000" dirty="0" smtClean="0">
                <a:solidFill>
                  <a:srgbClr val="00B0F0"/>
                </a:solidFill>
              </a:rPr>
              <a:t> e </a:t>
            </a:r>
            <a:r>
              <a:rPr lang="en-US" sz="4000" dirty="0" err="1" smtClean="0">
                <a:solidFill>
                  <a:srgbClr val="00B0F0"/>
                </a:solidFill>
              </a:rPr>
              <a:t>oficina</a:t>
            </a:r>
            <a:endParaRPr lang="pt-BR" alt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Edson\Pictures\aefe35_f4641026288d46fdaac5f9c8b6c042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9333"/>
            <a:ext cx="3548026" cy="292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09333"/>
            <a:ext cx="4248472" cy="292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1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68313" y="987574"/>
            <a:ext cx="8229600" cy="792088"/>
          </a:xfrm>
        </p:spPr>
        <p:txBody>
          <a:bodyPr/>
          <a:lstStyle/>
          <a:p>
            <a:pPr lvl="0"/>
            <a:r>
              <a:rPr lang="en-AU" sz="3600" b="1" dirty="0" smtClean="0">
                <a:solidFill>
                  <a:srgbClr val="00B0F0"/>
                </a:solidFill>
              </a:rPr>
              <a:t>IV. </a:t>
            </a:r>
            <a:r>
              <a:rPr lang="en-AU" sz="3600" b="1" dirty="0" err="1" smtClean="0">
                <a:solidFill>
                  <a:srgbClr val="00B0F0"/>
                </a:solidFill>
              </a:rPr>
              <a:t>Disciplina</a:t>
            </a:r>
            <a:r>
              <a:rPr lang="en-AU" sz="3600" b="1" dirty="0" smtClean="0">
                <a:solidFill>
                  <a:srgbClr val="00B0F0"/>
                </a:solidFill>
              </a:rPr>
              <a:t> de </a:t>
            </a:r>
            <a:r>
              <a:rPr lang="en-AU" sz="3600" b="1" dirty="0" err="1" smtClean="0">
                <a:solidFill>
                  <a:srgbClr val="00B0F0"/>
                </a:solidFill>
              </a:rPr>
              <a:t>projeto</a:t>
            </a:r>
            <a:r>
              <a:rPr lang="en-AU" sz="3600" b="1" dirty="0" smtClean="0">
                <a:solidFill>
                  <a:srgbClr val="00B0F0"/>
                </a:solidFill>
              </a:rPr>
              <a:t> </a:t>
            </a:r>
            <a:r>
              <a:rPr lang="en-AU" sz="3600" b="1" dirty="0" err="1" smtClean="0">
                <a:solidFill>
                  <a:srgbClr val="00B0F0"/>
                </a:solidFill>
              </a:rPr>
              <a:t>integradora</a:t>
            </a:r>
            <a:endParaRPr lang="pt-BR" sz="3600" i="1" dirty="0">
              <a:solidFill>
                <a:srgbClr val="00B0F0"/>
              </a:solidFill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251520" y="2067694"/>
            <a:ext cx="8568183" cy="3005138"/>
          </a:xfrm>
        </p:spPr>
        <p:txBody>
          <a:bodyPr/>
          <a:lstStyle/>
          <a:p>
            <a:pPr marL="514350" indent="-514350" hangingPunct="0">
              <a:buAutoNum type="alphaLcParenR"/>
            </a:pPr>
            <a:r>
              <a:rPr lang="pt-BR" sz="3200" dirty="0" smtClean="0"/>
              <a:t>Matrícula facultada aos </a:t>
            </a:r>
            <a:r>
              <a:rPr lang="pt-BR" sz="3200" dirty="0"/>
              <a:t>estudantes </a:t>
            </a:r>
            <a:r>
              <a:rPr lang="pt-BR" sz="3200" dirty="0" smtClean="0"/>
              <a:t>comprometidos </a:t>
            </a:r>
            <a:r>
              <a:rPr lang="pt-BR" sz="3200" dirty="0"/>
              <a:t>com a Equipe </a:t>
            </a:r>
            <a:r>
              <a:rPr lang="pt-BR" sz="3200" dirty="0" smtClean="0"/>
              <a:t>Baja ou  envolvidos </a:t>
            </a:r>
            <a:r>
              <a:rPr lang="pt-BR" sz="3200" dirty="0"/>
              <a:t>com projetos relacionados ao Baja </a:t>
            </a:r>
            <a:r>
              <a:rPr lang="pt-BR" sz="3200" dirty="0" smtClean="0"/>
              <a:t>SAE</a:t>
            </a:r>
          </a:p>
          <a:p>
            <a:pPr hangingPunct="0"/>
            <a:endParaRPr lang="pt-BR" sz="3200" dirty="0"/>
          </a:p>
          <a:p>
            <a:pPr lvl="0" algn="ctr" hangingPunct="0"/>
            <a:endParaRPr lang="pt-BR" sz="3600" dirty="0">
              <a:solidFill>
                <a:schemeClr val="tx1"/>
              </a:solidFill>
            </a:endParaRPr>
          </a:p>
          <a:p>
            <a:pPr algn="ctr"/>
            <a:endParaRPr lang="en-US" altLang="en-US" sz="3600" dirty="0">
              <a:cs typeface="Arial" panose="020B0604020202020204" pitchFamily="34" charset="0"/>
            </a:endParaRPr>
          </a:p>
          <a:p>
            <a:pPr algn="ctr"/>
            <a:endParaRPr lang="pt-BR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68313" y="1131590"/>
            <a:ext cx="8229600" cy="504056"/>
          </a:xfrm>
        </p:spPr>
        <p:txBody>
          <a:bodyPr/>
          <a:lstStyle/>
          <a:p>
            <a:pPr lvl="0" algn="r"/>
            <a:r>
              <a:rPr lang="en-AU" sz="2000" b="1" dirty="0">
                <a:solidFill>
                  <a:srgbClr val="00B0F0"/>
                </a:solidFill>
              </a:rPr>
              <a:t>IV. </a:t>
            </a:r>
            <a:r>
              <a:rPr lang="en-AU" sz="2000" b="1" dirty="0" err="1">
                <a:solidFill>
                  <a:srgbClr val="00B0F0"/>
                </a:solidFill>
              </a:rPr>
              <a:t>Disciplina</a:t>
            </a:r>
            <a:r>
              <a:rPr lang="en-AU" sz="2000" b="1" dirty="0">
                <a:solidFill>
                  <a:srgbClr val="00B0F0"/>
                </a:solidFill>
              </a:rPr>
              <a:t> de </a:t>
            </a:r>
            <a:r>
              <a:rPr lang="en-AU" sz="2000" b="1" dirty="0" err="1">
                <a:solidFill>
                  <a:srgbClr val="00B0F0"/>
                </a:solidFill>
              </a:rPr>
              <a:t>projeto</a:t>
            </a:r>
            <a:r>
              <a:rPr lang="en-AU" sz="2000" b="1" dirty="0">
                <a:solidFill>
                  <a:srgbClr val="00B0F0"/>
                </a:solidFill>
              </a:rPr>
              <a:t> </a:t>
            </a:r>
            <a:r>
              <a:rPr lang="en-AU" sz="2000" b="1" dirty="0" err="1">
                <a:solidFill>
                  <a:srgbClr val="00B0F0"/>
                </a:solidFill>
              </a:rPr>
              <a:t>integradora</a:t>
            </a:r>
            <a:endParaRPr lang="pt-BR" sz="2000" i="1" dirty="0">
              <a:solidFill>
                <a:srgbClr val="0070C0"/>
              </a:solidFill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251520" y="1995686"/>
            <a:ext cx="8568183" cy="3005138"/>
          </a:xfrm>
        </p:spPr>
        <p:txBody>
          <a:bodyPr/>
          <a:lstStyle/>
          <a:p>
            <a:r>
              <a:rPr lang="pt-BR" sz="3600" dirty="0" smtClean="0"/>
              <a:t>b) Projetos </a:t>
            </a:r>
            <a:r>
              <a:rPr lang="pt-BR" sz="3600" dirty="0"/>
              <a:t>guiados pelas regras do projeto </a:t>
            </a:r>
            <a:r>
              <a:rPr lang="pt-BR" sz="3600" dirty="0" smtClean="0"/>
              <a:t>Baja</a:t>
            </a:r>
          </a:p>
          <a:p>
            <a:pPr lvl="2" algn="ctr"/>
            <a:r>
              <a:rPr lang="en-US" sz="3600" dirty="0" smtClean="0">
                <a:solidFill>
                  <a:schemeClr val="tx1"/>
                </a:solidFill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</a:rPr>
              <a:t>Limitação</a:t>
            </a:r>
            <a:r>
              <a:rPr lang="en-US" sz="3600" dirty="0" smtClean="0">
                <a:solidFill>
                  <a:schemeClr val="tx1"/>
                </a:solidFill>
              </a:rPr>
              <a:t> de </a:t>
            </a:r>
            <a:r>
              <a:rPr lang="en-US" sz="3600" dirty="0" err="1" smtClean="0">
                <a:solidFill>
                  <a:schemeClr val="tx1"/>
                </a:solidFill>
              </a:rPr>
              <a:t>custo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espaço</a:t>
            </a:r>
            <a:r>
              <a:rPr lang="en-US" sz="3600" dirty="0" smtClean="0">
                <a:solidFill>
                  <a:schemeClr val="tx1"/>
                </a:solidFill>
              </a:rPr>
              <a:t>, peso, </a:t>
            </a:r>
            <a:r>
              <a:rPr lang="en-US" sz="3600" dirty="0" err="1" smtClean="0">
                <a:solidFill>
                  <a:schemeClr val="tx1"/>
                </a:solidFill>
              </a:rPr>
              <a:t>robustez</a:t>
            </a:r>
            <a:r>
              <a:rPr lang="en-US" sz="3600" dirty="0" smtClean="0">
                <a:solidFill>
                  <a:schemeClr val="tx1"/>
                </a:solidFill>
              </a:rPr>
              <a:t> a </a:t>
            </a:r>
            <a:r>
              <a:rPr lang="en-US" sz="3600" dirty="0" err="1" smtClean="0">
                <a:solidFill>
                  <a:schemeClr val="tx1"/>
                </a:solidFill>
              </a:rPr>
              <a:t>vibração</a:t>
            </a:r>
            <a:r>
              <a:rPr lang="en-US" sz="3600" dirty="0" smtClean="0">
                <a:solidFill>
                  <a:schemeClr val="tx1"/>
                </a:solidFill>
              </a:rPr>
              <a:t> e </a:t>
            </a:r>
            <a:r>
              <a:rPr lang="en-US" sz="3600" dirty="0" err="1" smtClean="0">
                <a:solidFill>
                  <a:schemeClr val="tx1"/>
                </a:solidFill>
              </a:rPr>
              <a:t>manutenção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fácil</a:t>
            </a:r>
            <a:endParaRPr lang="pt-BR" sz="3600" dirty="0">
              <a:solidFill>
                <a:schemeClr val="tx1"/>
              </a:solidFill>
            </a:endParaRPr>
          </a:p>
          <a:p>
            <a:pPr algn="ctr"/>
            <a:endParaRPr lang="en-US" altLang="en-US" sz="3600" dirty="0">
              <a:cs typeface="Arial" panose="020B0604020202020204" pitchFamily="34" charset="0"/>
            </a:endParaRPr>
          </a:p>
          <a:p>
            <a:pPr algn="ctr"/>
            <a:endParaRPr lang="pt-BR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68313" y="987574"/>
            <a:ext cx="8229600" cy="122413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B0F0"/>
                </a:solidFill>
              </a:rPr>
              <a:t>A) Implementação</a:t>
            </a:r>
            <a:endParaRPr lang="pt-BR" sz="3600" b="1" dirty="0">
              <a:solidFill>
                <a:srgbClr val="00B0F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071" y="1347614"/>
            <a:ext cx="3937377" cy="3756821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468313" y="987574"/>
            <a:ext cx="8229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AU" sz="2000" b="1" kern="0" dirty="0" smtClean="0">
                <a:solidFill>
                  <a:srgbClr val="00B0F0"/>
                </a:solidFill>
              </a:rPr>
              <a:t>IV. </a:t>
            </a:r>
            <a:r>
              <a:rPr lang="en-AU" sz="2000" b="1" kern="0" dirty="0" err="1" smtClean="0">
                <a:solidFill>
                  <a:srgbClr val="00B0F0"/>
                </a:solidFill>
              </a:rPr>
              <a:t>Disciplina</a:t>
            </a:r>
            <a:r>
              <a:rPr lang="en-AU" sz="2000" b="1" kern="0" dirty="0" smtClean="0">
                <a:solidFill>
                  <a:srgbClr val="00B0F0"/>
                </a:solidFill>
              </a:rPr>
              <a:t> de </a:t>
            </a:r>
            <a:r>
              <a:rPr lang="en-AU" sz="2000" b="1" kern="0" dirty="0" err="1" smtClean="0">
                <a:solidFill>
                  <a:srgbClr val="00B0F0"/>
                </a:solidFill>
              </a:rPr>
              <a:t>projeto</a:t>
            </a:r>
            <a:r>
              <a:rPr lang="en-AU" sz="2000" b="1" kern="0" dirty="0" smtClean="0">
                <a:solidFill>
                  <a:srgbClr val="00B0F0"/>
                </a:solidFill>
              </a:rPr>
              <a:t> </a:t>
            </a:r>
            <a:r>
              <a:rPr lang="en-AU" sz="2000" b="1" kern="0" dirty="0" err="1" smtClean="0">
                <a:solidFill>
                  <a:srgbClr val="00B0F0"/>
                </a:solidFill>
              </a:rPr>
              <a:t>integradora</a:t>
            </a:r>
            <a:endParaRPr lang="pt-BR" sz="2000" i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68313" y="987574"/>
            <a:ext cx="8229600" cy="792088"/>
          </a:xfrm>
        </p:spPr>
        <p:txBody>
          <a:bodyPr/>
          <a:lstStyle/>
          <a:p>
            <a:pPr lvl="0"/>
            <a:r>
              <a:rPr lang="en-AU" sz="3600" b="1" dirty="0">
                <a:solidFill>
                  <a:srgbClr val="00B0F0"/>
                </a:solidFill>
              </a:rPr>
              <a:t>B</a:t>
            </a:r>
            <a:r>
              <a:rPr lang="en-AU" sz="3600" b="1" dirty="0" smtClean="0">
                <a:solidFill>
                  <a:srgbClr val="00B0F0"/>
                </a:solidFill>
              </a:rPr>
              <a:t>) </a:t>
            </a:r>
            <a:r>
              <a:rPr lang="en-AU" sz="3600" b="1" dirty="0" err="1" smtClean="0">
                <a:solidFill>
                  <a:srgbClr val="00B0F0"/>
                </a:solidFill>
              </a:rPr>
              <a:t>Avaliação</a:t>
            </a:r>
            <a:endParaRPr lang="pt-BR" sz="3600" i="1" dirty="0">
              <a:solidFill>
                <a:srgbClr val="00B0F0"/>
              </a:solidFill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287908" y="1851670"/>
            <a:ext cx="8568183" cy="3005138"/>
          </a:xfrm>
        </p:spPr>
        <p:txBody>
          <a:bodyPr/>
          <a:lstStyle/>
          <a:p>
            <a:pPr marL="542925" lvl="0" indent="-542925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Desempenho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acadêmico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pPr marL="542925" lvl="0" indent="-542925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Desempenho</a:t>
            </a:r>
            <a:r>
              <a:rPr lang="en-US" sz="3600" dirty="0" smtClean="0">
                <a:solidFill>
                  <a:schemeClr val="tx1"/>
                </a:solidFill>
              </a:rPr>
              <a:t> da </a:t>
            </a:r>
            <a:r>
              <a:rPr lang="en-US" sz="3600" dirty="0" err="1" smtClean="0">
                <a:solidFill>
                  <a:schemeClr val="tx1"/>
                </a:solidFill>
              </a:rPr>
              <a:t>equipe</a:t>
            </a:r>
            <a:r>
              <a:rPr lang="en-US" sz="3600" dirty="0" smtClean="0">
                <a:solidFill>
                  <a:schemeClr val="tx1"/>
                </a:solidFill>
              </a:rPr>
              <a:t> BAJA </a:t>
            </a:r>
            <a:r>
              <a:rPr lang="en-US" sz="3600" dirty="0" err="1" smtClean="0">
                <a:solidFill>
                  <a:schemeClr val="tx1"/>
                </a:solidFill>
              </a:rPr>
              <a:t>nas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competições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anuais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3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</a:rPr>
              <a:t>Respostas</a:t>
            </a:r>
            <a:r>
              <a:rPr lang="en-US" sz="3600" dirty="0" smtClean="0">
                <a:solidFill>
                  <a:schemeClr val="tx1"/>
                </a:solidFill>
              </a:rPr>
              <a:t> a </a:t>
            </a:r>
            <a:r>
              <a:rPr lang="en-US" sz="3600" dirty="0" err="1" smtClean="0">
                <a:solidFill>
                  <a:schemeClr val="tx1"/>
                </a:solidFill>
              </a:rPr>
              <a:t>questionários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abertos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pt-BR" sz="4000" dirty="0">
              <a:solidFill>
                <a:schemeClr val="tx1"/>
              </a:solidFill>
            </a:endParaRPr>
          </a:p>
          <a:p>
            <a:pPr marL="742950" lvl="0" indent="-742950">
              <a:buAutoNum type="arabicPeriod"/>
            </a:pPr>
            <a:endParaRPr lang="pt-BR" sz="3600" dirty="0">
              <a:solidFill>
                <a:schemeClr val="tx1"/>
              </a:solidFill>
            </a:endParaRPr>
          </a:p>
          <a:p>
            <a:pPr algn="ctr"/>
            <a:endParaRPr lang="en-US" altLang="en-US" sz="3600" dirty="0">
              <a:cs typeface="Arial" panose="020B0604020202020204" pitchFamily="34" charset="0"/>
            </a:endParaRPr>
          </a:p>
          <a:p>
            <a:pPr algn="ctr"/>
            <a:endParaRPr lang="pt-BR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57200" y="1131590"/>
            <a:ext cx="8229600" cy="792088"/>
          </a:xfrm>
        </p:spPr>
        <p:txBody>
          <a:bodyPr/>
          <a:lstStyle/>
          <a:p>
            <a:pPr lvl="0"/>
            <a:r>
              <a:rPr lang="en-US" sz="3600" b="1" dirty="0" smtClean="0">
                <a:solidFill>
                  <a:srgbClr val="00B0F0"/>
                </a:solidFill>
              </a:rPr>
              <a:t>B) </a:t>
            </a:r>
            <a:r>
              <a:rPr lang="en-US" sz="3600" b="1" dirty="0" err="1" smtClean="0">
                <a:solidFill>
                  <a:srgbClr val="00B0F0"/>
                </a:solidFill>
              </a:rPr>
              <a:t>Benefícios</a:t>
            </a:r>
            <a:endParaRPr lang="pt-BR" sz="3600" i="1" dirty="0">
              <a:solidFill>
                <a:srgbClr val="0070C0"/>
              </a:solidFill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idx="1"/>
          </p:nvPr>
        </p:nvSpPr>
        <p:spPr>
          <a:xfrm>
            <a:off x="251520" y="1851670"/>
            <a:ext cx="8568183" cy="3005138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a) </a:t>
            </a:r>
            <a:r>
              <a:rPr lang="en-US" sz="3600" dirty="0" err="1" smtClean="0">
                <a:solidFill>
                  <a:schemeClr val="tx1"/>
                </a:solidFill>
              </a:rPr>
              <a:t>Possibilidade</a:t>
            </a:r>
            <a:r>
              <a:rPr lang="en-US" sz="3600" dirty="0" smtClean="0">
                <a:solidFill>
                  <a:schemeClr val="tx1"/>
                </a:solidFill>
              </a:rPr>
              <a:t> de </a:t>
            </a:r>
            <a:r>
              <a:rPr lang="en-US" sz="3600" dirty="0" err="1" smtClean="0">
                <a:solidFill>
                  <a:schemeClr val="tx1"/>
                </a:solidFill>
              </a:rPr>
              <a:t>interação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continuada</a:t>
            </a:r>
            <a:r>
              <a:rPr lang="en-US" sz="3600" dirty="0" smtClean="0">
                <a:solidFill>
                  <a:schemeClr val="tx1"/>
                </a:solidFill>
              </a:rPr>
              <a:t> entre </a:t>
            </a:r>
            <a:r>
              <a:rPr lang="en-US" sz="3600" dirty="0" err="1" smtClean="0">
                <a:solidFill>
                  <a:schemeClr val="tx1"/>
                </a:solidFill>
              </a:rPr>
              <a:t>os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participantes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b</a:t>
            </a:r>
            <a:r>
              <a:rPr lang="en-US" sz="3600" dirty="0">
                <a:solidFill>
                  <a:schemeClr val="tx1"/>
                </a:solidFill>
              </a:rPr>
              <a:t>) </a:t>
            </a:r>
            <a:r>
              <a:rPr lang="en-US" sz="3600" dirty="0" err="1">
                <a:solidFill>
                  <a:schemeClr val="tx1"/>
                </a:solidFill>
              </a:rPr>
              <a:t>P</a:t>
            </a:r>
            <a:r>
              <a:rPr lang="en-US" sz="3600" dirty="0" err="1" smtClean="0">
                <a:solidFill>
                  <a:schemeClr val="tx1"/>
                </a:solidFill>
              </a:rPr>
              <a:t>roblemas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interdisciplinares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são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tratados</a:t>
            </a:r>
            <a:r>
              <a:rPr lang="en-US" sz="3600" dirty="0" smtClean="0">
                <a:solidFill>
                  <a:schemeClr val="tx1"/>
                </a:solidFill>
              </a:rPr>
              <a:t> e </a:t>
            </a:r>
            <a:r>
              <a:rPr lang="en-US" sz="3600" dirty="0" err="1" smtClean="0">
                <a:solidFill>
                  <a:schemeClr val="tx1"/>
                </a:solidFill>
              </a:rPr>
              <a:t>implementados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curto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prazo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pt-BR" sz="3600" dirty="0">
              <a:solidFill>
                <a:schemeClr val="tx1"/>
              </a:solidFill>
            </a:endParaRPr>
          </a:p>
          <a:p>
            <a:pPr algn="ctr"/>
            <a:endParaRPr lang="pt-BR" altLang="en-US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3978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57200" y="1131590"/>
            <a:ext cx="8229600" cy="720080"/>
          </a:xfrm>
        </p:spPr>
        <p:txBody>
          <a:bodyPr/>
          <a:lstStyle/>
          <a:p>
            <a:r>
              <a:rPr lang="pt-BR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Sumário da </a:t>
            </a:r>
            <a:r>
              <a:rPr lang="pt-BR" alt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apresentacão</a:t>
            </a:r>
            <a:endParaRPr lang="pt-B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707654"/>
            <a:ext cx="8229600" cy="3005138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pt-BR" altLang="en-US" sz="3000" dirty="0" smtClean="0">
                <a:cs typeface="Arial" panose="020B0604020202020204" pitchFamily="34" charset="0"/>
              </a:rPr>
              <a:t>Introdução</a:t>
            </a:r>
          </a:p>
          <a:p>
            <a:pPr marL="571500" indent="-571500">
              <a:buAutoNum type="romanUcPeriod"/>
            </a:pPr>
            <a:r>
              <a:rPr lang="pt-BR" altLang="en-US" sz="3000" dirty="0" smtClean="0">
                <a:cs typeface="Arial" panose="020B0604020202020204" pitchFamily="34" charset="0"/>
              </a:rPr>
              <a:t>Dificuldades da implementação de PBL</a:t>
            </a:r>
          </a:p>
          <a:p>
            <a:pPr marL="571500" indent="-571500">
              <a:buAutoNum type="romanUcPeriod"/>
            </a:pPr>
            <a:r>
              <a:rPr lang="pt-BR" altLang="en-US" sz="3000" dirty="0" smtClean="0">
                <a:cs typeface="Arial" panose="020B0604020202020204" pitchFamily="34" charset="0"/>
              </a:rPr>
              <a:t>Proposta de PBL</a:t>
            </a:r>
          </a:p>
          <a:p>
            <a:pPr marL="571500" indent="-571500">
              <a:buAutoNum type="romanUcPeriod"/>
            </a:pPr>
            <a:r>
              <a:rPr lang="en-AU" sz="3000" dirty="0" err="1">
                <a:cs typeface="Arial" panose="020B0604020202020204" pitchFamily="34" charset="0"/>
              </a:rPr>
              <a:t>Disciplina</a:t>
            </a:r>
            <a:r>
              <a:rPr lang="en-AU" sz="3000" dirty="0">
                <a:cs typeface="Arial" panose="020B0604020202020204" pitchFamily="34" charset="0"/>
              </a:rPr>
              <a:t> de </a:t>
            </a:r>
            <a:r>
              <a:rPr lang="en-AU" sz="3000" dirty="0" err="1">
                <a:cs typeface="Arial" panose="020B0604020202020204" pitchFamily="34" charset="0"/>
              </a:rPr>
              <a:t>projeto</a:t>
            </a:r>
            <a:r>
              <a:rPr lang="en-AU" sz="3000" dirty="0">
                <a:cs typeface="Arial" panose="020B0604020202020204" pitchFamily="34" charset="0"/>
              </a:rPr>
              <a:t> </a:t>
            </a:r>
            <a:r>
              <a:rPr lang="en-AU" sz="3000" dirty="0" err="1" smtClean="0">
                <a:cs typeface="Arial" panose="020B0604020202020204" pitchFamily="34" charset="0"/>
              </a:rPr>
              <a:t>integradora</a:t>
            </a:r>
            <a:endParaRPr lang="en-AU" sz="3000" dirty="0" smtClean="0">
              <a:cs typeface="Arial" panose="020B0604020202020204" pitchFamily="34" charset="0"/>
            </a:endParaRPr>
          </a:p>
          <a:p>
            <a:pPr marL="571500" indent="-571500">
              <a:buAutoNum type="romanUcPeriod"/>
            </a:pPr>
            <a:r>
              <a:rPr lang="en-AU" altLang="en-US" sz="3000" dirty="0" err="1" smtClean="0">
                <a:cs typeface="Arial" panose="020B0604020202020204" pitchFamily="34" charset="0"/>
              </a:rPr>
              <a:t>Desafios</a:t>
            </a:r>
            <a:endParaRPr lang="en-AU" altLang="en-US" sz="3000" dirty="0" smtClean="0">
              <a:cs typeface="Arial" panose="020B0604020202020204" pitchFamily="34" charset="0"/>
            </a:endParaRPr>
          </a:p>
          <a:p>
            <a:pPr marL="571500" indent="-571500">
              <a:buAutoNum type="romanUcPeriod"/>
            </a:pPr>
            <a:r>
              <a:rPr lang="en-AU" altLang="en-US" sz="3000" dirty="0" err="1" smtClean="0">
                <a:cs typeface="Arial" panose="020B0604020202020204" pitchFamily="34" charset="0"/>
              </a:rPr>
              <a:t>Exemplos</a:t>
            </a:r>
            <a:r>
              <a:rPr lang="en-AU" altLang="en-US" sz="3000" dirty="0" smtClean="0">
                <a:cs typeface="Arial" panose="020B0604020202020204" pitchFamily="34" charset="0"/>
              </a:rPr>
              <a:t> de </a:t>
            </a:r>
            <a:r>
              <a:rPr lang="en-AU" altLang="en-US" sz="3000" dirty="0" err="1" smtClean="0">
                <a:cs typeface="Arial" panose="020B0604020202020204" pitchFamily="34" charset="0"/>
              </a:rPr>
              <a:t>projetos</a:t>
            </a:r>
            <a:endParaRPr lang="pt-BR" altLang="en-US" sz="3000" dirty="0">
              <a:cs typeface="Arial" panose="020B0604020202020204" pitchFamily="34" charset="0"/>
            </a:endParaRPr>
          </a:p>
          <a:p>
            <a:pPr marL="571500" indent="-571500">
              <a:buAutoNum type="romanUcPeriod"/>
            </a:pPr>
            <a:endParaRPr lang="pt-BR" altLang="en-US" sz="3000" dirty="0" smtClean="0">
              <a:cs typeface="Arial" panose="020B0604020202020204" pitchFamily="34" charset="0"/>
            </a:endParaRPr>
          </a:p>
          <a:p>
            <a:pPr marL="571500" indent="-571500">
              <a:buAutoNum type="romanUcPeriod"/>
            </a:pPr>
            <a:endParaRPr lang="pt-BR" altLang="en-US" sz="3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57200" y="1131590"/>
            <a:ext cx="8229600" cy="432048"/>
          </a:xfrm>
        </p:spPr>
        <p:txBody>
          <a:bodyPr/>
          <a:lstStyle/>
          <a:p>
            <a:pPr lvl="0" algn="r"/>
            <a:r>
              <a:rPr lang="en-US" sz="2000" b="1" dirty="0" smtClean="0">
                <a:solidFill>
                  <a:srgbClr val="00B0F0"/>
                </a:solidFill>
              </a:rPr>
              <a:t>B) </a:t>
            </a:r>
            <a:r>
              <a:rPr lang="en-US" sz="2000" b="1" dirty="0" err="1" smtClean="0">
                <a:solidFill>
                  <a:srgbClr val="00B0F0"/>
                </a:solidFill>
              </a:rPr>
              <a:t>Benefícios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pt-BR" sz="2000" i="1" dirty="0">
              <a:solidFill>
                <a:srgbClr val="0070C0"/>
              </a:solidFill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idx="1"/>
          </p:nvPr>
        </p:nvSpPr>
        <p:spPr>
          <a:xfrm>
            <a:off x="251520" y="1851670"/>
            <a:ext cx="8568183" cy="3005138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c) </a:t>
            </a:r>
            <a:r>
              <a:rPr lang="en-US" sz="3600" dirty="0" err="1" smtClean="0">
                <a:solidFill>
                  <a:schemeClr val="tx1"/>
                </a:solidFill>
              </a:rPr>
              <a:t>Permite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inclusão</a:t>
            </a:r>
            <a:r>
              <a:rPr lang="en-US" sz="3600" dirty="0" smtClean="0">
                <a:solidFill>
                  <a:schemeClr val="tx1"/>
                </a:solidFill>
              </a:rPr>
              <a:t> de </a:t>
            </a:r>
            <a:r>
              <a:rPr lang="en-US" sz="3600" dirty="0" err="1" smtClean="0">
                <a:solidFill>
                  <a:schemeClr val="tx1"/>
                </a:solidFill>
              </a:rPr>
              <a:t>outras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equipes</a:t>
            </a:r>
            <a:r>
              <a:rPr lang="en-US" sz="3600" dirty="0" smtClean="0">
                <a:solidFill>
                  <a:schemeClr val="tx1"/>
                </a:solidFill>
              </a:rPr>
              <a:t> de </a:t>
            </a:r>
            <a:r>
              <a:rPr lang="en-US" sz="3600" dirty="0" err="1" smtClean="0">
                <a:solidFill>
                  <a:schemeClr val="tx1"/>
                </a:solidFill>
              </a:rPr>
              <a:t>competição</a:t>
            </a:r>
            <a:r>
              <a:rPr lang="en-US" sz="3600" dirty="0" smtClean="0">
                <a:solidFill>
                  <a:schemeClr val="tx1"/>
                </a:solidFill>
              </a:rPr>
              <a:t> da EESC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d</a:t>
            </a:r>
            <a:r>
              <a:rPr lang="en-US" sz="3600" dirty="0">
                <a:solidFill>
                  <a:schemeClr val="tx1"/>
                </a:solidFill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</a:rPr>
              <a:t>Flexibilidade</a:t>
            </a:r>
            <a:r>
              <a:rPr lang="en-US" sz="3600" dirty="0" smtClean="0">
                <a:solidFill>
                  <a:schemeClr val="tx1"/>
                </a:solidFill>
              </a:rPr>
              <a:t> para </a:t>
            </a:r>
            <a:r>
              <a:rPr lang="en-US" sz="3600" dirty="0" err="1" smtClean="0">
                <a:solidFill>
                  <a:schemeClr val="tx1"/>
                </a:solidFill>
              </a:rPr>
              <a:t>incluir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docentes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interessados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metodologia</a:t>
            </a:r>
            <a:r>
              <a:rPr lang="en-US" sz="3600" dirty="0" smtClean="0">
                <a:solidFill>
                  <a:schemeClr val="tx1"/>
                </a:solidFill>
              </a:rPr>
              <a:t> e </a:t>
            </a:r>
            <a:r>
              <a:rPr lang="en-US" sz="3600" dirty="0" err="1" smtClean="0">
                <a:solidFill>
                  <a:schemeClr val="tx1"/>
                </a:solidFill>
              </a:rPr>
              <a:t>tipo</a:t>
            </a:r>
            <a:r>
              <a:rPr lang="en-US" sz="3600" dirty="0" smtClean="0">
                <a:solidFill>
                  <a:schemeClr val="tx1"/>
                </a:solidFill>
              </a:rPr>
              <a:t> de </a:t>
            </a:r>
            <a:r>
              <a:rPr lang="en-US" sz="3600" dirty="0" err="1" smtClean="0">
                <a:solidFill>
                  <a:schemeClr val="tx1"/>
                </a:solidFill>
              </a:rPr>
              <a:t>projetos</a:t>
            </a:r>
            <a:endParaRPr lang="pt-BR" sz="3600" dirty="0">
              <a:solidFill>
                <a:schemeClr val="tx1"/>
              </a:solidFill>
            </a:endParaRPr>
          </a:p>
          <a:p>
            <a:pPr algn="ctr"/>
            <a:endParaRPr lang="pt-BR" altLang="en-US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57200" y="1059582"/>
            <a:ext cx="8229600" cy="504056"/>
          </a:xfrm>
        </p:spPr>
        <p:txBody>
          <a:bodyPr/>
          <a:lstStyle/>
          <a:p>
            <a:pPr lvl="0" algn="r"/>
            <a:r>
              <a:rPr lang="en-US" sz="2000" b="1" dirty="0" smtClean="0">
                <a:solidFill>
                  <a:srgbClr val="00B0F0"/>
                </a:solidFill>
              </a:rPr>
              <a:t>B) </a:t>
            </a:r>
            <a:r>
              <a:rPr lang="en-US" sz="2000" b="1" dirty="0" err="1" smtClean="0">
                <a:solidFill>
                  <a:srgbClr val="00B0F0"/>
                </a:solidFill>
              </a:rPr>
              <a:t>Benefícios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pt-BR" sz="2000" i="1" dirty="0">
              <a:solidFill>
                <a:srgbClr val="0070C0"/>
              </a:solidFill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idx="1"/>
          </p:nvPr>
        </p:nvSpPr>
        <p:spPr>
          <a:xfrm>
            <a:off x="251520" y="1635646"/>
            <a:ext cx="8568183" cy="3005138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e) </a:t>
            </a:r>
            <a:r>
              <a:rPr lang="en-US" sz="3600" dirty="0" err="1" smtClean="0">
                <a:solidFill>
                  <a:schemeClr val="tx1"/>
                </a:solidFill>
              </a:rPr>
              <a:t>Flexibilidade</a:t>
            </a:r>
            <a:r>
              <a:rPr lang="en-US" sz="3600" dirty="0" smtClean="0">
                <a:solidFill>
                  <a:schemeClr val="tx1"/>
                </a:solidFill>
              </a:rPr>
              <a:t> para </a:t>
            </a:r>
            <a:r>
              <a:rPr lang="en-US" sz="3600" dirty="0" err="1" smtClean="0">
                <a:solidFill>
                  <a:schemeClr val="tx1"/>
                </a:solidFill>
              </a:rPr>
              <a:t>reagrupar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os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alunos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f</a:t>
            </a:r>
            <a:r>
              <a:rPr lang="en-US" sz="3600" dirty="0">
                <a:solidFill>
                  <a:schemeClr val="tx1"/>
                </a:solidFill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</a:rPr>
              <a:t>Continuação</a:t>
            </a:r>
            <a:r>
              <a:rPr lang="en-US" sz="3600" dirty="0" smtClean="0">
                <a:solidFill>
                  <a:schemeClr val="tx1"/>
                </a:solidFill>
              </a:rPr>
              <a:t> dos </a:t>
            </a:r>
            <a:r>
              <a:rPr lang="en-US" sz="3600" dirty="0" err="1" smtClean="0">
                <a:solidFill>
                  <a:schemeClr val="tx1"/>
                </a:solidFill>
              </a:rPr>
              <a:t>projetos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mesmo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depois</a:t>
            </a:r>
            <a:r>
              <a:rPr lang="en-US" sz="3600" dirty="0" smtClean="0">
                <a:solidFill>
                  <a:schemeClr val="tx1"/>
                </a:solidFill>
              </a:rPr>
              <a:t> da </a:t>
            </a:r>
            <a:r>
              <a:rPr lang="en-US" sz="3600" dirty="0" err="1" smtClean="0">
                <a:solidFill>
                  <a:schemeClr val="tx1"/>
                </a:solidFill>
              </a:rPr>
              <a:t>finalização</a:t>
            </a:r>
            <a:r>
              <a:rPr lang="en-US" sz="3600" dirty="0" smtClean="0">
                <a:solidFill>
                  <a:schemeClr val="tx1"/>
                </a:solidFill>
              </a:rPr>
              <a:t> da </a:t>
            </a:r>
            <a:r>
              <a:rPr lang="en-US" sz="3600" dirty="0" err="1" smtClean="0">
                <a:solidFill>
                  <a:schemeClr val="tx1"/>
                </a:solidFill>
              </a:rPr>
              <a:t>disciplina</a:t>
            </a:r>
            <a:endParaRPr lang="pt-BR" sz="3600" dirty="0">
              <a:solidFill>
                <a:schemeClr val="tx1"/>
              </a:solidFill>
            </a:endParaRPr>
          </a:p>
          <a:p>
            <a:pPr algn="ctr"/>
            <a:endParaRPr lang="pt-BR" altLang="en-US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57200" y="1059582"/>
            <a:ext cx="8229600" cy="504056"/>
          </a:xfrm>
        </p:spPr>
        <p:txBody>
          <a:bodyPr/>
          <a:lstStyle/>
          <a:p>
            <a:pPr lvl="0" algn="r"/>
            <a:r>
              <a:rPr lang="en-US" sz="2000" b="1" dirty="0" smtClean="0">
                <a:solidFill>
                  <a:srgbClr val="00B0F0"/>
                </a:solidFill>
              </a:rPr>
              <a:t>B) </a:t>
            </a:r>
            <a:r>
              <a:rPr lang="en-US" sz="2000" b="1" dirty="0" err="1" smtClean="0">
                <a:solidFill>
                  <a:srgbClr val="00B0F0"/>
                </a:solidFill>
              </a:rPr>
              <a:t>Benefícios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pt-BR" sz="2000" i="1" dirty="0">
              <a:solidFill>
                <a:srgbClr val="0070C0"/>
              </a:solidFill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idx="1"/>
          </p:nvPr>
        </p:nvSpPr>
        <p:spPr>
          <a:xfrm>
            <a:off x="251520" y="1635646"/>
            <a:ext cx="8568183" cy="3005138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h) </a:t>
            </a:r>
            <a:r>
              <a:rPr lang="en-US" sz="3600" dirty="0" smtClean="0">
                <a:solidFill>
                  <a:schemeClr val="tx1"/>
                </a:solidFill>
              </a:rPr>
              <a:t>Motiva o </a:t>
            </a:r>
            <a:r>
              <a:rPr lang="en-US" sz="3600" dirty="0" err="1" smtClean="0">
                <a:solidFill>
                  <a:schemeClr val="tx1"/>
                </a:solidFill>
              </a:rPr>
              <a:t>engajamento</a:t>
            </a:r>
            <a:r>
              <a:rPr lang="en-US" sz="3600" dirty="0" smtClean="0">
                <a:solidFill>
                  <a:schemeClr val="tx1"/>
                </a:solidFill>
              </a:rPr>
              <a:t> de </a:t>
            </a:r>
            <a:r>
              <a:rPr lang="en-US" sz="3600" dirty="0" err="1" smtClean="0">
                <a:solidFill>
                  <a:schemeClr val="tx1"/>
                </a:solidFill>
              </a:rPr>
              <a:t>estudantes</a:t>
            </a:r>
            <a:r>
              <a:rPr lang="en-US" sz="3600" dirty="0" smtClean="0">
                <a:solidFill>
                  <a:schemeClr val="tx1"/>
                </a:solidFill>
              </a:rPr>
              <a:t> de </a:t>
            </a:r>
            <a:r>
              <a:rPr lang="en-US" sz="3600" dirty="0" err="1" smtClean="0">
                <a:solidFill>
                  <a:schemeClr val="tx1"/>
                </a:solidFill>
              </a:rPr>
              <a:t>pós-graduação</a:t>
            </a:r>
            <a:r>
              <a:rPr lang="en-US" sz="3600" dirty="0" smtClean="0">
                <a:solidFill>
                  <a:schemeClr val="tx1"/>
                </a:solidFill>
              </a:rPr>
              <a:t> que </a:t>
            </a:r>
            <a:r>
              <a:rPr lang="en-US" sz="3600" dirty="0" err="1" smtClean="0">
                <a:solidFill>
                  <a:schemeClr val="tx1"/>
                </a:solidFill>
              </a:rPr>
              <a:t>recebem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treinamento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PBL e </a:t>
            </a:r>
            <a:r>
              <a:rPr lang="en-US" sz="3600" dirty="0" err="1" smtClean="0">
                <a:solidFill>
                  <a:schemeClr val="tx1"/>
                </a:solidFill>
              </a:rPr>
              <a:t>acompanham</a:t>
            </a:r>
            <a:r>
              <a:rPr lang="en-US" sz="3600" dirty="0" smtClean="0">
                <a:solidFill>
                  <a:schemeClr val="tx1"/>
                </a:solidFill>
              </a:rPr>
              <a:t> o </a:t>
            </a:r>
            <a:r>
              <a:rPr lang="en-US" sz="3600" dirty="0" err="1" smtClean="0">
                <a:solidFill>
                  <a:schemeClr val="tx1"/>
                </a:solidFill>
              </a:rPr>
              <a:t>progresso</a:t>
            </a:r>
            <a:r>
              <a:rPr lang="en-US" sz="3600" dirty="0" smtClean="0">
                <a:solidFill>
                  <a:schemeClr val="tx1"/>
                </a:solidFill>
              </a:rPr>
              <a:t> dos </a:t>
            </a:r>
            <a:r>
              <a:rPr lang="en-US" sz="3600" dirty="0" err="1" smtClean="0">
                <a:solidFill>
                  <a:schemeClr val="tx1"/>
                </a:solidFill>
              </a:rPr>
              <a:t>alunos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pt-BR" sz="3600" dirty="0">
              <a:solidFill>
                <a:schemeClr val="tx1"/>
              </a:solidFill>
            </a:endParaRPr>
          </a:p>
          <a:p>
            <a:pPr algn="ctr"/>
            <a:endParaRPr lang="pt-BR" altLang="en-US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57200" y="915566"/>
            <a:ext cx="8229600" cy="93610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V. </a:t>
            </a:r>
            <a:r>
              <a:rPr lang="en-US" sz="3600" b="1" dirty="0" err="1" smtClean="0">
                <a:solidFill>
                  <a:srgbClr val="00B0F0"/>
                </a:solidFill>
              </a:rPr>
              <a:t>Desafios</a:t>
            </a:r>
            <a:endParaRPr lang="pt-BR" sz="3600" i="1" dirty="0">
              <a:solidFill>
                <a:srgbClr val="00B0F0"/>
              </a:solidFill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idx="1"/>
          </p:nvPr>
        </p:nvSpPr>
        <p:spPr>
          <a:xfrm>
            <a:off x="251520" y="1635646"/>
            <a:ext cx="8568183" cy="3005138"/>
          </a:xfrm>
        </p:spPr>
        <p:txBody>
          <a:bodyPr/>
          <a:lstStyle/>
          <a:p>
            <a:pPr marL="742950" lvl="0" indent="-742950">
              <a:buAutoNum type="alphaLcParenR"/>
            </a:pPr>
            <a:r>
              <a:rPr lang="en-US" sz="3600" dirty="0" err="1" smtClean="0">
                <a:solidFill>
                  <a:schemeClr val="tx1"/>
                </a:solidFill>
              </a:rPr>
              <a:t>Discutir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reforma</a:t>
            </a:r>
            <a:r>
              <a:rPr lang="en-US" sz="3600" dirty="0" smtClean="0">
                <a:solidFill>
                  <a:schemeClr val="tx1"/>
                </a:solidFill>
              </a:rPr>
              <a:t> curricular e </a:t>
            </a:r>
            <a:r>
              <a:rPr lang="en-US" sz="3600" dirty="0" err="1" smtClean="0">
                <a:solidFill>
                  <a:schemeClr val="tx1"/>
                </a:solidFill>
              </a:rPr>
              <a:t>novas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propostas</a:t>
            </a:r>
            <a:r>
              <a:rPr lang="en-US" sz="3600" dirty="0" smtClean="0">
                <a:solidFill>
                  <a:schemeClr val="tx1"/>
                </a:solidFill>
              </a:rPr>
              <a:t> de </a:t>
            </a:r>
            <a:r>
              <a:rPr lang="en-US" sz="3600" dirty="0" err="1" smtClean="0">
                <a:solidFill>
                  <a:schemeClr val="tx1"/>
                </a:solidFill>
              </a:rPr>
              <a:t>ensino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742950" lvl="0" indent="-742950">
              <a:buAutoNum type="alphaLcParenR"/>
            </a:pPr>
            <a:r>
              <a:rPr lang="en-US" sz="3600" dirty="0" err="1" smtClean="0">
                <a:solidFill>
                  <a:schemeClr val="tx1"/>
                </a:solidFill>
              </a:rPr>
              <a:t>Estimular</a:t>
            </a:r>
            <a:r>
              <a:rPr lang="en-US" sz="3600" dirty="0" smtClean="0">
                <a:solidFill>
                  <a:schemeClr val="tx1"/>
                </a:solidFill>
              </a:rPr>
              <a:t> a </a:t>
            </a:r>
            <a:r>
              <a:rPr lang="en-US" sz="3600" dirty="0" err="1" smtClean="0">
                <a:solidFill>
                  <a:schemeClr val="tx1"/>
                </a:solidFill>
              </a:rPr>
              <a:t>colaboração</a:t>
            </a:r>
            <a:r>
              <a:rPr lang="en-US" sz="3600" dirty="0" smtClean="0">
                <a:solidFill>
                  <a:schemeClr val="tx1"/>
                </a:solidFill>
              </a:rPr>
              <a:t> entre </a:t>
            </a:r>
            <a:r>
              <a:rPr lang="en-US" sz="3600" dirty="0" err="1" smtClean="0">
                <a:solidFill>
                  <a:schemeClr val="tx1"/>
                </a:solidFill>
              </a:rPr>
              <a:t>colegas</a:t>
            </a:r>
            <a:endParaRPr lang="pt-BR" sz="3600" dirty="0">
              <a:solidFill>
                <a:schemeClr val="tx1"/>
              </a:solidFill>
            </a:endParaRPr>
          </a:p>
          <a:p>
            <a:endParaRPr lang="pt-BR" altLang="en-US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8313" y="1851670"/>
            <a:ext cx="8229600" cy="2879948"/>
          </a:xfrm>
        </p:spPr>
        <p:txBody>
          <a:bodyPr/>
          <a:lstStyle/>
          <a:p>
            <a:pPr lvl="0"/>
            <a:r>
              <a:rPr lang="pt-BR" sz="1800" i="1" dirty="0"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Módulo GPS </a:t>
            </a:r>
            <a:r>
              <a:rPr lang="pt-BR" sz="1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permitir análise de dados em função da posição na pista. Integrar o módulo GPS com acelerômetros para desenvolver um sistema de </a:t>
            </a:r>
            <a:r>
              <a:rPr lang="pt-BR" sz="1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dead-reckoning</a:t>
            </a:r>
            <a:r>
              <a:rPr lang="pt-BR" sz="1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8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 </a:t>
            </a:r>
            <a:r>
              <a:rPr lang="pt-BR" sz="1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aquisição da velocidade do carro e, posteriormente, </a:t>
            </a:r>
            <a:r>
              <a:rPr lang="pt-BR" sz="18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comparar </a:t>
            </a:r>
            <a:r>
              <a:rPr lang="pt-BR" sz="1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características de pilotagem de cada piloto. Outra informação útil é o cálculo do tempo de volta.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 smtClean="0">
                <a:solidFill>
                  <a:srgbClr val="00B0F0"/>
                </a:solidFill>
                <a:sym typeface="Montserrat"/>
              </a:rPr>
              <a:t>VI. Exemplos </a:t>
            </a:r>
            <a:r>
              <a:rPr lang="en" sz="3600" b="1" dirty="0">
                <a:solidFill>
                  <a:srgbClr val="00B0F0"/>
                </a:solidFill>
                <a:sym typeface="Montserrat"/>
              </a:rPr>
              <a:t>de projetos</a:t>
            </a:r>
            <a:endParaRPr lang="pt-BR" sz="3600" b="1" dirty="0">
              <a:solidFill>
                <a:srgbClr val="00B0F0"/>
              </a:solidFill>
            </a:endParaRPr>
          </a:p>
        </p:txBody>
      </p:sp>
      <p:sp>
        <p:nvSpPr>
          <p:cNvPr id="10" name="Shape 39"/>
          <p:cNvSpPr/>
          <p:nvPr/>
        </p:nvSpPr>
        <p:spPr>
          <a:xfrm>
            <a:off x="323528" y="3406890"/>
            <a:ext cx="2288399" cy="1325100"/>
          </a:xfrm>
          <a:prstGeom prst="homePlate">
            <a:avLst>
              <a:gd name="adj" fmla="val 30129"/>
            </a:avLst>
          </a:prstGeom>
          <a:solidFill>
            <a:schemeClr val="accent2"/>
          </a:solidFill>
          <a:ln w="76200" cap="flat" cmpd="sng">
            <a:solidFill>
              <a:srgbClr val="66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D8D8D8"/>
              </a:buClr>
              <a:buSzPct val="25000"/>
              <a:buFont typeface="Droid Serif"/>
              <a:buNone/>
            </a:pPr>
            <a:r>
              <a:rPr lang="en" sz="2000" b="1" dirty="0" smtClean="0">
                <a:solidFill>
                  <a:srgbClr val="D8D8D8"/>
                </a:solidFill>
                <a:latin typeface="Droid Serif"/>
                <a:ea typeface="Droid Serif"/>
                <a:cs typeface="Droid Serif"/>
                <a:sym typeface="Droid Serif"/>
              </a:rPr>
              <a:t>Acelerometro</a:t>
            </a:r>
            <a:endParaRPr lang="en" sz="2000" b="1" dirty="0">
              <a:solidFill>
                <a:srgbClr val="D8D8D8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1" name="Shape 40"/>
          <p:cNvSpPr/>
          <p:nvPr/>
        </p:nvSpPr>
        <p:spPr>
          <a:xfrm>
            <a:off x="2915816" y="3406890"/>
            <a:ext cx="2332200" cy="1325100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rgbClr val="66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D8D8D8"/>
              </a:buClr>
              <a:buSzPct val="25000"/>
              <a:buFont typeface="Droid Serif"/>
              <a:buNone/>
            </a:pPr>
            <a:r>
              <a:rPr lang="en" sz="2000" b="1" dirty="0" smtClean="0">
                <a:solidFill>
                  <a:srgbClr val="D8D8D8"/>
                </a:solidFill>
                <a:latin typeface="Droid Serif"/>
                <a:ea typeface="Droid Serif"/>
                <a:cs typeface="Droid Serif"/>
                <a:sym typeface="Droid Serif"/>
              </a:rPr>
              <a:t>Módulo GPS</a:t>
            </a:r>
            <a:endParaRPr lang="en" sz="2000" b="1" dirty="0">
              <a:solidFill>
                <a:srgbClr val="D8D8D8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2" name="Shape 41"/>
          <p:cNvSpPr/>
          <p:nvPr/>
        </p:nvSpPr>
        <p:spPr>
          <a:xfrm>
            <a:off x="5724126" y="3406890"/>
            <a:ext cx="2448273" cy="1325100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rgbClr val="66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D8D8D8"/>
              </a:buClr>
              <a:buSzPct val="25000"/>
              <a:buFont typeface="Droid Serif"/>
              <a:buNone/>
            </a:pPr>
            <a:r>
              <a:rPr lang="en" sz="2000" b="1" dirty="0" smtClean="0">
                <a:solidFill>
                  <a:srgbClr val="D8D8D8"/>
                </a:solidFill>
                <a:latin typeface="Droid Serif"/>
                <a:ea typeface="Droid Serif"/>
                <a:cs typeface="Droid Serif"/>
                <a:sym typeface="Droid Serif"/>
              </a:rPr>
              <a:t>Micro-controlador</a:t>
            </a:r>
            <a:endParaRPr lang="en" sz="2000" b="1" dirty="0">
              <a:solidFill>
                <a:srgbClr val="D8D8D8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9741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8313" y="1419622"/>
            <a:ext cx="8229600" cy="2879948"/>
          </a:xfrm>
        </p:spPr>
        <p:txBody>
          <a:bodyPr/>
          <a:lstStyle/>
          <a:p>
            <a:r>
              <a:rPr lang="en" sz="16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Monitoramento da </a:t>
            </a:r>
            <a:r>
              <a:rPr lang="en" sz="16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 do óleo</a:t>
            </a:r>
            <a:r>
              <a:rPr lang="en" sz="1600" i="1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motor </a:t>
            </a:r>
            <a:r>
              <a:rPr lang="en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e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sensores NTC acoplados ao próprio motor. U</a:t>
            </a:r>
            <a:r>
              <a:rPr lang="en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tilização de termistores </a:t>
            </a:r>
            <a:r>
              <a:rPr lang="e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adequados a temperaturas elevadas ligados em circuitos de aquisição de sinal para posterior processamento </a:t>
            </a:r>
            <a:r>
              <a:rPr lang="en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microprocessador PIC </a:t>
            </a:r>
          </a:p>
          <a:p>
            <a:pPr lv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8313" y="1059582"/>
            <a:ext cx="8229600" cy="432122"/>
          </a:xfrm>
        </p:spPr>
        <p:txBody>
          <a:bodyPr/>
          <a:lstStyle/>
          <a:p>
            <a:pPr algn="r"/>
            <a:r>
              <a:rPr lang="en" sz="2000" b="1" dirty="0" smtClean="0">
                <a:solidFill>
                  <a:srgbClr val="00B0F0"/>
                </a:solidFill>
                <a:sym typeface="Montserrat"/>
              </a:rPr>
              <a:t>VI. Exemplos </a:t>
            </a:r>
            <a:r>
              <a:rPr lang="en" sz="2000" b="1" dirty="0">
                <a:solidFill>
                  <a:srgbClr val="00B0F0"/>
                </a:solidFill>
                <a:sym typeface="Montserrat"/>
              </a:rPr>
              <a:t>de projetos</a:t>
            </a:r>
            <a:endParaRPr lang="pt-BR" sz="2000" b="1" dirty="0">
              <a:solidFill>
                <a:srgbClr val="00B0F0"/>
              </a:solidFill>
            </a:endParaRPr>
          </a:p>
        </p:txBody>
      </p:sp>
      <p:sp>
        <p:nvSpPr>
          <p:cNvPr id="7" name="Shape 183"/>
          <p:cNvSpPr/>
          <p:nvPr/>
        </p:nvSpPr>
        <p:spPr>
          <a:xfrm>
            <a:off x="683569" y="2499742"/>
            <a:ext cx="1728191" cy="1152128"/>
          </a:xfrm>
          <a:prstGeom prst="homePlate">
            <a:avLst>
              <a:gd name="adj" fmla="val 30129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Óleo do Motor</a:t>
            </a:r>
            <a:endParaRPr lang="en" sz="1700" b="1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8" name="Shape 184"/>
          <p:cNvSpPr/>
          <p:nvPr/>
        </p:nvSpPr>
        <p:spPr>
          <a:xfrm>
            <a:off x="2987824" y="2500985"/>
            <a:ext cx="1944216" cy="1150885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Termistor</a:t>
            </a: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r>
              <a:rPr lang="en" sz="1200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(sensor de temperatura)</a:t>
            </a:r>
            <a:endParaRPr lang="en" sz="1200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9" name="Shape 185"/>
          <p:cNvSpPr/>
          <p:nvPr/>
        </p:nvSpPr>
        <p:spPr>
          <a:xfrm>
            <a:off x="5652120" y="2564032"/>
            <a:ext cx="2304255" cy="1080120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Circuito para Aquisição de Sinal</a:t>
            </a:r>
            <a:endParaRPr lang="en" sz="1700" dirty="0" smtClean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3" name="Shape 184"/>
          <p:cNvSpPr/>
          <p:nvPr/>
        </p:nvSpPr>
        <p:spPr>
          <a:xfrm>
            <a:off x="1687715" y="3796742"/>
            <a:ext cx="2272217" cy="935248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700" b="1" dirty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Circuito de Incongruência</a:t>
            </a:r>
          </a:p>
          <a:p>
            <a:pPr lvl="0" algn="ctr"/>
            <a:r>
              <a:rPr lang="en" sz="1200" dirty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(detectar erros no sinal coletado</a:t>
            </a:r>
            <a:r>
              <a:rPr lang="en" sz="1200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)</a:t>
            </a:r>
            <a:endParaRPr lang="en" sz="1200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4" name="Shape 185"/>
          <p:cNvSpPr/>
          <p:nvPr/>
        </p:nvSpPr>
        <p:spPr>
          <a:xfrm>
            <a:off x="4644008" y="3824460"/>
            <a:ext cx="1944216" cy="907530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Leitura no PIC</a:t>
            </a:r>
            <a:endParaRPr lang="en" sz="1700" b="1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6687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8313" y="1419622"/>
            <a:ext cx="8229600" cy="3168352"/>
          </a:xfrm>
        </p:spPr>
        <p:txBody>
          <a:bodyPr/>
          <a:lstStyle/>
          <a:p>
            <a:pPr lvl="0"/>
            <a:r>
              <a:rPr lang="pt-BR" sz="1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Bancada de ensaio de rigidez </a:t>
            </a:r>
            <a:r>
              <a:rPr lang="pt-BR" sz="1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torcional</a:t>
            </a:r>
            <a:r>
              <a:rPr lang="pt-BR" sz="1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8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edir </a:t>
            </a:r>
            <a:r>
              <a:rPr lang="pt-BR" sz="1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experimentalmente a rigidez </a:t>
            </a:r>
            <a:r>
              <a:rPr lang="pt-BR" sz="1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torcional</a:t>
            </a:r>
            <a:r>
              <a:rPr lang="pt-BR" sz="1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chassi </a:t>
            </a:r>
            <a:r>
              <a:rPr lang="pt-BR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obter </a:t>
            </a:r>
            <a:r>
              <a:rPr lang="pt-B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realistas </a:t>
            </a:r>
            <a:r>
              <a:rPr lang="pt-BR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validação </a:t>
            </a:r>
            <a:r>
              <a:rPr lang="pt-B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modelo de elementos finitos atualmente empregado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8313" y="1058863"/>
            <a:ext cx="8229600" cy="432767"/>
          </a:xfrm>
        </p:spPr>
        <p:txBody>
          <a:bodyPr/>
          <a:lstStyle/>
          <a:p>
            <a:pPr algn="r"/>
            <a:r>
              <a:rPr lang="pt-BR" sz="2800" b="1" dirty="0" smtClean="0">
                <a:solidFill>
                  <a:srgbClr val="00B0F0"/>
                </a:solidFill>
              </a:rPr>
              <a:t/>
            </a:r>
            <a:br>
              <a:rPr lang="pt-BR" sz="2800" b="1" dirty="0" smtClean="0">
                <a:solidFill>
                  <a:srgbClr val="00B0F0"/>
                </a:solidFill>
              </a:rPr>
            </a:br>
            <a:r>
              <a:rPr lang="en" sz="2000" b="1" dirty="0" smtClean="0">
                <a:solidFill>
                  <a:srgbClr val="00B0F0"/>
                </a:solidFill>
                <a:sym typeface="Montserrat"/>
              </a:rPr>
              <a:t>VI. </a:t>
            </a:r>
            <a:r>
              <a:rPr lang="en" sz="2000" b="1" dirty="0">
                <a:solidFill>
                  <a:srgbClr val="00B0F0"/>
                </a:solidFill>
                <a:sym typeface="Montserrat"/>
              </a:rPr>
              <a:t>Exemplos de </a:t>
            </a:r>
            <a:r>
              <a:rPr lang="en" sz="2000" b="1" dirty="0" smtClean="0">
                <a:solidFill>
                  <a:srgbClr val="00B0F0"/>
                </a:solidFill>
                <a:sym typeface="Montserrat"/>
              </a:rPr>
              <a:t>projetos</a:t>
            </a:r>
            <a:endParaRPr lang="pt-BR" sz="2000" b="1" dirty="0">
              <a:solidFill>
                <a:srgbClr val="00B0F0"/>
              </a:solidFill>
            </a:endParaRPr>
          </a:p>
        </p:txBody>
      </p:sp>
      <p:sp>
        <p:nvSpPr>
          <p:cNvPr id="10" name="Shape 183"/>
          <p:cNvSpPr/>
          <p:nvPr/>
        </p:nvSpPr>
        <p:spPr>
          <a:xfrm>
            <a:off x="683569" y="2469543"/>
            <a:ext cx="1800199" cy="1038311"/>
          </a:xfrm>
          <a:prstGeom prst="homePlate">
            <a:avLst>
              <a:gd name="adj" fmla="val 30129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Célula de carga</a:t>
            </a:r>
            <a:endParaRPr lang="en" sz="1700" b="1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1" name="Shape 184"/>
          <p:cNvSpPr/>
          <p:nvPr/>
        </p:nvSpPr>
        <p:spPr>
          <a:xfrm>
            <a:off x="3275856" y="2470786"/>
            <a:ext cx="1800200" cy="1037068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In - Amp</a:t>
            </a:r>
            <a:endParaRPr lang="en" sz="1200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2" name="Shape 185"/>
          <p:cNvSpPr/>
          <p:nvPr/>
        </p:nvSpPr>
        <p:spPr>
          <a:xfrm>
            <a:off x="5926181" y="2469543"/>
            <a:ext cx="2030195" cy="1038311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Voltímetro</a:t>
            </a:r>
            <a:endParaRPr lang="en" sz="1700" dirty="0" smtClean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5" name="Shape 184"/>
          <p:cNvSpPr/>
          <p:nvPr/>
        </p:nvSpPr>
        <p:spPr>
          <a:xfrm>
            <a:off x="4225932" y="3607540"/>
            <a:ext cx="2290284" cy="1124450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Deslocamento vertical</a:t>
            </a:r>
            <a:endParaRPr lang="en" sz="1200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6" name="Shape 185"/>
          <p:cNvSpPr/>
          <p:nvPr/>
        </p:nvSpPr>
        <p:spPr>
          <a:xfrm>
            <a:off x="6588224" y="3622474"/>
            <a:ext cx="1656184" cy="1109516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Ângulo de torção</a:t>
            </a:r>
            <a:endParaRPr lang="en" sz="1700" b="1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Shape 184"/>
          <p:cNvSpPr/>
          <p:nvPr/>
        </p:nvSpPr>
        <p:spPr>
          <a:xfrm>
            <a:off x="179512" y="3607980"/>
            <a:ext cx="1872208" cy="1124010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Força e momento torçor</a:t>
            </a:r>
            <a:endParaRPr lang="en" sz="1200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8" name="Shape 185"/>
          <p:cNvSpPr/>
          <p:nvPr/>
        </p:nvSpPr>
        <p:spPr>
          <a:xfrm>
            <a:off x="2051720" y="3622914"/>
            <a:ext cx="2174212" cy="1109076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Relógio comparador</a:t>
            </a:r>
            <a:endParaRPr lang="en" sz="1700" b="1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9878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47053" y="1419622"/>
            <a:ext cx="8229600" cy="3168352"/>
          </a:xfrm>
        </p:spPr>
        <p:txBody>
          <a:bodyPr/>
          <a:lstStyle/>
          <a:p>
            <a:pPr lvl="0"/>
            <a:r>
              <a:rPr lang="pt-BR" sz="18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capacitivo </a:t>
            </a:r>
            <a:r>
              <a:rPr lang="pt-B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externo ao tanque para detectar o nível de </a:t>
            </a:r>
            <a:r>
              <a:rPr lang="pt-BR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líquido (proposta de  produto)</a:t>
            </a:r>
            <a:endParaRPr lang="pt-BR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183"/>
          <p:cNvSpPr/>
          <p:nvPr/>
        </p:nvSpPr>
        <p:spPr>
          <a:xfrm>
            <a:off x="683569" y="2211710"/>
            <a:ext cx="1800199" cy="1038311"/>
          </a:xfrm>
          <a:prstGeom prst="homePlate">
            <a:avLst>
              <a:gd name="adj" fmla="val 30129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Célula de carga</a:t>
            </a:r>
            <a:endParaRPr lang="en" sz="1700" b="1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1" name="Shape 184"/>
          <p:cNvSpPr/>
          <p:nvPr/>
        </p:nvSpPr>
        <p:spPr>
          <a:xfrm>
            <a:off x="3275856" y="2212953"/>
            <a:ext cx="1800200" cy="1037068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In - Amp</a:t>
            </a:r>
            <a:endParaRPr lang="en" sz="1200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2" name="Shape 185"/>
          <p:cNvSpPr/>
          <p:nvPr/>
        </p:nvSpPr>
        <p:spPr>
          <a:xfrm>
            <a:off x="5926181" y="2211710"/>
            <a:ext cx="2030195" cy="1038311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Voltímetro</a:t>
            </a:r>
            <a:endParaRPr lang="en" sz="1700" dirty="0" smtClean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5" name="Shape 184"/>
          <p:cNvSpPr/>
          <p:nvPr/>
        </p:nvSpPr>
        <p:spPr>
          <a:xfrm>
            <a:off x="4225932" y="3349707"/>
            <a:ext cx="2290284" cy="1124450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Deslocamento vertical</a:t>
            </a:r>
            <a:endParaRPr lang="en" sz="1200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6" name="Shape 185"/>
          <p:cNvSpPr/>
          <p:nvPr/>
        </p:nvSpPr>
        <p:spPr>
          <a:xfrm>
            <a:off x="6588224" y="3364641"/>
            <a:ext cx="1656184" cy="1109516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Ângulo de torção</a:t>
            </a:r>
            <a:endParaRPr lang="en" sz="1700" b="1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Shape 184"/>
          <p:cNvSpPr/>
          <p:nvPr/>
        </p:nvSpPr>
        <p:spPr>
          <a:xfrm>
            <a:off x="179512" y="3350147"/>
            <a:ext cx="1872208" cy="1124010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Força e momento torçor</a:t>
            </a:r>
            <a:endParaRPr lang="en" sz="1200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8" name="Shape 185"/>
          <p:cNvSpPr/>
          <p:nvPr/>
        </p:nvSpPr>
        <p:spPr>
          <a:xfrm>
            <a:off x="2051720" y="3365081"/>
            <a:ext cx="2174212" cy="1109076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 w="76200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700" b="1" dirty="0" smtClean="0">
                <a:solidFill>
                  <a:schemeClr val="bg1">
                    <a:lumMod val="8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Relógio comparador</a:t>
            </a:r>
            <a:endParaRPr lang="en" sz="1700" b="1" dirty="0">
              <a:solidFill>
                <a:schemeClr val="bg1">
                  <a:lumMod val="8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3" name="Título 2"/>
          <p:cNvSpPr txBox="1">
            <a:spLocks/>
          </p:cNvSpPr>
          <p:nvPr/>
        </p:nvSpPr>
        <p:spPr bwMode="auto">
          <a:xfrm>
            <a:off x="468313" y="1058863"/>
            <a:ext cx="8229600" cy="43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r>
              <a:rPr lang="pt-BR" sz="2800" b="1" kern="0" dirty="0" smtClean="0">
                <a:solidFill>
                  <a:srgbClr val="00B0F0"/>
                </a:solidFill>
              </a:rPr>
              <a:t/>
            </a:r>
            <a:br>
              <a:rPr lang="pt-BR" sz="2800" b="1" kern="0" dirty="0" smtClean="0">
                <a:solidFill>
                  <a:srgbClr val="00B0F0"/>
                </a:solidFill>
              </a:rPr>
            </a:br>
            <a:r>
              <a:rPr lang="en" sz="2000" b="1" kern="0" dirty="0" smtClean="0">
                <a:solidFill>
                  <a:srgbClr val="00B0F0"/>
                </a:solidFill>
                <a:sym typeface="Montserrat"/>
              </a:rPr>
              <a:t>VI. Exemplos de projetos</a:t>
            </a:r>
            <a:endParaRPr lang="pt-BR" sz="2000" b="1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40309"/>
              </p:ext>
            </p:extLst>
          </p:nvPr>
        </p:nvGraphicFramePr>
        <p:xfrm>
          <a:off x="251519" y="2067694"/>
          <a:ext cx="7777238" cy="2529840"/>
        </p:xfrm>
        <a:graphic>
          <a:graphicData uri="http://schemas.openxmlformats.org/drawingml/2006/table">
            <a:tbl>
              <a:tblPr firstRow="1" bandRow="1"/>
              <a:tblGrid>
                <a:gridCol w="3960441"/>
                <a:gridCol w="3816797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Instrumentação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Eletrônica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projetos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opcionais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 </a:t>
                      </a: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grupos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4 </a:t>
                      </a: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estudantes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ementa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avaliações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disciplina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foram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conservados</a:t>
                      </a:r>
                      <a:endParaRPr lang="en-US" sz="20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pontos</a:t>
                      </a:r>
                      <a:r>
                        <a:rPr lang="en-US" sz="20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extras </a:t>
                      </a:r>
                      <a:r>
                        <a:rPr lang="en-US" sz="20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pelos</a:t>
                      </a:r>
                      <a:r>
                        <a:rPr lang="en-US" sz="20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projetos</a:t>
                      </a:r>
                      <a:endParaRPr lang="en-US" sz="2000" b="1" i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grande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envolvimento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bons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trabalhos</a:t>
                      </a:r>
                      <a:endParaRPr lang="en-US" sz="20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Laboratório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de </a:t>
                      </a:r>
                      <a:r>
                        <a:rPr lang="en-US" sz="20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circuitos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eletronicos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ementa</a:t>
                      </a:r>
                      <a:r>
                        <a:rPr lang="en-US" sz="20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e </a:t>
                      </a:r>
                      <a:r>
                        <a:rPr lang="en-US" sz="20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avaliações</a:t>
                      </a:r>
                      <a:r>
                        <a:rPr lang="en-US" sz="20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da </a:t>
                      </a:r>
                      <a:r>
                        <a:rPr lang="en-US" sz="20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disciplina</a:t>
                      </a:r>
                      <a:r>
                        <a:rPr lang="en-US" sz="20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vinculadas</a:t>
                      </a:r>
                      <a:r>
                        <a:rPr lang="en-US" sz="20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ao</a:t>
                      </a:r>
                      <a:r>
                        <a:rPr lang="en-US" sz="20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projetos</a:t>
                      </a:r>
                      <a:r>
                        <a:rPr lang="en-US" sz="20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BAJA </a:t>
                      </a:r>
                      <a:r>
                        <a:rPr lang="en-US" sz="20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propostos</a:t>
                      </a:r>
                      <a:endParaRPr lang="en-US" sz="2000" b="1" i="1" u="none" strike="noStrike" cap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realização</a:t>
                      </a:r>
                      <a:r>
                        <a:rPr lang="en-US" sz="20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de </a:t>
                      </a:r>
                      <a:r>
                        <a:rPr lang="en-US" sz="20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simulações</a:t>
                      </a:r>
                      <a:r>
                        <a:rPr lang="en-US" sz="20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montagens</a:t>
                      </a:r>
                      <a:r>
                        <a:rPr lang="en-US" sz="20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e testes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t-BR" sz="20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23528" y="1563638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Disciplinas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ensaio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2o.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semestre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2016)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Grp="1"/>
          </p:cNvSpPr>
          <p:nvPr>
            <p:ph type="title"/>
          </p:nvPr>
        </p:nvSpPr>
        <p:spPr>
          <a:xfrm>
            <a:off x="468313" y="1058863"/>
            <a:ext cx="8229600" cy="576783"/>
          </a:xfrm>
        </p:spPr>
        <p:txBody>
          <a:bodyPr/>
          <a:lstStyle/>
          <a:p>
            <a:pPr lvl="0"/>
            <a:r>
              <a:rPr lang="en-AU" sz="3600" b="1" dirty="0" smtClean="0">
                <a:solidFill>
                  <a:srgbClr val="00B0F0"/>
                </a:solidFill>
              </a:rPr>
              <a:t>VII. </a:t>
            </a:r>
            <a:r>
              <a:rPr lang="en-AU" sz="3600" b="1" dirty="0" err="1" smtClean="0">
                <a:solidFill>
                  <a:srgbClr val="00B0F0"/>
                </a:solidFill>
              </a:rPr>
              <a:t>Discussão</a:t>
            </a:r>
            <a:endParaRPr lang="pt-BR" sz="3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844525"/>
              </p:ext>
            </p:extLst>
          </p:nvPr>
        </p:nvGraphicFramePr>
        <p:xfrm>
          <a:off x="250825" y="2571750"/>
          <a:ext cx="8569326" cy="2834640"/>
        </p:xfrm>
        <a:graphic>
          <a:graphicData uri="http://schemas.openxmlformats.org/drawingml/2006/table">
            <a:tbl>
              <a:tblPr firstRow="1" bandRow="1"/>
              <a:tblGrid>
                <a:gridCol w="4284663"/>
                <a:gridCol w="4284663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b="1" i="0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Instrumentação</a:t>
                      </a:r>
                      <a:r>
                        <a:rPr lang="en-US" sz="18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Eletrônica</a:t>
                      </a:r>
                      <a:r>
                        <a:rPr lang="en-US" sz="18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8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grupos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de 4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estudantes</a:t>
                      </a:r>
                      <a:endParaRPr lang="en-US" sz="1800" b="1" i="1" u="none" strike="noStrike" cap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ementa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da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disciplina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alterada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para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adoção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da nova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abordagem</a:t>
                      </a:r>
                      <a:endParaRPr lang="en-US" sz="1800" b="1" i="1" u="none" strike="noStrike" cap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apresentação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de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seminários</a:t>
                      </a:r>
                      <a:endParaRPr lang="en-US" sz="1800" b="1" i="1" u="none" strike="noStrike" cap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Discussão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com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participantes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da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equipe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BAJA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grande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entusiasmo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e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bons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trabalhos</a:t>
                      </a:r>
                      <a:endParaRPr lang="en-US" sz="1800" b="1" i="1" u="none" strike="noStrike" cap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pt-BR" sz="1800" b="1" i="1" u="none" strike="noStrike" cap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endParaRPr lang="pt-BR" sz="1800" b="1" i="1" u="none" strike="noStrike" cap="non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Laboratório</a:t>
                      </a:r>
                      <a:r>
                        <a:rPr lang="en-US" sz="18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de </a:t>
                      </a:r>
                      <a:r>
                        <a:rPr lang="en-US" sz="1800" b="1" i="0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circuitos</a:t>
                      </a:r>
                      <a:r>
                        <a:rPr lang="en-US" sz="18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eletrônicos</a:t>
                      </a:r>
                      <a:r>
                        <a:rPr lang="en-US" sz="18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ementa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e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avaliações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da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disciplina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vinculadas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ao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projetos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BAJA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propostos</a:t>
                      </a:r>
                      <a:endParaRPr lang="en-US" sz="1800" b="1" i="1" u="none" strike="noStrike" cap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Continuação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de 1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projeto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e 1 novo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realização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de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simulações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montagens</a:t>
                      </a:r>
                      <a:r>
                        <a:rPr lang="en-US" sz="1800" b="1" i="1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e testes</a:t>
                      </a:r>
                      <a:endParaRPr lang="pt-BR" sz="1800" b="1" i="1" u="none" strike="noStrike" cap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endParaRPr lang="pt-BR" sz="1800" b="1" i="1" u="none" strike="noStrike" cap="non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23528" y="1561381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Disciplinas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semestre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Grp="1"/>
          </p:cNvSpPr>
          <p:nvPr>
            <p:ph type="title"/>
          </p:nvPr>
        </p:nvSpPr>
        <p:spPr>
          <a:xfrm>
            <a:off x="468313" y="1058863"/>
            <a:ext cx="8229600" cy="504775"/>
          </a:xfrm>
        </p:spPr>
        <p:txBody>
          <a:bodyPr/>
          <a:lstStyle/>
          <a:p>
            <a:pPr lvl="0" algn="r"/>
            <a:r>
              <a:rPr lang="en-AU" sz="2000" b="1" dirty="0" smtClean="0">
                <a:solidFill>
                  <a:srgbClr val="00B0F0"/>
                </a:solidFill>
              </a:rPr>
              <a:t>VII. </a:t>
            </a:r>
            <a:r>
              <a:rPr lang="en-AU" sz="2000" b="1" dirty="0" err="1" smtClean="0">
                <a:solidFill>
                  <a:srgbClr val="00B0F0"/>
                </a:solidFill>
              </a:rPr>
              <a:t>Discussão</a:t>
            </a:r>
            <a:endParaRPr lang="pt-BR" sz="2000" i="1" dirty="0">
              <a:solidFill>
                <a:srgbClr val="00B0F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2084601"/>
            <a:ext cx="888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Disciplina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nova 1800318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2 </a:t>
            </a:r>
            <a:r>
              <a:rPr 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projetos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alunos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mecânica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mecatrônica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elétrica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 </a:t>
            </a:r>
            <a:r>
              <a:rPr 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computação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7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alt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779662"/>
            <a:ext cx="8229600" cy="3005138"/>
          </a:xfrm>
        </p:spPr>
        <p:txBody>
          <a:bodyPr/>
          <a:lstStyle/>
          <a:p>
            <a:pPr algn="ctr"/>
            <a:r>
              <a:rPr lang="pt-BR" altLang="en-US" sz="3200" dirty="0">
                <a:cs typeface="Arial" panose="020B0604020202020204" pitchFamily="34" charset="0"/>
              </a:rPr>
              <a:t>Este trabalho apresenta uma experiência em </a:t>
            </a:r>
            <a:r>
              <a:rPr lang="pt-BR" altLang="en-US" sz="3200" dirty="0" smtClean="0">
                <a:solidFill>
                  <a:srgbClr val="FF3300"/>
                </a:solidFill>
                <a:cs typeface="Arial" panose="020B0604020202020204" pitchFamily="34" charset="0"/>
              </a:rPr>
              <a:t>Aprendizagem baseada em problema (PBL) </a:t>
            </a:r>
            <a:r>
              <a:rPr lang="pt-BR" altLang="en-US" sz="3200" dirty="0" smtClean="0">
                <a:cs typeface="Arial" panose="020B0604020202020204" pitchFamily="34" charset="0"/>
              </a:rPr>
              <a:t>que </a:t>
            </a:r>
            <a:r>
              <a:rPr lang="pt-BR" altLang="en-US" sz="3200" dirty="0">
                <a:cs typeface="Arial" panose="020B0604020202020204" pitchFamily="34" charset="0"/>
              </a:rPr>
              <a:t>está sendo posta em prática na Escola de Engenharia de São Carlos (EESC) da Universidade de São Paulo (USP</a:t>
            </a:r>
            <a:r>
              <a:rPr lang="pt-BR" altLang="en-US" sz="3200" dirty="0" smtClean="0">
                <a:cs typeface="Arial" panose="020B0604020202020204" pitchFamily="34" charset="0"/>
              </a:rPr>
              <a:t>) </a:t>
            </a:r>
            <a:endParaRPr lang="pt-BR" alt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57200" y="1059582"/>
            <a:ext cx="8229600" cy="648072"/>
          </a:xfrm>
        </p:spPr>
        <p:txBody>
          <a:bodyPr/>
          <a:lstStyle/>
          <a:p>
            <a:pPr lvl="0"/>
            <a:r>
              <a:rPr lang="en-AU" sz="3600" b="1" dirty="0" smtClean="0">
                <a:solidFill>
                  <a:srgbClr val="00B0F0"/>
                </a:solidFill>
              </a:rPr>
              <a:t>VIII. </a:t>
            </a:r>
            <a:r>
              <a:rPr lang="en-AU" sz="3600" b="1" dirty="0" err="1" smtClean="0">
                <a:solidFill>
                  <a:srgbClr val="00B0F0"/>
                </a:solidFill>
              </a:rPr>
              <a:t>Conclusão</a:t>
            </a:r>
            <a:endParaRPr lang="pt-BR" sz="3600" i="1" dirty="0">
              <a:solidFill>
                <a:srgbClr val="00B0F0"/>
              </a:solidFill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idx="1"/>
          </p:nvPr>
        </p:nvSpPr>
        <p:spPr>
          <a:xfrm>
            <a:off x="251520" y="1563638"/>
            <a:ext cx="8568183" cy="3005138"/>
          </a:xfrm>
        </p:spPr>
        <p:txBody>
          <a:bodyPr/>
          <a:lstStyle/>
          <a:p>
            <a:pPr marL="514350" lvl="0" indent="-514350">
              <a:buAutoNum type="alphaLcParenR"/>
            </a:pPr>
            <a:r>
              <a:rPr lang="en-US" sz="3200" dirty="0" smtClean="0">
                <a:solidFill>
                  <a:schemeClr val="tx1"/>
                </a:solidFill>
              </a:rPr>
              <a:t>A </a:t>
            </a:r>
            <a:r>
              <a:rPr lang="en-US" sz="3200" dirty="0" err="1" smtClean="0">
                <a:solidFill>
                  <a:schemeClr val="tx1"/>
                </a:solidFill>
              </a:rPr>
              <a:t>disciplina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proposta</a:t>
            </a:r>
            <a:r>
              <a:rPr lang="en-US" sz="3200" dirty="0" smtClean="0">
                <a:solidFill>
                  <a:schemeClr val="tx1"/>
                </a:solidFill>
              </a:rPr>
              <a:t> com </a:t>
            </a:r>
            <a:r>
              <a:rPr lang="en-US" sz="3200" dirty="0" err="1" smtClean="0">
                <a:solidFill>
                  <a:schemeClr val="tx1"/>
                </a:solidFill>
              </a:rPr>
              <a:t>projetos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relacionados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carro</a:t>
            </a:r>
            <a:r>
              <a:rPr lang="en-US" sz="3200" dirty="0" smtClean="0">
                <a:solidFill>
                  <a:schemeClr val="tx1"/>
                </a:solidFill>
              </a:rPr>
              <a:t> BAJA </a:t>
            </a:r>
            <a:r>
              <a:rPr lang="en-US" sz="3200" dirty="0" err="1" smtClean="0">
                <a:solidFill>
                  <a:schemeClr val="tx1"/>
                </a:solidFill>
              </a:rPr>
              <a:t>agrega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estudantes</a:t>
            </a:r>
            <a:r>
              <a:rPr lang="en-US" sz="3200" dirty="0" smtClean="0">
                <a:solidFill>
                  <a:schemeClr val="tx1"/>
                </a:solidFill>
              </a:rPr>
              <a:t> de </a:t>
            </a:r>
            <a:r>
              <a:rPr lang="en-US" sz="3200" dirty="0" err="1" smtClean="0">
                <a:solidFill>
                  <a:schemeClr val="tx1"/>
                </a:solidFill>
              </a:rPr>
              <a:t>vários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cursos</a:t>
            </a:r>
            <a:r>
              <a:rPr lang="en-US" sz="3200" dirty="0" smtClean="0">
                <a:solidFill>
                  <a:schemeClr val="tx1"/>
                </a:solidFill>
              </a:rPr>
              <a:t> da EESC (</a:t>
            </a:r>
            <a:r>
              <a:rPr lang="en-US" sz="3200" dirty="0" err="1" smtClean="0">
                <a:solidFill>
                  <a:schemeClr val="tx1"/>
                </a:solidFill>
              </a:rPr>
              <a:t>Eletrônica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Computação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M</a:t>
            </a:r>
            <a:r>
              <a:rPr lang="en-US" sz="3200" dirty="0" err="1" smtClean="0">
                <a:solidFill>
                  <a:schemeClr val="tx1"/>
                </a:solidFill>
              </a:rPr>
              <a:t>ecatrônica</a:t>
            </a:r>
            <a:r>
              <a:rPr lang="en-US" sz="3200" dirty="0" smtClean="0">
                <a:solidFill>
                  <a:schemeClr val="tx1"/>
                </a:solidFill>
              </a:rPr>
              <a:t> e </a:t>
            </a:r>
            <a:r>
              <a:rPr lang="en-US" sz="3200" dirty="0" err="1">
                <a:solidFill>
                  <a:schemeClr val="tx1"/>
                </a:solidFill>
              </a:rPr>
              <a:t>M</a:t>
            </a:r>
            <a:r>
              <a:rPr lang="en-US" sz="3200" dirty="0" err="1" smtClean="0">
                <a:solidFill>
                  <a:schemeClr val="tx1"/>
                </a:solidFill>
              </a:rPr>
              <a:t>ecânica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57200" y="1131590"/>
            <a:ext cx="8229600" cy="360040"/>
          </a:xfrm>
        </p:spPr>
        <p:txBody>
          <a:bodyPr/>
          <a:lstStyle/>
          <a:p>
            <a:pPr lvl="0" algn="r"/>
            <a:r>
              <a:rPr lang="en-AU" sz="2000" b="1" dirty="0" smtClean="0">
                <a:solidFill>
                  <a:srgbClr val="00B0F0"/>
                </a:solidFill>
              </a:rPr>
              <a:t>VIII. </a:t>
            </a:r>
            <a:r>
              <a:rPr lang="en-AU" sz="2000" b="1" dirty="0" err="1" smtClean="0">
                <a:solidFill>
                  <a:srgbClr val="00B0F0"/>
                </a:solidFill>
              </a:rPr>
              <a:t>Conclusão</a:t>
            </a:r>
            <a:endParaRPr lang="pt-BR" sz="2000" i="1" dirty="0">
              <a:solidFill>
                <a:srgbClr val="00B0F0"/>
              </a:solidFill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idx="1"/>
          </p:nvPr>
        </p:nvSpPr>
        <p:spPr>
          <a:xfrm>
            <a:off x="251520" y="1419622"/>
            <a:ext cx="8568183" cy="3005138"/>
          </a:xfrm>
        </p:spPr>
        <p:txBody>
          <a:bodyPr/>
          <a:lstStyle/>
          <a:p>
            <a:pPr marL="534988" lvl="0" indent="-534988"/>
            <a:r>
              <a:rPr lang="en-US" sz="3200" dirty="0" smtClean="0">
                <a:solidFill>
                  <a:schemeClr val="tx1"/>
                </a:solidFill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</a:rPr>
              <a:t>Membros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da </a:t>
            </a:r>
            <a:r>
              <a:rPr lang="en-US" sz="2800" dirty="0" err="1">
                <a:solidFill>
                  <a:schemeClr val="tx1"/>
                </a:solidFill>
              </a:rPr>
              <a:t>equipe</a:t>
            </a:r>
            <a:r>
              <a:rPr lang="en-US" sz="2800" dirty="0">
                <a:solidFill>
                  <a:schemeClr val="tx1"/>
                </a:solidFill>
              </a:rPr>
              <a:t> BAJA </a:t>
            </a:r>
            <a:r>
              <a:rPr lang="en-US" sz="2800" dirty="0" err="1" smtClean="0">
                <a:solidFill>
                  <a:schemeClr val="tx1"/>
                </a:solidFill>
              </a:rPr>
              <a:t>atuam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como</a:t>
            </a:r>
            <a:r>
              <a:rPr lang="en-US" sz="2800" dirty="0">
                <a:solidFill>
                  <a:schemeClr val="tx1"/>
                </a:solidFill>
              </a:rPr>
              <a:t> ‘</a:t>
            </a:r>
            <a:r>
              <a:rPr lang="en-US" sz="2800" dirty="0" err="1" smtClean="0">
                <a:solidFill>
                  <a:schemeClr val="tx1"/>
                </a:solidFill>
              </a:rPr>
              <a:t>monitores</a:t>
            </a:r>
            <a:r>
              <a:rPr lang="en-US" sz="2800" dirty="0" smtClean="0">
                <a:solidFill>
                  <a:schemeClr val="tx1"/>
                </a:solidFill>
              </a:rPr>
              <a:t>’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auxiliando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especificações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definição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projetos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c) </a:t>
            </a:r>
            <a:r>
              <a:rPr lang="en-US" sz="2800" dirty="0" err="1" smtClean="0">
                <a:solidFill>
                  <a:schemeClr val="tx1"/>
                </a:solidFill>
              </a:rPr>
              <a:t>Estudantes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bastante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motivados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d) </a:t>
            </a:r>
            <a:r>
              <a:rPr lang="en-US" sz="2800" dirty="0" err="1" smtClean="0">
                <a:solidFill>
                  <a:schemeClr val="tx1"/>
                </a:solidFill>
              </a:rPr>
              <a:t>Interação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entre </a:t>
            </a:r>
            <a:r>
              <a:rPr lang="en-US" sz="2800" dirty="0" err="1" smtClean="0">
                <a:solidFill>
                  <a:schemeClr val="tx1"/>
                </a:solidFill>
              </a:rPr>
              <a:t>diferentes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grupos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34988" lvl="0" indent="-534988"/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através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críticas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sugestões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seminários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lvl="0" indent="-452438"/>
            <a:r>
              <a:rPr lang="en-US" sz="2800" dirty="0" smtClean="0">
                <a:solidFill>
                  <a:schemeClr val="tx1"/>
                </a:solidFill>
              </a:rPr>
              <a:t>e) </a:t>
            </a:r>
            <a:r>
              <a:rPr lang="en-US" sz="2800" dirty="0" err="1" smtClean="0">
                <a:solidFill>
                  <a:schemeClr val="tx1"/>
                </a:solidFill>
              </a:rPr>
              <a:t>Busca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de </a:t>
            </a:r>
            <a:r>
              <a:rPr lang="en-US" sz="2800" dirty="0" err="1">
                <a:solidFill>
                  <a:schemeClr val="tx1"/>
                </a:solidFill>
              </a:rPr>
              <a:t>orientação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professores</a:t>
            </a:r>
            <a:r>
              <a:rPr lang="en-US" sz="2800" dirty="0">
                <a:solidFill>
                  <a:schemeClr val="tx1"/>
                </a:solidFill>
              </a:rPr>
              <a:t> e </a:t>
            </a:r>
            <a:r>
              <a:rPr lang="en-US" sz="2800" dirty="0" err="1">
                <a:solidFill>
                  <a:schemeClr val="tx1"/>
                </a:solidFill>
              </a:rPr>
              <a:t>estudantes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de </a:t>
            </a:r>
            <a:r>
              <a:rPr lang="en-US" sz="2800" dirty="0" err="1">
                <a:solidFill>
                  <a:schemeClr val="tx1"/>
                </a:solidFill>
              </a:rPr>
              <a:t>outras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áreas</a:t>
            </a:r>
            <a:endParaRPr lang="pt-BR" sz="2800" dirty="0">
              <a:solidFill>
                <a:schemeClr val="tx1"/>
              </a:solidFill>
            </a:endParaRPr>
          </a:p>
          <a:p>
            <a:pPr lvl="0"/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57200" y="1059582"/>
            <a:ext cx="8229600" cy="504056"/>
          </a:xfrm>
        </p:spPr>
        <p:txBody>
          <a:bodyPr/>
          <a:lstStyle/>
          <a:p>
            <a:pPr lvl="0" algn="r"/>
            <a:r>
              <a:rPr lang="en-AU" sz="2000" b="1" dirty="0" smtClean="0">
                <a:solidFill>
                  <a:srgbClr val="00B0F0"/>
                </a:solidFill>
              </a:rPr>
              <a:t>VIII. </a:t>
            </a:r>
            <a:r>
              <a:rPr lang="en-AU" sz="2000" b="1" dirty="0" err="1" smtClean="0">
                <a:solidFill>
                  <a:srgbClr val="00B0F0"/>
                </a:solidFill>
              </a:rPr>
              <a:t>Conclusão</a:t>
            </a:r>
            <a:endParaRPr lang="pt-BR" sz="2000" i="1" dirty="0">
              <a:solidFill>
                <a:srgbClr val="00B0F0"/>
              </a:solidFill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idx="1"/>
          </p:nvPr>
        </p:nvSpPr>
        <p:spPr>
          <a:xfrm>
            <a:off x="251520" y="1563638"/>
            <a:ext cx="8568183" cy="3005138"/>
          </a:xfrm>
        </p:spPr>
        <p:txBody>
          <a:bodyPr/>
          <a:lstStyle/>
          <a:p>
            <a:pPr lvl="0"/>
            <a:r>
              <a:rPr lang="pt-BR" sz="2800" dirty="0" smtClean="0">
                <a:solidFill>
                  <a:schemeClr val="tx1"/>
                </a:solidFill>
              </a:rPr>
              <a:t>e) Dificuldades no primeiro oferecimento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</a:p>
          <a:p>
            <a:pPr marL="452438" lvl="0" indent="-452438"/>
            <a:r>
              <a:rPr lang="pt-BR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Disponibilidade rápida de componentes requisitados</a:t>
            </a:r>
          </a:p>
          <a:p>
            <a:pPr marL="452438" lvl="0" indent="-452438"/>
            <a:r>
              <a:rPr lang="pt-BR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Preparação das atividades e articulação com outros docentes</a:t>
            </a:r>
            <a:endParaRPr lang="pt-BR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57200" y="1059582"/>
            <a:ext cx="8229600" cy="504056"/>
          </a:xfrm>
        </p:spPr>
        <p:txBody>
          <a:bodyPr/>
          <a:lstStyle/>
          <a:p>
            <a:pPr lvl="0" algn="r"/>
            <a:r>
              <a:rPr lang="en-AU" sz="2000" b="1" dirty="0" smtClean="0">
                <a:solidFill>
                  <a:srgbClr val="00B0F0"/>
                </a:solidFill>
              </a:rPr>
              <a:t>VIII. </a:t>
            </a:r>
            <a:r>
              <a:rPr lang="en-AU" sz="2000" b="1" dirty="0" err="1" smtClean="0">
                <a:solidFill>
                  <a:srgbClr val="00B0F0"/>
                </a:solidFill>
              </a:rPr>
              <a:t>Conclusão</a:t>
            </a:r>
            <a:endParaRPr lang="pt-BR" sz="2000" i="1" dirty="0">
              <a:solidFill>
                <a:srgbClr val="00B0F0"/>
              </a:solidFill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idx="1"/>
          </p:nvPr>
        </p:nvSpPr>
        <p:spPr>
          <a:xfrm>
            <a:off x="251520" y="1563638"/>
            <a:ext cx="8568183" cy="3005138"/>
          </a:xfrm>
        </p:spPr>
        <p:txBody>
          <a:bodyPr/>
          <a:lstStyle/>
          <a:p>
            <a:pPr lvl="0" algn="ctr"/>
            <a:r>
              <a:rPr lang="pt-BR" sz="2800" smtClean="0">
                <a:solidFill>
                  <a:schemeClr val="tx1"/>
                </a:solidFill>
              </a:rPr>
              <a:t>Obrigada!</a:t>
            </a:r>
            <a:endParaRPr lang="pt-BR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Introdução</a:t>
            </a:r>
            <a:endParaRPr lang="pt-BR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779662"/>
            <a:ext cx="8229600" cy="2880320"/>
          </a:xfrm>
        </p:spPr>
        <p:txBody>
          <a:bodyPr/>
          <a:lstStyle/>
          <a:p>
            <a:pPr algn="ctr"/>
            <a:r>
              <a:rPr lang="pt-BR" sz="3000" dirty="0" smtClean="0"/>
              <a:t>A proposta baseia-se na </a:t>
            </a:r>
            <a:r>
              <a:rPr lang="pt-BR" sz="3000" dirty="0"/>
              <a:t>criação de uma disciplina</a:t>
            </a:r>
            <a:r>
              <a:rPr lang="pt-BR" sz="3000" i="1" dirty="0"/>
              <a:t> </a:t>
            </a:r>
            <a:r>
              <a:rPr lang="pt-BR" sz="3000" dirty="0"/>
              <a:t>específica </a:t>
            </a:r>
            <a:r>
              <a:rPr lang="pt-BR" sz="3000" dirty="0" smtClean="0"/>
              <a:t>para agregar  atividades </a:t>
            </a:r>
            <a:r>
              <a:rPr lang="pt-BR" sz="3000" dirty="0"/>
              <a:t>de outras disciplinas, de diferentes especialidades, na solução de </a:t>
            </a:r>
            <a:r>
              <a:rPr lang="pt-BR" sz="3000" dirty="0" smtClean="0"/>
              <a:t>problemas </a:t>
            </a:r>
            <a:r>
              <a:rPr lang="pt-BR" sz="3000" dirty="0"/>
              <a:t>previamente </a:t>
            </a:r>
            <a:r>
              <a:rPr lang="pt-BR" sz="3000" dirty="0" smtClean="0"/>
              <a:t>estabelecidos, </a:t>
            </a:r>
            <a:r>
              <a:rPr lang="pt-BR" sz="3000" dirty="0"/>
              <a:t>e que </a:t>
            </a:r>
            <a:r>
              <a:rPr lang="pt-BR" sz="3000" dirty="0" smtClean="0"/>
              <a:t>exigem </a:t>
            </a:r>
            <a:r>
              <a:rPr lang="pt-BR" sz="3000" dirty="0"/>
              <a:t>o concurso dessas especialidades para sua </a:t>
            </a:r>
            <a:r>
              <a:rPr lang="pt-BR" sz="3000" dirty="0" smtClean="0"/>
              <a:t>solução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68313" y="1058863"/>
            <a:ext cx="8229600" cy="432767"/>
          </a:xfrm>
        </p:spPr>
        <p:txBody>
          <a:bodyPr/>
          <a:lstStyle/>
          <a:p>
            <a:pPr algn="r"/>
            <a:r>
              <a:rPr lang="pt-BR" alt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Introdução</a:t>
            </a:r>
            <a:endParaRPr lang="pt-B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323528" y="1419622"/>
            <a:ext cx="8507288" cy="3149154"/>
          </a:xfrm>
        </p:spPr>
        <p:txBody>
          <a:bodyPr/>
          <a:lstStyle/>
          <a:p>
            <a:r>
              <a:rPr lang="pt-BR" sz="2800" dirty="0" smtClean="0">
                <a:solidFill>
                  <a:srgbClr val="FF0000"/>
                </a:solidFill>
              </a:rPr>
              <a:t>Disciplinas envolvidas</a:t>
            </a:r>
            <a:r>
              <a:rPr lang="pt-BR" sz="2800" dirty="0" smtClean="0"/>
              <a:t>: </a:t>
            </a:r>
            <a:r>
              <a:rPr lang="pt-BR" sz="2800" dirty="0" smtClean="0">
                <a:solidFill>
                  <a:schemeClr val="tx1"/>
                </a:solidFill>
              </a:rPr>
              <a:t>articulação entre ementas e necessidades dos projetos </a:t>
            </a:r>
          </a:p>
          <a:p>
            <a:r>
              <a:rPr lang="pt-BR" sz="2800" dirty="0" smtClean="0">
                <a:solidFill>
                  <a:srgbClr val="FF3300"/>
                </a:solidFill>
              </a:rPr>
              <a:t>Projetos: </a:t>
            </a:r>
            <a:r>
              <a:rPr lang="pt-BR" sz="2800" dirty="0" smtClean="0">
                <a:solidFill>
                  <a:schemeClr val="tx1"/>
                </a:solidFill>
              </a:rPr>
              <a:t>Destacam </a:t>
            </a:r>
            <a:r>
              <a:rPr lang="pt-BR" sz="2800" dirty="0">
                <a:solidFill>
                  <a:schemeClr val="tx1"/>
                </a:solidFill>
              </a:rPr>
              <a:t>como os tópicos vistos podem ser utilizados no entendimento do problema e na busca de sua solução </a:t>
            </a:r>
            <a:endParaRPr lang="pt-BR" sz="2800" dirty="0" smtClean="0">
              <a:solidFill>
                <a:schemeClr val="tx1"/>
              </a:solidFill>
            </a:endParaRPr>
          </a:p>
          <a:p>
            <a:r>
              <a:rPr lang="pt-BR" sz="2800" dirty="0" smtClean="0">
                <a:solidFill>
                  <a:srgbClr val="FF3300"/>
                </a:solidFill>
              </a:rPr>
              <a:t>Desdobramentos: </a:t>
            </a:r>
            <a:r>
              <a:rPr lang="pt-BR" sz="2800" dirty="0" smtClean="0">
                <a:solidFill>
                  <a:schemeClr val="tx1"/>
                </a:solidFill>
              </a:rPr>
              <a:t>inseridos </a:t>
            </a:r>
            <a:r>
              <a:rPr lang="pt-BR" sz="2800" dirty="0">
                <a:solidFill>
                  <a:schemeClr val="tx1"/>
                </a:solidFill>
              </a:rPr>
              <a:t>pelo docente facultando-lhe inovação </a:t>
            </a:r>
            <a:r>
              <a:rPr lang="pt-BR" sz="2800" dirty="0" smtClean="0">
                <a:solidFill>
                  <a:schemeClr val="tx1"/>
                </a:solidFill>
              </a:rPr>
              <a:t>metodológica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pt-BR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68313" y="1058863"/>
            <a:ext cx="8229600" cy="432767"/>
          </a:xfrm>
        </p:spPr>
        <p:txBody>
          <a:bodyPr/>
          <a:lstStyle/>
          <a:p>
            <a:pPr algn="r"/>
            <a:r>
              <a:rPr lang="pt-BR" alt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Introdução</a:t>
            </a:r>
            <a:endParaRPr lang="pt-BR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468313" y="2283718"/>
            <a:ext cx="8229600" cy="1296144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Problemas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relacionados </a:t>
            </a:r>
            <a:r>
              <a:rPr lang="pt-BR" sz="3200" dirty="0">
                <a:solidFill>
                  <a:schemeClr val="tx1"/>
                </a:solidFill>
              </a:rPr>
              <a:t>ao </a:t>
            </a:r>
            <a:r>
              <a:rPr lang="pt-BR" sz="3200" dirty="0" smtClean="0">
                <a:solidFill>
                  <a:schemeClr val="tx1"/>
                </a:solidFill>
              </a:rPr>
              <a:t>carro de competição Baja SAE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68313" y="1058863"/>
            <a:ext cx="8229600" cy="432767"/>
          </a:xfrm>
        </p:spPr>
        <p:txBody>
          <a:bodyPr/>
          <a:lstStyle/>
          <a:p>
            <a:pPr algn="r"/>
            <a:r>
              <a:rPr lang="pt-BR" alt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Introdução</a:t>
            </a:r>
            <a:endParaRPr lang="pt-BR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468313" y="1995686"/>
            <a:ext cx="8229600" cy="1728192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Problemas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reais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vinculados</a:t>
            </a:r>
            <a:r>
              <a:rPr lang="en-US" sz="3200" dirty="0" smtClean="0">
                <a:solidFill>
                  <a:schemeClr val="tx1"/>
                </a:solidFill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</a:rPr>
              <a:t>normas</a:t>
            </a:r>
            <a:r>
              <a:rPr lang="en-US" sz="3200" dirty="0" smtClean="0">
                <a:solidFill>
                  <a:schemeClr val="tx1"/>
                </a:solidFill>
              </a:rPr>
              <a:t> de </a:t>
            </a:r>
            <a:r>
              <a:rPr lang="en-US" sz="3200" dirty="0" err="1" smtClean="0">
                <a:solidFill>
                  <a:schemeClr val="tx1"/>
                </a:solidFill>
              </a:rPr>
              <a:t>projeto</a:t>
            </a:r>
            <a:r>
              <a:rPr lang="en-US" sz="3200" dirty="0" smtClean="0">
                <a:solidFill>
                  <a:schemeClr val="tx1"/>
                </a:solidFill>
              </a:rPr>
              <a:t> e </a:t>
            </a:r>
            <a:r>
              <a:rPr lang="en-US" sz="3200" dirty="0" err="1" smtClean="0">
                <a:solidFill>
                  <a:schemeClr val="tx1"/>
                </a:solidFill>
              </a:rPr>
              <a:t>condições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estritas</a:t>
            </a:r>
            <a:r>
              <a:rPr lang="en-US" sz="3200" dirty="0" smtClean="0">
                <a:solidFill>
                  <a:schemeClr val="tx1"/>
                </a:solidFill>
              </a:rPr>
              <a:t> de </a:t>
            </a:r>
            <a:r>
              <a:rPr lang="en-US" sz="3200" dirty="0" err="1" smtClean="0">
                <a:solidFill>
                  <a:schemeClr val="tx1"/>
                </a:solidFill>
              </a:rPr>
              <a:t>operação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como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espaço</a:t>
            </a:r>
            <a:r>
              <a:rPr lang="en-US" sz="3200" dirty="0" smtClean="0">
                <a:solidFill>
                  <a:schemeClr val="tx1"/>
                </a:solidFill>
              </a:rPr>
              <a:t>, peso, </a:t>
            </a:r>
            <a:r>
              <a:rPr lang="en-US" sz="3200" dirty="0" err="1" smtClean="0">
                <a:solidFill>
                  <a:schemeClr val="tx1"/>
                </a:solidFill>
              </a:rPr>
              <a:t>vibrações</a:t>
            </a:r>
            <a:r>
              <a:rPr lang="en-US" sz="3200" dirty="0" smtClean="0">
                <a:solidFill>
                  <a:schemeClr val="tx1"/>
                </a:solidFill>
              </a:rPr>
              <a:t> e </a:t>
            </a:r>
            <a:r>
              <a:rPr lang="en-US" sz="3200" dirty="0" err="1" smtClean="0">
                <a:solidFill>
                  <a:schemeClr val="tx1"/>
                </a:solidFill>
              </a:rPr>
              <a:t>poeira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pt-BR" altLang="en-US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Dificuldades</a:t>
            </a:r>
            <a:endParaRPr lang="pt-BR" altLang="en-US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468312" y="1924050"/>
            <a:ext cx="8568183" cy="3005138"/>
          </a:xfrm>
        </p:spPr>
        <p:txBody>
          <a:bodyPr/>
          <a:lstStyle/>
          <a:p>
            <a:pPr marL="742950" indent="-742950">
              <a:buAutoNum type="alphaLcParenR"/>
            </a:pPr>
            <a:r>
              <a:rPr lang="en-US" altLang="en-US" sz="3600" dirty="0" smtClean="0">
                <a:cs typeface="Arial" panose="020B0604020202020204" pitchFamily="34" charset="0"/>
              </a:rPr>
              <a:t>Tempo extra e </a:t>
            </a:r>
            <a:r>
              <a:rPr lang="en-US" altLang="en-US" sz="3600" dirty="0" err="1" smtClean="0">
                <a:cs typeface="Arial" panose="020B0604020202020204" pitchFamily="34" charset="0"/>
              </a:rPr>
              <a:t>formatação</a:t>
            </a:r>
            <a:r>
              <a:rPr lang="en-US" altLang="en-US" sz="3600" dirty="0" smtClean="0">
                <a:cs typeface="Arial" panose="020B0604020202020204" pitchFamily="34" charset="0"/>
              </a:rPr>
              <a:t> das </a:t>
            </a:r>
            <a:r>
              <a:rPr lang="en-US" altLang="en-US" sz="3600" dirty="0" err="1" smtClean="0">
                <a:cs typeface="Arial" panose="020B0604020202020204" pitchFamily="34" charset="0"/>
              </a:rPr>
              <a:t>aulas</a:t>
            </a:r>
            <a:r>
              <a:rPr lang="en-US" altLang="en-US" sz="3600" dirty="0" smtClean="0">
                <a:cs typeface="Arial" panose="020B0604020202020204" pitchFamily="34" charset="0"/>
              </a:rPr>
              <a:t> para </a:t>
            </a:r>
            <a:r>
              <a:rPr lang="en-US" altLang="en-US" sz="3600" dirty="0" err="1" smtClean="0">
                <a:cs typeface="Arial" panose="020B0604020202020204" pitchFamily="34" charset="0"/>
              </a:rPr>
              <a:t>incorporar</a:t>
            </a:r>
            <a:r>
              <a:rPr lang="en-US" altLang="en-US" sz="3600" dirty="0" smtClean="0"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cs typeface="Arial" panose="020B0604020202020204" pitchFamily="34" charset="0"/>
              </a:rPr>
              <a:t>atividades</a:t>
            </a:r>
            <a:r>
              <a:rPr lang="en-US" altLang="en-US" sz="3600" dirty="0" smtClean="0">
                <a:cs typeface="Arial" panose="020B0604020202020204" pitchFamily="34" charset="0"/>
              </a:rPr>
              <a:t> de PBL</a:t>
            </a:r>
          </a:p>
          <a:p>
            <a:endParaRPr lang="en-US" sz="2000" dirty="0" smtClean="0">
              <a:cs typeface="Arial" panose="020B0604020202020204" pitchFamily="34" charset="0"/>
            </a:endParaRPr>
          </a:p>
          <a:p>
            <a:r>
              <a:rPr lang="en-US" sz="2000" dirty="0" smtClean="0">
                <a:cs typeface="Arial" panose="020B0604020202020204" pitchFamily="34" charset="0"/>
              </a:rPr>
              <a:t>A</a:t>
            </a:r>
            <a:r>
              <a:rPr lang="pt-BR" sz="2000" dirty="0" smtClean="0"/>
              <a:t>presentar </a:t>
            </a:r>
            <a:r>
              <a:rPr lang="pt-BR" sz="2000" dirty="0"/>
              <a:t>tópicos que não seguem uma metodologia </a:t>
            </a:r>
            <a:r>
              <a:rPr lang="pt-BR" sz="2000" dirty="0" smtClean="0"/>
              <a:t>sequencial. Os docentes devem guiar os alunos em assuntos </a:t>
            </a:r>
            <a:r>
              <a:rPr lang="pt-BR" sz="2000" dirty="0"/>
              <a:t>que escapam ao seu </a:t>
            </a:r>
            <a:r>
              <a:rPr lang="pt-BR" sz="2000" dirty="0" smtClean="0"/>
              <a:t>domínio o que exige preparação e estudo.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pPr algn="ctr"/>
            <a:endParaRPr lang="pt-BR" altLang="en-US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title"/>
          </p:nvPr>
        </p:nvSpPr>
        <p:spPr>
          <a:xfrm>
            <a:off x="468313" y="1131590"/>
            <a:ext cx="8229600" cy="504056"/>
          </a:xfrm>
        </p:spPr>
        <p:txBody>
          <a:bodyPr/>
          <a:lstStyle/>
          <a:p>
            <a:pPr algn="r"/>
            <a:r>
              <a:rPr lang="pt-BR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pt-BR" alt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Dificuldades</a:t>
            </a:r>
          </a:p>
        </p:txBody>
      </p:sp>
      <p:sp>
        <p:nvSpPr>
          <p:cNvPr id="27651" name="Rectangle 3"/>
          <p:cNvSpPr txBox="1">
            <a:spLocks noGrp="1"/>
          </p:cNvSpPr>
          <p:nvPr>
            <p:ph type="body" idx="1"/>
          </p:nvPr>
        </p:nvSpPr>
        <p:spPr>
          <a:xfrm>
            <a:off x="468312" y="1726852"/>
            <a:ext cx="8568183" cy="3005138"/>
          </a:xfrm>
        </p:spPr>
        <p:txBody>
          <a:bodyPr/>
          <a:lstStyle/>
          <a:p>
            <a:r>
              <a:rPr lang="en-US" altLang="en-US" sz="3600" dirty="0">
                <a:cs typeface="Arial" panose="020B0604020202020204" pitchFamily="34" charset="0"/>
              </a:rPr>
              <a:t>b) </a:t>
            </a:r>
            <a:r>
              <a:rPr lang="en-US" altLang="en-US" sz="3600" dirty="0" err="1" smtClean="0">
                <a:cs typeface="Arial" panose="020B0604020202020204" pitchFamily="34" charset="0"/>
              </a:rPr>
              <a:t>Os</a:t>
            </a:r>
            <a:r>
              <a:rPr lang="en-US" altLang="en-US" sz="3600" dirty="0" smtClean="0"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cs typeface="Arial" panose="020B0604020202020204" pitchFamily="34" charset="0"/>
              </a:rPr>
              <a:t>estudantes</a:t>
            </a:r>
            <a:r>
              <a:rPr lang="en-US" altLang="en-US" sz="3600" dirty="0" smtClean="0"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cs typeface="Arial" panose="020B0604020202020204" pitchFamily="34" charset="0"/>
              </a:rPr>
              <a:t>têm</a:t>
            </a:r>
            <a:r>
              <a:rPr lang="en-US" altLang="en-US" sz="3600" dirty="0" smtClean="0">
                <a:cs typeface="Arial" panose="020B0604020202020204" pitchFamily="34" charset="0"/>
              </a:rPr>
              <a:t> que </a:t>
            </a:r>
            <a:r>
              <a:rPr lang="en-US" altLang="en-US" sz="3600" dirty="0" err="1" smtClean="0">
                <a:cs typeface="Arial" panose="020B0604020202020204" pitchFamily="34" charset="0"/>
              </a:rPr>
              <a:t>aceitar</a:t>
            </a:r>
            <a:r>
              <a:rPr lang="en-US" altLang="en-US" sz="3600" dirty="0" smtClean="0">
                <a:cs typeface="Arial" panose="020B0604020202020204" pitchFamily="34" charset="0"/>
              </a:rPr>
              <a:t> a nova forma de </a:t>
            </a:r>
            <a:r>
              <a:rPr lang="en-US" altLang="en-US" sz="3600" dirty="0" err="1" smtClean="0">
                <a:cs typeface="Arial" panose="020B0604020202020204" pitchFamily="34" charset="0"/>
              </a:rPr>
              <a:t>aprender</a:t>
            </a:r>
            <a:endParaRPr lang="en-US" altLang="en-US" sz="36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cs typeface="Arial" panose="020B0604020202020204" pitchFamily="34" charset="0"/>
              </a:rPr>
              <a:t>Buscar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conhecimento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em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assuntos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não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tratados</a:t>
            </a:r>
            <a:r>
              <a:rPr lang="en-US" altLang="en-US" sz="2000" dirty="0" smtClean="0">
                <a:cs typeface="Arial" panose="020B0604020202020204" pitchFamily="34" charset="0"/>
              </a:rPr>
              <a:t> no </a:t>
            </a:r>
            <a:r>
              <a:rPr lang="en-US" altLang="en-US" sz="2000" dirty="0" err="1" smtClean="0">
                <a:cs typeface="Arial" panose="020B0604020202020204" pitchFamily="34" charset="0"/>
              </a:rPr>
              <a:t>programa</a:t>
            </a:r>
            <a:r>
              <a:rPr lang="en-US" altLang="en-US" sz="2000" dirty="0" smtClean="0">
                <a:cs typeface="Arial" panose="020B0604020202020204" pitchFamily="34" charset="0"/>
              </a:rPr>
              <a:t> das </a:t>
            </a:r>
            <a:r>
              <a:rPr lang="en-US" altLang="en-US" sz="2000" dirty="0" err="1" smtClean="0">
                <a:cs typeface="Arial" panose="020B0604020202020204" pitchFamily="34" charset="0"/>
              </a:rPr>
              <a:t>disciplinas</a:t>
            </a:r>
            <a:r>
              <a:rPr lang="en-US" altLang="en-US" sz="2000" dirty="0" smtClean="0"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cs typeface="Arial" panose="020B0604020202020204" pitchFamily="34" charset="0"/>
              </a:rPr>
              <a:t>Realizar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simulações</a:t>
            </a:r>
            <a:r>
              <a:rPr lang="en-US" altLang="en-US" sz="2000" dirty="0" smtClean="0">
                <a:cs typeface="Arial" panose="020B0604020202020204" pitchFamily="34" charset="0"/>
              </a:rPr>
              <a:t> e </a:t>
            </a:r>
            <a:r>
              <a:rPr lang="en-US" altLang="en-US" sz="2000" dirty="0" err="1" smtClean="0">
                <a:cs typeface="Arial" panose="020B0604020202020204" pitchFamily="34" charset="0"/>
              </a:rPr>
              <a:t>ensaios</a:t>
            </a:r>
            <a:r>
              <a:rPr lang="en-US" altLang="en-US" sz="2000" dirty="0" smtClean="0">
                <a:cs typeface="Arial" panose="020B0604020202020204" pitchFamily="34" charset="0"/>
              </a:rPr>
              <a:t> que </a:t>
            </a:r>
            <a:r>
              <a:rPr lang="en-US" altLang="en-US" sz="2000" dirty="0" err="1" smtClean="0">
                <a:cs typeface="Arial" panose="020B0604020202020204" pitchFamily="34" charset="0"/>
              </a:rPr>
              <a:t>podem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levar</a:t>
            </a:r>
            <a:r>
              <a:rPr lang="en-US" altLang="en-US" sz="2000" dirty="0" smtClean="0">
                <a:cs typeface="Arial" panose="020B0604020202020204" pitchFamily="34" charset="0"/>
              </a:rPr>
              <a:t> à </a:t>
            </a:r>
            <a:r>
              <a:rPr lang="en-US" altLang="en-US" sz="2000" dirty="0" err="1" smtClean="0">
                <a:cs typeface="Arial" panose="020B0604020202020204" pitchFamily="34" charset="0"/>
              </a:rPr>
              <a:t>reformulação</a:t>
            </a:r>
            <a:r>
              <a:rPr lang="en-US" altLang="en-US" sz="2000" dirty="0" smtClean="0">
                <a:cs typeface="Arial" panose="020B0604020202020204" pitchFamily="34" charset="0"/>
              </a:rPr>
              <a:t> do </a:t>
            </a:r>
            <a:r>
              <a:rPr lang="en-US" altLang="en-US" sz="2000" dirty="0" err="1" smtClean="0">
                <a:cs typeface="Arial" panose="020B0604020202020204" pitchFamily="34" charset="0"/>
              </a:rPr>
              <a:t>projeto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ou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mesma</a:t>
            </a:r>
            <a:r>
              <a:rPr lang="en-US" altLang="en-US" sz="2000" dirty="0" smtClean="0">
                <a:cs typeface="Arial" panose="020B0604020202020204" pitchFamily="34" charset="0"/>
              </a:rPr>
              <a:t> da </a:t>
            </a:r>
            <a:r>
              <a:rPr lang="en-US" altLang="en-US" sz="2000" dirty="0" err="1" smtClean="0">
                <a:cs typeface="Arial" panose="020B0604020202020204" pitchFamily="34" charset="0"/>
              </a:rPr>
              <a:t>concepção</a:t>
            </a:r>
            <a:r>
              <a:rPr lang="en-US" altLang="en-US" sz="2000" dirty="0" smtClean="0">
                <a:cs typeface="Arial" panose="020B0604020202020204" pitchFamily="34" charset="0"/>
              </a:rPr>
              <a:t> do </a:t>
            </a:r>
            <a:r>
              <a:rPr lang="en-US" altLang="en-US" sz="2000" dirty="0" err="1" smtClean="0">
                <a:cs typeface="Arial" panose="020B0604020202020204" pitchFamily="34" charset="0"/>
              </a:rPr>
              <a:t>problema</a:t>
            </a:r>
            <a:r>
              <a:rPr lang="en-US" altLang="en-US" sz="2000" dirty="0" smtClean="0">
                <a:cs typeface="Arial" panose="020B0604020202020204" pitchFamily="34" charset="0"/>
              </a:rPr>
              <a:t>.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algn="ctr"/>
            <a:endParaRPr lang="pt-BR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4138</TotalTime>
  <Words>997</Words>
  <Application>Microsoft Office PowerPoint</Application>
  <PresentationFormat>Apresentação na tela (16:9)</PresentationFormat>
  <Paragraphs>138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simple-light</vt:lpstr>
      <vt:lpstr>Laboratório de Projetos em Engenharia para Aprendizagem Baseada em Problemas</vt:lpstr>
      <vt:lpstr>Sumário da apresentacão</vt:lpstr>
      <vt:lpstr>Objetivo</vt:lpstr>
      <vt:lpstr>I. Introdução</vt:lpstr>
      <vt:lpstr>I. Introdução</vt:lpstr>
      <vt:lpstr>I. Introdução</vt:lpstr>
      <vt:lpstr>I. Introdução</vt:lpstr>
      <vt:lpstr>II. Dificuldades</vt:lpstr>
      <vt:lpstr> II. Dificuldades</vt:lpstr>
      <vt:lpstr>II. Dificuldades</vt:lpstr>
      <vt:lpstr>III. Proposta de PBL</vt:lpstr>
      <vt:lpstr> Habilitações da EESC relacionadas ao tema</vt:lpstr>
      <vt:lpstr>III. Proposta PBL</vt:lpstr>
      <vt:lpstr>.  Competição e oficina</vt:lpstr>
      <vt:lpstr>IV. Disciplina de projeto integradora</vt:lpstr>
      <vt:lpstr>IV. Disciplina de projeto integradora</vt:lpstr>
      <vt:lpstr>A) Implementação</vt:lpstr>
      <vt:lpstr>B) Avaliação</vt:lpstr>
      <vt:lpstr>B) Benefícios</vt:lpstr>
      <vt:lpstr>B) Benefícios </vt:lpstr>
      <vt:lpstr>B) Benefícios </vt:lpstr>
      <vt:lpstr>B) Benefícios </vt:lpstr>
      <vt:lpstr>V. Desafios</vt:lpstr>
      <vt:lpstr>VI. Exemplos de projetos</vt:lpstr>
      <vt:lpstr>VI. Exemplos de projetos</vt:lpstr>
      <vt:lpstr> VI. Exemplos de projetos</vt:lpstr>
      <vt:lpstr>Apresentação do PowerPoint</vt:lpstr>
      <vt:lpstr>VII. Discussão</vt:lpstr>
      <vt:lpstr>VII. Discussão</vt:lpstr>
      <vt:lpstr>VIII. Conclusão</vt:lpstr>
      <vt:lpstr>VIII. Conclusão</vt:lpstr>
      <vt:lpstr>VIII. Conclusão</vt:lpstr>
      <vt:lpstr>VIII. 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Daniel Konno</dc:creator>
  <cp:lastModifiedBy>vilma</cp:lastModifiedBy>
  <cp:revision>132</cp:revision>
  <dcterms:created xsi:type="dcterms:W3CDTF">2016-06-14T21:02:56Z</dcterms:created>
  <dcterms:modified xsi:type="dcterms:W3CDTF">2017-07-04T21:26:49Z</dcterms:modified>
</cp:coreProperties>
</file>