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65" r:id="rId16"/>
    <p:sldId id="272" r:id="rId17"/>
    <p:sldId id="273" r:id="rId18"/>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Triângulo retângulo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upo 15"/>
          <p:cNvGrpSpPr>
            <a:grpSpLocks/>
          </p:cNvGrpSpPr>
          <p:nvPr/>
        </p:nvGrpSpPr>
        <p:grpSpPr bwMode="auto">
          <a:xfrm>
            <a:off x="-3175" y="4953000"/>
            <a:ext cx="9147175" cy="1911350"/>
            <a:chOff x="-3765" y="4832896"/>
            <a:chExt cx="9147765" cy="2032192"/>
          </a:xfrm>
        </p:grpSpPr>
        <p:sp>
          <p:nvSpPr>
            <p:cNvPr id="6" name="Forma livre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orma livre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orma livre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Conector reto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ítulo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t-BR" smtClean="0"/>
              <a:t>Clique para editar o estilo do subtítulo mestre</a:t>
            </a:r>
            <a:endParaRPr lang="en-US"/>
          </a:p>
        </p:txBody>
      </p:sp>
      <p:sp>
        <p:nvSpPr>
          <p:cNvPr id="11" name="Espaço Reservado para Data 29"/>
          <p:cNvSpPr>
            <a:spLocks noGrp="1"/>
          </p:cNvSpPr>
          <p:nvPr>
            <p:ph type="dt" sz="half" idx="10"/>
          </p:nvPr>
        </p:nvSpPr>
        <p:spPr/>
        <p:txBody>
          <a:bodyPr/>
          <a:lstStyle>
            <a:lvl1pPr>
              <a:defRPr smtClean="0">
                <a:solidFill>
                  <a:srgbClr val="FFFFFF"/>
                </a:solidFill>
              </a:defRPr>
            </a:lvl1pPr>
            <a:extLst/>
          </a:lstStyle>
          <a:p>
            <a:pPr>
              <a:defRPr/>
            </a:pPr>
            <a:fld id="{8BA3D258-BD19-48FC-98A2-5BB6FFFAA62D}" type="datetimeFigureOut">
              <a:rPr lang="pt-BR"/>
              <a:pPr>
                <a:defRPr/>
              </a:pPr>
              <a:t>23/02/2016</a:t>
            </a:fld>
            <a:endParaRPr lang="pt-BR"/>
          </a:p>
        </p:txBody>
      </p:sp>
      <p:sp>
        <p:nvSpPr>
          <p:cNvPr id="12" name="Espaço Reservado para Rodapé 18"/>
          <p:cNvSpPr>
            <a:spLocks noGrp="1"/>
          </p:cNvSpPr>
          <p:nvPr>
            <p:ph type="ftr" sz="quarter" idx="11"/>
          </p:nvPr>
        </p:nvSpPr>
        <p:spPr/>
        <p:txBody>
          <a:bodyPr/>
          <a:lstStyle>
            <a:lvl1pPr>
              <a:defRPr>
                <a:solidFill>
                  <a:schemeClr val="accent1">
                    <a:tint val="20000"/>
                  </a:schemeClr>
                </a:solidFill>
              </a:defRPr>
            </a:lvl1pPr>
            <a:extLst/>
          </a:lstStyle>
          <a:p>
            <a:pPr>
              <a:defRPr/>
            </a:pPr>
            <a:endParaRPr lang="pt-BR"/>
          </a:p>
        </p:txBody>
      </p:sp>
      <p:sp>
        <p:nvSpPr>
          <p:cNvPr id="13" name="Espaço Reservado para Número de Slide 26"/>
          <p:cNvSpPr>
            <a:spLocks noGrp="1"/>
          </p:cNvSpPr>
          <p:nvPr>
            <p:ph type="sldNum" sz="quarter" idx="12"/>
          </p:nvPr>
        </p:nvSpPr>
        <p:spPr/>
        <p:txBody>
          <a:bodyPr/>
          <a:lstStyle>
            <a:lvl1pPr>
              <a:defRPr smtClean="0">
                <a:solidFill>
                  <a:srgbClr val="FFFFFF"/>
                </a:solidFill>
              </a:defRPr>
            </a:lvl1pPr>
            <a:extLst/>
          </a:lstStyle>
          <a:p>
            <a:pPr>
              <a:defRPr/>
            </a:pPr>
            <a:fld id="{069BCC65-C9D3-4DC8-9E4C-1F9E250CABBE}"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1CEC2282-45C7-46B4-99A9-F78532C59691}" type="datetimeFigureOut">
              <a:rPr lang="pt-BR"/>
              <a:pPr>
                <a:defRPr/>
              </a:pPr>
              <a:t>23/02/2016</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57F39180-64C4-461B-82F5-B2D3D6282344}"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8292E782-C313-4377-B991-BDAF32D55DEE}" type="datetimeFigureOut">
              <a:rPr lang="pt-BR"/>
              <a:pPr>
                <a:defRPr/>
              </a:pPr>
              <a:t>23/02/2016</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0D61C63B-6485-404B-B359-E684CD549996}"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Título 6"/>
          <p:cNvSpPr>
            <a:spLocks noGrp="1"/>
          </p:cNvSpPr>
          <p:nvPr>
            <p:ph type="title"/>
          </p:nvPr>
        </p:nvSpPr>
        <p:spPr/>
        <p:txBody>
          <a:bodyPr rtlCol="0"/>
          <a:lstStyle>
            <a:extLst/>
          </a:lstStyle>
          <a:p>
            <a:r>
              <a:rPr lang="pt-BR" smtClean="0"/>
              <a:t>Clique para editar o estilo do título mestre</a:t>
            </a:r>
            <a:endParaRPr lang="en-US"/>
          </a:p>
        </p:txBody>
      </p:sp>
      <p:sp>
        <p:nvSpPr>
          <p:cNvPr id="4" name="Espaço Reservado para Data 9"/>
          <p:cNvSpPr>
            <a:spLocks noGrp="1"/>
          </p:cNvSpPr>
          <p:nvPr>
            <p:ph type="dt" sz="half" idx="10"/>
          </p:nvPr>
        </p:nvSpPr>
        <p:spPr/>
        <p:txBody>
          <a:bodyPr/>
          <a:lstStyle>
            <a:lvl1pPr>
              <a:defRPr/>
            </a:lvl1pPr>
          </a:lstStyle>
          <a:p>
            <a:pPr>
              <a:defRPr/>
            </a:pPr>
            <a:fld id="{4C569722-867F-41E8-AEC6-4815A521A016}" type="datetimeFigureOut">
              <a:rPr lang="pt-BR"/>
              <a:pPr>
                <a:defRPr/>
              </a:pPr>
              <a:t>23/02/2016</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B5858093-986F-466D-8A55-CC8AAF0E6EFA}"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4" name="Divis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Divis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ítulo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t-BR" smtClean="0"/>
              <a:t>Clique para editar os estilos do texto mestre</a:t>
            </a:r>
          </a:p>
        </p:txBody>
      </p:sp>
      <p:sp>
        <p:nvSpPr>
          <p:cNvPr id="6" name="Espaço Reservado para Data 3"/>
          <p:cNvSpPr>
            <a:spLocks noGrp="1"/>
          </p:cNvSpPr>
          <p:nvPr>
            <p:ph type="dt" sz="half" idx="10"/>
          </p:nvPr>
        </p:nvSpPr>
        <p:spPr/>
        <p:txBody>
          <a:bodyPr/>
          <a:lstStyle>
            <a:lvl1pPr>
              <a:defRPr/>
            </a:lvl1pPr>
            <a:extLst/>
          </a:lstStyle>
          <a:p>
            <a:pPr>
              <a:defRPr/>
            </a:pPr>
            <a:fld id="{B452A17D-4CE7-4103-97F9-EA1BB33D373A}" type="datetimeFigureOut">
              <a:rPr lang="pt-BR"/>
              <a:pPr>
                <a:defRPr/>
              </a:pPr>
              <a:t>23/02/2016</a:t>
            </a:fld>
            <a:endParaRPr lang="pt-BR"/>
          </a:p>
        </p:txBody>
      </p:sp>
      <p:sp>
        <p:nvSpPr>
          <p:cNvPr id="7" name="Espaço Reservado para Rodapé 4"/>
          <p:cNvSpPr>
            <a:spLocks noGrp="1"/>
          </p:cNvSpPr>
          <p:nvPr>
            <p:ph type="ftr" sz="quarter" idx="11"/>
          </p:nvPr>
        </p:nvSpPr>
        <p:spPr/>
        <p:txBody>
          <a:bodyPr/>
          <a:lstStyle>
            <a:lvl1pPr>
              <a:defRPr/>
            </a:lvl1pPr>
            <a:extLst/>
          </a:lstStyle>
          <a:p>
            <a:pPr>
              <a:defRPr/>
            </a:pPr>
            <a:endParaRPr lang="pt-BR"/>
          </a:p>
        </p:txBody>
      </p:sp>
      <p:sp>
        <p:nvSpPr>
          <p:cNvPr id="8" name="Espaço Reservado para Número de Slide 5"/>
          <p:cNvSpPr>
            <a:spLocks noGrp="1"/>
          </p:cNvSpPr>
          <p:nvPr>
            <p:ph type="sldNum" sz="quarter" idx="12"/>
          </p:nvPr>
        </p:nvSpPr>
        <p:spPr/>
        <p:txBody>
          <a:bodyPr/>
          <a:lstStyle>
            <a:lvl1pPr>
              <a:defRPr/>
            </a:lvl1pPr>
            <a:extLst/>
          </a:lstStyle>
          <a:p>
            <a:pPr>
              <a:defRPr/>
            </a:pPr>
            <a:fld id="{8151AAAC-E395-4ADE-AE63-7805355444B0}"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Título 7"/>
          <p:cNvSpPr>
            <a:spLocks noGrp="1"/>
          </p:cNvSpPr>
          <p:nvPr>
            <p:ph type="title"/>
          </p:nvPr>
        </p:nvSpPr>
        <p:spPr/>
        <p:txBody>
          <a:bodyPr rtlCol="0"/>
          <a:lstStyle>
            <a:extLst/>
          </a:lstStyle>
          <a:p>
            <a:r>
              <a:rPr lang="pt-BR" smtClean="0"/>
              <a:t>Clique para editar o estilo do título mestre</a:t>
            </a:r>
            <a:endParaRPr lang="en-US"/>
          </a:p>
        </p:txBody>
      </p:sp>
      <p:sp>
        <p:nvSpPr>
          <p:cNvPr id="5" name="Espaço Reservado para Data 4"/>
          <p:cNvSpPr>
            <a:spLocks noGrp="1"/>
          </p:cNvSpPr>
          <p:nvPr>
            <p:ph type="dt" sz="half" idx="10"/>
          </p:nvPr>
        </p:nvSpPr>
        <p:spPr/>
        <p:txBody>
          <a:bodyPr/>
          <a:lstStyle>
            <a:lvl1pPr>
              <a:defRPr/>
            </a:lvl1pPr>
            <a:extLst/>
          </a:lstStyle>
          <a:p>
            <a:pPr>
              <a:defRPr/>
            </a:pPr>
            <a:fld id="{3A8B0CDE-B636-496E-8650-8AF50F4E307A}" type="datetimeFigureOut">
              <a:rPr lang="pt-BR"/>
              <a:pPr>
                <a:defRPr/>
              </a:pPr>
              <a:t>23/02/2016</a:t>
            </a:fld>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extLst/>
          </a:lstStyle>
          <a:p>
            <a:pPr>
              <a:defRPr/>
            </a:pPr>
            <a:fld id="{4E6AC6C3-2AA7-41D1-B142-DD332B94D48A}"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lstStyle>
            <a:lvl1pPr>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lvl1pPr>
              <a:defRPr/>
            </a:lvl1pPr>
            <a:extLst/>
          </a:lstStyle>
          <a:p>
            <a:pPr>
              <a:defRPr/>
            </a:pPr>
            <a:fld id="{167CE486-2018-4B24-A466-872A64351700}" type="datetimeFigureOut">
              <a:rPr lang="pt-BR"/>
              <a:pPr>
                <a:defRPr/>
              </a:pPr>
              <a:t>23/02/2016</a:t>
            </a:fld>
            <a:endParaRPr lang="pt-BR"/>
          </a:p>
        </p:txBody>
      </p:sp>
      <p:sp>
        <p:nvSpPr>
          <p:cNvPr id="8" name="Espaço Reservado para Rodapé 7"/>
          <p:cNvSpPr>
            <a:spLocks noGrp="1"/>
          </p:cNvSpPr>
          <p:nvPr>
            <p:ph type="ftr" sz="quarter" idx="11"/>
          </p:nvPr>
        </p:nvSpPr>
        <p:spPr/>
        <p:txBody>
          <a:bodyPr/>
          <a:lstStyle>
            <a:lvl1pPr>
              <a:defRPr/>
            </a:lvl1pPr>
            <a:extLst/>
          </a:lstStyle>
          <a:p>
            <a:pPr>
              <a:defRPr/>
            </a:pPr>
            <a:endParaRPr lang="pt-BR"/>
          </a:p>
        </p:txBody>
      </p:sp>
      <p:sp>
        <p:nvSpPr>
          <p:cNvPr id="9" name="Espaço Reservado para Número de Slide 8"/>
          <p:cNvSpPr>
            <a:spLocks noGrp="1"/>
          </p:cNvSpPr>
          <p:nvPr>
            <p:ph type="sldNum" sz="quarter" idx="12"/>
          </p:nvPr>
        </p:nvSpPr>
        <p:spPr/>
        <p:txBody>
          <a:bodyPr/>
          <a:lstStyle>
            <a:lvl1pPr>
              <a:defRPr/>
            </a:lvl1pPr>
            <a:extLst/>
          </a:lstStyle>
          <a:p>
            <a:pPr>
              <a:defRPr/>
            </a:pPr>
            <a:fld id="{39CF19D9-B915-4B28-A561-46BA522C72FB}"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6" name="Título 5"/>
          <p:cNvSpPr>
            <a:spLocks noGrp="1"/>
          </p:cNvSpPr>
          <p:nvPr>
            <p:ph type="title"/>
          </p:nvPr>
        </p:nvSpPr>
        <p:spPr/>
        <p:txBody>
          <a:bodyPr rtlCol="0"/>
          <a:lstStyle>
            <a:extLst/>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lvl1pPr>
              <a:defRPr/>
            </a:lvl1pPr>
            <a:extLst/>
          </a:lstStyle>
          <a:p>
            <a:pPr>
              <a:defRPr/>
            </a:pPr>
            <a:fld id="{ACB8F072-937C-4D0E-89A2-3104F2049916}" type="datetimeFigureOut">
              <a:rPr lang="pt-BR"/>
              <a:pPr>
                <a:defRPr/>
              </a:pPr>
              <a:t>23/02/2016</a:t>
            </a:fld>
            <a:endParaRPr lang="pt-BR"/>
          </a:p>
        </p:txBody>
      </p:sp>
      <p:sp>
        <p:nvSpPr>
          <p:cNvPr id="4" name="Espaço Reservado para Rodapé 3"/>
          <p:cNvSpPr>
            <a:spLocks noGrp="1"/>
          </p:cNvSpPr>
          <p:nvPr>
            <p:ph type="ftr" sz="quarter" idx="11"/>
          </p:nvPr>
        </p:nvSpPr>
        <p:spPr/>
        <p:txBody>
          <a:bodyPr/>
          <a:lstStyle>
            <a:lvl1pPr>
              <a:defRPr/>
            </a:lvl1pPr>
            <a:extLst/>
          </a:lstStyle>
          <a:p>
            <a:pPr>
              <a:defRPr/>
            </a:pPr>
            <a:endParaRPr lang="pt-BR"/>
          </a:p>
        </p:txBody>
      </p:sp>
      <p:sp>
        <p:nvSpPr>
          <p:cNvPr id="5" name="Espaço Reservado para Número de Slide 4"/>
          <p:cNvSpPr>
            <a:spLocks noGrp="1"/>
          </p:cNvSpPr>
          <p:nvPr>
            <p:ph type="sldNum" sz="quarter" idx="12"/>
          </p:nvPr>
        </p:nvSpPr>
        <p:spPr/>
        <p:txBody>
          <a:bodyPr/>
          <a:lstStyle>
            <a:lvl1pPr>
              <a:defRPr/>
            </a:lvl1pPr>
            <a:extLst/>
          </a:lstStyle>
          <a:p>
            <a:pPr>
              <a:defRPr/>
            </a:pPr>
            <a:fld id="{0E5FF02D-CE65-4289-82EC-44B7581C0351}"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p:cNvSpPr>
            <a:spLocks noGrp="1"/>
          </p:cNvSpPr>
          <p:nvPr>
            <p:ph type="dt" sz="half" idx="10"/>
          </p:nvPr>
        </p:nvSpPr>
        <p:spPr/>
        <p:txBody>
          <a:bodyPr/>
          <a:lstStyle>
            <a:lvl1pPr>
              <a:defRPr/>
            </a:lvl1pPr>
          </a:lstStyle>
          <a:p>
            <a:pPr>
              <a:defRPr/>
            </a:pPr>
            <a:fld id="{B6F80A96-4F50-4AE8-A48E-454778AFFEFE}" type="datetimeFigureOut">
              <a:rPr lang="pt-BR"/>
              <a:pPr>
                <a:defRPr/>
              </a:pPr>
              <a:t>23/02/2016</a:t>
            </a:fld>
            <a:endParaRPr lang="pt-BR"/>
          </a:p>
        </p:txBody>
      </p:sp>
      <p:sp>
        <p:nvSpPr>
          <p:cNvPr id="3" name="Espaço Reservado para Rodapé 21"/>
          <p:cNvSpPr>
            <a:spLocks noGrp="1"/>
          </p:cNvSpPr>
          <p:nvPr>
            <p:ph type="ftr" sz="quarter" idx="11"/>
          </p:nvPr>
        </p:nvSpPr>
        <p:spPr/>
        <p:txBody>
          <a:bodyPr/>
          <a:lstStyle>
            <a:lvl1pPr>
              <a:defRPr/>
            </a:lvl1pPr>
          </a:lstStyle>
          <a:p>
            <a:pPr>
              <a:defRPr/>
            </a:pPr>
            <a:endParaRPr lang="pt-BR"/>
          </a:p>
        </p:txBody>
      </p:sp>
      <p:sp>
        <p:nvSpPr>
          <p:cNvPr id="4" name="Espaço Reservado para Número de Slide 17"/>
          <p:cNvSpPr>
            <a:spLocks noGrp="1"/>
          </p:cNvSpPr>
          <p:nvPr>
            <p:ph type="sldNum" sz="quarter" idx="12"/>
          </p:nvPr>
        </p:nvSpPr>
        <p:spPr/>
        <p:txBody>
          <a:bodyPr/>
          <a:lstStyle>
            <a:lvl1pPr>
              <a:defRPr/>
            </a:lvl1pPr>
          </a:lstStyle>
          <a:p>
            <a:pPr>
              <a:defRPr/>
            </a:pPr>
            <a:fld id="{0BEA8EF3-4470-4122-B4CB-8C6BA797D48E}"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lvl1pPr>
              <a:defRPr/>
            </a:lvl1pPr>
            <a:extLst/>
          </a:lstStyle>
          <a:p>
            <a:pPr>
              <a:defRPr/>
            </a:pPr>
            <a:fld id="{CC54E4AF-AD29-493E-B3D7-B04DC57C1FEA}" type="datetimeFigureOut">
              <a:rPr lang="pt-BR"/>
              <a:pPr>
                <a:defRPr/>
              </a:pPr>
              <a:t>23/02/2016</a:t>
            </a:fld>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extLst/>
          </a:lstStyle>
          <a:p>
            <a:pPr>
              <a:defRPr/>
            </a:pPr>
            <a:fld id="{8179E7D0-9515-4831-8020-C5F48EC54C56}"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5" name="Forma livre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orma livre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Triângulo retângulo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Conector reto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ivis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Divis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Espaço Reservado para Texto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t-BR" noProof="0" smtClean="0"/>
              <a:t>Clique no ícone para adicionar uma imagem</a:t>
            </a:r>
            <a:endParaRPr lang="en-US" noProof="0" dirty="0"/>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t-BR" smtClean="0"/>
              <a:t>Clique para editar o estilo do título mestre</a:t>
            </a:r>
            <a:endParaRPr lang="en-US"/>
          </a:p>
        </p:txBody>
      </p:sp>
      <p:sp>
        <p:nvSpPr>
          <p:cNvPr id="11" name="Espaço Reservado para Data 4"/>
          <p:cNvSpPr>
            <a:spLocks noGrp="1"/>
          </p:cNvSpPr>
          <p:nvPr>
            <p:ph type="dt" sz="half" idx="10"/>
          </p:nvPr>
        </p:nvSpPr>
        <p:spPr/>
        <p:txBody>
          <a:bodyPr/>
          <a:lstStyle>
            <a:lvl1pPr>
              <a:defRPr smtClean="0">
                <a:solidFill>
                  <a:schemeClr val="tx1"/>
                </a:solidFill>
              </a:defRPr>
            </a:lvl1pPr>
            <a:extLst/>
          </a:lstStyle>
          <a:p>
            <a:pPr>
              <a:defRPr/>
            </a:pPr>
            <a:fld id="{A7A55C16-023F-431B-9532-2529355155AD}" type="datetimeFigureOut">
              <a:rPr lang="pt-BR"/>
              <a:pPr>
                <a:defRPr/>
              </a:pPr>
              <a:t>23/02/2016</a:t>
            </a:fld>
            <a:endParaRPr lang="pt-BR"/>
          </a:p>
        </p:txBody>
      </p:sp>
      <p:sp>
        <p:nvSpPr>
          <p:cNvPr id="12" name="Espaço Reservado para Rodapé 5"/>
          <p:cNvSpPr>
            <a:spLocks noGrp="1"/>
          </p:cNvSpPr>
          <p:nvPr>
            <p:ph type="ftr" sz="quarter" idx="11"/>
          </p:nvPr>
        </p:nvSpPr>
        <p:spPr/>
        <p:txBody>
          <a:bodyPr/>
          <a:lstStyle>
            <a:lvl1pPr>
              <a:defRPr>
                <a:solidFill>
                  <a:schemeClr val="tx1"/>
                </a:solidFill>
              </a:defRPr>
            </a:lvl1pPr>
            <a:extLst/>
          </a:lstStyle>
          <a:p>
            <a:pPr>
              <a:defRPr/>
            </a:pPr>
            <a:endParaRPr lang="pt-BR"/>
          </a:p>
        </p:txBody>
      </p:sp>
      <p:sp>
        <p:nvSpPr>
          <p:cNvPr id="13" name="Espaço Reservado para Número de Slide 6"/>
          <p:cNvSpPr>
            <a:spLocks noGrp="1"/>
          </p:cNvSpPr>
          <p:nvPr>
            <p:ph type="sldNum" sz="quarter" idx="12"/>
          </p:nvPr>
        </p:nvSpPr>
        <p:spPr/>
        <p:txBody>
          <a:bodyPr/>
          <a:lstStyle>
            <a:lvl1pPr>
              <a:defRPr smtClean="0">
                <a:solidFill>
                  <a:schemeClr val="tx1"/>
                </a:solidFill>
              </a:defRPr>
            </a:lvl1pPr>
            <a:extLst/>
          </a:lstStyle>
          <a:p>
            <a:pPr>
              <a:defRPr/>
            </a:pPr>
            <a:fld id="{27568E2B-2D11-41BF-BFEC-76B32132B6A2}"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orma livre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t-BR" smtClean="0"/>
              <a:t>Clique para editar o estilo do título mestre</a:t>
            </a:r>
            <a:endParaRPr lang="en-US"/>
          </a:p>
        </p:txBody>
      </p:sp>
      <p:sp>
        <p:nvSpPr>
          <p:cNvPr id="1033" name="Espaço Reservado para Texto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0" name="Espaço Reservado para Data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fld id="{1FE73285-1424-486D-8F5E-6C436B17F3BB}" type="datetimeFigureOut">
              <a:rPr lang="pt-BR"/>
              <a:pPr>
                <a:defRPr/>
              </a:pPr>
              <a:t>23/02/2016</a:t>
            </a:fld>
            <a:endParaRPr lang="pt-BR"/>
          </a:p>
        </p:txBody>
      </p:sp>
      <p:sp>
        <p:nvSpPr>
          <p:cNvPr id="22" name="Espaço Reservado para Rodapé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pt-BR"/>
          </a:p>
        </p:txBody>
      </p:sp>
      <p:sp>
        <p:nvSpPr>
          <p:cNvPr id="18" name="Espaço Reservado para Número de Slide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9D71B4CB-3A1C-474A-A437-3BB5D59F4CDF}"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70" r:id="rId1"/>
    <p:sldLayoutId id="2147483766" r:id="rId2"/>
    <p:sldLayoutId id="2147483771" r:id="rId3"/>
    <p:sldLayoutId id="2147483772" r:id="rId4"/>
    <p:sldLayoutId id="2147483773" r:id="rId5"/>
    <p:sldLayoutId id="2147483774" r:id="rId6"/>
    <p:sldLayoutId id="2147483767" r:id="rId7"/>
    <p:sldLayoutId id="2147483775" r:id="rId8"/>
    <p:sldLayoutId id="2147483776" r:id="rId9"/>
    <p:sldLayoutId id="2147483768" r:id="rId10"/>
    <p:sldLayoutId id="2147483769"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normAutofit fontScale="90000"/>
          </a:bodyPr>
          <a:lstStyle/>
          <a:p>
            <a:pPr fontAlgn="auto">
              <a:spcAft>
                <a:spcPts val="0"/>
              </a:spcAft>
              <a:defRPr/>
            </a:pPr>
            <a:r>
              <a:rPr lang="pt-BR" dirty="0" smtClean="0">
                <a:solidFill>
                  <a:schemeClr val="tx2">
                    <a:satMod val="200000"/>
                  </a:schemeClr>
                </a:solidFill>
                <a:latin typeface="Garamond" pitchFamily="18" charset="0"/>
              </a:rPr>
              <a:t>Aula 1</a:t>
            </a:r>
            <a:br>
              <a:rPr lang="pt-BR" dirty="0" smtClean="0">
                <a:solidFill>
                  <a:schemeClr val="tx2">
                    <a:satMod val="200000"/>
                  </a:schemeClr>
                </a:solidFill>
                <a:latin typeface="Garamond" pitchFamily="18" charset="0"/>
              </a:rPr>
            </a:br>
            <a:r>
              <a:rPr lang="pt-BR" sz="3100" i="1" dirty="0" smtClean="0">
                <a:solidFill>
                  <a:schemeClr val="tx2">
                    <a:satMod val="200000"/>
                  </a:schemeClr>
                </a:solidFill>
              </a:rPr>
              <a:t>Professor Marcus </a:t>
            </a:r>
            <a:r>
              <a:rPr lang="pt-BR" sz="3100" i="1" dirty="0" err="1" smtClean="0">
                <a:solidFill>
                  <a:schemeClr val="tx2">
                    <a:satMod val="200000"/>
                  </a:schemeClr>
                </a:solidFill>
              </a:rPr>
              <a:t>Orione</a:t>
            </a:r>
            <a:r>
              <a:rPr lang="pt-BR" dirty="0" smtClean="0">
                <a:solidFill>
                  <a:schemeClr val="tx2">
                    <a:satMod val="200000"/>
                  </a:schemeClr>
                </a:solidFill>
              </a:rPr>
              <a:t/>
            </a:r>
            <a:br>
              <a:rPr lang="pt-BR" dirty="0" smtClean="0">
                <a:solidFill>
                  <a:schemeClr val="tx2">
                    <a:satMod val="200000"/>
                  </a:schemeClr>
                </a:solidFill>
              </a:rPr>
            </a:br>
            <a:endParaRPr lang="pt-BR" dirty="0" smtClean="0">
              <a:solidFill>
                <a:schemeClr val="tx2">
                  <a:satMod val="200000"/>
                </a:schemeClr>
              </a:solidFill>
              <a:latin typeface="Garamond" pitchFamily="18" charset="0"/>
            </a:endParaRPr>
          </a:p>
        </p:txBody>
      </p:sp>
      <p:sp>
        <p:nvSpPr>
          <p:cNvPr id="8195" name="Subtítulo 2"/>
          <p:cNvSpPr>
            <a:spLocks noGrp="1"/>
          </p:cNvSpPr>
          <p:nvPr>
            <p:ph type="subTitle" idx="1"/>
          </p:nvPr>
        </p:nvSpPr>
        <p:spPr>
          <a:xfrm>
            <a:off x="685800" y="3611563"/>
            <a:ext cx="7772400" cy="1200150"/>
          </a:xfrm>
        </p:spPr>
        <p:txBody>
          <a:bodyPr>
            <a:normAutofit/>
          </a:bodyPr>
          <a:lstStyle/>
          <a:p>
            <a:pPr marR="0">
              <a:lnSpc>
                <a:spcPct val="90000"/>
              </a:lnSpc>
              <a:spcBef>
                <a:spcPct val="0"/>
              </a:spcBef>
              <a:buFont typeface="Arial" charset="0"/>
              <a:buNone/>
            </a:pPr>
            <a:r>
              <a:rPr lang="pt-BR" sz="2300" b="1" dirty="0" smtClean="0"/>
              <a:t>Conceitos de Direito</a:t>
            </a:r>
            <a:endParaRPr lang="pt-BR" sz="23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70000" lnSpcReduction="20000"/>
          </a:bodyPr>
          <a:lstStyle/>
          <a:p>
            <a:pPr marL="411480" indent="-256032" algn="just" fontAlgn="auto">
              <a:spcAft>
                <a:spcPts val="0"/>
              </a:spcAft>
              <a:buFont typeface="Arial" pitchFamily="34" charset="0"/>
              <a:buChar char="•"/>
              <a:defRPr/>
            </a:pPr>
            <a:r>
              <a:rPr lang="pt-BR" dirty="0" smtClean="0"/>
              <a:t>Divide a partir daí enfoques: um mais aberto, em que se privilegia o caráter questionador, sem horizonte para as perguntas (que chamará de </a:t>
            </a:r>
            <a:r>
              <a:rPr lang="pt-BR" i="1" dirty="0" err="1" smtClean="0"/>
              <a:t>zetética</a:t>
            </a:r>
            <a:r>
              <a:rPr lang="pt-BR" dirty="0" smtClean="0"/>
              <a:t>) e outro mais </a:t>
            </a:r>
            <a:r>
              <a:rPr lang="pt-BR" dirty="0" err="1" smtClean="0"/>
              <a:t>decididor</a:t>
            </a:r>
            <a:r>
              <a:rPr lang="pt-BR" dirty="0" smtClean="0"/>
              <a:t>, que não ultrapassa dogmas (</a:t>
            </a:r>
            <a:r>
              <a:rPr lang="pt-BR" i="1" dirty="0" smtClean="0"/>
              <a:t>dogmática</a:t>
            </a:r>
            <a:r>
              <a:rPr lang="pt-BR" dirty="0" smtClean="0"/>
              <a:t>) e que considerará ser a ciência precípua do jurista.</a:t>
            </a:r>
          </a:p>
          <a:p>
            <a:pPr marL="411480" indent="-256032" algn="just" fontAlgn="auto">
              <a:spcAft>
                <a:spcPts val="0"/>
              </a:spcAft>
              <a:buFont typeface="Arial" pitchFamily="34" charset="0"/>
              <a:buNone/>
              <a:defRPr/>
            </a:pPr>
            <a:endParaRPr lang="pt-BR" dirty="0" smtClean="0"/>
          </a:p>
          <a:p>
            <a:pPr marL="411480" indent="-256032" algn="just" fontAlgn="auto">
              <a:spcAft>
                <a:spcPts val="0"/>
              </a:spcAft>
              <a:buFont typeface="Arial" pitchFamily="34" charset="0"/>
              <a:buChar char="•"/>
              <a:defRPr/>
            </a:pPr>
            <a:r>
              <a:rPr lang="pt-BR" dirty="0" smtClean="0"/>
              <a:t>p.51: “(...) É óbvio que o direito, enquanto objeto de conhecimento, há de ser visto de forma diferente, se o enfoque é dogmático ou </a:t>
            </a:r>
            <a:r>
              <a:rPr lang="pt-BR" dirty="0" err="1" smtClean="0"/>
              <a:t>zetético</a:t>
            </a:r>
            <a:r>
              <a:rPr lang="pt-BR" dirty="0" smtClean="0"/>
              <a:t> (...). Nossa opção é pelo estudo da visão dogmática, e a razão é evidente: este é o ângulo privilegiado com que o direito é conhecido e ensinado nas Faculdades de Direito. Não que isso signifique um desprezo pela perspectiva </a:t>
            </a:r>
            <a:r>
              <a:rPr lang="pt-BR" dirty="0" err="1" smtClean="0"/>
              <a:t>zetética</a:t>
            </a:r>
            <a:r>
              <a:rPr lang="pt-BR" dirty="0" smtClean="0"/>
              <a:t>. Trata-se, apenas, de escolher uma tônica dominante. A intenção é desvendar, para o principiante, o que seja direito aos olhos do jurista e de sua ciência </a:t>
            </a:r>
            <a:r>
              <a:rPr lang="pt-BR" i="1" dirty="0" err="1" smtClean="0"/>
              <a:t>stricto</a:t>
            </a:r>
            <a:r>
              <a:rPr lang="pt-BR" i="1" dirty="0" smtClean="0"/>
              <a:t> </a:t>
            </a:r>
            <a:r>
              <a:rPr lang="pt-BR" i="1" dirty="0" err="1" smtClean="0"/>
              <a:t>sensu</a:t>
            </a:r>
            <a:r>
              <a:rPr lang="pt-BR" i="1" dirty="0" smtClean="0"/>
              <a:t>,</a:t>
            </a:r>
            <a:r>
              <a:rPr lang="pt-BR" dirty="0" smtClean="0"/>
              <a:t> com o fito de propor uma redefinição, com toda sua dimensão persuasiva”.</a:t>
            </a:r>
          </a:p>
        </p:txBody>
      </p:sp>
      <p:sp>
        <p:nvSpPr>
          <p:cNvPr id="11266"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Conteúdo 2"/>
          <p:cNvSpPr>
            <a:spLocks noGrp="1"/>
          </p:cNvSpPr>
          <p:nvPr>
            <p:ph idx="1"/>
          </p:nvPr>
        </p:nvSpPr>
        <p:spPr/>
        <p:txBody>
          <a:bodyPr/>
          <a:lstStyle/>
          <a:p>
            <a:pPr algn="just"/>
            <a:r>
              <a:rPr lang="pt-BR" sz="3200" dirty="0" smtClean="0"/>
              <a:t>Diz, no entanto, que, embora o enfoque do objeto seja dogmático, a análise em si é </a:t>
            </a:r>
            <a:r>
              <a:rPr lang="pt-BR" sz="3200" dirty="0" err="1" smtClean="0"/>
              <a:t>zetética</a:t>
            </a:r>
            <a:r>
              <a:rPr lang="pt-BR" sz="3200" dirty="0" smtClean="0"/>
              <a:t>, e conclui, sobre seu estatuto teórico, que é na verdade uma tecnologia social para controle de conflitos, que visa o mínimo de perturbação social.</a:t>
            </a:r>
          </a:p>
          <a:p>
            <a:endParaRPr lang="pt-BR" dirty="0" smtClean="0"/>
          </a:p>
        </p:txBody>
      </p:sp>
      <p:sp>
        <p:nvSpPr>
          <p:cNvPr id="12290"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92500" lnSpcReduction="20000"/>
          </a:bodyPr>
          <a:lstStyle/>
          <a:p>
            <a:pPr marL="411480" indent="-256032" algn="just" fontAlgn="auto">
              <a:spcAft>
                <a:spcPts val="0"/>
              </a:spcAft>
              <a:buFont typeface="Arial" pitchFamily="34" charset="0"/>
              <a:buChar char="•"/>
              <a:defRPr/>
            </a:pPr>
            <a:r>
              <a:rPr lang="pt-BR" dirty="0" smtClean="0"/>
              <a:t>pp.84-85: “Na verdade, a chamada ciência (dogmática) do direito, sendo uma sistematização do ordenamento e sua interpretação, suas ‘teorias’ chamadas, no conjunto, de ‘doutrina’, são antes complexos argumentativos, e não teoria no sentido </a:t>
            </a:r>
            <a:r>
              <a:rPr lang="pt-BR" dirty="0" err="1" smtClean="0"/>
              <a:t>zetético</a:t>
            </a:r>
            <a:r>
              <a:rPr lang="pt-BR" dirty="0" smtClean="0"/>
              <a:t>, isto é, sistema de proposições descritivas que, de um lado, compõem um conjunto lógico de termos primitivos, não observáveis (como, por exemplo, nêutron, elétron) e, de outro, um conjunto de regras que permitem interpretar empiricamente, relacionando a fenômenos observáveis os termos não observáveis.</a:t>
            </a:r>
          </a:p>
        </p:txBody>
      </p:sp>
      <p:sp>
        <p:nvSpPr>
          <p:cNvPr id="13314"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85000" lnSpcReduction="20000"/>
          </a:bodyPr>
          <a:lstStyle/>
          <a:p>
            <a:pPr marL="411480" indent="-256032" algn="just" fontAlgn="auto">
              <a:spcAft>
                <a:spcPts val="0"/>
              </a:spcAft>
              <a:buFont typeface="Arial" pitchFamily="34" charset="0"/>
              <a:buChar char="•"/>
              <a:defRPr/>
            </a:pPr>
            <a:r>
              <a:rPr lang="pt-BR" dirty="0" smtClean="0"/>
              <a:t>pp.84-85 (continuação): Ao contrário dessas, quando o jurista discute temas como ‘a nulidade das sentenças’, a ‘natureza jurídica das convenções coletivas de trabalho’, os ‘efeitos jurídicos da aparência de direito’, suas teorias (doutrina) constituem, na verdade, um corpo de fórmulas </a:t>
            </a:r>
            <a:r>
              <a:rPr lang="pt-BR" i="1" dirty="0" smtClean="0"/>
              <a:t>persuasivas</a:t>
            </a:r>
            <a:r>
              <a:rPr lang="pt-BR" dirty="0" smtClean="0"/>
              <a:t> que influem no comportamento dos destinatários, mas sem vinculá-los, salvo pelo apelo à razoabilidade e à justiça, tendo em vista a </a:t>
            </a:r>
            <a:r>
              <a:rPr lang="pt-BR" i="1" dirty="0" err="1" smtClean="0"/>
              <a:t>decidibilidade</a:t>
            </a:r>
            <a:r>
              <a:rPr lang="pt-BR" i="1" dirty="0" smtClean="0"/>
              <a:t> </a:t>
            </a:r>
            <a:r>
              <a:rPr lang="pt-BR" dirty="0" smtClean="0"/>
              <a:t>de possíveis conflitos. (...) Desse modo, podemos dizer que a ciência dogmática cumpre as funções de uma </a:t>
            </a:r>
            <a:r>
              <a:rPr lang="pt-BR" i="1" dirty="0" smtClean="0"/>
              <a:t>tecnologia</a:t>
            </a:r>
            <a:r>
              <a:rPr lang="pt-BR" dirty="0" smtClean="0"/>
              <a:t>. Sendo um pensamento conceitual, vinculado ao direito posto, a dogmática pode instrumentalizar-se a serviço da ação sobre a sociedade. (...)</a:t>
            </a:r>
          </a:p>
        </p:txBody>
      </p:sp>
      <p:sp>
        <p:nvSpPr>
          <p:cNvPr id="14338"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a:bodyPr>
          <a:lstStyle/>
          <a:p>
            <a:pPr marL="411480" indent="-256032" algn="just" fontAlgn="auto">
              <a:spcAft>
                <a:spcPts val="0"/>
              </a:spcAft>
              <a:buFont typeface="Arial" pitchFamily="34" charset="0"/>
              <a:buChar char="•"/>
              <a:defRPr/>
            </a:pPr>
            <a:r>
              <a:rPr lang="pt-BR" dirty="0" smtClean="0"/>
              <a:t>pp.84-85 (continuação): Nesses termos, um pensamento tecnológico é, sobretudo, um pensamento fechado à </a:t>
            </a:r>
            <a:r>
              <a:rPr lang="pt-BR" dirty="0" err="1" smtClean="0"/>
              <a:t>problematização</a:t>
            </a:r>
            <a:r>
              <a:rPr lang="pt-BR" dirty="0" smtClean="0"/>
              <a:t> de seus pressupostos – suas premissas e conceitos básicos têm de ser tomados de modo não problemático – a fim de cumprir sua função: criar condições para a ação. No caso da ciência dogmática, criar condições para a </a:t>
            </a:r>
            <a:r>
              <a:rPr lang="pt-BR" dirty="0" err="1" smtClean="0"/>
              <a:t>decidibilidade</a:t>
            </a:r>
            <a:r>
              <a:rPr lang="pt-BR" dirty="0" smtClean="0"/>
              <a:t> de conflitos juridicamente definidos”.</a:t>
            </a:r>
          </a:p>
        </p:txBody>
      </p:sp>
      <p:sp>
        <p:nvSpPr>
          <p:cNvPr id="15362"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p:txBody>
          <a:bodyPr/>
          <a:lstStyle/>
          <a:p>
            <a:pPr algn="just"/>
            <a:r>
              <a:rPr lang="pt-BR" sz="3600" b="1" dirty="0" smtClean="0"/>
              <a:t>Para Alf Ross: </a:t>
            </a:r>
            <a:r>
              <a:rPr lang="pt-BR" sz="3600" i="1" dirty="0" smtClean="0"/>
              <a:t>Direito e Justiça (2003)</a:t>
            </a:r>
            <a:endParaRPr lang="pt-BR" sz="3600" dirty="0" smtClean="0"/>
          </a:p>
          <a:p>
            <a:pPr algn="just"/>
            <a:r>
              <a:rPr lang="pt-BR" sz="3600" dirty="0" smtClean="0"/>
              <a:t>O conceito de direito vigente é explanado com a comparação às regras de um jogo de xadrez, que Ross toma como um “simples modelo daquilo que chamamos de fenômeno social” (p.37).</a:t>
            </a:r>
          </a:p>
        </p:txBody>
      </p:sp>
      <p:sp>
        <p:nvSpPr>
          <p:cNvPr id="16386"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92500" lnSpcReduction="20000"/>
          </a:bodyPr>
          <a:lstStyle/>
          <a:p>
            <a:pPr marL="411480" indent="-256032" algn="just" fontAlgn="auto">
              <a:spcAft>
                <a:spcPts val="0"/>
              </a:spcAft>
              <a:buFont typeface="Arial" pitchFamily="34" charset="0"/>
              <a:buChar char="•"/>
              <a:defRPr/>
            </a:pPr>
            <a:r>
              <a:rPr lang="pt-BR" dirty="0" smtClean="0"/>
              <a:t>(p.37): “A vida social humana numa comunidade não é um caos de ações individuais mutuamente isoladas. Adquire o caráter de vida comunitária do próprio fato de que um grande número de ações individuais (não todas) são relevantes e têm significado relativamente a um conjunto de regras comuns. Tais ações constituem um todo significativo, guardando a mesma relação entre si como movimento e </a:t>
            </a:r>
            <a:r>
              <a:rPr lang="pt-BR" dirty="0" err="1" smtClean="0"/>
              <a:t>contramovimento</a:t>
            </a:r>
            <a:r>
              <a:rPr lang="pt-BR" dirty="0" smtClean="0"/>
              <a:t>. Aqui também há interação mútua, motivada pelas regras comuns do ‘jogo’ </a:t>
            </a:r>
            <a:r>
              <a:rPr lang="pt-BR" dirty="0" err="1" smtClean="0"/>
              <a:t>sócial</a:t>
            </a:r>
            <a:r>
              <a:rPr lang="pt-BR" dirty="0" smtClean="0"/>
              <a:t>, que lhe conferem seu significado. E é a consciência dessas regras que possibilita o entendimento, e numa certa medida, a predição do curso dos eventos”.</a:t>
            </a:r>
          </a:p>
          <a:p>
            <a:pPr marL="411480" indent="-256032" fontAlgn="auto">
              <a:spcAft>
                <a:spcPts val="0"/>
              </a:spcAft>
              <a:buFont typeface="Arial" pitchFamily="34" charset="0"/>
              <a:buChar char="•"/>
              <a:defRPr/>
            </a:pPr>
            <a:endParaRPr lang="pt-BR" dirty="0" smtClean="0"/>
          </a:p>
        </p:txBody>
      </p:sp>
      <p:sp>
        <p:nvSpPr>
          <p:cNvPr id="17410"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Conteúdo 2"/>
          <p:cNvSpPr>
            <a:spLocks noGrp="1"/>
          </p:cNvSpPr>
          <p:nvPr>
            <p:ph idx="1"/>
          </p:nvPr>
        </p:nvSpPr>
        <p:spPr/>
        <p:txBody>
          <a:bodyPr/>
          <a:lstStyle/>
          <a:p>
            <a:pPr algn="just"/>
            <a:r>
              <a:rPr lang="pt-BR" sz="3200" dirty="0" smtClean="0"/>
              <a:t>(pp.40-41) : (...)Quer dizer, ‘direito vigente’ significa o conjunto abstrato de ideias normativas que serve como um esquema interpretativo para os fenômenos do direito em ação, o que por sua vez significa que essas normas são efetivamente acatadas e que o são porque são experimentadas e sentidas como socialmente obrigatórias”.</a:t>
            </a:r>
          </a:p>
          <a:p>
            <a:endParaRPr lang="pt-BR" dirty="0" smtClean="0"/>
          </a:p>
        </p:txBody>
      </p:sp>
      <p:sp>
        <p:nvSpPr>
          <p:cNvPr id="18434"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Conteúdo 2"/>
          <p:cNvSpPr>
            <a:spLocks noGrp="1"/>
          </p:cNvSpPr>
          <p:nvPr>
            <p:ph idx="1"/>
          </p:nvPr>
        </p:nvSpPr>
        <p:spPr/>
        <p:txBody>
          <a:bodyPr/>
          <a:lstStyle/>
          <a:p>
            <a:pPr marL="411163" algn="just">
              <a:buFont typeface="Arial" charset="0"/>
              <a:buChar char="•"/>
            </a:pPr>
            <a:r>
              <a:rPr lang="pt-BR" b="1" dirty="0" smtClean="0"/>
              <a:t>Para </a:t>
            </a:r>
            <a:r>
              <a:rPr lang="pt-BR" b="1" dirty="0" err="1" smtClean="0"/>
              <a:t>Kelsen</a:t>
            </a:r>
            <a:r>
              <a:rPr lang="pt-BR" dirty="0" smtClean="0"/>
              <a:t>: </a:t>
            </a:r>
          </a:p>
          <a:p>
            <a:pPr marL="411163" algn="just">
              <a:buFont typeface="Arial" charset="0"/>
              <a:buChar char="•"/>
            </a:pPr>
            <a:r>
              <a:rPr lang="pt-BR" dirty="0" smtClean="0"/>
              <a:t>- O direito é organização e controle do uso da força.</a:t>
            </a:r>
          </a:p>
          <a:p>
            <a:pPr marL="411163" algn="just">
              <a:buFont typeface="Arial" charset="0"/>
              <a:buChar char="•"/>
            </a:pPr>
            <a:r>
              <a:rPr lang="pt-BR" dirty="0" smtClean="0"/>
              <a:t>- É uma “moldura” dentro da qual existem várias possibilidades de aplicação.</a:t>
            </a:r>
          </a:p>
          <a:p>
            <a:pPr marL="411163" algn="just">
              <a:buFont typeface="Arial" charset="0"/>
              <a:buChar char="•"/>
            </a:pPr>
            <a:r>
              <a:rPr lang="pt-BR" dirty="0" smtClean="0"/>
              <a:t>- É uma “ciência pura” que não deve ser </a:t>
            </a:r>
            <a:r>
              <a:rPr lang="pt-BR" dirty="0" err="1" smtClean="0"/>
              <a:t>confudida</a:t>
            </a:r>
            <a:r>
              <a:rPr lang="pt-BR" dirty="0" smtClean="0"/>
              <a:t> com Moral, Economia, Sociologia etc. O legislador pode dar o sentido que bem entender ao direito, não estando vinculado a essas outras ciências.</a:t>
            </a:r>
          </a:p>
          <a:p>
            <a:pPr marL="411163">
              <a:buFont typeface="Arial" charset="0"/>
              <a:buChar char="•"/>
            </a:pPr>
            <a:endParaRPr lang="pt-BR" dirty="0" smtClean="0"/>
          </a:p>
        </p:txBody>
      </p:sp>
      <p:sp>
        <p:nvSpPr>
          <p:cNvPr id="2"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47500" lnSpcReduction="20000"/>
          </a:bodyPr>
          <a:lstStyle/>
          <a:p>
            <a:pPr marL="411480" indent="-256032" algn="just" fontAlgn="auto">
              <a:spcAft>
                <a:spcPts val="0"/>
              </a:spcAft>
              <a:buFont typeface="Arial" pitchFamily="34" charset="0"/>
              <a:buChar char="•"/>
              <a:defRPr/>
            </a:pPr>
            <a:r>
              <a:rPr lang="pt-BR" sz="4000" dirty="0" smtClean="0"/>
              <a:t>"O direito é uma organização da força. Pois o Direito vincula certas condições ao uso da força em relações entre os homens, autorizando o emprego da força apenas por certos indivíduos e apenas sob certas circunstâncias. O Direito permite a conduta que, em todas as outras circunstâncias, tem de ser considerada proibida. </a:t>
            </a:r>
          </a:p>
          <a:p>
            <a:pPr marL="411480" indent="-256032" algn="just" fontAlgn="auto">
              <a:spcAft>
                <a:spcPts val="0"/>
              </a:spcAft>
              <a:buFont typeface="Arial" pitchFamily="34" charset="0"/>
              <a:buNone/>
              <a:defRPr/>
            </a:pPr>
            <a:r>
              <a:rPr lang="pt-BR" sz="4000" dirty="0" smtClean="0"/>
              <a:t>     (...) </a:t>
            </a:r>
          </a:p>
          <a:p>
            <a:pPr marL="411480" indent="-256032" algn="just" fontAlgn="auto">
              <a:spcAft>
                <a:spcPts val="0"/>
              </a:spcAft>
              <a:buFont typeface="Arial" pitchFamily="34" charset="0"/>
              <a:buChar char="•"/>
              <a:defRPr/>
            </a:pPr>
            <a:r>
              <a:rPr lang="pt-BR" sz="4000" dirty="0" smtClean="0"/>
              <a:t>A técnica social que chamamos 'Direito' consiste em induzir o indivíduo, por um meio específico, a se abster de intervenção à força nas esferas de interesse alheias; no caso de tal intervenção, a própria comunidade jurídica reage com uma intervenção similar nas esferas de interesse do </a:t>
            </a:r>
            <a:r>
              <a:rPr lang="pt-BR" sz="4000" dirty="0" err="1" smtClean="0"/>
              <a:t>indíviduo</a:t>
            </a:r>
            <a:r>
              <a:rPr lang="pt-BR" sz="4000" dirty="0" smtClean="0"/>
              <a:t> responsável pela intervenção anterior." (KELSEN, Hans. </a:t>
            </a:r>
            <a:r>
              <a:rPr lang="pt-BR" sz="4000" i="1" dirty="0" smtClean="0"/>
              <a:t>O que é Justiça?</a:t>
            </a:r>
            <a:r>
              <a:rPr lang="pt-BR" sz="4000" dirty="0" smtClean="0"/>
              <a:t> Editora Martins Fontes. São Paulo. 3ª Edição, 2001. pp. 231/232.)</a:t>
            </a:r>
          </a:p>
          <a:p>
            <a:pPr marL="411480" indent="-256032" fontAlgn="auto">
              <a:spcAft>
                <a:spcPts val="0"/>
              </a:spcAft>
              <a:buFont typeface="Arial" pitchFamily="34" charset="0"/>
              <a:buChar char="•"/>
              <a:defRPr/>
            </a:pPr>
            <a:endParaRPr lang="pt-BR" sz="4000" dirty="0" smtClean="0"/>
          </a:p>
          <a:p>
            <a:pPr marL="411480" indent="-256032" fontAlgn="auto">
              <a:spcAft>
                <a:spcPts val="0"/>
              </a:spcAft>
              <a:buFont typeface="Arial" pitchFamily="34" charset="0"/>
              <a:buNone/>
              <a:defRPr/>
            </a:pPr>
            <a:endParaRPr lang="pt-BR" dirty="0" smtClean="0"/>
          </a:p>
          <a:p>
            <a:pPr marL="411480" indent="-256032" fontAlgn="auto">
              <a:spcAft>
                <a:spcPts val="0"/>
              </a:spcAft>
              <a:buFont typeface="Arial" pitchFamily="34" charset="0"/>
              <a:buChar char="•"/>
              <a:defRPr/>
            </a:pPr>
            <a:endParaRPr lang="pt-BR" dirty="0" smtClean="0"/>
          </a:p>
        </p:txBody>
      </p:sp>
      <p:sp>
        <p:nvSpPr>
          <p:cNvPr id="4098"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85000" lnSpcReduction="10000"/>
          </a:bodyPr>
          <a:lstStyle/>
          <a:p>
            <a:pPr marL="411480" indent="-256032" algn="just" fontAlgn="auto">
              <a:spcAft>
                <a:spcPts val="0"/>
              </a:spcAft>
              <a:buFont typeface="Arial" pitchFamily="34" charset="0"/>
              <a:buChar char="•"/>
              <a:defRPr/>
            </a:pPr>
            <a:r>
              <a:rPr lang="pt-BR" b="1" dirty="0" smtClean="0"/>
              <a:t>Para Eros Grau</a:t>
            </a:r>
            <a:r>
              <a:rPr lang="pt-BR" dirty="0" smtClean="0"/>
              <a:t>: </a:t>
            </a:r>
          </a:p>
          <a:p>
            <a:pPr marL="411480" indent="-256032" algn="just" fontAlgn="auto">
              <a:spcAft>
                <a:spcPts val="0"/>
              </a:spcAft>
              <a:buFont typeface="Arial" pitchFamily="34" charset="0"/>
              <a:buNone/>
              <a:defRPr/>
            </a:pPr>
            <a:r>
              <a:rPr lang="pt-BR" dirty="0" smtClean="0"/>
              <a:t> </a:t>
            </a:r>
          </a:p>
          <a:p>
            <a:pPr marL="411480" indent="-256032" algn="just" fontAlgn="auto">
              <a:spcAft>
                <a:spcPts val="0"/>
              </a:spcAft>
              <a:buFont typeface="Arial" pitchFamily="34" charset="0"/>
              <a:buNone/>
              <a:defRPr/>
            </a:pPr>
            <a:r>
              <a:rPr lang="pt-BR" dirty="0" smtClean="0"/>
              <a:t>- É um sistema de normas que é imposto a um grupo social, de maneira coercitiva, por uma organização que investida de poder para que fizesse isso.</a:t>
            </a:r>
          </a:p>
          <a:p>
            <a:pPr marL="411480" indent="-256032" algn="just" fontAlgn="auto">
              <a:spcAft>
                <a:spcPts val="0"/>
              </a:spcAft>
              <a:buFont typeface="Arial" pitchFamily="34" charset="0"/>
              <a:buNone/>
              <a:defRPr/>
            </a:pPr>
            <a:r>
              <a:rPr lang="pt-BR" dirty="0" smtClean="0"/>
              <a:t> </a:t>
            </a:r>
          </a:p>
          <a:p>
            <a:pPr marL="411480" indent="-256032" algn="just" fontAlgn="auto">
              <a:spcAft>
                <a:spcPts val="0"/>
              </a:spcAft>
              <a:buFont typeface="Arial" pitchFamily="34" charset="0"/>
              <a:buNone/>
              <a:defRPr/>
            </a:pPr>
            <a:r>
              <a:rPr lang="pt-BR" dirty="0" smtClean="0"/>
              <a:t>"</a:t>
            </a:r>
            <a:r>
              <a:rPr lang="pt-BR" i="1" dirty="0" smtClean="0"/>
              <a:t>Direito</a:t>
            </a:r>
            <a:r>
              <a:rPr lang="pt-BR" dirty="0" smtClean="0"/>
              <a:t>, assim, no texto que segue, quer significar </a:t>
            </a:r>
            <a:r>
              <a:rPr lang="pt-BR" i="1" dirty="0" smtClean="0"/>
              <a:t>sistema de princípios (normas) coercitivamente impostos a determinado grupo social por qualquer  organização, social, dotada de poder para tanto</a:t>
            </a:r>
            <a:r>
              <a:rPr lang="pt-BR" dirty="0" smtClean="0"/>
              <a:t>." (GRAU, Eros.</a:t>
            </a:r>
            <a:r>
              <a:rPr lang="pt-BR" i="1" dirty="0" smtClean="0"/>
              <a:t> O Direito Posto e o Direito Pressuposto</a:t>
            </a:r>
            <a:r>
              <a:rPr lang="pt-BR" dirty="0" smtClean="0"/>
              <a:t>. Editora Malheiros. São Paulo. 8ª Edição, 2011. p. 17)</a:t>
            </a:r>
          </a:p>
          <a:p>
            <a:pPr marL="411480" indent="-256032" fontAlgn="auto">
              <a:spcAft>
                <a:spcPts val="0"/>
              </a:spcAft>
              <a:buFont typeface="Arial" pitchFamily="34" charset="0"/>
              <a:buChar char="•"/>
              <a:defRPr/>
            </a:pPr>
            <a:endParaRPr lang="pt-BR" dirty="0" smtClean="0"/>
          </a:p>
        </p:txBody>
      </p:sp>
      <p:sp>
        <p:nvSpPr>
          <p:cNvPr id="5122"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85000" lnSpcReduction="10000"/>
          </a:bodyPr>
          <a:lstStyle/>
          <a:p>
            <a:pPr marL="411480" indent="-256032" algn="just" fontAlgn="auto">
              <a:spcAft>
                <a:spcPts val="0"/>
              </a:spcAft>
              <a:buFont typeface="Arial" pitchFamily="34" charset="0"/>
              <a:buChar char="•"/>
              <a:defRPr/>
            </a:pPr>
            <a:r>
              <a:rPr lang="pt-BR" b="1" dirty="0" smtClean="0"/>
              <a:t>Para Norberto </a:t>
            </a:r>
            <a:r>
              <a:rPr lang="pt-BR" b="1" dirty="0" err="1" smtClean="0"/>
              <a:t>Bobbio</a:t>
            </a:r>
            <a:r>
              <a:rPr lang="pt-BR" b="1" dirty="0" smtClean="0"/>
              <a:t> (</a:t>
            </a:r>
            <a:r>
              <a:rPr lang="pt-BR" b="1" i="1" dirty="0" smtClean="0"/>
              <a:t>Teoria Geral do Direito</a:t>
            </a:r>
            <a:r>
              <a:rPr lang="pt-BR" b="1" dirty="0" smtClean="0"/>
              <a:t>, 2010):</a:t>
            </a:r>
            <a:endParaRPr lang="pt-BR" dirty="0" smtClean="0"/>
          </a:p>
          <a:p>
            <a:pPr marL="411480" indent="-256032" algn="just" fontAlgn="auto">
              <a:spcAft>
                <a:spcPts val="0"/>
              </a:spcAft>
              <a:buFont typeface="Arial" pitchFamily="34" charset="0"/>
              <a:buNone/>
              <a:defRPr/>
            </a:pPr>
            <a:r>
              <a:rPr lang="pt-BR" dirty="0" smtClean="0"/>
              <a:t> </a:t>
            </a:r>
          </a:p>
          <a:p>
            <a:pPr marL="411480" indent="-256032" algn="just" fontAlgn="auto">
              <a:spcAft>
                <a:spcPts val="0"/>
              </a:spcAft>
              <a:buFont typeface="Arial" pitchFamily="34" charset="0"/>
              <a:buChar char="•"/>
              <a:defRPr/>
            </a:pPr>
            <a:r>
              <a:rPr lang="pt-BR" dirty="0" smtClean="0"/>
              <a:t>Direito é concebido como regra de conduta, o direito é um conjunto de normas ou regras de conduta. A experiência jurídica é uma experiência normativa. Direito quer dizer ordenamento jurídico. A norma jurídica se determina na sanção externa e institucionalizada, ou seja, exige uma organização (estatal). “O que costumamos chamar de direito é um caráter de certos ordenamentos normativos mais do que de certas normas.” Sistema normativo completo. P. 15, P. 185 e 193</a:t>
            </a:r>
          </a:p>
          <a:p>
            <a:pPr marL="411480" indent="-256032" fontAlgn="auto">
              <a:spcAft>
                <a:spcPts val="0"/>
              </a:spcAft>
              <a:buFont typeface="Arial" pitchFamily="34" charset="0"/>
              <a:buChar char="•"/>
              <a:defRPr/>
            </a:pPr>
            <a:endParaRPr lang="pt-BR" dirty="0" smtClean="0"/>
          </a:p>
        </p:txBody>
      </p:sp>
      <p:sp>
        <p:nvSpPr>
          <p:cNvPr id="6146"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ço Reservado para Conteúdo 2"/>
          <p:cNvSpPr>
            <a:spLocks noGrp="1"/>
          </p:cNvSpPr>
          <p:nvPr>
            <p:ph idx="1"/>
          </p:nvPr>
        </p:nvSpPr>
        <p:spPr/>
        <p:txBody>
          <a:bodyPr/>
          <a:lstStyle/>
          <a:p>
            <a:pPr algn="just">
              <a:buFont typeface="Arial" charset="0"/>
              <a:buChar char="•"/>
            </a:pPr>
            <a:r>
              <a:rPr lang="pt-BR" b="1" dirty="0" smtClean="0"/>
              <a:t>Para Miguel Reale (</a:t>
            </a:r>
            <a:r>
              <a:rPr lang="pt-BR" i="1" dirty="0" smtClean="0"/>
              <a:t>Lições Preliminares de Direito</a:t>
            </a:r>
            <a:r>
              <a:rPr lang="pt-BR" dirty="0" smtClean="0"/>
              <a:t>. 2002)</a:t>
            </a:r>
          </a:p>
          <a:p>
            <a:pPr algn="just">
              <a:buFont typeface="Arial" charset="0"/>
              <a:buNone/>
            </a:pPr>
            <a:r>
              <a:rPr lang="pt-BR" dirty="0" smtClean="0"/>
              <a:t> </a:t>
            </a:r>
          </a:p>
          <a:p>
            <a:pPr algn="just">
              <a:buFont typeface="Arial" charset="0"/>
              <a:buChar char="•"/>
            </a:pPr>
            <a:r>
              <a:rPr lang="pt-BR" dirty="0" smtClean="0"/>
              <a:t>Concepção tridimensional do direito. A vida jurídica considera o aspecto normativo (o direito como ordenamento e sua respectiva ciência), o aspecto fático (o direito como fato, ou em sua efetividade social e histórica) e o aspecto axiológico (o direito como valor de Justiça). P. 64 e 65</a:t>
            </a:r>
          </a:p>
          <a:p>
            <a:pPr algn="just">
              <a:buFont typeface="Arial" charset="0"/>
              <a:buChar char="•"/>
            </a:pPr>
            <a:endParaRPr lang="pt-BR" dirty="0" smtClean="0"/>
          </a:p>
        </p:txBody>
      </p:sp>
      <p:sp>
        <p:nvSpPr>
          <p:cNvPr id="7170"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92500" lnSpcReduction="20000"/>
          </a:bodyPr>
          <a:lstStyle/>
          <a:p>
            <a:pPr marL="411480" indent="-256032" algn="just" fontAlgn="auto">
              <a:spcAft>
                <a:spcPts val="0"/>
              </a:spcAft>
              <a:buFont typeface="Arial" pitchFamily="34" charset="0"/>
              <a:buChar char="•"/>
              <a:defRPr/>
            </a:pPr>
            <a:r>
              <a:rPr lang="pt-BR" b="1" dirty="0" smtClean="0"/>
              <a:t>Para </a:t>
            </a:r>
            <a:r>
              <a:rPr lang="pt-BR" b="1" dirty="0" err="1" smtClean="0"/>
              <a:t>Tercio</a:t>
            </a:r>
            <a:r>
              <a:rPr lang="pt-BR" b="1" dirty="0" smtClean="0"/>
              <a:t> Sampaio Ferraz Jr.: </a:t>
            </a:r>
            <a:r>
              <a:rPr lang="pt-BR" i="1" dirty="0" smtClean="0"/>
              <a:t>Introdução ao Estudo do Direito (2003)</a:t>
            </a:r>
            <a:endParaRPr lang="pt-BR" dirty="0" smtClean="0"/>
          </a:p>
          <a:p>
            <a:pPr marL="411480" indent="-256032" algn="just" fontAlgn="auto">
              <a:spcAft>
                <a:spcPts val="0"/>
              </a:spcAft>
              <a:buFont typeface="Arial" pitchFamily="34" charset="0"/>
              <a:buNone/>
              <a:defRPr/>
            </a:pPr>
            <a:r>
              <a:rPr lang="pt-BR" dirty="0" smtClean="0"/>
              <a:t> </a:t>
            </a:r>
          </a:p>
          <a:p>
            <a:pPr marL="411480" indent="-256032" algn="just" fontAlgn="auto">
              <a:spcAft>
                <a:spcPts val="0"/>
              </a:spcAft>
              <a:buFont typeface="Arial" pitchFamily="34" charset="0"/>
              <a:buChar char="•"/>
              <a:defRPr/>
            </a:pPr>
            <a:r>
              <a:rPr lang="pt-BR" dirty="0" smtClean="0"/>
              <a:t>O autor trabalha a conceituação de direito através de uma apreciação </a:t>
            </a:r>
            <a:r>
              <a:rPr lang="pt-BR" dirty="0" err="1" smtClean="0"/>
              <a:t>linguística</a:t>
            </a:r>
            <a:r>
              <a:rPr lang="pt-BR" dirty="0" smtClean="0"/>
              <a:t> do uso do termo, valendo-se especialmente de elementos de semiótica (instâncias sintática, semântica e pragmática). Porém, dessa análise resulta a impossibilidade, ainda que inicial ou parcial, de se conceituar o direito, já que o termo é sintaticamente impreciso, semanticamente vago e ambíguo e pragmaticamente </a:t>
            </a:r>
            <a:r>
              <a:rPr lang="pt-BR" dirty="0" err="1" smtClean="0"/>
              <a:t>inafastável</a:t>
            </a:r>
            <a:r>
              <a:rPr lang="pt-BR" dirty="0" smtClean="0"/>
              <a:t> de forte carga emotiva.</a:t>
            </a:r>
          </a:p>
          <a:p>
            <a:pPr marL="411480" indent="-256032" fontAlgn="auto">
              <a:spcAft>
                <a:spcPts val="0"/>
              </a:spcAft>
              <a:buFont typeface="Arial" pitchFamily="34" charset="0"/>
              <a:buChar char="•"/>
              <a:defRPr/>
            </a:pPr>
            <a:endParaRPr lang="pt-BR" dirty="0" smtClean="0"/>
          </a:p>
        </p:txBody>
      </p:sp>
      <p:sp>
        <p:nvSpPr>
          <p:cNvPr id="8194"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77500" lnSpcReduction="20000"/>
          </a:bodyPr>
          <a:lstStyle/>
          <a:p>
            <a:pPr marL="411480" indent="-256032" fontAlgn="auto">
              <a:spcAft>
                <a:spcPts val="0"/>
              </a:spcAft>
              <a:buFont typeface="Arial" pitchFamily="34" charset="0"/>
              <a:buChar char="•"/>
              <a:defRPr/>
            </a:pPr>
            <a:endParaRPr lang="pt-BR" dirty="0" smtClean="0"/>
          </a:p>
          <a:p>
            <a:pPr marL="411480" indent="-256032" algn="just" fontAlgn="auto">
              <a:spcAft>
                <a:spcPts val="0"/>
              </a:spcAft>
              <a:buFont typeface="Arial" pitchFamily="34" charset="0"/>
              <a:buChar char="•"/>
              <a:defRPr/>
            </a:pPr>
            <a:r>
              <a:rPr lang="pt-BR" dirty="0" smtClean="0"/>
              <a:t>p.38: “(...) Do ponto de vista convencionalista da língua, uma definição meramente lexical do conceito [de direito] é muito difícil. (...) Tendo em vista a carga emotiva da palavra, é preciso saber que, qualquer  definição que se dê de </a:t>
            </a:r>
            <a:r>
              <a:rPr lang="pt-BR" i="1" dirty="0" smtClean="0"/>
              <a:t>direito</a:t>
            </a:r>
            <a:r>
              <a:rPr lang="pt-BR" dirty="0" smtClean="0"/>
              <a:t>, sempre estaremos diante de uma definição </a:t>
            </a:r>
            <a:r>
              <a:rPr lang="pt-BR" i="1" dirty="0" smtClean="0"/>
              <a:t>persuasiva</a:t>
            </a:r>
            <a:r>
              <a:rPr lang="pt-BR" dirty="0" smtClean="0"/>
              <a:t>. Isso porque é muito difícil, senão impossível, no plano da prática doutrinária jurídica, uma definição </a:t>
            </a:r>
            <a:r>
              <a:rPr lang="pt-BR" i="1" dirty="0" smtClean="0"/>
              <a:t>neutra</a:t>
            </a:r>
            <a:r>
              <a:rPr lang="pt-BR" dirty="0" smtClean="0"/>
              <a:t>, em que a carga emotiva tivesse sido totalmente eliminada. Como a língua é um fenômeno comunicativo, mesmo que tentássemos uma tal definição (como a procurou </a:t>
            </a:r>
            <a:r>
              <a:rPr lang="pt-BR" dirty="0" err="1" smtClean="0"/>
              <a:t>Kelsen</a:t>
            </a:r>
            <a:r>
              <a:rPr lang="pt-BR" dirty="0" smtClean="0"/>
              <a:t>, em sua Teoria Pura do Direito), a discussão teórica acabaria por restabelecer aquela carga em que pese a intenção de seu proponente. Assim, o máximo que obteremos é redefinir o significado do termo </a:t>
            </a:r>
            <a:r>
              <a:rPr lang="pt-BR" i="1" dirty="0" smtClean="0"/>
              <a:t>direito</a:t>
            </a:r>
            <a:r>
              <a:rPr lang="pt-BR" dirty="0" smtClean="0"/>
              <a:t>, tentando manter intacto seu valor emotivo”.</a:t>
            </a:r>
          </a:p>
          <a:p>
            <a:pPr marL="411480" indent="-256032" fontAlgn="auto">
              <a:spcAft>
                <a:spcPts val="0"/>
              </a:spcAft>
              <a:buFont typeface="Arial" pitchFamily="34" charset="0"/>
              <a:buChar char="•"/>
              <a:defRPr/>
            </a:pPr>
            <a:endParaRPr lang="pt-BR" dirty="0" smtClean="0"/>
          </a:p>
        </p:txBody>
      </p:sp>
      <p:sp>
        <p:nvSpPr>
          <p:cNvPr id="9218"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rtlCol="0">
            <a:normAutofit fontScale="92500" lnSpcReduction="20000"/>
          </a:bodyPr>
          <a:lstStyle/>
          <a:p>
            <a:pPr marL="411480" indent="-256032" algn="just" fontAlgn="auto">
              <a:spcAft>
                <a:spcPts val="0"/>
              </a:spcAft>
              <a:buFont typeface="Arial" pitchFamily="34" charset="0"/>
              <a:buChar char="•"/>
              <a:defRPr/>
            </a:pPr>
            <a:r>
              <a:rPr lang="pt-BR" dirty="0" smtClean="0"/>
              <a:t>Dadas as dificuldades de se determinar o objeto, o autor passa então a avaliar sua ciência, e constata que o direito possui a particularidade de combinar definições lexicais com redefinições, isto é, combina conhecimento que é atualizável conforme a experiência – tal como qualquer outra ciência empírica – com conhecimento que se afirma mesmo perante a contradição da experiência.</a:t>
            </a:r>
          </a:p>
          <a:p>
            <a:pPr marL="411480" indent="-256032" algn="just" fontAlgn="auto">
              <a:spcAft>
                <a:spcPts val="0"/>
              </a:spcAft>
              <a:buFont typeface="Arial" pitchFamily="34" charset="0"/>
              <a:buNone/>
              <a:defRPr/>
            </a:pPr>
            <a:endParaRPr lang="pt-BR" dirty="0" smtClean="0"/>
          </a:p>
          <a:p>
            <a:pPr marL="411480" indent="-256032" algn="just" fontAlgn="auto">
              <a:spcAft>
                <a:spcPts val="0"/>
              </a:spcAft>
              <a:buFont typeface="Arial" pitchFamily="34" charset="0"/>
              <a:buChar char="•"/>
              <a:defRPr/>
            </a:pPr>
            <a:r>
              <a:rPr lang="pt-BR" dirty="0" smtClean="0"/>
              <a:t>p.40: “(...) O direito pode ser objeto de teorias básicas e intencionalmente informativas, mas também de teorias ostensivamente diretivas”.</a:t>
            </a:r>
          </a:p>
          <a:p>
            <a:pPr marL="411480" indent="-256032" fontAlgn="auto">
              <a:spcAft>
                <a:spcPts val="0"/>
              </a:spcAft>
              <a:buFont typeface="Arial" pitchFamily="34" charset="0"/>
              <a:buChar char="•"/>
              <a:defRPr/>
            </a:pPr>
            <a:endParaRPr lang="pt-BR" dirty="0" smtClean="0"/>
          </a:p>
        </p:txBody>
      </p:sp>
      <p:sp>
        <p:nvSpPr>
          <p:cNvPr id="10242" name="Título 1"/>
          <p:cNvSpPr>
            <a:spLocks noGrp="1"/>
          </p:cNvSpPr>
          <p:nvPr>
            <p:ph type="title"/>
          </p:nvPr>
        </p:nvSpPr>
        <p:spPr/>
        <p:txBody>
          <a:bodyPr>
            <a:normAutofit fontScale="90000"/>
          </a:bodyPr>
          <a:lstStyle/>
          <a:p>
            <a:pPr fontAlgn="auto">
              <a:spcAft>
                <a:spcPts val="0"/>
              </a:spcAft>
              <a:defRPr/>
            </a:pPr>
            <a:r>
              <a:rPr lang="pt-BR" dirty="0" smtClean="0">
                <a:solidFill>
                  <a:schemeClr val="tx2">
                    <a:satMod val="200000"/>
                  </a:schemeClr>
                </a:solidFill>
              </a:rPr>
              <a:t>CONCEITOS DE DIREITO</a:t>
            </a:r>
            <a:br>
              <a:rPr lang="pt-BR" dirty="0" smtClean="0">
                <a:solidFill>
                  <a:schemeClr val="tx2">
                    <a:satMod val="200000"/>
                  </a:schemeClr>
                </a:solidFill>
              </a:rPr>
            </a:br>
            <a:endParaRPr lang="pt-BR" dirty="0" smtClean="0">
              <a:solidFill>
                <a:schemeClr val="tx2">
                  <a:satMod val="20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90</TotalTime>
  <Words>1193</Words>
  <Application>Microsoft Office PowerPoint</Application>
  <PresentationFormat>Apresentação na tela (4:3)</PresentationFormat>
  <Paragraphs>56</Paragraphs>
  <Slides>17</Slides>
  <Notes>0</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Concurso</vt:lpstr>
      <vt:lpstr>Aula 1 Professor Marcus Orione </vt:lpstr>
      <vt:lpstr>CONCEITOS DE DIREITO </vt:lpstr>
      <vt:lpstr>CONCEITOS DE DIREITO </vt:lpstr>
      <vt:lpstr>CONCEITOS DE DIREITO </vt:lpstr>
      <vt:lpstr>CONCEITOS DE DIREITO </vt:lpstr>
      <vt:lpstr>CONCEITOS DE DIREITO </vt:lpstr>
      <vt:lpstr>CONCEITOS DE DIREITO </vt:lpstr>
      <vt:lpstr>CONCEITOS DE DIREITO </vt:lpstr>
      <vt:lpstr>CONCEITOS DE DIREITO </vt:lpstr>
      <vt:lpstr>CONCEITOS DE DIREITO </vt:lpstr>
      <vt:lpstr>CONCEITOS DE DIREITO </vt:lpstr>
      <vt:lpstr>CONCEITOS DE DIREITO </vt:lpstr>
      <vt:lpstr>CONCEITOS DE DIREITO </vt:lpstr>
      <vt:lpstr>CONCEITOS DE DIREITO </vt:lpstr>
      <vt:lpstr>CONCEITOS DE DIREITO </vt:lpstr>
      <vt:lpstr>CONCEITOS DE DIREITO </vt:lpstr>
      <vt:lpstr>CONCEITOS DE DIREITO </vt:lpstr>
    </vt:vector>
  </TitlesOfParts>
  <Company>tacm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1 Professor Marcus Orione</dc:title>
  <dc:creator>home</dc:creator>
  <cp:lastModifiedBy>Marcus</cp:lastModifiedBy>
  <cp:revision>15</cp:revision>
  <dcterms:created xsi:type="dcterms:W3CDTF">2015-02-25T13:19:32Z</dcterms:created>
  <dcterms:modified xsi:type="dcterms:W3CDTF">2016-02-23T05:57:45Z</dcterms:modified>
</cp:coreProperties>
</file>