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0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9132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263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7cf49fd4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7cf49fd4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68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7cf49fd4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7cf49fd4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622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619631a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619631a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550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619631ae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619631ae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327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8619631ae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8619631ae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90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619631ae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619631ae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729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619631ae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619631ae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631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619631ae0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619631ae0_5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0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619631ae0_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619631ae0_5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720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619631ae0_5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619631ae0_5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14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619631ae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619631ae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17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619631ae0_5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619631ae0_5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66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619631ae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619631ae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503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619631ae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619631ae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690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623cd4c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623cd4c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22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619631ae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8619631ae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780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619631ae0_3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619631ae0_3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28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619631ae0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619631ae0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30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619631ae0_1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619631ae0_1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47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7cf49fd4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7cf49fd4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48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7cf49fd4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7cf49fd4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391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7cf49fd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7cf49fd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11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36254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2649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57002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58012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33837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4020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58463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3575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84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4228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696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7211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35235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11909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084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5464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5941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1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todamateria.com.br/energia-eolica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jus.com.br/artigos/40578/licenciamento-ambiental-de-empreendimentos-de-geracao-de-energia-eletrica-a-partir-de-fonte-eolica-em-superficie-terrestr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usp.br/portalbiossistemas/?p=7638" TargetMode="External"/><Relationship Id="rId4" Type="http://schemas.openxmlformats.org/officeDocument/2006/relationships/hyperlink" Target="https://jornal.usp.br/universidade/turbinas-eolicas-flutuantes-poderao-gerar-energia-para-plataformas-petroliferas-no-brasi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lo.br/scielo.php?pid=S0103-40142013000100008&amp;script=sci_arttex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epe.gov.br/sites-pt/publicacoes-dados-abertos/publicacoes/PublicacoesArquivos/publicacao-357/Avalia%C3%A7%C3%A3o%20de%20impactos%20ambientais%20em%20projetos%20e%C3%B3licos%202018.pdf" TargetMode="External"/><Relationship Id="rId5" Type="http://schemas.openxmlformats.org/officeDocument/2006/relationships/hyperlink" Target="https://repositorio.ufsc.br/bitstream/handle/123456789/193249/PGES0003-D.pdf?sequence=-1&amp;isAllowed=y" TargetMode="External"/><Relationship Id="rId4" Type="http://schemas.openxmlformats.org/officeDocument/2006/relationships/hyperlink" Target="https://www.jamesdysonaward.org/2018/project/o-wind-turbin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e.gov.br/sites-pt/publicacoes-dados-abertos/publicacoes/PublicacoesArquivos/publicacao-40/topico-76/NT%20DEA%20015_17.pdf" TargetMode="External"/><Relationship Id="rId2" Type="http://schemas.openxmlformats.org/officeDocument/2006/relationships/hyperlink" Target="https://editorarealize.com.br/revistas/conadis/trabalhos/TRABALHO_EV116_MD1_SA18_ID1357_30112018183444.pdf%20Acesso%20em%2029/06/20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mtc-m16c.sid.inpe.br/col/sid.inpe.br/mtc-m18/2015/02.25.13.26/doc/publicacao.pdf" TargetMode="External"/><Relationship Id="rId5" Type="http://schemas.openxmlformats.org/officeDocument/2006/relationships/hyperlink" Target="http://g1.globo.com/jornal-nacional/noticia/2012/04/altamira-pa-recebe-milhares-de-trabalhadores-por-conta-de-belo-monte.html" TargetMode="External"/><Relationship Id="rId4" Type="http://schemas.openxmlformats.org/officeDocument/2006/relationships/hyperlink" Target="https://www.portal-energia.com/turbina-eolica-portatil-o-wind-ganha-premi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hyperlink" Target="https://silo.tips/download/moinhos-de-vento-dos-aores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hyperlink" Target="http://www.epe.gov.br/pt/abcdenergia/matriz-energetica-e-eletrica" TargetMode="Externa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135802" y="-457450"/>
            <a:ext cx="6872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/>
              <a:t>Recursos energéticos e ambiente  LEB: 0244</a:t>
            </a:r>
            <a:endParaRPr sz="31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19675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/>
              <a:t>Energia eólica na questão ambiental  </a:t>
            </a:r>
            <a:endParaRPr sz="16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5982125" y="3275350"/>
            <a:ext cx="2739600" cy="14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Professor: Thiago 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Ana Leme. nº USP:10755126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>
                <a:solidFill>
                  <a:schemeClr val="dk1"/>
                </a:solidFill>
              </a:rPr>
              <a:t>Gabriel A. nº USP:</a:t>
            </a:r>
            <a:endParaRPr dirty="0"/>
          </a:p>
          <a:p>
            <a:pPr lvl="0"/>
            <a:r>
              <a:rPr lang="pt-BR" dirty="0"/>
              <a:t>Juliana  P. nº USP:10755234</a:t>
            </a:r>
            <a:endParaRPr dirty="0"/>
          </a:p>
          <a:p>
            <a:pPr lvl="0"/>
            <a:r>
              <a:rPr lang="pt-BR" dirty="0"/>
              <a:t>Marina F. nº USP:10755105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Stefano R. nº USP: 9817588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/>
        </p:nvSpPr>
        <p:spPr>
          <a:xfrm>
            <a:off x="4397339" y="1261991"/>
            <a:ext cx="4590351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Falta de fiscalização sob os impactos ambientais regionais e holísticos;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 Resolução CONAMA 462, grandes projetos de energia, licenciados através de Relatórios Ambientais Simplificados (RAS): Órgão licenciador é quem determina o grau de impacto ambiental;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89% com apenas Relatório Ambiental Simplificado e não EIA/RIMA;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Competição com </a:t>
            </a:r>
            <a:r>
              <a:rPr lang="pt-BR" sz="1700" dirty="0" err="1">
                <a:solidFill>
                  <a:schemeClr val="dk1"/>
                </a:solidFill>
                <a:latin typeface="+mn-lt"/>
              </a:rPr>
              <a:t>UC´s</a:t>
            </a:r>
            <a:r>
              <a:rPr lang="pt-BR" sz="1700" dirty="0">
                <a:solidFill>
                  <a:schemeClr val="dk1"/>
                </a:solidFill>
                <a:latin typeface="+mn-lt"/>
              </a:rPr>
              <a:t> nas zonas costeiras;</a:t>
            </a:r>
            <a:endParaRPr sz="1700"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675" y="352288"/>
            <a:ext cx="4111950" cy="27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des2">
            <a:hlinkClick r:id="" action="ppaction://media"/>
            <a:extLst>
              <a:ext uri="{FF2B5EF4-FFF2-40B4-BE49-F238E27FC236}">
                <a16:creationId xmlns:a16="http://schemas.microsoft.com/office/drawing/2014/main" id="{4D32B19D-6061-492B-852F-73B82D6C3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467" y="405879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Fluxo de Materiais</a:t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 rotWithShape="1">
          <a:blip r:embed="rId5">
            <a:alphaModFix/>
          </a:blip>
          <a:srcRect r="-4635" b="4780"/>
          <a:stretch/>
        </p:blipFill>
        <p:spPr>
          <a:xfrm>
            <a:off x="1444350" y="1078300"/>
            <a:ext cx="5714524" cy="389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928D010C-2817-4B48-B8A4-7DB85AE04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962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Avaliação de Impacto Ambiental</a:t>
            </a: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311700" y="11376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Char char="-"/>
            </a:pPr>
            <a:r>
              <a:rPr lang="pt-BR" sz="1700">
                <a:solidFill>
                  <a:srgbClr val="FF0000"/>
                </a:solidFill>
              </a:rPr>
              <a:t>Resolução CONAMA n°462/2014:</a:t>
            </a:r>
            <a:endParaRPr sz="17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00000"/>
                </a:solidFill>
              </a:rPr>
              <a:t>estabelece procedimentos para o licenciamento ambiental de empreendimentos de geração de energia elétrica a partir de fonte eólica em superfície terrestre, altera o art. 1° da resolução CONAMA n°279, de 27 de julho de 2001, e dá outras providências - Data da legislação: 24/07/2014 - Publicação DOU, de 25/07/2014, pág. 96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700"/>
              <a:buChar char="-"/>
            </a:pPr>
            <a:r>
              <a:rPr lang="pt-BR" sz="1700">
                <a:solidFill>
                  <a:srgbClr val="FF0000"/>
                </a:solidFill>
              </a:rPr>
              <a:t>Resolução 001/86:</a:t>
            </a:r>
            <a:endParaRPr sz="17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700">
                <a:solidFill>
                  <a:srgbClr val="000000"/>
                </a:solidFill>
              </a:rPr>
              <a:t>definições e diretrizes gerais para a implementação do AIA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4" name="resoluções">
            <a:hlinkClick r:id="" action="ppaction://media"/>
            <a:extLst>
              <a:ext uri="{FF2B5EF4-FFF2-40B4-BE49-F238E27FC236}">
                <a16:creationId xmlns:a16="http://schemas.microsoft.com/office/drawing/2014/main" id="{34B370CF-F91A-4BD3-B5A3-F34107886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5120" y="4249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Avaliação de Impacto Ambiental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Impactos Ambientais Cumulativos (IAC) 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Cadeias de impactos que se somam conforme os empreendimentos são instalados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Apenas 7,6% dos estudos realizou uma análise de cumulatividade e 10,6 de sinergia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A grande maioria dos relatórios (89%) visitados foi classificado como Relatório Ambiental Simples (RAS) 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Apenas 11% são Estudos de Impacto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B619A877-D55F-4E1B-8E68-FFDAEAFA0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7216" y="35265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Avaliação de Impacto Ambiental</a:t>
            </a:r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00000"/>
                </a:solidFill>
              </a:rPr>
              <a:t>Já as características classificadas como positivas foram majoritariamente nos aspectos econômicos e de conhecimento. 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700">
                <a:solidFill>
                  <a:srgbClr val="000000"/>
                </a:solidFill>
              </a:rPr>
              <a:t>Outra observação foi que em muitos casos ocorreu um erro conceitual no que se tratava de “aspecto ambiental” e “impacto ambiental”, mais uma vez atrapalhando o real resultado desse estudo ambiental.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39167553-14C0-4B0E-9B01-A1CBD1BD4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896" y="35265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/>
              <a:t>Impactos categorizados no estudo</a:t>
            </a:r>
            <a:endParaRPr sz="2100"/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00" y="446700"/>
            <a:ext cx="8659201" cy="46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55DAE886-0658-4161-AA6A-AD5C4326B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2528" y="3686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00" y="0"/>
            <a:ext cx="86782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A sustentabilidade relacionada aos empregos</a:t>
            </a:r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Empregos verdes; 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Energias renováveis com maior geração de empregos;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700">
              <a:solidFill>
                <a:srgbClr val="000000"/>
              </a:solidFill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6675" y="2659651"/>
            <a:ext cx="3007825" cy="19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mp1">
            <a:hlinkClick r:id="" action="ppaction://media"/>
            <a:extLst>
              <a:ext uri="{FF2B5EF4-FFF2-40B4-BE49-F238E27FC236}">
                <a16:creationId xmlns:a16="http://schemas.microsoft.com/office/drawing/2014/main" id="{2FD8A537-2625-4384-BE16-8CFCA8FCC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410654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sustentabilidade relacionada aos empregos</a:t>
            </a:r>
            <a:endParaRPr/>
          </a:p>
        </p:txBody>
      </p:sp>
      <p:sp>
        <p:nvSpPr>
          <p:cNvPr id="171" name="Google Shape;171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Análise em 3 dimensões em torno dos cargos gerados; </a:t>
            </a:r>
            <a:endParaRPr sz="17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pt-BR" sz="1700">
                <a:solidFill>
                  <a:srgbClr val="000000"/>
                </a:solidFill>
              </a:rPr>
              <a:t>Empregos locais x Trabalhadores exteriores;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pt-BR" sz="1700">
                <a:solidFill>
                  <a:srgbClr val="000000"/>
                </a:solidFill>
              </a:rPr>
              <a:t>Empregos temporários x contínuos;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AutoNum type="arabicPeriod"/>
            </a:pPr>
            <a:r>
              <a:rPr lang="pt-BR" sz="1700">
                <a:solidFill>
                  <a:srgbClr val="000000"/>
                </a:solidFill>
              </a:rPr>
              <a:t>Diretos x indiretos;</a:t>
            </a:r>
            <a:endParaRPr sz="17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Importação diminui o montante de serviços e cargos gerados;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Construção: maior número, mas de caráter temporário;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pt-BR" sz="1700">
                <a:solidFill>
                  <a:srgbClr val="000000"/>
                </a:solidFill>
              </a:rPr>
              <a:t>Operação e manutenção: empregos estáveis;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</p:txBody>
      </p:sp>
      <p:pic>
        <p:nvPicPr>
          <p:cNvPr id="4" name="emp2">
            <a:hlinkClick r:id="" action="ppaction://media"/>
            <a:extLst>
              <a:ext uri="{FF2B5EF4-FFF2-40B4-BE49-F238E27FC236}">
                <a16:creationId xmlns:a16="http://schemas.microsoft.com/office/drawing/2014/main" id="{83412E35-695D-44B7-8F25-4FC026C6C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1929" y="4162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A sustentabilidade relacionada aos empregos</a:t>
            </a:r>
            <a:endParaRPr/>
          </a:p>
        </p:txBody>
      </p:sp>
      <p:sp>
        <p:nvSpPr>
          <p:cNvPr id="177" name="Google Shape;177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>
                <a:solidFill>
                  <a:srgbClr val="000000"/>
                </a:solidFill>
              </a:rPr>
              <a:t>Geração de empregos locais:</a:t>
            </a:r>
            <a:endParaRPr sz="17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00000"/>
                </a:solidFill>
              </a:rPr>
              <a:t>- busca por inovação</a:t>
            </a:r>
            <a:endParaRPr sz="17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00000"/>
                </a:solidFill>
              </a:rPr>
              <a:t>- investimento em capacitação 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>
                <a:solidFill>
                  <a:srgbClr val="000000"/>
                </a:solidFill>
              </a:rPr>
              <a:t>Empregos diretos 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>
                <a:solidFill>
                  <a:srgbClr val="000000"/>
                </a:solidFill>
              </a:rPr>
              <a:t>Empregos indiretos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6850" y="2514813"/>
            <a:ext cx="550545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mp3">
            <a:hlinkClick r:id="" action="ppaction://media"/>
            <a:extLst>
              <a:ext uri="{FF2B5EF4-FFF2-40B4-BE49-F238E27FC236}">
                <a16:creationId xmlns:a16="http://schemas.microsoft.com/office/drawing/2014/main" id="{4EBAF243-B68A-453F-A4E8-B494019FB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54" y="4162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Energia Eólica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9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702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●"/>
            </a:pPr>
            <a:r>
              <a:rPr lang="pt-BR" sz="1550">
                <a:solidFill>
                  <a:schemeClr val="dk1"/>
                </a:solidFill>
              </a:rPr>
              <a:t>O que é?</a:t>
            </a:r>
            <a:endParaRPr sz="1550">
              <a:solidFill>
                <a:schemeClr val="dk1"/>
              </a:solidFill>
            </a:endParaRPr>
          </a:p>
          <a:p>
            <a:pPr marL="0" lvl="0" indent="457200" algn="just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pt-BR" sz="1550">
                <a:solidFill>
                  <a:schemeClr val="dk1"/>
                </a:solidFill>
              </a:rPr>
              <a:t>Energia cinética que existe no vento e sua origem se dá no aquecimento causado pela energia eletromagnética do sol. Esta energia cinética do ve</a:t>
            </a:r>
            <a:r>
              <a:rPr lang="pt-BR" sz="1700">
                <a:solidFill>
                  <a:schemeClr val="dk1"/>
                </a:solidFill>
              </a:rPr>
              <a:t>nto pode ser convertida em energia mecânica por moi</a:t>
            </a:r>
            <a:r>
              <a:rPr lang="pt-BR" sz="1550">
                <a:solidFill>
                  <a:schemeClr val="dk1"/>
                </a:solidFill>
              </a:rPr>
              <a:t>nhos e cataventos, ou em energia elétrica por turbinas eólicas.</a:t>
            </a:r>
            <a:endParaRPr sz="155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1500"/>
              </a:spcBef>
              <a:spcAft>
                <a:spcPts val="0"/>
              </a:spcAft>
              <a:buNone/>
            </a:pPr>
            <a:endParaRPr sz="155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1500"/>
              </a:spcBef>
              <a:spcAft>
                <a:spcPts val="1500"/>
              </a:spcAft>
              <a:buNone/>
            </a:pPr>
            <a:r>
              <a:rPr lang="pt-BR" sz="1550">
                <a:solidFill>
                  <a:schemeClr val="dk1"/>
                </a:solidFill>
              </a:rPr>
              <a:t>-</a:t>
            </a:r>
            <a:endParaRPr sz="1550">
              <a:solidFill>
                <a:schemeClr val="dk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100" y="1170125"/>
            <a:ext cx="4129500" cy="30610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930625" y="4135725"/>
            <a:ext cx="4129500" cy="1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Fonte: </a:t>
            </a:r>
            <a:r>
              <a:rPr lang="pt-BR" sz="1200">
                <a:uFill>
                  <a:noFill/>
                </a:uFill>
                <a:hlinkClick r:id="rId4"/>
              </a:rPr>
              <a:t>https://www.todamateria.com.br/energia-eolica/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A sustentabilidade relacionada aos empregos</a:t>
            </a:r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/>
              <a:t>-</a:t>
            </a:r>
            <a:r>
              <a:rPr lang="pt-BR"/>
              <a:t> </a:t>
            </a:r>
            <a:r>
              <a:rPr lang="pt-BR" sz="1700">
                <a:solidFill>
                  <a:srgbClr val="000000"/>
                </a:solidFill>
              </a:rPr>
              <a:t>195 mil postos de trabalho entre 2010 e 2020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00000"/>
                </a:solidFill>
              </a:rPr>
              <a:t>- Importação de equipamentos pode haver perdas de até 17% nos empregos totais.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700">
                <a:solidFill>
                  <a:srgbClr val="000000"/>
                </a:solidFill>
              </a:rPr>
              <a:t>- Geração de empregos é suficiente para a sustentabilidade? 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4" name="emp4">
            <a:hlinkClick r:id="" action="ppaction://media"/>
            <a:extLst>
              <a:ext uri="{FF2B5EF4-FFF2-40B4-BE49-F238E27FC236}">
                <a16:creationId xmlns:a16="http://schemas.microsoft.com/office/drawing/2014/main" id="{F9FEF4B9-4A20-4160-9226-26B108BC2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148" y="4162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futuro da energia eólica</a:t>
            </a:r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solidFill>
                  <a:srgbClr val="000000"/>
                </a:solidFill>
              </a:rPr>
              <a:t>Mudanças climáticas e mudanças nos regimes de vento;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solidFill>
                  <a:srgbClr val="000000"/>
                </a:solidFill>
              </a:rPr>
              <a:t>Parques eólicos flutuantes;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solidFill>
                  <a:srgbClr val="000000"/>
                </a:solidFill>
              </a:rPr>
              <a:t>“O-Wind”;</a:t>
            </a:r>
            <a:endParaRPr sz="1700" dirty="0">
              <a:solidFill>
                <a:srgbClr val="000000"/>
              </a:solidFill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0850" y="1706338"/>
            <a:ext cx="4101450" cy="230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400" y="2697550"/>
            <a:ext cx="3691075" cy="20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fut1">
            <a:hlinkClick r:id="" action="ppaction://media"/>
            <a:extLst>
              <a:ext uri="{FF2B5EF4-FFF2-40B4-BE49-F238E27FC236}">
                <a16:creationId xmlns:a16="http://schemas.microsoft.com/office/drawing/2014/main" id="{3928C6BE-784C-4D54-8ACA-E89278DFA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146" y="42603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Referências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tx1"/>
                </a:solidFill>
              </a:rPr>
              <a:t>ARAÚJO, Thiago Cassio D’</a:t>
            </a:r>
            <a:r>
              <a:rPr lang="pt-BR" sz="1300" dirty="0" err="1">
                <a:solidFill>
                  <a:schemeClr val="tx1"/>
                </a:solidFill>
              </a:rPr>
              <a:t>avilla</a:t>
            </a:r>
            <a:r>
              <a:rPr lang="pt-BR" sz="1300" dirty="0">
                <a:solidFill>
                  <a:schemeClr val="tx1"/>
                </a:solidFill>
              </a:rPr>
              <a:t>. </a:t>
            </a:r>
            <a:r>
              <a:rPr lang="pt-BR" sz="1300" dirty="0">
                <a:solidFill>
                  <a:schemeClr val="tx1"/>
                </a:solidFill>
                <a:highlight>
                  <a:srgbClr val="FFFFFF"/>
                </a:highlight>
              </a:rPr>
              <a:t>Licenciamento ambiental de empreendimentos de geração de energia elétrica a partir de fonte eólica em superfície terrestre. Disponível em: &lt;</a:t>
            </a:r>
            <a:r>
              <a:rPr lang="pt-BR" sz="1300" dirty="0">
                <a:solidFill>
                  <a:schemeClr val="tx1"/>
                </a:solidFill>
                <a:uFill>
                  <a:noFill/>
                </a:uFill>
                <a:hlinkClick r:id="rId3"/>
              </a:rPr>
              <a:t>https://jus.com.br/artigos/40578/licenciamento-ambiental-de-empreendimentos-de-geracao-de-energia-eletrica-a-partir-de-fonte-eolica-em-superficie-terrestre</a:t>
            </a:r>
            <a:r>
              <a:rPr lang="pt-BR" sz="1300" dirty="0">
                <a:solidFill>
                  <a:schemeClr val="tx1"/>
                </a:solidFill>
              </a:rPr>
              <a:t> .Acesso em: 29/05/2020&gt;</a:t>
            </a:r>
            <a:endParaRPr sz="1300" dirty="0"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solidFill>
                  <a:schemeClr val="tx1"/>
                </a:solidFill>
                <a:highlight>
                  <a:schemeClr val="lt1"/>
                </a:highlight>
              </a:rPr>
              <a:t>Assessoria POLI. </a:t>
            </a:r>
            <a:r>
              <a:rPr lang="pt-BR" sz="1300" dirty="0">
                <a:solidFill>
                  <a:schemeClr val="tx1"/>
                </a:solidFill>
                <a:highlight>
                  <a:srgbClr val="FFFFFF"/>
                </a:highlight>
              </a:rPr>
              <a:t>Turbinas eólicas flutuantes poderão gerar energia para plataformas petrolíferas no Brasil. Disponível em:</a:t>
            </a:r>
            <a:endParaRPr sz="13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tx1"/>
                </a:solidFill>
                <a:highlight>
                  <a:srgbClr val="FFFFFF"/>
                </a:highlight>
              </a:rPr>
              <a:t>&lt;</a:t>
            </a:r>
            <a:r>
              <a:rPr lang="pt-BR" sz="1300" dirty="0">
                <a:solidFill>
                  <a:schemeClr val="tx1"/>
                </a:solidFill>
                <a:uFill>
                  <a:noFill/>
                </a:uFill>
                <a:hlinkClick r:id="rId4"/>
              </a:rPr>
              <a:t>https://jornal.usp.br/universidade/turbinas-eolicas-flutuantes-poderao-gerar-energia-para-plataformas-petroliferas-no-brasil/</a:t>
            </a:r>
            <a:r>
              <a:rPr lang="pt-BR" sz="1300" dirty="0">
                <a:solidFill>
                  <a:schemeClr val="tx1"/>
                </a:solidFill>
                <a:highlight>
                  <a:schemeClr val="lt1"/>
                </a:highlight>
              </a:rPr>
              <a:t>&gt; Acesso em: 22/06/20</a:t>
            </a:r>
            <a:endParaRPr sz="1300" dirty="0"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tx1"/>
                </a:solidFill>
                <a:highlight>
                  <a:srgbClr val="FFFFFF"/>
                </a:highlight>
              </a:rPr>
              <a:t>BAITZ, </a:t>
            </a:r>
            <a:r>
              <a:rPr lang="pt-BR" sz="1300" dirty="0" err="1">
                <a:solidFill>
                  <a:schemeClr val="tx1"/>
                </a:solidFill>
                <a:highlight>
                  <a:srgbClr val="FFFFFF"/>
                </a:highlight>
              </a:rPr>
              <a:t>Tauane</a:t>
            </a:r>
            <a:r>
              <a:rPr lang="pt-BR" sz="1300" dirty="0">
                <a:solidFill>
                  <a:schemeClr val="tx1"/>
                </a:solidFill>
                <a:highlight>
                  <a:srgbClr val="FFFFFF"/>
                </a:highlight>
              </a:rPr>
              <a:t>. Energia eólica, os bons ventos nunca foram tão bem aproveitados. Disponível em: &lt;</a:t>
            </a:r>
            <a:r>
              <a:rPr lang="pt-BR" sz="1300" dirty="0">
                <a:solidFill>
                  <a:schemeClr val="tx1"/>
                </a:solidFill>
                <a:uFill>
                  <a:noFill/>
                </a:uFill>
                <a:hlinkClick r:id="rId5"/>
              </a:rPr>
              <a:t>http://www.usp.br/portalbiossistemas/?p=7638</a:t>
            </a:r>
            <a:r>
              <a:rPr lang="pt-BR" sz="1300" dirty="0">
                <a:solidFill>
                  <a:schemeClr val="tx1"/>
                </a:solidFill>
                <a:highlight>
                  <a:srgbClr val="FFFFFF"/>
                </a:highlight>
              </a:rPr>
              <a:t>&gt;</a:t>
            </a:r>
            <a:endParaRPr sz="13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tx1"/>
                </a:solidFill>
              </a:rPr>
              <a:t>BRASIL. Resolução CONAMA nº 001, de 23 de janeiro de 1986. Diário Oficial da República Federativa do Brasil, Poder Executivo, Brasília, DF, 17 fev. 1986. Seção 1, p. 2548-2549</a:t>
            </a:r>
            <a:endParaRPr sz="13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tx1"/>
                </a:solidFill>
              </a:rPr>
              <a:t>BRASIL. Resolução CONAMA nº 462, de 24 de julho de 2014. Diário Oficial da República Federativa do Brasil, Poder Executivo, Brasília, DF, 25 jul. 2014. Seção 1, p. 96.  </a:t>
            </a:r>
            <a:endParaRPr sz="13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>
            <a:spLocks noGrp="1"/>
          </p:cNvSpPr>
          <p:nvPr>
            <p:ph type="body" idx="1"/>
          </p:nvPr>
        </p:nvSpPr>
        <p:spPr>
          <a:xfrm>
            <a:off x="311700" y="327050"/>
            <a:ext cx="8520600" cy="42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solidFill>
                  <a:schemeClr val="dk1"/>
                </a:solidFill>
              </a:rPr>
              <a:t>EMPRESA DE PESQUISA ENERGÉTICA. Avaliação de Impacto Ambiental em projetos eólicos no Brasil: uma análise a partir de estudos ambientais de empreendimentos vencedores nos Leilões de Energia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solidFill>
                  <a:schemeClr val="dk1"/>
                </a:solidFill>
                <a:highlight>
                  <a:srgbClr val="FFFFFF"/>
                </a:highlight>
              </a:rPr>
              <a:t>PACCAS, Sergio; SIMAS, </a:t>
            </a:r>
            <a:r>
              <a:rPr lang="pt-BR" sz="1300" dirty="0" err="1">
                <a:solidFill>
                  <a:schemeClr val="dk1"/>
                </a:solidFill>
                <a:highlight>
                  <a:srgbClr val="FFFFFF"/>
                </a:highlight>
              </a:rPr>
              <a:t>Moana</a:t>
            </a:r>
            <a:r>
              <a:rPr lang="pt-BR" sz="1300" dirty="0">
                <a:solidFill>
                  <a:schemeClr val="dk1"/>
                </a:solidFill>
                <a:highlight>
                  <a:srgbClr val="FFFFFF"/>
                </a:highlight>
              </a:rPr>
              <a:t>. Energia eólica, geração de empregos e desenvolvimento sustentável. Disponível em: &lt;</a:t>
            </a:r>
            <a:r>
              <a:rPr lang="pt-BR" sz="1300" dirty="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https://www.scielo.br/</a:t>
            </a:r>
            <a:r>
              <a:rPr lang="pt-BR" sz="1300" dirty="0" err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scielo.php?pid</a:t>
            </a:r>
            <a:r>
              <a:rPr lang="pt-BR" sz="1300" dirty="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=S0103-40142013000100008&amp;script=</a:t>
            </a:r>
            <a:r>
              <a:rPr lang="pt-BR" sz="1300" dirty="0" err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sci_arttext</a:t>
            </a:r>
            <a:r>
              <a:rPr lang="pt-BR" sz="1300" dirty="0">
                <a:solidFill>
                  <a:schemeClr val="dk1"/>
                </a:solidFill>
                <a:highlight>
                  <a:srgbClr val="FFFFFF"/>
                </a:highlight>
              </a:rPr>
              <a:t>&gt;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4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solidFill>
                  <a:srgbClr val="1B1B1B"/>
                </a:solidFill>
                <a:highlight>
                  <a:srgbClr val="FFFFFF"/>
                </a:highlight>
              </a:rPr>
              <a:t>OLGUIN, Nicolas Gonzalo Orellana; NOORANI, </a:t>
            </a:r>
            <a:r>
              <a:rPr lang="pt-BR" sz="1300" dirty="0" err="1">
                <a:solidFill>
                  <a:srgbClr val="1B1B1B"/>
                </a:solidFill>
                <a:highlight>
                  <a:srgbClr val="FFFFFF"/>
                </a:highlight>
              </a:rPr>
              <a:t>Yaseen</a:t>
            </a:r>
            <a:r>
              <a:rPr lang="pt-BR" sz="1300" dirty="0">
                <a:solidFill>
                  <a:srgbClr val="1B1B1B"/>
                </a:solidFill>
                <a:highlight>
                  <a:srgbClr val="FFFFFF"/>
                </a:highlight>
              </a:rPr>
              <a:t>. O-WIND TURBINE. Disponível em:</a:t>
            </a:r>
            <a:endParaRPr sz="1300" dirty="0">
              <a:solidFill>
                <a:srgbClr val="1B1B1B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solidFill>
                  <a:schemeClr val="dk1"/>
                </a:solidFill>
                <a:highlight>
                  <a:srgbClr val="FFFFFF"/>
                </a:highlight>
              </a:rPr>
              <a:t>&lt;</a:t>
            </a:r>
            <a:r>
              <a:rPr lang="pt-BR" sz="1300" dirty="0">
                <a:solidFill>
                  <a:schemeClr val="dk1"/>
                </a:solidFill>
                <a:uFill>
                  <a:noFill/>
                </a:uFill>
                <a:hlinkClick r:id="rId4"/>
              </a:rPr>
              <a:t>https://www.jamesdysonaward.org/2018/</a:t>
            </a:r>
            <a:r>
              <a:rPr lang="pt-BR" sz="1300" dirty="0" err="1">
                <a:solidFill>
                  <a:schemeClr val="dk1"/>
                </a:solidFill>
                <a:uFill>
                  <a:noFill/>
                </a:uFill>
                <a:hlinkClick r:id="rId4"/>
              </a:rPr>
              <a:t>project</a:t>
            </a:r>
            <a:r>
              <a:rPr lang="pt-BR" sz="1300" dirty="0">
                <a:solidFill>
                  <a:schemeClr val="dk1"/>
                </a:solidFill>
                <a:uFill>
                  <a:noFill/>
                </a:uFill>
                <a:hlinkClick r:id="rId4"/>
              </a:rPr>
              <a:t>/o-</a:t>
            </a:r>
            <a:r>
              <a:rPr lang="pt-BR" sz="1300" dirty="0" err="1">
                <a:solidFill>
                  <a:schemeClr val="dk1"/>
                </a:solidFill>
                <a:uFill>
                  <a:noFill/>
                </a:uFill>
                <a:hlinkClick r:id="rId4"/>
              </a:rPr>
              <a:t>wind</a:t>
            </a:r>
            <a:r>
              <a:rPr lang="pt-BR" sz="1300" dirty="0">
                <a:solidFill>
                  <a:schemeClr val="dk1"/>
                </a:solidFill>
                <a:uFill>
                  <a:noFill/>
                </a:uFill>
                <a:hlinkClick r:id="rId4"/>
              </a:rPr>
              <a:t>-turbine/</a:t>
            </a:r>
            <a:r>
              <a:rPr lang="pt-BR" sz="1300" dirty="0">
                <a:solidFill>
                  <a:schemeClr val="dk1"/>
                </a:solidFill>
                <a:highlight>
                  <a:schemeClr val="lt1"/>
                </a:highlight>
              </a:rPr>
              <a:t>&gt; Acesso em: 27/06/20</a:t>
            </a: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3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>
              <a:lnSpc>
                <a:spcPct val="140000"/>
              </a:lnSpc>
              <a:buClr>
                <a:schemeClr val="dk1"/>
              </a:buClr>
              <a:buSzPts val="1100"/>
              <a:buNone/>
            </a:pPr>
            <a:r>
              <a:rPr lang="pt-BR" sz="1300" dirty="0">
                <a:solidFill>
                  <a:schemeClr val="dk1"/>
                </a:solidFill>
                <a:highlight>
                  <a:schemeClr val="lt1"/>
                </a:highlight>
              </a:rPr>
              <a:t>DE MORAES, Ciro. </a:t>
            </a:r>
            <a:r>
              <a:rPr lang="pt-BR" sz="1200" dirty="0">
                <a:highlight>
                  <a:schemeClr val="lt1"/>
                </a:highlight>
              </a:rPr>
              <a:t>VERIFICAÇÃO E ANÁLISE DAS METODOLOGIAS DE AVALIAÇÃO DE IMPACTO AMBIENTAL (AIA) DE PARQUES EÓLICOS LOCALIZADOS NA ZONA COSTEIRA DO BRASIL. Disponível em: </a:t>
            </a:r>
            <a:endParaRPr sz="13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1200" dirty="0">
                <a:highlight>
                  <a:schemeClr val="lt1"/>
                </a:highlight>
                <a:hlinkClick r:id="rId5"/>
              </a:rPr>
              <a:t>https://repositorio.ufsc.br/bitstream/handle/123456789/193249/PGES0003-D.pdf?sequence=-1&amp;isAllowed=y</a:t>
            </a:r>
            <a:r>
              <a:rPr lang="pt-BR" sz="1200" dirty="0">
                <a:highlight>
                  <a:schemeClr val="lt1"/>
                </a:highlight>
              </a:rPr>
              <a:t> &gt; Acesso em: 15/06/20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1200" dirty="0">
              <a:highlight>
                <a:schemeClr val="lt1"/>
              </a:highlight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1200" dirty="0">
                <a:highlight>
                  <a:schemeClr val="lt1"/>
                </a:highlight>
              </a:rPr>
              <a:t>DE ASSIS, Mariana. Avaliação de Impacto Ambiental em projetos eólicos no Brasil: uma análise a partir de estudos ambientais de empreendimentos vencedores nos Leilões de Energia . Disponível em: </a:t>
            </a:r>
            <a:r>
              <a:rPr lang="pt-BR" sz="1200" dirty="0">
                <a:hlinkClick r:id="rId6"/>
              </a:rPr>
              <a:t>http://epe.gov.br/sites-pt/publicacoes-dados-abertos/publicacoes/PublicacoesArquivos/publicacao-357/Avalia%C3%A7%C3%A3o%20de%20impactos%20ambientais%20em%20projetos%20e%C3%B3licos%202018.pdf</a:t>
            </a:r>
            <a:r>
              <a:rPr lang="pt-BR" sz="1200" dirty="0"/>
              <a:t> Acesso em: 24/06/20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1200" dirty="0"/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1200" dirty="0">
              <a:highlight>
                <a:schemeClr val="lt1"/>
              </a:highlight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1200" dirty="0">
              <a:highlight>
                <a:schemeClr val="lt1"/>
              </a:highlight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1200" dirty="0">
              <a:highlight>
                <a:schemeClr val="lt1"/>
              </a:highlight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sz="15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048E94-E294-43EE-BDC6-DA251C8BB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479348"/>
            <a:ext cx="8520600" cy="3416400"/>
          </a:xfrm>
        </p:spPr>
        <p:txBody>
          <a:bodyPr/>
          <a:lstStyle/>
          <a:p>
            <a:r>
              <a:rPr lang="pt-BR" dirty="0"/>
              <a:t>SANTOS, Welson. IMPACTOS AMBIENTAIS CUMULATIVOS ASSOCIADOS AS ATIVIDADES EÓLIO-ELETRICAS NO SEMIÁRIDO POTIGUAR: UM CASE PRÁTICO. Disponível em: </a:t>
            </a:r>
            <a:r>
              <a:rPr lang="pt-BR" dirty="0">
                <a:hlinkClick r:id="rId2"/>
              </a:rPr>
              <a:t>https://editorarealize.com.br/revistas/conadis/trabalhos/TRABALHO_EV116_MD1_SA18_ID1357_30112018183444.pdf Acesso em 29/06/20</a:t>
            </a:r>
            <a:endParaRPr lang="pt-BR" dirty="0"/>
          </a:p>
          <a:p>
            <a:r>
              <a:rPr lang="pt-BR" dirty="0"/>
              <a:t>Análise socioambiental das fontes energéticas do PDE 2026, EPE. Disponível </a:t>
            </a:r>
            <a:r>
              <a:rPr lang="pt-BR" dirty="0" err="1"/>
              <a:t>em:</a:t>
            </a:r>
            <a:r>
              <a:rPr lang="pt-BR" dirty="0" err="1">
                <a:hlinkClick r:id="rId3"/>
              </a:rPr>
              <a:t>http</a:t>
            </a:r>
            <a:r>
              <a:rPr lang="pt-BR" dirty="0">
                <a:hlinkClick r:id="rId3"/>
              </a:rPr>
              <a:t>://www.epe.gov.br/sites-pt/publicacoes-dados-abertos/publicacoes/PublicacoesArquivos/publicacao-40/topico-76/NT%20DEA%20015_17.pdf</a:t>
            </a:r>
            <a:r>
              <a:rPr lang="pt-BR" dirty="0"/>
              <a:t> Acesso em: 29/06/20</a:t>
            </a:r>
          </a:p>
          <a:p>
            <a:endParaRPr lang="pt-BR" dirty="0"/>
          </a:p>
          <a:p>
            <a:r>
              <a:rPr lang="pt-BR" dirty="0">
                <a:hlinkClick r:id="rId4"/>
              </a:rPr>
              <a:t>https://www.portal-energia.com/turbina-eolica-portatil-o-wind-ganha-premio/</a:t>
            </a:r>
            <a:r>
              <a:rPr lang="pt-BR" dirty="0"/>
              <a:t> Acesso em: 27/06/20</a:t>
            </a:r>
          </a:p>
          <a:p>
            <a:r>
              <a:rPr lang="pt-BR" dirty="0">
                <a:hlinkClick r:id="rId5"/>
              </a:rPr>
              <a:t>http://g1.globo.com/jornal-nacional/noticia/2012/04/altamira-pa-recebe-milhares-de-trabalhadores-por-conta-de-belo-monte.html</a:t>
            </a:r>
            <a:r>
              <a:rPr lang="pt-BR" dirty="0"/>
              <a:t> Acesso em: 28/06/20</a:t>
            </a:r>
          </a:p>
          <a:p>
            <a:r>
              <a:rPr lang="pt-BR" dirty="0"/>
              <a:t>PES, Marcelo. </a:t>
            </a:r>
          </a:p>
          <a:p>
            <a:pPr marL="114300" indent="0">
              <a:buNone/>
            </a:pPr>
            <a:r>
              <a:rPr lang="pt-BR" dirty="0"/>
              <a:t>IMPACTOS DAS VARIAÇÕES E MUDANÇAS CLIMÁTICAS SOBRE OS VENTOS EXTREMOS E SEUS EFEITOS NO SETOR ELÉTRICO BRASILEIRO . Disponível em: </a:t>
            </a:r>
            <a:r>
              <a:rPr lang="pt-BR" dirty="0">
                <a:hlinkClick r:id="rId6"/>
              </a:rPr>
              <a:t>http://mtc-m16c.sid.inpe.br/col/sid.inpe.br/mtc-m18/2015/02.25.13.26/doc/publicacao.pdf</a:t>
            </a:r>
            <a:r>
              <a:rPr lang="pt-BR" dirty="0"/>
              <a:t> Acesso em: 21/06/20</a:t>
            </a:r>
          </a:p>
          <a:p>
            <a:pPr marL="114300" indent="0">
              <a:buNone/>
            </a:pP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276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Resgate Histórico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252400" cy="21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33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pt-BR" sz="1650">
                <a:solidFill>
                  <a:schemeClr val="dk1"/>
                </a:solidFill>
              </a:rPr>
              <a:t>Utiliz</a:t>
            </a:r>
            <a:r>
              <a:rPr lang="pt-BR" sz="1700">
                <a:solidFill>
                  <a:schemeClr val="dk1"/>
                </a:solidFill>
              </a:rPr>
              <a:t>ação de energia eólica desde 200 a.C, em sistemas rudimentares.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Idade Média - moinhos.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Utilização é destacada na Revolução Industrial.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Aumento nos investimentos em aerogeradores durante a Segunda Guerra.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Panorama atual.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1475" y="2514675"/>
            <a:ext cx="2611450" cy="19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2372100" y="4499025"/>
            <a:ext cx="4399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Fonte: </a:t>
            </a:r>
            <a:r>
              <a:rPr lang="pt-BR" sz="1100">
                <a:uFill>
                  <a:noFill/>
                </a:uFill>
                <a:hlinkClick r:id="rId6"/>
              </a:rPr>
              <a:t>https://silo.tips/download/moinhos-de-vento-dos-aores</a:t>
            </a:r>
            <a:endParaRPr sz="1100"/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7900" y="3889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 Brasil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5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>
                <a:solidFill>
                  <a:srgbClr val="000000"/>
                </a:solidFill>
              </a:rPr>
              <a:t>Pioneiro na instalação de aerogerador na América Latina na década de 1990. 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Região nordeste em destaque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Atualmente no Brasil são encontrados cerca de 600 parques eólicos, com </a:t>
            </a:r>
            <a:r>
              <a:rPr lang="pt-BR" sz="1700">
                <a:solidFill>
                  <a:srgbClr val="222222"/>
                </a:solidFill>
                <a:highlight>
                  <a:srgbClr val="FFFFFF"/>
                </a:highlight>
              </a:rPr>
              <a:t>capacidade instalada atual de 15 GW</a:t>
            </a:r>
            <a:r>
              <a:rPr lang="pt-BR" sz="1700">
                <a:solidFill>
                  <a:schemeClr val="dk1"/>
                </a:solidFill>
              </a:rPr>
              <a:t>, ocupando a </a:t>
            </a:r>
            <a:r>
              <a:rPr lang="pt-BR" sz="1700">
                <a:solidFill>
                  <a:srgbClr val="222222"/>
                </a:solidFill>
                <a:highlight>
                  <a:srgbClr val="FFFFFF"/>
                </a:highlight>
              </a:rPr>
              <a:t>5ª posição no ranking mundial em 2019.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2050" y="188725"/>
            <a:ext cx="3617949" cy="238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2050" y="2484425"/>
            <a:ext cx="3617949" cy="234444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4917300" y="4647375"/>
            <a:ext cx="4226700" cy="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Fonte: </a:t>
            </a:r>
            <a:r>
              <a:rPr lang="pt-BR" sz="1100">
                <a:uFill>
                  <a:noFill/>
                </a:uFill>
                <a:hlinkClick r:id="rId7"/>
              </a:rPr>
              <a:t>http://www.epe.gov.br/pt/abcdenergia/matriz-energetica-e-eletrica</a:t>
            </a:r>
            <a:endParaRPr sz="1100"/>
          </a:p>
        </p:txBody>
      </p: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1250" y="38022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Participação na Matriz Energética Brasileira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675" y="1084873"/>
            <a:ext cx="4958800" cy="265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8900" y="1544825"/>
            <a:ext cx="6077824" cy="320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0297" y="3940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Matriz Elétrica Brasileira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325" y="1095750"/>
            <a:ext cx="8194799" cy="37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3132" y="408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 quais seriam as vantagens?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</a:rPr>
              <a:t>Não emissão de gases do efeito estufa (geração da energia);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</a:rPr>
              <a:t>Harmonia com o ODS 7;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</a:rPr>
              <a:t>Recurso renovável e abundante;  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</a:rPr>
              <a:t>Centrais eólicas ocupam pequeno espaço físico;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</a:rPr>
              <a:t>Conciliação à outras atividades econômicas, como a agricultura ou a pecuária.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</a:rPr>
              <a:t>Possível implantar estes parques em áreas preservadas ou ambientes naturais; 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</a:rPr>
              <a:t>Tecnologia dominada e em grande desenvolvimento;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/>
              <a:t> </a:t>
            </a:r>
            <a:r>
              <a:rPr lang="pt-BR" sz="1600" dirty="0"/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6350" y="2974325"/>
            <a:ext cx="2785950" cy="18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vantagens_1">
            <a:hlinkClick r:id="" action="ppaction://media"/>
            <a:extLst>
              <a:ext uri="{FF2B5EF4-FFF2-40B4-BE49-F238E27FC236}">
                <a16:creationId xmlns:a16="http://schemas.microsoft.com/office/drawing/2014/main" id="{E502919C-38D9-497A-8FFF-597F1207F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0664" y="416600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/>
        </p:nvSpPr>
        <p:spPr>
          <a:xfrm>
            <a:off x="3775325" y="666400"/>
            <a:ext cx="4890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Geração de “empregos verdes”;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Crescimento no setor trás geração de empregos constantes;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Incentiva a formação e qualificação;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Empregos disponíveis para diversos graus de escolaridade;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Estímulo à Pesquisa &amp; Desenvolvimento;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Pode estar associado à programas sociais;</a:t>
            </a:r>
            <a:endParaRPr sz="1700" dirty="0">
              <a:solidFill>
                <a:schemeClr val="dk1"/>
              </a:solidFill>
              <a:latin typeface="+mn-l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  <a:latin typeface="+mn-lt"/>
              </a:rPr>
              <a:t>Rede de eletricidade integrada nacional ;</a:t>
            </a:r>
            <a:endParaRPr sz="1700"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028" y="2154652"/>
            <a:ext cx="2714975" cy="26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Vantagens_2">
            <a:hlinkClick r:id="" action="ppaction://media"/>
            <a:extLst>
              <a:ext uri="{FF2B5EF4-FFF2-40B4-BE49-F238E27FC236}">
                <a16:creationId xmlns:a16="http://schemas.microsoft.com/office/drawing/2014/main" id="{E05918DF-B06F-4A32-AA78-499DF3D7C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3671" y="4195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Impactos e contrariedades</a:t>
            </a:r>
            <a:endParaRPr dirty="0"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16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solidFill>
                  <a:srgbClr val="000000"/>
                </a:solidFill>
              </a:rPr>
              <a:t>Irregularidade dos regimes de ventos nas variadas localidades;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solidFill>
                  <a:srgbClr val="000000"/>
                </a:solidFill>
              </a:rPr>
              <a:t>A velocidade dos ventos gera variação de potência no eixo que impossibilita a geração de energia;  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 dirty="0">
                <a:solidFill>
                  <a:schemeClr val="dk1"/>
                </a:solidFill>
              </a:rPr>
              <a:t>Exigência de planejamento quanto às rotas migratórias de aves;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solidFill>
                  <a:srgbClr val="000000"/>
                </a:solidFill>
              </a:rPr>
              <a:t>Geração de ruídos; 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pt-BR" sz="1700" dirty="0">
                <a:solidFill>
                  <a:srgbClr val="000000"/>
                </a:solidFill>
              </a:rPr>
              <a:t>Alteração da paisagem;</a:t>
            </a:r>
            <a:endParaRPr sz="1700" dirty="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0950" y="2571750"/>
            <a:ext cx="2932375" cy="19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des1">
            <a:hlinkClick r:id="" action="ppaction://media"/>
            <a:extLst>
              <a:ext uri="{FF2B5EF4-FFF2-40B4-BE49-F238E27FC236}">
                <a16:creationId xmlns:a16="http://schemas.microsoft.com/office/drawing/2014/main" id="{03B4801E-9D58-4D6B-B8AA-1E6FE5BC0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1905" y="4136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</TotalTime>
  <Words>1467</Words>
  <Application>Microsoft Office PowerPoint</Application>
  <PresentationFormat>Apresentação na tela (16:9)</PresentationFormat>
  <Paragraphs>130</Paragraphs>
  <Slides>24</Slides>
  <Notes>23</Notes>
  <HiddenSlides>0</HiddenSlides>
  <MMClips>18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 3</vt:lpstr>
      <vt:lpstr>Cacho</vt:lpstr>
      <vt:lpstr>Recursos energéticos e ambiente  LEB: 0244</vt:lpstr>
      <vt:lpstr>Energia Eólica</vt:lpstr>
      <vt:lpstr>Resgate Histórico </vt:lpstr>
      <vt:lpstr>No Brasil</vt:lpstr>
      <vt:lpstr>Participação na Matriz Energética Brasileira</vt:lpstr>
      <vt:lpstr>Matriz Elétrica Brasileira</vt:lpstr>
      <vt:lpstr>E quais seriam as vantagens?</vt:lpstr>
      <vt:lpstr>Apresentação do PowerPoint</vt:lpstr>
      <vt:lpstr>Impactos e contrariedades</vt:lpstr>
      <vt:lpstr>Apresentação do PowerPoint</vt:lpstr>
      <vt:lpstr>Fluxo de Materiais</vt:lpstr>
      <vt:lpstr>Avaliação de Impacto Ambiental</vt:lpstr>
      <vt:lpstr>Avaliação de Impacto Ambiental  </vt:lpstr>
      <vt:lpstr>Avaliação de Impacto Ambiental</vt:lpstr>
      <vt:lpstr>Impactos categorizados no estudo</vt:lpstr>
      <vt:lpstr>Apresentação do PowerPoint</vt:lpstr>
      <vt:lpstr>A sustentabilidade relacionada aos empregos</vt:lpstr>
      <vt:lpstr>A sustentabilidade relacionada aos empregos</vt:lpstr>
      <vt:lpstr>A sustentabilidade relacionada aos empregos</vt:lpstr>
      <vt:lpstr>A sustentabilidade relacionada aos empregos</vt:lpstr>
      <vt:lpstr>O futuro da energia eólica</vt:lpstr>
      <vt:lpstr>Referências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energéticos e ambiente  LEB: 0244</dc:title>
  <dc:creator>Usuario</dc:creator>
  <cp:lastModifiedBy>Ana Leme</cp:lastModifiedBy>
  <cp:revision>7</cp:revision>
  <dcterms:modified xsi:type="dcterms:W3CDTF">2020-06-01T15:16:09Z</dcterms:modified>
</cp:coreProperties>
</file>