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0"/>
  </p:notesMasterIdLst>
  <p:sldIdLst>
    <p:sldId id="315" r:id="rId2"/>
    <p:sldId id="400" r:id="rId3"/>
    <p:sldId id="389" r:id="rId4"/>
    <p:sldId id="401" r:id="rId5"/>
    <p:sldId id="398" r:id="rId6"/>
    <p:sldId id="402" r:id="rId7"/>
    <p:sldId id="403" r:id="rId8"/>
    <p:sldId id="404" r:id="rId9"/>
    <p:sldId id="405" r:id="rId10"/>
    <p:sldId id="406" r:id="rId11"/>
    <p:sldId id="408" r:id="rId12"/>
    <p:sldId id="407" r:id="rId13"/>
    <p:sldId id="409" r:id="rId14"/>
    <p:sldId id="410" r:id="rId15"/>
    <p:sldId id="411" r:id="rId16"/>
    <p:sldId id="412" r:id="rId17"/>
    <p:sldId id="413" r:id="rId18"/>
    <p:sldId id="399" r:id="rId1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4C0DB92-A0D0-43B0-B3B2-B813087A1F5B}" type="slidenum">
              <a:rPr lang="pt-BR" altLang="es-MX"/>
              <a:pPr/>
              <a:t>2</a:t>
            </a:fld>
            <a:endParaRPr lang="pt-BR" altLang="es-MX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CFBD86-61D3-4A68-BD6C-7322C3EA856B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3958B4A-48F8-48A9-88D6-522B2D7141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CB94E2D4-AE89-4105-98B4-F0E1814F3413}" type="slidenum">
              <a:rPr lang="en-US"/>
              <a:pPr/>
              <a:t>14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CA5E3441-46B3-45F8-A4DD-AC077BB1564A}" type="slidenum">
              <a:rPr lang="en-US"/>
              <a:pPr/>
              <a:t>15</a:t>
            </a:fld>
            <a:endParaRPr 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65250B9F-ACD8-4A2F-A4C8-BBA9FC03E62E}" type="slidenum">
              <a:rPr lang="pt-BR"/>
              <a:pPr/>
              <a:t>16</a:t>
            </a:fld>
            <a:endParaRPr lang="pt-B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A004992-5378-4F3C-8578-5A41D23EE8E9}" type="slidenum">
              <a:rPr lang="pt-BR"/>
              <a:pPr/>
              <a:t>17</a:t>
            </a:fld>
            <a:endParaRPr lang="pt-B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C5FB8E6-45E8-4AA4-8BEE-9C2055C4FD6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8016ECD2-81FA-4FBE-BB2D-1F67635260B6}" type="slidenum">
              <a:rPr lang="pt-BR" altLang="es-MX"/>
              <a:pPr/>
              <a:t>4</a:t>
            </a:fld>
            <a:endParaRPr lang="pt-BR" altLang="es-MX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EF0BB10-4F05-42CA-AA98-26E258A8D216}" type="slidenum">
              <a:rPr lang="en-GB"/>
              <a:pPr/>
              <a:t>5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84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This research is informed by previous work on Activity spaces, distance decay in offender travel and more general theories of crime that emphasis the convergence of victims and offenders.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GB" sz="1000">
              <a:ea typeface="Arial Unicode MS" pitchFamily="34" charset="-128"/>
              <a:cs typeface="Arial Unicode MS" pitchFamily="34" charset="-128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Travel is purposeful behavior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Action Space – Horton and Reynolds (1971)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The locations and the routes with which an individual is familiar.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Size and shape of action spaces varies by place of residence (urban/suburban, sex, socioeconomic class and age) Travel behavior - “distance decay”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Goal:  minimize money and effort involved in travel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People are more familiar with areas closer to activity nodes (easier to identify potential suitable targets)</a:t>
            </a:r>
          </a:p>
          <a:p>
            <a:pPr eaLnBrk="1" hangingPunct="1"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Close locations are cheaper to visit both in time and money.</a:t>
            </a:r>
          </a:p>
          <a:p>
            <a:pPr eaLnBrk="1" hangingPunct="1"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More information available about suitable targets and potential for getting away with the crime in areas with which the offender is familiar.</a:t>
            </a:r>
          </a:p>
          <a:p>
            <a:pPr eaLnBrk="1" hangingPunct="1"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Look at suitable targets, potential gain and potential risk (rational choices)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Routine activity theory (Cohen and Felson 1979)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Need offender, victim and lack of capable guardians for a crime to occur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Changes in crime rates are due to changes in when and where offenders and victims converge in time and space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Environmental Criminology/Crime pattern theory (Brantingham and Brantingham 1981)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Crime requires a law, offender, victim and a place.  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Focuses on activity patterns of individuals and characteristics of places as starting points to understanding crime patterns</a:t>
            </a:r>
          </a:p>
          <a:p>
            <a:pPr eaLnBrk="1" hangingPunct="1"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GB" sz="90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F1A6DB6-EF44-469F-8F44-E8780D0B7E9D}" type="slidenum">
              <a:rPr lang="pt-BR" altLang="es-MX"/>
              <a:pPr/>
              <a:t>6</a:t>
            </a:fld>
            <a:endParaRPr lang="pt-BR" altLang="es-MX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8E48A93-D51A-48E0-9C1B-C2052322C305}" type="slidenum">
              <a:rPr lang="pt-BR" altLang="es-MX"/>
              <a:pPr/>
              <a:t>8</a:t>
            </a:fld>
            <a:endParaRPr lang="pt-BR" altLang="es-MX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59EDAEB-E99A-4974-A8A2-8F7853B5560E}" type="slidenum">
              <a:rPr lang="en-US"/>
              <a:pPr/>
              <a:t>9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77AA77A-014E-42AF-B8CC-F2F817B37705}" type="slidenum">
              <a:rPr lang="en-US"/>
              <a:pPr/>
              <a:t>10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975631E5-BEBF-43E0-8922-F2D599C9DFEE}" type="slidenum">
              <a:rPr lang="en-US"/>
              <a:pPr/>
              <a:t>11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AE5194-B3AC-4A47-99C4-BB7618A22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01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23C02-697E-4CCC-91EE-82CAEF5151B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59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63" y="57150"/>
            <a:ext cx="8229600" cy="4572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0838" y="685800"/>
            <a:ext cx="4138612" cy="37719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1850" y="685800"/>
            <a:ext cx="4140200" cy="1828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1850" y="2628900"/>
            <a:ext cx="4140200" cy="1828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4650581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2778126" y="4650581"/>
            <a:ext cx="3463925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[course title]Using the Research service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4650581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60D16-BDBE-4D7C-AD3F-7C0D9E741F9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0761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4650581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778126" y="4650581"/>
            <a:ext cx="3463925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[course title]Using the Research service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4650581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E2B1CB-86ED-46B8-ABC8-C1DF4C3E705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8021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6" r:id="rId2"/>
    <p:sldLayoutId id="2147483658" r:id="rId3"/>
    <p:sldLayoutId id="2147483659" r:id="rId4"/>
    <p:sldLayoutId id="2147483660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3600" dirty="0"/>
              <a:t>O crime: uma explicação por mecanismos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en-US" sz="3600" dirty="0" smtClean="0"/>
              <a:t>Aula </a:t>
            </a:r>
            <a:r>
              <a:rPr lang="en-US" sz="3600" dirty="0" smtClean="0"/>
              <a:t>2</a:t>
            </a:r>
            <a:endParaRPr lang="en-US" sz="3600" dirty="0"/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392557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" sz="1800" dirty="0"/>
              <a:t>Leandro Piquet Carneiro</a:t>
            </a:r>
          </a:p>
          <a:p>
            <a:pPr lvl="0" algn="ctr"/>
            <a:r>
              <a:rPr lang="en" dirty="0"/>
              <a:t>Instituto de Rela</a:t>
            </a:r>
            <a:r>
              <a:rPr lang="pt-BR" dirty="0" err="1"/>
              <a:t>ções</a:t>
            </a:r>
            <a:r>
              <a:rPr lang="pt-BR" dirty="0"/>
              <a:t> Internacionais</a:t>
            </a:r>
            <a:endParaRPr lang="en" dirty="0"/>
          </a:p>
          <a:p>
            <a:pPr algn="ctr"/>
            <a:r>
              <a:rPr lang="en" dirty="0"/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0445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63" name="Oval 15"/>
          <p:cNvSpPr>
            <a:spLocks noChangeArrowheads="1"/>
          </p:cNvSpPr>
          <p:nvPr/>
        </p:nvSpPr>
        <p:spPr bwMode="auto">
          <a:xfrm>
            <a:off x="1528192" y="1767359"/>
            <a:ext cx="2971800" cy="1164431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62" name="Oval 14"/>
          <p:cNvSpPr>
            <a:spLocks noChangeArrowheads="1"/>
          </p:cNvSpPr>
          <p:nvPr/>
        </p:nvSpPr>
        <p:spPr bwMode="auto">
          <a:xfrm>
            <a:off x="1646238" y="1914525"/>
            <a:ext cx="1485900" cy="51435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61" name="Text Box 13"/>
          <p:cNvSpPr txBox="1">
            <a:spLocks noChangeArrowheads="1"/>
          </p:cNvSpPr>
          <p:nvPr/>
        </p:nvSpPr>
        <p:spPr bwMode="auto">
          <a:xfrm>
            <a:off x="1760538" y="2085975"/>
            <a:ext cx="12573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400" b="1">
                <a:latin typeface="Arial" charset="0"/>
                <a:cs typeface="Times New Roman" pitchFamily="18" charset="0"/>
              </a:rPr>
              <a:t>Ato Criminal</a:t>
            </a:r>
            <a:endParaRPr lang="pt-BR" sz="1400" b="1">
              <a:latin typeface="Arial" charset="0"/>
            </a:endParaRPr>
          </a:p>
        </p:txBody>
      </p:sp>
      <p:sp>
        <p:nvSpPr>
          <p:cNvPr id="693260" name="Text Box 12"/>
          <p:cNvSpPr txBox="1">
            <a:spLocks noChangeArrowheads="1"/>
          </p:cNvSpPr>
          <p:nvPr/>
        </p:nvSpPr>
        <p:spPr bwMode="auto">
          <a:xfrm>
            <a:off x="2427288" y="2400300"/>
            <a:ext cx="17145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Características do Local</a:t>
            </a:r>
            <a:endParaRPr lang="pt-BR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59" name="Text Box 11"/>
          <p:cNvSpPr txBox="1">
            <a:spLocks noChangeArrowheads="1"/>
          </p:cNvSpPr>
          <p:nvPr/>
        </p:nvSpPr>
        <p:spPr bwMode="auto">
          <a:xfrm>
            <a:off x="4275138" y="265747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Habitat</a:t>
            </a:r>
            <a:endParaRPr lang="pt-BR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55" name="Text Box 7"/>
          <p:cNvSpPr txBox="1">
            <a:spLocks noChangeArrowheads="1"/>
          </p:cNvSpPr>
          <p:nvPr/>
        </p:nvSpPr>
        <p:spPr bwMode="auto">
          <a:xfrm>
            <a:off x="5837238" y="2643188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Nicho</a:t>
            </a:r>
            <a:endParaRPr lang="pt-BR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65" name="Oval 17"/>
          <p:cNvSpPr>
            <a:spLocks noChangeArrowheads="1"/>
          </p:cNvSpPr>
          <p:nvPr/>
        </p:nvSpPr>
        <p:spPr bwMode="auto">
          <a:xfrm>
            <a:off x="1505272" y="1193279"/>
            <a:ext cx="7315200" cy="2314575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66" name="Oval 18"/>
          <p:cNvSpPr>
            <a:spLocks noChangeArrowheads="1"/>
          </p:cNvSpPr>
          <p:nvPr/>
        </p:nvSpPr>
        <p:spPr bwMode="auto">
          <a:xfrm>
            <a:off x="1531938" y="1419622"/>
            <a:ext cx="6286500" cy="1800225"/>
          </a:xfrm>
          <a:prstGeom prst="ellipse">
            <a:avLst/>
          </a:prstGeom>
          <a:solidFill>
            <a:srgbClr val="FFFFFF">
              <a:alpha val="3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54" name="Oval 6"/>
          <p:cNvSpPr>
            <a:spLocks noChangeArrowheads="1"/>
          </p:cNvSpPr>
          <p:nvPr/>
        </p:nvSpPr>
        <p:spPr bwMode="auto">
          <a:xfrm>
            <a:off x="1547664" y="1618481"/>
            <a:ext cx="4686300" cy="1457325"/>
          </a:xfrm>
          <a:prstGeom prst="ellipse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6599238" y="2914650"/>
            <a:ext cx="1409700" cy="2000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Ecossistema</a:t>
            </a:r>
            <a:endParaRPr lang="pt-BR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70" name="Text Box 22"/>
          <p:cNvSpPr txBox="1">
            <a:spLocks noChangeArrowheads="1"/>
          </p:cNvSpPr>
          <p:nvPr/>
        </p:nvSpPr>
        <p:spPr bwMode="auto">
          <a:xfrm>
            <a:off x="0" y="114300"/>
            <a:ext cx="8420100" cy="314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1"/>
              </a:buClr>
              <a:buSzPct val="100000"/>
            </a:pPr>
            <a:r>
              <a:rPr lang="pt-BR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O modelo ambiental para a análise do crime e da segurança pública</a:t>
            </a:r>
          </a:p>
        </p:txBody>
      </p:sp>
      <p:sp>
        <p:nvSpPr>
          <p:cNvPr id="693257" name="Text Box 9"/>
          <p:cNvSpPr txBox="1">
            <a:spLocks noChangeArrowheads="1"/>
          </p:cNvSpPr>
          <p:nvPr/>
        </p:nvSpPr>
        <p:spPr bwMode="auto">
          <a:xfrm>
            <a:off x="379413" y="4299942"/>
            <a:ext cx="80010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000" i="1" dirty="0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r>
              <a:rPr lang="pt-BR" sz="1400" i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Fonte: Adaptado de </a:t>
            </a:r>
            <a:r>
              <a:rPr lang="pt-BR" sz="1400" i="1" dirty="0" err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Felson</a:t>
            </a:r>
            <a:r>
              <a:rPr lang="pt-BR" sz="1400" i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, M. (2006). “Crime </a:t>
            </a:r>
            <a:r>
              <a:rPr lang="pt-BR" sz="1400" i="1" dirty="0" err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and</a:t>
            </a:r>
            <a:r>
              <a:rPr lang="pt-BR" sz="1400" i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sz="1400" i="1" dirty="0" err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Nature</a:t>
            </a:r>
            <a:r>
              <a:rPr lang="pt-BR" sz="1400" i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”. </a:t>
            </a:r>
            <a:endParaRPr lang="pt-BR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71" name="Rectangle 23"/>
          <p:cNvSpPr>
            <a:spLocks noChangeArrowheads="1"/>
          </p:cNvSpPr>
          <p:nvPr/>
        </p:nvSpPr>
        <p:spPr bwMode="auto">
          <a:xfrm>
            <a:off x="0" y="312421"/>
            <a:ext cx="1847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</p:txBody>
      </p:sp>
      <p:sp>
        <p:nvSpPr>
          <p:cNvPr id="693272" name="Rectangle 24"/>
          <p:cNvSpPr>
            <a:spLocks noChangeArrowheads="1"/>
          </p:cNvSpPr>
          <p:nvPr/>
        </p:nvSpPr>
        <p:spPr bwMode="auto">
          <a:xfrm>
            <a:off x="0" y="312421"/>
            <a:ext cx="1847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</p:txBody>
      </p:sp>
      <p:sp>
        <p:nvSpPr>
          <p:cNvPr id="693273" name="Rectangle 25"/>
          <p:cNvSpPr>
            <a:spLocks noChangeArrowheads="1"/>
          </p:cNvSpPr>
          <p:nvPr/>
        </p:nvSpPr>
        <p:spPr bwMode="auto">
          <a:xfrm>
            <a:off x="0" y="392297"/>
            <a:ext cx="184731" cy="8156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100">
                <a:latin typeface="Arial" charset="0"/>
              </a:rPr>
              <a:t/>
            </a:r>
            <a:br>
              <a:rPr lang="pt-BR" sz="1100">
                <a:latin typeface="Arial" charset="0"/>
              </a:rPr>
            </a:br>
            <a:endParaRPr lang="pt-BR" sz="1800">
              <a:latin typeface="Arial" charset="0"/>
            </a:endParaRP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</p:txBody>
      </p:sp>
      <p:sp>
        <p:nvSpPr>
          <p:cNvPr id="693274" name="Rectangle 26"/>
          <p:cNvSpPr>
            <a:spLocks noChangeArrowheads="1"/>
          </p:cNvSpPr>
          <p:nvPr/>
        </p:nvSpPr>
        <p:spPr bwMode="auto">
          <a:xfrm>
            <a:off x="0" y="1021050"/>
            <a:ext cx="18473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55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9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9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9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9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9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9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9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69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9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63" grpId="0" animBg="1"/>
      <p:bldP spid="693262" grpId="0" animBg="1"/>
      <p:bldP spid="693261" grpId="0"/>
      <p:bldP spid="693260" grpId="0"/>
      <p:bldP spid="693259" grpId="0"/>
      <p:bldP spid="693255" grpId="0"/>
      <p:bldP spid="693265" grpId="0" animBg="1"/>
      <p:bldP spid="693266" grpId="0" animBg="1"/>
      <p:bldP spid="693254" grpId="0" animBg="1"/>
      <p:bldP spid="6932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ct val="45000"/>
              </a:spcAft>
            </a:pPr>
            <a:r>
              <a:rPr lang="en-US" dirty="0">
                <a:latin typeface="+mn-lt"/>
              </a:rPr>
              <a:t>O </a:t>
            </a:r>
            <a:r>
              <a:rPr lang="en-US" dirty="0" err="1">
                <a:latin typeface="+mn-lt"/>
              </a:rPr>
              <a:t>modelo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situacional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prática</a:t>
            </a:r>
            <a:r>
              <a:rPr lang="en-US" dirty="0">
                <a:latin typeface="+mn-lt"/>
              </a:rPr>
              <a:t>: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165497"/>
            <a:ext cx="8388350" cy="3494485"/>
          </a:xfrm>
        </p:spPr>
        <p:txBody>
          <a:bodyPr/>
          <a:lstStyle/>
          <a:p>
            <a:pPr>
              <a:spcAft>
                <a:spcPct val="75000"/>
              </a:spcAft>
              <a:buFontTx/>
              <a:buChar char="•"/>
            </a:pPr>
            <a:r>
              <a:rPr lang="pt-BR" sz="2400" dirty="0">
                <a:latin typeface="+mn-lt"/>
              </a:rPr>
              <a:t>A </a:t>
            </a:r>
            <a:r>
              <a:rPr lang="pt-BR" sz="2400" dirty="0" smtClean="0">
                <a:latin typeface="+mn-lt"/>
              </a:rPr>
              <a:t>ideia </a:t>
            </a:r>
            <a:r>
              <a:rPr lang="pt-BR" sz="2400" dirty="0">
                <a:latin typeface="+mn-lt"/>
              </a:rPr>
              <a:t>de que os atos criminais dependem de uma certa configuração ecológica, com habitats e nichos próprios, pode ser útil para entender também as </a:t>
            </a:r>
            <a:r>
              <a:rPr lang="pt-BR" sz="2400" dirty="0" smtClean="0">
                <a:latin typeface="+mn-lt"/>
              </a:rPr>
              <a:t>consequências </a:t>
            </a:r>
            <a:r>
              <a:rPr lang="pt-BR" sz="2400" dirty="0">
                <a:latin typeface="+mn-lt"/>
              </a:rPr>
              <a:t>que esses atos criminais têm para os usuários de espaços públicas, residentes e para a atividade econômica no seu entorno. </a:t>
            </a:r>
          </a:p>
        </p:txBody>
      </p:sp>
    </p:spTree>
    <p:extLst>
      <p:ext uri="{BB962C8B-B14F-4D97-AF65-F5344CB8AC3E}">
        <p14:creationId xmlns:p14="http://schemas.microsoft.com/office/powerpoint/2010/main" val="3874540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90" y="694524"/>
            <a:ext cx="8794113" cy="365058"/>
          </a:xfrm>
        </p:spPr>
        <p:txBody>
          <a:bodyPr/>
          <a:lstStyle/>
          <a:p>
            <a:r>
              <a:rPr lang="en-US" sz="3200" dirty="0" err="1" smtClean="0">
                <a:latin typeface="+mn-lt"/>
              </a:rPr>
              <a:t>Experiência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em</a:t>
            </a:r>
            <a:r>
              <a:rPr lang="en-US" sz="3200" dirty="0" smtClean="0">
                <a:latin typeface="+mn-lt"/>
              </a:rPr>
              <a:t> </a:t>
            </a:r>
            <a:r>
              <a:rPr lang="pt-BR" sz="3200" dirty="0" smtClean="0">
                <a:latin typeface="+mn-lt"/>
              </a:rPr>
              <a:t>Groningen, Holanda (2008)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fr-FR" sz="2000" dirty="0" smtClean="0">
                <a:latin typeface="+mn-lt"/>
              </a:rPr>
              <a:t>. 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8485" y="3291830"/>
            <a:ext cx="8163995" cy="1507334"/>
          </a:xfrm>
        </p:spPr>
        <p:txBody>
          <a:bodyPr/>
          <a:lstStyle/>
          <a:p>
            <a:pPr marL="738595" indent="-738595"/>
            <a:r>
              <a:rPr lang="pt-BR" sz="2000" dirty="0" smtClean="0">
                <a:latin typeface="+mj-lt"/>
              </a:rPr>
              <a:t>(A) 33% das etiquetas foram jogadas no chão</a:t>
            </a:r>
          </a:p>
          <a:p>
            <a:pPr marL="738595" indent="-738595"/>
            <a:endParaRPr lang="pt-BR" sz="2000" dirty="0" smtClean="0">
              <a:latin typeface="+mj-lt"/>
            </a:endParaRPr>
          </a:p>
          <a:p>
            <a:pPr marL="369298" indent="-369298"/>
            <a:r>
              <a:rPr lang="pt-BR" sz="2000" dirty="0" smtClean="0">
                <a:latin typeface="+mj-lt"/>
              </a:rPr>
              <a:t>(B) Normas cruzadas: 69% das etiquetas foram jogas no chão.</a:t>
            </a:r>
          </a:p>
          <a:p>
            <a:pPr marL="369298" indent="-369298"/>
            <a:endParaRPr lang="pt-BR" dirty="0" smtClean="0"/>
          </a:p>
          <a:p>
            <a:pPr>
              <a:buNone/>
            </a:pPr>
            <a:r>
              <a:rPr lang="en-US" b="1" dirty="0" smtClean="0"/>
              <a:t>     </a:t>
            </a:r>
            <a:endParaRPr lang="pt-BR" dirty="0"/>
          </a:p>
        </p:txBody>
      </p:sp>
      <p:pic>
        <p:nvPicPr>
          <p:cNvPr id="1026" name="Picture 2" descr="C:\Users\Leandro Piquet\Downloads\Keizer experi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380" y="830930"/>
            <a:ext cx="7693492" cy="2088258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006158" y="2919187"/>
            <a:ext cx="602581" cy="340428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pt-BR" sz="1600" dirty="0" smtClean="0"/>
              <a:t>(A)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950256" y="2919187"/>
            <a:ext cx="602581" cy="340428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pt-BR" sz="1600" dirty="0" smtClean="0"/>
              <a:t>(B)</a:t>
            </a:r>
            <a:endParaRPr lang="pt-BR" sz="1600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4128211" y="830930"/>
            <a:ext cx="352085" cy="2088258"/>
          </a:xfrm>
          <a:prstGeom prst="rect">
            <a:avLst/>
          </a:prstGeom>
          <a:solidFill>
            <a:schemeClr val="bg2"/>
          </a:solidFill>
          <a:ln w="9525" algn="ctr">
            <a:noFill/>
            <a:prstDash val="solid"/>
            <a:round/>
            <a:headEnd/>
            <a:tailEnd/>
          </a:ln>
        </p:spPr>
        <p:txBody>
          <a:bodyPr lIns="3887" tIns="0" rIns="3887" bIns="0" rtlCol="0" anchor="ctr"/>
          <a:lstStyle/>
          <a:p>
            <a:pPr algn="ctr" defTabSz="913526">
              <a:buClr>
                <a:schemeClr val="tx2"/>
              </a:buClr>
            </a:pPr>
            <a:endParaRPr lang="pt-BR" b="1" dirty="0" smtClean="0">
              <a:solidFill>
                <a:schemeClr val="bg1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02423" y="4587974"/>
            <a:ext cx="8794113" cy="365058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r>
              <a:rPr lang="en-US" sz="1600" dirty="0" smtClean="0">
                <a:latin typeface="+mn-lt"/>
              </a:rPr>
              <a:t>KEIZER, K.; LINDENBERG, S.; STEG, L. The Spreading of Disorder. </a:t>
            </a:r>
            <a:r>
              <a:rPr lang="fr-FR" sz="1600" i="1" dirty="0" smtClean="0">
                <a:latin typeface="+mn-lt"/>
              </a:rPr>
              <a:t>Science,</a:t>
            </a:r>
            <a:r>
              <a:rPr lang="fr-FR" sz="1600" dirty="0" smtClean="0">
                <a:latin typeface="+mn-lt"/>
              </a:rPr>
              <a:t> v. 322. </a:t>
            </a:r>
            <a:endParaRPr lang="pt-B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93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Conclusão do estudo de </a:t>
            </a:r>
            <a:r>
              <a:rPr lang="pt-BR" dirty="0" err="1" smtClean="0">
                <a:latin typeface="+mn-lt"/>
              </a:rPr>
              <a:t>Keizer</a:t>
            </a:r>
            <a:endParaRPr lang="pt-BR" dirty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1567629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i="1" dirty="0" smtClean="0">
                <a:latin typeface="+mj-lt"/>
              </a:rPr>
              <a:t>“</a:t>
            </a:r>
            <a:r>
              <a:rPr lang="pt-BR" sz="3200" dirty="0" smtClean="0">
                <a:latin typeface="+mj-lt"/>
              </a:rPr>
              <a:t>quando as pessoas observam que outros estão violando uma norma ou regra social, elas são mais susceptíveis de violar as normas ou até mesmo outras regras, o que leva a desordem a se espalhar</a:t>
            </a:r>
            <a:r>
              <a:rPr lang="pt-BR" sz="3200" b="1" i="1" dirty="0" smtClean="0">
                <a:latin typeface="+mj-lt"/>
              </a:rPr>
              <a:t>”</a:t>
            </a:r>
            <a:endParaRPr lang="pt-BR" sz="32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2276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4" y="57150"/>
            <a:ext cx="8872537" cy="457200"/>
          </a:xfrm>
        </p:spPr>
        <p:txBody>
          <a:bodyPr/>
          <a:lstStyle/>
          <a:p>
            <a:pPr>
              <a:spcBef>
                <a:spcPct val="20000"/>
              </a:spcBef>
              <a:spcAft>
                <a:spcPct val="45000"/>
              </a:spcAft>
            </a:pPr>
            <a:r>
              <a:rPr lang="pt-BR" sz="2800" dirty="0">
                <a:latin typeface="+mn-lt"/>
              </a:rPr>
              <a:t>O consumo de drogas e suas </a:t>
            </a:r>
            <a:r>
              <a:rPr lang="pt-BR" sz="2800" dirty="0" smtClean="0">
                <a:latin typeface="+mn-lt"/>
              </a:rPr>
              <a:t>consequências </a:t>
            </a:r>
            <a:r>
              <a:rPr lang="pt-BR" sz="2800" dirty="0">
                <a:latin typeface="+mn-lt"/>
              </a:rPr>
              <a:t>(1)</a:t>
            </a:r>
          </a:p>
        </p:txBody>
      </p:sp>
      <p:graphicFrame>
        <p:nvGraphicFramePr>
          <p:cNvPr id="689155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9990610"/>
              </p:ext>
            </p:extLst>
          </p:nvPr>
        </p:nvGraphicFramePr>
        <p:xfrm>
          <a:off x="350838" y="685800"/>
          <a:ext cx="8482012" cy="489347"/>
        </p:xfrm>
        <a:graphic>
          <a:graphicData uri="http://schemas.openxmlformats.org/drawingml/2006/table">
            <a:tbl>
              <a:tblPr/>
              <a:tblGrid>
                <a:gridCol w="2879725"/>
                <a:gridCol w="5602287"/>
              </a:tblGrid>
              <a:tr h="4893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Tipo de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consequência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Exemplos de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consequência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9163" name="Group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41653661"/>
              </p:ext>
            </p:extLst>
          </p:nvPr>
        </p:nvGraphicFramePr>
        <p:xfrm>
          <a:off x="323850" y="1185862"/>
          <a:ext cx="8521700" cy="757238"/>
        </p:xfrm>
        <a:graphic>
          <a:graphicData uri="http://schemas.openxmlformats.org/drawingml/2006/table">
            <a:tbl>
              <a:tblPr/>
              <a:tblGrid>
                <a:gridCol w="2892425"/>
                <a:gridCol w="5629275"/>
              </a:tblGrid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Relacionadas às drogas diretamente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Áreas públicas e prédios abandonados utilizados como locais</a:t>
                      </a:r>
                      <a:r>
                        <a:rPr kumimoji="0" lang="pt-B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para consumo.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9171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50806776"/>
              </p:ext>
            </p:extLst>
          </p:nvPr>
        </p:nvGraphicFramePr>
        <p:xfrm>
          <a:off x="374650" y="1995686"/>
          <a:ext cx="8445500" cy="2263140"/>
        </p:xfrm>
        <a:graphic>
          <a:graphicData uri="http://schemas.openxmlformats.org/drawingml/2006/table">
            <a:tbl>
              <a:tblPr/>
              <a:tblGrid>
                <a:gridCol w="2865438"/>
                <a:gridCol w="5580062"/>
              </a:tblGrid>
              <a:tr h="22631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Relacionadas a necessidade de conseguir dinheiro para a compra de drogas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Arrombamento de carros para furto de componentes.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Furto de autos.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Prostituição.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Arrombamentos de domicílios para furto de produtos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eletro-eletrônicos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Roubo e furto de transeuntes nas redondezas.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448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8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8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4" y="57150"/>
            <a:ext cx="8872537" cy="457200"/>
          </a:xfrm>
        </p:spPr>
        <p:txBody>
          <a:bodyPr/>
          <a:lstStyle/>
          <a:p>
            <a:pPr>
              <a:spcBef>
                <a:spcPct val="20000"/>
              </a:spcBef>
              <a:spcAft>
                <a:spcPct val="45000"/>
              </a:spcAft>
            </a:pPr>
            <a:r>
              <a:rPr lang="pt-BR" sz="2800" dirty="0">
                <a:latin typeface="+mn-lt"/>
              </a:rPr>
              <a:t>O consumo de drogas e suas </a:t>
            </a:r>
            <a:r>
              <a:rPr lang="pt-BR" sz="2800" dirty="0" smtClean="0">
                <a:latin typeface="+mn-lt"/>
              </a:rPr>
              <a:t>consequências </a:t>
            </a:r>
            <a:r>
              <a:rPr lang="pt-BR" sz="2800" dirty="0">
                <a:latin typeface="+mn-lt"/>
              </a:rPr>
              <a:t>(2)</a:t>
            </a:r>
          </a:p>
        </p:txBody>
      </p:sp>
      <p:graphicFrame>
        <p:nvGraphicFramePr>
          <p:cNvPr id="691203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0282876"/>
              </p:ext>
            </p:extLst>
          </p:nvPr>
        </p:nvGraphicFramePr>
        <p:xfrm>
          <a:off x="350838" y="685800"/>
          <a:ext cx="8386762" cy="1440180"/>
        </p:xfrm>
        <a:graphic>
          <a:graphicData uri="http://schemas.openxmlformats.org/drawingml/2006/table">
            <a:tbl>
              <a:tblPr/>
              <a:tblGrid>
                <a:gridCol w="2846387"/>
                <a:gridCol w="5540375"/>
              </a:tblGrid>
              <a:tr h="14401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Relacionadas ao controle dos pontos de distribuição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Atividades de grupos organizados.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Pichações para demarcar o terreno ou indicar a ‘posse’ de um ponto.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Uso de armas para garantir os pontos de venda.        </a:t>
                      </a:r>
                    </a:p>
                  </a:txBody>
                  <a:tcPr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1210" name="Group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23719435"/>
              </p:ext>
            </p:extLst>
          </p:nvPr>
        </p:nvGraphicFramePr>
        <p:xfrm>
          <a:off x="361950" y="2128837"/>
          <a:ext cx="8382000" cy="728663"/>
        </p:xfrm>
        <a:graphic>
          <a:graphicData uri="http://schemas.openxmlformats.org/drawingml/2006/table">
            <a:tbl>
              <a:tblPr/>
              <a:tblGrid>
                <a:gridCol w="2844800"/>
                <a:gridCol w="5537200"/>
              </a:tblGrid>
              <a:tr h="728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Atos de violência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Conflitos e brigas entre consumidores.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Conflitos armados entre distribuidores. </a:t>
                      </a:r>
                    </a:p>
                  </a:txBody>
                  <a:tcPr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1217" name="Group 17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07885935"/>
              </p:ext>
            </p:extLst>
          </p:nvPr>
        </p:nvGraphicFramePr>
        <p:xfrm>
          <a:off x="431800" y="2857500"/>
          <a:ext cx="8293100" cy="1714500"/>
        </p:xfrm>
        <a:graphic>
          <a:graphicData uri="http://schemas.openxmlformats.org/drawingml/2006/table">
            <a:tbl>
              <a:tblPr/>
              <a:tblGrid>
                <a:gridCol w="2817813"/>
                <a:gridCol w="5475287"/>
              </a:tblGrid>
              <a:tr h="171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Atos de desordem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Lixo e utensílios utilizados para o consumo de drogas (seringas, cachimbos para a pasta de cocaína,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etc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).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Consumo de bebidas alcoólicas em locais públicos.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  <a:rtl val="0"/>
                        </a:rPr>
                        <a:t>Barulho e hostilidade contra passantes.</a:t>
                      </a:r>
                    </a:p>
                  </a:txBody>
                  <a:tcPr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3387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9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9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2551" y="270273"/>
            <a:ext cx="6437313" cy="46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331914" y="2463404"/>
            <a:ext cx="6696075" cy="24848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03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4776" y="83344"/>
            <a:ext cx="6392863" cy="4975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331914" y="1924050"/>
            <a:ext cx="6696075" cy="3219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39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mapa dos </a:t>
            </a:r>
            <a:r>
              <a:rPr lang="pt-BR" dirty="0" smtClean="0"/>
              <a:t>mecanismos</a:t>
            </a: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9582"/>
            <a:ext cx="9144000" cy="48043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2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563638"/>
            <a:ext cx="8229600" cy="396044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altLang="es-MX" sz="22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pt-BR" altLang="es-MX" sz="2200" dirty="0" smtClean="0">
                <a:latin typeface="Garamond" pitchFamily="18" charset="0"/>
                <a:cs typeface="Times New Roman" pitchFamily="18" charset="0"/>
              </a:rPr>
            </a:br>
            <a:r>
              <a:rPr lang="pt-BR" altLang="es-MX" sz="2200" dirty="0">
                <a:latin typeface="Garamond" pitchFamily="18" charset="0"/>
                <a:cs typeface="Times New Roman" pitchFamily="18" charset="0"/>
              </a:rPr>
              <a:t/>
            </a:r>
            <a:br>
              <a:rPr lang="pt-BR" altLang="es-MX" sz="2200" dirty="0">
                <a:latin typeface="Garamond" pitchFamily="18" charset="0"/>
                <a:cs typeface="Times New Roman" pitchFamily="18" charset="0"/>
              </a:rPr>
            </a:br>
            <a:r>
              <a:rPr lang="pt-BR" altLang="es-MX" sz="22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pt-BR" altLang="es-MX" sz="2200" dirty="0" smtClean="0">
                <a:latin typeface="Garamond" pitchFamily="18" charset="0"/>
                <a:cs typeface="Times New Roman" pitchFamily="18" charset="0"/>
              </a:rPr>
            </a:br>
            <a:r>
              <a:rPr lang="pt-BR" altLang="es-MX" sz="2400" b="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O </a:t>
            </a: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controle do crime exige políticas baseadas em evidências empíricas sobre os meios que podem ser utilizados de forma planejada pela sociedade para alterar os incentivos ao comportamento predador. </a:t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en-US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en-US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É possível agrupar esses incentivos em três grupos, segundo o nível em que operam: </a:t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1. no</a:t>
            </a:r>
            <a:r>
              <a:rPr lang="pt-BR" altLang="es-MX" sz="2400" b="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 nível individual</a:t>
            </a: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2.no </a:t>
            </a:r>
            <a:r>
              <a:rPr lang="pt-BR" altLang="es-MX" sz="2400" b="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ambiente social</a:t>
            </a: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  </a:t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3.nas </a:t>
            </a:r>
            <a:r>
              <a:rPr lang="pt-BR" altLang="es-MX" sz="2400" b="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circunstâncias em que os crimes ocorrem</a:t>
            </a: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. </a:t>
            </a:r>
            <a:r>
              <a:rPr lang="en-US" altLang="es-MX" sz="2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en-US" altLang="es-MX" sz="2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</a:br>
            <a:r>
              <a:rPr lang="en-US" altLang="es-MX" sz="2400" dirty="0">
                <a:latin typeface="Garamond" pitchFamily="18" charset="0"/>
                <a:cs typeface="Times New Roman" pitchFamily="18" charset="0"/>
              </a:rPr>
              <a:t/>
            </a:r>
            <a:br>
              <a:rPr lang="en-US" altLang="es-MX" sz="2400" dirty="0">
                <a:latin typeface="Garamond" pitchFamily="18" charset="0"/>
                <a:cs typeface="Times New Roman" pitchFamily="18" charset="0"/>
              </a:rPr>
            </a:br>
            <a:endParaRPr lang="en-US" altLang="es-MX" sz="2000" dirty="0"/>
          </a:p>
        </p:txBody>
      </p:sp>
      <p:sp>
        <p:nvSpPr>
          <p:cNvPr id="33795" name="Rectangle 1027"/>
          <p:cNvSpPr>
            <a:spLocks noChangeArrowheads="1"/>
          </p:cNvSpPr>
          <p:nvPr/>
        </p:nvSpPr>
        <p:spPr bwMode="auto">
          <a:xfrm>
            <a:off x="539552" y="411510"/>
            <a:ext cx="7772400" cy="183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s-MX" sz="40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algn="ctr"/>
            <a:r>
              <a:rPr lang="en-US" altLang="es-MX" sz="4000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Introdução</a:t>
            </a:r>
            <a:r>
              <a:rPr lang="en-US" altLang="es-MX" sz="4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2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2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endParaRPr lang="en-US" altLang="es-MX" sz="40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8065145" cy="1728192"/>
          </a:xfrm>
        </p:spPr>
        <p:txBody>
          <a:bodyPr/>
          <a:lstStyle/>
          <a:p>
            <a:r>
              <a:rPr lang="pt-BR" sz="2800" dirty="0" smtClean="0">
                <a:latin typeface="+mn-lt"/>
              </a:rPr>
              <a:t>Infratores agem racionalmente e respondem a </a:t>
            </a:r>
            <a:r>
              <a:rPr lang="pt-BR" sz="2800" dirty="0">
                <a:latin typeface="+mn-lt"/>
              </a:rPr>
              <a:t>i</a:t>
            </a:r>
            <a:r>
              <a:rPr lang="pt-BR" sz="2800" dirty="0" smtClean="0">
                <a:latin typeface="+mn-lt"/>
              </a:rPr>
              <a:t>ncentivos de </a:t>
            </a:r>
            <a:r>
              <a:rPr lang="pt-BR" sz="2800" dirty="0" smtClean="0">
                <a:latin typeface="+mn-lt"/>
              </a:rPr>
              <a:t>custo-benefício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2400" dirty="0" smtClean="0">
                <a:latin typeface="+mj-lt"/>
              </a:rPr>
              <a:t>A </a:t>
            </a:r>
            <a:r>
              <a:rPr lang="pt-BR" sz="2400" dirty="0">
                <a:latin typeface="+mj-lt"/>
              </a:rPr>
              <a:t>probabilidade de </a:t>
            </a:r>
            <a:r>
              <a:rPr lang="pt-BR" sz="2400" dirty="0" smtClean="0">
                <a:latin typeface="+mj-lt"/>
              </a:rPr>
              <a:t>ser </a:t>
            </a:r>
            <a:r>
              <a:rPr lang="pt-BR" sz="2400" dirty="0">
                <a:latin typeface="+mj-lt"/>
              </a:rPr>
              <a:t>capturado e condenado: o custo ou o “malefício” de um ato criminosos somente se apresenta quando </a:t>
            </a:r>
            <a:r>
              <a:rPr lang="pt-BR" sz="2400" dirty="0" smtClean="0">
                <a:latin typeface="+mj-lt"/>
              </a:rPr>
              <a:t>o infrator é </a:t>
            </a:r>
            <a:r>
              <a:rPr lang="pt-BR" sz="2400" dirty="0">
                <a:latin typeface="+mj-lt"/>
              </a:rPr>
              <a:t>descoberto e o responsável pelo mesmo seja identificado, capturado e condenado. </a:t>
            </a:r>
            <a:endParaRPr lang="pt-BR" sz="2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400" dirty="0">
                <a:latin typeface="+mj-lt"/>
              </a:rPr>
              <a:t>A punição em caso de </a:t>
            </a:r>
            <a:r>
              <a:rPr lang="pt-BR" sz="2400" dirty="0" smtClean="0">
                <a:latin typeface="+mj-lt"/>
              </a:rPr>
              <a:t>condenação.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>
                <a:latin typeface="+mj-lt"/>
              </a:rPr>
              <a:t>Outras variáveis que implicariam perda de satisfação ao infrator em caso de cometer um </a:t>
            </a:r>
            <a:r>
              <a:rPr lang="pt-BR" sz="2400" dirty="0" smtClean="0">
                <a:latin typeface="+mj-lt"/>
              </a:rPr>
              <a:t>crime. Esses são incentivos “</a:t>
            </a:r>
            <a:r>
              <a:rPr lang="pt-BR" sz="2400" dirty="0">
                <a:latin typeface="+mj-lt"/>
              </a:rPr>
              <a:t>positivos</a:t>
            </a:r>
            <a:r>
              <a:rPr lang="pt-BR" sz="2400" dirty="0" smtClean="0">
                <a:latin typeface="+mj-lt"/>
              </a:rPr>
              <a:t>”. </a:t>
            </a:r>
            <a:r>
              <a:rPr lang="pt-BR" sz="2400" dirty="0">
                <a:latin typeface="+mj-lt"/>
              </a:rPr>
              <a:t>O aumento da renda esperada em trabalhos lícitos aumenta indiretamente o custo de cometer-se um ato criminoso, por exemplo</a:t>
            </a:r>
          </a:p>
        </p:txBody>
      </p:sp>
    </p:spTree>
    <p:extLst>
      <p:ext uri="{BB962C8B-B14F-4D97-AF65-F5344CB8AC3E}">
        <p14:creationId xmlns:p14="http://schemas.microsoft.com/office/powerpoint/2010/main" val="40847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8566"/>
            <a:ext cx="8229600" cy="857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Os determinantes da oferta de crimes que operam no nível individual e estão sujeitos ao controle da sociedade são: </a:t>
            </a: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(a) o sistema penal que estabelece uma determinada estrutura de penas por delito; </a:t>
            </a:r>
            <a:b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(</a:t>
            </a: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b) a probabilidade de detenção para cada tipo de delito; </a:t>
            </a:r>
            <a:b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(</a:t>
            </a: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c) outros custos que podem afetar a conduta delitiva. </a:t>
            </a:r>
            <a:endParaRPr lang="en-US" altLang="es-MX" sz="2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827088" y="303610"/>
            <a:ext cx="7772400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Dissuasão </a:t>
            </a:r>
            <a:r>
              <a:rPr lang="pt-BR" altLang="es-MX" sz="320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e </a:t>
            </a:r>
            <a:r>
              <a:rPr lang="pt-BR" altLang="es-MX" sz="3200" dirty="0" smtClean="0">
                <a:solidFill>
                  <a:schemeClr val="tx2"/>
                </a:solidFill>
                <a:latin typeface="+mn-lt"/>
              </a:rPr>
              <a:t>Inabilitação</a:t>
            </a:r>
            <a:endParaRPr lang="en-US" altLang="es-MX" sz="3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44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5158"/>
            <a:ext cx="8280920" cy="1126432"/>
          </a:xfrm>
          <a:ln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+mn-lt"/>
              </a:rPr>
              <a:t>Essa é a base da </a:t>
            </a:r>
            <a:r>
              <a:rPr lang="en-GB" dirty="0" err="1" smtClean="0">
                <a:latin typeface="+mn-lt"/>
              </a:rPr>
              <a:t>teoria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econômica</a:t>
            </a:r>
            <a:r>
              <a:rPr lang="en-GB" dirty="0" smtClean="0">
                <a:latin typeface="+mn-lt"/>
              </a:rPr>
              <a:t> do crime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03598"/>
            <a:ext cx="8305800" cy="3967723"/>
          </a:xfrm>
          <a:ln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O  crime </a:t>
            </a:r>
            <a:r>
              <a:rPr lang="en-GB" sz="28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transnacional</a:t>
            </a:r>
            <a:r>
              <a:rPr lang="en-GB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e </a:t>
            </a:r>
            <a:r>
              <a:rPr lang="en-GB" sz="28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organizado</a:t>
            </a:r>
            <a:r>
              <a:rPr lang="en-GB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1. </a:t>
            </a:r>
            <a:r>
              <a:rPr lang="en-GB" sz="2400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Agentes</a:t>
            </a: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maximizadores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que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atuam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em um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mercado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global;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2. O 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Mercado, a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formação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de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preços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e o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comportamento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das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firmas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podem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ser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analisados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segundo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o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modelo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‘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beckariano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’ (Gary Becker) de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custos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e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benefícios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associados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ao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comportamento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transgressor: </a:t>
            </a:r>
            <a:r>
              <a:rPr lang="en-GB" sz="24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Criminosos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respondem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a </a:t>
            </a:r>
            <a:r>
              <a:rPr lang="en-GB" sz="24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incentivos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lvl="1">
              <a:lnSpc>
                <a:spcPct val="90000"/>
              </a:lnSpc>
              <a:spcBef>
                <a:spcPts val="15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latin typeface="+mj-lt"/>
              </a:rPr>
              <a:t>Becker, G.S., Murphy, K.M. &amp; Grossman, M. 2004</a:t>
            </a:r>
            <a:r>
              <a:rPr lang="pt-BR" sz="1800" dirty="0">
                <a:latin typeface="+mj-lt"/>
              </a:rPr>
              <a:t> analisam o mercado ilícito das drogas; </a:t>
            </a:r>
            <a:r>
              <a:rPr lang="pt-BR" sz="1800" dirty="0" err="1">
                <a:latin typeface="+mj-lt"/>
              </a:rPr>
              <a:t>Freyer</a:t>
            </a:r>
            <a:r>
              <a:rPr lang="pt-BR" sz="1800" dirty="0">
                <a:latin typeface="+mj-lt"/>
              </a:rPr>
              <a:t>, </a:t>
            </a:r>
            <a:r>
              <a:rPr lang="pt-BR" sz="1800" dirty="0" err="1">
                <a:latin typeface="+mj-lt"/>
              </a:rPr>
              <a:t>Heaton</a:t>
            </a:r>
            <a:r>
              <a:rPr lang="pt-BR" sz="1800" dirty="0">
                <a:latin typeface="+mj-lt"/>
              </a:rPr>
              <a:t> Levitt e Murphy 2005 estudaram o impacto do </a:t>
            </a:r>
            <a:r>
              <a:rPr lang="pt-BR" sz="1800" dirty="0" err="1">
                <a:latin typeface="+mj-lt"/>
              </a:rPr>
              <a:t>crack</a:t>
            </a:r>
            <a:r>
              <a:rPr lang="pt-BR" sz="1800" dirty="0">
                <a:latin typeface="+mj-lt"/>
              </a:rPr>
              <a:t> nos guetos.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6840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07854"/>
            <a:ext cx="8229600" cy="857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altLang="es-MX" sz="28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Os efeitos do </a:t>
            </a:r>
            <a:r>
              <a:rPr lang="pt-BR" altLang="es-MX" sz="2800" b="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meio ambiente social </a:t>
            </a:r>
            <a:r>
              <a:rPr lang="pt-BR" altLang="es-MX" sz="28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sobre o crime e a </a:t>
            </a:r>
            <a:r>
              <a:rPr lang="pt-BR" altLang="es-MX" sz="2800" b="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delinquência </a:t>
            </a:r>
            <a:r>
              <a:rPr lang="pt-BR" altLang="es-MX" sz="28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são explorados na pesquisa acadêmica e nas políticas públicas desde de meados do século XX. A perspectiva ecológica confrontou diretamente as explicações de natureza biológica sobre o crime, até então dominantes, e estabeleceu uma correlação entre o crime e o comportamento criminoso com os processos sociais e culturais circundantes. </a:t>
            </a:r>
            <a:endParaRPr lang="en-US" altLang="es-MX" sz="2800" b="0" dirty="0">
              <a:solidFill>
                <a:schemeClr val="bg2">
                  <a:lumMod val="2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67544" y="915566"/>
            <a:ext cx="8486328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s-MX" sz="4000" dirty="0" smtClean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en-US" altLang="es-MX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O </a:t>
            </a:r>
            <a:r>
              <a:rPr lang="en-US" altLang="es-MX" sz="3200" b="1" dirty="0" err="1">
                <a:solidFill>
                  <a:schemeClr val="tx2"/>
                </a:solidFill>
                <a:latin typeface="+mn-lt"/>
                <a:cs typeface="Times New Roman" pitchFamily="18" charset="0"/>
              </a:rPr>
              <a:t>Modelo</a:t>
            </a:r>
            <a:r>
              <a:rPr lang="en-US" altLang="es-MX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es-MX" sz="3200" b="1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Ecológico</a:t>
            </a:r>
            <a:r>
              <a:rPr lang="en-US" altLang="es-MX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: o </a:t>
            </a:r>
            <a:r>
              <a:rPr lang="en-US" altLang="es-MX" sz="3200" b="1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estudo</a:t>
            </a:r>
            <a:r>
              <a:rPr lang="en-US" altLang="es-MX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do </a:t>
            </a:r>
            <a:r>
              <a:rPr lang="en-US" altLang="es-MX" sz="3200" b="1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contexto</a:t>
            </a:r>
            <a:r>
              <a:rPr lang="en-US" altLang="es-MX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 I</a:t>
            </a:r>
            <a:r>
              <a:rPr lang="en-US" altLang="es-MX" sz="3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s-MX" sz="3200" dirty="0">
                <a:solidFill>
                  <a:schemeClr val="tx2"/>
                </a:solidFill>
                <a:latin typeface="+mn-lt"/>
              </a:rPr>
              <a:t/>
            </a:r>
            <a:br>
              <a:rPr lang="en-US" altLang="es-MX" sz="3200" dirty="0">
                <a:solidFill>
                  <a:schemeClr val="tx2"/>
                </a:solidFill>
                <a:latin typeface="+mn-lt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2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2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endParaRPr lang="en-US" altLang="es-MX" sz="40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579296" cy="853604"/>
          </a:xfrm>
        </p:spPr>
        <p:txBody>
          <a:bodyPr/>
          <a:lstStyle/>
          <a:p>
            <a:r>
              <a:rPr lang="en-US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O </a:t>
            </a:r>
            <a:r>
              <a:rPr lang="en-US" altLang="es-MX" sz="3200" dirty="0" err="1">
                <a:solidFill>
                  <a:schemeClr val="tx2"/>
                </a:solidFill>
                <a:latin typeface="+mn-lt"/>
                <a:cs typeface="Times New Roman" pitchFamily="18" charset="0"/>
              </a:rPr>
              <a:t>Modelo</a:t>
            </a:r>
            <a:r>
              <a:rPr lang="en-US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es-MX" sz="3200" dirty="0" err="1">
                <a:solidFill>
                  <a:schemeClr val="tx2"/>
                </a:solidFill>
                <a:latin typeface="+mn-lt"/>
                <a:cs typeface="Times New Roman" pitchFamily="18" charset="0"/>
              </a:rPr>
              <a:t>Ecológico</a:t>
            </a:r>
            <a:r>
              <a:rPr lang="en-US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: o </a:t>
            </a:r>
            <a:r>
              <a:rPr lang="en-US" altLang="es-MX" sz="3200" dirty="0" err="1">
                <a:solidFill>
                  <a:schemeClr val="tx2"/>
                </a:solidFill>
                <a:latin typeface="+mn-lt"/>
                <a:cs typeface="Times New Roman" pitchFamily="18" charset="0"/>
              </a:rPr>
              <a:t>estudo</a:t>
            </a:r>
            <a:r>
              <a:rPr lang="en-US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 do </a:t>
            </a:r>
            <a:r>
              <a:rPr lang="en-US" altLang="es-MX" sz="3200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contexto</a:t>
            </a:r>
            <a:r>
              <a:rPr lang="en-US" altLang="es-MX" sz="320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II</a:t>
            </a:r>
            <a:endParaRPr lang="es-MX" sz="32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25699"/>
          </a:xfrm>
        </p:spPr>
        <p:txBody>
          <a:bodyPr/>
          <a:lstStyle/>
          <a:p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Os modelos ecológicos do crime tiveram grande impacto nas políticas públicas, que deixaram de ser centradas no indivíduo e passaram a dirigir o foco para a comunidade, com ênfase na organização comunitária e no desenvolvimento de  mecanismos formais e informais de controle social  </a:t>
            </a:r>
            <a:b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As políticas públicas, que antes eram focadas, sobretudo, no comportamento individual , passaram a incluir a remodelação do espaço urbano e das redes sociais como um de seus temas centrais. </a:t>
            </a:r>
            <a:b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Os modelos ecológicos pretendem </a:t>
            </a: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testar a hipótese de que a desorganização social observada no nível comunitário apresenta </a:t>
            </a:r>
            <a:r>
              <a:rPr lang="pt-BR" altLang="es-MX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um efeito </a:t>
            </a: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direto sobre o crime</a:t>
            </a:r>
            <a:r>
              <a:rPr lang="pt-BR" altLang="es-MX" sz="3200" dirty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28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23478"/>
            <a:ext cx="8229600" cy="939900"/>
          </a:xfrm>
        </p:spPr>
        <p:txBody>
          <a:bodyPr/>
          <a:lstStyle/>
          <a:p>
            <a:r>
              <a:rPr lang="pt-BR" altLang="es-MX" sz="4000" dirty="0" err="1" smtClean="0"/>
              <a:t>Sampson</a:t>
            </a:r>
            <a:r>
              <a:rPr lang="pt-BR" altLang="es-MX" sz="4000" dirty="0" smtClean="0"/>
              <a:t> </a:t>
            </a:r>
            <a:r>
              <a:rPr lang="pt-BR" altLang="es-MX" sz="4000" dirty="0" err="1"/>
              <a:t>and</a:t>
            </a:r>
            <a:r>
              <a:rPr lang="pt-BR" altLang="es-MX" sz="4000" dirty="0"/>
              <a:t> </a:t>
            </a:r>
            <a:r>
              <a:rPr lang="pt-BR" altLang="es-MX" sz="4000" dirty="0" err="1"/>
              <a:t>Groves</a:t>
            </a:r>
            <a:r>
              <a:rPr lang="pt-BR" altLang="es-MX" sz="4000" dirty="0"/>
              <a:t> </a:t>
            </a:r>
            <a:r>
              <a:rPr lang="pt-BR" altLang="es-MX" sz="4000" dirty="0" smtClean="0"/>
              <a:t>1989</a:t>
            </a:r>
            <a:endParaRPr lang="pt-BR" altLang="es-MX" dirty="0"/>
          </a:p>
        </p:txBody>
      </p:sp>
      <p:sp>
        <p:nvSpPr>
          <p:cNvPr id="35843" name="Rectangle 1027"/>
          <p:cNvSpPr>
            <a:spLocks noChangeArrowheads="1"/>
          </p:cNvSpPr>
          <p:nvPr/>
        </p:nvSpPr>
        <p:spPr bwMode="auto">
          <a:xfrm>
            <a:off x="-36513" y="1545432"/>
            <a:ext cx="9324976" cy="118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es-MX" sz="4000"/>
              <a:t/>
            </a:r>
            <a:br>
              <a:rPr lang="pt-BR" altLang="es-MX" sz="4000"/>
            </a:br>
            <a:r>
              <a:rPr lang="pt-BR" altLang="es-MX" sz="4000"/>
              <a:t/>
            </a:r>
            <a:br>
              <a:rPr lang="pt-BR" altLang="es-MX" sz="4000"/>
            </a:br>
            <a:endParaRPr lang="pt-BR" altLang="es-MX"/>
          </a:p>
        </p:txBody>
      </p:sp>
      <p:sp>
        <p:nvSpPr>
          <p:cNvPr id="35844" name="Text Box 1028"/>
          <p:cNvSpPr txBox="1">
            <a:spLocks noChangeArrowheads="1"/>
          </p:cNvSpPr>
          <p:nvPr/>
        </p:nvSpPr>
        <p:spPr bwMode="auto">
          <a:xfrm>
            <a:off x="7631114" y="2733676"/>
            <a:ext cx="302418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MX" sz="1800" b="1">
                <a:latin typeface="Arial" charset="0"/>
              </a:rPr>
              <a:t>Crime </a:t>
            </a:r>
          </a:p>
          <a:p>
            <a:pPr>
              <a:spcBef>
                <a:spcPct val="50000"/>
              </a:spcBef>
            </a:pPr>
            <a:r>
              <a:rPr lang="pt-BR" altLang="es-MX" sz="1800" b="1">
                <a:latin typeface="Arial" charset="0"/>
              </a:rPr>
              <a:t>Delinqüência</a:t>
            </a:r>
          </a:p>
        </p:txBody>
      </p:sp>
      <p:grpSp>
        <p:nvGrpSpPr>
          <p:cNvPr id="35845" name="Group 1029"/>
          <p:cNvGrpSpPr>
            <a:grpSpLocks/>
          </p:cNvGrpSpPr>
          <p:nvPr/>
        </p:nvGrpSpPr>
        <p:grpSpPr bwMode="auto">
          <a:xfrm>
            <a:off x="228600" y="1943100"/>
            <a:ext cx="3240088" cy="2538413"/>
            <a:chOff x="2336" y="1616"/>
            <a:chExt cx="2041" cy="2132"/>
          </a:xfrm>
        </p:grpSpPr>
        <p:sp>
          <p:nvSpPr>
            <p:cNvPr id="35846" name="Rectangle 1030"/>
            <p:cNvSpPr>
              <a:spLocks noChangeArrowheads="1"/>
            </p:cNvSpPr>
            <p:nvPr/>
          </p:nvSpPr>
          <p:spPr bwMode="auto">
            <a:xfrm>
              <a:off x="2336" y="1616"/>
              <a:ext cx="2041" cy="21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5847" name="Text Box 1031"/>
            <p:cNvSpPr txBox="1">
              <a:spLocks noChangeArrowheads="1"/>
            </p:cNvSpPr>
            <p:nvPr/>
          </p:nvSpPr>
          <p:spPr bwMode="auto">
            <a:xfrm>
              <a:off x="2381" y="1797"/>
              <a:ext cx="186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latin typeface="Arial" charset="0"/>
                </a:rPr>
                <a:t>Baixo status sócio econômico</a:t>
              </a:r>
            </a:p>
          </p:txBody>
        </p:sp>
        <p:sp>
          <p:nvSpPr>
            <p:cNvPr id="35848" name="Text Box 1032"/>
            <p:cNvSpPr txBox="1">
              <a:spLocks noChangeArrowheads="1"/>
            </p:cNvSpPr>
            <p:nvPr/>
          </p:nvSpPr>
          <p:spPr bwMode="auto">
            <a:xfrm>
              <a:off x="2381" y="2201"/>
              <a:ext cx="186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latin typeface="Arial" charset="0"/>
                </a:rPr>
                <a:t>Mobilidade Étnica</a:t>
              </a:r>
            </a:p>
          </p:txBody>
        </p:sp>
        <p:sp>
          <p:nvSpPr>
            <p:cNvPr id="35849" name="Text Box 1033"/>
            <p:cNvSpPr txBox="1">
              <a:spLocks noChangeArrowheads="1"/>
            </p:cNvSpPr>
            <p:nvPr/>
          </p:nvSpPr>
          <p:spPr bwMode="auto">
            <a:xfrm>
              <a:off x="2381" y="2655"/>
              <a:ext cx="186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latin typeface="Arial" charset="0"/>
                </a:rPr>
                <a:t>Mobilidade Residencial</a:t>
              </a:r>
            </a:p>
          </p:txBody>
        </p:sp>
        <p:sp>
          <p:nvSpPr>
            <p:cNvPr id="35850" name="Text Box 1034"/>
            <p:cNvSpPr txBox="1">
              <a:spLocks noChangeArrowheads="1"/>
            </p:cNvSpPr>
            <p:nvPr/>
          </p:nvSpPr>
          <p:spPr bwMode="auto">
            <a:xfrm>
              <a:off x="2381" y="3018"/>
              <a:ext cx="186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solidFill>
                    <a:srgbClr val="FF0066"/>
                  </a:solidFill>
                  <a:latin typeface="Arial" charset="0"/>
                </a:rPr>
                <a:t>Desorganização Familiar</a:t>
              </a:r>
            </a:p>
          </p:txBody>
        </p:sp>
        <p:sp>
          <p:nvSpPr>
            <p:cNvPr id="35851" name="Text Box 1035"/>
            <p:cNvSpPr txBox="1">
              <a:spLocks noChangeArrowheads="1"/>
            </p:cNvSpPr>
            <p:nvPr/>
          </p:nvSpPr>
          <p:spPr bwMode="auto">
            <a:xfrm>
              <a:off x="2381" y="3335"/>
              <a:ext cx="186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solidFill>
                    <a:srgbClr val="FF0066"/>
                  </a:solidFill>
                  <a:latin typeface="Arial" charset="0"/>
                </a:rPr>
                <a:t>Urbanização</a:t>
              </a:r>
            </a:p>
          </p:txBody>
        </p:sp>
      </p:grpSp>
      <p:grpSp>
        <p:nvGrpSpPr>
          <p:cNvPr id="35852" name="Group 1036"/>
          <p:cNvGrpSpPr>
            <a:grpSpLocks/>
          </p:cNvGrpSpPr>
          <p:nvPr/>
        </p:nvGrpSpPr>
        <p:grpSpPr bwMode="auto">
          <a:xfrm>
            <a:off x="4787901" y="2193131"/>
            <a:ext cx="2160363" cy="1890713"/>
            <a:chOff x="2608" y="1842"/>
            <a:chExt cx="1270" cy="1588"/>
          </a:xfrm>
        </p:grpSpPr>
        <p:sp>
          <p:nvSpPr>
            <p:cNvPr id="35853" name="Rectangle 1037"/>
            <p:cNvSpPr>
              <a:spLocks noChangeArrowheads="1"/>
            </p:cNvSpPr>
            <p:nvPr/>
          </p:nvSpPr>
          <p:spPr bwMode="auto">
            <a:xfrm>
              <a:off x="2608" y="1842"/>
              <a:ext cx="1270" cy="15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5854" name="Text Box 1038"/>
            <p:cNvSpPr txBox="1">
              <a:spLocks noChangeArrowheads="1"/>
            </p:cNvSpPr>
            <p:nvPr/>
          </p:nvSpPr>
          <p:spPr bwMode="auto">
            <a:xfrm>
              <a:off x="2653" y="2024"/>
              <a:ext cx="118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200" b="1" dirty="0">
                  <a:latin typeface="Arial" charset="0"/>
                </a:rPr>
                <a:t>Redes </a:t>
              </a:r>
              <a:r>
                <a:rPr lang="pt-BR" altLang="es-MX" sz="1200" b="1" dirty="0" smtClean="0">
                  <a:latin typeface="Arial" charset="0"/>
                </a:rPr>
                <a:t>esparsas </a:t>
              </a:r>
              <a:r>
                <a:rPr lang="pt-BR" altLang="es-MX" sz="1200" b="1" dirty="0">
                  <a:latin typeface="Arial" charset="0"/>
                </a:rPr>
                <a:t>de relacionamento</a:t>
              </a:r>
            </a:p>
          </p:txBody>
        </p:sp>
        <p:sp>
          <p:nvSpPr>
            <p:cNvPr id="35855" name="Text Box 1039"/>
            <p:cNvSpPr txBox="1">
              <a:spLocks noChangeArrowheads="1"/>
            </p:cNvSpPr>
            <p:nvPr/>
          </p:nvSpPr>
          <p:spPr bwMode="auto">
            <a:xfrm>
              <a:off x="2653" y="2432"/>
              <a:ext cx="118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200" b="1">
                  <a:latin typeface="Arial" charset="0"/>
                </a:rPr>
                <a:t>Grupos de jovens não supervisionados</a:t>
              </a:r>
            </a:p>
          </p:txBody>
        </p:sp>
        <p:sp>
          <p:nvSpPr>
            <p:cNvPr id="35856" name="Text Box 1040"/>
            <p:cNvSpPr txBox="1">
              <a:spLocks noChangeArrowheads="1"/>
            </p:cNvSpPr>
            <p:nvPr/>
          </p:nvSpPr>
          <p:spPr bwMode="auto">
            <a:xfrm>
              <a:off x="2608" y="2795"/>
              <a:ext cx="11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200" b="1">
                  <a:latin typeface="Arial" charset="0"/>
                </a:rPr>
                <a:t>Baixa participação </a:t>
              </a:r>
            </a:p>
          </p:txBody>
        </p:sp>
      </p:grpSp>
      <p:sp>
        <p:nvSpPr>
          <p:cNvPr id="35857" name="Line 1041"/>
          <p:cNvSpPr>
            <a:spLocks noChangeShapeType="1"/>
          </p:cNvSpPr>
          <p:nvPr/>
        </p:nvSpPr>
        <p:spPr bwMode="auto">
          <a:xfrm>
            <a:off x="3563938" y="3165872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5859" name="Line 1043"/>
          <p:cNvSpPr>
            <a:spLocks noChangeShapeType="1"/>
          </p:cNvSpPr>
          <p:nvPr/>
        </p:nvSpPr>
        <p:spPr bwMode="auto">
          <a:xfrm>
            <a:off x="1692275" y="4462463"/>
            <a:ext cx="0" cy="323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5860" name="Line 1044"/>
          <p:cNvSpPr>
            <a:spLocks noChangeShapeType="1"/>
          </p:cNvSpPr>
          <p:nvPr/>
        </p:nvSpPr>
        <p:spPr bwMode="auto">
          <a:xfrm>
            <a:off x="1692276" y="4786313"/>
            <a:ext cx="65516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5861" name="Line 1045"/>
          <p:cNvSpPr>
            <a:spLocks noChangeShapeType="1"/>
          </p:cNvSpPr>
          <p:nvPr/>
        </p:nvSpPr>
        <p:spPr bwMode="auto">
          <a:xfrm flipV="1">
            <a:off x="8243888" y="3381375"/>
            <a:ext cx="0" cy="14049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5862" name="Text Box 1046"/>
          <p:cNvSpPr txBox="1">
            <a:spLocks noChangeArrowheads="1"/>
          </p:cNvSpPr>
          <p:nvPr/>
        </p:nvSpPr>
        <p:spPr bwMode="auto">
          <a:xfrm>
            <a:off x="4800600" y="1204496"/>
            <a:ext cx="20574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es-MX" sz="1600" b="1">
                <a:latin typeface="Arial" charset="0"/>
              </a:rPr>
              <a:t>Organização Social </a:t>
            </a:r>
          </a:p>
          <a:p>
            <a:pPr algn="ctr">
              <a:spcBef>
                <a:spcPct val="50000"/>
              </a:spcBef>
            </a:pPr>
            <a:r>
              <a:rPr lang="pt-BR" altLang="es-MX" sz="1600" b="1">
                <a:latin typeface="Arial" charset="0"/>
              </a:rPr>
              <a:t>(Observada)</a:t>
            </a:r>
          </a:p>
        </p:txBody>
      </p:sp>
      <p:sp>
        <p:nvSpPr>
          <p:cNvPr id="35864" name="Line 1048"/>
          <p:cNvSpPr>
            <a:spLocks noChangeShapeType="1"/>
          </p:cNvSpPr>
          <p:nvPr/>
        </p:nvSpPr>
        <p:spPr bwMode="auto">
          <a:xfrm>
            <a:off x="6948264" y="3028950"/>
            <a:ext cx="6717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4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ct val="45000"/>
              </a:spcAft>
            </a:pPr>
            <a:r>
              <a:rPr lang="en-US" dirty="0" err="1" smtClean="0">
                <a:latin typeface="+mn-lt"/>
              </a:rPr>
              <a:t>Estrutura</a:t>
            </a:r>
            <a:r>
              <a:rPr lang="en-US" dirty="0" smtClean="0">
                <a:latin typeface="+mn-lt"/>
              </a:rPr>
              <a:t> de </a:t>
            </a:r>
            <a:r>
              <a:rPr lang="en-US" dirty="0" err="1" smtClean="0">
                <a:latin typeface="+mn-lt"/>
              </a:rPr>
              <a:t>Oportunidades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890588"/>
            <a:ext cx="8388350" cy="3494485"/>
          </a:xfrm>
        </p:spPr>
        <p:txBody>
          <a:bodyPr/>
          <a:lstStyle/>
          <a:p>
            <a:pPr>
              <a:spcAft>
                <a:spcPct val="75000"/>
              </a:spcAft>
              <a:buFontTx/>
              <a:buChar char="•"/>
            </a:pPr>
            <a:r>
              <a:rPr lang="pt-BR" sz="2400" dirty="0">
                <a:solidFill>
                  <a:schemeClr val="tx1"/>
                </a:solidFill>
                <a:latin typeface="+mn-lt"/>
              </a:rPr>
              <a:t>A atividade criminal depende </a:t>
            </a: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de um </a:t>
            </a:r>
            <a:r>
              <a:rPr lang="pt-BR" sz="2400" dirty="0">
                <a:solidFill>
                  <a:schemeClr val="tx1"/>
                </a:solidFill>
                <a:latin typeface="+mn-lt"/>
              </a:rPr>
              <a:t>conjunto de recursos materiais e sociais que são necessários para que o </a:t>
            </a: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ato </a:t>
            </a:r>
            <a:r>
              <a:rPr lang="pt-BR" sz="2400" dirty="0">
                <a:solidFill>
                  <a:schemeClr val="tx1"/>
                </a:solidFill>
                <a:latin typeface="+mn-lt"/>
              </a:rPr>
              <a:t>criminal </a:t>
            </a: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ocorra.</a:t>
            </a:r>
          </a:p>
          <a:p>
            <a:pPr>
              <a:spcAft>
                <a:spcPct val="75000"/>
              </a:spcAft>
              <a:buFontTx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Um </a:t>
            </a:r>
            <a:r>
              <a:rPr lang="pt-BR" sz="2400" dirty="0">
                <a:solidFill>
                  <a:schemeClr val="tx1"/>
                </a:solidFill>
                <a:latin typeface="+mn-lt"/>
              </a:rPr>
              <a:t>dos ‘recursos sociais’ mais importantes para o crime é a desordem. </a:t>
            </a:r>
          </a:p>
          <a:p>
            <a:pPr>
              <a:spcAft>
                <a:spcPct val="75000"/>
              </a:spcAft>
              <a:buFontTx/>
              <a:buChar char="•"/>
            </a:pPr>
            <a:r>
              <a:rPr lang="pt-BR" sz="2400" dirty="0">
                <a:solidFill>
                  <a:schemeClr val="tx1"/>
                </a:solidFill>
                <a:latin typeface="+mn-lt"/>
              </a:rPr>
              <a:t>Flanelinhas podem associar-se a ladrões de carro; Traficantes de drogas podem passar por vendedores ambulantes informais; Prostitutas podem servir de conexão entre traficantes e clientes, etc</a:t>
            </a:r>
            <a:r>
              <a:rPr lang="pt-BR" sz="24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39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8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3" grpId="0" build="p" autoUpdateAnimBg="0"/>
    </p:bldLst>
  </p:timing>
</p:sld>
</file>

<file path=ppt/theme/theme1.xml><?xml version="1.0" encoding="utf-8"?>
<a:theme xmlns:a="http://schemas.openxmlformats.org/drawingml/2006/main" name="swiss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critório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Words>1073</Words>
  <Application>Microsoft Office PowerPoint</Application>
  <PresentationFormat>Apresentação na tela (16:9)</PresentationFormat>
  <Paragraphs>120</Paragraphs>
  <Slides>18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swiss</vt:lpstr>
      <vt:lpstr>O crime: uma explicação por mecanismos  Aula 2</vt:lpstr>
      <vt:lpstr>   O controle do crime exige políticas baseadas em evidências empíricas sobre os meios que podem ser utilizados de forma planejada pela sociedade para alterar os incentivos ao comportamento predador.   É possível agrupar esses incentivos em três grupos, segundo o nível em que operam:   1. no nível individual,  2.no ambiente social   3.nas circunstâncias em que os crimes ocorrem.   </vt:lpstr>
      <vt:lpstr>Infratores agem racionalmente e respondem a incentivos de custo-benefício </vt:lpstr>
      <vt:lpstr>Os determinantes da oferta de crimes que operam no nível individual e estão sujeitos ao controle da sociedade são:   (a) o sistema penal que estabelece uma determinada estrutura de penas por delito;   (b) a probabilidade de detenção para cada tipo de delito;   (c) outros custos que podem afetar a conduta delitiva. </vt:lpstr>
      <vt:lpstr>Essa é a base da teoria econômica do crime </vt:lpstr>
      <vt:lpstr>Os efeitos do meio ambiente social sobre o crime e a delinquência são explorados na pesquisa acadêmica e nas políticas públicas desde de meados do século XX. A perspectiva ecológica confrontou diretamente as explicações de natureza biológica sobre o crime, até então dominantes, e estabeleceu uma correlação entre o crime e o comportamento criminoso com os processos sociais e culturais circundantes. </vt:lpstr>
      <vt:lpstr>O Modelo Ecológico: o estudo do contexto II</vt:lpstr>
      <vt:lpstr>Sampson and Groves 1989</vt:lpstr>
      <vt:lpstr>Estrutura de Oportunidades:</vt:lpstr>
      <vt:lpstr>Apresentação do PowerPoint</vt:lpstr>
      <vt:lpstr>O modelo situacional na prática:</vt:lpstr>
      <vt:lpstr>Experiência em Groningen, Holanda (2008) . </vt:lpstr>
      <vt:lpstr>Conclusão do estudo de Keizer</vt:lpstr>
      <vt:lpstr>O consumo de drogas e suas consequências (1)</vt:lpstr>
      <vt:lpstr>O consumo de drogas e suas consequências (2)</vt:lpstr>
      <vt:lpstr>Apresentação do PowerPoint</vt:lpstr>
      <vt:lpstr>Apresentação do PowerPoint</vt:lpstr>
      <vt:lpstr>Um mapa dos mecanismos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</cp:lastModifiedBy>
  <cp:revision>115</cp:revision>
  <dcterms:modified xsi:type="dcterms:W3CDTF">2016-08-18T22:11:12Z</dcterms:modified>
</cp:coreProperties>
</file>