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sldIdLst>
    <p:sldId id="282" r:id="rId2"/>
    <p:sldId id="257" r:id="rId3"/>
    <p:sldId id="283" r:id="rId4"/>
    <p:sldId id="288" r:id="rId5"/>
    <p:sldId id="289" r:id="rId6"/>
    <p:sldId id="290" r:id="rId7"/>
    <p:sldId id="291" r:id="rId8"/>
    <p:sldId id="258" r:id="rId9"/>
    <p:sldId id="285" r:id="rId10"/>
    <p:sldId id="276" r:id="rId11"/>
    <p:sldId id="263" r:id="rId12"/>
    <p:sldId id="265" r:id="rId13"/>
    <p:sldId id="277" r:id="rId14"/>
    <p:sldId id="287" r:id="rId15"/>
    <p:sldId id="28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E81"/>
    <a:srgbClr val="D74597"/>
    <a:srgbClr val="B95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21"/>
  </p:normalViewPr>
  <p:slideViewPr>
    <p:cSldViewPr>
      <p:cViewPr>
        <p:scale>
          <a:sx n="97" d="100"/>
          <a:sy n="97" d="100"/>
        </p:scale>
        <p:origin x="2080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3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24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1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4011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67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54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9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3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5/20/22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56688308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5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6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98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18073112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5/20/22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‹nº›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ransition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CE09B2-0700-F14D-A731-D73C204EC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72610"/>
            <a:ext cx="6589199" cy="136473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“Risco” e “vulnerabilidade” </a:t>
            </a:r>
            <a:r>
              <a:rPr lang="pt-BR" sz="2500" b="1" dirty="0">
                <a:solidFill>
                  <a:srgbClr val="ED4E81"/>
                </a:solidFill>
              </a:rPr>
              <a:t>Pensando os conceitos à luz da  na pandemia de covid-19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5B3D50C-FA7F-4348-83F5-3F1173624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378" y="1553371"/>
            <a:ext cx="7514709" cy="482110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61AD50-C731-2E42-863B-0837F42FBD8F}"/>
              </a:ext>
            </a:extLst>
          </p:cNvPr>
          <p:cNvSpPr txBox="1"/>
          <p:nvPr/>
        </p:nvSpPr>
        <p:spPr>
          <a:xfrm>
            <a:off x="2627784" y="6374478"/>
            <a:ext cx="428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Aula na disciplina HCV 0124 -Saúde e Ciclos de Vida 1 </a:t>
            </a:r>
          </a:p>
          <a:p>
            <a:r>
              <a:rPr lang="pt-BR" sz="1200" dirty="0"/>
              <a:t> - profs. Simone G. Diniz e Jefferson </a:t>
            </a:r>
            <a:r>
              <a:rPr lang="pt-BR" sz="1200" dirty="0" err="1"/>
              <a:t>Drezzet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27847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26916"/>
            <a:ext cx="6449144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Origem da noção de </a:t>
            </a:r>
            <a:r>
              <a:rPr lang="pt-BR" b="1" dirty="0">
                <a:solidFill>
                  <a:srgbClr val="C00000"/>
                </a:solidFill>
              </a:rPr>
              <a:t>vulnerabilidade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285860"/>
            <a:ext cx="8496944" cy="2719204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/>
              <a:t>No c</a:t>
            </a:r>
            <a:r>
              <a:rPr lang="pt-BR" dirty="0">
                <a:solidFill>
                  <a:schemeClr val="tx2"/>
                </a:solidFill>
              </a:rPr>
              <a:t>ampo dos </a:t>
            </a:r>
            <a:r>
              <a:rPr lang="pt-BR" b="1" dirty="0">
                <a:solidFill>
                  <a:schemeClr val="tx2"/>
                </a:solidFill>
              </a:rPr>
              <a:t>Direitos Humanos</a:t>
            </a:r>
            <a:r>
              <a:rPr lang="pt-BR" dirty="0">
                <a:solidFill>
                  <a:schemeClr val="tx2"/>
                </a:solidFill>
              </a:rPr>
              <a:t>: referia-se a grupos fragilizados, jurídica ou politicamente na promoção, proteção e/ou garantia de seus direitos de cidadania.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</a:rPr>
              <a:t>Aplicação à </a:t>
            </a:r>
            <a:r>
              <a:rPr lang="pt-BR" b="1" dirty="0">
                <a:solidFill>
                  <a:schemeClr val="tx2"/>
                </a:solidFill>
              </a:rPr>
              <a:t>Saúde</a:t>
            </a:r>
            <a:r>
              <a:rPr lang="pt-BR" dirty="0">
                <a:solidFill>
                  <a:schemeClr val="tx2"/>
                </a:solidFill>
              </a:rPr>
              <a:t>: resultado do processo de progressivas intersecções entre o ativismo frente à </a:t>
            </a:r>
            <a:r>
              <a:rPr lang="pt-BR" b="1" dirty="0">
                <a:solidFill>
                  <a:srgbClr val="C00000"/>
                </a:solidFill>
              </a:rPr>
              <a:t>epidemia da aids </a:t>
            </a:r>
            <a:r>
              <a:rPr lang="pt-BR" dirty="0">
                <a:solidFill>
                  <a:schemeClr val="tx2"/>
                </a:solidFill>
              </a:rPr>
              <a:t>e o movimento dos </a:t>
            </a:r>
            <a:r>
              <a:rPr lang="pt-BR" b="1" dirty="0">
                <a:solidFill>
                  <a:schemeClr val="tx2"/>
                </a:solidFill>
              </a:rPr>
              <a:t>Direitos Humanos</a:t>
            </a:r>
            <a:r>
              <a:rPr lang="pt-BR" dirty="0"/>
              <a:t>, especialmente nos países do Norte.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/>
              <a:t>Esforço de superar a contradição entre grupos de risco e população geral pela passagem da </a:t>
            </a:r>
            <a:r>
              <a:rPr lang="pt-BR" b="1" dirty="0">
                <a:solidFill>
                  <a:schemeClr val="tx2"/>
                </a:solidFill>
              </a:rPr>
              <a:t>noção de risco individual </a:t>
            </a:r>
            <a:r>
              <a:rPr lang="pt-BR" dirty="0"/>
              <a:t>a uma nova compreensão de </a:t>
            </a:r>
            <a:r>
              <a:rPr lang="pt-BR" b="1" dirty="0">
                <a:solidFill>
                  <a:schemeClr val="tx2"/>
                </a:solidFill>
              </a:rPr>
              <a:t>vulnerabilidade social.</a:t>
            </a:r>
          </a:p>
          <a:p>
            <a:pPr algn="just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8435A5-A9A6-0B43-AAEA-93797E1EF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38796"/>
            <a:ext cx="5904656" cy="25922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971550" y="476250"/>
            <a:ext cx="7345363" cy="3024188"/>
          </a:xfrm>
          <a:prstGeom prst="downArrowCallout">
            <a:avLst>
              <a:gd name="adj1" fmla="val 33712"/>
              <a:gd name="adj2" fmla="val 49297"/>
              <a:gd name="adj3" fmla="val 14546"/>
              <a:gd name="adj4" fmla="val 7944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Vulnerabilidade</a:t>
            </a:r>
          </a:p>
          <a:p>
            <a:pPr algn="just"/>
            <a:r>
              <a:rPr lang="pt-BR" sz="2400" dirty="0"/>
              <a:t>Conjunto de aspectos individuais e coletivos relacionados a maior suscetibilidade de indivíduos e comunidades a um adoecimento ou agravo e, de modo inseparável, menos disponibilidade de recursos para sua proteção.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52413" y="3643313"/>
            <a:ext cx="8640762" cy="0"/>
          </a:xfrm>
          <a:prstGeom prst="line">
            <a:avLst/>
          </a:prstGeom>
          <a:noFill/>
          <a:ln w="114300" cmpd="tri">
            <a:solidFill>
              <a:srgbClr val="66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396875" y="4508500"/>
            <a:ext cx="2735263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r>
              <a:rPr lang="pt-BR" sz="1200" dirty="0">
                <a:latin typeface="Times New Roman" pitchFamily="18" charset="0"/>
              </a:rPr>
              <a:t>                           </a:t>
            </a:r>
            <a:r>
              <a:rPr lang="pt-BR" sz="2000" b="1" dirty="0">
                <a:solidFill>
                  <a:schemeClr val="accent2"/>
                </a:solidFill>
              </a:rPr>
              <a:t>Individual</a:t>
            </a: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3133725" y="4508500"/>
            <a:ext cx="2735263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endParaRPr lang="pt-BR" sz="1200" b="1" dirty="0">
              <a:latin typeface="Times New Roman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</a:rPr>
              <a:t>Social</a:t>
            </a:r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5868988" y="4508500"/>
            <a:ext cx="2735262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r>
              <a:rPr lang="pt-BR" sz="1200" dirty="0">
                <a:latin typeface="Times New Roman" pitchFamily="18" charset="0"/>
              </a:rPr>
              <a:t>                           </a:t>
            </a:r>
            <a:r>
              <a:rPr lang="pt-BR" sz="2000" b="1" dirty="0">
                <a:solidFill>
                  <a:schemeClr val="accent2"/>
                </a:solidFill>
              </a:rPr>
              <a:t>Programática</a:t>
            </a: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2773363" y="3716338"/>
            <a:ext cx="18002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4573588" y="37147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4573588" y="3714750"/>
            <a:ext cx="20161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931EDA-35E7-1C43-82ED-2D47AA9EAF13}"/>
              </a:ext>
            </a:extLst>
          </p:cNvPr>
          <p:cNvSpPr txBox="1"/>
          <p:nvPr/>
        </p:nvSpPr>
        <p:spPr>
          <a:xfrm>
            <a:off x="5580112" y="6237312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Ayres et al 1999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205" grpId="0" animBg="1"/>
      <p:bldP spid="8206" grpId="0" animBg="1"/>
      <p:bldP spid="82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304800"/>
            <a:ext cx="845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pt-BR" sz="4000" b="1" dirty="0">
                <a:solidFill>
                  <a:srgbClr val="7030A0"/>
                </a:solidFill>
                <a:latin typeface="Book Antiqua" pitchFamily="18" charset="0"/>
              </a:rPr>
              <a:t>Análises de vulnerabilidade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327669"/>
              </p:ext>
            </p:extLst>
          </p:nvPr>
        </p:nvGraphicFramePr>
        <p:xfrm>
          <a:off x="291998" y="1714488"/>
          <a:ext cx="4424018" cy="459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hoto Editor Photo" r:id="rId3" imgW="6857143" imgH="4571429" progId="MSPhotoEd.3">
                  <p:embed/>
                </p:oleObj>
              </mc:Choice>
              <mc:Fallback>
                <p:oleObj name="Photo Editor Photo" r:id="rId3" imgW="6857143" imgH="4571429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98" y="1714488"/>
                        <a:ext cx="4424018" cy="4598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860032" y="1371600"/>
            <a:ext cx="405536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Individual: </a:t>
            </a:r>
            <a:r>
              <a:rPr lang="pt-BR" dirty="0"/>
              <a:t>informação, valores, crenças, afetos, pulsões, etc.</a:t>
            </a:r>
          </a:p>
          <a:p>
            <a:pPr marL="342900" indent="-342900" algn="just">
              <a:spcBef>
                <a:spcPct val="20000"/>
              </a:spcBef>
            </a:pPr>
            <a:endParaRPr lang="pt-BR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Social: </a:t>
            </a:r>
            <a:r>
              <a:rPr lang="pt-BR" dirty="0"/>
              <a:t>condições de vida e trabalho, cultura, situação econômica, ambiente, relações de gênero, relações de classe, relações entre gerações, etc.</a:t>
            </a:r>
          </a:p>
          <a:p>
            <a:pPr marL="342900" indent="-342900" algn="just">
              <a:spcBef>
                <a:spcPct val="20000"/>
              </a:spcBef>
            </a:pPr>
            <a:endParaRPr lang="pt-BR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Programático: </a:t>
            </a:r>
            <a:r>
              <a:rPr lang="pt-BR" dirty="0"/>
              <a:t>acesso a serviços, existência e sustentação de programas, qualidade da atenção, mecanismos de avaliação e retro-alimentação, etc.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Operacionalizando o conceito de vulnerabilidade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772816"/>
            <a:ext cx="8282880" cy="4724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DOIS PRINCÍPIOS FUNDAMENTAIS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lvl="0" algn="just">
              <a:buFont typeface="Wingdings" pitchFamily="2" charset="2"/>
              <a:buChar char="q"/>
            </a:pPr>
            <a:r>
              <a:rPr lang="pt-BR" sz="2300" b="1" dirty="0"/>
              <a:t>autonomia do sujeito</a:t>
            </a:r>
            <a:r>
              <a:rPr lang="pt-BR" sz="2300" dirty="0"/>
              <a:t> — papel dos técnicos é o de interlocutores especializados, não de tutores. (uma determinada especialização). </a:t>
            </a:r>
            <a:r>
              <a:rPr lang="pt-BR" sz="2300" b="1" dirty="0"/>
              <a:t>A autonomia deve ser relativizada no contexto de uma pandemia?</a:t>
            </a:r>
          </a:p>
          <a:p>
            <a:pPr lvl="0" algn="just">
              <a:buNone/>
            </a:pPr>
            <a:endParaRPr lang="pt-BR" sz="2300" dirty="0"/>
          </a:p>
          <a:p>
            <a:pPr lvl="0" algn="just">
              <a:buFont typeface="Wingdings" pitchFamily="2" charset="2"/>
              <a:buChar char="q"/>
            </a:pPr>
            <a:r>
              <a:rPr lang="pt-BR" sz="2300" b="1" dirty="0"/>
              <a:t>intersetorialidade da intervenção</a:t>
            </a:r>
            <a:r>
              <a:rPr lang="pt-BR" sz="2300" dirty="0"/>
              <a:t> — tendo a cidadania como horizonte, a delimitação de alternativas nos diversos campos da realização humana; intervenção não pode ater-se a uma única esfera da sociedade (ex. saúde), e inclui renda, alimentação, habitação, educação etc.</a:t>
            </a:r>
          </a:p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63AA4-BD62-B24D-B930-456318F6A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44451"/>
            <a:ext cx="6842720" cy="1224136"/>
          </a:xfrm>
        </p:spPr>
        <p:txBody>
          <a:bodyPr/>
          <a:lstStyle/>
          <a:p>
            <a:pPr algn="ctr"/>
            <a:r>
              <a:rPr lang="pt-BR" b="1" dirty="0"/>
              <a:t>Para reflexão / aplicação dos conceitos: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21DD4D-203B-734D-BFE6-6561B301F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84784"/>
            <a:ext cx="8064896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200" dirty="0"/>
              <a:t>Considerando a epidemia de covid-19 e as respostas que vocês deram ao </a:t>
            </a:r>
            <a:r>
              <a:rPr lang="pt-BR" sz="2200" dirty="0" err="1"/>
              <a:t>genograma</a:t>
            </a:r>
            <a:r>
              <a:rPr lang="pt-BR" sz="2200" dirty="0"/>
              <a:t>, identifiquem as vulnerabilidades </a:t>
            </a:r>
            <a:r>
              <a:rPr lang="pt-BR" sz="2200" b="1" dirty="0"/>
              <a:t>individual, programática e social</a:t>
            </a:r>
            <a:r>
              <a:rPr lang="pt-BR" sz="2200" dirty="0"/>
              <a:t> a: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Infecção pelo </a:t>
            </a:r>
            <a:r>
              <a:rPr lang="pt-BR" sz="2200" dirty="0" err="1"/>
              <a:t>coronavírus</a:t>
            </a:r>
            <a:endParaRPr lang="pt-BR" sz="2200" dirty="0"/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Adoecimento leve e grave pela covid-19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Obesidade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Depressão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Ansiedade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Violência doméstica</a:t>
            </a:r>
          </a:p>
          <a:p>
            <a:pPr>
              <a:buFont typeface="Wingdings" pitchFamily="2" charset="2"/>
              <a:buChar char="Ø"/>
            </a:pPr>
            <a:r>
              <a:rPr lang="pt-BR" sz="2200" dirty="0"/>
              <a:t>Outros desfechos, positivos ou negativos</a:t>
            </a:r>
          </a:p>
          <a:p>
            <a:pPr marL="0" indent="0">
              <a:buNone/>
            </a:pPr>
            <a:r>
              <a:rPr lang="pt-BR" sz="2200" b="1" dirty="0">
                <a:solidFill>
                  <a:schemeClr val="accent3"/>
                </a:solidFill>
              </a:rPr>
              <a:t>Dos diferentes moradores da sua casa, e o que poderia ser feito para reduzir esta vulnerabilidade na quarentena</a:t>
            </a:r>
          </a:p>
        </p:txBody>
      </p:sp>
    </p:spTree>
    <p:extLst>
      <p:ext uri="{BB962C8B-B14F-4D97-AF65-F5344CB8AC3E}">
        <p14:creationId xmlns:p14="http://schemas.microsoft.com/office/powerpoint/2010/main" val="3272973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AFC0B-C536-BE48-B701-DA3BDB321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84C867-0A53-804B-803B-572F0C9C7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040" y="2060848"/>
            <a:ext cx="6911942" cy="4392488"/>
          </a:xfrm>
        </p:spPr>
        <p:txBody>
          <a:bodyPr/>
          <a:lstStyle/>
          <a:p>
            <a:r>
              <a:rPr lang="pt-BR" dirty="0"/>
              <a:t>Ayres JRCM, França Junior </a:t>
            </a:r>
            <a:r>
              <a:rPr lang="pt-BR" dirty="0" err="1"/>
              <a:t>I</a:t>
            </a:r>
            <a:r>
              <a:rPr lang="pt-BR" dirty="0"/>
              <a:t>, Calazans </a:t>
            </a:r>
            <a:r>
              <a:rPr lang="pt-BR" dirty="0" err="1"/>
              <a:t>G</a:t>
            </a:r>
            <a:r>
              <a:rPr lang="pt-BR" dirty="0"/>
              <a:t>, </a:t>
            </a:r>
            <a:r>
              <a:rPr lang="pt-BR" dirty="0" err="1"/>
              <a:t>Salletti</a:t>
            </a:r>
            <a:r>
              <a:rPr lang="pt-BR" dirty="0"/>
              <a:t> H. </a:t>
            </a:r>
            <a:r>
              <a:rPr lang="pt-BR" b="1" dirty="0"/>
              <a:t>Vulnerabilidade e prevenção em tempos de Aids</a:t>
            </a:r>
            <a:r>
              <a:rPr lang="pt-BR" dirty="0"/>
              <a:t>. In: Barbosa </a:t>
            </a:r>
            <a:r>
              <a:rPr lang="pt-BR" dirty="0" err="1"/>
              <a:t>R</a:t>
            </a:r>
            <a:r>
              <a:rPr lang="pt-BR" dirty="0"/>
              <a:t>, Parker </a:t>
            </a:r>
            <a:r>
              <a:rPr lang="pt-BR" dirty="0" err="1"/>
              <a:t>R</a:t>
            </a:r>
            <a:r>
              <a:rPr lang="pt-BR" dirty="0"/>
              <a:t>, organizadores. </a:t>
            </a:r>
            <a:r>
              <a:rPr lang="pt-BR" i="1" dirty="0"/>
              <a:t>Sexualidade pelo avesso</a:t>
            </a:r>
            <a:r>
              <a:rPr lang="pt-BR" dirty="0"/>
              <a:t>: </a:t>
            </a:r>
            <a:r>
              <a:rPr lang="pt-BR" i="1" dirty="0"/>
              <a:t>direitos, identidades e poder</a:t>
            </a:r>
            <a:r>
              <a:rPr lang="pt-BR" dirty="0"/>
              <a:t>. Rio de Janeiro: </a:t>
            </a:r>
            <a:r>
              <a:rPr lang="pt-BR" dirty="0" err="1"/>
              <a:t>Relume</a:t>
            </a:r>
            <a:r>
              <a:rPr lang="pt-BR" dirty="0"/>
              <a:t> </a:t>
            </a:r>
            <a:r>
              <a:rPr lang="pt-BR" dirty="0" err="1"/>
              <a:t>Dumará</a:t>
            </a:r>
            <a:r>
              <a:rPr lang="pt-BR" dirty="0"/>
              <a:t>; 1999. p. 50-71.</a:t>
            </a:r>
          </a:p>
          <a:p>
            <a:r>
              <a:rPr lang="pt-BR" dirty="0"/>
              <a:t>Almeida Filho, N. D., &amp; </a:t>
            </a:r>
            <a:r>
              <a:rPr lang="pt-BR" dirty="0" err="1"/>
              <a:t>Rouquayrol</a:t>
            </a:r>
            <a:r>
              <a:rPr lang="pt-BR" dirty="0"/>
              <a:t>, M. </a:t>
            </a:r>
            <a:r>
              <a:rPr lang="pt-BR" dirty="0" err="1"/>
              <a:t>Z</a:t>
            </a:r>
            <a:r>
              <a:rPr lang="pt-BR" dirty="0"/>
              <a:t>. (2002). </a:t>
            </a:r>
            <a:r>
              <a:rPr lang="pt-BR" b="1" dirty="0"/>
              <a:t>Introdução à epidemiologia</a:t>
            </a:r>
            <a:r>
              <a:rPr lang="pt-BR" dirty="0"/>
              <a:t>. </a:t>
            </a:r>
            <a:r>
              <a:rPr lang="pt-BR" i="1" dirty="0"/>
              <a:t>Rio de Janeiro: </a:t>
            </a:r>
            <a:r>
              <a:rPr lang="pt-BR" i="1" dirty="0" err="1"/>
              <a:t>Medsi</a:t>
            </a:r>
            <a:r>
              <a:rPr lang="pt-BR" dirty="0"/>
              <a:t>.</a:t>
            </a:r>
          </a:p>
          <a:p>
            <a:r>
              <a:rPr lang="pt-BR" dirty="0"/>
              <a:t>Santos JLG, Vieira M, </a:t>
            </a:r>
            <a:r>
              <a:rPr lang="pt-BR" dirty="0" err="1"/>
              <a:t>Assuiti</a:t>
            </a:r>
            <a:r>
              <a:rPr lang="pt-BR" dirty="0"/>
              <a:t> LFC, Gomes </a:t>
            </a:r>
            <a:r>
              <a:rPr lang="pt-BR" dirty="0" err="1"/>
              <a:t>D</a:t>
            </a:r>
            <a:r>
              <a:rPr lang="pt-BR" dirty="0"/>
              <a:t>, Meirelles BHS, Santos SMA. </a:t>
            </a:r>
            <a:r>
              <a:rPr lang="pt-BR" b="1" dirty="0"/>
              <a:t>Risco e vulnerabilidade nas </a:t>
            </a:r>
            <a:r>
              <a:rPr lang="pt-BR" b="1" dirty="0" err="1"/>
              <a:t>práticas</a:t>
            </a:r>
            <a:r>
              <a:rPr lang="pt-BR" b="1" dirty="0"/>
              <a:t> dos profissionais de </a:t>
            </a:r>
            <a:r>
              <a:rPr lang="pt-BR" b="1" dirty="0" err="1"/>
              <a:t>saúde</a:t>
            </a:r>
            <a:r>
              <a:rPr lang="pt-BR" b="1" dirty="0"/>
              <a:t>. </a:t>
            </a:r>
            <a:r>
              <a:rPr lang="pt-BR" dirty="0" err="1"/>
              <a:t>Rev</a:t>
            </a:r>
            <a:r>
              <a:rPr lang="pt-BR" dirty="0"/>
              <a:t> </a:t>
            </a:r>
            <a:r>
              <a:rPr lang="pt-BR" dirty="0" err="1"/>
              <a:t>Gaúcha</a:t>
            </a:r>
            <a:r>
              <a:rPr lang="pt-BR" dirty="0"/>
              <a:t> </a:t>
            </a:r>
            <a:r>
              <a:rPr lang="pt-BR" dirty="0" err="1"/>
              <a:t>Enferm</a:t>
            </a:r>
            <a:r>
              <a:rPr lang="pt-BR" dirty="0"/>
              <a:t>., Porto Alegre (RS) 2012 jun;33(2):205-212. 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89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327836"/>
            <a:ext cx="6377136" cy="79690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RISCO</a:t>
            </a:r>
            <a:endParaRPr lang="pt-BR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3695" y="1157536"/>
            <a:ext cx="8273108" cy="1767408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2300" dirty="0"/>
              <a:t>“A </a:t>
            </a:r>
            <a:r>
              <a:rPr lang="pt-BR" sz="2300" b="1" dirty="0"/>
              <a:t>probabilidade de ocorrência de uma doença, agravo, óbito, ou condição relacionada à saúde (incluindo cura, recuperação ou melhora) em uma população ou grupo durante um período de tempo determinado”</a:t>
            </a:r>
            <a:r>
              <a:rPr lang="pt-BR" sz="2300" dirty="0"/>
              <a:t>. </a:t>
            </a:r>
            <a:r>
              <a:rPr lang="pt-BR" sz="1200" dirty="0"/>
              <a:t>(Almeida Filho e Rouquayrol, 2002).</a:t>
            </a:r>
          </a:p>
          <a:p>
            <a:pPr marL="0" indent="0" algn="just">
              <a:buNone/>
            </a:pPr>
            <a:r>
              <a:rPr lang="pt-BR" sz="2300" dirty="0"/>
              <a:t> 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B6819B-58F8-454F-A77E-272BDC21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068960"/>
            <a:ext cx="7200800" cy="352839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2086541-F381-2D41-9D5E-10AB8DF9C5CA}"/>
              </a:ext>
            </a:extLst>
          </p:cNvPr>
          <p:cNvSpPr txBox="1"/>
          <p:nvPr/>
        </p:nvSpPr>
        <p:spPr>
          <a:xfrm>
            <a:off x="1907704" y="5373216"/>
            <a:ext cx="1296144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6B74C-60A0-4042-8D17-6175A85F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716658"/>
          </a:xfrm>
        </p:spPr>
        <p:txBody>
          <a:bodyPr/>
          <a:lstStyle/>
          <a:p>
            <a:r>
              <a:rPr lang="pt-BR" b="1" dirty="0"/>
              <a:t>Risco em Epidemiologia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D1CE2A-7F1F-C340-8BC1-C757EB716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700808"/>
            <a:ext cx="7776863" cy="3528392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É  estimado sob forma de uma proporção matemática (ou seja, a razão entre duas grandezas onde o numerador está contido no denominador), ou seja, um indicador.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dirty="0"/>
              <a:t>Em geral usamos percentagens (%) ou com razões de 1: 1.000; 1: 10.000; 1: 100.000; em eventos mais raros como câncer, AIDS, etc.</a:t>
            </a:r>
          </a:p>
        </p:txBody>
      </p:sp>
    </p:spTree>
    <p:extLst>
      <p:ext uri="{BB962C8B-B14F-4D97-AF65-F5344CB8AC3E}">
        <p14:creationId xmlns:p14="http://schemas.microsoft.com/office/powerpoint/2010/main" val="380975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C49C3-9479-C24D-BD45-83029197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45447"/>
            <a:ext cx="7158082" cy="114117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Grupos de risco e faixa etária</a:t>
            </a:r>
            <a:br>
              <a:rPr lang="pt-BR" b="1" dirty="0"/>
            </a:br>
            <a:r>
              <a:rPr lang="pt-BR" b="1" dirty="0"/>
              <a:t>Brasil 11/abril 2020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54ABF1-5568-9E47-8932-067C87B9F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93694"/>
            <a:ext cx="8022178" cy="52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7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727D1-2F5E-1B49-B290-894BCDA8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572642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4693FC8-F71B-7846-850B-181FFC84A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2" name="Picture 4" descr="400 mil vidas perdidas: Brasil vê aumento em mortes de jovens, mas maioria  das vítimas ainda tem mais de 60 anos | Coronavírus | G1">
            <a:extLst>
              <a:ext uri="{FF2B5EF4-FFF2-40B4-BE49-F238E27FC236}">
                <a16:creationId xmlns:a16="http://schemas.microsoft.com/office/drawing/2014/main" id="{502DC2B5-04CD-1C47-B48D-BD9D9848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920880" cy="62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3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E9965-9449-9A4F-AA34-D540EB5B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53" y="867097"/>
            <a:ext cx="5813005" cy="128089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9CC99C-1596-5943-9C24-D3D88683A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61428B-AAA3-6348-9C44-2CCBD23F4A6C}"/>
              </a:ext>
            </a:extLst>
          </p:cNvPr>
          <p:cNvSpPr txBox="1"/>
          <p:nvPr/>
        </p:nvSpPr>
        <p:spPr>
          <a:xfrm>
            <a:off x="1187517" y="271057"/>
            <a:ext cx="734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As várias leituras do risco </a:t>
            </a:r>
            <a:r>
              <a:rPr lang="pt-BR" sz="2400" b="1" dirty="0">
                <a:solidFill>
                  <a:srgbClr val="C00000"/>
                </a:solidFill>
              </a:rPr>
              <a:t>coletivo</a:t>
            </a:r>
            <a:r>
              <a:rPr lang="pt-BR" sz="2400" b="1" dirty="0"/>
              <a:t> na pandemia</a:t>
            </a:r>
          </a:p>
        </p:txBody>
      </p:sp>
      <p:pic>
        <p:nvPicPr>
          <p:cNvPr id="3076" name="Picture 4" descr="O risco de pegar coronavírus em diferentes ambientes e situações | Veja  Saúde">
            <a:extLst>
              <a:ext uri="{FF2B5EF4-FFF2-40B4-BE49-F238E27FC236}">
                <a16:creationId xmlns:a16="http://schemas.microsoft.com/office/drawing/2014/main" id="{7872AF0C-A2ED-9747-BB11-CA4E46421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0938"/>
            <a:ext cx="7850832" cy="577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2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iba onde o risco de contágio do coronavírus é maior* - Faculdade de  Medicina da UFMG">
            <a:extLst>
              <a:ext uri="{FF2B5EF4-FFF2-40B4-BE49-F238E27FC236}">
                <a16:creationId xmlns:a16="http://schemas.microsoft.com/office/drawing/2014/main" id="{FD036F6E-B366-BB40-B58C-0F8776971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" y="945907"/>
            <a:ext cx="8075845" cy="57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42A7F3-E1CC-0A44-A0FF-28B8C226E7D1}"/>
              </a:ext>
            </a:extLst>
          </p:cNvPr>
          <p:cNvSpPr txBox="1"/>
          <p:nvPr/>
        </p:nvSpPr>
        <p:spPr>
          <a:xfrm>
            <a:off x="458555" y="162445"/>
            <a:ext cx="8226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Desigualdades sociais e exposição aos riscos</a:t>
            </a:r>
          </a:p>
        </p:txBody>
      </p:sp>
    </p:spTree>
    <p:extLst>
      <p:ext uri="{BB962C8B-B14F-4D97-AF65-F5344CB8AC3E}">
        <p14:creationId xmlns:p14="http://schemas.microsoft.com/office/powerpoint/2010/main" val="408509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FATORES DE RISCO</a:t>
            </a:r>
            <a:endParaRPr lang="pt-BR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91680" y="1484784"/>
            <a:ext cx="6635080" cy="4480339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300" dirty="0"/>
              <a:t>São componentes que podem levar à doença ou contribuir para o risco de adoecimento e manutenção dos agravos de saúde.</a:t>
            </a:r>
          </a:p>
          <a:p>
            <a:pPr marL="0" indent="0" algn="just">
              <a:buNone/>
            </a:pPr>
            <a:endParaRPr lang="pt-BR" sz="2300" dirty="0"/>
          </a:p>
          <a:p>
            <a:pPr algn="just">
              <a:buFont typeface="Wingdings" pitchFamily="2" charset="2"/>
              <a:buChar char="Ø"/>
            </a:pP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São “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atributos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de um grupo da população que apresenta maior 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incidência de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uma doença ou 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agravo à saúde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em comparação com outros grupos que não o tenha ou com menor exposição a tal característica” </a:t>
            </a:r>
            <a:r>
              <a:rPr lang="pt-BR" sz="1200" dirty="0"/>
              <a:t>(Almeida Filho e </a:t>
            </a:r>
            <a:r>
              <a:rPr lang="pt-BR" sz="1200" dirty="0" err="1"/>
              <a:t>Rouquayrol</a:t>
            </a:r>
            <a:r>
              <a:rPr lang="pt-BR" sz="1200" dirty="0"/>
              <a:t>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5DD17-8344-554B-94DE-1E040CDC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88640"/>
            <a:ext cx="4752528" cy="928448"/>
          </a:xfrm>
        </p:spPr>
        <p:txBody>
          <a:bodyPr>
            <a:noAutofit/>
          </a:bodyPr>
          <a:lstStyle/>
          <a:p>
            <a:r>
              <a:rPr lang="pt-BR" sz="2800" b="1" dirty="0"/>
              <a:t>Por que identificar “riscos” ou “fatores de risco”?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C43057-FD26-5E4D-AE5D-2C4BABB0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72816"/>
            <a:ext cx="3744416" cy="489654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dirty="0"/>
              <a:t>Ações de redução dos riscos, quando estes podem ser </a:t>
            </a:r>
            <a:r>
              <a:rPr lang="pt-BR" b="1" dirty="0">
                <a:solidFill>
                  <a:schemeClr val="tx2"/>
                </a:solidFill>
              </a:rPr>
              <a:t>reduzidos, prevenidos</a:t>
            </a:r>
            <a:r>
              <a:rPr lang="pt-BR" b="1" dirty="0">
                <a:solidFill>
                  <a:schemeClr val="tx1"/>
                </a:solidFill>
              </a:rPr>
              <a:t>, </a:t>
            </a:r>
            <a:r>
              <a:rPr lang="pt-BR" b="1" dirty="0">
                <a:solidFill>
                  <a:srgbClr val="ED4E81"/>
                </a:solidFill>
              </a:rPr>
              <a:t>modificáveis</a:t>
            </a:r>
          </a:p>
          <a:p>
            <a:pPr>
              <a:buFont typeface="Wingdings" pitchFamily="2" charset="2"/>
              <a:buChar char="Ø"/>
            </a:pPr>
            <a:r>
              <a:rPr lang="pt-BR" b="1" dirty="0">
                <a:solidFill>
                  <a:schemeClr val="accent3"/>
                </a:solidFill>
              </a:rPr>
              <a:t>Ex. obesidade, hipertensão arterial, tabagismo, uso de contraceptivos hormonais, sedentarismo, nas doenças coronarianas</a:t>
            </a:r>
          </a:p>
          <a:p>
            <a:pPr>
              <a:buFont typeface="Wingdings" pitchFamily="2" charset="2"/>
              <a:buChar char="Ø"/>
            </a:pPr>
            <a:r>
              <a:rPr lang="pt-BR" b="1" dirty="0"/>
              <a:t>Ex. idade avançada, obesidade, diabetes, tabagismo, doença </a:t>
            </a:r>
            <a:r>
              <a:rPr lang="pt-BR" b="1" dirty="0" err="1"/>
              <a:t>cárdio-vascular</a:t>
            </a:r>
            <a:r>
              <a:rPr lang="pt-BR" b="1" dirty="0"/>
              <a:t>, gravidez (?) na covid-19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B7C63B-9293-DE43-BDB3-460279AD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692696"/>
            <a:ext cx="322702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2641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</TotalTime>
  <Words>700</Words>
  <Application>Microsoft Macintosh PowerPoint</Application>
  <PresentationFormat>Apresentação na tela (4:3)</PresentationFormat>
  <Paragraphs>57</Paragraphs>
  <Slides>15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Century Gothic</vt:lpstr>
      <vt:lpstr>Times New Roman</vt:lpstr>
      <vt:lpstr>Wingdings</vt:lpstr>
      <vt:lpstr>Wingdings 3</vt:lpstr>
      <vt:lpstr>Cacho</vt:lpstr>
      <vt:lpstr>Photo Editor Photo</vt:lpstr>
      <vt:lpstr>“Risco” e “vulnerabilidade” Pensando os conceitos à luz da  na pandemia de covid-19</vt:lpstr>
      <vt:lpstr>RISCO</vt:lpstr>
      <vt:lpstr>Risco em Epidemiologia</vt:lpstr>
      <vt:lpstr>Grupos de risco e faixa etária Brasil 11/abril 2020</vt:lpstr>
      <vt:lpstr>Apresentação do PowerPoint</vt:lpstr>
      <vt:lpstr>Apresentação do PowerPoint</vt:lpstr>
      <vt:lpstr>Apresentação do PowerPoint</vt:lpstr>
      <vt:lpstr>FATORES DE RISCO</vt:lpstr>
      <vt:lpstr>Por que identificar “riscos” ou “fatores de risco”?</vt:lpstr>
      <vt:lpstr>Origem da noção de vulnerabilidade </vt:lpstr>
      <vt:lpstr>Apresentação do PowerPoint</vt:lpstr>
      <vt:lpstr>Apresentação do PowerPoint</vt:lpstr>
      <vt:lpstr>Operacionalizando o conceito de vulnerabilidade</vt:lpstr>
      <vt:lpstr>Para reflexão / aplicação dos conceitos:</vt:lpstr>
      <vt:lpstr>Bibliografia sugerida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Risco &amp; Vulnerabilidade</dc:title>
  <dc:creator>Toni</dc:creator>
  <cp:lastModifiedBy>Microsoft Office User</cp:lastModifiedBy>
  <cp:revision>48</cp:revision>
  <dcterms:created xsi:type="dcterms:W3CDTF">2013-06-16T20:47:59Z</dcterms:created>
  <dcterms:modified xsi:type="dcterms:W3CDTF">2022-05-20T16:54:25Z</dcterms:modified>
</cp:coreProperties>
</file>