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5" r:id="rId3"/>
    <p:sldId id="296" r:id="rId4"/>
    <p:sldId id="262" r:id="rId5"/>
    <p:sldId id="264" r:id="rId6"/>
    <p:sldId id="270" r:id="rId7"/>
    <p:sldId id="275" r:id="rId8"/>
    <p:sldId id="281" r:id="rId9"/>
    <p:sldId id="274" r:id="rId10"/>
    <p:sldId id="301" r:id="rId11"/>
    <p:sldId id="263" r:id="rId12"/>
    <p:sldId id="291" r:id="rId13"/>
    <p:sldId id="289" r:id="rId14"/>
    <p:sldId id="290" r:id="rId15"/>
    <p:sldId id="300" r:id="rId16"/>
    <p:sldId id="265" r:id="rId17"/>
    <p:sldId id="266" r:id="rId18"/>
    <p:sldId id="282" r:id="rId19"/>
    <p:sldId id="302" r:id="rId20"/>
    <p:sldId id="303" r:id="rId21"/>
    <p:sldId id="297" r:id="rId22"/>
    <p:sldId id="269" r:id="rId23"/>
    <p:sldId id="272" r:id="rId24"/>
    <p:sldId id="273" r:id="rId25"/>
    <p:sldId id="298" r:id="rId26"/>
    <p:sldId id="276" r:id="rId27"/>
    <p:sldId id="292" r:id="rId28"/>
    <p:sldId id="293" r:id="rId29"/>
    <p:sldId id="294" r:id="rId30"/>
    <p:sldId id="271" r:id="rId31"/>
    <p:sldId id="277" r:id="rId32"/>
    <p:sldId id="278" r:id="rId33"/>
    <p:sldId id="268" r:id="rId34"/>
    <p:sldId id="279" r:id="rId35"/>
    <p:sldId id="280" r:id="rId36"/>
    <p:sldId id="283" r:id="rId37"/>
    <p:sldId id="284" r:id="rId38"/>
    <p:sldId id="285" r:id="rId39"/>
    <p:sldId id="299" r:id="rId40"/>
    <p:sldId id="286" r:id="rId41"/>
    <p:sldId id="287" r:id="rId42"/>
    <p:sldId id="28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7F463-3D60-45CC-83F4-03373545B22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a:p>
        </p:txBody>
      </p:sp>
      <p:sp>
        <p:nvSpPr>
          <p:cNvPr id="3" name="Subtítulo 2">
            <a:extLst>
              <a:ext uri="{FF2B5EF4-FFF2-40B4-BE49-F238E27FC236}">
                <a16:creationId xmlns:a16="http://schemas.microsoft.com/office/drawing/2014/main" id="{2541F52D-59D0-4BA0-AAAD-425CAD504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a:p>
        </p:txBody>
      </p:sp>
      <p:sp>
        <p:nvSpPr>
          <p:cNvPr id="4" name="Espaço Reservado para Data 3">
            <a:extLst>
              <a:ext uri="{FF2B5EF4-FFF2-40B4-BE49-F238E27FC236}">
                <a16:creationId xmlns:a16="http://schemas.microsoft.com/office/drawing/2014/main" id="{BB15EFFB-E0FC-40A5-9964-912915129E28}"/>
              </a:ext>
            </a:extLst>
          </p:cNvPr>
          <p:cNvSpPr>
            <a:spLocks noGrp="1"/>
          </p:cNvSpPr>
          <p:nvPr>
            <p:ph type="dt" sz="half" idx="10"/>
          </p:nvPr>
        </p:nvSpPr>
        <p:spPr/>
        <p:txBody>
          <a:bodyPr/>
          <a:lstStyle/>
          <a:p>
            <a:fld id="{E919D4ED-F024-46DF-BB70-5AA10650F45F}" type="datetimeFigureOut">
              <a:rPr lang="en-US" smtClean="0"/>
              <a:t>11/8/2018</a:t>
            </a:fld>
            <a:endParaRPr lang="en-US"/>
          </a:p>
        </p:txBody>
      </p:sp>
      <p:sp>
        <p:nvSpPr>
          <p:cNvPr id="5" name="Espaço Reservado para Rodapé 4">
            <a:extLst>
              <a:ext uri="{FF2B5EF4-FFF2-40B4-BE49-F238E27FC236}">
                <a16:creationId xmlns:a16="http://schemas.microsoft.com/office/drawing/2014/main" id="{923ABD8E-03BF-463E-8B70-F33467245F19}"/>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F1965D7-B3AA-4D5D-A7A6-CA3504A8B55A}"/>
              </a:ext>
            </a:extLst>
          </p:cNvPr>
          <p:cNvSpPr>
            <a:spLocks noGrp="1"/>
          </p:cNvSpPr>
          <p:nvPr>
            <p:ph type="sldNum" sz="quarter" idx="12"/>
          </p:nvPr>
        </p:nvSpPr>
        <p:spPr/>
        <p:txBody>
          <a:bodyPr/>
          <a:lstStyle/>
          <a:p>
            <a:fld id="{AA59D55D-6D9E-4627-9331-37FE5C48B7AC}" type="slidenum">
              <a:rPr lang="en-US" smtClean="0"/>
              <a:t>‹nº›</a:t>
            </a:fld>
            <a:endParaRPr lang="en-US"/>
          </a:p>
        </p:txBody>
      </p:sp>
    </p:spTree>
    <p:extLst>
      <p:ext uri="{BB962C8B-B14F-4D97-AF65-F5344CB8AC3E}">
        <p14:creationId xmlns:p14="http://schemas.microsoft.com/office/powerpoint/2010/main" val="170618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A0CFC-3BA8-40A6-820E-BCE6EC9C6826}"/>
              </a:ext>
            </a:extLst>
          </p:cNvPr>
          <p:cNvSpPr>
            <a:spLocks noGrp="1"/>
          </p:cNvSpPr>
          <p:nvPr>
            <p:ph type="title"/>
          </p:nvPr>
        </p:nvSpPr>
        <p:spPr/>
        <p:txBody>
          <a:bodyPr/>
          <a:lstStyle/>
          <a:p>
            <a:r>
              <a:rPr lang="pt-BR"/>
              <a:t>Clique para editar o título mestre</a:t>
            </a:r>
            <a:endParaRPr lang="en-US"/>
          </a:p>
        </p:txBody>
      </p:sp>
      <p:sp>
        <p:nvSpPr>
          <p:cNvPr id="3" name="Espaço Reservado para Texto Vertical 2">
            <a:extLst>
              <a:ext uri="{FF2B5EF4-FFF2-40B4-BE49-F238E27FC236}">
                <a16:creationId xmlns:a16="http://schemas.microsoft.com/office/drawing/2014/main" id="{2ECF3401-6B50-4E8A-B948-EADCFC07F33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id="{EDC6266A-359B-4989-9F4B-59A66C6832DA}"/>
              </a:ext>
            </a:extLst>
          </p:cNvPr>
          <p:cNvSpPr>
            <a:spLocks noGrp="1"/>
          </p:cNvSpPr>
          <p:nvPr>
            <p:ph type="dt" sz="half" idx="10"/>
          </p:nvPr>
        </p:nvSpPr>
        <p:spPr/>
        <p:txBody>
          <a:bodyPr/>
          <a:lstStyle/>
          <a:p>
            <a:fld id="{E919D4ED-F024-46DF-BB70-5AA10650F45F}" type="datetimeFigureOut">
              <a:rPr lang="en-US" smtClean="0"/>
              <a:t>11/8/2018</a:t>
            </a:fld>
            <a:endParaRPr lang="en-US"/>
          </a:p>
        </p:txBody>
      </p:sp>
      <p:sp>
        <p:nvSpPr>
          <p:cNvPr id="5" name="Espaço Reservado para Rodapé 4">
            <a:extLst>
              <a:ext uri="{FF2B5EF4-FFF2-40B4-BE49-F238E27FC236}">
                <a16:creationId xmlns:a16="http://schemas.microsoft.com/office/drawing/2014/main" id="{AC30EF91-1B4A-48D6-ACB5-C27C5425F950}"/>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516583F8-DFA3-4D1C-8316-27036DCF509B}"/>
              </a:ext>
            </a:extLst>
          </p:cNvPr>
          <p:cNvSpPr>
            <a:spLocks noGrp="1"/>
          </p:cNvSpPr>
          <p:nvPr>
            <p:ph type="sldNum" sz="quarter" idx="12"/>
          </p:nvPr>
        </p:nvSpPr>
        <p:spPr/>
        <p:txBody>
          <a:bodyPr/>
          <a:lstStyle/>
          <a:p>
            <a:fld id="{AA59D55D-6D9E-4627-9331-37FE5C48B7AC}" type="slidenum">
              <a:rPr lang="en-US" smtClean="0"/>
              <a:t>‹nº›</a:t>
            </a:fld>
            <a:endParaRPr lang="en-US"/>
          </a:p>
        </p:txBody>
      </p:sp>
    </p:spTree>
    <p:extLst>
      <p:ext uri="{BB962C8B-B14F-4D97-AF65-F5344CB8AC3E}">
        <p14:creationId xmlns:p14="http://schemas.microsoft.com/office/powerpoint/2010/main" val="345107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503A134-35CA-491D-A054-3637E5674861}"/>
              </a:ext>
            </a:extLst>
          </p:cNvPr>
          <p:cNvSpPr>
            <a:spLocks noGrp="1"/>
          </p:cNvSpPr>
          <p:nvPr>
            <p:ph type="title" orient="vert"/>
          </p:nvPr>
        </p:nvSpPr>
        <p:spPr>
          <a:xfrm>
            <a:off x="8724900" y="365125"/>
            <a:ext cx="2628900" cy="5811838"/>
          </a:xfrm>
        </p:spPr>
        <p:txBody>
          <a:bodyPr vert="eaVert"/>
          <a:lstStyle/>
          <a:p>
            <a:r>
              <a:rPr lang="pt-BR"/>
              <a:t>Clique para editar o título mestre</a:t>
            </a:r>
            <a:endParaRPr lang="en-US"/>
          </a:p>
        </p:txBody>
      </p:sp>
      <p:sp>
        <p:nvSpPr>
          <p:cNvPr id="3" name="Espaço Reservado para Texto Vertical 2">
            <a:extLst>
              <a:ext uri="{FF2B5EF4-FFF2-40B4-BE49-F238E27FC236}">
                <a16:creationId xmlns:a16="http://schemas.microsoft.com/office/drawing/2014/main" id="{96494F0A-57AF-46DC-A12C-6A435BD97274}"/>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id="{8EA77ABA-331C-4F29-AD53-D1003A3E9A77}"/>
              </a:ext>
            </a:extLst>
          </p:cNvPr>
          <p:cNvSpPr>
            <a:spLocks noGrp="1"/>
          </p:cNvSpPr>
          <p:nvPr>
            <p:ph type="dt" sz="half" idx="10"/>
          </p:nvPr>
        </p:nvSpPr>
        <p:spPr/>
        <p:txBody>
          <a:bodyPr/>
          <a:lstStyle/>
          <a:p>
            <a:fld id="{E919D4ED-F024-46DF-BB70-5AA10650F45F}" type="datetimeFigureOut">
              <a:rPr lang="en-US" smtClean="0"/>
              <a:t>11/8/2018</a:t>
            </a:fld>
            <a:endParaRPr lang="en-US"/>
          </a:p>
        </p:txBody>
      </p:sp>
      <p:sp>
        <p:nvSpPr>
          <p:cNvPr id="5" name="Espaço Reservado para Rodapé 4">
            <a:extLst>
              <a:ext uri="{FF2B5EF4-FFF2-40B4-BE49-F238E27FC236}">
                <a16:creationId xmlns:a16="http://schemas.microsoft.com/office/drawing/2014/main" id="{613CE25F-05EF-4F68-8F48-281E828545AD}"/>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6BD617E1-8D3E-45E0-B02A-A188559A7618}"/>
              </a:ext>
            </a:extLst>
          </p:cNvPr>
          <p:cNvSpPr>
            <a:spLocks noGrp="1"/>
          </p:cNvSpPr>
          <p:nvPr>
            <p:ph type="sldNum" sz="quarter" idx="12"/>
          </p:nvPr>
        </p:nvSpPr>
        <p:spPr/>
        <p:txBody>
          <a:bodyPr/>
          <a:lstStyle/>
          <a:p>
            <a:fld id="{AA59D55D-6D9E-4627-9331-37FE5C48B7AC}" type="slidenum">
              <a:rPr lang="en-US" smtClean="0"/>
              <a:t>‹nº›</a:t>
            </a:fld>
            <a:endParaRPr lang="en-US"/>
          </a:p>
        </p:txBody>
      </p:sp>
    </p:spTree>
    <p:extLst>
      <p:ext uri="{BB962C8B-B14F-4D97-AF65-F5344CB8AC3E}">
        <p14:creationId xmlns:p14="http://schemas.microsoft.com/office/powerpoint/2010/main" val="1458432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D4D35C2E-0B46-4E88-8F42-9F802AAD3826}" type="datetimeFigureOut">
              <a:rPr lang="pt-BR" smtClean="0"/>
              <a:t>08/11/2018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296261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4D35C2E-0B46-4E88-8F42-9F802AAD3826}" type="datetimeFigureOut">
              <a:rPr lang="pt-BR" smtClean="0"/>
              <a:t>08/11/2018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410335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D4D35C2E-0B46-4E88-8F42-9F802AAD3826}" type="datetimeFigureOut">
              <a:rPr lang="pt-BR" smtClean="0"/>
              <a:t>08/11/2018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122039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4D35C2E-0B46-4E88-8F42-9F802AAD3826}" type="datetimeFigureOut">
              <a:rPr lang="pt-BR" smtClean="0"/>
              <a:t>08/11/2018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05998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D4D35C2E-0B46-4E88-8F42-9F802AAD3826}" type="datetimeFigureOut">
              <a:rPr lang="pt-BR" smtClean="0"/>
              <a:t>08/11/2018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49209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D4D35C2E-0B46-4E88-8F42-9F802AAD3826}" type="datetimeFigureOut">
              <a:rPr lang="pt-BR" smtClean="0"/>
              <a:t>08/11/2018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138878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4D35C2E-0B46-4E88-8F42-9F802AAD3826}" type="datetimeFigureOut">
              <a:rPr lang="pt-BR" smtClean="0"/>
              <a:t>08/11/2018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2708528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4D35C2E-0B46-4E88-8F42-9F802AAD3826}" type="datetimeFigureOut">
              <a:rPr lang="pt-BR" smtClean="0"/>
              <a:t>08/11/2018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44197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C098D-E2D7-40D5-A740-5AB58BC7680E}"/>
              </a:ext>
            </a:extLst>
          </p:cNvPr>
          <p:cNvSpPr>
            <a:spLocks noGrp="1"/>
          </p:cNvSpPr>
          <p:nvPr>
            <p:ph type="title"/>
          </p:nvPr>
        </p:nvSpPr>
        <p:spPr/>
        <p:txBody>
          <a:body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id="{C2BA983F-ABE9-493E-8477-BF10DB61BB16}"/>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id="{3DC3B95C-B0CD-49A8-BA21-4D9478B7887A}"/>
              </a:ext>
            </a:extLst>
          </p:cNvPr>
          <p:cNvSpPr>
            <a:spLocks noGrp="1"/>
          </p:cNvSpPr>
          <p:nvPr>
            <p:ph type="dt" sz="half" idx="10"/>
          </p:nvPr>
        </p:nvSpPr>
        <p:spPr/>
        <p:txBody>
          <a:bodyPr/>
          <a:lstStyle/>
          <a:p>
            <a:fld id="{E919D4ED-F024-46DF-BB70-5AA10650F45F}" type="datetimeFigureOut">
              <a:rPr lang="en-US" smtClean="0"/>
              <a:t>11/8/2018</a:t>
            </a:fld>
            <a:endParaRPr lang="en-US"/>
          </a:p>
        </p:txBody>
      </p:sp>
      <p:sp>
        <p:nvSpPr>
          <p:cNvPr id="5" name="Espaço Reservado para Rodapé 4">
            <a:extLst>
              <a:ext uri="{FF2B5EF4-FFF2-40B4-BE49-F238E27FC236}">
                <a16:creationId xmlns:a16="http://schemas.microsoft.com/office/drawing/2014/main" id="{1AD99512-290E-4AF1-B591-DC25B54920D5}"/>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DF783E28-9725-4927-A51D-0F92588F6AA2}"/>
              </a:ext>
            </a:extLst>
          </p:cNvPr>
          <p:cNvSpPr>
            <a:spLocks noGrp="1"/>
          </p:cNvSpPr>
          <p:nvPr>
            <p:ph type="sldNum" sz="quarter" idx="12"/>
          </p:nvPr>
        </p:nvSpPr>
        <p:spPr/>
        <p:txBody>
          <a:bodyPr/>
          <a:lstStyle/>
          <a:p>
            <a:fld id="{AA59D55D-6D9E-4627-9331-37FE5C48B7AC}" type="slidenum">
              <a:rPr lang="en-US" smtClean="0"/>
              <a:t>‹nº›</a:t>
            </a:fld>
            <a:endParaRPr lang="en-US"/>
          </a:p>
        </p:txBody>
      </p:sp>
    </p:spTree>
    <p:extLst>
      <p:ext uri="{BB962C8B-B14F-4D97-AF65-F5344CB8AC3E}">
        <p14:creationId xmlns:p14="http://schemas.microsoft.com/office/powerpoint/2010/main" val="1743005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4D35C2E-0B46-4E88-8F42-9F802AAD3826}" type="datetimeFigureOut">
              <a:rPr lang="pt-BR" smtClean="0"/>
              <a:t>08/11/2018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1623152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4D35C2E-0B46-4E88-8F42-9F802AAD3826}" type="datetimeFigureOut">
              <a:rPr lang="pt-BR" smtClean="0"/>
              <a:t>08/11/2018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27521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4D35C2E-0B46-4E88-8F42-9F802AAD3826}" type="datetimeFigureOut">
              <a:rPr lang="pt-BR" smtClean="0"/>
              <a:t>08/11/2018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141011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107E9-3F1E-4462-A822-18B61041148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id="{C12961B8-4A0D-4023-B6A4-ABCC5D4E7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CA7A7F41-0F4B-40CE-B102-F681CB887203}"/>
              </a:ext>
            </a:extLst>
          </p:cNvPr>
          <p:cNvSpPr>
            <a:spLocks noGrp="1"/>
          </p:cNvSpPr>
          <p:nvPr>
            <p:ph type="dt" sz="half" idx="10"/>
          </p:nvPr>
        </p:nvSpPr>
        <p:spPr/>
        <p:txBody>
          <a:bodyPr/>
          <a:lstStyle/>
          <a:p>
            <a:fld id="{E919D4ED-F024-46DF-BB70-5AA10650F45F}" type="datetimeFigureOut">
              <a:rPr lang="en-US" smtClean="0"/>
              <a:t>11/8/2018</a:t>
            </a:fld>
            <a:endParaRPr lang="en-US"/>
          </a:p>
        </p:txBody>
      </p:sp>
      <p:sp>
        <p:nvSpPr>
          <p:cNvPr id="5" name="Espaço Reservado para Rodapé 4">
            <a:extLst>
              <a:ext uri="{FF2B5EF4-FFF2-40B4-BE49-F238E27FC236}">
                <a16:creationId xmlns:a16="http://schemas.microsoft.com/office/drawing/2014/main" id="{525C9C60-5B46-453A-8B8A-CE7C968FAD75}"/>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D309CC24-2539-4B84-A2DE-C1BFA6EC0AD1}"/>
              </a:ext>
            </a:extLst>
          </p:cNvPr>
          <p:cNvSpPr>
            <a:spLocks noGrp="1"/>
          </p:cNvSpPr>
          <p:nvPr>
            <p:ph type="sldNum" sz="quarter" idx="12"/>
          </p:nvPr>
        </p:nvSpPr>
        <p:spPr/>
        <p:txBody>
          <a:bodyPr/>
          <a:lstStyle/>
          <a:p>
            <a:fld id="{AA59D55D-6D9E-4627-9331-37FE5C48B7AC}" type="slidenum">
              <a:rPr lang="en-US" smtClean="0"/>
              <a:t>‹nº›</a:t>
            </a:fld>
            <a:endParaRPr lang="en-US"/>
          </a:p>
        </p:txBody>
      </p:sp>
    </p:spTree>
    <p:extLst>
      <p:ext uri="{BB962C8B-B14F-4D97-AF65-F5344CB8AC3E}">
        <p14:creationId xmlns:p14="http://schemas.microsoft.com/office/powerpoint/2010/main" val="354067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1F5E9-2C05-4099-9ACB-B61CFFEEB75E}"/>
              </a:ext>
            </a:extLst>
          </p:cNvPr>
          <p:cNvSpPr>
            <a:spLocks noGrp="1"/>
          </p:cNvSpPr>
          <p:nvPr>
            <p:ph type="title"/>
          </p:nvPr>
        </p:nvSpPr>
        <p:spPr/>
        <p:txBody>
          <a:body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id="{E9896FE1-7B13-4BFB-8456-666E5CE94D22}"/>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a:extLst>
              <a:ext uri="{FF2B5EF4-FFF2-40B4-BE49-F238E27FC236}">
                <a16:creationId xmlns:a16="http://schemas.microsoft.com/office/drawing/2014/main" id="{59B48A64-6851-49DF-BFD9-1646089EE271}"/>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4">
            <a:extLst>
              <a:ext uri="{FF2B5EF4-FFF2-40B4-BE49-F238E27FC236}">
                <a16:creationId xmlns:a16="http://schemas.microsoft.com/office/drawing/2014/main" id="{AFC00E62-0721-4329-9B69-5DFF49C18A12}"/>
              </a:ext>
            </a:extLst>
          </p:cNvPr>
          <p:cNvSpPr>
            <a:spLocks noGrp="1"/>
          </p:cNvSpPr>
          <p:nvPr>
            <p:ph type="dt" sz="half" idx="10"/>
          </p:nvPr>
        </p:nvSpPr>
        <p:spPr/>
        <p:txBody>
          <a:bodyPr/>
          <a:lstStyle/>
          <a:p>
            <a:fld id="{E919D4ED-F024-46DF-BB70-5AA10650F45F}" type="datetimeFigureOut">
              <a:rPr lang="en-US" smtClean="0"/>
              <a:t>11/8/2018</a:t>
            </a:fld>
            <a:endParaRPr lang="en-US"/>
          </a:p>
        </p:txBody>
      </p:sp>
      <p:sp>
        <p:nvSpPr>
          <p:cNvPr id="6" name="Espaço Reservado para Rodapé 5">
            <a:extLst>
              <a:ext uri="{FF2B5EF4-FFF2-40B4-BE49-F238E27FC236}">
                <a16:creationId xmlns:a16="http://schemas.microsoft.com/office/drawing/2014/main" id="{0A5B9A1F-42A1-4A13-A72E-EA29BAC5BD68}"/>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2788A715-FBC9-4981-BD6C-94A43B0BFE47}"/>
              </a:ext>
            </a:extLst>
          </p:cNvPr>
          <p:cNvSpPr>
            <a:spLocks noGrp="1"/>
          </p:cNvSpPr>
          <p:nvPr>
            <p:ph type="sldNum" sz="quarter" idx="12"/>
          </p:nvPr>
        </p:nvSpPr>
        <p:spPr/>
        <p:txBody>
          <a:bodyPr/>
          <a:lstStyle/>
          <a:p>
            <a:fld id="{AA59D55D-6D9E-4627-9331-37FE5C48B7AC}" type="slidenum">
              <a:rPr lang="en-US" smtClean="0"/>
              <a:t>‹nº›</a:t>
            </a:fld>
            <a:endParaRPr lang="en-US"/>
          </a:p>
        </p:txBody>
      </p:sp>
    </p:spTree>
    <p:extLst>
      <p:ext uri="{BB962C8B-B14F-4D97-AF65-F5344CB8AC3E}">
        <p14:creationId xmlns:p14="http://schemas.microsoft.com/office/powerpoint/2010/main" val="296333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23F160-70C7-4B60-8BC4-4CC2912E6DF6}"/>
              </a:ext>
            </a:extLst>
          </p:cNvPr>
          <p:cNvSpPr>
            <a:spLocks noGrp="1"/>
          </p:cNvSpPr>
          <p:nvPr>
            <p:ph type="title"/>
          </p:nvPr>
        </p:nvSpPr>
        <p:spPr>
          <a:xfrm>
            <a:off x="839788" y="365125"/>
            <a:ext cx="10515600" cy="1325563"/>
          </a:xfrm>
        </p:spPr>
        <p:txBody>
          <a:body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id="{9D29099D-FB40-43B9-A454-3D8E91D62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D20FE2DE-A482-442B-B6B8-B2A588C3274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a:extLst>
              <a:ext uri="{FF2B5EF4-FFF2-40B4-BE49-F238E27FC236}">
                <a16:creationId xmlns:a16="http://schemas.microsoft.com/office/drawing/2014/main" id="{0F0386B3-68F8-45F1-BB31-76FC163A86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CC47F0AE-96B3-40BB-871E-1F10C62F79AB}"/>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6">
            <a:extLst>
              <a:ext uri="{FF2B5EF4-FFF2-40B4-BE49-F238E27FC236}">
                <a16:creationId xmlns:a16="http://schemas.microsoft.com/office/drawing/2014/main" id="{D78DF6B1-2EB9-438A-952B-F5C2F14D386D}"/>
              </a:ext>
            </a:extLst>
          </p:cNvPr>
          <p:cNvSpPr>
            <a:spLocks noGrp="1"/>
          </p:cNvSpPr>
          <p:nvPr>
            <p:ph type="dt" sz="half" idx="10"/>
          </p:nvPr>
        </p:nvSpPr>
        <p:spPr/>
        <p:txBody>
          <a:bodyPr/>
          <a:lstStyle/>
          <a:p>
            <a:fld id="{E919D4ED-F024-46DF-BB70-5AA10650F45F}" type="datetimeFigureOut">
              <a:rPr lang="en-US" smtClean="0"/>
              <a:t>11/8/2018</a:t>
            </a:fld>
            <a:endParaRPr lang="en-US"/>
          </a:p>
        </p:txBody>
      </p:sp>
      <p:sp>
        <p:nvSpPr>
          <p:cNvPr id="8" name="Espaço Reservado para Rodapé 7">
            <a:extLst>
              <a:ext uri="{FF2B5EF4-FFF2-40B4-BE49-F238E27FC236}">
                <a16:creationId xmlns:a16="http://schemas.microsoft.com/office/drawing/2014/main" id="{2C2E7C89-3CA7-4673-9D4C-9547FB2437F1}"/>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76E98F9A-D3AB-431C-996F-929651B5C88E}"/>
              </a:ext>
            </a:extLst>
          </p:cNvPr>
          <p:cNvSpPr>
            <a:spLocks noGrp="1"/>
          </p:cNvSpPr>
          <p:nvPr>
            <p:ph type="sldNum" sz="quarter" idx="12"/>
          </p:nvPr>
        </p:nvSpPr>
        <p:spPr/>
        <p:txBody>
          <a:bodyPr/>
          <a:lstStyle/>
          <a:p>
            <a:fld id="{AA59D55D-6D9E-4627-9331-37FE5C48B7AC}" type="slidenum">
              <a:rPr lang="en-US" smtClean="0"/>
              <a:t>‹nº›</a:t>
            </a:fld>
            <a:endParaRPr lang="en-US"/>
          </a:p>
        </p:txBody>
      </p:sp>
    </p:spTree>
    <p:extLst>
      <p:ext uri="{BB962C8B-B14F-4D97-AF65-F5344CB8AC3E}">
        <p14:creationId xmlns:p14="http://schemas.microsoft.com/office/powerpoint/2010/main" val="250535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7EC0D-E5A1-4F73-934F-99E19041E10F}"/>
              </a:ext>
            </a:extLst>
          </p:cNvPr>
          <p:cNvSpPr>
            <a:spLocks noGrp="1"/>
          </p:cNvSpPr>
          <p:nvPr>
            <p:ph type="title"/>
          </p:nvPr>
        </p:nvSpPr>
        <p:spPr/>
        <p:txBody>
          <a:bodyPr/>
          <a:lstStyle/>
          <a:p>
            <a:r>
              <a:rPr lang="pt-BR"/>
              <a:t>Clique para editar o título mestre</a:t>
            </a:r>
            <a:endParaRPr lang="en-US"/>
          </a:p>
        </p:txBody>
      </p:sp>
      <p:sp>
        <p:nvSpPr>
          <p:cNvPr id="3" name="Espaço Reservado para Data 2">
            <a:extLst>
              <a:ext uri="{FF2B5EF4-FFF2-40B4-BE49-F238E27FC236}">
                <a16:creationId xmlns:a16="http://schemas.microsoft.com/office/drawing/2014/main" id="{E6012F26-380F-4B98-A7DC-42E8C6446D57}"/>
              </a:ext>
            </a:extLst>
          </p:cNvPr>
          <p:cNvSpPr>
            <a:spLocks noGrp="1"/>
          </p:cNvSpPr>
          <p:nvPr>
            <p:ph type="dt" sz="half" idx="10"/>
          </p:nvPr>
        </p:nvSpPr>
        <p:spPr/>
        <p:txBody>
          <a:bodyPr/>
          <a:lstStyle/>
          <a:p>
            <a:fld id="{E919D4ED-F024-46DF-BB70-5AA10650F45F}" type="datetimeFigureOut">
              <a:rPr lang="en-US" smtClean="0"/>
              <a:t>11/8/2018</a:t>
            </a:fld>
            <a:endParaRPr lang="en-US"/>
          </a:p>
        </p:txBody>
      </p:sp>
      <p:sp>
        <p:nvSpPr>
          <p:cNvPr id="4" name="Espaço Reservado para Rodapé 3">
            <a:extLst>
              <a:ext uri="{FF2B5EF4-FFF2-40B4-BE49-F238E27FC236}">
                <a16:creationId xmlns:a16="http://schemas.microsoft.com/office/drawing/2014/main" id="{08FC101B-85B5-42A5-9D8A-4DBAC94544C7}"/>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837E1D83-3FB3-46EE-9BCC-572E1F99F5BA}"/>
              </a:ext>
            </a:extLst>
          </p:cNvPr>
          <p:cNvSpPr>
            <a:spLocks noGrp="1"/>
          </p:cNvSpPr>
          <p:nvPr>
            <p:ph type="sldNum" sz="quarter" idx="12"/>
          </p:nvPr>
        </p:nvSpPr>
        <p:spPr/>
        <p:txBody>
          <a:bodyPr/>
          <a:lstStyle/>
          <a:p>
            <a:fld id="{AA59D55D-6D9E-4627-9331-37FE5C48B7AC}" type="slidenum">
              <a:rPr lang="en-US" smtClean="0"/>
              <a:t>‹nº›</a:t>
            </a:fld>
            <a:endParaRPr lang="en-US"/>
          </a:p>
        </p:txBody>
      </p:sp>
    </p:spTree>
    <p:extLst>
      <p:ext uri="{BB962C8B-B14F-4D97-AF65-F5344CB8AC3E}">
        <p14:creationId xmlns:p14="http://schemas.microsoft.com/office/powerpoint/2010/main" val="59614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899BF57-B5EC-4CCF-8AE9-F780B949FB19}"/>
              </a:ext>
            </a:extLst>
          </p:cNvPr>
          <p:cNvSpPr>
            <a:spLocks noGrp="1"/>
          </p:cNvSpPr>
          <p:nvPr>
            <p:ph type="dt" sz="half" idx="10"/>
          </p:nvPr>
        </p:nvSpPr>
        <p:spPr/>
        <p:txBody>
          <a:bodyPr/>
          <a:lstStyle/>
          <a:p>
            <a:fld id="{E919D4ED-F024-46DF-BB70-5AA10650F45F}" type="datetimeFigureOut">
              <a:rPr lang="en-US" smtClean="0"/>
              <a:t>11/8/2018</a:t>
            </a:fld>
            <a:endParaRPr lang="en-US"/>
          </a:p>
        </p:txBody>
      </p:sp>
      <p:sp>
        <p:nvSpPr>
          <p:cNvPr id="3" name="Espaço Reservado para Rodapé 2">
            <a:extLst>
              <a:ext uri="{FF2B5EF4-FFF2-40B4-BE49-F238E27FC236}">
                <a16:creationId xmlns:a16="http://schemas.microsoft.com/office/drawing/2014/main" id="{55D1ED42-3141-4072-A9B5-B1E796DF2F05}"/>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72FC586F-0C35-47F9-8300-33CF55DB2F25}"/>
              </a:ext>
            </a:extLst>
          </p:cNvPr>
          <p:cNvSpPr>
            <a:spLocks noGrp="1"/>
          </p:cNvSpPr>
          <p:nvPr>
            <p:ph type="sldNum" sz="quarter" idx="12"/>
          </p:nvPr>
        </p:nvSpPr>
        <p:spPr/>
        <p:txBody>
          <a:bodyPr/>
          <a:lstStyle/>
          <a:p>
            <a:fld id="{AA59D55D-6D9E-4627-9331-37FE5C48B7AC}" type="slidenum">
              <a:rPr lang="en-US" smtClean="0"/>
              <a:t>‹nº›</a:t>
            </a:fld>
            <a:endParaRPr lang="en-US"/>
          </a:p>
        </p:txBody>
      </p:sp>
    </p:spTree>
    <p:extLst>
      <p:ext uri="{BB962C8B-B14F-4D97-AF65-F5344CB8AC3E}">
        <p14:creationId xmlns:p14="http://schemas.microsoft.com/office/powerpoint/2010/main" val="2906864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062CC-CBE8-4070-8FDB-77AFEC823AE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id="{624C20B9-7076-4AFC-9275-802ACFF650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a:extLst>
              <a:ext uri="{FF2B5EF4-FFF2-40B4-BE49-F238E27FC236}">
                <a16:creationId xmlns:a16="http://schemas.microsoft.com/office/drawing/2014/main" id="{D7DAB51F-BFC7-449E-BCAF-0F5BCF3AB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1D02DD59-762B-49A0-AC5A-70AFB90F316F}"/>
              </a:ext>
            </a:extLst>
          </p:cNvPr>
          <p:cNvSpPr>
            <a:spLocks noGrp="1"/>
          </p:cNvSpPr>
          <p:nvPr>
            <p:ph type="dt" sz="half" idx="10"/>
          </p:nvPr>
        </p:nvSpPr>
        <p:spPr/>
        <p:txBody>
          <a:bodyPr/>
          <a:lstStyle/>
          <a:p>
            <a:fld id="{E919D4ED-F024-46DF-BB70-5AA10650F45F}" type="datetimeFigureOut">
              <a:rPr lang="en-US" smtClean="0"/>
              <a:t>11/8/2018</a:t>
            </a:fld>
            <a:endParaRPr lang="en-US"/>
          </a:p>
        </p:txBody>
      </p:sp>
      <p:sp>
        <p:nvSpPr>
          <p:cNvPr id="6" name="Espaço Reservado para Rodapé 5">
            <a:extLst>
              <a:ext uri="{FF2B5EF4-FFF2-40B4-BE49-F238E27FC236}">
                <a16:creationId xmlns:a16="http://schemas.microsoft.com/office/drawing/2014/main" id="{B078E824-A7D5-4377-BEFA-6845191DD3E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1A2E2C49-1A94-491A-AF5E-83DAB0C776BB}"/>
              </a:ext>
            </a:extLst>
          </p:cNvPr>
          <p:cNvSpPr>
            <a:spLocks noGrp="1"/>
          </p:cNvSpPr>
          <p:nvPr>
            <p:ph type="sldNum" sz="quarter" idx="12"/>
          </p:nvPr>
        </p:nvSpPr>
        <p:spPr/>
        <p:txBody>
          <a:bodyPr/>
          <a:lstStyle/>
          <a:p>
            <a:fld id="{AA59D55D-6D9E-4627-9331-37FE5C48B7AC}" type="slidenum">
              <a:rPr lang="en-US" smtClean="0"/>
              <a:t>‹nº›</a:t>
            </a:fld>
            <a:endParaRPr lang="en-US"/>
          </a:p>
        </p:txBody>
      </p:sp>
    </p:spTree>
    <p:extLst>
      <p:ext uri="{BB962C8B-B14F-4D97-AF65-F5344CB8AC3E}">
        <p14:creationId xmlns:p14="http://schemas.microsoft.com/office/powerpoint/2010/main" val="12014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2711F-7FA5-410D-B281-38B0D7C69ED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Imagem 2">
            <a:extLst>
              <a:ext uri="{FF2B5EF4-FFF2-40B4-BE49-F238E27FC236}">
                <a16:creationId xmlns:a16="http://schemas.microsoft.com/office/drawing/2014/main" id="{943C2976-7F0D-4827-A576-FB048DBAAA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a:extLst>
              <a:ext uri="{FF2B5EF4-FFF2-40B4-BE49-F238E27FC236}">
                <a16:creationId xmlns:a16="http://schemas.microsoft.com/office/drawing/2014/main" id="{A4B156C3-B341-4E83-9D13-ADA000E39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9721F47-BCA3-47F6-B769-E58F9C079B62}"/>
              </a:ext>
            </a:extLst>
          </p:cNvPr>
          <p:cNvSpPr>
            <a:spLocks noGrp="1"/>
          </p:cNvSpPr>
          <p:nvPr>
            <p:ph type="dt" sz="half" idx="10"/>
          </p:nvPr>
        </p:nvSpPr>
        <p:spPr/>
        <p:txBody>
          <a:bodyPr/>
          <a:lstStyle/>
          <a:p>
            <a:fld id="{E919D4ED-F024-46DF-BB70-5AA10650F45F}" type="datetimeFigureOut">
              <a:rPr lang="en-US" smtClean="0"/>
              <a:t>11/8/2018</a:t>
            </a:fld>
            <a:endParaRPr lang="en-US"/>
          </a:p>
        </p:txBody>
      </p:sp>
      <p:sp>
        <p:nvSpPr>
          <p:cNvPr id="6" name="Espaço Reservado para Rodapé 5">
            <a:extLst>
              <a:ext uri="{FF2B5EF4-FFF2-40B4-BE49-F238E27FC236}">
                <a16:creationId xmlns:a16="http://schemas.microsoft.com/office/drawing/2014/main" id="{12E8BDC9-16D4-4F33-B21E-31026D81EF16}"/>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B48366AD-4A6B-4C7D-BFF9-0F67CA729BED}"/>
              </a:ext>
            </a:extLst>
          </p:cNvPr>
          <p:cNvSpPr>
            <a:spLocks noGrp="1"/>
          </p:cNvSpPr>
          <p:nvPr>
            <p:ph type="sldNum" sz="quarter" idx="12"/>
          </p:nvPr>
        </p:nvSpPr>
        <p:spPr/>
        <p:txBody>
          <a:bodyPr/>
          <a:lstStyle/>
          <a:p>
            <a:fld id="{AA59D55D-6D9E-4627-9331-37FE5C48B7AC}" type="slidenum">
              <a:rPr lang="en-US" smtClean="0"/>
              <a:t>‹nº›</a:t>
            </a:fld>
            <a:endParaRPr lang="en-US"/>
          </a:p>
        </p:txBody>
      </p:sp>
    </p:spTree>
    <p:extLst>
      <p:ext uri="{BB962C8B-B14F-4D97-AF65-F5344CB8AC3E}">
        <p14:creationId xmlns:p14="http://schemas.microsoft.com/office/powerpoint/2010/main" val="62094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DB91873-7244-44CB-823C-14903BB6A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id="{3E15ED8D-5E0A-4675-A2DC-8F6CFA518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id="{9808A3F2-9C5A-4A5C-B78C-84E425EF61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9D4ED-F024-46DF-BB70-5AA10650F45F}" type="datetimeFigureOut">
              <a:rPr lang="en-US" smtClean="0"/>
              <a:t>11/8/2018</a:t>
            </a:fld>
            <a:endParaRPr lang="en-US"/>
          </a:p>
        </p:txBody>
      </p:sp>
      <p:sp>
        <p:nvSpPr>
          <p:cNvPr id="5" name="Espaço Reservado para Rodapé 4">
            <a:extLst>
              <a:ext uri="{FF2B5EF4-FFF2-40B4-BE49-F238E27FC236}">
                <a16:creationId xmlns:a16="http://schemas.microsoft.com/office/drawing/2014/main" id="{CCFA0438-508E-47CA-A766-5C6C00B1F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EAD58EED-AB0E-4CE0-88EC-A9D999605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9D55D-6D9E-4627-9331-37FE5C48B7AC}" type="slidenum">
              <a:rPr lang="en-US" smtClean="0"/>
              <a:t>‹nº›</a:t>
            </a:fld>
            <a:endParaRPr lang="en-US"/>
          </a:p>
        </p:txBody>
      </p:sp>
    </p:spTree>
    <p:extLst>
      <p:ext uri="{BB962C8B-B14F-4D97-AF65-F5344CB8AC3E}">
        <p14:creationId xmlns:p14="http://schemas.microsoft.com/office/powerpoint/2010/main" val="71067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35C2E-0B46-4E88-8F42-9F802AAD3826}" type="datetimeFigureOut">
              <a:rPr lang="pt-BR" smtClean="0"/>
              <a:t>08/11/2018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F4C2A-1908-4652-B80B-DAB526FE80A3}" type="slidenum">
              <a:rPr lang="pt-BR" smtClean="0"/>
              <a:t>‹nº›</a:t>
            </a:fld>
            <a:endParaRPr lang="pt-BR"/>
          </a:p>
        </p:txBody>
      </p:sp>
    </p:spTree>
    <p:extLst>
      <p:ext uri="{BB962C8B-B14F-4D97-AF65-F5344CB8AC3E}">
        <p14:creationId xmlns:p14="http://schemas.microsoft.com/office/powerpoint/2010/main" val="1455059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m1W-oXZ_31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youtube.com/watch?v=aIsFGxQcvO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ljazeera.com/programmes/insidestory/2015/02/rise-hindu-nationalism-alarms-indian-minorities-modi-150206182511244.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Economic</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Nationalism</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protectionism</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 name="Elipse 2"/>
          <p:cNvSpPr/>
          <p:nvPr/>
        </p:nvSpPr>
        <p:spPr>
          <a:xfrm>
            <a:off x="5851071" y="1126671"/>
            <a:ext cx="4767943" cy="4441371"/>
          </a:xfrm>
          <a:prstGeom prst="ellipse">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Identity</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who</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belongs</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5" name="Conector de seta reta 4"/>
          <p:cNvCxnSpPr>
            <a:endCxn id="8" idx="0"/>
          </p:cNvCxnSpPr>
          <p:nvPr/>
        </p:nvCxnSpPr>
        <p:spPr>
          <a:xfrm>
            <a:off x="6188529" y="3118757"/>
            <a:ext cx="32657" cy="280851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450474" y="5927267"/>
            <a:ext cx="75414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mn-cs"/>
              </a:rPr>
              <a:t>THE POLITICS OF ECONOMIC </a:t>
            </a:r>
            <a:r>
              <a:rPr kumimoji="0" lang="pt-BR" sz="3200" b="1" i="0" u="none" strike="noStrike" kern="1200" cap="none" spc="0" normalizeH="0" baseline="0" noProof="0" dirty="0">
                <a:ln>
                  <a:noFill/>
                </a:ln>
                <a:solidFill>
                  <a:schemeClr val="accent6"/>
                </a:solidFill>
                <a:effectLst/>
                <a:uLnTx/>
                <a:uFillTx/>
                <a:latin typeface="Calibri" panose="020F0502020204030204"/>
                <a:ea typeface="+mn-ea"/>
                <a:cs typeface="+mn-cs"/>
              </a:rPr>
              <a:t>NATIONALISM</a:t>
            </a:r>
          </a:p>
        </p:txBody>
      </p:sp>
    </p:spTree>
    <p:extLst>
      <p:ext uri="{BB962C8B-B14F-4D97-AF65-F5344CB8AC3E}">
        <p14:creationId xmlns:p14="http://schemas.microsoft.com/office/powerpoint/2010/main" val="24170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62B21F-9D2F-4D4F-91B4-6215EB72C505}"/>
              </a:ext>
            </a:extLst>
          </p:cNvPr>
          <p:cNvSpPr>
            <a:spLocks noGrp="1"/>
          </p:cNvSpPr>
          <p:nvPr>
            <p:ph type="title"/>
          </p:nvPr>
        </p:nvSpPr>
        <p:spPr/>
        <p:txBody>
          <a:bodyPr/>
          <a:lstStyle/>
          <a:p>
            <a:endParaRPr lang="en-US"/>
          </a:p>
        </p:txBody>
      </p:sp>
      <p:sp>
        <p:nvSpPr>
          <p:cNvPr id="6" name="Espaço Reservado para Conteúdo 5">
            <a:extLst>
              <a:ext uri="{FF2B5EF4-FFF2-40B4-BE49-F238E27FC236}">
                <a16:creationId xmlns:a16="http://schemas.microsoft.com/office/drawing/2014/main" id="{C56315CB-79B3-4EC3-A7C9-625C84B0AC85}"/>
              </a:ext>
            </a:extLst>
          </p:cNvPr>
          <p:cNvSpPr>
            <a:spLocks noGrp="1"/>
          </p:cNvSpPr>
          <p:nvPr>
            <p:ph idx="1"/>
          </p:nvPr>
        </p:nvSpPr>
        <p:spPr/>
        <p:txBody>
          <a:bodyPr/>
          <a:lstStyle/>
          <a:p>
            <a:endParaRPr lang="en-US"/>
          </a:p>
        </p:txBody>
      </p:sp>
      <p:pic>
        <p:nvPicPr>
          <p:cNvPr id="7" name="Imagem 6">
            <a:extLst>
              <a:ext uri="{FF2B5EF4-FFF2-40B4-BE49-F238E27FC236}">
                <a16:creationId xmlns:a16="http://schemas.microsoft.com/office/drawing/2014/main" id="{C2475975-1DED-4F61-A787-B473A5C6898F}"/>
              </a:ext>
            </a:extLst>
          </p:cNvPr>
          <p:cNvPicPr>
            <a:picLocks noChangeAspect="1"/>
          </p:cNvPicPr>
          <p:nvPr/>
        </p:nvPicPr>
        <p:blipFill>
          <a:blip r:embed="rId2"/>
          <a:stretch>
            <a:fillRect/>
          </a:stretch>
        </p:blipFill>
        <p:spPr>
          <a:xfrm>
            <a:off x="3238500" y="57150"/>
            <a:ext cx="5715000" cy="6743700"/>
          </a:xfrm>
          <a:prstGeom prst="rect">
            <a:avLst/>
          </a:prstGeom>
        </p:spPr>
      </p:pic>
    </p:spTree>
    <p:extLst>
      <p:ext uri="{BB962C8B-B14F-4D97-AF65-F5344CB8AC3E}">
        <p14:creationId xmlns:p14="http://schemas.microsoft.com/office/powerpoint/2010/main" val="205110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79F1D4-0CC9-4E27-B253-F494E7E30D3A}"/>
              </a:ext>
            </a:extLst>
          </p:cNvPr>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pt-BR"/>
          </a:p>
        </p:txBody>
      </p:sp>
      <p:pic>
        <p:nvPicPr>
          <p:cNvPr id="2050" name="Picture 2" descr="Image result for india dalits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903" y="236215"/>
            <a:ext cx="5878194" cy="662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9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79F1D4-0CC9-4E27-B253-F494E7E30D3A}"/>
              </a:ext>
            </a:extLst>
          </p:cNvPr>
          <p:cNvSpPr>
            <a:spLocks noGrp="1"/>
          </p:cNvSpPr>
          <p:nvPr>
            <p:ph type="title"/>
          </p:nvPr>
        </p:nvSpPr>
        <p:spPr/>
        <p:txBody>
          <a:bodyPr/>
          <a:lstStyle/>
          <a:p>
            <a:endParaRPr lang="en-US"/>
          </a:p>
        </p:txBody>
      </p:sp>
      <p:pic>
        <p:nvPicPr>
          <p:cNvPr id="4" name="Espaço Reservado para Conteúdo 3"/>
          <p:cNvPicPr>
            <a:picLocks noGrp="1" noChangeAspect="1"/>
          </p:cNvPicPr>
          <p:nvPr>
            <p:ph idx="1"/>
          </p:nvPr>
        </p:nvPicPr>
        <p:blipFill>
          <a:blip r:embed="rId2"/>
          <a:stretch>
            <a:fillRect/>
          </a:stretch>
        </p:blipFill>
        <p:spPr>
          <a:xfrm>
            <a:off x="2702769" y="0"/>
            <a:ext cx="7278481" cy="6743700"/>
          </a:xfrm>
          <a:prstGeom prst="rect">
            <a:avLst/>
          </a:prstGeom>
        </p:spPr>
      </p:pic>
    </p:spTree>
    <p:extLst>
      <p:ext uri="{BB962C8B-B14F-4D97-AF65-F5344CB8AC3E}">
        <p14:creationId xmlns:p14="http://schemas.microsoft.com/office/powerpoint/2010/main" val="331565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79F1D4-0CC9-4E27-B253-F494E7E30D3A}"/>
              </a:ext>
            </a:extLst>
          </p:cNvPr>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pt-BR"/>
          </a:p>
        </p:txBody>
      </p:sp>
      <p:pic>
        <p:nvPicPr>
          <p:cNvPr id="5" name="Imagem 4"/>
          <p:cNvPicPr>
            <a:picLocks noChangeAspect="1"/>
          </p:cNvPicPr>
          <p:nvPr/>
        </p:nvPicPr>
        <p:blipFill>
          <a:blip r:embed="rId2"/>
          <a:stretch>
            <a:fillRect/>
          </a:stretch>
        </p:blipFill>
        <p:spPr>
          <a:xfrm>
            <a:off x="3183198" y="163286"/>
            <a:ext cx="5825603" cy="6416902"/>
          </a:xfrm>
          <a:prstGeom prst="rect">
            <a:avLst/>
          </a:prstGeom>
        </p:spPr>
      </p:pic>
    </p:spTree>
    <p:extLst>
      <p:ext uri="{BB962C8B-B14F-4D97-AF65-F5344CB8AC3E}">
        <p14:creationId xmlns:p14="http://schemas.microsoft.com/office/powerpoint/2010/main" val="2835632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3AFF9-9DFA-4C24-B339-AFF022DA5848}"/>
              </a:ext>
            </a:extLst>
          </p:cNvPr>
          <p:cNvSpPr>
            <a:spLocks noGrp="1"/>
          </p:cNvSpPr>
          <p:nvPr>
            <p:ph type="title"/>
          </p:nvPr>
        </p:nvSpPr>
        <p:spPr/>
        <p:txBody>
          <a:bodyPr/>
          <a:lstStyle/>
          <a:p>
            <a:r>
              <a:rPr lang="pt-BR" dirty="0"/>
              <a:t>2014 </a:t>
            </a:r>
            <a:r>
              <a:rPr lang="pt-BR" dirty="0" err="1"/>
              <a:t>elections</a:t>
            </a:r>
            <a:endParaRPr lang="en-US" dirty="0"/>
          </a:p>
        </p:txBody>
      </p:sp>
      <p:pic>
        <p:nvPicPr>
          <p:cNvPr id="4" name="Espaço Reservado para Conteúdo 3">
            <a:extLst>
              <a:ext uri="{FF2B5EF4-FFF2-40B4-BE49-F238E27FC236}">
                <a16:creationId xmlns:a16="http://schemas.microsoft.com/office/drawing/2014/main" id="{358651EF-0DA1-44ED-9911-C5471B9B35B1}"/>
              </a:ext>
            </a:extLst>
          </p:cNvPr>
          <p:cNvPicPr>
            <a:picLocks noGrp="1" noChangeAspect="1"/>
          </p:cNvPicPr>
          <p:nvPr>
            <p:ph idx="1"/>
          </p:nvPr>
        </p:nvPicPr>
        <p:blipFill>
          <a:blip r:embed="rId2"/>
          <a:stretch>
            <a:fillRect/>
          </a:stretch>
        </p:blipFill>
        <p:spPr>
          <a:xfrm>
            <a:off x="5303328" y="266040"/>
            <a:ext cx="5384463" cy="6325919"/>
          </a:xfrm>
          <a:prstGeom prst="rect">
            <a:avLst/>
          </a:prstGeom>
        </p:spPr>
      </p:pic>
    </p:spTree>
    <p:extLst>
      <p:ext uri="{BB962C8B-B14F-4D97-AF65-F5344CB8AC3E}">
        <p14:creationId xmlns:p14="http://schemas.microsoft.com/office/powerpoint/2010/main" val="97264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7FF7F502-787D-4EF5-BD9F-54750AA027BB}"/>
              </a:ext>
            </a:extLst>
          </p:cNvPr>
          <p:cNvPicPr>
            <a:picLocks noGrp="1" noChangeAspect="1"/>
          </p:cNvPicPr>
          <p:nvPr>
            <p:ph idx="1"/>
          </p:nvPr>
        </p:nvPicPr>
        <p:blipFill>
          <a:blip r:embed="rId2"/>
          <a:stretch>
            <a:fillRect/>
          </a:stretch>
        </p:blipFill>
        <p:spPr>
          <a:xfrm>
            <a:off x="1881621" y="181769"/>
            <a:ext cx="8428758" cy="6289150"/>
          </a:xfrm>
          <a:prstGeom prst="rect">
            <a:avLst/>
          </a:prstGeom>
        </p:spPr>
      </p:pic>
    </p:spTree>
    <p:extLst>
      <p:ext uri="{BB962C8B-B14F-4D97-AF65-F5344CB8AC3E}">
        <p14:creationId xmlns:p14="http://schemas.microsoft.com/office/powerpoint/2010/main" val="127035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4F8AA-3802-4DD0-94F3-2ECE2D584EDB}"/>
              </a:ext>
            </a:extLst>
          </p:cNvPr>
          <p:cNvSpPr>
            <a:spLocks noGrp="1"/>
          </p:cNvSpPr>
          <p:nvPr>
            <p:ph type="title"/>
          </p:nvPr>
        </p:nvSpPr>
        <p:spPr/>
        <p:txBody>
          <a:bodyPr/>
          <a:lstStyle/>
          <a:p>
            <a:endParaRPr lang="en-US"/>
          </a:p>
        </p:txBody>
      </p:sp>
      <p:sp>
        <p:nvSpPr>
          <p:cNvPr id="3" name="Espaço Reservado para Conteúdo 2">
            <a:extLst>
              <a:ext uri="{FF2B5EF4-FFF2-40B4-BE49-F238E27FC236}">
                <a16:creationId xmlns:a16="http://schemas.microsoft.com/office/drawing/2014/main" id="{CBF45D56-4CD9-4AFD-94DE-9B4F8B16632E}"/>
              </a:ext>
            </a:extLst>
          </p:cNvPr>
          <p:cNvSpPr>
            <a:spLocks noGrp="1"/>
          </p:cNvSpPr>
          <p:nvPr>
            <p:ph idx="1"/>
          </p:nvPr>
        </p:nvSpPr>
        <p:spPr/>
        <p:txBody>
          <a:bodyPr/>
          <a:lstStyle/>
          <a:p>
            <a:endParaRPr lang="en-US"/>
          </a:p>
        </p:txBody>
      </p:sp>
      <p:pic>
        <p:nvPicPr>
          <p:cNvPr id="4" name="Imagem 3">
            <a:extLst>
              <a:ext uri="{FF2B5EF4-FFF2-40B4-BE49-F238E27FC236}">
                <a16:creationId xmlns:a16="http://schemas.microsoft.com/office/drawing/2014/main" id="{3400B6F9-5CE7-4D75-94D1-B5B8252483B0}"/>
              </a:ext>
            </a:extLst>
          </p:cNvPr>
          <p:cNvPicPr>
            <a:picLocks noChangeAspect="1"/>
          </p:cNvPicPr>
          <p:nvPr/>
        </p:nvPicPr>
        <p:blipFill>
          <a:blip r:embed="rId2"/>
          <a:stretch>
            <a:fillRect/>
          </a:stretch>
        </p:blipFill>
        <p:spPr>
          <a:xfrm>
            <a:off x="1789833" y="365125"/>
            <a:ext cx="9099839" cy="6268778"/>
          </a:xfrm>
          <a:prstGeom prst="rect">
            <a:avLst/>
          </a:prstGeom>
        </p:spPr>
      </p:pic>
    </p:spTree>
    <p:extLst>
      <p:ext uri="{BB962C8B-B14F-4D97-AF65-F5344CB8AC3E}">
        <p14:creationId xmlns:p14="http://schemas.microsoft.com/office/powerpoint/2010/main" val="133656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hlinkClick r:id="rId2"/>
            <a:extLst>
              <a:ext uri="{FF2B5EF4-FFF2-40B4-BE49-F238E27FC236}">
                <a16:creationId xmlns:a16="http://schemas.microsoft.com/office/drawing/2014/main" id="{2F618A13-11E9-48D1-AE8A-74BA1A167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941" y="133685"/>
            <a:ext cx="8506258" cy="6724315"/>
          </a:xfrm>
          <a:prstGeom prst="rect">
            <a:avLst/>
          </a:prstGeom>
        </p:spPr>
      </p:pic>
    </p:spTree>
    <p:extLst>
      <p:ext uri="{BB962C8B-B14F-4D97-AF65-F5344CB8AC3E}">
        <p14:creationId xmlns:p14="http://schemas.microsoft.com/office/powerpoint/2010/main" val="3803268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636DF9-221D-40D8-A355-F61EC391FA42}"/>
              </a:ext>
            </a:extLst>
          </p:cNvPr>
          <p:cNvSpPr>
            <a:spLocks noGrp="1"/>
          </p:cNvSpPr>
          <p:nvPr>
            <p:ph type="title"/>
          </p:nvPr>
        </p:nvSpPr>
        <p:spPr/>
        <p:txBody>
          <a:bodyPr/>
          <a:lstStyle/>
          <a:p>
            <a:endParaRPr lang="en-US"/>
          </a:p>
        </p:txBody>
      </p:sp>
      <p:pic>
        <p:nvPicPr>
          <p:cNvPr id="4" name="Espaço Reservado para Conteúdo 3">
            <a:extLst>
              <a:ext uri="{FF2B5EF4-FFF2-40B4-BE49-F238E27FC236}">
                <a16:creationId xmlns:a16="http://schemas.microsoft.com/office/drawing/2014/main" id="{61F096BD-27B1-407E-9D46-44C9832A643E}"/>
              </a:ext>
            </a:extLst>
          </p:cNvPr>
          <p:cNvPicPr>
            <a:picLocks noGrp="1" noChangeAspect="1"/>
          </p:cNvPicPr>
          <p:nvPr>
            <p:ph idx="1"/>
          </p:nvPr>
        </p:nvPicPr>
        <p:blipFill>
          <a:blip r:embed="rId2"/>
          <a:stretch>
            <a:fillRect/>
          </a:stretch>
        </p:blipFill>
        <p:spPr>
          <a:xfrm>
            <a:off x="1208302" y="365125"/>
            <a:ext cx="9182607" cy="6253935"/>
          </a:xfrm>
          <a:prstGeom prst="rect">
            <a:avLst/>
          </a:prstGeom>
        </p:spPr>
      </p:pic>
    </p:spTree>
    <p:extLst>
      <p:ext uri="{BB962C8B-B14F-4D97-AF65-F5344CB8AC3E}">
        <p14:creationId xmlns:p14="http://schemas.microsoft.com/office/powerpoint/2010/main" val="700788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0540C-5868-4F3F-AA03-7A21C9980A62}"/>
              </a:ext>
            </a:extLst>
          </p:cNvPr>
          <p:cNvSpPr>
            <a:spLocks noGrp="1"/>
          </p:cNvSpPr>
          <p:nvPr>
            <p:ph type="title"/>
          </p:nvPr>
        </p:nvSpPr>
        <p:spPr/>
        <p:txBody>
          <a:bodyPr/>
          <a:lstStyle/>
          <a:p>
            <a:endParaRPr lang="en-US"/>
          </a:p>
        </p:txBody>
      </p:sp>
      <p:pic>
        <p:nvPicPr>
          <p:cNvPr id="4" name="Espaço Reservado para Conteúdo 3">
            <a:extLst>
              <a:ext uri="{FF2B5EF4-FFF2-40B4-BE49-F238E27FC236}">
                <a16:creationId xmlns:a16="http://schemas.microsoft.com/office/drawing/2014/main" id="{32FEC5CF-2321-4653-99B8-519FB68D4931}"/>
              </a:ext>
            </a:extLst>
          </p:cNvPr>
          <p:cNvPicPr>
            <a:picLocks noGrp="1" noChangeAspect="1"/>
          </p:cNvPicPr>
          <p:nvPr>
            <p:ph idx="1"/>
          </p:nvPr>
        </p:nvPicPr>
        <p:blipFill>
          <a:blip r:embed="rId2"/>
          <a:stretch>
            <a:fillRect/>
          </a:stretch>
        </p:blipFill>
        <p:spPr>
          <a:xfrm>
            <a:off x="3063834" y="177108"/>
            <a:ext cx="5297225" cy="6680891"/>
          </a:xfrm>
          <a:prstGeom prst="rect">
            <a:avLst/>
          </a:prstGeom>
        </p:spPr>
      </p:pic>
    </p:spTree>
    <p:extLst>
      <p:ext uri="{BB962C8B-B14F-4D97-AF65-F5344CB8AC3E}">
        <p14:creationId xmlns:p14="http://schemas.microsoft.com/office/powerpoint/2010/main" val="177876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Economic</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Globalization</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export</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outward-looking</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strategies</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Elipse 2"/>
          <p:cNvSpPr/>
          <p:nvPr/>
        </p:nvSpPr>
        <p:spPr>
          <a:xfrm>
            <a:off x="5851071" y="1126671"/>
            <a:ext cx="4767943" cy="4441371"/>
          </a:xfrm>
          <a:prstGeom prst="ellipse">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Identity</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who</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belongs</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5" name="Conector de seta reta 4"/>
          <p:cNvCxnSpPr>
            <a:cxnSpLocks/>
          </p:cNvCxnSpPr>
          <p:nvPr/>
        </p:nvCxnSpPr>
        <p:spPr>
          <a:xfrm>
            <a:off x="6204967" y="3144982"/>
            <a:ext cx="0" cy="278228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353489" y="5927267"/>
            <a:ext cx="78415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mn-cs"/>
              </a:rPr>
              <a:t>THE POLITICS OF ECONOMIC </a:t>
            </a:r>
            <a:r>
              <a:rPr lang="pt-BR" sz="3200" b="1" dirty="0">
                <a:solidFill>
                  <a:schemeClr val="accent6"/>
                </a:solidFill>
                <a:latin typeface="Calibri" panose="020F0502020204030204"/>
              </a:rPr>
              <a:t>GLOBALIZATION</a:t>
            </a:r>
            <a:endParaRPr kumimoji="0" lang="pt-BR" sz="3200" b="1" i="0" u="none" strike="noStrike" kern="1200" cap="none" spc="0" normalizeH="0" baseline="0" noProof="0" dirty="0">
              <a:ln>
                <a:noFill/>
              </a:ln>
              <a:solidFill>
                <a:schemeClr val="accent6"/>
              </a:solidFill>
              <a:effectLst/>
              <a:uLnTx/>
              <a:uFillTx/>
              <a:latin typeface="Calibri" panose="020F0502020204030204"/>
            </a:endParaRPr>
          </a:p>
        </p:txBody>
      </p:sp>
    </p:spTree>
    <p:extLst>
      <p:ext uri="{BB962C8B-B14F-4D97-AF65-F5344CB8AC3E}">
        <p14:creationId xmlns:p14="http://schemas.microsoft.com/office/powerpoint/2010/main" val="266532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D037D-FE8F-49A0-A1DF-0CB44477EF4E}"/>
              </a:ext>
            </a:extLst>
          </p:cNvPr>
          <p:cNvSpPr>
            <a:spLocks noGrp="1"/>
          </p:cNvSpPr>
          <p:nvPr>
            <p:ph type="title"/>
          </p:nvPr>
        </p:nvSpPr>
        <p:spPr/>
        <p:txBody>
          <a:bodyPr/>
          <a:lstStyle/>
          <a:p>
            <a:r>
              <a:rPr lang="en-US" dirty="0"/>
              <a:t>Hindutva: a distraction in Neoliberalism</a:t>
            </a:r>
            <a:r>
              <a:rPr lang="pt-BR" dirty="0"/>
              <a:t>?</a:t>
            </a:r>
            <a:endParaRPr lang="en-US" dirty="0"/>
          </a:p>
        </p:txBody>
      </p:sp>
      <p:sp>
        <p:nvSpPr>
          <p:cNvPr id="3" name="Espaço Reservado para Conteúdo 2">
            <a:extLst>
              <a:ext uri="{FF2B5EF4-FFF2-40B4-BE49-F238E27FC236}">
                <a16:creationId xmlns:a16="http://schemas.microsoft.com/office/drawing/2014/main" id="{5B32BE64-1CCF-4163-9297-DAC43160C900}"/>
              </a:ext>
            </a:extLst>
          </p:cNvPr>
          <p:cNvSpPr>
            <a:spLocks noGrp="1"/>
          </p:cNvSpPr>
          <p:nvPr>
            <p:ph idx="1"/>
          </p:nvPr>
        </p:nvSpPr>
        <p:spPr>
          <a:xfrm>
            <a:off x="838199" y="1825624"/>
            <a:ext cx="10716491" cy="4812681"/>
          </a:xfrm>
        </p:spPr>
        <p:txBody>
          <a:bodyPr>
            <a:normAutofit fontScale="92500" lnSpcReduction="10000"/>
          </a:bodyPr>
          <a:lstStyle/>
          <a:p>
            <a:r>
              <a:rPr lang="en-US" dirty="0"/>
              <a:t>“Over the 1980s and 1990s we witnessed the simultaneous rise of two reactionary political projects, Hindutva and neoliberalism, to a position of dominance in India.  Such a combination is not unusual, in that neoliberalism is usually allied with and promoted by socially reactionary forces (such as the hyper-nationalism of the “bureaucratic-authoritarian” dictatorships in Latin America, the implicit racism and jingoism of Thatcher and Reagan, etc.).  Yet the Indian experience, while sharing this broad tendency, also contains some very distinct characteristics. We on the left have tended to understand this simultaneous rise as a straightforward cause-effect relationship. </a:t>
            </a:r>
            <a:r>
              <a:rPr lang="en-US" b="1" dirty="0"/>
              <a:t>Hindutva is seen as an effort by neoliberalism, or perhaps more broadly by capitalism, to divert attention from class conflict, to divide and weaken working class struggles and to deflect class-driven anxieties on to minority communities</a:t>
            </a:r>
            <a:r>
              <a:rPr lang="en-US" dirty="0"/>
              <a:t>” (Gopalakrishnan 2008, 1).</a:t>
            </a:r>
          </a:p>
          <a:p>
            <a:pPr marL="0" indent="0">
              <a:buNone/>
            </a:pPr>
            <a:r>
              <a:rPr lang="pt-BR" dirty="0">
                <a:sym typeface="Wingdings" panose="05000000000000000000" pitchFamily="2" charset="2"/>
              </a:rPr>
              <a:t> https://www.youtube.com/watch?v=FE8p9-rtHkY&amp;vl=en</a:t>
            </a:r>
            <a:endParaRPr lang="en-US" dirty="0"/>
          </a:p>
        </p:txBody>
      </p:sp>
    </p:spTree>
    <p:extLst>
      <p:ext uri="{BB962C8B-B14F-4D97-AF65-F5344CB8AC3E}">
        <p14:creationId xmlns:p14="http://schemas.microsoft.com/office/powerpoint/2010/main" val="2117230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691CFC-4396-4F7B-8F76-EF6F46979BBF}"/>
              </a:ext>
            </a:extLst>
          </p:cNvPr>
          <p:cNvSpPr>
            <a:spLocks noGrp="1"/>
          </p:cNvSpPr>
          <p:nvPr>
            <p:ph type="title"/>
          </p:nvPr>
        </p:nvSpPr>
        <p:spPr/>
        <p:txBody>
          <a:bodyPr/>
          <a:lstStyle/>
          <a:p>
            <a:r>
              <a:rPr lang="en-GB" dirty="0"/>
              <a:t>Redefining Economic Nationalism</a:t>
            </a:r>
            <a:endParaRPr lang="en-US" dirty="0"/>
          </a:p>
        </p:txBody>
      </p:sp>
      <p:sp>
        <p:nvSpPr>
          <p:cNvPr id="3" name="Espaço Reservado para Conteúdo 2">
            <a:extLst>
              <a:ext uri="{FF2B5EF4-FFF2-40B4-BE49-F238E27FC236}">
                <a16:creationId xmlns:a16="http://schemas.microsoft.com/office/drawing/2014/main" id="{8D1CDF38-F958-4E6B-BEBF-6C754D741438}"/>
              </a:ext>
            </a:extLst>
          </p:cNvPr>
          <p:cNvSpPr>
            <a:spLocks noGrp="1"/>
          </p:cNvSpPr>
          <p:nvPr>
            <p:ph idx="1"/>
          </p:nvPr>
        </p:nvSpPr>
        <p:spPr/>
        <p:txBody>
          <a:bodyPr/>
          <a:lstStyle/>
          <a:p>
            <a:pPr marL="0" indent="0">
              <a:buNone/>
            </a:pPr>
            <a:r>
              <a:rPr lang="en-GB" dirty="0"/>
              <a:t>D’Costa’s (2009) argument</a:t>
            </a:r>
          </a:p>
          <a:p>
            <a:r>
              <a:rPr lang="en-GB" dirty="0"/>
              <a:t>“Redeﬁning economic nationalism </a:t>
            </a:r>
            <a:r>
              <a:rPr lang="en-GB" b="1" dirty="0"/>
              <a:t>from protectionism to the leveraging of national resources to secure economic beneﬁts</a:t>
            </a:r>
            <a:r>
              <a:rPr lang="en-GB" dirty="0"/>
              <a:t> from the world economy”;</a:t>
            </a:r>
          </a:p>
          <a:p>
            <a:pPr marL="0" indent="0">
              <a:buNone/>
            </a:pPr>
            <a:endParaRPr lang="en-GB" dirty="0"/>
          </a:p>
          <a:p>
            <a:pPr marL="0" indent="0">
              <a:buNone/>
            </a:pPr>
            <a:r>
              <a:rPr lang="en-GB" dirty="0">
                <a:sym typeface="Wingdings" panose="05000000000000000000" pitchFamily="2" charset="2"/>
              </a:rPr>
              <a:t></a:t>
            </a:r>
            <a:r>
              <a:rPr lang="en-US" dirty="0">
                <a:sym typeface="Wingdings" panose="05000000000000000000" pitchFamily="2" charset="2"/>
              </a:rPr>
              <a:t> Assumption: disruption is later compensated by economic stability and ultimately by the redistribution of economic gains through social or compensatory policies.</a:t>
            </a:r>
            <a:endParaRPr lang="en-GB" dirty="0"/>
          </a:p>
        </p:txBody>
      </p:sp>
    </p:spTree>
    <p:extLst>
      <p:ext uri="{BB962C8B-B14F-4D97-AF65-F5344CB8AC3E}">
        <p14:creationId xmlns:p14="http://schemas.microsoft.com/office/powerpoint/2010/main" val="197205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5195E7-57D1-4600-97E0-9233C0C106C7}"/>
              </a:ext>
            </a:extLst>
          </p:cNvPr>
          <p:cNvSpPr>
            <a:spLocks noGrp="1"/>
          </p:cNvSpPr>
          <p:nvPr>
            <p:ph type="title"/>
          </p:nvPr>
        </p:nvSpPr>
        <p:spPr/>
        <p:txBody>
          <a:bodyPr/>
          <a:lstStyle/>
          <a:p>
            <a:r>
              <a:rPr lang="en-GB" dirty="0"/>
              <a:t>To Summarize…</a:t>
            </a:r>
            <a:endParaRPr lang="en-US" dirty="0"/>
          </a:p>
        </p:txBody>
      </p:sp>
      <p:sp>
        <p:nvSpPr>
          <p:cNvPr id="3" name="Espaço Reservado para Conteúdo 2">
            <a:extLst>
              <a:ext uri="{FF2B5EF4-FFF2-40B4-BE49-F238E27FC236}">
                <a16:creationId xmlns:a16="http://schemas.microsoft.com/office/drawing/2014/main" id="{1E6726EA-BF13-48BD-9D92-7827E39CC9FD}"/>
              </a:ext>
            </a:extLst>
          </p:cNvPr>
          <p:cNvSpPr>
            <a:spLocks noGrp="1"/>
          </p:cNvSpPr>
          <p:nvPr>
            <p:ph idx="1"/>
          </p:nvPr>
        </p:nvSpPr>
        <p:spPr/>
        <p:txBody>
          <a:bodyPr>
            <a:normAutofit/>
          </a:bodyPr>
          <a:lstStyle/>
          <a:p>
            <a:r>
              <a:rPr lang="en-GB" dirty="0"/>
              <a:t>“In an imperfect world any process of adjustment will entail constraints and it is obvious that some groups pay a higher cost of adjustment than others. However, open </a:t>
            </a:r>
            <a:r>
              <a:rPr lang="en-GB" b="1" dirty="0"/>
              <a:t>political systems are likely to mobilize popular voice to reverse the erosion in social policies </a:t>
            </a:r>
            <a:r>
              <a:rPr lang="en-GB" dirty="0"/>
              <a:t>and governments can be politically made to respond favourably” (D’Costa 2009, 625).</a:t>
            </a:r>
          </a:p>
          <a:p>
            <a:pPr marL="0" indent="0">
              <a:buNone/>
            </a:pPr>
            <a:r>
              <a:rPr lang="en-GB" dirty="0">
                <a:sym typeface="Wingdings" panose="05000000000000000000" pitchFamily="2" charset="2"/>
              </a:rPr>
              <a:t> That is, </a:t>
            </a:r>
            <a:r>
              <a:rPr lang="en-GB" b="1" dirty="0">
                <a:sym typeface="Wingdings" panose="05000000000000000000" pitchFamily="2" charset="2"/>
              </a:rPr>
              <a:t>democracy may prompt</a:t>
            </a:r>
            <a:r>
              <a:rPr lang="en-GB" dirty="0">
                <a:sym typeface="Wingdings" panose="05000000000000000000" pitchFamily="2" charset="2"/>
              </a:rPr>
              <a:t>, in a first moment, </a:t>
            </a:r>
            <a:r>
              <a:rPr lang="en-GB" b="1" dirty="0">
                <a:sym typeface="Wingdings" panose="05000000000000000000" pitchFamily="2" charset="2"/>
              </a:rPr>
              <a:t>reaction against economic globalization/liberalization</a:t>
            </a:r>
            <a:r>
              <a:rPr lang="en-GB" dirty="0">
                <a:sym typeface="Wingdings" panose="05000000000000000000" pitchFamily="2" charset="2"/>
              </a:rPr>
              <a:t>…</a:t>
            </a:r>
            <a:endParaRPr lang="en-GB" dirty="0"/>
          </a:p>
          <a:p>
            <a:endParaRPr lang="en-GB" dirty="0"/>
          </a:p>
        </p:txBody>
      </p:sp>
    </p:spTree>
    <p:extLst>
      <p:ext uri="{BB962C8B-B14F-4D97-AF65-F5344CB8AC3E}">
        <p14:creationId xmlns:p14="http://schemas.microsoft.com/office/powerpoint/2010/main" val="244029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1512E-214D-4691-89AF-5BF04F618511}"/>
              </a:ext>
            </a:extLst>
          </p:cNvPr>
          <p:cNvSpPr>
            <a:spLocks noGrp="1"/>
          </p:cNvSpPr>
          <p:nvPr>
            <p:ph type="title"/>
          </p:nvPr>
        </p:nvSpPr>
        <p:spPr/>
        <p:txBody>
          <a:bodyPr/>
          <a:lstStyle/>
          <a:p>
            <a:r>
              <a:rPr lang="en-GB" dirty="0"/>
              <a:t>To Summarize…</a:t>
            </a:r>
            <a:endParaRPr lang="en-US" dirty="0"/>
          </a:p>
        </p:txBody>
      </p:sp>
      <p:sp>
        <p:nvSpPr>
          <p:cNvPr id="3" name="Espaço Reservado para Conteúdo 2">
            <a:extLst>
              <a:ext uri="{FF2B5EF4-FFF2-40B4-BE49-F238E27FC236}">
                <a16:creationId xmlns:a16="http://schemas.microsoft.com/office/drawing/2014/main" id="{E83A1B2D-7A85-41A4-BD22-AA303C718E38}"/>
              </a:ext>
            </a:extLst>
          </p:cNvPr>
          <p:cNvSpPr>
            <a:spLocks noGrp="1"/>
          </p:cNvSpPr>
          <p:nvPr>
            <p:ph idx="1"/>
          </p:nvPr>
        </p:nvSpPr>
        <p:spPr>
          <a:xfrm>
            <a:off x="838199" y="1825625"/>
            <a:ext cx="10813473" cy="4351338"/>
          </a:xfrm>
        </p:spPr>
        <p:txBody>
          <a:bodyPr/>
          <a:lstStyle/>
          <a:p>
            <a:r>
              <a:rPr lang="en-GB" b="1" dirty="0"/>
              <a:t>“The beneﬁts accruing from the global economy could compensate </a:t>
            </a:r>
            <a:r>
              <a:rPr lang="en-GB" dirty="0"/>
              <a:t>for the losses incurred due to the erosion of state sovereignty. The possible objection that global market participation results in reduced state sovereignty is nominally correct but only as long as it does </a:t>
            </a:r>
            <a:r>
              <a:rPr lang="en-GB" b="1" dirty="0"/>
              <a:t>not account for what the state does in response to this erosion of social policy space</a:t>
            </a:r>
            <a:r>
              <a:rPr lang="en-GB" dirty="0"/>
              <a:t>” (D’Costa 2009, 625).</a:t>
            </a:r>
          </a:p>
          <a:p>
            <a:pPr marL="0" indent="0">
              <a:buNone/>
            </a:pPr>
            <a:r>
              <a:rPr lang="en-GB" dirty="0">
                <a:sym typeface="Wingdings" panose="05000000000000000000" pitchFamily="2" charset="2"/>
              </a:rPr>
              <a:t> … yet </a:t>
            </a:r>
            <a:r>
              <a:rPr lang="en-GB" b="1" dirty="0">
                <a:sym typeface="Wingdings" panose="05000000000000000000" pitchFamily="2" charset="2"/>
              </a:rPr>
              <a:t>democracy can legitimize economic globalization/liberalization </a:t>
            </a:r>
            <a:r>
              <a:rPr lang="en-GB" dirty="0">
                <a:sym typeface="Wingdings" panose="05000000000000000000" pitchFamily="2" charset="2"/>
              </a:rPr>
              <a:t>once gains benefit the majority and/or winners gain more political power although they are not the majority.</a:t>
            </a:r>
            <a:endParaRPr lang="en-GB" dirty="0"/>
          </a:p>
          <a:p>
            <a:pPr marL="0" indent="0">
              <a:buNone/>
            </a:pPr>
            <a:endParaRPr lang="en-GB" dirty="0"/>
          </a:p>
          <a:p>
            <a:endParaRPr lang="en-US" dirty="0"/>
          </a:p>
        </p:txBody>
      </p:sp>
    </p:spTree>
    <p:extLst>
      <p:ext uri="{BB962C8B-B14F-4D97-AF65-F5344CB8AC3E}">
        <p14:creationId xmlns:p14="http://schemas.microsoft.com/office/powerpoint/2010/main" val="1138090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EEA7B-5305-43FF-BA56-79C7A6DA981B}"/>
              </a:ext>
            </a:extLst>
          </p:cNvPr>
          <p:cNvSpPr>
            <a:spLocks noGrp="1"/>
          </p:cNvSpPr>
          <p:nvPr>
            <p:ph type="title"/>
          </p:nvPr>
        </p:nvSpPr>
        <p:spPr/>
        <p:txBody>
          <a:bodyPr/>
          <a:lstStyle/>
          <a:p>
            <a:r>
              <a:rPr lang="pt-BR" dirty="0" err="1"/>
              <a:t>Hindutva</a:t>
            </a:r>
            <a:r>
              <a:rPr lang="pt-BR" dirty="0"/>
              <a:t> </a:t>
            </a:r>
            <a:r>
              <a:rPr lang="pt-BR" dirty="0" err="1"/>
              <a:t>used</a:t>
            </a:r>
            <a:r>
              <a:rPr lang="pt-BR" dirty="0"/>
              <a:t> </a:t>
            </a:r>
            <a:r>
              <a:rPr lang="pt-BR" dirty="0" err="1"/>
              <a:t>to</a:t>
            </a:r>
            <a:r>
              <a:rPr lang="pt-BR" dirty="0"/>
              <a:t> </a:t>
            </a:r>
            <a:r>
              <a:rPr lang="pt-BR" dirty="0" err="1"/>
              <a:t>be</a:t>
            </a:r>
            <a:r>
              <a:rPr lang="pt-BR" dirty="0"/>
              <a:t> </a:t>
            </a:r>
            <a:r>
              <a:rPr lang="pt-BR" dirty="0" err="1"/>
              <a:t>economic</a:t>
            </a:r>
            <a:r>
              <a:rPr lang="pt-BR" dirty="0"/>
              <a:t> </a:t>
            </a:r>
            <a:r>
              <a:rPr lang="pt-BR" dirty="0" err="1"/>
              <a:t>protectionist</a:t>
            </a:r>
            <a:endParaRPr lang="en-US" dirty="0"/>
          </a:p>
        </p:txBody>
      </p:sp>
      <p:sp>
        <p:nvSpPr>
          <p:cNvPr id="3" name="Espaço Reservado para Conteúdo 2">
            <a:extLst>
              <a:ext uri="{FF2B5EF4-FFF2-40B4-BE49-F238E27FC236}">
                <a16:creationId xmlns:a16="http://schemas.microsoft.com/office/drawing/2014/main" id="{852075D0-B426-4B90-824B-A46F4B9FF576}"/>
              </a:ext>
            </a:extLst>
          </p:cNvPr>
          <p:cNvSpPr>
            <a:spLocks noGrp="1"/>
          </p:cNvSpPr>
          <p:nvPr>
            <p:ph idx="1"/>
          </p:nvPr>
        </p:nvSpPr>
        <p:spPr/>
        <p:txBody>
          <a:bodyPr/>
          <a:lstStyle/>
          <a:p>
            <a:r>
              <a:rPr lang="en-US" dirty="0"/>
              <a:t>“From the days of the Jan Sangh until the early 1980s, the Sangh </a:t>
            </a:r>
            <a:r>
              <a:rPr lang="en-US" dirty="0" err="1"/>
              <a:t>Parivar</a:t>
            </a:r>
            <a:r>
              <a:rPr lang="en-US" dirty="0"/>
              <a:t> had a relatively clearly denied mass base.  The Jan Sangh, and then the BJP, was described as the “brahmin-</a:t>
            </a:r>
            <a:r>
              <a:rPr lang="en-US" dirty="0" err="1"/>
              <a:t>baniya</a:t>
            </a:r>
            <a:r>
              <a:rPr lang="en-US" dirty="0"/>
              <a:t> party”, with little following in rural areas and an inability to capture either the support of urban elites or the working class.  Its party positions were a fairly direct reaction of the class position of its supporters, mainly members of the trading class.  It </a:t>
            </a:r>
            <a:r>
              <a:rPr lang="en-US" dirty="0" err="1"/>
              <a:t>favoured</a:t>
            </a:r>
            <a:r>
              <a:rPr lang="en-US" dirty="0"/>
              <a:t> external protectionism and internal trade </a:t>
            </a:r>
            <a:r>
              <a:rPr lang="en-US" dirty="0" err="1"/>
              <a:t>liberalisation</a:t>
            </a:r>
            <a:r>
              <a:rPr lang="en-US" dirty="0"/>
              <a:t>, reflecting its members’ interests in unfettered access to domestic markets combined with restrictions on international competition” (Gopalakrishnan 2008, 10). </a:t>
            </a:r>
          </a:p>
        </p:txBody>
      </p:sp>
    </p:spTree>
    <p:extLst>
      <p:ext uri="{BB962C8B-B14F-4D97-AF65-F5344CB8AC3E}">
        <p14:creationId xmlns:p14="http://schemas.microsoft.com/office/powerpoint/2010/main" val="1488850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B6899330-9699-4031-84DE-A43D8760DD4B}"/>
              </a:ext>
            </a:extLst>
          </p:cNvPr>
          <p:cNvPicPr>
            <a:picLocks noChangeAspect="1"/>
          </p:cNvPicPr>
          <p:nvPr/>
        </p:nvPicPr>
        <p:blipFill>
          <a:blip r:embed="rId2"/>
          <a:stretch>
            <a:fillRect/>
          </a:stretch>
        </p:blipFill>
        <p:spPr>
          <a:xfrm>
            <a:off x="2234044" y="-1"/>
            <a:ext cx="7442535" cy="6677891"/>
          </a:xfrm>
          <a:prstGeom prst="rect">
            <a:avLst/>
          </a:prstGeom>
        </p:spPr>
      </p:pic>
    </p:spTree>
    <p:extLst>
      <p:ext uri="{BB962C8B-B14F-4D97-AF65-F5344CB8AC3E}">
        <p14:creationId xmlns:p14="http://schemas.microsoft.com/office/powerpoint/2010/main" val="2487682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CF6B5B8F-89CD-471B-AEB6-6CCC3EE70155}"/>
              </a:ext>
            </a:extLst>
          </p:cNvPr>
          <p:cNvPicPr>
            <a:picLocks noChangeAspect="1"/>
          </p:cNvPicPr>
          <p:nvPr/>
        </p:nvPicPr>
        <p:blipFill>
          <a:blip r:embed="rId2"/>
          <a:stretch>
            <a:fillRect/>
          </a:stretch>
        </p:blipFill>
        <p:spPr>
          <a:xfrm>
            <a:off x="1810509" y="0"/>
            <a:ext cx="8570981" cy="6858000"/>
          </a:xfrm>
          <a:prstGeom prst="rect">
            <a:avLst/>
          </a:prstGeom>
        </p:spPr>
      </p:pic>
    </p:spTree>
    <p:extLst>
      <p:ext uri="{BB962C8B-B14F-4D97-AF65-F5344CB8AC3E}">
        <p14:creationId xmlns:p14="http://schemas.microsoft.com/office/powerpoint/2010/main" val="2265235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5D09-4347-4CB1-8CC3-55B21DFFB923}"/>
              </a:ext>
            </a:extLst>
          </p:cNvPr>
          <p:cNvSpPr>
            <a:spLocks noGrp="1"/>
          </p:cNvSpPr>
          <p:nvPr>
            <p:ph type="title"/>
          </p:nvPr>
        </p:nvSpPr>
        <p:spPr/>
        <p:txBody>
          <a:bodyPr/>
          <a:lstStyle/>
          <a:p>
            <a:pPr>
              <a:defRPr/>
            </a:pPr>
            <a:endParaRPr lang="en-GB"/>
          </a:p>
        </p:txBody>
      </p:sp>
      <p:sp>
        <p:nvSpPr>
          <p:cNvPr id="120835" name="Content Placeholder 2">
            <a:extLst>
              <a:ext uri="{FF2B5EF4-FFF2-40B4-BE49-F238E27FC236}">
                <a16:creationId xmlns:a16="http://schemas.microsoft.com/office/drawing/2014/main" id="{75D8D8BB-4C1B-4D9E-B2A9-4F19296C7828}"/>
              </a:ext>
            </a:extLst>
          </p:cNvPr>
          <p:cNvSpPr>
            <a:spLocks noGrp="1"/>
          </p:cNvSpPr>
          <p:nvPr>
            <p:ph sz="quarter" idx="1"/>
          </p:nvPr>
        </p:nvSpPr>
        <p:spPr/>
        <p:txBody>
          <a:bodyPr/>
          <a:lstStyle/>
          <a:p>
            <a:endParaRPr lang="en-GB" altLang="en-US"/>
          </a:p>
        </p:txBody>
      </p:sp>
      <p:pic>
        <p:nvPicPr>
          <p:cNvPr id="120836" name="Picture 2" descr="C:\Users\Vinicius\Downloads\MyChart (11).png">
            <a:extLst>
              <a:ext uri="{FF2B5EF4-FFF2-40B4-BE49-F238E27FC236}">
                <a16:creationId xmlns:a16="http://schemas.microsoft.com/office/drawing/2014/main" id="{515731F8-58C1-4194-BF08-289901100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1" y="0"/>
            <a:ext cx="8570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207E95D6-E272-4349-B743-DECAC56761BB}"/>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5B5EBC2-3E2F-4DB5-BE1C-A6A87F2DD42B}" type="slidenum">
              <a:rPr lang="en-GB" altLang="en-US">
                <a:solidFill>
                  <a:srgbClr val="FFFFFF"/>
                </a:solidFill>
              </a:rPr>
              <a:pPr eaLnBrk="1" hangingPunct="1"/>
              <a:t>27</a:t>
            </a:fld>
            <a:endParaRPr lang="en-GB" altLang="en-US">
              <a:solidFill>
                <a:srgbClr val="FFFFFF"/>
              </a:solidFill>
            </a:endParaRPr>
          </a:p>
        </p:txBody>
      </p:sp>
    </p:spTree>
    <p:extLst>
      <p:ext uri="{BB962C8B-B14F-4D97-AF65-F5344CB8AC3E}">
        <p14:creationId xmlns:p14="http://schemas.microsoft.com/office/powerpoint/2010/main" val="487182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F188-2433-42FD-BEC4-DF0326048C7E}"/>
              </a:ext>
            </a:extLst>
          </p:cNvPr>
          <p:cNvSpPr>
            <a:spLocks noGrp="1"/>
          </p:cNvSpPr>
          <p:nvPr>
            <p:ph type="title"/>
          </p:nvPr>
        </p:nvSpPr>
        <p:spPr/>
        <p:txBody>
          <a:bodyPr/>
          <a:lstStyle/>
          <a:p>
            <a:pPr>
              <a:defRPr/>
            </a:pPr>
            <a:endParaRPr lang="en-GB" dirty="0"/>
          </a:p>
        </p:txBody>
      </p:sp>
      <p:sp>
        <p:nvSpPr>
          <p:cNvPr id="121859" name="Content Placeholder 2">
            <a:extLst>
              <a:ext uri="{FF2B5EF4-FFF2-40B4-BE49-F238E27FC236}">
                <a16:creationId xmlns:a16="http://schemas.microsoft.com/office/drawing/2014/main" id="{B9CDA4EB-1E34-4A4E-B1F9-07D53D6A7274}"/>
              </a:ext>
            </a:extLst>
          </p:cNvPr>
          <p:cNvSpPr>
            <a:spLocks noGrp="1"/>
          </p:cNvSpPr>
          <p:nvPr>
            <p:ph sz="quarter" idx="1"/>
          </p:nvPr>
        </p:nvSpPr>
        <p:spPr/>
        <p:txBody>
          <a:bodyPr/>
          <a:lstStyle/>
          <a:p>
            <a:endParaRPr lang="en-GB" altLang="en-US"/>
          </a:p>
        </p:txBody>
      </p:sp>
      <p:pic>
        <p:nvPicPr>
          <p:cNvPr id="121860" name="Picture 2" descr="C:\Users\Vinicius\Downloads\MyChart (10).png">
            <a:extLst>
              <a:ext uri="{FF2B5EF4-FFF2-40B4-BE49-F238E27FC236}">
                <a16:creationId xmlns:a16="http://schemas.microsoft.com/office/drawing/2014/main" id="{88A09FEF-75A8-4A47-AAFF-2CE200332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1" y="0"/>
            <a:ext cx="8570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AB9DFAB4-A7E6-4E0B-8FA4-D24BF8E1CB50}"/>
              </a:ext>
            </a:extLst>
          </p:cNvPr>
          <p:cNvSpPr>
            <a:spLocks noGrp="1"/>
          </p:cNvSpPr>
          <p:nvPr>
            <p:ph type="sldNum" sz="quarter" idx="10"/>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285A833-4E01-4585-A573-1B829DD8353C}" type="slidenum">
              <a:rPr lang="en-GB" altLang="en-US">
                <a:solidFill>
                  <a:srgbClr val="FFFFFF"/>
                </a:solidFill>
              </a:rPr>
              <a:pPr eaLnBrk="1" hangingPunct="1"/>
              <a:t>28</a:t>
            </a:fld>
            <a:endParaRPr lang="en-GB" altLang="en-US">
              <a:solidFill>
                <a:srgbClr val="FFFFFF"/>
              </a:solidFill>
            </a:endParaRPr>
          </a:p>
        </p:txBody>
      </p:sp>
    </p:spTree>
    <p:extLst>
      <p:ext uri="{BB962C8B-B14F-4D97-AF65-F5344CB8AC3E}">
        <p14:creationId xmlns:p14="http://schemas.microsoft.com/office/powerpoint/2010/main" val="1516007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691CFC-4396-4F7B-8F76-EF6F46979BBF}"/>
              </a:ext>
            </a:extLst>
          </p:cNvPr>
          <p:cNvSpPr>
            <a:spLocks noGrp="1"/>
          </p:cNvSpPr>
          <p:nvPr>
            <p:ph type="title"/>
          </p:nvPr>
        </p:nvSpPr>
        <p:spPr/>
        <p:txBody>
          <a:bodyPr/>
          <a:lstStyle/>
          <a:p>
            <a:r>
              <a:rPr lang="en-GB" dirty="0"/>
              <a:t>Empirical Analysis</a:t>
            </a:r>
            <a:endParaRPr lang="en-US" dirty="0"/>
          </a:p>
        </p:txBody>
      </p:sp>
      <p:sp>
        <p:nvSpPr>
          <p:cNvPr id="3" name="Espaço Reservado para Conteúdo 2">
            <a:extLst>
              <a:ext uri="{FF2B5EF4-FFF2-40B4-BE49-F238E27FC236}">
                <a16:creationId xmlns:a16="http://schemas.microsoft.com/office/drawing/2014/main" id="{8D1CDF38-F958-4E6B-BEBF-6C754D741438}"/>
              </a:ext>
            </a:extLst>
          </p:cNvPr>
          <p:cNvSpPr>
            <a:spLocks noGrp="1"/>
          </p:cNvSpPr>
          <p:nvPr>
            <p:ph idx="1"/>
          </p:nvPr>
        </p:nvSpPr>
        <p:spPr/>
        <p:txBody>
          <a:bodyPr/>
          <a:lstStyle/>
          <a:p>
            <a:pPr marL="0" indent="0">
              <a:buNone/>
            </a:pPr>
            <a:r>
              <a:rPr lang="en-GB" dirty="0"/>
              <a:t>D’Costa’s (2009) analysis transformations in the following industries</a:t>
            </a:r>
          </a:p>
          <a:p>
            <a:r>
              <a:rPr lang="en-GB" dirty="0"/>
              <a:t>Steel;</a:t>
            </a:r>
          </a:p>
          <a:p>
            <a:r>
              <a:rPr lang="en-GB" dirty="0"/>
              <a:t>Auto; </a:t>
            </a:r>
          </a:p>
          <a:p>
            <a:r>
              <a:rPr lang="en-GB" dirty="0"/>
              <a:t>Software.</a:t>
            </a:r>
          </a:p>
        </p:txBody>
      </p:sp>
    </p:spTree>
    <p:extLst>
      <p:ext uri="{BB962C8B-B14F-4D97-AF65-F5344CB8AC3E}">
        <p14:creationId xmlns:p14="http://schemas.microsoft.com/office/powerpoint/2010/main" val="196650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EF8F65-4F78-4294-9762-EBA34995888F}"/>
              </a:ext>
            </a:extLst>
          </p:cNvPr>
          <p:cNvSpPr>
            <a:spLocks noGrp="1"/>
          </p:cNvSpPr>
          <p:nvPr>
            <p:ph type="title"/>
          </p:nvPr>
        </p:nvSpPr>
        <p:spPr/>
        <p:txBody>
          <a:bodyPr/>
          <a:lstStyle/>
          <a:p>
            <a:r>
              <a:rPr lang="en-GB" dirty="0"/>
              <a:t>If Nationalism prevails…</a:t>
            </a:r>
            <a:endParaRPr lang="en-US" dirty="0"/>
          </a:p>
        </p:txBody>
      </p:sp>
      <p:sp>
        <p:nvSpPr>
          <p:cNvPr id="3" name="Espaço Reservado para Conteúdo 2">
            <a:extLst>
              <a:ext uri="{FF2B5EF4-FFF2-40B4-BE49-F238E27FC236}">
                <a16:creationId xmlns:a16="http://schemas.microsoft.com/office/drawing/2014/main" id="{6426A77E-E16D-454A-81EE-40BB57B0A408}"/>
              </a:ext>
            </a:extLst>
          </p:cNvPr>
          <p:cNvSpPr>
            <a:spLocks noGrp="1"/>
          </p:cNvSpPr>
          <p:nvPr>
            <p:ph idx="1"/>
          </p:nvPr>
        </p:nvSpPr>
        <p:spPr/>
        <p:txBody>
          <a:bodyPr/>
          <a:lstStyle/>
          <a:p>
            <a:pPr marL="0" indent="0" algn="ctr">
              <a:buNone/>
            </a:pPr>
            <a:r>
              <a:rPr lang="en-GB" dirty="0"/>
              <a:t>THE SAME IS NOT TRUE ABOUT ECONOMIC PROTECTIONISM</a:t>
            </a:r>
            <a:endParaRPr lang="en-US" dirty="0"/>
          </a:p>
        </p:txBody>
      </p:sp>
      <p:pic>
        <p:nvPicPr>
          <p:cNvPr id="4" name="Imagem 3">
            <a:extLst>
              <a:ext uri="{FF2B5EF4-FFF2-40B4-BE49-F238E27FC236}">
                <a16:creationId xmlns:a16="http://schemas.microsoft.com/office/drawing/2014/main" id="{2E877D0D-8B27-443D-A7FC-674D1E65C058}"/>
              </a:ext>
            </a:extLst>
          </p:cNvPr>
          <p:cNvPicPr>
            <a:picLocks noChangeAspect="1"/>
          </p:cNvPicPr>
          <p:nvPr/>
        </p:nvPicPr>
        <p:blipFill>
          <a:blip r:embed="rId2"/>
          <a:stretch>
            <a:fillRect/>
          </a:stretch>
        </p:blipFill>
        <p:spPr>
          <a:xfrm>
            <a:off x="695325" y="2460913"/>
            <a:ext cx="4721802" cy="4205975"/>
          </a:xfrm>
          <a:prstGeom prst="rect">
            <a:avLst/>
          </a:prstGeom>
        </p:spPr>
      </p:pic>
      <p:pic>
        <p:nvPicPr>
          <p:cNvPr id="6" name="Imagem 5">
            <a:extLst>
              <a:ext uri="{FF2B5EF4-FFF2-40B4-BE49-F238E27FC236}">
                <a16:creationId xmlns:a16="http://schemas.microsoft.com/office/drawing/2014/main" id="{5E21DD33-CD59-438D-8023-BCD0F94C7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173" y="2595850"/>
            <a:ext cx="5910502" cy="3716050"/>
          </a:xfrm>
          <a:prstGeom prst="rect">
            <a:avLst/>
          </a:prstGeom>
        </p:spPr>
      </p:pic>
    </p:spTree>
    <p:extLst>
      <p:ext uri="{BB962C8B-B14F-4D97-AF65-F5344CB8AC3E}">
        <p14:creationId xmlns:p14="http://schemas.microsoft.com/office/powerpoint/2010/main" val="2406139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691CFC-4396-4F7B-8F76-EF6F46979BBF}"/>
              </a:ext>
            </a:extLst>
          </p:cNvPr>
          <p:cNvSpPr>
            <a:spLocks noGrp="1"/>
          </p:cNvSpPr>
          <p:nvPr>
            <p:ph type="title"/>
          </p:nvPr>
        </p:nvSpPr>
        <p:spPr/>
        <p:txBody>
          <a:bodyPr/>
          <a:lstStyle/>
          <a:p>
            <a:r>
              <a:rPr lang="en-GB" dirty="0"/>
              <a:t>Empirical Analysis - Software</a:t>
            </a:r>
            <a:endParaRPr lang="en-US" dirty="0"/>
          </a:p>
        </p:txBody>
      </p:sp>
      <p:sp>
        <p:nvSpPr>
          <p:cNvPr id="3" name="Espaço Reservado para Conteúdo 2">
            <a:extLst>
              <a:ext uri="{FF2B5EF4-FFF2-40B4-BE49-F238E27FC236}">
                <a16:creationId xmlns:a16="http://schemas.microsoft.com/office/drawing/2014/main" id="{8D1CDF38-F958-4E6B-BEBF-6C754D741438}"/>
              </a:ext>
            </a:extLst>
          </p:cNvPr>
          <p:cNvSpPr>
            <a:spLocks noGrp="1"/>
          </p:cNvSpPr>
          <p:nvPr>
            <p:ph idx="1"/>
          </p:nvPr>
        </p:nvSpPr>
        <p:spPr>
          <a:xfrm>
            <a:off x="838200" y="1825624"/>
            <a:ext cx="10515600" cy="4852267"/>
          </a:xfrm>
        </p:spPr>
        <p:txBody>
          <a:bodyPr>
            <a:normAutofit fontScale="92500" lnSpcReduction="10000"/>
          </a:bodyPr>
          <a:lstStyle/>
          <a:p>
            <a:pPr marL="0" indent="0">
              <a:buNone/>
            </a:pPr>
            <a:r>
              <a:rPr lang="en-GB" i="1" dirty="0"/>
              <a:t>“The </a:t>
            </a:r>
            <a:r>
              <a:rPr lang="en-GB" i="1" dirty="0" err="1"/>
              <a:t>hyperglobalized</a:t>
            </a:r>
            <a:r>
              <a:rPr lang="en-GB" i="1" dirty="0"/>
              <a:t> software sector. </a:t>
            </a:r>
            <a:r>
              <a:rPr lang="en-GB" b="1" dirty="0"/>
              <a:t>There is a popular perception that the highly globalized Indian IT industry developed without the visible hand of the state</a:t>
            </a:r>
            <a:r>
              <a:rPr lang="en-GB" dirty="0"/>
              <a:t>. While it is true that the government did not get into production or intervene in the day to day matters through regulatory policy, the origin of the Indian IT industry can be traced to the state in the 1970s (D’Costa 2002; Evans, 1995; </a:t>
            </a:r>
            <a:r>
              <a:rPr lang="en-GB" dirty="0" err="1"/>
              <a:t>Sridharan</a:t>
            </a:r>
            <a:r>
              <a:rPr lang="en-GB" dirty="0"/>
              <a:t>, 1996). The vision of the Indian government has been to promote a viable IT industry despite the challenges of establishing a competitive electronics industry in the 1970s. But the IT industry, until global opportunities became available, was very much part of an import substitution strategy. Witness the expulsion in 1977 of American company IBM and the British company ICL from India in the late 1970s (</a:t>
            </a:r>
            <a:r>
              <a:rPr lang="en-GB" dirty="0" err="1"/>
              <a:t>Encarnation</a:t>
            </a:r>
            <a:r>
              <a:rPr lang="en-GB" dirty="0"/>
              <a:t>, 1989; </a:t>
            </a:r>
            <a:r>
              <a:rPr lang="en-GB" dirty="0" err="1"/>
              <a:t>Grieco</a:t>
            </a:r>
            <a:r>
              <a:rPr lang="en-GB" dirty="0"/>
              <a:t>, 1984). </a:t>
            </a:r>
            <a:r>
              <a:rPr lang="en-GB" b="1" dirty="0"/>
              <a:t>However, IBM and other IT multinationals are back with a vengeance, using Indian skills for their global growth strategy </a:t>
            </a:r>
            <a:r>
              <a:rPr lang="en-US" dirty="0"/>
              <a:t>(D’Costa, 2004b; Rai, 2006)” (</a:t>
            </a:r>
            <a:r>
              <a:rPr lang="en-GB" dirty="0"/>
              <a:t>D’Costa’s 2009, 633).</a:t>
            </a:r>
          </a:p>
        </p:txBody>
      </p:sp>
    </p:spTree>
    <p:extLst>
      <p:ext uri="{BB962C8B-B14F-4D97-AF65-F5344CB8AC3E}">
        <p14:creationId xmlns:p14="http://schemas.microsoft.com/office/powerpoint/2010/main" val="3778336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D754F2D-3C16-43D4-A197-901ADEDF9FAE}"/>
              </a:ext>
            </a:extLst>
          </p:cNvPr>
          <p:cNvPicPr>
            <a:picLocks noChangeAspect="1"/>
          </p:cNvPicPr>
          <p:nvPr/>
        </p:nvPicPr>
        <p:blipFill>
          <a:blip r:embed="rId2"/>
          <a:stretch>
            <a:fillRect/>
          </a:stretch>
        </p:blipFill>
        <p:spPr>
          <a:xfrm>
            <a:off x="2036185" y="270597"/>
            <a:ext cx="8714543" cy="6476567"/>
          </a:xfrm>
          <a:prstGeom prst="rect">
            <a:avLst/>
          </a:prstGeom>
        </p:spPr>
      </p:pic>
    </p:spTree>
    <p:extLst>
      <p:ext uri="{BB962C8B-B14F-4D97-AF65-F5344CB8AC3E}">
        <p14:creationId xmlns:p14="http://schemas.microsoft.com/office/powerpoint/2010/main" val="3821540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D2B5B1A-769E-4C44-80A1-E14EA446C20A}"/>
              </a:ext>
            </a:extLst>
          </p:cNvPr>
          <p:cNvPicPr>
            <a:picLocks noChangeAspect="1"/>
          </p:cNvPicPr>
          <p:nvPr/>
        </p:nvPicPr>
        <p:blipFill>
          <a:blip r:embed="rId2"/>
          <a:stretch>
            <a:fillRect/>
          </a:stretch>
        </p:blipFill>
        <p:spPr>
          <a:xfrm>
            <a:off x="2151784" y="258175"/>
            <a:ext cx="8377670" cy="6419716"/>
          </a:xfrm>
          <a:prstGeom prst="rect">
            <a:avLst/>
          </a:prstGeom>
        </p:spPr>
      </p:pic>
    </p:spTree>
    <p:extLst>
      <p:ext uri="{BB962C8B-B14F-4D97-AF65-F5344CB8AC3E}">
        <p14:creationId xmlns:p14="http://schemas.microsoft.com/office/powerpoint/2010/main" val="1881379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5720EF-899D-4EE7-BB77-EBD00C86BA51}"/>
              </a:ext>
            </a:extLst>
          </p:cNvPr>
          <p:cNvSpPr>
            <a:spLocks noGrp="1"/>
          </p:cNvSpPr>
          <p:nvPr>
            <p:ph type="title"/>
          </p:nvPr>
        </p:nvSpPr>
        <p:spPr/>
        <p:txBody>
          <a:bodyPr/>
          <a:lstStyle/>
          <a:p>
            <a:r>
              <a:rPr lang="en-GB" dirty="0"/>
              <a:t>Empirical Analysis - Software</a:t>
            </a:r>
            <a:endParaRPr lang="en-US" dirty="0"/>
          </a:p>
        </p:txBody>
      </p:sp>
      <p:sp>
        <p:nvSpPr>
          <p:cNvPr id="3" name="Espaço Reservado para Conteúdo 2">
            <a:extLst>
              <a:ext uri="{FF2B5EF4-FFF2-40B4-BE49-F238E27FC236}">
                <a16:creationId xmlns:a16="http://schemas.microsoft.com/office/drawing/2014/main" id="{0D08A4D3-8D2F-40B6-AE13-E278AD505B65}"/>
              </a:ext>
            </a:extLst>
          </p:cNvPr>
          <p:cNvSpPr>
            <a:spLocks noGrp="1"/>
          </p:cNvSpPr>
          <p:nvPr>
            <p:ph idx="1"/>
          </p:nvPr>
        </p:nvSpPr>
        <p:spPr>
          <a:xfrm>
            <a:off x="838200" y="1825625"/>
            <a:ext cx="10515600" cy="4879975"/>
          </a:xfrm>
        </p:spPr>
        <p:txBody>
          <a:bodyPr>
            <a:normAutofit fontScale="92500" lnSpcReduction="10000"/>
          </a:bodyPr>
          <a:lstStyle/>
          <a:p>
            <a:pPr marL="0" indent="0">
              <a:buNone/>
            </a:pPr>
            <a:r>
              <a:rPr lang="en-GB" dirty="0"/>
              <a:t>“Since the 1950s, a total of seven Indian Institutes of Technology have been established. These along with Regional Engineering Colleges (RECs) or now the National Institute of Technology (NIT), and the private but subsidized renowned Birla Institute of Technology and Science (BITS) are the elite technical institutions of the country. The Indian government also established several elite Indian Institutes of Management (IIM) in the country. These educational institutions serve the Indian export driven IT industry as well as multinationals. </a:t>
            </a:r>
            <a:r>
              <a:rPr lang="en-GB" b="1" dirty="0"/>
              <a:t>The success of India’s software exports led to the establishment of the Indian Institute of Information Technology (IIIT) in two key IT cities—Hyderabad and Bangalore. Behind the two IIITs are the government of India, the Indian software industry association (NASSCOM), state governments of Karnataka and Andhra Pradesh, and multinational IT companies</a:t>
            </a:r>
            <a:r>
              <a:rPr lang="en-GB" dirty="0"/>
              <a:t>. The partnership between the state and private foreign capital is indicative of a new kind of state activism aimed at creating international competitiveness” </a:t>
            </a:r>
            <a:r>
              <a:rPr lang="en-US" dirty="0"/>
              <a:t>(</a:t>
            </a:r>
            <a:r>
              <a:rPr lang="en-GB" dirty="0"/>
              <a:t>D’Costa’s 2009, 636).</a:t>
            </a:r>
            <a:endParaRPr lang="en-US" dirty="0"/>
          </a:p>
        </p:txBody>
      </p:sp>
    </p:spTree>
    <p:extLst>
      <p:ext uri="{BB962C8B-B14F-4D97-AF65-F5344CB8AC3E}">
        <p14:creationId xmlns:p14="http://schemas.microsoft.com/office/powerpoint/2010/main" val="2489630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2A2E8F-D6F1-4C4B-B4B6-7270A991D767}"/>
              </a:ext>
            </a:extLst>
          </p:cNvPr>
          <p:cNvSpPr>
            <a:spLocks noGrp="1"/>
          </p:cNvSpPr>
          <p:nvPr>
            <p:ph type="title"/>
          </p:nvPr>
        </p:nvSpPr>
        <p:spPr/>
        <p:txBody>
          <a:bodyPr/>
          <a:lstStyle/>
          <a:p>
            <a:r>
              <a:rPr lang="en-GB" dirty="0"/>
              <a:t>Empirical Analysis - Steel</a:t>
            </a:r>
            <a:endParaRPr lang="en-US" dirty="0"/>
          </a:p>
        </p:txBody>
      </p:sp>
      <p:sp>
        <p:nvSpPr>
          <p:cNvPr id="3" name="Espaço Reservado para Conteúdo 2">
            <a:extLst>
              <a:ext uri="{FF2B5EF4-FFF2-40B4-BE49-F238E27FC236}">
                <a16:creationId xmlns:a16="http://schemas.microsoft.com/office/drawing/2014/main" id="{98CB498C-FD1A-4753-9AF1-22FBAC4412D3}"/>
              </a:ext>
            </a:extLst>
          </p:cNvPr>
          <p:cNvSpPr>
            <a:spLocks noGrp="1"/>
          </p:cNvSpPr>
          <p:nvPr>
            <p:ph idx="1"/>
          </p:nvPr>
        </p:nvSpPr>
        <p:spPr>
          <a:xfrm>
            <a:off x="838200" y="1825624"/>
            <a:ext cx="10515600" cy="4686011"/>
          </a:xfrm>
        </p:spPr>
        <p:txBody>
          <a:bodyPr>
            <a:normAutofit fontScale="92500" lnSpcReduction="10000"/>
          </a:bodyPr>
          <a:lstStyle/>
          <a:p>
            <a:pPr marL="0" indent="0">
              <a:buNone/>
            </a:pPr>
            <a:r>
              <a:rPr lang="en-GB" dirty="0"/>
              <a:t>“Consider </a:t>
            </a:r>
            <a:r>
              <a:rPr lang="en-GB" b="1" dirty="0"/>
              <a:t>Mittal Steel</a:t>
            </a:r>
            <a:r>
              <a:rPr lang="en-GB" dirty="0"/>
              <a:t>, currently the world’s largest steel company. It was started by an Indian who left the country in the 1970s from Calcutta, once the bastion of the classic form of </a:t>
            </a:r>
            <a:r>
              <a:rPr lang="en-GB" b="1" dirty="0"/>
              <a:t>economic nationalism, and at the height of state business regulation in India. Since then the company has grown by leaps and bounds through purchases of state-owned mills around the world to become the world’s largest producer of steel</a:t>
            </a:r>
            <a:r>
              <a:rPr lang="en-GB" dirty="0"/>
              <a:t>. Its global commercial success, while largely self-driven from abroad, has been supported by several government leaders, including that of the UK. </a:t>
            </a:r>
            <a:r>
              <a:rPr lang="en-GB" b="1" dirty="0"/>
              <a:t>Its acquisition of Arcelor in 2006, the world’s second largest steel company, was greeted with varying nationalist sentiments. The French government appeared alarmed over the merger</a:t>
            </a:r>
            <a:r>
              <a:rPr lang="en-GB" dirty="0"/>
              <a:t>, while the Indian government expressed its open support for the merger. </a:t>
            </a:r>
            <a:r>
              <a:rPr lang="en-GB" b="1" dirty="0"/>
              <a:t>The Indian Prime Minister and the Commerce Minister wrote to the EU on behalf of Mittal Steel” </a:t>
            </a:r>
            <a:r>
              <a:rPr lang="en-US" dirty="0"/>
              <a:t>(</a:t>
            </a:r>
            <a:r>
              <a:rPr lang="en-GB" dirty="0"/>
              <a:t>D’Costa 2009, 637).</a:t>
            </a:r>
            <a:endParaRPr lang="en-US" dirty="0"/>
          </a:p>
        </p:txBody>
      </p:sp>
    </p:spTree>
    <p:extLst>
      <p:ext uri="{BB962C8B-B14F-4D97-AF65-F5344CB8AC3E}">
        <p14:creationId xmlns:p14="http://schemas.microsoft.com/office/powerpoint/2010/main" val="1342748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2A2E8F-D6F1-4C4B-B4B6-7270A991D767}"/>
              </a:ext>
            </a:extLst>
          </p:cNvPr>
          <p:cNvSpPr>
            <a:spLocks noGrp="1"/>
          </p:cNvSpPr>
          <p:nvPr>
            <p:ph type="title"/>
          </p:nvPr>
        </p:nvSpPr>
        <p:spPr/>
        <p:txBody>
          <a:bodyPr/>
          <a:lstStyle/>
          <a:p>
            <a:r>
              <a:rPr lang="en-GB" dirty="0"/>
              <a:t>Empirical Analysis - Auto</a:t>
            </a:r>
            <a:endParaRPr lang="en-US" dirty="0"/>
          </a:p>
        </p:txBody>
      </p:sp>
      <p:sp>
        <p:nvSpPr>
          <p:cNvPr id="3" name="Espaço Reservado para Conteúdo 2">
            <a:extLst>
              <a:ext uri="{FF2B5EF4-FFF2-40B4-BE49-F238E27FC236}">
                <a16:creationId xmlns:a16="http://schemas.microsoft.com/office/drawing/2014/main" id="{98CB498C-FD1A-4753-9AF1-22FBAC4412D3}"/>
              </a:ext>
            </a:extLst>
          </p:cNvPr>
          <p:cNvSpPr>
            <a:spLocks noGrp="1"/>
          </p:cNvSpPr>
          <p:nvPr>
            <p:ph idx="1"/>
          </p:nvPr>
        </p:nvSpPr>
        <p:spPr>
          <a:xfrm>
            <a:off x="838199" y="1825624"/>
            <a:ext cx="10813473" cy="5184776"/>
          </a:xfrm>
        </p:spPr>
        <p:txBody>
          <a:bodyPr>
            <a:normAutofit fontScale="92500" lnSpcReduction="10000"/>
          </a:bodyPr>
          <a:lstStyle/>
          <a:p>
            <a:pPr marL="0" indent="0">
              <a:buNone/>
            </a:pPr>
            <a:r>
              <a:rPr lang="en-GB" dirty="0"/>
              <a:t>“Unlike the steel industry there was no state ownership (except the failed Scooters India Limited). </a:t>
            </a:r>
            <a:r>
              <a:rPr lang="en-GB" b="1" dirty="0"/>
              <a:t>However, the transformation of the Indian auto industry began with state-ownership of the joint-venture with Suzuki Motors. It was only in 1993 that the industry was fully liberalized and until May 2007 the government held 18% of the share of Maruti Udyog, down from 80% since inception of the company</a:t>
            </a:r>
            <a:r>
              <a:rPr lang="en-GB" dirty="0"/>
              <a:t>. By selling its holdings to financial institutions the government of India has no direct ownership stake in the company... </a:t>
            </a:r>
            <a:r>
              <a:rPr lang="en-GB" b="1" dirty="0"/>
              <a:t>Maruti Suzuki can claim to have induced the development and growth of the Indian auto components industry</a:t>
            </a:r>
            <a:r>
              <a:rPr lang="en-GB" dirty="0"/>
              <a:t>, new flexible industry practices, and a base for compact car exports... Yet, </a:t>
            </a:r>
            <a:r>
              <a:rPr lang="en-GB" b="1" dirty="0"/>
              <a:t>the industry has contributed to many of the same goals that economic nationalism earlier aimed to accomplish </a:t>
            </a:r>
            <a:r>
              <a:rPr lang="en-GB" dirty="0"/>
              <a:t>such as exports and foreign exchange earnings, manufacturing capabilities, and the development of a competitive components sector and thus employment. In this instance </a:t>
            </a:r>
            <a:r>
              <a:rPr lang="en-GB" b="1" dirty="0"/>
              <a:t>the public sector has played an important role in the industry’s transformation” </a:t>
            </a:r>
            <a:r>
              <a:rPr lang="en-US" dirty="0"/>
              <a:t>(</a:t>
            </a:r>
            <a:r>
              <a:rPr lang="en-GB" dirty="0"/>
              <a:t>D’Costa 2009, 637).</a:t>
            </a:r>
            <a:endParaRPr lang="en-US" dirty="0"/>
          </a:p>
        </p:txBody>
      </p:sp>
    </p:spTree>
    <p:extLst>
      <p:ext uri="{BB962C8B-B14F-4D97-AF65-F5344CB8AC3E}">
        <p14:creationId xmlns:p14="http://schemas.microsoft.com/office/powerpoint/2010/main" val="3423159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2A2E8F-D6F1-4C4B-B4B6-7270A991D767}"/>
              </a:ext>
            </a:extLst>
          </p:cNvPr>
          <p:cNvSpPr>
            <a:spLocks noGrp="1"/>
          </p:cNvSpPr>
          <p:nvPr>
            <p:ph type="title"/>
          </p:nvPr>
        </p:nvSpPr>
        <p:spPr/>
        <p:txBody>
          <a:bodyPr/>
          <a:lstStyle/>
          <a:p>
            <a:r>
              <a:rPr lang="en-GB" dirty="0"/>
              <a:t>Empirical Analysis – Other Strategies</a:t>
            </a:r>
            <a:endParaRPr lang="en-US" dirty="0"/>
          </a:p>
        </p:txBody>
      </p:sp>
      <p:sp>
        <p:nvSpPr>
          <p:cNvPr id="3" name="Espaço Reservado para Conteúdo 2">
            <a:extLst>
              <a:ext uri="{FF2B5EF4-FFF2-40B4-BE49-F238E27FC236}">
                <a16:creationId xmlns:a16="http://schemas.microsoft.com/office/drawing/2014/main" id="{98CB498C-FD1A-4753-9AF1-22FBAC4412D3}"/>
              </a:ext>
            </a:extLst>
          </p:cNvPr>
          <p:cNvSpPr>
            <a:spLocks noGrp="1"/>
          </p:cNvSpPr>
          <p:nvPr>
            <p:ph idx="1"/>
          </p:nvPr>
        </p:nvSpPr>
        <p:spPr>
          <a:xfrm>
            <a:off x="838199" y="1825624"/>
            <a:ext cx="10813473" cy="5184776"/>
          </a:xfrm>
        </p:spPr>
        <p:txBody>
          <a:bodyPr>
            <a:normAutofit/>
          </a:bodyPr>
          <a:lstStyle/>
          <a:p>
            <a:pPr marL="0" indent="0">
              <a:buNone/>
            </a:pPr>
            <a:r>
              <a:rPr lang="en-GB" dirty="0"/>
              <a:t>Mobilization of the Indian diaspora </a:t>
            </a:r>
            <a:r>
              <a:rPr lang="en-US" dirty="0"/>
              <a:t>(</a:t>
            </a:r>
            <a:r>
              <a:rPr lang="en-GB" dirty="0"/>
              <a:t>D’Costa 2009, 640-641).</a:t>
            </a:r>
            <a:endParaRPr lang="en-US" dirty="0"/>
          </a:p>
        </p:txBody>
      </p:sp>
    </p:spTree>
    <p:extLst>
      <p:ext uri="{BB962C8B-B14F-4D97-AF65-F5344CB8AC3E}">
        <p14:creationId xmlns:p14="http://schemas.microsoft.com/office/powerpoint/2010/main" val="1631472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9E0A5082-EDA6-4810-BD3E-10E1638901C4}"/>
              </a:ext>
            </a:extLst>
          </p:cNvPr>
          <p:cNvPicPr>
            <a:picLocks noChangeAspect="1"/>
          </p:cNvPicPr>
          <p:nvPr/>
        </p:nvPicPr>
        <p:blipFill>
          <a:blip r:embed="rId2"/>
          <a:stretch>
            <a:fillRect/>
          </a:stretch>
        </p:blipFill>
        <p:spPr>
          <a:xfrm>
            <a:off x="1368136" y="-8895"/>
            <a:ext cx="9493828" cy="6866895"/>
          </a:xfrm>
          <a:prstGeom prst="rect">
            <a:avLst/>
          </a:prstGeom>
        </p:spPr>
      </p:pic>
    </p:spTree>
    <p:extLst>
      <p:ext uri="{BB962C8B-B14F-4D97-AF65-F5344CB8AC3E}">
        <p14:creationId xmlns:p14="http://schemas.microsoft.com/office/powerpoint/2010/main" val="3393246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4FF79-9457-4931-8F9D-84443AD2FEA0}"/>
              </a:ext>
            </a:extLst>
          </p:cNvPr>
          <p:cNvSpPr>
            <a:spLocks noGrp="1"/>
          </p:cNvSpPr>
          <p:nvPr>
            <p:ph type="title"/>
          </p:nvPr>
        </p:nvSpPr>
        <p:spPr/>
        <p:txBody>
          <a:bodyPr/>
          <a:lstStyle/>
          <a:p>
            <a:r>
              <a:rPr lang="pt-BR" dirty="0"/>
              <a:t>A material-</a:t>
            </a:r>
            <a:r>
              <a:rPr lang="pt-BR" dirty="0" err="1"/>
              <a:t>symbolic</a:t>
            </a:r>
            <a:r>
              <a:rPr lang="pt-BR" dirty="0"/>
              <a:t> trade-off</a:t>
            </a:r>
            <a:endParaRPr lang="en-US" dirty="0"/>
          </a:p>
        </p:txBody>
      </p:sp>
      <p:sp>
        <p:nvSpPr>
          <p:cNvPr id="3" name="Espaço Reservado para Conteúdo 2">
            <a:extLst>
              <a:ext uri="{FF2B5EF4-FFF2-40B4-BE49-F238E27FC236}">
                <a16:creationId xmlns:a16="http://schemas.microsoft.com/office/drawing/2014/main" id="{3A9E3560-745E-40A6-A931-F48FF75EB6DC}"/>
              </a:ext>
            </a:extLst>
          </p:cNvPr>
          <p:cNvSpPr>
            <a:spLocks noGrp="1"/>
          </p:cNvSpPr>
          <p:nvPr>
            <p:ph idx="1"/>
          </p:nvPr>
        </p:nvSpPr>
        <p:spPr>
          <a:xfrm>
            <a:off x="838200" y="1825625"/>
            <a:ext cx="10515600" cy="4530570"/>
          </a:xfrm>
        </p:spPr>
        <p:txBody>
          <a:bodyPr>
            <a:normAutofit fontScale="92500"/>
          </a:bodyPr>
          <a:lstStyle/>
          <a:p>
            <a:pPr marL="0" indent="0">
              <a:buNone/>
            </a:pPr>
            <a:r>
              <a:rPr lang="en-US" dirty="0"/>
              <a:t>“[T]he movement [Hindutva] offered both enhanced security and the prospect of social mobility.  </a:t>
            </a:r>
            <a:r>
              <a:rPr lang="en-US" b="1" dirty="0"/>
              <a:t>The ability to make these offers was crucially linked to the support given to the movement by capital, the state and the upper castes. None of these advantages could be offered by the other 1980s’ movements, who did not enjoy such support. But this was an offer that came with a bargain</a:t>
            </a:r>
            <a:r>
              <a:rPr lang="en-US" dirty="0"/>
              <a:t>. The gains on offer accrued not to the class or the community, but to the individual, and </a:t>
            </a:r>
            <a:r>
              <a:rPr lang="en-US" b="1" dirty="0"/>
              <a:t>the person had to self-constitute himself or herself as an individual by abandoning all other markers of identity</a:t>
            </a:r>
            <a:r>
              <a:rPr lang="en-US" dirty="0"/>
              <a:t>.  As seen above, acceptance of Hindutva ideology and </a:t>
            </a:r>
            <a:r>
              <a:rPr lang="en-US" dirty="0" err="1"/>
              <a:t>organisational</a:t>
            </a:r>
            <a:r>
              <a:rPr lang="en-US" dirty="0"/>
              <a:t> methods brought this as its strongest implication. Thus Dalits and </a:t>
            </a:r>
            <a:r>
              <a:rPr lang="en-US" dirty="0" err="1"/>
              <a:t>adivasis</a:t>
            </a:r>
            <a:r>
              <a:rPr lang="en-US" dirty="0"/>
              <a:t> were explicitly or implicitly forbidden to raise issues of discrimination against their communities” (Gopalakrishnan 2008, 16). </a:t>
            </a:r>
          </a:p>
        </p:txBody>
      </p:sp>
    </p:spTree>
    <p:extLst>
      <p:ext uri="{BB962C8B-B14F-4D97-AF65-F5344CB8AC3E}">
        <p14:creationId xmlns:p14="http://schemas.microsoft.com/office/powerpoint/2010/main" val="1140155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Economic</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Nationalism</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protectionism</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09849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B55386-B8D7-4670-8CB6-4583533BA595}"/>
              </a:ext>
            </a:extLst>
          </p:cNvPr>
          <p:cNvSpPr>
            <a:spLocks noGrp="1"/>
          </p:cNvSpPr>
          <p:nvPr>
            <p:ph type="ctrTitle"/>
          </p:nvPr>
        </p:nvSpPr>
        <p:spPr/>
        <p:txBody>
          <a:bodyPr/>
          <a:lstStyle/>
          <a:p>
            <a:r>
              <a:rPr lang="en-GB" dirty="0"/>
              <a:t>The Politics of Economic Nationalism</a:t>
            </a:r>
            <a:endParaRPr lang="en-US" dirty="0"/>
          </a:p>
        </p:txBody>
      </p:sp>
      <p:sp>
        <p:nvSpPr>
          <p:cNvPr id="3" name="Subtítulo 2">
            <a:extLst>
              <a:ext uri="{FF2B5EF4-FFF2-40B4-BE49-F238E27FC236}">
                <a16:creationId xmlns:a16="http://schemas.microsoft.com/office/drawing/2014/main" id="{08CFCEF0-E473-480E-9A86-45D9DA34A4EB}"/>
              </a:ext>
            </a:extLst>
          </p:cNvPr>
          <p:cNvSpPr>
            <a:spLocks noGrp="1"/>
          </p:cNvSpPr>
          <p:nvPr>
            <p:ph type="subTitle" idx="1"/>
          </p:nvPr>
        </p:nvSpPr>
        <p:spPr/>
        <p:txBody>
          <a:bodyPr>
            <a:normAutofit lnSpcReduction="10000"/>
          </a:bodyPr>
          <a:lstStyle/>
          <a:p>
            <a:r>
              <a:rPr lang="en-GB" b="1" dirty="0"/>
              <a:t>Class 12</a:t>
            </a:r>
          </a:p>
          <a:p>
            <a:r>
              <a:rPr lang="en-US" dirty="0"/>
              <a:t>India’s Hindutva Outward-Looking Strategy</a:t>
            </a:r>
          </a:p>
          <a:p>
            <a:r>
              <a:rPr lang="en-GB" dirty="0" err="1"/>
              <a:t>Dr.</a:t>
            </a:r>
            <a:r>
              <a:rPr lang="en-GB" dirty="0"/>
              <a:t> Vin</a:t>
            </a:r>
            <a:r>
              <a:rPr lang="pt-BR" dirty="0" err="1"/>
              <a:t>ícius</a:t>
            </a:r>
            <a:r>
              <a:rPr lang="pt-BR" dirty="0"/>
              <a:t> Rodrigues Vieira (IRI-USP)</a:t>
            </a:r>
            <a:endParaRPr lang="en-US" dirty="0"/>
          </a:p>
          <a:p>
            <a:r>
              <a:rPr lang="en-US" dirty="0"/>
              <a:t>November 7, 2018</a:t>
            </a:r>
          </a:p>
          <a:p>
            <a:endParaRPr lang="en-US" dirty="0"/>
          </a:p>
        </p:txBody>
      </p:sp>
    </p:spTree>
    <p:extLst>
      <p:ext uri="{BB962C8B-B14F-4D97-AF65-F5344CB8AC3E}">
        <p14:creationId xmlns:p14="http://schemas.microsoft.com/office/powerpoint/2010/main" val="4245246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Economic</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Nationalism</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protectionism</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 name="Elipse 2"/>
          <p:cNvSpPr/>
          <p:nvPr/>
        </p:nvSpPr>
        <p:spPr>
          <a:xfrm>
            <a:off x="5851071" y="1126671"/>
            <a:ext cx="4767943" cy="4441371"/>
          </a:xfrm>
          <a:prstGeom prst="ellipse">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Identity</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who</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belongs</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5" name="Conector de seta reta 4"/>
          <p:cNvCxnSpPr>
            <a:endCxn id="8" idx="0"/>
          </p:cNvCxnSpPr>
          <p:nvPr/>
        </p:nvCxnSpPr>
        <p:spPr>
          <a:xfrm>
            <a:off x="6188529" y="3118757"/>
            <a:ext cx="32657" cy="280851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450474" y="5927267"/>
            <a:ext cx="75414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mn-cs"/>
              </a:rPr>
              <a:t>THE POLITICS OF ECONOMIC </a:t>
            </a:r>
            <a:r>
              <a:rPr kumimoji="0" lang="pt-BR" sz="3200" b="1" i="0" u="none" strike="noStrike" kern="1200" cap="none" spc="0" normalizeH="0" baseline="0" noProof="0" dirty="0">
                <a:ln>
                  <a:noFill/>
                </a:ln>
                <a:solidFill>
                  <a:schemeClr val="accent6"/>
                </a:solidFill>
                <a:effectLst/>
                <a:uLnTx/>
                <a:uFillTx/>
                <a:latin typeface="Calibri" panose="020F0502020204030204"/>
                <a:ea typeface="+mn-ea"/>
                <a:cs typeface="+mn-cs"/>
              </a:rPr>
              <a:t>NATIONALISM</a:t>
            </a:r>
          </a:p>
        </p:txBody>
      </p:sp>
    </p:spTree>
    <p:extLst>
      <p:ext uri="{BB962C8B-B14F-4D97-AF65-F5344CB8AC3E}">
        <p14:creationId xmlns:p14="http://schemas.microsoft.com/office/powerpoint/2010/main" val="916987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Economic</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Globalization</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export</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outward-looking</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strategies</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Elipse 2"/>
          <p:cNvSpPr/>
          <p:nvPr/>
        </p:nvSpPr>
        <p:spPr>
          <a:xfrm>
            <a:off x="5851071" y="1126671"/>
            <a:ext cx="4767943" cy="4441371"/>
          </a:xfrm>
          <a:prstGeom prst="ellipse">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Identity</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who</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belongs</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5" name="Conector de seta reta 4"/>
          <p:cNvCxnSpPr>
            <a:cxnSpLocks/>
          </p:cNvCxnSpPr>
          <p:nvPr/>
        </p:nvCxnSpPr>
        <p:spPr>
          <a:xfrm>
            <a:off x="6204967" y="3144982"/>
            <a:ext cx="0" cy="278228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353489" y="5927267"/>
            <a:ext cx="78415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mn-cs"/>
              </a:rPr>
              <a:t>THE POLITICS OF ECONOMIC </a:t>
            </a:r>
            <a:r>
              <a:rPr lang="pt-BR" sz="3200" b="1" dirty="0">
                <a:solidFill>
                  <a:schemeClr val="accent6"/>
                </a:solidFill>
                <a:latin typeface="Calibri" panose="020F0502020204030204"/>
              </a:rPr>
              <a:t>GLOBALIZATION</a:t>
            </a:r>
            <a:endParaRPr kumimoji="0" lang="pt-BR" sz="3200" b="1" i="0" u="none" strike="noStrike" kern="1200" cap="none" spc="0" normalizeH="0" baseline="0" noProof="0" dirty="0">
              <a:ln>
                <a:noFill/>
              </a:ln>
              <a:solidFill>
                <a:schemeClr val="accent6"/>
              </a:solidFill>
              <a:effectLst/>
              <a:uLnTx/>
              <a:uFillTx/>
              <a:latin typeface="Calibri" panose="020F0502020204030204"/>
            </a:endParaRPr>
          </a:p>
        </p:txBody>
      </p:sp>
    </p:spTree>
    <p:extLst>
      <p:ext uri="{BB962C8B-B14F-4D97-AF65-F5344CB8AC3E}">
        <p14:creationId xmlns:p14="http://schemas.microsoft.com/office/powerpoint/2010/main" val="353883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F17C9-A969-4C46-8BF9-615982750ED6}"/>
              </a:ext>
            </a:extLst>
          </p:cNvPr>
          <p:cNvSpPr>
            <a:spLocks noGrp="1"/>
          </p:cNvSpPr>
          <p:nvPr>
            <p:ph type="title"/>
          </p:nvPr>
        </p:nvSpPr>
        <p:spPr/>
        <p:txBody>
          <a:bodyPr/>
          <a:lstStyle/>
          <a:p>
            <a:r>
              <a:rPr lang="en-GB" dirty="0"/>
              <a:t>What does it mean to be Hindu?</a:t>
            </a:r>
            <a:endParaRPr lang="en-US" dirty="0"/>
          </a:p>
        </p:txBody>
      </p:sp>
      <p:sp>
        <p:nvSpPr>
          <p:cNvPr id="3" name="Espaço Reservado para Conteúdo 2">
            <a:extLst>
              <a:ext uri="{FF2B5EF4-FFF2-40B4-BE49-F238E27FC236}">
                <a16:creationId xmlns:a16="http://schemas.microsoft.com/office/drawing/2014/main" id="{928D94BC-C32E-4711-9884-D1D9D322AF71}"/>
              </a:ext>
            </a:extLst>
          </p:cNvPr>
          <p:cNvSpPr>
            <a:spLocks noGrp="1"/>
          </p:cNvSpPr>
          <p:nvPr>
            <p:ph idx="1"/>
          </p:nvPr>
        </p:nvSpPr>
        <p:spPr/>
        <p:txBody>
          <a:bodyPr/>
          <a:lstStyle/>
          <a:p>
            <a:r>
              <a:rPr lang="en-GB" dirty="0"/>
              <a:t>“</a:t>
            </a:r>
            <a:r>
              <a:rPr lang="en-GB" b="1" dirty="0"/>
              <a:t>Perhaps 80% or more of all Indians identify themselves as Hindus. </a:t>
            </a:r>
            <a:r>
              <a:rPr lang="en-GB" dirty="0"/>
              <a:t>What this means exactly is a tricky business, for no one text or organisation can lay claim to Hinduism. </a:t>
            </a:r>
            <a:r>
              <a:rPr lang="en-GB" b="1" dirty="0"/>
              <a:t>Likewise with Hindu nationalism, a political ideology that is expressed differently by a variety of groups</a:t>
            </a:r>
            <a:r>
              <a:rPr lang="en-GB" dirty="0"/>
              <a:t> which share little more than a family resemblance” (The Economist 2014).</a:t>
            </a:r>
          </a:p>
          <a:p>
            <a:endParaRPr lang="en-GB" dirty="0"/>
          </a:p>
          <a:p>
            <a:r>
              <a:rPr lang="en-GB" u="sng" dirty="0"/>
              <a:t>HINDUISM DOES NOT EQUAL HINDUTVA</a:t>
            </a:r>
            <a:r>
              <a:rPr lang="en-GB" dirty="0"/>
              <a:t> (THE BELIEF THAT INDIA IS ESSENTIALLY HINDU)</a:t>
            </a:r>
          </a:p>
          <a:p>
            <a:r>
              <a:rPr lang="en-GB" dirty="0"/>
              <a:t>BUT </a:t>
            </a:r>
            <a:r>
              <a:rPr lang="en-GB" u="sng" dirty="0"/>
              <a:t>HINDUS</a:t>
            </a:r>
            <a:r>
              <a:rPr lang="en-GB" dirty="0"/>
              <a:t> ARE ESSENTIAL FOR </a:t>
            </a:r>
            <a:r>
              <a:rPr lang="en-GB" u="sng" dirty="0"/>
              <a:t>CONSOLIDATING HINDUTVA</a:t>
            </a:r>
          </a:p>
          <a:p>
            <a:pPr marL="0" indent="0">
              <a:buNone/>
            </a:pPr>
            <a:endParaRPr lang="en-US" dirty="0"/>
          </a:p>
        </p:txBody>
      </p:sp>
    </p:spTree>
    <p:extLst>
      <p:ext uri="{BB962C8B-B14F-4D97-AF65-F5344CB8AC3E}">
        <p14:creationId xmlns:p14="http://schemas.microsoft.com/office/powerpoint/2010/main" val="353210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hlinkClick r:id="rId2"/>
            <a:extLst>
              <a:ext uri="{FF2B5EF4-FFF2-40B4-BE49-F238E27FC236}">
                <a16:creationId xmlns:a16="http://schemas.microsoft.com/office/drawing/2014/main" id="{4CD8B7F7-B5E5-4E3B-966B-C7442FCB6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176" y="0"/>
            <a:ext cx="8748000" cy="6858000"/>
          </a:xfrm>
          <a:prstGeom prst="rect">
            <a:avLst/>
          </a:prstGeom>
        </p:spPr>
      </p:pic>
    </p:spTree>
    <p:extLst>
      <p:ext uri="{BB962C8B-B14F-4D97-AF65-F5344CB8AC3E}">
        <p14:creationId xmlns:p14="http://schemas.microsoft.com/office/powerpoint/2010/main" val="411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C4520AC6-8FCE-4CA3-9286-8B425FBE0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483" y="0"/>
            <a:ext cx="7081503" cy="6858000"/>
          </a:xfrm>
          <a:prstGeom prst="rect">
            <a:avLst/>
          </a:prstGeom>
        </p:spPr>
      </p:pic>
    </p:spTree>
    <p:extLst>
      <p:ext uri="{BB962C8B-B14F-4D97-AF65-F5344CB8AC3E}">
        <p14:creationId xmlns:p14="http://schemas.microsoft.com/office/powerpoint/2010/main" val="261266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62B21F-9D2F-4D4F-91B4-6215EB72C505}"/>
              </a:ext>
            </a:extLst>
          </p:cNvPr>
          <p:cNvSpPr>
            <a:spLocks noGrp="1"/>
          </p:cNvSpPr>
          <p:nvPr>
            <p:ph type="title"/>
          </p:nvPr>
        </p:nvSpPr>
        <p:spPr/>
        <p:txBody>
          <a:bodyPr/>
          <a:lstStyle/>
          <a:p>
            <a:endParaRPr lang="en-US"/>
          </a:p>
        </p:txBody>
      </p:sp>
      <p:sp>
        <p:nvSpPr>
          <p:cNvPr id="8" name="Espaço Reservado para Conteúdo 7">
            <a:extLst>
              <a:ext uri="{FF2B5EF4-FFF2-40B4-BE49-F238E27FC236}">
                <a16:creationId xmlns:a16="http://schemas.microsoft.com/office/drawing/2014/main" id="{B05773C6-C8FB-43C1-9E55-1916D13DDCFD}"/>
              </a:ext>
            </a:extLst>
          </p:cNvPr>
          <p:cNvSpPr>
            <a:spLocks noGrp="1"/>
          </p:cNvSpPr>
          <p:nvPr>
            <p:ph idx="1"/>
          </p:nvPr>
        </p:nvSpPr>
        <p:spPr/>
        <p:txBody>
          <a:bodyPr/>
          <a:lstStyle/>
          <a:p>
            <a:endParaRPr lang="en-US"/>
          </a:p>
        </p:txBody>
      </p:sp>
      <p:pic>
        <p:nvPicPr>
          <p:cNvPr id="9" name="Imagem 8">
            <a:hlinkClick r:id="rId2"/>
            <a:extLst>
              <a:ext uri="{FF2B5EF4-FFF2-40B4-BE49-F238E27FC236}">
                <a16:creationId xmlns:a16="http://schemas.microsoft.com/office/drawing/2014/main" id="{76078299-B83F-4736-89EF-D965597C1C0F}"/>
              </a:ext>
            </a:extLst>
          </p:cNvPr>
          <p:cNvPicPr>
            <a:picLocks noChangeAspect="1"/>
          </p:cNvPicPr>
          <p:nvPr/>
        </p:nvPicPr>
        <p:blipFill>
          <a:blip r:embed="rId3"/>
          <a:stretch>
            <a:fillRect/>
          </a:stretch>
        </p:blipFill>
        <p:spPr>
          <a:xfrm>
            <a:off x="2944393" y="-84990"/>
            <a:ext cx="6303214" cy="6942990"/>
          </a:xfrm>
          <a:prstGeom prst="rect">
            <a:avLst/>
          </a:prstGeom>
        </p:spPr>
      </p:pic>
    </p:spTree>
    <p:extLst>
      <p:ext uri="{BB962C8B-B14F-4D97-AF65-F5344CB8AC3E}">
        <p14:creationId xmlns:p14="http://schemas.microsoft.com/office/powerpoint/2010/main" val="295524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EC88F064-F1BA-4504-A291-F854FD8380DF}"/>
              </a:ext>
            </a:extLst>
          </p:cNvPr>
          <p:cNvPicPr>
            <a:picLocks noGrp="1" noChangeAspect="1"/>
          </p:cNvPicPr>
          <p:nvPr>
            <p:ph idx="1"/>
          </p:nvPr>
        </p:nvPicPr>
        <p:blipFill>
          <a:blip r:embed="rId2"/>
          <a:stretch>
            <a:fillRect/>
          </a:stretch>
        </p:blipFill>
        <p:spPr>
          <a:xfrm>
            <a:off x="3230088" y="216939"/>
            <a:ext cx="5332021" cy="6424122"/>
          </a:xfrm>
          <a:prstGeom prst="rect">
            <a:avLst/>
          </a:prstGeom>
        </p:spPr>
      </p:pic>
    </p:spTree>
    <p:extLst>
      <p:ext uri="{BB962C8B-B14F-4D97-AF65-F5344CB8AC3E}">
        <p14:creationId xmlns:p14="http://schemas.microsoft.com/office/powerpoint/2010/main" val="312428969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1639</Words>
  <Application>Microsoft Office PowerPoint</Application>
  <PresentationFormat>Widescreen</PresentationFormat>
  <Paragraphs>79</Paragraphs>
  <Slides>41</Slides>
  <Notes>0</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41</vt:i4>
      </vt:variant>
    </vt:vector>
  </HeadingPairs>
  <TitlesOfParts>
    <vt:vector size="47" baseType="lpstr">
      <vt:lpstr>Arial</vt:lpstr>
      <vt:lpstr>Calibri</vt:lpstr>
      <vt:lpstr>Calibri Light</vt:lpstr>
      <vt:lpstr>Wingdings</vt:lpstr>
      <vt:lpstr>Tema do Office</vt:lpstr>
      <vt:lpstr>1_Tema do Office</vt:lpstr>
      <vt:lpstr>Apresentação do PowerPoint</vt:lpstr>
      <vt:lpstr>Apresentação do PowerPoint</vt:lpstr>
      <vt:lpstr>If Nationalism prevails…</vt:lpstr>
      <vt:lpstr>The Politics of Economic Nationalism</vt:lpstr>
      <vt:lpstr>What does it mean to be Hindu?</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2014 elections</vt:lpstr>
      <vt:lpstr>Apresentação do PowerPoint</vt:lpstr>
      <vt:lpstr>Apresentação do PowerPoint</vt:lpstr>
      <vt:lpstr>Apresentação do PowerPoint</vt:lpstr>
      <vt:lpstr>Apresentação do PowerPoint</vt:lpstr>
      <vt:lpstr>Apresentação do PowerPoint</vt:lpstr>
      <vt:lpstr>Hindutva: a distraction in Neoliberalism?</vt:lpstr>
      <vt:lpstr>Redefining Economic Nationalism</vt:lpstr>
      <vt:lpstr>To Summarize…</vt:lpstr>
      <vt:lpstr>To Summarize…</vt:lpstr>
      <vt:lpstr>Hindutva used to be economic protectionist</vt:lpstr>
      <vt:lpstr>Apresentação do PowerPoint</vt:lpstr>
      <vt:lpstr>Apresentação do PowerPoint</vt:lpstr>
      <vt:lpstr>Apresentação do PowerPoint</vt:lpstr>
      <vt:lpstr>Apresentação do PowerPoint</vt:lpstr>
      <vt:lpstr>Empirical Analysis</vt:lpstr>
      <vt:lpstr>Empirical Analysis - Software</vt:lpstr>
      <vt:lpstr>Apresentação do PowerPoint</vt:lpstr>
      <vt:lpstr>Apresentação do PowerPoint</vt:lpstr>
      <vt:lpstr>Empirical Analysis - Software</vt:lpstr>
      <vt:lpstr>Empirical Analysis - Steel</vt:lpstr>
      <vt:lpstr>Empirical Analysis - Auto</vt:lpstr>
      <vt:lpstr>Empirical Analysis – Other Strategies</vt:lpstr>
      <vt:lpstr>Apresentação do PowerPoint</vt:lpstr>
      <vt:lpstr>A material-symbolic trade-off</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Vinicius Rodrigues Vieira</dc:creator>
  <cp:lastModifiedBy>Vinicius Rodrigues Vieira</cp:lastModifiedBy>
  <cp:revision>33</cp:revision>
  <dcterms:created xsi:type="dcterms:W3CDTF">2017-11-12T20:12:17Z</dcterms:created>
  <dcterms:modified xsi:type="dcterms:W3CDTF">2018-11-08T08:30:59Z</dcterms:modified>
</cp:coreProperties>
</file>