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y="6858000" cx="12192000"/>
  <p:notesSz cx="6858000" cy="9144000"/>
  <p:embeddedFontLst>
    <p:embeddedFont>
      <p:font typeface="Architects Daughter"/>
      <p:regular r:id="rId59"/>
    </p:embeddedFont>
    <p:embeddedFont>
      <p:font typeface="Lustria"/>
      <p:regular r:id="rId60"/>
    </p:embeddedFont>
    <p:embeddedFont>
      <p:font typeface="Century Gothic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CenturyGothic-bold.fntdata"/><Relationship Id="rId61" Type="http://schemas.openxmlformats.org/officeDocument/2006/relationships/font" Target="fonts/CenturyGothic-regular.fntdata"/><Relationship Id="rId20" Type="http://schemas.openxmlformats.org/officeDocument/2006/relationships/slide" Target="slides/slide15.xml"/><Relationship Id="rId64" Type="http://schemas.openxmlformats.org/officeDocument/2006/relationships/font" Target="fonts/CenturyGothic-boldItalic.fntdata"/><Relationship Id="rId63" Type="http://schemas.openxmlformats.org/officeDocument/2006/relationships/font" Target="fonts/CenturyGothic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ustria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ArchitectsDaughter-regular.fntdata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p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p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p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p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8" name="Google Shape;408;p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4" name="Google Shape;414;p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0" name="Google Shape;420;p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0" name="Google Shape;430;p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p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5745887f9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5745887f90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370693" y="1769540"/>
            <a:ext cx="9440034" cy="182880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Lustria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370693" y="3598339"/>
            <a:ext cx="9440034" cy="104986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26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98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to Panorâmica com Legenda">
  <p:cSld name="Foto Panorâmica com Legend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panoPhotoInset.png" id="76" name="Google Shape;7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3883" y="547807"/>
            <a:ext cx="10141799" cy="381680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/>
          <p:nvPr>
            <p:ph type="title"/>
          </p:nvPr>
        </p:nvSpPr>
        <p:spPr>
          <a:xfrm>
            <a:off x="913806" y="4565255"/>
            <a:ext cx="10355326" cy="543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Lustria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/>
          <p:nvPr>
            <p:ph idx="2" type="pic"/>
          </p:nvPr>
        </p:nvSpPr>
        <p:spPr>
          <a:xfrm>
            <a:off x="1169349" y="695009"/>
            <a:ext cx="9845346" cy="3525671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Font typeface="Noto Sans Symbols"/>
              <a:buNone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913795" y="5108728"/>
            <a:ext cx="10353762" cy="682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Legenda">
  <p:cSld name="Título e Legenda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title"/>
          </p:nvPr>
        </p:nvSpPr>
        <p:spPr>
          <a:xfrm>
            <a:off x="913795" y="608437"/>
            <a:ext cx="10353762" cy="35343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" type="body"/>
          </p:nvPr>
        </p:nvSpPr>
        <p:spPr>
          <a:xfrm>
            <a:off x="913794" y="4295180"/>
            <a:ext cx="10353763" cy="15018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6" name="Google Shape;86;p1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itação com Legenda">
  <p:cSld name="Citação com Legenda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" type="body"/>
          </p:nvPr>
        </p:nvSpPr>
        <p:spPr>
          <a:xfrm>
            <a:off x="1720644" y="3610032"/>
            <a:ext cx="8752299" cy="5327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92" name="Google Shape;92;p13"/>
          <p:cNvSpPr txBox="1"/>
          <p:nvPr>
            <p:ph idx="2" type="body"/>
          </p:nvPr>
        </p:nvSpPr>
        <p:spPr>
          <a:xfrm>
            <a:off x="913794" y="4304353"/>
            <a:ext cx="10353763" cy="148949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93" name="Google Shape;93;p1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pt-BR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pt-BR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rtão de Nome">
  <p:cSld name="Cartão de Nom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>
            <p:ph type="title"/>
          </p:nvPr>
        </p:nvSpPr>
        <p:spPr>
          <a:xfrm>
            <a:off x="913794" y="2126942"/>
            <a:ext cx="10353763" cy="2511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4"/>
          <p:cNvSpPr txBox="1"/>
          <p:nvPr>
            <p:ph idx="1" type="body"/>
          </p:nvPr>
        </p:nvSpPr>
        <p:spPr>
          <a:xfrm>
            <a:off x="913784" y="4650556"/>
            <a:ext cx="10352199" cy="11406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101" name="Google Shape;101;p1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4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nas">
  <p:cSld name="3 Coluna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5"/>
          <p:cNvSpPr txBox="1"/>
          <p:nvPr>
            <p:ph idx="1" type="body"/>
          </p:nvPr>
        </p:nvSpPr>
        <p:spPr>
          <a:xfrm>
            <a:off x="913795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07" name="Google Shape;107;p15"/>
          <p:cNvSpPr txBox="1"/>
          <p:nvPr>
            <p:ph idx="2" type="body"/>
          </p:nvPr>
        </p:nvSpPr>
        <p:spPr>
          <a:xfrm>
            <a:off x="913795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08" name="Google Shape;108;p15"/>
          <p:cNvSpPr txBox="1"/>
          <p:nvPr>
            <p:ph idx="3" type="body"/>
          </p:nvPr>
        </p:nvSpPr>
        <p:spPr>
          <a:xfrm>
            <a:off x="4446711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09" name="Google Shape;109;p15"/>
          <p:cNvSpPr txBox="1"/>
          <p:nvPr>
            <p:ph idx="4" type="body"/>
          </p:nvPr>
        </p:nvSpPr>
        <p:spPr>
          <a:xfrm>
            <a:off x="4441435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10" name="Google Shape;110;p15"/>
          <p:cNvSpPr txBox="1"/>
          <p:nvPr>
            <p:ph idx="5" type="body"/>
          </p:nvPr>
        </p:nvSpPr>
        <p:spPr>
          <a:xfrm>
            <a:off x="7966572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11" name="Google Shape;111;p15"/>
          <p:cNvSpPr txBox="1"/>
          <p:nvPr>
            <p:ph idx="6" type="body"/>
          </p:nvPr>
        </p:nvSpPr>
        <p:spPr>
          <a:xfrm>
            <a:off x="7966572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12" name="Google Shape;112;p1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5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nas de Imagem">
  <p:cSld name="3 Colunas de Imagem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3colPhotoInset.png" id="116" name="Google Shape;11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7962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17" name="Google Shape;117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03800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18" name="Google Shape;11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6051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6"/>
          <p:cNvSpPr txBox="1"/>
          <p:nvPr>
            <p:ph idx="1" type="body"/>
          </p:nvPr>
        </p:nvSpPr>
        <p:spPr>
          <a:xfrm>
            <a:off x="913795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1" name="Google Shape;121;p16"/>
          <p:cNvSpPr/>
          <p:nvPr>
            <p:ph idx="2" type="pic"/>
          </p:nvPr>
        </p:nvSpPr>
        <p:spPr>
          <a:xfrm>
            <a:off x="1018102" y="1938918"/>
            <a:ext cx="3092368" cy="160295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2" name="Google Shape;122;p16"/>
          <p:cNvSpPr txBox="1"/>
          <p:nvPr>
            <p:ph idx="3" type="body"/>
          </p:nvPr>
        </p:nvSpPr>
        <p:spPr>
          <a:xfrm>
            <a:off x="913795" y="4480368"/>
            <a:ext cx="3300984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3" name="Google Shape;123;p16"/>
          <p:cNvSpPr txBox="1"/>
          <p:nvPr>
            <p:ph idx="4" type="body"/>
          </p:nvPr>
        </p:nvSpPr>
        <p:spPr>
          <a:xfrm>
            <a:off x="4442788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4" name="Google Shape;124;p16"/>
          <p:cNvSpPr/>
          <p:nvPr>
            <p:ph idx="5" type="pic"/>
          </p:nvPr>
        </p:nvSpPr>
        <p:spPr>
          <a:xfrm>
            <a:off x="4545743" y="1939094"/>
            <a:ext cx="3092368" cy="160816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5" name="Google Shape;125;p16"/>
          <p:cNvSpPr txBox="1"/>
          <p:nvPr>
            <p:ph idx="6" type="body"/>
          </p:nvPr>
        </p:nvSpPr>
        <p:spPr>
          <a:xfrm>
            <a:off x="4441435" y="4480367"/>
            <a:ext cx="3300984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6" name="Google Shape;126;p16"/>
          <p:cNvSpPr txBox="1"/>
          <p:nvPr>
            <p:ph idx="7" type="body"/>
          </p:nvPr>
        </p:nvSpPr>
        <p:spPr>
          <a:xfrm>
            <a:off x="7966697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7" name="Google Shape;127;p16"/>
          <p:cNvSpPr/>
          <p:nvPr>
            <p:ph idx="8" type="pic"/>
          </p:nvPr>
        </p:nvSpPr>
        <p:spPr>
          <a:xfrm>
            <a:off x="8075698" y="1934432"/>
            <a:ext cx="3092368" cy="160729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8" name="Google Shape;128;p16"/>
          <p:cNvSpPr txBox="1"/>
          <p:nvPr>
            <p:ph idx="9" type="body"/>
          </p:nvPr>
        </p:nvSpPr>
        <p:spPr>
          <a:xfrm>
            <a:off x="7966572" y="4480365"/>
            <a:ext cx="3300984" cy="1310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9" name="Google Shape;129;p1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1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7"/>
          <p:cNvSpPr txBox="1"/>
          <p:nvPr>
            <p:ph idx="1" type="body"/>
          </p:nvPr>
        </p:nvSpPr>
        <p:spPr>
          <a:xfrm rot="5400000">
            <a:off x="4061301" y="-1415056"/>
            <a:ext cx="4058751" cy="103537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35" name="Google Shape;135;p1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7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1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type="title"/>
          </p:nvPr>
        </p:nvSpPr>
        <p:spPr>
          <a:xfrm rot="5400000">
            <a:off x="7534511" y="2058156"/>
            <a:ext cx="5181601" cy="22844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18"/>
          <p:cNvSpPr txBox="1"/>
          <p:nvPr>
            <p:ph idx="1" type="body"/>
          </p:nvPr>
        </p:nvSpPr>
        <p:spPr>
          <a:xfrm rot="5400000">
            <a:off x="2281431" y="-758036"/>
            <a:ext cx="5181601" cy="79168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41" name="Google Shape;141;p1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1295401" y="1761067"/>
            <a:ext cx="9590550" cy="18288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1295401" y="3589879"/>
            <a:ext cx="9590550" cy="150705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8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913795" y="1732449"/>
            <a:ext cx="5060497" cy="40587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202892" y="1732449"/>
            <a:ext cx="5064665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compPhotoInset.png" id="41" name="Google Shape;4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3795" y="1734506"/>
            <a:ext cx="5089072" cy="4148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compPhotoInset.png"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8485" y="1734506"/>
            <a:ext cx="5089072" cy="414876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1005872" y="1835254"/>
            <a:ext cx="4876344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1005872" y="2380137"/>
            <a:ext cx="4876344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6294967" y="1835254"/>
            <a:ext cx="4895330" cy="5448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6294967" y="2380137"/>
            <a:ext cx="4895330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/>
          <p:nvPr>
            <p:ph type="title"/>
          </p:nvPr>
        </p:nvSpPr>
        <p:spPr>
          <a:xfrm>
            <a:off x="913795" y="609600"/>
            <a:ext cx="3706889" cy="182191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" type="body"/>
          </p:nvPr>
        </p:nvSpPr>
        <p:spPr>
          <a:xfrm>
            <a:off x="4855633" y="609600"/>
            <a:ext cx="6411924" cy="5181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2" type="body"/>
          </p:nvPr>
        </p:nvSpPr>
        <p:spPr>
          <a:xfrm>
            <a:off x="913795" y="2431518"/>
            <a:ext cx="3706889" cy="335968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vertPhotoInset.png" id="68" name="Google Shape;6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3665" y="609600"/>
            <a:ext cx="3584166" cy="520483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 txBox="1"/>
          <p:nvPr>
            <p:ph type="title"/>
          </p:nvPr>
        </p:nvSpPr>
        <p:spPr>
          <a:xfrm>
            <a:off x="913795" y="609923"/>
            <a:ext cx="5934949" cy="182933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b="0"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/>
          <p:nvPr>
            <p:ph idx="2" type="pic"/>
          </p:nvPr>
        </p:nvSpPr>
        <p:spPr>
          <a:xfrm>
            <a:off x="7442551" y="763702"/>
            <a:ext cx="3275751" cy="4912822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120"/>
              <a:buFont typeface="Noto Sans Symbols"/>
              <a:buNone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913795" y="2439261"/>
            <a:ext cx="5934949" cy="33761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72" name="Google Shape;72;p10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0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 b="0" i="0" sz="4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indent="-3175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◈"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0861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Noto Sans Symbols"/>
              <a:buChar char="🞚"/>
              <a:defRPr b="0" i="0" sz="1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99719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Char char="◈"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9083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🞚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90829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90829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90829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90829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90829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jpg"/><Relationship Id="rId4" Type="http://schemas.openxmlformats.org/officeDocument/2006/relationships/image" Target="../media/image4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pt.khanacademy.org/science/health-and-medicine/infectious-diseases/influenza/v/genetic-shift-in-flu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8.jpg"/><Relationship Id="rId9" Type="http://schemas.openxmlformats.org/officeDocument/2006/relationships/image" Target="../media/image21.jpg"/><Relationship Id="rId5" Type="http://schemas.openxmlformats.org/officeDocument/2006/relationships/image" Target="../media/image12.jpg"/><Relationship Id="rId6" Type="http://schemas.openxmlformats.org/officeDocument/2006/relationships/image" Target="../media/image14.jpg"/><Relationship Id="rId7" Type="http://schemas.openxmlformats.org/officeDocument/2006/relationships/image" Target="../media/image19.jpg"/><Relationship Id="rId8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/>
          <p:nvPr>
            <p:ph type="ctrTitle"/>
          </p:nvPr>
        </p:nvSpPr>
        <p:spPr>
          <a:xfrm>
            <a:off x="627017" y="1643044"/>
            <a:ext cx="9144000" cy="1444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entury Gothic"/>
              <a:buNone/>
            </a:pPr>
            <a:r>
              <a:rPr lang="pt-BR">
                <a:solidFill>
                  <a:srgbClr val="FFFF00"/>
                </a:solidFill>
              </a:rPr>
              <a:t>VACINAÇÃO: </a:t>
            </a:r>
            <a:br>
              <a:rPr lang="pt-BR">
                <a:solidFill>
                  <a:srgbClr val="FFFF00"/>
                </a:solidFill>
              </a:rPr>
            </a:br>
            <a:r>
              <a:rPr lang="pt-BR">
                <a:solidFill>
                  <a:srgbClr val="FFFF00"/>
                </a:solidFill>
              </a:rPr>
              <a:t>GRIPE INFLUENZA</a:t>
            </a:r>
            <a:endParaRPr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19"/>
          <p:cNvSpPr txBox="1"/>
          <p:nvPr>
            <p:ph idx="1" type="subTitle"/>
          </p:nvPr>
        </p:nvSpPr>
        <p:spPr>
          <a:xfrm>
            <a:off x="627017" y="4488802"/>
            <a:ext cx="10458994" cy="16557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CE988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400"/>
              <a:buFont typeface="Arial"/>
              <a:buNone/>
            </a:pPr>
            <a:r>
              <a:rPr b="1" lang="pt-BR" sz="2400">
                <a:solidFill>
                  <a:srgbClr val="CE988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FISIOLOGIA PARA O ENSINO MÉDIO</a:t>
            </a:r>
            <a:endParaRPr>
              <a:solidFill>
                <a:srgbClr val="CE9888"/>
              </a:solidFill>
            </a:endParaRPr>
          </a:p>
          <a:p>
            <a:pPr indent="0" lvl="0" marL="0" rtl="0" algn="r">
              <a:lnSpc>
                <a:spcPct val="70000"/>
              </a:lnSpc>
              <a:spcBef>
                <a:spcPts val="72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b="1" lang="pt-BR" sz="2400">
                <a:solidFill>
                  <a:srgbClr val="CE9888"/>
                </a:solidFill>
              </a:rPr>
              <a:t>Caio Malheiros</a:t>
            </a:r>
            <a:endParaRPr b="1">
              <a:solidFill>
                <a:srgbClr val="CE9888"/>
              </a:solidFill>
            </a:endParaRPr>
          </a:p>
          <a:p>
            <a:pPr indent="0" lvl="0" marL="0" rtl="0" algn="r">
              <a:lnSpc>
                <a:spcPct val="70000"/>
              </a:lnSpc>
              <a:spcBef>
                <a:spcPts val="72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b="1" lang="pt-BR" sz="2400">
                <a:solidFill>
                  <a:srgbClr val="CE9888"/>
                </a:solidFill>
              </a:rPr>
              <a:t>Janaína Freitas</a:t>
            </a:r>
            <a:endParaRPr b="1">
              <a:solidFill>
                <a:srgbClr val="CE9888"/>
              </a:solidFill>
            </a:endParaRPr>
          </a:p>
          <a:p>
            <a:pPr indent="0" lvl="0" marL="0" rtl="0" algn="r">
              <a:lnSpc>
                <a:spcPct val="70000"/>
              </a:lnSpc>
              <a:spcBef>
                <a:spcPts val="720"/>
              </a:spcBef>
              <a:spcAft>
                <a:spcPts val="0"/>
              </a:spcAft>
              <a:buClr>
                <a:srgbClr val="3A3838"/>
              </a:buClr>
              <a:buSzPts val="2400"/>
              <a:buNone/>
            </a:pPr>
            <a:r>
              <a:rPr b="1" lang="pt-BR" sz="2400">
                <a:solidFill>
                  <a:srgbClr val="CE9888"/>
                </a:solidFill>
              </a:rPr>
              <a:t>Stéphanie Corr</a:t>
            </a:r>
            <a:r>
              <a:rPr b="1" lang="pt-BR">
                <a:solidFill>
                  <a:srgbClr val="CE9888"/>
                </a:solidFill>
              </a:rPr>
              <a:t>êa</a:t>
            </a:r>
            <a:endParaRPr b="1" sz="2400">
              <a:solidFill>
                <a:srgbClr val="CE9888"/>
              </a:solidFill>
            </a:endParaRPr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98961" y="408604"/>
            <a:ext cx="3944112" cy="246888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Lustria"/>
              <a:buNone/>
            </a:pPr>
            <a:r>
              <a:rPr lang="pt-BR">
                <a:solidFill>
                  <a:srgbClr val="00B0F0"/>
                </a:solidFill>
              </a:rPr>
              <a:t>SINTOMAS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22" name="Google Shape;222;p28"/>
          <p:cNvSpPr txBox="1"/>
          <p:nvPr/>
        </p:nvSpPr>
        <p:spPr>
          <a:xfrm>
            <a:off x="1300005" y="5954622"/>
            <a:ext cx="94355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CE9888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SINTOMAS RESPIRATÓRIOS: tosse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CE9888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SINTOMAS CONSTITUCIONAIS: febre, mal estar, dores no corpo, dor de garganta, coriza, etc. </a:t>
            </a:r>
            <a:endParaRPr b="1" i="0" sz="1800" u="none" cap="none" strike="noStrike">
              <a:solidFill>
                <a:srgbClr val="CE9888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23" name="Google Shape;22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4402" y="1580050"/>
            <a:ext cx="7250123" cy="39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idx="1" type="body"/>
          </p:nvPr>
        </p:nvSpPr>
        <p:spPr>
          <a:xfrm>
            <a:off x="477591" y="1897712"/>
            <a:ext cx="6940639" cy="435133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1684394"/>
            <a:ext cx="8588585" cy="4642834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400"/>
              <a:buFont typeface="Lustria"/>
              <a:buNone/>
            </a:pPr>
            <a:r>
              <a:rPr b="1" lang="pt-BR" sz="5400">
                <a:solidFill>
                  <a:srgbClr val="FFFF00"/>
                </a:solidFill>
              </a:rPr>
              <a:t>QUAL A DIFERENÇA?</a:t>
            </a:r>
            <a:endParaRPr b="1" sz="5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Lustria"/>
              <a:buNone/>
            </a:pPr>
            <a:r>
              <a:rPr lang="pt-BR">
                <a:solidFill>
                  <a:srgbClr val="00B0F0"/>
                </a:solidFill>
              </a:rPr>
              <a:t> PODER DE DISSEMINAÇÃO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1592487" y="5884283"/>
            <a:ext cx="899637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EPIDÊMICO: apresenta um aumento significativo no número de casos nos meses de inverno.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NÃO EPIDÊMICO: número de casos permanece constante ao longo do ano.</a:t>
            </a:r>
            <a:endParaRPr b="1" i="0" sz="1800" u="none" cap="none" strike="noStrike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0387" y="1509124"/>
            <a:ext cx="7391226" cy="41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Lustria"/>
              <a:buNone/>
            </a:pPr>
            <a:r>
              <a:rPr lang="pt-BR">
                <a:solidFill>
                  <a:srgbClr val="00B0F0"/>
                </a:solidFill>
              </a:rPr>
              <a:t>EXISTE VACINA?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44" name="Google Shape;244;p31"/>
          <p:cNvSpPr txBox="1"/>
          <p:nvPr/>
        </p:nvSpPr>
        <p:spPr>
          <a:xfrm>
            <a:off x="2249724" y="5884282"/>
            <a:ext cx="768191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Considerando a gravidade dos sintomas e o fator epidêmico,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faz sentido que, preferencialmente, haja vacina contra os vírus dos tipos A e B.</a:t>
            </a:r>
            <a:endParaRPr b="1" i="0" sz="1800" u="none" cap="none" strike="noStrike">
              <a:solidFill>
                <a:srgbClr val="92D05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45" name="Google Shape;24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2450" y="1774778"/>
            <a:ext cx="7058025" cy="39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type="title"/>
          </p:nvPr>
        </p:nvSpPr>
        <p:spPr>
          <a:xfrm>
            <a:off x="919119" y="380984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Lustria"/>
              <a:buNone/>
            </a:pPr>
            <a:r>
              <a:rPr lang="pt-BR">
                <a:solidFill>
                  <a:srgbClr val="00B0F0"/>
                </a:solidFill>
              </a:rPr>
              <a:t>TAXA DE </a:t>
            </a:r>
            <a:r>
              <a:rPr lang="pt-BR" sz="3600">
                <a:solidFill>
                  <a:srgbClr val="00B0F0"/>
                </a:solidFill>
              </a:rPr>
              <a:t>MUTAÇÃO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-1" y="5215837"/>
            <a:ext cx="12192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Os 3 tipos sofrem mutações, porém, em velocidades diferentes, sendo que o vírus tipo C apresenta a taxa mais lenta, enquanto que o vírus do tipo A muta mais rapidamente.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7030A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Mutação “drift”  resulta do acúmulo de alterações que leva à modificação gradual do vírus.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E4D5A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Mutação “shift” resulta da alteração drástica das proteínas H e 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E4D5A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levando ao surgimento de novas cepas. Só ocorre com o Tipo A.</a:t>
            </a:r>
            <a:endParaRPr b="1" i="0" sz="1800" u="none" cap="none" strike="noStrike">
              <a:solidFill>
                <a:srgbClr val="E4D5A3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3712" y="1243912"/>
            <a:ext cx="6124575" cy="3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3"/>
          <p:cNvSpPr txBox="1"/>
          <p:nvPr>
            <p:ph type="title"/>
          </p:nvPr>
        </p:nvSpPr>
        <p:spPr>
          <a:xfrm>
            <a:off x="546911" y="562356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Lustria"/>
              <a:buNone/>
            </a:pPr>
            <a:r>
              <a:rPr lang="pt-BR">
                <a:solidFill>
                  <a:srgbClr val="00B0F0"/>
                </a:solidFill>
              </a:rPr>
              <a:t>PANDEMIA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58" name="Google Shape;258;p33"/>
          <p:cNvSpPr txBox="1"/>
          <p:nvPr/>
        </p:nvSpPr>
        <p:spPr>
          <a:xfrm>
            <a:off x="159994" y="5744947"/>
            <a:ext cx="1188017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 vírus do tipo A, principalmente, pode ser amplamente disseminado.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Isso tem relação direta com a mutação genética, uma vez que pode gerar cepas mais resistentes e com alto poder de contágio.</a:t>
            </a:r>
            <a:endParaRPr b="1" i="0" sz="1800" u="none" cap="none" strike="noStrike">
              <a:solidFill>
                <a:srgbClr val="FA26D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59" name="Google Shape;25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410" y="1614079"/>
            <a:ext cx="7172325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>
            <p:ph type="title"/>
          </p:nvPr>
        </p:nvSpPr>
        <p:spPr>
          <a:xfrm>
            <a:off x="609680" y="361183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000"/>
              <a:buFont typeface="Lustria"/>
              <a:buNone/>
            </a:pPr>
            <a:r>
              <a:rPr lang="pt-BR">
                <a:solidFill>
                  <a:srgbClr val="00B0F0"/>
                </a:solidFill>
              </a:rPr>
              <a:t>HOSPEDEIROS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65" name="Google Shape;265;p34"/>
          <p:cNvSpPr txBox="1"/>
          <p:nvPr/>
        </p:nvSpPr>
        <p:spPr>
          <a:xfrm>
            <a:off x="1188987" y="5360513"/>
            <a:ext cx="919514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 vírus do tipo A pode afetar não somente humanos, como também aves, porcos, cavalos e cães.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Por isso, tivemos as conhecidas GRIPE SUÍNA e GRIPE AVIÁRIA.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 tipo B afeta somente humanos.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 o tipo C afeta também porcos e cães.</a:t>
            </a:r>
            <a:endParaRPr b="1" i="0" sz="1800" u="none" cap="none" strike="noStrike">
              <a:solidFill>
                <a:srgbClr val="E88663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66" name="Google Shape;26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6010" y="1331633"/>
            <a:ext cx="8801100" cy="40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/>
          <p:nvPr>
            <p:ph type="title"/>
          </p:nvPr>
        </p:nvSpPr>
        <p:spPr>
          <a:xfrm>
            <a:off x="922587" y="2790093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Lustria"/>
              <a:buNone/>
            </a:pPr>
            <a:r>
              <a:rPr b="1" lang="pt-BR" sz="3600">
                <a:solidFill>
                  <a:srgbClr val="FFFF00"/>
                </a:solidFill>
              </a:rPr>
              <a:t>COMO OCORRE A MUTAÇÃO DO VÍRUS?</a:t>
            </a:r>
            <a:endParaRPr b="1" sz="36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6"/>
          <p:cNvSpPr txBox="1"/>
          <p:nvPr>
            <p:ph type="title"/>
          </p:nvPr>
        </p:nvSpPr>
        <p:spPr>
          <a:xfrm>
            <a:off x="1009589" y="12192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Lustria"/>
              <a:buNone/>
            </a:pPr>
            <a:r>
              <a:rPr lang="pt-BR">
                <a:solidFill>
                  <a:srgbClr val="FF0000"/>
                </a:solidFill>
              </a:rPr>
              <a:t>Vamos imaginar uma situação hipotética...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277" name="Google Shape;27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8367" y="1039887"/>
            <a:ext cx="7013702" cy="365403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6"/>
          <p:cNvSpPr txBox="1"/>
          <p:nvPr/>
        </p:nvSpPr>
        <p:spPr>
          <a:xfrm>
            <a:off x="1009589" y="4887159"/>
            <a:ext cx="10336105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Aleatoriamente, um indivíduo é infectado por 2 tipos de vírus: </a:t>
            </a:r>
            <a:r>
              <a:rPr b="1" i="0" lang="pt-BR" sz="2400" u="none" cap="none" strike="noStrike">
                <a:solidFill>
                  <a:srgbClr val="7030A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H3</a:t>
            </a:r>
            <a:r>
              <a:rPr b="1" i="0" lang="pt-BR" sz="24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N2 </a:t>
            </a:r>
            <a:r>
              <a:rPr b="1" i="0" lang="pt-BR" sz="24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</a:t>
            </a:r>
            <a:r>
              <a:rPr b="1" i="0" lang="pt-BR" sz="24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b="1" i="0" lang="pt-BR" sz="24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H1</a:t>
            </a:r>
            <a:r>
              <a:rPr b="1" i="0" lang="pt-BR" sz="24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N1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92D05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H: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hemaglutinina (é uma glicoproteína que tem a função ligar o vírus ao receptor da célula hospedeira)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N: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neuraminidase (também reconhece o ácido siálico e ajuda o vírus a sair da célula hospedeira)</a:t>
            </a:r>
            <a:endParaRPr/>
          </a:p>
        </p:txBody>
      </p:sp>
      <p:pic>
        <p:nvPicPr>
          <p:cNvPr id="279" name="Google Shape;27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92030" y="1552303"/>
            <a:ext cx="12382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/>
          <p:nvPr/>
        </p:nvSpPr>
        <p:spPr>
          <a:xfrm>
            <a:off x="1862664" y="4899654"/>
            <a:ext cx="864761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Ambos os vírus infectam a célula do trato respiratório e injetam seu RNA no núcleo da célula onde começam sua replicação, transformando a célula hospedeira numa verdadeira </a:t>
            </a:r>
            <a:r>
              <a:rPr b="1" i="0" lang="pt-BR" sz="2000" u="sng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fábrica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de RNA virulento e de suas proteínas H e N.</a:t>
            </a:r>
            <a:endParaRPr/>
          </a:p>
        </p:txBody>
      </p:sp>
      <p:pic>
        <p:nvPicPr>
          <p:cNvPr id="285" name="Google Shape;28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9248" y="759793"/>
            <a:ext cx="7492821" cy="3903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49" y="1630680"/>
            <a:ext cx="12382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/>
          <p:nvPr>
            <p:ph type="title"/>
          </p:nvPr>
        </p:nvSpPr>
        <p:spPr>
          <a:xfrm>
            <a:off x="513805" y="2743200"/>
            <a:ext cx="11224014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Lustria"/>
              <a:buNone/>
            </a:pPr>
            <a:r>
              <a:rPr b="1" lang="pt-BR" sz="3600">
                <a:solidFill>
                  <a:srgbClr val="FFFF00"/>
                </a:solidFill>
              </a:rPr>
              <a:t>O QUE AS PESSOAS PENSAM SOBRE A VACINA?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8"/>
          <p:cNvSpPr txBox="1"/>
          <p:nvPr/>
        </p:nvSpPr>
        <p:spPr>
          <a:xfrm>
            <a:off x="1862664" y="4821277"/>
            <a:ext cx="864761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Então, os novos vírus deixarão a célula hospedeira.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Mas, como serão esses novos vírus?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Serão parecidos com os “parentais”?</a:t>
            </a:r>
            <a:endParaRPr/>
          </a:p>
        </p:txBody>
      </p:sp>
      <p:pic>
        <p:nvPicPr>
          <p:cNvPr id="292" name="Google Shape;29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8670" y="513694"/>
            <a:ext cx="7831469" cy="4080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5227" y="1500052"/>
            <a:ext cx="12382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0580" y="1500052"/>
            <a:ext cx="12382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9"/>
          <p:cNvSpPr txBox="1"/>
          <p:nvPr/>
        </p:nvSpPr>
        <p:spPr>
          <a:xfrm>
            <a:off x="1862664" y="4821277"/>
            <a:ext cx="864761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Sim, alguns serão iguais àqueles do início: </a:t>
            </a:r>
            <a:r>
              <a:rPr b="1" i="0" lang="pt-BR" sz="2400" u="none" cap="none" strike="noStrike">
                <a:solidFill>
                  <a:srgbClr val="7030A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H3</a:t>
            </a:r>
            <a:r>
              <a:rPr b="1" i="0" lang="pt-BR" sz="24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N2 </a:t>
            </a:r>
            <a:r>
              <a:rPr b="1" i="0" lang="pt-BR" sz="24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</a:t>
            </a:r>
            <a:r>
              <a:rPr b="1" i="0" lang="pt-BR" sz="2400" u="none" cap="none" strike="noStrike">
                <a:solidFill>
                  <a:srgbClr val="E88663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b="1" i="0" lang="pt-BR" sz="24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H1</a:t>
            </a:r>
            <a:r>
              <a:rPr b="1" i="0" lang="pt-BR" sz="24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N1</a:t>
            </a:r>
            <a:endParaRPr b="1" i="0" sz="2400" u="none" cap="none" strike="noStrik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6152" y="627678"/>
            <a:ext cx="7678227" cy="3969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8955" y="2118361"/>
            <a:ext cx="12382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0"/>
          <p:cNvSpPr txBox="1"/>
          <p:nvPr/>
        </p:nvSpPr>
        <p:spPr>
          <a:xfrm>
            <a:off x="1071869" y="4995853"/>
            <a:ext cx="970232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Outros, porém, terão sofrido combinações diferentes e darão origem a novos vírus: </a:t>
            </a:r>
            <a:r>
              <a:rPr b="1" i="0" lang="pt-BR" sz="2400" u="none" cap="none" strike="noStrike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H3N1</a:t>
            </a:r>
            <a:r>
              <a:rPr b="1" i="0" lang="pt-BR" sz="24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e </a:t>
            </a:r>
            <a:r>
              <a:rPr b="1" i="0" lang="pt-BR" sz="2400" u="none" cap="none" strike="noStrike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H1N2</a:t>
            </a:r>
            <a:r>
              <a:rPr b="1" i="0" lang="pt-BR" sz="24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b="1" i="0" sz="2400" u="none" cap="none" strike="noStrike">
              <a:solidFill>
                <a:srgbClr val="FFFF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07" name="Google Shape;30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8282" y="504851"/>
            <a:ext cx="8249493" cy="4292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 txBox="1"/>
          <p:nvPr/>
        </p:nvSpPr>
        <p:spPr>
          <a:xfrm>
            <a:off x="231227" y="4865223"/>
            <a:ext cx="11645463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Suponhamos que o novo vírus </a:t>
            </a:r>
            <a:r>
              <a:rPr b="1" i="0" lang="pt-BR" sz="2000" u="none" cap="none" strike="noStrike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H3N1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tenha </a:t>
            </a:r>
            <a:r>
              <a:rPr b="1" i="0" lang="pt-BR" sz="20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alto poder de contágio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 tenha obtido sucesso em infectar muitas pessoas,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tornando-se a </a:t>
            </a:r>
            <a:r>
              <a:rPr b="1" i="0" lang="pt-BR" sz="20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cepa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b="1" i="0" lang="pt-BR" sz="20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dominante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nessa população.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Lembrando que esse processo de mutação shift, formando novas cepas só ocorre com o vírus do </a:t>
            </a:r>
            <a:r>
              <a:rPr b="1" i="0" lang="pt-BR" sz="20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tipo A. </a:t>
            </a:r>
            <a:endParaRPr b="1" i="0" sz="2000" u="none" cap="none" strike="noStrike">
              <a:solidFill>
                <a:srgbClr val="FFFF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13" name="Google Shape;313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7298" y="442358"/>
            <a:ext cx="7928099" cy="419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/>
          <p:nvPr/>
        </p:nvSpPr>
        <p:spPr>
          <a:xfrm>
            <a:off x="-287383" y="4856515"/>
            <a:ext cx="12601303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Suponhamos que o novo vírus </a:t>
            </a:r>
            <a:r>
              <a:rPr b="1" i="0" lang="pt-BR" sz="2000" u="none" cap="none" strike="noStrike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H1N2</a:t>
            </a:r>
            <a:r>
              <a:rPr b="1" i="0" lang="pt-BR" sz="2000" u="none" cap="none" strike="noStrike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tenha </a:t>
            </a:r>
            <a:r>
              <a:rPr b="1" i="0" lang="pt-BR" sz="20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baixo poder de contágio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 não obteve sucesso em contagiar as pessoas.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Logo, ele não tornou-se relevante.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Lembrando que tanto humanos, como animais podem ser considerados como “recipiente de mistura”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onde ocorrerá essa combinação dos dois vírus do </a:t>
            </a:r>
            <a:r>
              <a:rPr b="1" i="0" lang="pt-BR" sz="20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tipo A</a:t>
            </a:r>
            <a:r>
              <a:rPr b="1" i="0" lang="pt-BR" sz="20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b="1" i="0" sz="2000" u="none" cap="none" strike="noStrike">
              <a:solidFill>
                <a:srgbClr val="FFFF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19" name="Google Shape;31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5738" y="385475"/>
            <a:ext cx="8055008" cy="4260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/>
          <p:nvPr>
            <p:ph type="title"/>
          </p:nvPr>
        </p:nvSpPr>
        <p:spPr>
          <a:xfrm>
            <a:off x="809292" y="1001486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000"/>
              <a:buFont typeface="Lustria"/>
              <a:buNone/>
            </a:pPr>
            <a:r>
              <a:rPr lang="pt-BR">
                <a:solidFill>
                  <a:srgbClr val="92D050"/>
                </a:solidFill>
              </a:rPr>
              <a:t>CONCLUSÃO</a:t>
            </a:r>
            <a:endParaRPr>
              <a:solidFill>
                <a:srgbClr val="92D050"/>
              </a:solidFill>
            </a:endParaRPr>
          </a:p>
        </p:txBody>
      </p:sp>
      <p:sp>
        <p:nvSpPr>
          <p:cNvPr id="325" name="Google Shape;325;p43"/>
          <p:cNvSpPr/>
          <p:nvPr/>
        </p:nvSpPr>
        <p:spPr>
          <a:xfrm>
            <a:off x="87086" y="1985511"/>
            <a:ext cx="1194283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 vacina não protege permanentemente, pois o vírus sofre constantes mutações. A cada ano, a composição da vacina muda, em função das cepas circulantes, do seu potencial pandêmico e gravidade dos sintomas da infecção. </a:t>
            </a:r>
            <a:endParaRPr b="0" i="0" sz="3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4"/>
          <p:cNvSpPr txBox="1"/>
          <p:nvPr>
            <p:ph type="title"/>
          </p:nvPr>
        </p:nvSpPr>
        <p:spPr>
          <a:xfrm>
            <a:off x="809292" y="1001486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600"/>
              <a:buFont typeface="Lustria"/>
              <a:buNone/>
            </a:pPr>
            <a:r>
              <a:rPr lang="pt-BR" sz="3600">
                <a:solidFill>
                  <a:srgbClr val="92D050"/>
                </a:solidFill>
              </a:rPr>
              <a:t>OS VÍRUS SÃO CRIADOS PELA INDÚSTRIA FARMACÊUTICA PARA VENDER MAIS VACINAS?</a:t>
            </a:r>
            <a:endParaRPr sz="3600">
              <a:solidFill>
                <a:srgbClr val="92D050"/>
              </a:solidFill>
            </a:endParaRPr>
          </a:p>
        </p:txBody>
      </p:sp>
      <p:sp>
        <p:nvSpPr>
          <p:cNvPr id="331" name="Google Shape;331;p44"/>
          <p:cNvSpPr/>
          <p:nvPr/>
        </p:nvSpPr>
        <p:spPr>
          <a:xfrm>
            <a:off x="87086" y="2490008"/>
            <a:ext cx="11942836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2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O primeiro relato  de uma pandemia de gripe ocorreu no ano de 1580 e cerca de 4 pandemias ocorreram ao longo do século XIX.</a:t>
            </a:r>
            <a:endParaRPr b="0" i="0" sz="2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-457200" lvl="2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No ano de 1918, um surto de gripe que teve início em um acampamento do exército americano se alastrou por todo o globo, e estima-se que mais de 20 milhões de pessoas tenham sido dizimadas. Esse evento, chamado de Gripe espanhola, foi uma das piores pandemias já sofridas pela humanidade.</a:t>
            </a:r>
            <a:endParaRPr/>
          </a:p>
          <a:p>
            <a:pPr indent="-457200" lvl="2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b="0" i="0" lang="pt-BR" sz="2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As características desses vírus são estudadas no mundo todo, e são muito bem documentadas.</a:t>
            </a:r>
            <a:endParaRPr b="0" i="0" sz="2800" u="none" cap="none" strike="noStrike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/>
          <p:nvPr>
            <p:ph type="title"/>
          </p:nvPr>
        </p:nvSpPr>
        <p:spPr>
          <a:xfrm>
            <a:off x="817079" y="2719754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Lustria"/>
              <a:buNone/>
            </a:pPr>
            <a:r>
              <a:rPr b="1" lang="pt-BR" sz="3600">
                <a:solidFill>
                  <a:srgbClr val="FFFF00"/>
                </a:solidFill>
              </a:rPr>
              <a:t>UMA OUTRA DÚVIDA PAIRA NO AR....</a:t>
            </a:r>
            <a:endParaRPr sz="3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6166" y="1131706"/>
            <a:ext cx="6816125" cy="4546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7"/>
          <p:cNvSpPr txBox="1"/>
          <p:nvPr>
            <p:ph type="title"/>
          </p:nvPr>
        </p:nvSpPr>
        <p:spPr>
          <a:xfrm>
            <a:off x="1124810" y="2737338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FFF00"/>
                </a:solidFill>
              </a:rPr>
              <a:t>MAS, ENTÃO....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0149" y="971325"/>
            <a:ext cx="6981925" cy="455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"/>
          <p:cNvSpPr txBox="1"/>
          <p:nvPr>
            <p:ph type="title"/>
          </p:nvPr>
        </p:nvSpPr>
        <p:spPr>
          <a:xfrm>
            <a:off x="413239" y="1814146"/>
            <a:ext cx="11605846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60"/>
              <a:buFont typeface="Lustria"/>
              <a:buNone/>
            </a:pPr>
            <a:r>
              <a:rPr b="1" lang="pt-BR" sz="4860">
                <a:solidFill>
                  <a:srgbClr val="FFFF00"/>
                </a:solidFill>
              </a:rPr>
              <a:t>A VACINA CONTRA A  INFLUENZA</a:t>
            </a:r>
            <a:endParaRPr b="1" sz="4860">
              <a:solidFill>
                <a:srgbClr val="FFFF00"/>
              </a:solidFill>
            </a:endParaRPr>
          </a:p>
        </p:txBody>
      </p:sp>
      <p:sp>
        <p:nvSpPr>
          <p:cNvPr id="352" name="Google Shape;352;p48"/>
          <p:cNvSpPr txBox="1"/>
          <p:nvPr>
            <p:ph idx="1" type="body"/>
          </p:nvPr>
        </p:nvSpPr>
        <p:spPr>
          <a:xfrm>
            <a:off x="913795" y="3143795"/>
            <a:ext cx="10353762" cy="9405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6900" rtl="0" algn="ctr">
              <a:spcBef>
                <a:spcPts val="0"/>
              </a:spcBef>
              <a:spcAft>
                <a:spcPts val="0"/>
              </a:spcAft>
              <a:buSzPts val="3780"/>
              <a:buNone/>
            </a:pPr>
            <a:r>
              <a:rPr b="1" lang="pt-BR" sz="5400">
                <a:solidFill>
                  <a:srgbClr val="FA26D2"/>
                </a:solidFill>
                <a:latin typeface="Lustria"/>
                <a:ea typeface="Lustria"/>
                <a:cs typeface="Lustria"/>
                <a:sym typeface="Lustria"/>
              </a:rPr>
              <a:t>não é 100% eficaz?</a:t>
            </a:r>
            <a:endParaRPr b="1" sz="5400">
              <a:solidFill>
                <a:srgbClr val="FA26D2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9"/>
          <p:cNvSpPr txBox="1"/>
          <p:nvPr>
            <p:ph type="title"/>
          </p:nvPr>
        </p:nvSpPr>
        <p:spPr>
          <a:xfrm>
            <a:off x="1009589" y="2717075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8000"/>
              <a:buFont typeface="Lustria"/>
              <a:buNone/>
            </a:pPr>
            <a:r>
              <a:rPr b="1" lang="pt-BR" sz="8000">
                <a:solidFill>
                  <a:srgbClr val="FA26D2"/>
                </a:solidFill>
              </a:rPr>
              <a:t>VAMOS PENSAR!</a:t>
            </a:r>
            <a:endParaRPr sz="8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 txBox="1"/>
          <p:nvPr>
            <p:ph type="title"/>
          </p:nvPr>
        </p:nvSpPr>
        <p:spPr>
          <a:xfrm>
            <a:off x="261256" y="609600"/>
            <a:ext cx="117478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A26D2"/>
                </a:solidFill>
              </a:rPr>
              <a:t>O QUE VOCÊ COSTUMA FAZER PARA EVITAR QUE FIQUE DOENTE?</a:t>
            </a:r>
            <a:endParaRPr b="1">
              <a:solidFill>
                <a:srgbClr val="FA26D2"/>
              </a:solidFill>
            </a:endParaRPr>
          </a:p>
        </p:txBody>
      </p:sp>
      <p:pic>
        <p:nvPicPr>
          <p:cNvPr id="364" name="Google Shape;36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0554" y="2046515"/>
            <a:ext cx="8242841" cy="405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2363" y="2214563"/>
            <a:ext cx="2449403" cy="130942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0"/>
          <p:cNvSpPr txBox="1"/>
          <p:nvPr/>
        </p:nvSpPr>
        <p:spPr>
          <a:xfrm>
            <a:off x="7210097" y="2511972"/>
            <a:ext cx="246993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PREVENÇÃO: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Lavar as mãos</a:t>
            </a:r>
            <a:endParaRPr b="1" i="0" sz="14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1"/>
          <p:cNvSpPr txBox="1"/>
          <p:nvPr>
            <p:ph type="title"/>
          </p:nvPr>
        </p:nvSpPr>
        <p:spPr>
          <a:xfrm>
            <a:off x="261256" y="609600"/>
            <a:ext cx="117478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A26D2"/>
                </a:solidFill>
              </a:rPr>
              <a:t>O QUE VOCÊ COSTUMA FAZER PARA EVITAR QUE FIQUE DOENTE?</a:t>
            </a:r>
            <a:endParaRPr/>
          </a:p>
        </p:txBody>
      </p:sp>
      <p:pic>
        <p:nvPicPr>
          <p:cNvPr id="373" name="Google Shape;37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4199" y="2009043"/>
            <a:ext cx="8181975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3238" y="2009043"/>
            <a:ext cx="3372936" cy="23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1"/>
          <p:cNvSpPr txBox="1"/>
          <p:nvPr/>
        </p:nvSpPr>
        <p:spPr>
          <a:xfrm>
            <a:off x="7210097" y="2511972"/>
            <a:ext cx="2469931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PREVENÇÃO: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Lavar as mãos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Evitar coçar os olhos, boca e nariz </a:t>
            </a:r>
            <a:endParaRPr b="1" i="0" sz="20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261256" y="609600"/>
            <a:ext cx="117478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A26D2"/>
                </a:solidFill>
              </a:rPr>
              <a:t>O QUE VOCÊ COSTUMA FAZER PARA EVITAR QUE FIQUE DOENTE?</a:t>
            </a:r>
            <a:endParaRPr/>
          </a:p>
        </p:txBody>
      </p:sp>
      <p:pic>
        <p:nvPicPr>
          <p:cNvPr id="382" name="Google Shape;38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3766" y="2101589"/>
            <a:ext cx="8242841" cy="405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8681" y="2101589"/>
            <a:ext cx="3477926" cy="336379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2"/>
          <p:cNvSpPr txBox="1"/>
          <p:nvPr/>
        </p:nvSpPr>
        <p:spPr>
          <a:xfrm>
            <a:off x="7210097" y="2511972"/>
            <a:ext cx="2469931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PREVENÇÃO: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Lavar as mãos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Evitar coçar os olhos, boca e nariz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3) Evitar contato com doentes</a:t>
            </a:r>
            <a:endParaRPr b="1" i="0" sz="2000" u="none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3"/>
          <p:cNvSpPr txBox="1"/>
          <p:nvPr>
            <p:ph type="title"/>
          </p:nvPr>
        </p:nvSpPr>
        <p:spPr>
          <a:xfrm>
            <a:off x="261256" y="609600"/>
            <a:ext cx="117478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A26D2"/>
                </a:solidFill>
              </a:rPr>
              <a:t>O QUE VOCÊ COSTUMA FAZER PARA EVITAR QUE FIQUE DOENTE?</a:t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3766" y="1990753"/>
            <a:ext cx="8242841" cy="405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6032" y="1990753"/>
            <a:ext cx="3120575" cy="405819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3"/>
          <p:cNvSpPr txBox="1"/>
          <p:nvPr/>
        </p:nvSpPr>
        <p:spPr>
          <a:xfrm>
            <a:off x="7210097" y="2511972"/>
            <a:ext cx="2469931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PREVENÇÃO: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Lavar as mãos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Evitar coçar os olhos, boca e nariz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3) Evitar contato com doentes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4) </a:t>
            </a:r>
            <a:r>
              <a:rPr b="1" i="0" lang="pt-BR" sz="2000" u="sng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Vacinar-se!</a:t>
            </a:r>
            <a:endParaRPr b="1" i="0" sz="2000" u="sng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4"/>
          <p:cNvSpPr txBox="1"/>
          <p:nvPr>
            <p:ph type="title"/>
          </p:nvPr>
        </p:nvSpPr>
        <p:spPr>
          <a:xfrm>
            <a:off x="191588" y="2583850"/>
            <a:ext cx="117478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A26D2"/>
                </a:solidFill>
              </a:rPr>
              <a:t>COMO SABER SE A VACINA FUNCIONA?</a:t>
            </a:r>
            <a:br>
              <a:rPr b="1" lang="pt-BR">
                <a:solidFill>
                  <a:srgbClr val="FA26D2"/>
                </a:solidFill>
              </a:rPr>
            </a:br>
            <a:br>
              <a:rPr b="1" lang="pt-BR">
                <a:solidFill>
                  <a:srgbClr val="FA26D2"/>
                </a:solidFill>
              </a:rPr>
            </a:br>
            <a:br>
              <a:rPr b="1" lang="pt-BR">
                <a:solidFill>
                  <a:srgbClr val="FA26D2"/>
                </a:solidFill>
              </a:rPr>
            </a:br>
            <a:r>
              <a:rPr b="1" lang="pt-BR">
                <a:solidFill>
                  <a:srgbClr val="FA26D2"/>
                </a:solidFill>
              </a:rPr>
              <a:t>COMO OS PESQUISADORES ESTUDAM</a:t>
            </a:r>
            <a:br>
              <a:rPr b="1" lang="pt-BR">
                <a:solidFill>
                  <a:srgbClr val="FA26D2"/>
                </a:solidFill>
              </a:rPr>
            </a:br>
            <a:r>
              <a:rPr b="1" lang="pt-BR">
                <a:solidFill>
                  <a:srgbClr val="FA26D2"/>
                </a:solidFill>
              </a:rPr>
              <a:t> SUA EFICÁCIA?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5815" y="1229327"/>
            <a:ext cx="7358743" cy="4630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4524" y="1135913"/>
            <a:ext cx="7358743" cy="4630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397" y="1092371"/>
            <a:ext cx="7358743" cy="4630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444137" y="287383"/>
            <a:ext cx="11224014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Lustria"/>
              <a:buNone/>
            </a:pPr>
            <a:r>
              <a:rPr b="1" lang="pt-BR" sz="3600">
                <a:solidFill>
                  <a:srgbClr val="FFFF00"/>
                </a:solidFill>
              </a:rPr>
              <a:t>O QUE AS PESSOAS PENSAM SOBRE A VACINA?</a:t>
            </a:r>
            <a:endParaRPr sz="3600"/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949" y="1586600"/>
            <a:ext cx="4134151" cy="3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5506" y="1414112"/>
            <a:ext cx="5143500" cy="46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/>
        </p:nvSpPr>
        <p:spPr>
          <a:xfrm>
            <a:off x="7777655" y="1912882"/>
            <a:ext cx="2690648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Ouvi dizer que fulano morreu por causa da vacina! Nunca vou tomar isso, é um veneno!</a:t>
            </a:r>
            <a:endParaRPr b="1" i="0" sz="1600" u="none" cap="none" strike="noStrike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9040" y="966363"/>
            <a:ext cx="9277461" cy="5059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9"/>
          <p:cNvSpPr txBox="1"/>
          <p:nvPr>
            <p:ph type="title"/>
          </p:nvPr>
        </p:nvSpPr>
        <p:spPr>
          <a:xfrm>
            <a:off x="975341" y="2790092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A26D2"/>
                </a:solidFill>
              </a:rPr>
              <a:t>PORTANTO...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0"/>
          <p:cNvSpPr txBox="1"/>
          <p:nvPr>
            <p:ph type="title"/>
          </p:nvPr>
        </p:nvSpPr>
        <p:spPr>
          <a:xfrm>
            <a:off x="226422" y="243840"/>
            <a:ext cx="117478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26D2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FA26D2"/>
                </a:solidFill>
              </a:rPr>
              <a:t>ELA É EFICAZ!</a:t>
            </a:r>
            <a:endParaRPr b="1">
              <a:solidFill>
                <a:srgbClr val="FA26D2"/>
              </a:solidFill>
            </a:endParaRPr>
          </a:p>
        </p:txBody>
      </p:sp>
      <p:pic>
        <p:nvPicPr>
          <p:cNvPr id="434" name="Google Shape;43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999" y="1214290"/>
            <a:ext cx="9283337" cy="5072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6239" y="1542228"/>
            <a:ext cx="3477097" cy="408080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0"/>
          <p:cNvSpPr txBox="1"/>
          <p:nvPr/>
        </p:nvSpPr>
        <p:spPr>
          <a:xfrm>
            <a:off x="7714593" y="1786759"/>
            <a:ext cx="2469931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PREVENÇÃO: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1) Lavar as mãos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2) Evitar coçar os olhos, boca e nariz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3) Evitar contato com doentes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4) </a:t>
            </a:r>
            <a:r>
              <a:rPr b="1" i="0" lang="pt-BR" sz="2000" u="sng" cap="none" strike="noStrike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Vacinar-se!</a:t>
            </a:r>
            <a:endParaRPr b="1" i="0" sz="2000" u="sng" cap="none" strike="noStrike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1"/>
          <p:cNvSpPr txBox="1"/>
          <p:nvPr>
            <p:ph type="title"/>
          </p:nvPr>
        </p:nvSpPr>
        <p:spPr>
          <a:xfrm>
            <a:off x="748332" y="696686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92D050"/>
                </a:solidFill>
              </a:rPr>
              <a:t>CONCLUSÃO</a:t>
            </a:r>
            <a:endParaRPr b="1">
              <a:solidFill>
                <a:srgbClr val="92D050"/>
              </a:solidFill>
            </a:endParaRPr>
          </a:p>
        </p:txBody>
      </p:sp>
      <p:sp>
        <p:nvSpPr>
          <p:cNvPr id="442" name="Google Shape;442;p61"/>
          <p:cNvSpPr txBox="1"/>
          <p:nvPr>
            <p:ph idx="1" type="body"/>
          </p:nvPr>
        </p:nvSpPr>
        <p:spPr>
          <a:xfrm>
            <a:off x="748332" y="1932746"/>
            <a:ext cx="10823420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36900" rtl="0" algn="ctr">
              <a:spcBef>
                <a:spcPts val="0"/>
              </a:spcBef>
              <a:spcAft>
                <a:spcPts val="0"/>
              </a:spcAft>
              <a:buSzPts val="1960"/>
              <a:buNone/>
            </a:pPr>
            <a:r>
              <a:rPr lang="pt-BR" sz="2800">
                <a:solidFill>
                  <a:schemeClr val="lt1"/>
                </a:solidFill>
              </a:rPr>
              <a:t>A vacina contra a gripe é eficaz e confere uma imunização entre 60% e 70% segundo estudos. Além disso, a resposta na produção de anticorpos após a vacinação depende de vários fatores como a idade, a exposição prévia e/ou subsequente aos vírus, além de ter eficácia reduzida em pessoas com câncer e pessoas com HIV, devido ao sistema imunológico debilitado.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2"/>
          <p:cNvSpPr txBox="1"/>
          <p:nvPr>
            <p:ph type="title"/>
          </p:nvPr>
        </p:nvSpPr>
        <p:spPr>
          <a:xfrm>
            <a:off x="748332" y="696686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3600"/>
              <a:buFont typeface="Lustria"/>
              <a:buNone/>
            </a:pPr>
            <a:r>
              <a:rPr b="1" lang="pt-BR" sz="3600">
                <a:solidFill>
                  <a:srgbClr val="92D050"/>
                </a:solidFill>
              </a:rPr>
              <a:t>E A VACINA DA GRIPE “DÁ GRIPE”? </a:t>
            </a:r>
            <a:br>
              <a:rPr b="1" lang="pt-BR" sz="3600">
                <a:solidFill>
                  <a:srgbClr val="92D050"/>
                </a:solidFill>
              </a:rPr>
            </a:br>
            <a:r>
              <a:rPr b="1" lang="pt-BR" sz="3600">
                <a:solidFill>
                  <a:srgbClr val="92D050"/>
                </a:solidFill>
              </a:rPr>
              <a:t>QUAIS OS RISCOS DA VACINA?</a:t>
            </a:r>
            <a:endParaRPr b="1" sz="3600">
              <a:solidFill>
                <a:srgbClr val="92D050"/>
              </a:solidFill>
            </a:endParaRPr>
          </a:p>
        </p:txBody>
      </p:sp>
      <p:sp>
        <p:nvSpPr>
          <p:cNvPr id="448" name="Google Shape;448;p62"/>
          <p:cNvSpPr txBox="1"/>
          <p:nvPr>
            <p:ph idx="1" type="body"/>
          </p:nvPr>
        </p:nvSpPr>
        <p:spPr>
          <a:xfrm>
            <a:off x="748332" y="1932746"/>
            <a:ext cx="10823420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960"/>
              <a:buChar char="◈"/>
            </a:pPr>
            <a:r>
              <a:rPr lang="pt-BR" sz="2800">
                <a:solidFill>
                  <a:schemeClr val="lt1"/>
                </a:solidFill>
              </a:rPr>
              <a:t>A vacina é feita com vírus inativos! Portanto, não tem como transmitir a doença. PORÉM, AINDA É POSSÍVEL CONTRAIR</a:t>
            </a:r>
            <a:endParaRPr/>
          </a:p>
          <a:p>
            <a:pPr indent="0" lvl="0" marL="36900" rtl="0" algn="l">
              <a:spcBef>
                <a:spcPts val="1160"/>
              </a:spcBef>
              <a:spcAft>
                <a:spcPts val="0"/>
              </a:spcAft>
              <a:buSzPts val="1960"/>
              <a:buNone/>
            </a:pPr>
            <a:r>
              <a:rPr lang="pt-BR" sz="2800">
                <a:solidFill>
                  <a:schemeClr val="lt1"/>
                </a:solidFill>
              </a:rPr>
              <a:t>GRIPE PROVENIENTE DE OUTRAS CEPAS! </a:t>
            </a:r>
            <a:endParaRPr/>
          </a:p>
          <a:p>
            <a:pPr indent="-306000" lvl="0" marL="342900" rtl="0" algn="l">
              <a:spcBef>
                <a:spcPts val="1160"/>
              </a:spcBef>
              <a:spcAft>
                <a:spcPts val="0"/>
              </a:spcAft>
              <a:buSzPts val="1960"/>
              <a:buChar char="◈"/>
            </a:pPr>
            <a:r>
              <a:rPr lang="pt-BR" sz="2800">
                <a:solidFill>
                  <a:schemeClr val="lt1"/>
                </a:solidFill>
              </a:rPr>
              <a:t>A vacina é contra indicada para pessoas com hipersensibilidade à proteína do ovo de galinha e pessoas com quadro progressivo da Síndrome de </a:t>
            </a:r>
            <a:r>
              <a:rPr lang="pt-BR" sz="2800"/>
              <a:t>Guillan-Barré.</a:t>
            </a:r>
            <a:endParaRPr/>
          </a:p>
          <a:p>
            <a:pPr indent="-306000" lvl="0" marL="342900" rtl="0" algn="l">
              <a:spcBef>
                <a:spcPts val="1160"/>
              </a:spcBef>
              <a:spcAft>
                <a:spcPts val="0"/>
              </a:spcAft>
              <a:buSzPts val="1960"/>
              <a:buChar char="◈"/>
            </a:pPr>
            <a:r>
              <a:rPr lang="pt-BR" sz="2800"/>
              <a:t>Podem ser observados alguns efeitos adversos como: dor no local da aplicação e febre , porém eles desaparecem em 48 horas.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8561" y="1101907"/>
            <a:ext cx="6810375" cy="45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6041" y="564100"/>
            <a:ext cx="8486449" cy="397637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4"/>
          <p:cNvSpPr txBox="1"/>
          <p:nvPr/>
        </p:nvSpPr>
        <p:spPr>
          <a:xfrm>
            <a:off x="0" y="4710737"/>
            <a:ext cx="12026924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Existem laboratórios da OMS espalhados pelo mundo: </a:t>
            </a:r>
            <a:r>
              <a:rPr b="1" i="0" lang="pt-BR" sz="2000" u="none" cap="none" strike="noStrike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EUA, Reino Unido, China, Japão e Austrália.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Ela analisa as variações que vieram desses 5 laboratórios e decidem quais cepas utilizar para a fabricação da vacina,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considerando que a gripe percorre o mundo de maneira bastante previsível.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b="1" i="0" sz="1800" u="none" cap="none" strike="noStrike">
              <a:solidFill>
                <a:srgbClr val="92D05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5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92D050"/>
                </a:solidFill>
              </a:rPr>
              <a:t>NOMEAÇÃO DO VÍRUS</a:t>
            </a:r>
            <a:endParaRPr b="1">
              <a:solidFill>
                <a:srgbClr val="92D050"/>
              </a:solidFill>
            </a:endParaRPr>
          </a:p>
        </p:txBody>
      </p:sp>
      <p:sp>
        <p:nvSpPr>
          <p:cNvPr id="465" name="Google Shape;465;p65"/>
          <p:cNvSpPr txBox="1"/>
          <p:nvPr/>
        </p:nvSpPr>
        <p:spPr>
          <a:xfrm>
            <a:off x="1902767" y="4800352"/>
            <a:ext cx="818846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92D05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Para 2019 foram selecionadas 3 cepas para a fabricação da vacina.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A26D2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 vírus do Tipo A/Michigan/H1N1 é uma cepa antiga.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00B0F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Os outros 2 tipos são cepas novas para a vacina deste ano.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Como o inverno no hemisfério norte ocorre no início do ano,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temos a vantagem de saber, antecipadamente, quais serão as cepas mais recorrentes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 que afetarão as pessoas durante o inverno no hemisfério sul.</a:t>
            </a:r>
            <a:endParaRPr/>
          </a:p>
        </p:txBody>
      </p:sp>
      <p:pic>
        <p:nvPicPr>
          <p:cNvPr id="466" name="Google Shape;46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1562" y="1580050"/>
            <a:ext cx="6658227" cy="3127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6525" y="1148578"/>
            <a:ext cx="6838950" cy="454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400">
        <p:fade thruBlk="1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7"/>
          <p:cNvSpPr txBox="1"/>
          <p:nvPr>
            <p:ph type="title"/>
          </p:nvPr>
        </p:nvSpPr>
        <p:spPr>
          <a:xfrm>
            <a:off x="939922" y="522555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4000"/>
              <a:buFont typeface="Lustria"/>
              <a:buNone/>
            </a:pPr>
            <a:r>
              <a:rPr b="1" lang="pt-BR">
                <a:solidFill>
                  <a:srgbClr val="92D050"/>
                </a:solidFill>
              </a:rPr>
              <a:t>Vamos ver como é feita a produção?</a:t>
            </a:r>
            <a:endParaRPr b="1">
              <a:solidFill>
                <a:srgbClr val="92D050"/>
              </a:solidFill>
            </a:endParaRPr>
          </a:p>
        </p:txBody>
      </p:sp>
      <p:pic>
        <p:nvPicPr>
          <p:cNvPr id="477" name="Google Shape;47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0986" y="500334"/>
            <a:ext cx="6810375" cy="442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/>
          <p:nvPr>
            <p:ph type="title"/>
          </p:nvPr>
        </p:nvSpPr>
        <p:spPr>
          <a:xfrm>
            <a:off x="444137" y="287383"/>
            <a:ext cx="11224014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Lustria"/>
              <a:buNone/>
            </a:pPr>
            <a:r>
              <a:rPr b="1" lang="pt-BR" sz="3600">
                <a:solidFill>
                  <a:srgbClr val="FFFF00"/>
                </a:solidFill>
              </a:rPr>
              <a:t>O QUE AS PESSOAS PENSAM SOBRE A VACINA?</a:t>
            </a:r>
            <a:endParaRPr sz="3600"/>
          </a:p>
        </p:txBody>
      </p:sp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275" y="1484725"/>
            <a:ext cx="2577635" cy="190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0323" y="1484725"/>
            <a:ext cx="6672602" cy="47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488" y="3683775"/>
            <a:ext cx="2397175" cy="2173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0027" y="587274"/>
            <a:ext cx="2687150" cy="268715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483" name="Google Shape;483;p68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</a:pPr>
            <a:r>
              <a:t/>
            </a:r>
            <a:endParaRPr/>
          </a:p>
        </p:txBody>
      </p:sp>
      <p:pic>
        <p:nvPicPr>
          <p:cNvPr id="484" name="Google Shape;484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7655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2629" y="0"/>
            <a:ext cx="74893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9"/>
          <p:cNvSpPr txBox="1"/>
          <p:nvPr/>
        </p:nvSpPr>
        <p:spPr>
          <a:xfrm>
            <a:off x="0" y="2151727"/>
            <a:ext cx="4702629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0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A GRIPE </a:t>
            </a:r>
            <a:endParaRPr b="1" i="0" sz="40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0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PODE MATAR.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0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VACINE-SE!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0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88663"/>
              </a:buClr>
              <a:buSzPts val="4000"/>
              <a:buFont typeface="Lustria"/>
              <a:buNone/>
            </a:pPr>
            <a:r>
              <a:rPr lang="pt-BR">
                <a:solidFill>
                  <a:srgbClr val="E88663"/>
                </a:solidFill>
              </a:rPr>
              <a:t>REFERÊNCIAS</a:t>
            </a:r>
            <a:endParaRPr>
              <a:solidFill>
                <a:srgbClr val="E88663"/>
              </a:solidFill>
            </a:endParaRPr>
          </a:p>
        </p:txBody>
      </p:sp>
      <p:sp>
        <p:nvSpPr>
          <p:cNvPr id="496" name="Google Shape;496;p70"/>
          <p:cNvSpPr txBox="1"/>
          <p:nvPr>
            <p:ph idx="1" type="body"/>
          </p:nvPr>
        </p:nvSpPr>
        <p:spPr>
          <a:xfrm>
            <a:off x="451573" y="1645363"/>
            <a:ext cx="11278205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6000" lvl="0" marL="342900" rtl="0" algn="l">
              <a:spcBef>
                <a:spcPts val="0"/>
              </a:spcBef>
              <a:spcAft>
                <a:spcPts val="0"/>
              </a:spcAft>
              <a:buSzPts val="1260"/>
              <a:buChar char="◈"/>
            </a:pPr>
            <a:r>
              <a:rPr lang="pt-BR" sz="1800">
                <a:solidFill>
                  <a:srgbClr val="FFC000"/>
                </a:solidFill>
              </a:rPr>
              <a:t>Khan Academy (Ciências/Saúde e Medicina/Doenças, Infecciosas/Gripe): </a:t>
            </a:r>
            <a:r>
              <a:rPr lang="pt-BR" sz="1800" u="sng">
                <a:solidFill>
                  <a:schemeClr val="hlink"/>
                </a:solidFill>
                <a:hlinkClick r:id="rId3"/>
              </a:rPr>
              <a:t>https://pt.khanacademy.org/science/health-and-medicine/infectious-diseases/influenza/v/genetic-shift-in-flu</a:t>
            </a:r>
            <a:endParaRPr sz="1800">
              <a:solidFill>
                <a:srgbClr val="FFC000"/>
              </a:solidFill>
            </a:endParaRPr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pt-BR" sz="1800">
                <a:solidFill>
                  <a:srgbClr val="FFC000"/>
                </a:solidFill>
              </a:rPr>
              <a:t>Artigo de Revisão - Influenza (Gripe) - Julival Ribeiro1, Nancy Bellei2. -1Hospital de Base do Distrito Federal, Brasília, DF, Brasil.- 2Universidade Federal de São Paulo, São Paulo, SP</a:t>
            </a:r>
            <a:endParaRPr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pt-BR" sz="1800">
                <a:solidFill>
                  <a:srgbClr val="FFC000"/>
                </a:solidFill>
              </a:rPr>
              <a:t>Informe Técnico – 20ª Campanha Nacional de Vacinação contra a Influenza</a:t>
            </a:r>
            <a:endParaRPr/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pt-BR" sz="1800">
                <a:solidFill>
                  <a:srgbClr val="FFC000"/>
                </a:solidFill>
              </a:rPr>
              <a:t>Artigo de Revisão – Influenza A (H1N1) – Ana Paula Tavares Beirigo, Isabel da Silva Pereira, Patrícia Costa Lima da Silva - Centro Universitário UNA, Belo Horizonte, Minas Gerais, Brasil. </a:t>
            </a:r>
            <a:endParaRPr sz="1800">
              <a:solidFill>
                <a:srgbClr val="FFC000"/>
              </a:solidFill>
            </a:endParaRPr>
          </a:p>
          <a:p>
            <a:pPr indent="-306000" lvl="0" marL="342900" rtl="0" algn="l">
              <a:spcBef>
                <a:spcPts val="960"/>
              </a:spcBef>
              <a:spcAft>
                <a:spcPts val="0"/>
              </a:spcAft>
              <a:buSzPts val="1260"/>
              <a:buChar char="◈"/>
            </a:pPr>
            <a:r>
              <a:rPr lang="pt-BR" sz="1800">
                <a:solidFill>
                  <a:srgbClr val="FFC000"/>
                </a:solidFill>
              </a:rPr>
              <a:t>INFORMAÇÕES TÉCNICAS E RECOMENDAÇÕES SOBRE A SAZONALIDADE DE INFLUENZA 2019 – Ministério da Saúde. </a:t>
            </a:r>
            <a:endParaRPr/>
          </a:p>
          <a:p>
            <a:pPr indent="-225989" lvl="0" marL="342900" rtl="0" algn="l">
              <a:spcBef>
                <a:spcPts val="96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800">
              <a:solidFill>
                <a:srgbClr val="FFC000"/>
              </a:solidFill>
            </a:endParaRPr>
          </a:p>
          <a:p>
            <a:pPr indent="-225989" lvl="0" marL="342900" rtl="0" algn="l">
              <a:spcBef>
                <a:spcPts val="96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 sz="18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1"/>
          <p:cNvSpPr txBox="1"/>
          <p:nvPr>
            <p:ph type="title"/>
          </p:nvPr>
        </p:nvSpPr>
        <p:spPr>
          <a:xfrm>
            <a:off x="713498" y="2551612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8000"/>
              <a:buFont typeface="Lustria"/>
              <a:buNone/>
            </a:pPr>
            <a:r>
              <a:rPr b="1" lang="pt-BR" sz="8000">
                <a:solidFill>
                  <a:srgbClr val="7030A0"/>
                </a:solidFill>
              </a:rPr>
              <a:t>OBRIGADO!</a:t>
            </a:r>
            <a:endParaRPr b="1" sz="800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/>
          <p:nvPr>
            <p:ph type="title"/>
          </p:nvPr>
        </p:nvSpPr>
        <p:spPr>
          <a:xfrm>
            <a:off x="516846" y="568179"/>
            <a:ext cx="11095325" cy="96174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790"/>
              <a:buFont typeface="Lustria"/>
              <a:buNone/>
            </a:pPr>
            <a:r>
              <a:rPr b="1" lang="pt-BR" sz="2790">
                <a:solidFill>
                  <a:srgbClr val="00B0F0"/>
                </a:solidFill>
              </a:rPr>
              <a:t>A vacina contra a gripe existe há mais de duas décadas e, desde 1999, faz parte do calendário de campanhas de vacinação do SUS no Brasil.</a:t>
            </a:r>
            <a:br>
              <a:rPr b="1" lang="pt-BR" sz="3600">
                <a:solidFill>
                  <a:srgbClr val="00B0F0"/>
                </a:solidFill>
              </a:rPr>
            </a:br>
            <a:endParaRPr sz="3600"/>
          </a:p>
        </p:txBody>
      </p:sp>
      <p:pic>
        <p:nvPicPr>
          <p:cNvPr id="183" name="Google Shape;183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3494" y="1995926"/>
            <a:ext cx="1633810" cy="21784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pic>
        <p:nvPicPr>
          <p:cNvPr id="184" name="Google Shape;18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8357" y="1987216"/>
            <a:ext cx="1626153" cy="217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5563" y="1978507"/>
            <a:ext cx="1627591" cy="217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899" y="1969798"/>
            <a:ext cx="1609667" cy="217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12476" y="1934962"/>
            <a:ext cx="3179811" cy="223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4787" y="4482087"/>
            <a:ext cx="1633810" cy="218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84542" y="4482087"/>
            <a:ext cx="1582152" cy="218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4655562" y="4427782"/>
            <a:ext cx="3507003" cy="222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412476" y="4411385"/>
            <a:ext cx="3179811" cy="224322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1246616" y="168814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2011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3226357" y="1666549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2012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5213163" y="167107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2013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6977444" y="166654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2014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9744538" y="1658184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2015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1260894" y="4257496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2016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3187756" y="4257495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2017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9" name="Google Shape;199;p24"/>
          <p:cNvSpPr txBox="1"/>
          <p:nvPr/>
        </p:nvSpPr>
        <p:spPr>
          <a:xfrm>
            <a:off x="6064509" y="4175028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2018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200" name="Google Shape;200;p24"/>
          <p:cNvSpPr txBox="1"/>
          <p:nvPr/>
        </p:nvSpPr>
        <p:spPr>
          <a:xfrm>
            <a:off x="9737498" y="4175027"/>
            <a:ext cx="55015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FFFF00"/>
                </a:solidFill>
                <a:latin typeface="Lustria"/>
                <a:ea typeface="Lustria"/>
                <a:cs typeface="Lustria"/>
                <a:sym typeface="Lustria"/>
              </a:rPr>
              <a:t>2019</a:t>
            </a:r>
            <a:endParaRPr b="1" i="0" sz="1400" u="none" cap="none" strike="noStrike">
              <a:solidFill>
                <a:srgbClr val="FFFF00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/>
          <p:nvPr>
            <p:ph type="title"/>
          </p:nvPr>
        </p:nvSpPr>
        <p:spPr>
          <a:xfrm>
            <a:off x="983464" y="286512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40"/>
              <a:buFont typeface="Lustria"/>
              <a:buNone/>
            </a:pPr>
            <a:r>
              <a:rPr b="1" lang="pt-BR" sz="3240">
                <a:solidFill>
                  <a:srgbClr val="FFFF00"/>
                </a:solidFill>
              </a:rPr>
              <a:t>Mas...</a:t>
            </a:r>
            <a:br>
              <a:rPr b="1" lang="pt-BR" sz="3240">
                <a:solidFill>
                  <a:srgbClr val="00B0F0"/>
                </a:solidFill>
              </a:rPr>
            </a:br>
            <a:br>
              <a:rPr b="1" lang="pt-BR" sz="3240">
                <a:solidFill>
                  <a:srgbClr val="00B0F0"/>
                </a:solidFill>
              </a:rPr>
            </a:br>
            <a:r>
              <a:rPr b="1" lang="pt-BR" sz="3240">
                <a:solidFill>
                  <a:srgbClr val="00B0F0"/>
                </a:solidFill>
              </a:rPr>
              <a:t>Se isso fosse verdade, por que os mesmos grupos de pessoas são vacinados anualmente?</a:t>
            </a:r>
            <a:br>
              <a:rPr b="1" lang="pt-BR" sz="3240">
                <a:solidFill>
                  <a:srgbClr val="00B0F0"/>
                </a:solidFill>
              </a:rPr>
            </a:br>
            <a:r>
              <a:rPr b="1" lang="pt-BR" sz="3240">
                <a:solidFill>
                  <a:srgbClr val="00B0F0"/>
                </a:solidFill>
              </a:rPr>
              <a:t>A vacina não protege permanentemente?</a:t>
            </a:r>
            <a:endParaRPr sz="3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>
            <p:ph type="title"/>
          </p:nvPr>
        </p:nvSpPr>
        <p:spPr>
          <a:xfrm>
            <a:off x="983464" y="2865120"/>
            <a:ext cx="10353900" cy="9705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Lustria"/>
              <a:buNone/>
            </a:pPr>
            <a:r>
              <a:rPr b="1" lang="pt-BR" sz="3600">
                <a:solidFill>
                  <a:srgbClr val="FFFF00"/>
                </a:solidFill>
              </a:rPr>
              <a:t>ENTÃO, QUAL A EXPLICAÇÃO? POR QUE O GOVERNO INVESTE TANTO NAS CAMPANHAS DE VACINAÇÃO? SERIA TUDO UMA GRANDE CONSPIRAÇÃO?</a:t>
            </a:r>
            <a:endParaRPr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913795" y="732693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200"/>
              <a:buFont typeface="Lustria"/>
              <a:buNone/>
            </a:pPr>
            <a:r>
              <a:rPr lang="pt-BR" sz="3200">
                <a:solidFill>
                  <a:srgbClr val="00B0F0"/>
                </a:solidFill>
              </a:rPr>
              <a:t>PRIMEIRO, VAMOS AOS TIPOS DE VÍRUS INFLUENZA:</a:t>
            </a:r>
            <a:endParaRPr sz="3200">
              <a:solidFill>
                <a:srgbClr val="00B0F0"/>
              </a:solidFill>
            </a:endParaRPr>
          </a:p>
        </p:txBody>
      </p:sp>
      <p:pic>
        <p:nvPicPr>
          <p:cNvPr id="216" name="Google Shape;21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7376" y="2048565"/>
            <a:ext cx="7086600" cy="39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rdósia">
  <a:themeElements>
    <a:clrScheme name="Ardósia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