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684D54-59B1-403E-9BFB-D5DED35F9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E8F499-8695-4886-B3FD-AC5E63122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1F03D3-E7BF-4BA9-80D0-01566AD6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F4D545-3885-4D0C-83BE-C2DAD237A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CB97AE-B080-4FCB-9BA9-374A6FEBB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E6C47-E4E4-4065-A8D2-B8681862F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D9D895-3819-4864-AFBC-0F801722C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34C3B6-7CC4-4517-93D8-08BEB6E3A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D0A961-56D4-421C-AF2E-E4662BD8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8A522C-1385-4BEB-88E2-D92898F9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2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26EAC2-9F83-4A6B-992E-1182C714FB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CFC4CA-CDF9-4F01-B74E-D065CDB35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8EC67F-0E3C-4475-8D81-E0A924F2F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F2CBBE-E616-48C7-8CFC-670FC5506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55DEFA-B8DD-4DED-9566-79D81584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2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92857-FA41-4799-A15D-BC85F55E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4F1DA3-9E83-4A09-8814-9D58827A8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A6111A-5EC9-4368-8F39-FC9E5407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3AB46A-B84E-4AA7-95A7-69A78B66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F7AC64-BD9D-4304-ADB4-1AFC461C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F8EF6-F42E-4163-A5C1-E47275C4E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1B8E8B-4E6D-4D97-8BD7-2B04A67DB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932A09-787F-4CEA-B506-C950C5F12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5EEBB6-4401-4A4A-8DAA-EA7CB3F7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C6336-FD5B-4C28-822C-A2A525F1B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6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7B6-D828-4B07-A99C-6F07035E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B32FF4-6456-4023-AB34-1F035380F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399A69-9F28-45CE-8E24-6CEED67EA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13D9C2-06CE-4B89-AF27-C423A2EE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C52103-8B60-4698-A6E3-8A05A292E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DF48EB-9145-4093-8E7D-2714E6C5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7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2558D-C34B-425A-93DA-CCC6ED64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5397FE-9C1E-4EF8-835D-D807437DA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01EB6A8-98B0-46DB-A673-21FE15FE9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9B5F1B-3343-4015-957F-8DC0D6DAD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9018685-F479-4DA6-B1D2-C4DD24E17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8641C45-7A25-47C4-9D7D-544A3256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796AEDE-F927-44A5-8C37-64EDE252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B779C06-CD95-4C52-ADEB-C36CD142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F4FB7-A6F2-4E74-9D1F-3E0C738D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4F22BA-1073-43A8-9660-293492C7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81056FE-B6FD-479F-B9E5-E3AE232A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D0BCE00-FBEB-4BD1-B9BF-E7D4840E1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5EF23B-DD07-4A12-84F9-566A94AD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FEAEB40-DB25-440A-AF21-D48F1CFA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260B209-F1C2-4FA0-8507-4A6B5970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4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59270-5D89-4932-9CE3-9D4200F5B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2748FB-4ACE-4E07-9177-4037FD56C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FB920F-49D7-49D9-B6C7-E09C5F8F9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FD87D3-F69E-4AE1-9187-AD37169D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150EB4-2B20-459C-B305-79ACF44DD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6B4E22-1DA3-463F-B4AC-0EE48772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5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9DAE8-5768-4C1F-B9C0-AA0BD41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27D4EBB-4AA7-4EF8-8B38-F8EAD57D0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CAE5E0D-F091-43BC-B2C9-D6AC8D02B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91A77E-510A-40E7-9FC0-C230FBFC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C07185-8F85-4FF9-9E26-FE29242C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1B7A7D-2A0E-488D-9608-2EE9D226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5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3317BD1-CA1B-4D53-BDCC-A34FF5884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302EFF-92B3-41CC-B888-32C45B325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98D3BD-6E43-488F-B59B-0829B46AF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E6A09-F9C0-4C42-BA9B-4A61250BDFEA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8C5F6E-810B-40B4-9CA1-DA95DE68B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A36E59-9570-454A-946C-0B8121B27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380B-97D3-4248-85D4-82A26C33E9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0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5850F-9078-477B-8626-DA5DC272A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52" y="141704"/>
            <a:ext cx="10840278" cy="23876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+mn-lt"/>
              </a:rPr>
              <a:t>Ciclo</a:t>
            </a:r>
            <a:r>
              <a:rPr lang="en-US" dirty="0">
                <a:latin typeface="+mn-lt"/>
              </a:rPr>
              <a:t> de </a:t>
            </a:r>
            <a:r>
              <a:rPr lang="en-US" dirty="0" err="1">
                <a:latin typeface="+mn-lt"/>
              </a:rPr>
              <a:t>Estudos</a:t>
            </a:r>
            <a:r>
              <a:rPr lang="en-US" dirty="0">
                <a:latin typeface="+mn-lt"/>
              </a:rPr>
              <a:t> I</a:t>
            </a:r>
            <a:br>
              <a:rPr lang="en-US" dirty="0">
                <a:latin typeface="+mn-lt"/>
              </a:rPr>
            </a:br>
            <a:r>
              <a:rPr lang="en-US" dirty="0" err="1">
                <a:latin typeface="+mn-lt"/>
              </a:rPr>
              <a:t>Ciclo</a:t>
            </a:r>
            <a:r>
              <a:rPr lang="en-US" dirty="0">
                <a:latin typeface="+mn-lt"/>
              </a:rPr>
              <a:t> de </a:t>
            </a:r>
            <a:r>
              <a:rPr lang="en-US" dirty="0" err="1">
                <a:latin typeface="+mn-lt"/>
              </a:rPr>
              <a:t>Estudos</a:t>
            </a:r>
            <a:r>
              <a:rPr lang="en-US" dirty="0">
                <a:latin typeface="+mn-lt"/>
              </a:rPr>
              <a:t> II</a:t>
            </a:r>
            <a:br>
              <a:rPr lang="en-US" dirty="0">
                <a:latin typeface="+mn-lt"/>
              </a:rPr>
            </a:br>
            <a:r>
              <a:rPr lang="en-US" dirty="0" err="1">
                <a:latin typeface="+mn-lt"/>
              </a:rPr>
              <a:t>Seminários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Química</a:t>
            </a:r>
            <a:r>
              <a:rPr lang="en-US" dirty="0">
                <a:latin typeface="+mn-lt"/>
              </a:rPr>
              <a:t> - </a:t>
            </a:r>
            <a:r>
              <a:rPr lang="en-US" dirty="0" err="1">
                <a:latin typeface="+mn-lt"/>
              </a:rPr>
              <a:t>Doutorado</a:t>
            </a:r>
            <a:endParaRPr lang="en-US" dirty="0">
              <a:latin typeface="+mn-lt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F433152-83BE-7FD2-D731-D05288158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0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FF9DE-2A65-497D-91B2-2BCB2D59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6"/>
            <a:ext cx="10515600" cy="721553"/>
          </a:xfrm>
        </p:spPr>
        <p:txBody>
          <a:bodyPr/>
          <a:lstStyle/>
          <a:p>
            <a:pPr algn="ctr"/>
            <a:r>
              <a:rPr lang="en-US" b="1" dirty="0" err="1"/>
              <a:t>Ciclo</a:t>
            </a:r>
            <a:r>
              <a:rPr lang="en-US" b="1" dirty="0"/>
              <a:t> de </a:t>
            </a:r>
            <a:r>
              <a:rPr lang="en-US" b="1" dirty="0" err="1"/>
              <a:t>Estudos</a:t>
            </a:r>
            <a:r>
              <a:rPr lang="en-US" b="1" dirty="0"/>
              <a:t> I e 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97641C-6979-46A7-A39F-EAF5EEA76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6678"/>
            <a:ext cx="12085983" cy="56447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CE I: </a:t>
            </a:r>
            <a:r>
              <a:rPr lang="pt-BR" dirty="0"/>
              <a:t>é obrigatória para todos(as) os(as) alunos(as) do curso de Mestrado do Programa de Pós-graduação em Química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CE II: </a:t>
            </a:r>
            <a:r>
              <a:rPr lang="pt-BR" dirty="0"/>
              <a:t>é obrigatória para todos(as) os(as) alunos(as) do curso de Doutorado e Doutorado Direto do Programa de Pós-graduação em Química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/>
              <a:t>Forma de avaliação: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Avaliação da participação em aula por meio de </a:t>
            </a:r>
            <a:r>
              <a:rPr lang="pt-BR" u="sng" dirty="0"/>
              <a:t>relatórios individuais (resenhas) </a:t>
            </a:r>
            <a:r>
              <a:rPr lang="pt-BR" dirty="0"/>
              <a:t>acerca do conteúdo apresentado pelo palestrante. </a:t>
            </a:r>
            <a:r>
              <a:rPr lang="pt-BR" u="sng" dirty="0"/>
              <a:t>Fazer upload do relatório via </a:t>
            </a:r>
            <a:r>
              <a:rPr lang="pt-BR" u="sng" dirty="0" err="1"/>
              <a:t>edisciplina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941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92324-64F3-40A2-916D-1CE7E1CA6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21" y="0"/>
            <a:ext cx="11622157" cy="6758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Seminário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Química</a:t>
            </a:r>
            <a:r>
              <a:rPr lang="en-US" b="1" dirty="0"/>
              <a:t>- </a:t>
            </a:r>
            <a:r>
              <a:rPr lang="en-US" b="1" dirty="0" err="1"/>
              <a:t>Doutorado</a:t>
            </a:r>
            <a:endParaRPr lang="en-US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324F9D-A813-4440-B40D-FDD3B1D6E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20" y="1253330"/>
            <a:ext cx="11622157" cy="542576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Os doutorandos inscritos na disciplina Seminários em Química – Doutorado deverá apresentar um seminário na área de </a:t>
            </a:r>
            <a:r>
              <a:rPr lang="pt-BR" u="sng" dirty="0"/>
              <a:t>Química e/ou áreas correlatas</a:t>
            </a:r>
            <a:r>
              <a:rPr lang="pt-BR" dirty="0"/>
              <a:t>, em nível de pós-graduação, sobre assunto de interesse do aluno. No caso do assunto ser </a:t>
            </a:r>
            <a:r>
              <a:rPr lang="pt-BR" u="sng" dirty="0"/>
              <a:t>semelhante</a:t>
            </a:r>
            <a:r>
              <a:rPr lang="pt-BR" dirty="0"/>
              <a:t> ao sujeito do </a:t>
            </a:r>
            <a:r>
              <a:rPr lang="pt-BR" u="sng" dirty="0"/>
              <a:t>projeto de doutorado</a:t>
            </a:r>
            <a:r>
              <a:rPr lang="pt-BR" dirty="0"/>
              <a:t>, deve o aluno considerar o seminário como um </a:t>
            </a:r>
            <a:r>
              <a:rPr lang="pt-BR" u="sng" dirty="0"/>
              <a:t>estado da arte </a:t>
            </a:r>
            <a:r>
              <a:rPr lang="pt-BR" dirty="0"/>
              <a:t>do assunto e não um seminário para </a:t>
            </a:r>
            <a:r>
              <a:rPr lang="pt-BR" u="sng" dirty="0"/>
              <a:t>apresentar dados e resultados da sua própria pesquisa</a:t>
            </a:r>
            <a:r>
              <a:rPr lang="pt-BR" dirty="0"/>
              <a:t>, exceto quando pretende, entre os exemplos a serem discutidos, apresentar artigo científico já publicado de assunto resultante da tese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1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7B935-A5C0-458F-8FE8-86D7BD576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119270"/>
            <a:ext cx="11940209" cy="5565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Seminários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Química</a:t>
            </a:r>
            <a:r>
              <a:rPr lang="en-US" b="1" dirty="0"/>
              <a:t> - </a:t>
            </a:r>
            <a:r>
              <a:rPr lang="en-US" b="1" dirty="0" err="1"/>
              <a:t>Doutorado</a:t>
            </a:r>
            <a:endParaRPr lang="en-US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8A6E79-3CE1-46D0-862E-E7DBDDABF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774560"/>
            <a:ext cx="11940209" cy="608343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b="1" u="sng" dirty="0"/>
              <a:t>Forma de Avaliação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100" dirty="0"/>
              <a:t>A avaliação do seminário proferido por cada aluno será feita por uma comissão de cinco docentes de diferentes áreas do programa, que atribuirão o conceito final.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100" dirty="0"/>
              <a:t>Os alunos serão avaliados em dois momentos, </a:t>
            </a:r>
            <a:r>
              <a:rPr lang="pt-BR" sz="2100" u="sng" dirty="0"/>
              <a:t>apresentação</a:t>
            </a:r>
            <a:r>
              <a:rPr lang="pt-BR" sz="2100" dirty="0"/>
              <a:t> e </a:t>
            </a:r>
            <a:r>
              <a:rPr lang="pt-BR" sz="2100" u="sng" dirty="0"/>
              <a:t>arguição</a:t>
            </a:r>
            <a:r>
              <a:rPr lang="pt-BR" sz="2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100" dirty="0"/>
              <a:t>Segundo os seguintes critérios de avaliação: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100" dirty="0"/>
              <a:t>	1) Observância dos tempos mínimo e máximo recomendados para duração do seminário (a apresentação deverá durar de </a:t>
            </a:r>
            <a:r>
              <a:rPr lang="pt-BR" sz="2100" u="sng" dirty="0"/>
              <a:t>40 a 60 minutos</a:t>
            </a:r>
            <a:r>
              <a:rPr lang="pt-BR" sz="2100" dirty="0"/>
              <a:t>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100" dirty="0"/>
              <a:t>	2) Adequação da linguagem em relação à norma culta da língua portuguesa (apresentação e arguição). Em caso de dúvida sobre a tradução de termos técnicos, sugere-se que o aluno consulte a banca ou utilize o termo </a:t>
            </a:r>
            <a:r>
              <a:rPr lang="pt-BR" sz="2100" u="sng" dirty="0"/>
              <a:t>original entre aspas</a:t>
            </a:r>
            <a:r>
              <a:rPr lang="pt-BR" sz="2100" dirty="0"/>
              <a:t>, fazendo menção ao fato de não haver termo correspondente em língua portuguesa.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100" dirty="0"/>
              <a:t>3) Critério sobre os slides: atentar-se para a qualidade (resolução) das figuras apresentadas e evitar o excesso de texto nos slides.</a:t>
            </a:r>
          </a:p>
        </p:txBody>
      </p:sp>
    </p:spTree>
    <p:extLst>
      <p:ext uri="{BB962C8B-B14F-4D97-AF65-F5344CB8AC3E}">
        <p14:creationId xmlns:p14="http://schemas.microsoft.com/office/powerpoint/2010/main" val="230320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13107F-2FE7-4D9B-9FC9-F15A3FC18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046226" cy="544981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u="sng" dirty="0"/>
              <a:t>Forma de Avaliação</a:t>
            </a:r>
            <a:endParaRPr lang="pt-BR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/>
              <a:t>4) Sobre o conteúdo da apresentação (apresentação e arguição):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/>
              <a:t> 	4.1. Lembrar-se que se trata de uma apresentação acadêmica dentro de um programa de pós graduação em química. Generalidades e curiosidades sobre o tema do seminário devem ser mantidas em um nível adequado, sem se sobrepor aos respectivos conteúdos formais.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/>
              <a:t>	4.2. O aluno será arguido por cada membro da banca de maneira independente de conceitos básicos e gerais de todas as áreas da Química.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8EDE215-CBCD-4B4B-913E-3444E31BADC1}"/>
              </a:ext>
            </a:extLst>
          </p:cNvPr>
          <p:cNvSpPr txBox="1">
            <a:spLocks/>
          </p:cNvSpPr>
          <p:nvPr/>
        </p:nvSpPr>
        <p:spPr>
          <a:xfrm>
            <a:off x="251791" y="192158"/>
            <a:ext cx="11940209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/>
              <a:t>Seminários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Química</a:t>
            </a:r>
            <a:r>
              <a:rPr lang="en-US" b="1" dirty="0"/>
              <a:t> - </a:t>
            </a:r>
            <a:r>
              <a:rPr lang="en-US" b="1" dirty="0" err="1"/>
              <a:t>Doutorado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99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6DE169-3A06-4840-9104-BB08EDBD6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659432"/>
            <a:ext cx="11940209" cy="619856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u="sng" dirty="0"/>
              <a:t>Forma de Avaliação</a:t>
            </a:r>
            <a:endParaRPr lang="pt-BR" sz="2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dirty="0"/>
              <a:t>5) Haverá um formulário, com critérios objetivos de avaliação relacionados aos itens mencionados acima, que será preenchido por cada membro da banca e servirá como base para o conceito final atribuído ao seminário de cada aluno. A avaliação tomará como base </a:t>
            </a:r>
            <a:r>
              <a:rPr lang="pt-BR" sz="2200" u="sng" dirty="0"/>
              <a:t>as seguintes pontuações</a:t>
            </a:r>
            <a:r>
              <a:rPr lang="pt-BR" sz="2200" dirty="0"/>
              <a:t>: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Tempo da apresentação (1,0 ponto):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Linguagem (máximo 2,0 pontos):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Slides (máximo 1,0 ponto):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Referências bibliográficas (máximo 1,0 ponto):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Conteúdo (máximo 5,0 pontos):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dirty="0"/>
              <a:t>Conceitos: A= 9,0 – 10,0; B= 8,0 – 8,9; C= 7,0 – 7,9 e Reprovado = nota &lt; 6,9.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600" dirty="0"/>
              <a:t>*Alunos que forem reprovados poderão reapresentar o seminário respeitando o prazo da disciplina no semestre que está inscrito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F8D47C5-1281-429E-B800-55968285F4ED}"/>
              </a:ext>
            </a:extLst>
          </p:cNvPr>
          <p:cNvSpPr txBox="1">
            <a:spLocks/>
          </p:cNvSpPr>
          <p:nvPr/>
        </p:nvSpPr>
        <p:spPr>
          <a:xfrm>
            <a:off x="106017" y="89589"/>
            <a:ext cx="11940209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/>
              <a:t>Seminários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Química</a:t>
            </a:r>
            <a:r>
              <a:rPr lang="en-US" b="1" dirty="0"/>
              <a:t> - </a:t>
            </a:r>
            <a:r>
              <a:rPr lang="en-US" b="1" dirty="0" err="1"/>
              <a:t>Doutorado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185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602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do Office</vt:lpstr>
      <vt:lpstr>Ciclo de Estudos I Ciclo de Estudos II Seminários em Química - Doutorado</vt:lpstr>
      <vt:lpstr>Ciclo de Estudos I e II</vt:lpstr>
      <vt:lpstr>Seminário em Química- Doutorado</vt:lpstr>
      <vt:lpstr>Seminários em Química - Doutorado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Estudos I Ciclo de Estudos II Seminários em Química - Doutorado</dc:title>
  <dc:creator>Anderson Rodrigo Moraes de Oliveira</dc:creator>
  <cp:lastModifiedBy>Anderson Rodrigo Moraes de Oliveira</cp:lastModifiedBy>
  <cp:revision>15</cp:revision>
  <dcterms:created xsi:type="dcterms:W3CDTF">2022-03-31T17:57:17Z</dcterms:created>
  <dcterms:modified xsi:type="dcterms:W3CDTF">2023-08-08T16:20:45Z</dcterms:modified>
</cp:coreProperties>
</file>