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0" r:id="rId3"/>
    <p:sldId id="348" r:id="rId4"/>
    <p:sldId id="349" r:id="rId5"/>
    <p:sldId id="350" r:id="rId6"/>
    <p:sldId id="351" r:id="rId7"/>
    <p:sldId id="345" r:id="rId8"/>
    <p:sldId id="358" r:id="rId9"/>
    <p:sldId id="359" r:id="rId10"/>
    <p:sldId id="360" r:id="rId11"/>
    <p:sldId id="357" r:id="rId12"/>
    <p:sldId id="362" r:id="rId13"/>
    <p:sldId id="361" r:id="rId14"/>
    <p:sldId id="363" r:id="rId15"/>
    <p:sldId id="364" r:id="rId16"/>
    <p:sldId id="365" r:id="rId17"/>
  </p:sldIdLst>
  <p:sldSz cx="9144000" cy="6858000" type="screen4x3"/>
  <p:notesSz cx="7315200" cy="9601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6666"/>
    <a:srgbClr val="606060"/>
    <a:srgbClr val="686868"/>
    <a:srgbClr val="47B968"/>
    <a:srgbClr val="19C3FF"/>
    <a:srgbClr val="00CC00"/>
    <a:srgbClr val="FF9900"/>
    <a:srgbClr val="0099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1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40" d="100"/>
          <a:sy n="140" d="100"/>
        </p:scale>
        <p:origin x="-42" y="253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A7FED99-74C9-4D31-B528-E0CAE697A0AD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929301-2DCD-4334-AB9E-CDD3D3F3BB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913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F9BEDD-AB43-402B-BE41-A03C25F0D1F7}" type="datetimeFigureOut">
              <a:rPr lang="pt-BR" smtClean="0"/>
              <a:pPr/>
              <a:t>23/05/2023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4EECEA7-05E0-41A3-B064-BF0E9E04C1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395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Telecomunicações é uma das áreas de pesquisa do programa de pós-graduação em engenharia elétrica.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As disciplinas diretamente relacionadas com comunicações ópticas são métodos numéricos em optoeletrônica, dispositivos semicondutores </a:t>
            </a:r>
            <a:r>
              <a:rPr lang="pt-BR" dirty="0" err="1"/>
              <a:t>optoeletrônicos</a:t>
            </a:r>
            <a:r>
              <a:rPr lang="pt-BR" dirty="0"/>
              <a:t> e sistemas de comunicações ópticas.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A disciplina “sistemas de comunicações ópticas” trata de elementos básicos dos sistemas ópticos, fibras e ênfase em sistemas WDM e redes de acesso, metropolitana e longa distância. São abordados protocolos de rede como ATM, SONET/SDH e padronizações. </a:t>
            </a:r>
          </a:p>
          <a:p>
            <a:endParaRPr lang="pt-BR" dirty="0"/>
          </a:p>
          <a:p>
            <a:pPr algn="just"/>
            <a:r>
              <a:rPr lang="pt-BR" u="sng" dirty="0"/>
              <a:t>A ementa é</a:t>
            </a:r>
            <a:r>
              <a:rPr lang="pt-BR" dirty="0"/>
              <a:t>: </a:t>
            </a:r>
            <a:r>
              <a:rPr lang="pt-BR" i="1" dirty="0"/>
              <a:t>Revisão histórica. Elementos básicos de sistemas e das fibras ópticas. Projeto e desempenho de sistemas, com ênfase em sistemas </a:t>
            </a:r>
            <a:r>
              <a:rPr lang="pt-BR" i="1" dirty="0" err="1"/>
              <a:t>multiplexados</a:t>
            </a:r>
            <a:r>
              <a:rPr lang="pt-BR" i="1" dirty="0"/>
              <a:t> em comprimento de onda (WDM). Metodologias para avaliação de desempenho em sistemas ópticos digitais. Redes (regionais, metropolitanas, locais e de acesso) ativas e passivas. TCP/IP, Ethernet, ATM, SDH/SNOET e WDM sob aspectos da interação de protocolos de rede de banda larga. Padronizações internacionais.</a:t>
            </a:r>
            <a:r>
              <a:rPr lang="pt-BR" dirty="0"/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ECEA7-05E0-41A3-B064-BF0E9E04C1DB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4435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4C38-677C-4513-ACDB-17AEC2E74959}" type="datetime1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SEL369 Micro-ondas Amílcar Careli César USP EESC SEL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60B5-9E01-4428-B729-7918D0349549}" type="datetime1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SEL369 Micro-ondas Amílcar Careli César USP EESC SEL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6F1D-93A4-4162-AFC5-12BEA17B1E4C}" type="datetime1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SEL369 Micro-ondas Amílcar Careli César USP EESC SEL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ítulo e texto em cima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990600"/>
            <a:ext cx="7772400" cy="26289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85800" y="3771900"/>
            <a:ext cx="7772400" cy="26289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SEL369 Micro-ondas Amílcar Careli César USP EESC SEL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>
          <a:xfrm>
            <a:off x="8458200" y="6477000"/>
            <a:ext cx="685800" cy="381000"/>
          </a:xfrm>
        </p:spPr>
        <p:txBody>
          <a:bodyPr/>
          <a:lstStyle>
            <a:lvl1pPr>
              <a:defRPr/>
            </a:lvl1pPr>
          </a:lstStyle>
          <a:p>
            <a:fld id="{61DFC3C6-8B26-4F94-BD8B-5D8C1729834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990600"/>
            <a:ext cx="3810000" cy="5410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48200" y="990600"/>
            <a:ext cx="3810000" cy="5410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SEL369 Micro-ondas Amílcar Careli César USP EESC SEL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>
          <a:xfrm>
            <a:off x="8458200" y="6477000"/>
            <a:ext cx="685800" cy="381000"/>
          </a:xfrm>
        </p:spPr>
        <p:txBody>
          <a:bodyPr/>
          <a:lstStyle>
            <a:lvl1pPr>
              <a:defRPr/>
            </a:lvl1pPr>
          </a:lstStyle>
          <a:p>
            <a:fld id="{B9901202-A7CE-45C1-BA81-DF86DA3DE47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5BC2-8D3D-4604-BE95-5DB97F117B77}" type="datetime1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SEL369 Micro-ondas Amílcar Careli César USP EESC SEL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AEB7-6295-4CA8-B6F6-0C4510C3EAA2}" type="datetime1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SEL369 Micro-ondas Amílcar Careli César USP EESC SEL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3F57-8700-427F-9E30-5163898304B1}" type="datetime1">
              <a:rPr lang="pt-BR" smtClean="0"/>
              <a:t>23/05/2023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SEL369 Micro-ondas Amílcar Careli César USP EESC SEL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C94A-291C-4D5A-B1E5-8C456E7B1C13}" type="datetime1">
              <a:rPr lang="pt-BR" smtClean="0"/>
              <a:t>23/05/2023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SEL369 Micro-ondas Amílcar Careli César USP EESC SEL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2560-7D32-4951-BF94-CB3003447864}" type="datetime1">
              <a:rPr lang="pt-BR" smtClean="0"/>
              <a:t>23/05/2023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SEL369 Micro-ondas Amílcar Careli César USP EESC SEL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CA4B5-3C57-41DD-B994-6DDD1AC6431D}" type="datetime1">
              <a:rPr lang="pt-BR" smtClean="0"/>
              <a:t>23/05/2023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SEL369 Micro-ondas Amílcar Careli César USP EESC SEL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6326-22BF-4BB9-9C8A-45EAC30BFC05}" type="datetime1">
              <a:rPr lang="pt-BR" smtClean="0"/>
              <a:t>23/05/2023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SEL369 Micro-ondas Amílcar Careli César USP EESC SEL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74D7-204E-4546-85A9-B3A1D11FD8C6}" type="datetime1">
              <a:rPr lang="pt-BR" smtClean="0"/>
              <a:t>23/05/2023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SEL369 Micro-ondas Amílcar Careli César USP EESC SEL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785794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1858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A8CB9-A683-4D29-B41D-0696E8ED0316}" type="datetime1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643042" y="6356350"/>
            <a:ext cx="5929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SEL369 Micro-ondas Amílcar Careli César USP EESC SEL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572396" y="6356350"/>
            <a:ext cx="11144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7DB2-CC39-4569-9A13-A8A5DE2749D3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8" name="Conector reto 7"/>
          <p:cNvCxnSpPr/>
          <p:nvPr userDrawn="1"/>
        </p:nvCxnSpPr>
        <p:spPr>
          <a:xfrm>
            <a:off x="473400" y="723234"/>
            <a:ext cx="821537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 userDrawn="1"/>
        </p:nvCxnSpPr>
        <p:spPr>
          <a:xfrm>
            <a:off x="464522" y="6357958"/>
            <a:ext cx="821537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>
              <a:lumMod val="6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Wingdings" pitchFamily="2" charset="2"/>
        <a:buChar char="ü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0000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0000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0000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Relationship Id="rId9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r"/>
            <a:r>
              <a:rPr lang="pt-BR" sz="3200" b="1" dirty="0">
                <a:solidFill>
                  <a:schemeClr val="accent3">
                    <a:lumMod val="75000"/>
                  </a:schemeClr>
                </a:solidFill>
              </a:rPr>
              <a:t>Filtro Passa-Baixa</a:t>
            </a:r>
            <a:r>
              <a:rPr lang="pt-BR" sz="3200" b="1" dirty="0">
                <a:solidFill>
                  <a:srgbClr val="00FF00"/>
                </a:solidFill>
              </a:rPr>
              <a:t/>
            </a:r>
            <a:br>
              <a:rPr lang="pt-BR" sz="3200" b="1" dirty="0">
                <a:solidFill>
                  <a:srgbClr val="00FF00"/>
                </a:solidFill>
              </a:rPr>
            </a:br>
            <a:endParaRPr lang="pt-BR" sz="3200" b="1" dirty="0">
              <a:solidFill>
                <a:srgbClr val="00FF00"/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857356" y="3886200"/>
            <a:ext cx="6543676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pt-BR" dirty="0">
                <a:solidFill>
                  <a:srgbClr val="00B0F0"/>
                </a:solidFill>
              </a:rPr>
              <a:t>SEL 369 Micro-ondas</a:t>
            </a:r>
          </a:p>
          <a:p>
            <a:pPr algn="r"/>
            <a:endParaRPr lang="pt-BR" dirty="0"/>
          </a:p>
          <a:p>
            <a:pPr algn="r"/>
            <a:r>
              <a:rPr lang="pt-BR" dirty="0" smtClean="0"/>
              <a:t>Tania </a:t>
            </a:r>
            <a:r>
              <a:rPr lang="pt-BR" smtClean="0"/>
              <a:t>Regina Tronco</a:t>
            </a:r>
            <a:endParaRPr lang="pt-BR" dirty="0"/>
          </a:p>
          <a:p>
            <a:pPr algn="r"/>
            <a:r>
              <a:rPr lang="pt-BR" dirty="0"/>
              <a:t>Departamento de Engenharia Elétrica e de Computação</a:t>
            </a:r>
          </a:p>
          <a:p>
            <a:pPr algn="r"/>
            <a:r>
              <a:rPr lang="pt-BR" dirty="0"/>
              <a:t>EESC-USP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2560-7D32-4951-BF94-CB3003447864}" type="datetime1">
              <a:rPr lang="pt-BR" smtClean="0"/>
              <a:t>23/05/2023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SEL369 Micro-ondas Amílcar Careli César USP EESC SEL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10</a:t>
            </a:fld>
            <a:endParaRPr lang="pt-BR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2133600"/>
            <a:ext cx="622935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3956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Layout do filtro em microfita</a:t>
            </a:r>
          </a:p>
        </p:txBody>
      </p:sp>
      <p:sp>
        <p:nvSpPr>
          <p:cNvPr id="84" name="Espaço Reservado para Data 8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3E1E-70B1-4E96-9B64-D560B752EABA}" type="datetime1">
              <a:rPr lang="pt-BR" smtClean="0"/>
              <a:t>23/05/2023</a:t>
            </a:fld>
            <a:endParaRPr lang="pt-BR"/>
          </a:p>
        </p:txBody>
      </p:sp>
      <p:sp>
        <p:nvSpPr>
          <p:cNvPr id="8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SEL369 Micro-ondas Amílcar Careli César USP EESC SEL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Espaço Reservado para Número de Slide 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11</a:t>
            </a:fld>
            <a:endParaRPr lang="pt-BR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914400"/>
            <a:ext cx="7775575" cy="3810000"/>
            <a:chOff x="288" y="1536"/>
            <a:chExt cx="4898" cy="2400"/>
          </a:xfrm>
        </p:grpSpPr>
        <p:sp>
          <p:nvSpPr>
            <p:cNvPr id="139268" name="Rectangle 4"/>
            <p:cNvSpPr>
              <a:spLocks noChangeArrowheads="1"/>
            </p:cNvSpPr>
            <p:nvPr/>
          </p:nvSpPr>
          <p:spPr bwMode="auto">
            <a:xfrm>
              <a:off x="384" y="2520"/>
              <a:ext cx="288" cy="28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9269" name="Rectangle 5"/>
            <p:cNvSpPr>
              <a:spLocks noChangeArrowheads="1"/>
            </p:cNvSpPr>
            <p:nvPr/>
          </p:nvSpPr>
          <p:spPr bwMode="auto">
            <a:xfrm>
              <a:off x="672" y="2592"/>
              <a:ext cx="768" cy="144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9270" name="Rectangle 6"/>
            <p:cNvSpPr>
              <a:spLocks noChangeArrowheads="1"/>
            </p:cNvSpPr>
            <p:nvPr/>
          </p:nvSpPr>
          <p:spPr bwMode="auto">
            <a:xfrm>
              <a:off x="1440" y="2208"/>
              <a:ext cx="672" cy="91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9271" name="Rectangle 7"/>
            <p:cNvSpPr>
              <a:spLocks noChangeArrowheads="1"/>
            </p:cNvSpPr>
            <p:nvPr/>
          </p:nvSpPr>
          <p:spPr bwMode="auto">
            <a:xfrm>
              <a:off x="3456" y="2592"/>
              <a:ext cx="720" cy="144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9272" name="Rectangle 8"/>
            <p:cNvSpPr>
              <a:spLocks noChangeArrowheads="1"/>
            </p:cNvSpPr>
            <p:nvPr/>
          </p:nvSpPr>
          <p:spPr bwMode="auto">
            <a:xfrm>
              <a:off x="2640" y="2208"/>
              <a:ext cx="816" cy="91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9273" name="Rectangle 9"/>
            <p:cNvSpPr>
              <a:spLocks noChangeArrowheads="1"/>
            </p:cNvSpPr>
            <p:nvPr/>
          </p:nvSpPr>
          <p:spPr bwMode="auto">
            <a:xfrm>
              <a:off x="2112" y="2592"/>
              <a:ext cx="528" cy="144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9274" name="Rectangle 10"/>
            <p:cNvSpPr>
              <a:spLocks noChangeArrowheads="1"/>
            </p:cNvSpPr>
            <p:nvPr/>
          </p:nvSpPr>
          <p:spPr bwMode="auto">
            <a:xfrm>
              <a:off x="4176" y="2208"/>
              <a:ext cx="384" cy="91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9275" name="Rectangle 11"/>
            <p:cNvSpPr>
              <a:spLocks noChangeArrowheads="1"/>
            </p:cNvSpPr>
            <p:nvPr/>
          </p:nvSpPr>
          <p:spPr bwMode="auto">
            <a:xfrm>
              <a:off x="4560" y="2592"/>
              <a:ext cx="336" cy="144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9277" name="Line 13"/>
            <p:cNvSpPr>
              <a:spLocks noChangeShapeType="1"/>
            </p:cNvSpPr>
            <p:nvPr/>
          </p:nvSpPr>
          <p:spPr bwMode="auto">
            <a:xfrm>
              <a:off x="528" y="216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9278" name="Line 14"/>
            <p:cNvSpPr>
              <a:spLocks noChangeShapeType="1"/>
            </p:cNvSpPr>
            <p:nvPr/>
          </p:nvSpPr>
          <p:spPr bwMode="auto">
            <a:xfrm flipV="1">
              <a:off x="528" y="27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9279" name="Line 15"/>
            <p:cNvSpPr>
              <a:spLocks noChangeShapeType="1"/>
            </p:cNvSpPr>
            <p:nvPr/>
          </p:nvSpPr>
          <p:spPr bwMode="auto">
            <a:xfrm>
              <a:off x="1104" y="225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9280" name="Line 16"/>
            <p:cNvSpPr>
              <a:spLocks noChangeShapeType="1"/>
            </p:cNvSpPr>
            <p:nvPr/>
          </p:nvSpPr>
          <p:spPr bwMode="auto">
            <a:xfrm flipV="1">
              <a:off x="1104" y="273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9281" name="Line 17"/>
            <p:cNvSpPr>
              <a:spLocks noChangeShapeType="1"/>
            </p:cNvSpPr>
            <p:nvPr/>
          </p:nvSpPr>
          <p:spPr bwMode="auto">
            <a:xfrm>
              <a:off x="1776" y="18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9282" name="Line 18"/>
            <p:cNvSpPr>
              <a:spLocks noChangeShapeType="1"/>
            </p:cNvSpPr>
            <p:nvPr/>
          </p:nvSpPr>
          <p:spPr bwMode="auto">
            <a:xfrm flipV="1">
              <a:off x="1776" y="312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9283" name="Text Box 19"/>
            <p:cNvSpPr txBox="1">
              <a:spLocks noChangeArrowheads="1"/>
            </p:cNvSpPr>
            <p:nvPr/>
          </p:nvSpPr>
          <p:spPr bwMode="auto">
            <a:xfrm>
              <a:off x="288" y="1824"/>
              <a:ext cx="39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/>
                <a:t>W</a:t>
              </a:r>
              <a:r>
                <a:rPr lang="pt-BR" baseline="-25000"/>
                <a:t>e</a:t>
              </a:r>
              <a:endParaRPr lang="pt-BR"/>
            </a:p>
          </p:txBody>
        </p:sp>
        <p:sp>
          <p:nvSpPr>
            <p:cNvPr id="139284" name="Text Box 20"/>
            <p:cNvSpPr txBox="1">
              <a:spLocks noChangeArrowheads="1"/>
            </p:cNvSpPr>
            <p:nvPr/>
          </p:nvSpPr>
          <p:spPr bwMode="auto">
            <a:xfrm>
              <a:off x="864" y="1920"/>
              <a:ext cx="4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/>
                <a:t>W</a:t>
              </a:r>
              <a:r>
                <a:rPr lang="pt-BR" baseline="-25000"/>
                <a:t>L</a:t>
              </a:r>
              <a:endParaRPr lang="pt-BR"/>
            </a:p>
          </p:txBody>
        </p:sp>
        <p:sp>
          <p:nvSpPr>
            <p:cNvPr id="139285" name="Text Box 21"/>
            <p:cNvSpPr txBox="1">
              <a:spLocks noChangeArrowheads="1"/>
            </p:cNvSpPr>
            <p:nvPr/>
          </p:nvSpPr>
          <p:spPr bwMode="auto">
            <a:xfrm>
              <a:off x="1584" y="1536"/>
              <a:ext cx="4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/>
                <a:t>W</a:t>
              </a:r>
              <a:r>
                <a:rPr lang="pt-BR" baseline="-25000"/>
                <a:t>C</a:t>
              </a:r>
              <a:endParaRPr lang="pt-BR"/>
            </a:p>
          </p:txBody>
        </p:sp>
        <p:sp>
          <p:nvSpPr>
            <p:cNvPr id="139286" name="Line 22"/>
            <p:cNvSpPr>
              <a:spLocks noChangeShapeType="1"/>
            </p:cNvSpPr>
            <p:nvPr/>
          </p:nvSpPr>
          <p:spPr bwMode="auto">
            <a:xfrm>
              <a:off x="5040" y="216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9287" name="Line 23"/>
            <p:cNvSpPr>
              <a:spLocks noChangeShapeType="1"/>
            </p:cNvSpPr>
            <p:nvPr/>
          </p:nvSpPr>
          <p:spPr bwMode="auto">
            <a:xfrm flipV="1">
              <a:off x="5040" y="283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9288" name="Text Box 24"/>
            <p:cNvSpPr txBox="1">
              <a:spLocks noChangeArrowheads="1"/>
            </p:cNvSpPr>
            <p:nvPr/>
          </p:nvSpPr>
          <p:spPr bwMode="auto">
            <a:xfrm>
              <a:off x="4800" y="1824"/>
              <a:ext cx="38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/>
                <a:t>W</a:t>
              </a:r>
              <a:r>
                <a:rPr lang="pt-BR" baseline="-25000"/>
                <a:t>s</a:t>
              </a:r>
              <a:endParaRPr lang="pt-BR"/>
            </a:p>
          </p:txBody>
        </p:sp>
        <p:sp>
          <p:nvSpPr>
            <p:cNvPr id="139289" name="Line 25"/>
            <p:cNvSpPr>
              <a:spLocks noChangeShapeType="1"/>
            </p:cNvSpPr>
            <p:nvPr/>
          </p:nvSpPr>
          <p:spPr bwMode="auto">
            <a:xfrm>
              <a:off x="672" y="288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9290" name="Line 26"/>
            <p:cNvSpPr>
              <a:spLocks noChangeShapeType="1"/>
            </p:cNvSpPr>
            <p:nvPr/>
          </p:nvSpPr>
          <p:spPr bwMode="auto">
            <a:xfrm>
              <a:off x="4896" y="2928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9291" name="Line 27"/>
            <p:cNvSpPr>
              <a:spLocks noChangeShapeType="1"/>
            </p:cNvSpPr>
            <p:nvPr/>
          </p:nvSpPr>
          <p:spPr bwMode="auto">
            <a:xfrm>
              <a:off x="528" y="3744"/>
              <a:ext cx="45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9292" name="Line 28"/>
            <p:cNvSpPr>
              <a:spLocks noChangeShapeType="1"/>
            </p:cNvSpPr>
            <p:nvPr/>
          </p:nvSpPr>
          <p:spPr bwMode="auto">
            <a:xfrm>
              <a:off x="1440" y="326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9293" name="Line 29"/>
            <p:cNvSpPr>
              <a:spLocks noChangeShapeType="1"/>
            </p:cNvSpPr>
            <p:nvPr/>
          </p:nvSpPr>
          <p:spPr bwMode="auto">
            <a:xfrm>
              <a:off x="2112" y="326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9294" name="Line 30"/>
            <p:cNvSpPr>
              <a:spLocks noChangeShapeType="1"/>
            </p:cNvSpPr>
            <p:nvPr/>
          </p:nvSpPr>
          <p:spPr bwMode="auto">
            <a:xfrm>
              <a:off x="2640" y="326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9295" name="Line 31"/>
            <p:cNvSpPr>
              <a:spLocks noChangeShapeType="1"/>
            </p:cNvSpPr>
            <p:nvPr/>
          </p:nvSpPr>
          <p:spPr bwMode="auto">
            <a:xfrm>
              <a:off x="3456" y="326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9296" name="Line 32"/>
            <p:cNvSpPr>
              <a:spLocks noChangeShapeType="1"/>
            </p:cNvSpPr>
            <p:nvPr/>
          </p:nvSpPr>
          <p:spPr bwMode="auto">
            <a:xfrm>
              <a:off x="4176" y="326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9297" name="Line 33"/>
            <p:cNvSpPr>
              <a:spLocks noChangeShapeType="1"/>
            </p:cNvSpPr>
            <p:nvPr/>
          </p:nvSpPr>
          <p:spPr bwMode="auto">
            <a:xfrm>
              <a:off x="4560" y="326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9298" name="Text Box 34"/>
            <p:cNvSpPr txBox="1">
              <a:spLocks noChangeArrowheads="1"/>
            </p:cNvSpPr>
            <p:nvPr/>
          </p:nvSpPr>
          <p:spPr bwMode="auto">
            <a:xfrm>
              <a:off x="854" y="3402"/>
              <a:ext cx="38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>
                  <a:sym typeface="MT Extra" pitchFamily="18" charset="2"/>
                </a:rPr>
                <a:t></a:t>
              </a:r>
              <a:r>
                <a:rPr lang="pt-BR" baseline="-25000">
                  <a:sym typeface="MT Extra" pitchFamily="18" charset="2"/>
                </a:rPr>
                <a:t>L1</a:t>
              </a:r>
              <a:endParaRPr lang="pt-BR"/>
            </a:p>
          </p:txBody>
        </p:sp>
        <p:sp>
          <p:nvSpPr>
            <p:cNvPr id="139299" name="Text Box 35"/>
            <p:cNvSpPr txBox="1">
              <a:spLocks noChangeArrowheads="1"/>
            </p:cNvSpPr>
            <p:nvPr/>
          </p:nvSpPr>
          <p:spPr bwMode="auto">
            <a:xfrm>
              <a:off x="2208" y="3408"/>
              <a:ext cx="38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>
                  <a:sym typeface="MT Extra" pitchFamily="18" charset="2"/>
                </a:rPr>
                <a:t></a:t>
              </a:r>
              <a:r>
                <a:rPr lang="pt-BR" baseline="-25000">
                  <a:sym typeface="MT Extra" pitchFamily="18" charset="2"/>
                </a:rPr>
                <a:t>L3</a:t>
              </a:r>
              <a:endParaRPr lang="pt-BR"/>
            </a:p>
          </p:txBody>
        </p:sp>
        <p:sp>
          <p:nvSpPr>
            <p:cNvPr id="139300" name="Text Box 36"/>
            <p:cNvSpPr txBox="1">
              <a:spLocks noChangeArrowheads="1"/>
            </p:cNvSpPr>
            <p:nvPr/>
          </p:nvSpPr>
          <p:spPr bwMode="auto">
            <a:xfrm>
              <a:off x="3648" y="3408"/>
              <a:ext cx="38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>
                  <a:sym typeface="MT Extra" pitchFamily="18" charset="2"/>
                </a:rPr>
                <a:t></a:t>
              </a:r>
              <a:r>
                <a:rPr lang="pt-BR" baseline="-25000">
                  <a:sym typeface="MT Extra" pitchFamily="18" charset="2"/>
                </a:rPr>
                <a:t>L5</a:t>
              </a:r>
              <a:endParaRPr lang="pt-BR"/>
            </a:p>
          </p:txBody>
        </p:sp>
        <p:sp>
          <p:nvSpPr>
            <p:cNvPr id="139301" name="Text Box 37"/>
            <p:cNvSpPr txBox="1">
              <a:spLocks noChangeArrowheads="1"/>
            </p:cNvSpPr>
            <p:nvPr/>
          </p:nvSpPr>
          <p:spPr bwMode="auto">
            <a:xfrm>
              <a:off x="4560" y="3408"/>
              <a:ext cx="38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>
                  <a:sym typeface="MT Extra" pitchFamily="18" charset="2"/>
                </a:rPr>
                <a:t></a:t>
              </a:r>
              <a:r>
                <a:rPr lang="pt-BR" baseline="-25000">
                  <a:sym typeface="MT Extra" pitchFamily="18" charset="2"/>
                </a:rPr>
                <a:t>L7</a:t>
              </a:r>
              <a:endParaRPr lang="pt-BR"/>
            </a:p>
          </p:txBody>
        </p:sp>
        <p:sp>
          <p:nvSpPr>
            <p:cNvPr id="139302" name="Text Box 38"/>
            <p:cNvSpPr txBox="1">
              <a:spLocks noChangeArrowheads="1"/>
            </p:cNvSpPr>
            <p:nvPr/>
          </p:nvSpPr>
          <p:spPr bwMode="auto">
            <a:xfrm>
              <a:off x="1584" y="3408"/>
              <a:ext cx="3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>
                  <a:sym typeface="MT Extra" pitchFamily="18" charset="2"/>
                </a:rPr>
                <a:t></a:t>
              </a:r>
              <a:r>
                <a:rPr lang="pt-BR" baseline="-25000">
                  <a:sym typeface="MT Extra" pitchFamily="18" charset="2"/>
                </a:rPr>
                <a:t>C2</a:t>
              </a:r>
              <a:endParaRPr lang="pt-BR"/>
            </a:p>
          </p:txBody>
        </p:sp>
        <p:sp>
          <p:nvSpPr>
            <p:cNvPr id="139303" name="Text Box 39"/>
            <p:cNvSpPr txBox="1">
              <a:spLocks noChangeArrowheads="1"/>
            </p:cNvSpPr>
            <p:nvPr/>
          </p:nvSpPr>
          <p:spPr bwMode="auto">
            <a:xfrm>
              <a:off x="2880" y="3408"/>
              <a:ext cx="3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>
                  <a:sym typeface="MT Extra" pitchFamily="18" charset="2"/>
                </a:rPr>
                <a:t></a:t>
              </a:r>
              <a:r>
                <a:rPr lang="pt-BR" baseline="-25000">
                  <a:sym typeface="MT Extra" pitchFamily="18" charset="2"/>
                </a:rPr>
                <a:t>C4</a:t>
              </a:r>
              <a:endParaRPr lang="pt-BR"/>
            </a:p>
          </p:txBody>
        </p:sp>
        <p:sp>
          <p:nvSpPr>
            <p:cNvPr id="139304" name="Text Box 40"/>
            <p:cNvSpPr txBox="1">
              <a:spLocks noChangeArrowheads="1"/>
            </p:cNvSpPr>
            <p:nvPr/>
          </p:nvSpPr>
          <p:spPr bwMode="auto">
            <a:xfrm>
              <a:off x="4176" y="3408"/>
              <a:ext cx="3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>
                  <a:sym typeface="MT Extra" pitchFamily="18" charset="2"/>
                </a:rPr>
                <a:t></a:t>
              </a:r>
              <a:r>
                <a:rPr lang="pt-BR" baseline="-25000">
                  <a:sym typeface="MT Extra" pitchFamily="18" charset="2"/>
                </a:rPr>
                <a:t>C6</a:t>
              </a:r>
              <a:endParaRPr lang="pt-BR"/>
            </a:p>
          </p:txBody>
        </p:sp>
        <p:sp>
          <p:nvSpPr>
            <p:cNvPr id="139276" name="Rectangle 12"/>
            <p:cNvSpPr>
              <a:spLocks noChangeArrowheads="1"/>
            </p:cNvSpPr>
            <p:nvPr/>
          </p:nvSpPr>
          <p:spPr bwMode="auto">
            <a:xfrm>
              <a:off x="4896" y="2484"/>
              <a:ext cx="288" cy="36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762000" y="5181600"/>
            <a:ext cx="7696200" cy="1066800"/>
            <a:chOff x="480" y="3264"/>
            <a:chExt cx="4848" cy="672"/>
          </a:xfrm>
        </p:grpSpPr>
        <p:grpSp>
          <p:nvGrpSpPr>
            <p:cNvPr id="4" name="Group 42"/>
            <p:cNvGrpSpPr>
              <a:grpSpLocks noChangeAspect="1"/>
            </p:cNvGrpSpPr>
            <p:nvPr/>
          </p:nvGrpSpPr>
          <p:grpSpPr bwMode="auto">
            <a:xfrm>
              <a:off x="912" y="3264"/>
              <a:ext cx="576" cy="288"/>
              <a:chOff x="1814" y="2304"/>
              <a:chExt cx="1642" cy="1262"/>
            </a:xfrm>
          </p:grpSpPr>
          <p:sp>
            <p:nvSpPr>
              <p:cNvPr id="139307" name="Arc 43"/>
              <p:cNvSpPr>
                <a:spLocks noChangeAspect="1"/>
              </p:cNvSpPr>
              <p:nvPr/>
            </p:nvSpPr>
            <p:spPr bwMode="auto">
              <a:xfrm>
                <a:off x="1814" y="2304"/>
                <a:ext cx="720" cy="126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7847"/>
                  <a:gd name="T2" fmla="*/ 14233 w 21600"/>
                  <a:gd name="T3" fmla="*/ 37847 h 37847"/>
                  <a:gd name="T4" fmla="*/ 0 w 21600"/>
                  <a:gd name="T5" fmla="*/ 21600 h 37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7847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7824"/>
                      <a:pt x="18915" y="33745"/>
                      <a:pt x="14233" y="37847"/>
                    </a:cubicBezTo>
                  </a:path>
                  <a:path w="21600" h="37847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7824"/>
                      <a:pt x="18915" y="33745"/>
                      <a:pt x="14233" y="3784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9308" name="Arc 44"/>
              <p:cNvSpPr>
                <a:spLocks noChangeAspect="1"/>
              </p:cNvSpPr>
              <p:nvPr/>
            </p:nvSpPr>
            <p:spPr bwMode="auto">
              <a:xfrm flipH="1">
                <a:off x="2064" y="2315"/>
                <a:ext cx="720" cy="1241"/>
              </a:xfrm>
              <a:custGeom>
                <a:avLst/>
                <a:gdLst>
                  <a:gd name="G0" fmla="+- 0 0 0"/>
                  <a:gd name="G1" fmla="+- 21166 0 0"/>
                  <a:gd name="G2" fmla="+- 21600 0 0"/>
                  <a:gd name="T0" fmla="*/ 4307 w 21600"/>
                  <a:gd name="T1" fmla="*/ 0 h 37216"/>
                  <a:gd name="T2" fmla="*/ 14455 w 21600"/>
                  <a:gd name="T3" fmla="*/ 37216 h 37216"/>
                  <a:gd name="T4" fmla="*/ 0 w 21600"/>
                  <a:gd name="T5" fmla="*/ 21166 h 37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7216" fill="none" extrusionOk="0">
                    <a:moveTo>
                      <a:pt x="4307" y="-1"/>
                    </a:moveTo>
                    <a:cubicBezTo>
                      <a:pt x="14369" y="2047"/>
                      <a:pt x="21600" y="10896"/>
                      <a:pt x="21600" y="21166"/>
                    </a:cubicBezTo>
                    <a:cubicBezTo>
                      <a:pt x="21600" y="27286"/>
                      <a:pt x="19003" y="33120"/>
                      <a:pt x="14455" y="37216"/>
                    </a:cubicBezTo>
                  </a:path>
                  <a:path w="21600" h="37216" stroke="0" extrusionOk="0">
                    <a:moveTo>
                      <a:pt x="4307" y="-1"/>
                    </a:moveTo>
                    <a:cubicBezTo>
                      <a:pt x="14369" y="2047"/>
                      <a:pt x="21600" y="10896"/>
                      <a:pt x="21600" y="21166"/>
                    </a:cubicBezTo>
                    <a:cubicBezTo>
                      <a:pt x="21600" y="27286"/>
                      <a:pt x="19003" y="33120"/>
                      <a:pt x="14455" y="37216"/>
                    </a:cubicBezTo>
                    <a:lnTo>
                      <a:pt x="0" y="21166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9309" name="Arc 45"/>
              <p:cNvSpPr>
                <a:spLocks noChangeAspect="1"/>
              </p:cNvSpPr>
              <p:nvPr/>
            </p:nvSpPr>
            <p:spPr bwMode="auto">
              <a:xfrm>
                <a:off x="2486" y="2314"/>
                <a:ext cx="720" cy="1242"/>
              </a:xfrm>
              <a:custGeom>
                <a:avLst/>
                <a:gdLst>
                  <a:gd name="G0" fmla="+- 0 0 0"/>
                  <a:gd name="G1" fmla="+- 21002 0 0"/>
                  <a:gd name="G2" fmla="+- 21600 0 0"/>
                  <a:gd name="T0" fmla="*/ 5048 w 21600"/>
                  <a:gd name="T1" fmla="*/ 0 h 37249"/>
                  <a:gd name="T2" fmla="*/ 14233 w 21600"/>
                  <a:gd name="T3" fmla="*/ 37249 h 37249"/>
                  <a:gd name="T4" fmla="*/ 0 w 21600"/>
                  <a:gd name="T5" fmla="*/ 21002 h 37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7249" fill="none" extrusionOk="0">
                    <a:moveTo>
                      <a:pt x="5047" y="0"/>
                    </a:moveTo>
                    <a:cubicBezTo>
                      <a:pt x="14756" y="2333"/>
                      <a:pt x="21600" y="11017"/>
                      <a:pt x="21600" y="21002"/>
                    </a:cubicBezTo>
                    <a:cubicBezTo>
                      <a:pt x="21600" y="27226"/>
                      <a:pt x="18915" y="33147"/>
                      <a:pt x="14233" y="37249"/>
                    </a:cubicBezTo>
                  </a:path>
                  <a:path w="21600" h="37249" stroke="0" extrusionOk="0">
                    <a:moveTo>
                      <a:pt x="5047" y="0"/>
                    </a:moveTo>
                    <a:cubicBezTo>
                      <a:pt x="14756" y="2333"/>
                      <a:pt x="21600" y="11017"/>
                      <a:pt x="21600" y="21002"/>
                    </a:cubicBezTo>
                    <a:cubicBezTo>
                      <a:pt x="21600" y="27226"/>
                      <a:pt x="18915" y="33147"/>
                      <a:pt x="14233" y="37249"/>
                    </a:cubicBezTo>
                    <a:lnTo>
                      <a:pt x="0" y="21002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9310" name="Arc 46"/>
              <p:cNvSpPr>
                <a:spLocks noChangeAspect="1"/>
              </p:cNvSpPr>
              <p:nvPr/>
            </p:nvSpPr>
            <p:spPr bwMode="auto">
              <a:xfrm flipH="1">
                <a:off x="2736" y="2307"/>
                <a:ext cx="720" cy="125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14 w 21600"/>
                  <a:gd name="T1" fmla="*/ 0 h 37650"/>
                  <a:gd name="T2" fmla="*/ 14455 w 21600"/>
                  <a:gd name="T3" fmla="*/ 37650 h 37650"/>
                  <a:gd name="T4" fmla="*/ 0 w 21600"/>
                  <a:gd name="T5" fmla="*/ 21600 h 37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7650" fill="none" extrusionOk="0">
                    <a:moveTo>
                      <a:pt x="13" y="0"/>
                    </a:moveTo>
                    <a:cubicBezTo>
                      <a:pt x="11937" y="7"/>
                      <a:pt x="21600" y="9676"/>
                      <a:pt x="21600" y="21600"/>
                    </a:cubicBezTo>
                    <a:cubicBezTo>
                      <a:pt x="21600" y="27720"/>
                      <a:pt x="19003" y="33554"/>
                      <a:pt x="14455" y="37650"/>
                    </a:cubicBezTo>
                  </a:path>
                  <a:path w="21600" h="37650" stroke="0" extrusionOk="0">
                    <a:moveTo>
                      <a:pt x="13" y="0"/>
                    </a:moveTo>
                    <a:cubicBezTo>
                      <a:pt x="11937" y="7"/>
                      <a:pt x="21600" y="9676"/>
                      <a:pt x="21600" y="21600"/>
                    </a:cubicBezTo>
                    <a:cubicBezTo>
                      <a:pt x="21600" y="27720"/>
                      <a:pt x="19003" y="33554"/>
                      <a:pt x="14455" y="3765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5" name="Group 47"/>
            <p:cNvGrpSpPr>
              <a:grpSpLocks/>
            </p:cNvGrpSpPr>
            <p:nvPr/>
          </p:nvGrpSpPr>
          <p:grpSpPr bwMode="auto">
            <a:xfrm>
              <a:off x="1728" y="3264"/>
              <a:ext cx="288" cy="672"/>
              <a:chOff x="1680" y="1200"/>
              <a:chExt cx="288" cy="864"/>
            </a:xfrm>
          </p:grpSpPr>
          <p:sp>
            <p:nvSpPr>
              <p:cNvPr id="139312" name="Line 48"/>
              <p:cNvSpPr>
                <a:spLocks noChangeShapeType="1"/>
              </p:cNvSpPr>
              <p:nvPr/>
            </p:nvSpPr>
            <p:spPr bwMode="auto">
              <a:xfrm>
                <a:off x="1680" y="158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13" name="Line 49"/>
              <p:cNvSpPr>
                <a:spLocks noChangeShapeType="1"/>
              </p:cNvSpPr>
              <p:nvPr/>
            </p:nvSpPr>
            <p:spPr bwMode="auto">
              <a:xfrm>
                <a:off x="1680" y="168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14" name="Line 50"/>
              <p:cNvSpPr>
                <a:spLocks noChangeShapeType="1"/>
              </p:cNvSpPr>
              <p:nvPr/>
            </p:nvSpPr>
            <p:spPr bwMode="auto">
              <a:xfrm flipV="1">
                <a:off x="1824" y="1200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15" name="Line 51"/>
              <p:cNvSpPr>
                <a:spLocks noChangeShapeType="1"/>
              </p:cNvSpPr>
              <p:nvPr/>
            </p:nvSpPr>
            <p:spPr bwMode="auto">
              <a:xfrm flipV="1">
                <a:off x="1824" y="1680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39316" name="Line 52"/>
            <p:cNvSpPr>
              <a:spLocks noChangeShapeType="1"/>
            </p:cNvSpPr>
            <p:nvPr/>
          </p:nvSpPr>
          <p:spPr bwMode="auto">
            <a:xfrm>
              <a:off x="5088" y="326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9317" name="Line 53"/>
            <p:cNvSpPr>
              <a:spLocks noChangeShapeType="1"/>
            </p:cNvSpPr>
            <p:nvPr/>
          </p:nvSpPr>
          <p:spPr bwMode="auto">
            <a:xfrm>
              <a:off x="480" y="3936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grpSp>
          <p:nvGrpSpPr>
            <p:cNvPr id="6" name="Group 54"/>
            <p:cNvGrpSpPr>
              <a:grpSpLocks noChangeAspect="1"/>
            </p:cNvGrpSpPr>
            <p:nvPr/>
          </p:nvGrpSpPr>
          <p:grpSpPr bwMode="auto">
            <a:xfrm>
              <a:off x="2208" y="3264"/>
              <a:ext cx="576" cy="288"/>
              <a:chOff x="1814" y="2304"/>
              <a:chExt cx="1642" cy="1262"/>
            </a:xfrm>
          </p:grpSpPr>
          <p:sp>
            <p:nvSpPr>
              <p:cNvPr id="139319" name="Arc 55"/>
              <p:cNvSpPr>
                <a:spLocks noChangeAspect="1"/>
              </p:cNvSpPr>
              <p:nvPr/>
            </p:nvSpPr>
            <p:spPr bwMode="auto">
              <a:xfrm>
                <a:off x="1814" y="2304"/>
                <a:ext cx="720" cy="126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7847"/>
                  <a:gd name="T2" fmla="*/ 14233 w 21600"/>
                  <a:gd name="T3" fmla="*/ 37847 h 37847"/>
                  <a:gd name="T4" fmla="*/ 0 w 21600"/>
                  <a:gd name="T5" fmla="*/ 21600 h 37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7847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7824"/>
                      <a:pt x="18915" y="33745"/>
                      <a:pt x="14233" y="37847"/>
                    </a:cubicBezTo>
                  </a:path>
                  <a:path w="21600" h="37847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7824"/>
                      <a:pt x="18915" y="33745"/>
                      <a:pt x="14233" y="3784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9320" name="Arc 56"/>
              <p:cNvSpPr>
                <a:spLocks noChangeAspect="1"/>
              </p:cNvSpPr>
              <p:nvPr/>
            </p:nvSpPr>
            <p:spPr bwMode="auto">
              <a:xfrm flipH="1">
                <a:off x="2064" y="2315"/>
                <a:ext cx="720" cy="1241"/>
              </a:xfrm>
              <a:custGeom>
                <a:avLst/>
                <a:gdLst>
                  <a:gd name="G0" fmla="+- 0 0 0"/>
                  <a:gd name="G1" fmla="+- 21166 0 0"/>
                  <a:gd name="G2" fmla="+- 21600 0 0"/>
                  <a:gd name="T0" fmla="*/ 4307 w 21600"/>
                  <a:gd name="T1" fmla="*/ 0 h 37216"/>
                  <a:gd name="T2" fmla="*/ 14455 w 21600"/>
                  <a:gd name="T3" fmla="*/ 37216 h 37216"/>
                  <a:gd name="T4" fmla="*/ 0 w 21600"/>
                  <a:gd name="T5" fmla="*/ 21166 h 37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7216" fill="none" extrusionOk="0">
                    <a:moveTo>
                      <a:pt x="4307" y="-1"/>
                    </a:moveTo>
                    <a:cubicBezTo>
                      <a:pt x="14369" y="2047"/>
                      <a:pt x="21600" y="10896"/>
                      <a:pt x="21600" y="21166"/>
                    </a:cubicBezTo>
                    <a:cubicBezTo>
                      <a:pt x="21600" y="27286"/>
                      <a:pt x="19003" y="33120"/>
                      <a:pt x="14455" y="37216"/>
                    </a:cubicBezTo>
                  </a:path>
                  <a:path w="21600" h="37216" stroke="0" extrusionOk="0">
                    <a:moveTo>
                      <a:pt x="4307" y="-1"/>
                    </a:moveTo>
                    <a:cubicBezTo>
                      <a:pt x="14369" y="2047"/>
                      <a:pt x="21600" y="10896"/>
                      <a:pt x="21600" y="21166"/>
                    </a:cubicBezTo>
                    <a:cubicBezTo>
                      <a:pt x="21600" y="27286"/>
                      <a:pt x="19003" y="33120"/>
                      <a:pt x="14455" y="37216"/>
                    </a:cubicBezTo>
                    <a:lnTo>
                      <a:pt x="0" y="21166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9321" name="Arc 57"/>
              <p:cNvSpPr>
                <a:spLocks noChangeAspect="1"/>
              </p:cNvSpPr>
              <p:nvPr/>
            </p:nvSpPr>
            <p:spPr bwMode="auto">
              <a:xfrm>
                <a:off x="2486" y="2314"/>
                <a:ext cx="720" cy="1242"/>
              </a:xfrm>
              <a:custGeom>
                <a:avLst/>
                <a:gdLst>
                  <a:gd name="G0" fmla="+- 0 0 0"/>
                  <a:gd name="G1" fmla="+- 21002 0 0"/>
                  <a:gd name="G2" fmla="+- 21600 0 0"/>
                  <a:gd name="T0" fmla="*/ 5048 w 21600"/>
                  <a:gd name="T1" fmla="*/ 0 h 37249"/>
                  <a:gd name="T2" fmla="*/ 14233 w 21600"/>
                  <a:gd name="T3" fmla="*/ 37249 h 37249"/>
                  <a:gd name="T4" fmla="*/ 0 w 21600"/>
                  <a:gd name="T5" fmla="*/ 21002 h 37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7249" fill="none" extrusionOk="0">
                    <a:moveTo>
                      <a:pt x="5047" y="0"/>
                    </a:moveTo>
                    <a:cubicBezTo>
                      <a:pt x="14756" y="2333"/>
                      <a:pt x="21600" y="11017"/>
                      <a:pt x="21600" y="21002"/>
                    </a:cubicBezTo>
                    <a:cubicBezTo>
                      <a:pt x="21600" y="27226"/>
                      <a:pt x="18915" y="33147"/>
                      <a:pt x="14233" y="37249"/>
                    </a:cubicBezTo>
                  </a:path>
                  <a:path w="21600" h="37249" stroke="0" extrusionOk="0">
                    <a:moveTo>
                      <a:pt x="5047" y="0"/>
                    </a:moveTo>
                    <a:cubicBezTo>
                      <a:pt x="14756" y="2333"/>
                      <a:pt x="21600" y="11017"/>
                      <a:pt x="21600" y="21002"/>
                    </a:cubicBezTo>
                    <a:cubicBezTo>
                      <a:pt x="21600" y="27226"/>
                      <a:pt x="18915" y="33147"/>
                      <a:pt x="14233" y="37249"/>
                    </a:cubicBezTo>
                    <a:lnTo>
                      <a:pt x="0" y="21002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9322" name="Arc 58"/>
              <p:cNvSpPr>
                <a:spLocks noChangeAspect="1"/>
              </p:cNvSpPr>
              <p:nvPr/>
            </p:nvSpPr>
            <p:spPr bwMode="auto">
              <a:xfrm flipH="1">
                <a:off x="2736" y="2307"/>
                <a:ext cx="720" cy="125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14 w 21600"/>
                  <a:gd name="T1" fmla="*/ 0 h 37650"/>
                  <a:gd name="T2" fmla="*/ 14455 w 21600"/>
                  <a:gd name="T3" fmla="*/ 37650 h 37650"/>
                  <a:gd name="T4" fmla="*/ 0 w 21600"/>
                  <a:gd name="T5" fmla="*/ 21600 h 37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7650" fill="none" extrusionOk="0">
                    <a:moveTo>
                      <a:pt x="13" y="0"/>
                    </a:moveTo>
                    <a:cubicBezTo>
                      <a:pt x="11937" y="7"/>
                      <a:pt x="21600" y="9676"/>
                      <a:pt x="21600" y="21600"/>
                    </a:cubicBezTo>
                    <a:cubicBezTo>
                      <a:pt x="21600" y="27720"/>
                      <a:pt x="19003" y="33554"/>
                      <a:pt x="14455" y="37650"/>
                    </a:cubicBezTo>
                  </a:path>
                  <a:path w="21600" h="37650" stroke="0" extrusionOk="0">
                    <a:moveTo>
                      <a:pt x="13" y="0"/>
                    </a:moveTo>
                    <a:cubicBezTo>
                      <a:pt x="11937" y="7"/>
                      <a:pt x="21600" y="9676"/>
                      <a:pt x="21600" y="21600"/>
                    </a:cubicBezTo>
                    <a:cubicBezTo>
                      <a:pt x="21600" y="27720"/>
                      <a:pt x="19003" y="33554"/>
                      <a:pt x="14455" y="3765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7" name="Group 59"/>
            <p:cNvGrpSpPr>
              <a:grpSpLocks noChangeAspect="1"/>
            </p:cNvGrpSpPr>
            <p:nvPr/>
          </p:nvGrpSpPr>
          <p:grpSpPr bwMode="auto">
            <a:xfrm>
              <a:off x="3648" y="3264"/>
              <a:ext cx="576" cy="288"/>
              <a:chOff x="1814" y="2304"/>
              <a:chExt cx="1642" cy="1262"/>
            </a:xfrm>
          </p:grpSpPr>
          <p:sp>
            <p:nvSpPr>
              <p:cNvPr id="139324" name="Arc 60"/>
              <p:cNvSpPr>
                <a:spLocks noChangeAspect="1"/>
              </p:cNvSpPr>
              <p:nvPr/>
            </p:nvSpPr>
            <p:spPr bwMode="auto">
              <a:xfrm>
                <a:off x="1814" y="2304"/>
                <a:ext cx="720" cy="126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7847"/>
                  <a:gd name="T2" fmla="*/ 14233 w 21600"/>
                  <a:gd name="T3" fmla="*/ 37847 h 37847"/>
                  <a:gd name="T4" fmla="*/ 0 w 21600"/>
                  <a:gd name="T5" fmla="*/ 21600 h 37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7847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7824"/>
                      <a:pt x="18915" y="33745"/>
                      <a:pt x="14233" y="37847"/>
                    </a:cubicBezTo>
                  </a:path>
                  <a:path w="21600" h="37847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7824"/>
                      <a:pt x="18915" y="33745"/>
                      <a:pt x="14233" y="3784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9325" name="Arc 61"/>
              <p:cNvSpPr>
                <a:spLocks noChangeAspect="1"/>
              </p:cNvSpPr>
              <p:nvPr/>
            </p:nvSpPr>
            <p:spPr bwMode="auto">
              <a:xfrm flipH="1">
                <a:off x="2064" y="2315"/>
                <a:ext cx="720" cy="1241"/>
              </a:xfrm>
              <a:custGeom>
                <a:avLst/>
                <a:gdLst>
                  <a:gd name="G0" fmla="+- 0 0 0"/>
                  <a:gd name="G1" fmla="+- 21166 0 0"/>
                  <a:gd name="G2" fmla="+- 21600 0 0"/>
                  <a:gd name="T0" fmla="*/ 4307 w 21600"/>
                  <a:gd name="T1" fmla="*/ 0 h 37216"/>
                  <a:gd name="T2" fmla="*/ 14455 w 21600"/>
                  <a:gd name="T3" fmla="*/ 37216 h 37216"/>
                  <a:gd name="T4" fmla="*/ 0 w 21600"/>
                  <a:gd name="T5" fmla="*/ 21166 h 37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7216" fill="none" extrusionOk="0">
                    <a:moveTo>
                      <a:pt x="4307" y="-1"/>
                    </a:moveTo>
                    <a:cubicBezTo>
                      <a:pt x="14369" y="2047"/>
                      <a:pt x="21600" y="10896"/>
                      <a:pt x="21600" y="21166"/>
                    </a:cubicBezTo>
                    <a:cubicBezTo>
                      <a:pt x="21600" y="27286"/>
                      <a:pt x="19003" y="33120"/>
                      <a:pt x="14455" y="37216"/>
                    </a:cubicBezTo>
                  </a:path>
                  <a:path w="21600" h="37216" stroke="0" extrusionOk="0">
                    <a:moveTo>
                      <a:pt x="4307" y="-1"/>
                    </a:moveTo>
                    <a:cubicBezTo>
                      <a:pt x="14369" y="2047"/>
                      <a:pt x="21600" y="10896"/>
                      <a:pt x="21600" y="21166"/>
                    </a:cubicBezTo>
                    <a:cubicBezTo>
                      <a:pt x="21600" y="27286"/>
                      <a:pt x="19003" y="33120"/>
                      <a:pt x="14455" y="37216"/>
                    </a:cubicBezTo>
                    <a:lnTo>
                      <a:pt x="0" y="21166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9326" name="Arc 62"/>
              <p:cNvSpPr>
                <a:spLocks noChangeAspect="1"/>
              </p:cNvSpPr>
              <p:nvPr/>
            </p:nvSpPr>
            <p:spPr bwMode="auto">
              <a:xfrm>
                <a:off x="2486" y="2314"/>
                <a:ext cx="720" cy="1242"/>
              </a:xfrm>
              <a:custGeom>
                <a:avLst/>
                <a:gdLst>
                  <a:gd name="G0" fmla="+- 0 0 0"/>
                  <a:gd name="G1" fmla="+- 21002 0 0"/>
                  <a:gd name="G2" fmla="+- 21600 0 0"/>
                  <a:gd name="T0" fmla="*/ 5048 w 21600"/>
                  <a:gd name="T1" fmla="*/ 0 h 37249"/>
                  <a:gd name="T2" fmla="*/ 14233 w 21600"/>
                  <a:gd name="T3" fmla="*/ 37249 h 37249"/>
                  <a:gd name="T4" fmla="*/ 0 w 21600"/>
                  <a:gd name="T5" fmla="*/ 21002 h 37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7249" fill="none" extrusionOk="0">
                    <a:moveTo>
                      <a:pt x="5047" y="0"/>
                    </a:moveTo>
                    <a:cubicBezTo>
                      <a:pt x="14756" y="2333"/>
                      <a:pt x="21600" y="11017"/>
                      <a:pt x="21600" y="21002"/>
                    </a:cubicBezTo>
                    <a:cubicBezTo>
                      <a:pt x="21600" y="27226"/>
                      <a:pt x="18915" y="33147"/>
                      <a:pt x="14233" y="37249"/>
                    </a:cubicBezTo>
                  </a:path>
                  <a:path w="21600" h="37249" stroke="0" extrusionOk="0">
                    <a:moveTo>
                      <a:pt x="5047" y="0"/>
                    </a:moveTo>
                    <a:cubicBezTo>
                      <a:pt x="14756" y="2333"/>
                      <a:pt x="21600" y="11017"/>
                      <a:pt x="21600" y="21002"/>
                    </a:cubicBezTo>
                    <a:cubicBezTo>
                      <a:pt x="21600" y="27226"/>
                      <a:pt x="18915" y="33147"/>
                      <a:pt x="14233" y="37249"/>
                    </a:cubicBezTo>
                    <a:lnTo>
                      <a:pt x="0" y="21002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9327" name="Arc 63"/>
              <p:cNvSpPr>
                <a:spLocks noChangeAspect="1"/>
              </p:cNvSpPr>
              <p:nvPr/>
            </p:nvSpPr>
            <p:spPr bwMode="auto">
              <a:xfrm flipH="1">
                <a:off x="2736" y="2307"/>
                <a:ext cx="720" cy="125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14 w 21600"/>
                  <a:gd name="T1" fmla="*/ 0 h 37650"/>
                  <a:gd name="T2" fmla="*/ 14455 w 21600"/>
                  <a:gd name="T3" fmla="*/ 37650 h 37650"/>
                  <a:gd name="T4" fmla="*/ 0 w 21600"/>
                  <a:gd name="T5" fmla="*/ 21600 h 37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7650" fill="none" extrusionOk="0">
                    <a:moveTo>
                      <a:pt x="13" y="0"/>
                    </a:moveTo>
                    <a:cubicBezTo>
                      <a:pt x="11937" y="7"/>
                      <a:pt x="21600" y="9676"/>
                      <a:pt x="21600" y="21600"/>
                    </a:cubicBezTo>
                    <a:cubicBezTo>
                      <a:pt x="21600" y="27720"/>
                      <a:pt x="19003" y="33554"/>
                      <a:pt x="14455" y="37650"/>
                    </a:cubicBezTo>
                  </a:path>
                  <a:path w="21600" h="37650" stroke="0" extrusionOk="0">
                    <a:moveTo>
                      <a:pt x="13" y="0"/>
                    </a:moveTo>
                    <a:cubicBezTo>
                      <a:pt x="11937" y="7"/>
                      <a:pt x="21600" y="9676"/>
                      <a:pt x="21600" y="21600"/>
                    </a:cubicBezTo>
                    <a:cubicBezTo>
                      <a:pt x="21600" y="27720"/>
                      <a:pt x="19003" y="33554"/>
                      <a:pt x="14455" y="3765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8" name="Group 64"/>
            <p:cNvGrpSpPr>
              <a:grpSpLocks noChangeAspect="1"/>
            </p:cNvGrpSpPr>
            <p:nvPr/>
          </p:nvGrpSpPr>
          <p:grpSpPr bwMode="auto">
            <a:xfrm>
              <a:off x="4560" y="3264"/>
              <a:ext cx="576" cy="288"/>
              <a:chOff x="1814" y="2304"/>
              <a:chExt cx="1642" cy="1262"/>
            </a:xfrm>
          </p:grpSpPr>
          <p:sp>
            <p:nvSpPr>
              <p:cNvPr id="139329" name="Arc 65"/>
              <p:cNvSpPr>
                <a:spLocks noChangeAspect="1"/>
              </p:cNvSpPr>
              <p:nvPr/>
            </p:nvSpPr>
            <p:spPr bwMode="auto">
              <a:xfrm>
                <a:off x="1814" y="2304"/>
                <a:ext cx="720" cy="126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7847"/>
                  <a:gd name="T2" fmla="*/ 14233 w 21600"/>
                  <a:gd name="T3" fmla="*/ 37847 h 37847"/>
                  <a:gd name="T4" fmla="*/ 0 w 21600"/>
                  <a:gd name="T5" fmla="*/ 21600 h 37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7847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7824"/>
                      <a:pt x="18915" y="33745"/>
                      <a:pt x="14233" y="37847"/>
                    </a:cubicBezTo>
                  </a:path>
                  <a:path w="21600" h="37847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7824"/>
                      <a:pt x="18915" y="33745"/>
                      <a:pt x="14233" y="3784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9330" name="Arc 66"/>
              <p:cNvSpPr>
                <a:spLocks noChangeAspect="1"/>
              </p:cNvSpPr>
              <p:nvPr/>
            </p:nvSpPr>
            <p:spPr bwMode="auto">
              <a:xfrm flipH="1">
                <a:off x="2064" y="2315"/>
                <a:ext cx="720" cy="1241"/>
              </a:xfrm>
              <a:custGeom>
                <a:avLst/>
                <a:gdLst>
                  <a:gd name="G0" fmla="+- 0 0 0"/>
                  <a:gd name="G1" fmla="+- 21166 0 0"/>
                  <a:gd name="G2" fmla="+- 21600 0 0"/>
                  <a:gd name="T0" fmla="*/ 4307 w 21600"/>
                  <a:gd name="T1" fmla="*/ 0 h 37216"/>
                  <a:gd name="T2" fmla="*/ 14455 w 21600"/>
                  <a:gd name="T3" fmla="*/ 37216 h 37216"/>
                  <a:gd name="T4" fmla="*/ 0 w 21600"/>
                  <a:gd name="T5" fmla="*/ 21166 h 37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7216" fill="none" extrusionOk="0">
                    <a:moveTo>
                      <a:pt x="4307" y="-1"/>
                    </a:moveTo>
                    <a:cubicBezTo>
                      <a:pt x="14369" y="2047"/>
                      <a:pt x="21600" y="10896"/>
                      <a:pt x="21600" y="21166"/>
                    </a:cubicBezTo>
                    <a:cubicBezTo>
                      <a:pt x="21600" y="27286"/>
                      <a:pt x="19003" y="33120"/>
                      <a:pt x="14455" y="37216"/>
                    </a:cubicBezTo>
                  </a:path>
                  <a:path w="21600" h="37216" stroke="0" extrusionOk="0">
                    <a:moveTo>
                      <a:pt x="4307" y="-1"/>
                    </a:moveTo>
                    <a:cubicBezTo>
                      <a:pt x="14369" y="2047"/>
                      <a:pt x="21600" y="10896"/>
                      <a:pt x="21600" y="21166"/>
                    </a:cubicBezTo>
                    <a:cubicBezTo>
                      <a:pt x="21600" y="27286"/>
                      <a:pt x="19003" y="33120"/>
                      <a:pt x="14455" y="37216"/>
                    </a:cubicBezTo>
                    <a:lnTo>
                      <a:pt x="0" y="21166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9331" name="Arc 67"/>
              <p:cNvSpPr>
                <a:spLocks noChangeAspect="1"/>
              </p:cNvSpPr>
              <p:nvPr/>
            </p:nvSpPr>
            <p:spPr bwMode="auto">
              <a:xfrm>
                <a:off x="2486" y="2314"/>
                <a:ext cx="720" cy="1242"/>
              </a:xfrm>
              <a:custGeom>
                <a:avLst/>
                <a:gdLst>
                  <a:gd name="G0" fmla="+- 0 0 0"/>
                  <a:gd name="G1" fmla="+- 21002 0 0"/>
                  <a:gd name="G2" fmla="+- 21600 0 0"/>
                  <a:gd name="T0" fmla="*/ 5048 w 21600"/>
                  <a:gd name="T1" fmla="*/ 0 h 37249"/>
                  <a:gd name="T2" fmla="*/ 14233 w 21600"/>
                  <a:gd name="T3" fmla="*/ 37249 h 37249"/>
                  <a:gd name="T4" fmla="*/ 0 w 21600"/>
                  <a:gd name="T5" fmla="*/ 21002 h 37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7249" fill="none" extrusionOk="0">
                    <a:moveTo>
                      <a:pt x="5047" y="0"/>
                    </a:moveTo>
                    <a:cubicBezTo>
                      <a:pt x="14756" y="2333"/>
                      <a:pt x="21600" y="11017"/>
                      <a:pt x="21600" y="21002"/>
                    </a:cubicBezTo>
                    <a:cubicBezTo>
                      <a:pt x="21600" y="27226"/>
                      <a:pt x="18915" y="33147"/>
                      <a:pt x="14233" y="37249"/>
                    </a:cubicBezTo>
                  </a:path>
                  <a:path w="21600" h="37249" stroke="0" extrusionOk="0">
                    <a:moveTo>
                      <a:pt x="5047" y="0"/>
                    </a:moveTo>
                    <a:cubicBezTo>
                      <a:pt x="14756" y="2333"/>
                      <a:pt x="21600" y="11017"/>
                      <a:pt x="21600" y="21002"/>
                    </a:cubicBezTo>
                    <a:cubicBezTo>
                      <a:pt x="21600" y="27226"/>
                      <a:pt x="18915" y="33147"/>
                      <a:pt x="14233" y="37249"/>
                    </a:cubicBezTo>
                    <a:lnTo>
                      <a:pt x="0" y="21002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9332" name="Arc 68"/>
              <p:cNvSpPr>
                <a:spLocks noChangeAspect="1"/>
              </p:cNvSpPr>
              <p:nvPr/>
            </p:nvSpPr>
            <p:spPr bwMode="auto">
              <a:xfrm flipH="1">
                <a:off x="2736" y="2307"/>
                <a:ext cx="720" cy="125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14 w 21600"/>
                  <a:gd name="T1" fmla="*/ 0 h 37650"/>
                  <a:gd name="T2" fmla="*/ 14455 w 21600"/>
                  <a:gd name="T3" fmla="*/ 37650 h 37650"/>
                  <a:gd name="T4" fmla="*/ 0 w 21600"/>
                  <a:gd name="T5" fmla="*/ 21600 h 37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7650" fill="none" extrusionOk="0">
                    <a:moveTo>
                      <a:pt x="13" y="0"/>
                    </a:moveTo>
                    <a:cubicBezTo>
                      <a:pt x="11937" y="7"/>
                      <a:pt x="21600" y="9676"/>
                      <a:pt x="21600" y="21600"/>
                    </a:cubicBezTo>
                    <a:cubicBezTo>
                      <a:pt x="21600" y="27720"/>
                      <a:pt x="19003" y="33554"/>
                      <a:pt x="14455" y="37650"/>
                    </a:cubicBezTo>
                  </a:path>
                  <a:path w="21600" h="37650" stroke="0" extrusionOk="0">
                    <a:moveTo>
                      <a:pt x="13" y="0"/>
                    </a:moveTo>
                    <a:cubicBezTo>
                      <a:pt x="11937" y="7"/>
                      <a:pt x="21600" y="9676"/>
                      <a:pt x="21600" y="21600"/>
                    </a:cubicBezTo>
                    <a:cubicBezTo>
                      <a:pt x="21600" y="27720"/>
                      <a:pt x="19003" y="33554"/>
                      <a:pt x="14455" y="3765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39333" name="Line 69"/>
            <p:cNvSpPr>
              <a:spLocks noChangeShapeType="1"/>
            </p:cNvSpPr>
            <p:nvPr/>
          </p:nvSpPr>
          <p:spPr bwMode="auto">
            <a:xfrm flipH="1">
              <a:off x="480" y="326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9334" name="Line 70"/>
            <p:cNvSpPr>
              <a:spLocks noChangeShapeType="1"/>
            </p:cNvSpPr>
            <p:nvPr/>
          </p:nvSpPr>
          <p:spPr bwMode="auto">
            <a:xfrm>
              <a:off x="1488" y="3264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9335" name="Line 71"/>
            <p:cNvSpPr>
              <a:spLocks noChangeShapeType="1"/>
            </p:cNvSpPr>
            <p:nvPr/>
          </p:nvSpPr>
          <p:spPr bwMode="auto">
            <a:xfrm>
              <a:off x="2784" y="326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9336" name="Line 72"/>
            <p:cNvSpPr>
              <a:spLocks noChangeShapeType="1"/>
            </p:cNvSpPr>
            <p:nvPr/>
          </p:nvSpPr>
          <p:spPr bwMode="auto">
            <a:xfrm>
              <a:off x="4176" y="326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grpSp>
          <p:nvGrpSpPr>
            <p:cNvPr id="9" name="Group 73"/>
            <p:cNvGrpSpPr>
              <a:grpSpLocks/>
            </p:cNvGrpSpPr>
            <p:nvPr/>
          </p:nvGrpSpPr>
          <p:grpSpPr bwMode="auto">
            <a:xfrm>
              <a:off x="3072" y="3264"/>
              <a:ext cx="288" cy="672"/>
              <a:chOff x="1680" y="1200"/>
              <a:chExt cx="288" cy="864"/>
            </a:xfrm>
          </p:grpSpPr>
          <p:sp>
            <p:nvSpPr>
              <p:cNvPr id="139338" name="Line 74"/>
              <p:cNvSpPr>
                <a:spLocks noChangeShapeType="1"/>
              </p:cNvSpPr>
              <p:nvPr/>
            </p:nvSpPr>
            <p:spPr bwMode="auto">
              <a:xfrm>
                <a:off x="1680" y="158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39" name="Line 75"/>
              <p:cNvSpPr>
                <a:spLocks noChangeShapeType="1"/>
              </p:cNvSpPr>
              <p:nvPr/>
            </p:nvSpPr>
            <p:spPr bwMode="auto">
              <a:xfrm>
                <a:off x="1680" y="168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40" name="Line 76"/>
              <p:cNvSpPr>
                <a:spLocks noChangeShapeType="1"/>
              </p:cNvSpPr>
              <p:nvPr/>
            </p:nvSpPr>
            <p:spPr bwMode="auto">
              <a:xfrm flipV="1">
                <a:off x="1824" y="1200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41" name="Line 77"/>
              <p:cNvSpPr>
                <a:spLocks noChangeShapeType="1"/>
              </p:cNvSpPr>
              <p:nvPr/>
            </p:nvSpPr>
            <p:spPr bwMode="auto">
              <a:xfrm flipV="1">
                <a:off x="1824" y="1680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0" name="Group 78"/>
            <p:cNvGrpSpPr>
              <a:grpSpLocks/>
            </p:cNvGrpSpPr>
            <p:nvPr/>
          </p:nvGrpSpPr>
          <p:grpSpPr bwMode="auto">
            <a:xfrm>
              <a:off x="4320" y="3264"/>
              <a:ext cx="288" cy="672"/>
              <a:chOff x="1680" y="1200"/>
              <a:chExt cx="288" cy="864"/>
            </a:xfrm>
          </p:grpSpPr>
          <p:sp>
            <p:nvSpPr>
              <p:cNvPr id="139343" name="Line 79"/>
              <p:cNvSpPr>
                <a:spLocks noChangeShapeType="1"/>
              </p:cNvSpPr>
              <p:nvPr/>
            </p:nvSpPr>
            <p:spPr bwMode="auto">
              <a:xfrm>
                <a:off x="1680" y="158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44" name="Line 80"/>
              <p:cNvSpPr>
                <a:spLocks noChangeShapeType="1"/>
              </p:cNvSpPr>
              <p:nvPr/>
            </p:nvSpPr>
            <p:spPr bwMode="auto">
              <a:xfrm>
                <a:off x="1680" y="168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45" name="Line 81"/>
              <p:cNvSpPr>
                <a:spLocks noChangeShapeType="1"/>
              </p:cNvSpPr>
              <p:nvPr/>
            </p:nvSpPr>
            <p:spPr bwMode="auto">
              <a:xfrm flipV="1">
                <a:off x="1824" y="1200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46" name="Line 82"/>
              <p:cNvSpPr>
                <a:spLocks noChangeShapeType="1"/>
              </p:cNvSpPr>
              <p:nvPr/>
            </p:nvSpPr>
            <p:spPr bwMode="auto">
              <a:xfrm flipV="1">
                <a:off x="1824" y="1680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7102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2560-7D32-4951-BF94-CB3003447864}" type="datetime1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12</a:t>
            </a:fld>
            <a:endParaRPr lang="pt-BR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96752"/>
            <a:ext cx="551497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365104"/>
            <a:ext cx="63627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0628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2560-7D32-4951-BF94-CB3003447864}" type="datetime1">
              <a:rPr lang="pt-BR" smtClean="0"/>
              <a:t>23/05/2023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SEL369 Micro-ondas Amílcar Careli César USP EESC SEL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13</a:t>
            </a:fld>
            <a:endParaRPr lang="pt-BR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6810375" cy="430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6509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2560-7D32-4951-BF94-CB3003447864}" type="datetime1">
              <a:rPr lang="pt-BR" smtClean="0"/>
              <a:t>23/05/2023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SEL369 Micro-ondas Amílcar Careli César USP EESC SEL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14</a:t>
            </a:fld>
            <a:endParaRPr lang="pt-BR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836712"/>
            <a:ext cx="459105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36912"/>
            <a:ext cx="6524625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7270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2560-7D32-4951-BF94-CB3003447864}" type="datetime1">
              <a:rPr lang="pt-BR" smtClean="0"/>
              <a:t>23/05/2023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SEL369 Micro-ondas Amílcar Careli César USP EESC SEL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15</a:t>
            </a:fld>
            <a:endParaRPr lang="pt-BR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1147763"/>
            <a:ext cx="6686550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235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2560-7D32-4951-BF94-CB3003447864}" type="datetime1">
              <a:rPr lang="pt-BR" smtClean="0"/>
              <a:t>23/05/2023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SEL369 Micro-ondas Amílcar Careli César USP EESC SEL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16</a:t>
            </a:fld>
            <a:endParaRPr lang="pt-BR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137" y="1844824"/>
            <a:ext cx="6524625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0594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Resposta em frequências de filtros ideais</a:t>
            </a:r>
            <a:endParaRPr lang="pt-BR" dirty="0"/>
          </a:p>
        </p:txBody>
      </p:sp>
      <p:sp>
        <p:nvSpPr>
          <p:cNvPr id="51" name="Espaço Reservado para Data 5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F765-B14E-43CF-9DF3-C3D2BA63C881}" type="datetime1">
              <a:rPr lang="pt-BR" smtClean="0"/>
              <a:t>23/05/2023</a:t>
            </a:fld>
            <a:endParaRPr lang="pt-BR"/>
          </a:p>
        </p:txBody>
      </p:sp>
      <p:sp>
        <p:nvSpPr>
          <p:cNvPr id="50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SEL369 Micro-ondas Amílcar Careli César USP EESC SEL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Espaço Reservado para Número de Slide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135219" name="Rectangle 1075"/>
          <p:cNvSpPr>
            <a:spLocks noChangeArrowheads="1"/>
          </p:cNvSpPr>
          <p:nvPr/>
        </p:nvSpPr>
        <p:spPr bwMode="auto">
          <a:xfrm>
            <a:off x="5181600" y="4648200"/>
            <a:ext cx="1066800" cy="10668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5176" name="Rectangle 1032"/>
          <p:cNvSpPr>
            <a:spLocks noChangeArrowheads="1"/>
          </p:cNvSpPr>
          <p:nvPr/>
        </p:nvSpPr>
        <p:spPr bwMode="auto">
          <a:xfrm>
            <a:off x="6248400" y="1828800"/>
            <a:ext cx="1143000" cy="10668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5171" name="Line 1027"/>
          <p:cNvSpPr>
            <a:spLocks noChangeShapeType="1"/>
          </p:cNvSpPr>
          <p:nvPr/>
        </p:nvSpPr>
        <p:spPr bwMode="auto">
          <a:xfrm flipV="1">
            <a:off x="5181600" y="1371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5172" name="Line 1028"/>
          <p:cNvSpPr>
            <a:spLocks noChangeShapeType="1"/>
          </p:cNvSpPr>
          <p:nvPr/>
        </p:nvSpPr>
        <p:spPr bwMode="auto">
          <a:xfrm>
            <a:off x="5181600" y="18288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5174" name="Text Box 1030"/>
          <p:cNvSpPr txBox="1">
            <a:spLocks noChangeArrowheads="1"/>
          </p:cNvSpPr>
          <p:nvPr/>
        </p:nvSpPr>
        <p:spPr bwMode="auto">
          <a:xfrm>
            <a:off x="4860925" y="928688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2000"/>
              <a:t>amplitude</a:t>
            </a:r>
            <a:endParaRPr lang="pt-BR" sz="2000"/>
          </a:p>
        </p:txBody>
      </p:sp>
      <p:sp>
        <p:nvSpPr>
          <p:cNvPr id="135175" name="Text Box 1031"/>
          <p:cNvSpPr txBox="1">
            <a:spLocks noChangeArrowheads="1"/>
          </p:cNvSpPr>
          <p:nvPr/>
        </p:nvSpPr>
        <p:spPr bwMode="auto">
          <a:xfrm>
            <a:off x="7010400" y="1371600"/>
            <a:ext cx="13017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2000" dirty="0"/>
              <a:t>frequência</a:t>
            </a:r>
            <a:endParaRPr lang="pt-BR" sz="2000" dirty="0"/>
          </a:p>
        </p:txBody>
      </p:sp>
      <p:sp>
        <p:nvSpPr>
          <p:cNvPr id="135177" name="Line 1033"/>
          <p:cNvSpPr>
            <a:spLocks noChangeShapeType="1"/>
          </p:cNvSpPr>
          <p:nvPr/>
        </p:nvSpPr>
        <p:spPr bwMode="auto">
          <a:xfrm>
            <a:off x="5181600" y="2895600"/>
            <a:ext cx="1066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5178" name="Line 1034"/>
          <p:cNvSpPr>
            <a:spLocks noChangeShapeType="1"/>
          </p:cNvSpPr>
          <p:nvPr/>
        </p:nvSpPr>
        <p:spPr bwMode="auto">
          <a:xfrm flipV="1">
            <a:off x="6248400" y="1828800"/>
            <a:ext cx="0" cy="1066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5179" name="Line 1035"/>
          <p:cNvSpPr>
            <a:spLocks noChangeShapeType="1"/>
          </p:cNvSpPr>
          <p:nvPr/>
        </p:nvSpPr>
        <p:spPr bwMode="auto">
          <a:xfrm>
            <a:off x="6248400" y="1828800"/>
            <a:ext cx="1143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5180" name="Text Box 1036"/>
          <p:cNvSpPr txBox="1">
            <a:spLocks noChangeArrowheads="1"/>
          </p:cNvSpPr>
          <p:nvPr/>
        </p:nvSpPr>
        <p:spPr bwMode="auto">
          <a:xfrm>
            <a:off x="6080125" y="1203325"/>
            <a:ext cx="534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>
                <a:latin typeface="Symbol" pitchFamily="18" charset="2"/>
              </a:rPr>
              <a:t>w</a:t>
            </a:r>
            <a:r>
              <a:rPr lang="pt-PT" baseline="-25000"/>
              <a:t>c</a:t>
            </a:r>
            <a:endParaRPr lang="pt-BR" baseline="-25000"/>
          </a:p>
        </p:txBody>
      </p:sp>
      <p:sp>
        <p:nvSpPr>
          <p:cNvPr id="135181" name="Rectangle 1037"/>
          <p:cNvSpPr>
            <a:spLocks noChangeArrowheads="1"/>
          </p:cNvSpPr>
          <p:nvPr/>
        </p:nvSpPr>
        <p:spPr bwMode="auto">
          <a:xfrm>
            <a:off x="1066800" y="1828800"/>
            <a:ext cx="1066800" cy="10668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5182" name="Line 1038"/>
          <p:cNvSpPr>
            <a:spLocks noChangeShapeType="1"/>
          </p:cNvSpPr>
          <p:nvPr/>
        </p:nvSpPr>
        <p:spPr bwMode="auto">
          <a:xfrm flipV="1">
            <a:off x="1066800" y="1371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5183" name="Line 1039"/>
          <p:cNvSpPr>
            <a:spLocks noChangeShapeType="1"/>
          </p:cNvSpPr>
          <p:nvPr/>
        </p:nvSpPr>
        <p:spPr bwMode="auto">
          <a:xfrm>
            <a:off x="1066800" y="18288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5184" name="Text Box 1040"/>
          <p:cNvSpPr txBox="1">
            <a:spLocks noChangeArrowheads="1"/>
          </p:cNvSpPr>
          <p:nvPr/>
        </p:nvSpPr>
        <p:spPr bwMode="auto">
          <a:xfrm>
            <a:off x="746125" y="928688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2000" dirty="0"/>
              <a:t>amplitude</a:t>
            </a:r>
            <a:endParaRPr lang="pt-BR" sz="2000" dirty="0"/>
          </a:p>
        </p:txBody>
      </p:sp>
      <p:sp>
        <p:nvSpPr>
          <p:cNvPr id="135185" name="Text Box 1041"/>
          <p:cNvSpPr txBox="1">
            <a:spLocks noChangeArrowheads="1"/>
          </p:cNvSpPr>
          <p:nvPr/>
        </p:nvSpPr>
        <p:spPr bwMode="auto">
          <a:xfrm>
            <a:off x="2895600" y="1981200"/>
            <a:ext cx="13017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2000" dirty="0"/>
              <a:t>frequência</a:t>
            </a:r>
            <a:endParaRPr lang="pt-BR" sz="2000" dirty="0"/>
          </a:p>
        </p:txBody>
      </p:sp>
      <p:sp>
        <p:nvSpPr>
          <p:cNvPr id="135186" name="Line 1042"/>
          <p:cNvSpPr>
            <a:spLocks noChangeShapeType="1"/>
          </p:cNvSpPr>
          <p:nvPr/>
        </p:nvSpPr>
        <p:spPr bwMode="auto">
          <a:xfrm>
            <a:off x="1066800" y="1828800"/>
            <a:ext cx="1066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5187" name="Line 1043"/>
          <p:cNvSpPr>
            <a:spLocks noChangeShapeType="1"/>
          </p:cNvSpPr>
          <p:nvPr/>
        </p:nvSpPr>
        <p:spPr bwMode="auto">
          <a:xfrm flipV="1">
            <a:off x="2133600" y="1828800"/>
            <a:ext cx="0" cy="1066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5188" name="Line 1044"/>
          <p:cNvSpPr>
            <a:spLocks noChangeShapeType="1"/>
          </p:cNvSpPr>
          <p:nvPr/>
        </p:nvSpPr>
        <p:spPr bwMode="auto">
          <a:xfrm>
            <a:off x="2133600" y="2895600"/>
            <a:ext cx="1143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5189" name="Text Box 1045"/>
          <p:cNvSpPr txBox="1">
            <a:spLocks noChangeArrowheads="1"/>
          </p:cNvSpPr>
          <p:nvPr/>
        </p:nvSpPr>
        <p:spPr bwMode="auto">
          <a:xfrm>
            <a:off x="1965325" y="1203325"/>
            <a:ext cx="534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>
                <a:latin typeface="Symbol" pitchFamily="18" charset="2"/>
              </a:rPr>
              <a:t>w</a:t>
            </a:r>
            <a:r>
              <a:rPr lang="pt-PT" baseline="-25000"/>
              <a:t>c</a:t>
            </a:r>
            <a:endParaRPr lang="pt-BR"/>
          </a:p>
        </p:txBody>
      </p:sp>
      <p:sp>
        <p:nvSpPr>
          <p:cNvPr id="135190" name="Rectangle 1046"/>
          <p:cNvSpPr>
            <a:spLocks noChangeArrowheads="1"/>
          </p:cNvSpPr>
          <p:nvPr/>
        </p:nvSpPr>
        <p:spPr bwMode="auto">
          <a:xfrm>
            <a:off x="2133600" y="4648200"/>
            <a:ext cx="1066800" cy="10668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5191" name="Line 1047"/>
          <p:cNvSpPr>
            <a:spLocks noChangeShapeType="1"/>
          </p:cNvSpPr>
          <p:nvPr/>
        </p:nvSpPr>
        <p:spPr bwMode="auto">
          <a:xfrm flipV="1">
            <a:off x="1066800" y="4191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5192" name="Line 1048"/>
          <p:cNvSpPr>
            <a:spLocks noChangeShapeType="1"/>
          </p:cNvSpPr>
          <p:nvPr/>
        </p:nvSpPr>
        <p:spPr bwMode="auto">
          <a:xfrm>
            <a:off x="1066800" y="4648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5193" name="Text Box 1049"/>
          <p:cNvSpPr txBox="1">
            <a:spLocks noChangeArrowheads="1"/>
          </p:cNvSpPr>
          <p:nvPr/>
        </p:nvSpPr>
        <p:spPr bwMode="auto">
          <a:xfrm>
            <a:off x="746125" y="3748088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2000"/>
              <a:t>amplitude</a:t>
            </a:r>
            <a:endParaRPr lang="pt-BR" sz="2000"/>
          </a:p>
        </p:txBody>
      </p:sp>
      <p:sp>
        <p:nvSpPr>
          <p:cNvPr id="135194" name="Text Box 1050"/>
          <p:cNvSpPr txBox="1">
            <a:spLocks noChangeArrowheads="1"/>
          </p:cNvSpPr>
          <p:nvPr/>
        </p:nvSpPr>
        <p:spPr bwMode="auto">
          <a:xfrm>
            <a:off x="3276600" y="4800600"/>
            <a:ext cx="13017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2000" dirty="0"/>
              <a:t>frequência</a:t>
            </a:r>
            <a:endParaRPr lang="pt-BR" sz="2000" dirty="0"/>
          </a:p>
        </p:txBody>
      </p:sp>
      <p:sp>
        <p:nvSpPr>
          <p:cNvPr id="135195" name="Line 1051"/>
          <p:cNvSpPr>
            <a:spLocks noChangeShapeType="1"/>
          </p:cNvSpPr>
          <p:nvPr/>
        </p:nvSpPr>
        <p:spPr bwMode="auto">
          <a:xfrm>
            <a:off x="2133600" y="4648200"/>
            <a:ext cx="1066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5196" name="Line 1052"/>
          <p:cNvSpPr>
            <a:spLocks noChangeShapeType="1"/>
          </p:cNvSpPr>
          <p:nvPr/>
        </p:nvSpPr>
        <p:spPr bwMode="auto">
          <a:xfrm flipV="1">
            <a:off x="3200400" y="4648200"/>
            <a:ext cx="0" cy="1066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5197" name="Line 1053"/>
          <p:cNvSpPr>
            <a:spLocks noChangeShapeType="1"/>
          </p:cNvSpPr>
          <p:nvPr/>
        </p:nvSpPr>
        <p:spPr bwMode="auto">
          <a:xfrm>
            <a:off x="3200400" y="5715000"/>
            <a:ext cx="1143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5198" name="Text Box 1054"/>
          <p:cNvSpPr txBox="1">
            <a:spLocks noChangeArrowheads="1"/>
          </p:cNvSpPr>
          <p:nvPr/>
        </p:nvSpPr>
        <p:spPr bwMode="auto">
          <a:xfrm>
            <a:off x="1965325" y="4022725"/>
            <a:ext cx="655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>
                <a:latin typeface="Symbol" pitchFamily="18" charset="2"/>
              </a:rPr>
              <a:t>w</a:t>
            </a:r>
            <a:r>
              <a:rPr lang="pt-PT" baseline="-25000"/>
              <a:t>c1</a:t>
            </a:r>
            <a:endParaRPr lang="pt-BR" baseline="-25000"/>
          </a:p>
        </p:txBody>
      </p:sp>
      <p:sp>
        <p:nvSpPr>
          <p:cNvPr id="135199" name="Line 1055"/>
          <p:cNvSpPr>
            <a:spLocks noChangeShapeType="1"/>
          </p:cNvSpPr>
          <p:nvPr/>
        </p:nvSpPr>
        <p:spPr bwMode="auto">
          <a:xfrm>
            <a:off x="1066800" y="5715000"/>
            <a:ext cx="1066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5200" name="Line 1056"/>
          <p:cNvSpPr>
            <a:spLocks noChangeShapeType="1"/>
          </p:cNvSpPr>
          <p:nvPr/>
        </p:nvSpPr>
        <p:spPr bwMode="auto">
          <a:xfrm flipV="1">
            <a:off x="2133600" y="4648200"/>
            <a:ext cx="0" cy="1066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5201" name="Text Box 1057"/>
          <p:cNvSpPr txBox="1">
            <a:spLocks noChangeArrowheads="1"/>
          </p:cNvSpPr>
          <p:nvPr/>
        </p:nvSpPr>
        <p:spPr bwMode="auto">
          <a:xfrm>
            <a:off x="2895600" y="4032250"/>
            <a:ext cx="655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>
                <a:latin typeface="Symbol" pitchFamily="18" charset="2"/>
              </a:rPr>
              <a:t>w</a:t>
            </a:r>
            <a:r>
              <a:rPr lang="pt-PT" baseline="-25000"/>
              <a:t>c2</a:t>
            </a:r>
            <a:endParaRPr lang="pt-BR" baseline="-25000"/>
          </a:p>
        </p:txBody>
      </p:sp>
      <p:sp>
        <p:nvSpPr>
          <p:cNvPr id="135202" name="Rectangle 1058"/>
          <p:cNvSpPr>
            <a:spLocks noChangeArrowheads="1"/>
          </p:cNvSpPr>
          <p:nvPr/>
        </p:nvSpPr>
        <p:spPr bwMode="auto">
          <a:xfrm>
            <a:off x="7315200" y="4648200"/>
            <a:ext cx="609600" cy="10668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5203" name="Line 1059"/>
          <p:cNvSpPr>
            <a:spLocks noChangeShapeType="1"/>
          </p:cNvSpPr>
          <p:nvPr/>
        </p:nvSpPr>
        <p:spPr bwMode="auto">
          <a:xfrm flipV="1">
            <a:off x="5181600" y="4191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5204" name="Line 1060"/>
          <p:cNvSpPr>
            <a:spLocks noChangeShapeType="1"/>
          </p:cNvSpPr>
          <p:nvPr/>
        </p:nvSpPr>
        <p:spPr bwMode="auto">
          <a:xfrm>
            <a:off x="5181600" y="4648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5205" name="Text Box 1061"/>
          <p:cNvSpPr txBox="1">
            <a:spLocks noChangeArrowheads="1"/>
          </p:cNvSpPr>
          <p:nvPr/>
        </p:nvSpPr>
        <p:spPr bwMode="auto">
          <a:xfrm>
            <a:off x="4860925" y="3748088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2000"/>
              <a:t>amplitude</a:t>
            </a:r>
            <a:endParaRPr lang="pt-BR" sz="2000"/>
          </a:p>
        </p:txBody>
      </p:sp>
      <p:sp>
        <p:nvSpPr>
          <p:cNvPr id="135207" name="Line 1063"/>
          <p:cNvSpPr>
            <a:spLocks noChangeShapeType="1"/>
          </p:cNvSpPr>
          <p:nvPr/>
        </p:nvSpPr>
        <p:spPr bwMode="auto">
          <a:xfrm>
            <a:off x="6248400" y="5715000"/>
            <a:ext cx="1066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5208" name="Line 1064"/>
          <p:cNvSpPr>
            <a:spLocks noChangeShapeType="1"/>
          </p:cNvSpPr>
          <p:nvPr/>
        </p:nvSpPr>
        <p:spPr bwMode="auto">
          <a:xfrm flipV="1">
            <a:off x="7315200" y="4648200"/>
            <a:ext cx="0" cy="1066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5209" name="Line 1065"/>
          <p:cNvSpPr>
            <a:spLocks noChangeShapeType="1"/>
          </p:cNvSpPr>
          <p:nvPr/>
        </p:nvSpPr>
        <p:spPr bwMode="auto">
          <a:xfrm>
            <a:off x="7315200" y="4648200"/>
            <a:ext cx="60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5210" name="Text Box 1066"/>
          <p:cNvSpPr txBox="1">
            <a:spLocks noChangeArrowheads="1"/>
          </p:cNvSpPr>
          <p:nvPr/>
        </p:nvSpPr>
        <p:spPr bwMode="auto">
          <a:xfrm>
            <a:off x="6019800" y="4022725"/>
            <a:ext cx="655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>
                <a:latin typeface="Symbol" pitchFamily="18" charset="2"/>
              </a:rPr>
              <a:t>w</a:t>
            </a:r>
            <a:r>
              <a:rPr lang="pt-PT" baseline="-25000"/>
              <a:t>c1</a:t>
            </a:r>
            <a:endParaRPr lang="pt-BR" baseline="-25000"/>
          </a:p>
        </p:txBody>
      </p:sp>
      <p:sp>
        <p:nvSpPr>
          <p:cNvPr id="135211" name="Line 1067"/>
          <p:cNvSpPr>
            <a:spLocks noChangeShapeType="1"/>
          </p:cNvSpPr>
          <p:nvPr/>
        </p:nvSpPr>
        <p:spPr bwMode="auto">
          <a:xfrm>
            <a:off x="5181600" y="4648200"/>
            <a:ext cx="1066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5212" name="Line 1068"/>
          <p:cNvSpPr>
            <a:spLocks noChangeShapeType="1"/>
          </p:cNvSpPr>
          <p:nvPr/>
        </p:nvSpPr>
        <p:spPr bwMode="auto">
          <a:xfrm flipV="1">
            <a:off x="6248400" y="4648200"/>
            <a:ext cx="0" cy="1066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5213" name="Text Box 1069"/>
          <p:cNvSpPr txBox="1">
            <a:spLocks noChangeArrowheads="1"/>
          </p:cNvSpPr>
          <p:nvPr/>
        </p:nvSpPr>
        <p:spPr bwMode="auto">
          <a:xfrm>
            <a:off x="6950075" y="4032250"/>
            <a:ext cx="715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>
                <a:latin typeface="Symbol" pitchFamily="18" charset="2"/>
              </a:rPr>
              <a:t>w</a:t>
            </a:r>
            <a:r>
              <a:rPr lang="pt-PT" baseline="-25000"/>
              <a:t>c2 </a:t>
            </a:r>
            <a:endParaRPr lang="pt-BR" baseline="-25000"/>
          </a:p>
        </p:txBody>
      </p:sp>
      <p:sp>
        <p:nvSpPr>
          <p:cNvPr id="135215" name="Text Box 1071"/>
          <p:cNvSpPr txBox="1">
            <a:spLocks noChangeArrowheads="1"/>
          </p:cNvSpPr>
          <p:nvPr/>
        </p:nvSpPr>
        <p:spPr bwMode="auto">
          <a:xfrm>
            <a:off x="990600" y="3200400"/>
            <a:ext cx="1998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/>
              <a:t>Passa-baixas</a:t>
            </a:r>
            <a:endParaRPr lang="pt-BR"/>
          </a:p>
        </p:txBody>
      </p:sp>
      <p:sp>
        <p:nvSpPr>
          <p:cNvPr id="135216" name="Text Box 1072"/>
          <p:cNvSpPr txBox="1">
            <a:spLocks noChangeArrowheads="1"/>
          </p:cNvSpPr>
          <p:nvPr/>
        </p:nvSpPr>
        <p:spPr bwMode="auto">
          <a:xfrm>
            <a:off x="5562600" y="3124200"/>
            <a:ext cx="1741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/>
              <a:t>Passa-altas</a:t>
            </a:r>
            <a:endParaRPr lang="pt-BR"/>
          </a:p>
        </p:txBody>
      </p:sp>
      <p:sp>
        <p:nvSpPr>
          <p:cNvPr id="135217" name="Text Box 1073"/>
          <p:cNvSpPr txBox="1">
            <a:spLocks noChangeArrowheads="1"/>
          </p:cNvSpPr>
          <p:nvPr/>
        </p:nvSpPr>
        <p:spPr bwMode="auto">
          <a:xfrm>
            <a:off x="1676400" y="5867400"/>
            <a:ext cx="1801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/>
              <a:t>Passa-faixa</a:t>
            </a:r>
            <a:endParaRPr lang="pt-BR"/>
          </a:p>
        </p:txBody>
      </p:sp>
      <p:sp>
        <p:nvSpPr>
          <p:cNvPr id="135218" name="Text Box 1074"/>
          <p:cNvSpPr txBox="1">
            <a:spLocks noChangeArrowheads="1"/>
          </p:cNvSpPr>
          <p:nvPr/>
        </p:nvSpPr>
        <p:spPr bwMode="auto">
          <a:xfrm>
            <a:off x="5943600" y="5867400"/>
            <a:ext cx="2016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/>
              <a:t>Rejeita-faixa</a:t>
            </a:r>
            <a:endParaRPr lang="pt-BR"/>
          </a:p>
        </p:txBody>
      </p:sp>
      <p:sp>
        <p:nvSpPr>
          <p:cNvPr id="135220" name="Text Box 1076"/>
          <p:cNvSpPr txBox="1">
            <a:spLocks noChangeArrowheads="1"/>
          </p:cNvSpPr>
          <p:nvPr/>
        </p:nvSpPr>
        <p:spPr bwMode="auto">
          <a:xfrm>
            <a:off x="7467600" y="4114800"/>
            <a:ext cx="13017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2000" dirty="0"/>
              <a:t>frequência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Filtro Aproximação </a:t>
            </a:r>
            <a:r>
              <a:rPr lang="pt-BR" dirty="0" err="1" smtClean="0"/>
              <a:t>Butterworth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2560-7D32-4951-BF94-CB3003447864}" type="datetime1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193" y="1988840"/>
            <a:ext cx="39243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4745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Filtro – Aproximação </a:t>
            </a:r>
            <a:r>
              <a:rPr lang="pt-BR" dirty="0" err="1" smtClean="0"/>
              <a:t>Chebyshev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2560-7D32-4951-BF94-CB3003447864}" type="datetime1">
              <a:rPr lang="pt-BR" smtClean="0"/>
              <a:t>23/05/2023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SEL369 Micro-ondas Amílcar Careli César USP EESC SEL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5" y="2133600"/>
            <a:ext cx="413385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7131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Formato Geral dos Filtros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2560-7D32-4951-BF94-CB3003447864}" type="datetime1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5</a:t>
            </a:fld>
            <a:endParaRPr lang="pt-BR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40767"/>
            <a:ext cx="6768752" cy="461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2476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2560-7D32-4951-BF94-CB3003447864}" type="datetime1">
              <a:rPr lang="pt-BR" smtClean="0"/>
              <a:t>23/05/2023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SEL369 Micro-ondas Amílcar Careli César USP EESC SEL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6</a:t>
            </a:fld>
            <a:endParaRPr lang="pt-BR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24744"/>
            <a:ext cx="7315200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06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Normalização das quantidades</a:t>
            </a:r>
            <a:endParaRPr lang="pt-BR"/>
          </a:p>
        </p:txBody>
      </p:sp>
      <p:sp>
        <p:nvSpPr>
          <p:cNvPr id="13" name="Espaço Reservado para Data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F368-72BC-4A82-A37C-61EE5194C9B7}" type="datetime1">
              <a:rPr lang="pt-BR" smtClean="0"/>
              <a:t>23/05/2023</a:t>
            </a:fld>
            <a:endParaRPr lang="pt-BR"/>
          </a:p>
        </p:txBody>
      </p:sp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147461" name="Text Box 1029"/>
          <p:cNvSpPr txBox="1">
            <a:spLocks noChangeArrowheads="1"/>
          </p:cNvSpPr>
          <p:nvPr/>
        </p:nvSpPr>
        <p:spPr bwMode="auto">
          <a:xfrm>
            <a:off x="912614" y="2492896"/>
            <a:ext cx="2560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/>
              <a:t>Seções indutivas</a:t>
            </a:r>
            <a:endParaRPr lang="pt-BR"/>
          </a:p>
        </p:txBody>
      </p:sp>
      <p:graphicFrame>
        <p:nvGraphicFramePr>
          <p:cNvPr id="147462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979007"/>
              </p:ext>
            </p:extLst>
          </p:nvPr>
        </p:nvGraphicFramePr>
        <p:xfrm>
          <a:off x="912614" y="3037409"/>
          <a:ext cx="1609725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Equation" r:id="rId3" imgW="622080" imgH="482400" progId="Equation.DSMT4">
                  <p:embed/>
                </p:oleObj>
              </mc:Choice>
              <mc:Fallback>
                <p:oleObj name="Equation" r:id="rId3" imgW="62208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614" y="3037409"/>
                        <a:ext cx="1609725" cy="124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3" name="Text Box 1031"/>
          <p:cNvSpPr txBox="1">
            <a:spLocks noChangeArrowheads="1"/>
          </p:cNvSpPr>
          <p:nvPr/>
        </p:nvSpPr>
        <p:spPr bwMode="auto">
          <a:xfrm>
            <a:off x="912614" y="4495800"/>
            <a:ext cx="2833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/>
              <a:t>Seções capacitivas</a:t>
            </a:r>
            <a:endParaRPr lang="pt-BR"/>
          </a:p>
        </p:txBody>
      </p:sp>
      <p:graphicFrame>
        <p:nvGraphicFramePr>
          <p:cNvPr id="147464" name="Object 10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289014"/>
              </p:ext>
            </p:extLst>
          </p:nvPr>
        </p:nvGraphicFramePr>
        <p:xfrm>
          <a:off x="912614" y="4942409"/>
          <a:ext cx="1743075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Equation" r:id="rId5" imgW="685800" imgH="482400" progId="Equation.DSMT4">
                  <p:embed/>
                </p:oleObj>
              </mc:Choice>
              <mc:Fallback>
                <p:oleObj name="Equation" r:id="rId5" imgW="68580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614" y="4942409"/>
                        <a:ext cx="1743075" cy="1227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5" name="Text Box 1033"/>
          <p:cNvSpPr txBox="1">
            <a:spLocks noChangeArrowheads="1"/>
          </p:cNvSpPr>
          <p:nvPr/>
        </p:nvSpPr>
        <p:spPr bwMode="auto">
          <a:xfrm>
            <a:off x="4191000" y="3975100"/>
            <a:ext cx="30069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i="1" dirty="0" smtClean="0"/>
              <a:t>R</a:t>
            </a:r>
            <a:r>
              <a:rPr lang="pt-PT" dirty="0" smtClean="0"/>
              <a:t> </a:t>
            </a:r>
            <a:r>
              <a:rPr lang="pt-PT" dirty="0"/>
              <a:t>: </a:t>
            </a:r>
            <a:r>
              <a:rPr lang="pt-PT" dirty="0" smtClean="0"/>
              <a:t>impedância de entrada</a:t>
            </a:r>
          </a:p>
          <a:p>
            <a:r>
              <a:rPr lang="pt-BR" i="1" dirty="0" smtClean="0">
                <a:cs typeface="Times New Roman" pitchFamily="18" charset="0"/>
              </a:rPr>
              <a:t>ω</a:t>
            </a:r>
            <a:r>
              <a:rPr lang="pt-PT" i="1" baseline="-25000" dirty="0">
                <a:cs typeface="Times New Roman" pitchFamily="18" charset="0"/>
              </a:rPr>
              <a:t>c</a:t>
            </a:r>
            <a:r>
              <a:rPr lang="pt-PT" dirty="0">
                <a:cs typeface="Times New Roman" pitchFamily="18" charset="0"/>
              </a:rPr>
              <a:t> : freqüência de corte, rad/s</a:t>
            </a:r>
            <a:endParaRPr lang="pt-BR" dirty="0"/>
          </a:p>
        </p:txBody>
      </p:sp>
      <p:graphicFrame>
        <p:nvGraphicFramePr>
          <p:cNvPr id="147466" name="Object 103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7467" name="Picture 103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43400" y="2286000"/>
            <a:ext cx="3478213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2560-7D32-4951-BF94-CB3003447864}" type="datetime1">
              <a:rPr lang="pt-BR" smtClean="0"/>
              <a:t>23/05/2023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SEL369 Micro-ondas Amílcar Careli César USP EESC SEL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8</a:t>
            </a:fld>
            <a:endParaRPr lang="pt-BR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43050"/>
            <a:ext cx="609600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6279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2560-7D32-4951-BF94-CB3003447864}" type="datetime1">
              <a:rPr lang="pt-BR" smtClean="0"/>
              <a:t>23/05/2023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SEL369 Micro-ondas Amílcar Careli César USP EESC SEL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7DB2-CC39-4569-9A13-A8A5DE2749D3}" type="slidenum">
              <a:rPr lang="pt-BR" smtClean="0"/>
              <a:pPr/>
              <a:t>9</a:t>
            </a:fld>
            <a:endParaRPr lang="pt-BR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514475"/>
            <a:ext cx="6286500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200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11583</TotalTime>
  <Words>377</Words>
  <Application>Microsoft Office PowerPoint</Application>
  <PresentationFormat>Apresentação na tela (4:3)</PresentationFormat>
  <Paragraphs>92</Paragraphs>
  <Slides>16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8" baseType="lpstr">
      <vt:lpstr>Tema do Office</vt:lpstr>
      <vt:lpstr>Equation</vt:lpstr>
      <vt:lpstr>Filtro Passa-Baixa </vt:lpstr>
      <vt:lpstr>Resposta em frequências de filtros ideais</vt:lpstr>
      <vt:lpstr>Filtro Aproximação Butterworth</vt:lpstr>
      <vt:lpstr>Filtro – Aproximação Chebyshev</vt:lpstr>
      <vt:lpstr>Formato Geral dos Filtros</vt:lpstr>
      <vt:lpstr>Apresentação do PowerPoint</vt:lpstr>
      <vt:lpstr>Normalização das quantidades</vt:lpstr>
      <vt:lpstr>Apresentação do PowerPoint</vt:lpstr>
      <vt:lpstr>Apresentação do PowerPoint</vt:lpstr>
      <vt:lpstr>Apresentação do PowerPoint</vt:lpstr>
      <vt:lpstr>Layout do filtro em microfita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SEL-EESC-USP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Ópticas e Networking</dc:title>
  <dc:creator>Amilcar Careli Cesar</dc:creator>
  <cp:lastModifiedBy>Jardim Secreto</cp:lastModifiedBy>
  <cp:revision>1010</cp:revision>
  <dcterms:created xsi:type="dcterms:W3CDTF">2008-11-21T17:35:55Z</dcterms:created>
  <dcterms:modified xsi:type="dcterms:W3CDTF">2023-05-23T11:56:58Z</dcterms:modified>
</cp:coreProperties>
</file>