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4" r:id="rId2"/>
    <p:sldId id="256" r:id="rId3"/>
    <p:sldId id="257" r:id="rId4"/>
    <p:sldId id="258" r:id="rId5"/>
    <p:sldId id="259" r:id="rId6"/>
    <p:sldId id="260" r:id="rId7"/>
    <p:sldId id="285" r:id="rId8"/>
    <p:sldId id="261" r:id="rId9"/>
    <p:sldId id="279" r:id="rId10"/>
    <p:sldId id="262" r:id="rId11"/>
    <p:sldId id="286" r:id="rId12"/>
    <p:sldId id="288" r:id="rId13"/>
    <p:sldId id="287" r:id="rId14"/>
    <p:sldId id="263" r:id="rId15"/>
    <p:sldId id="264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914B728-C574-4C8B-8E98-A0995C78A008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914B728-C574-4C8B-8E98-A0995C78A008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14B728-C574-4C8B-8E98-A0995C78A008}" type="datetimeFigureOut">
              <a:rPr lang="pt-BR" smtClean="0"/>
              <a:pPr/>
              <a:t>20/03/2017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EAE 310 – Economia do Setor Público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Primeiro Semestre de 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85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002060"/>
                </a:solidFill>
              </a:rPr>
              <a:t>Avaliação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sz="4000" dirty="0" smtClean="0"/>
              <a:t>A </a:t>
            </a:r>
            <a:r>
              <a:rPr lang="pt-BR" sz="4000" dirty="0"/>
              <a:t>avaliação será composta de duas provas a serem realizadas nos </a:t>
            </a:r>
            <a:r>
              <a:rPr lang="pt-BR" sz="4000"/>
              <a:t>dias </a:t>
            </a:r>
            <a:r>
              <a:rPr lang="pt-BR" sz="4000" smtClean="0"/>
              <a:t>4 </a:t>
            </a:r>
            <a:r>
              <a:rPr lang="pt-BR" sz="4000" dirty="0" smtClean="0"/>
              <a:t>de maio </a:t>
            </a:r>
            <a:r>
              <a:rPr lang="pt-BR" sz="4000"/>
              <a:t>e </a:t>
            </a:r>
            <a:r>
              <a:rPr lang="pt-BR" sz="4000" smtClean="0"/>
              <a:t>4 </a:t>
            </a:r>
            <a:r>
              <a:rPr lang="pt-BR" sz="4000" dirty="0"/>
              <a:t>de </a:t>
            </a:r>
            <a:r>
              <a:rPr lang="pt-BR" sz="4000" dirty="0" smtClean="0"/>
              <a:t>julho </a:t>
            </a:r>
            <a:r>
              <a:rPr lang="pt-BR" sz="4000" dirty="0"/>
              <a:t>e um </a:t>
            </a:r>
            <a:r>
              <a:rPr lang="pt-BR" sz="4000" dirty="0" smtClean="0"/>
              <a:t>trabalho. </a:t>
            </a:r>
            <a:r>
              <a:rPr lang="pt-BR" sz="4000" dirty="0"/>
              <a:t>Os pesos são: primeira prova (40%), segunda prova (</a:t>
            </a:r>
            <a:r>
              <a:rPr lang="pt-BR" sz="4000" dirty="0" smtClean="0"/>
              <a:t>45%) </a:t>
            </a:r>
            <a:r>
              <a:rPr lang="pt-BR" sz="4000" dirty="0"/>
              <a:t>e </a:t>
            </a:r>
            <a:r>
              <a:rPr lang="pt-BR" sz="4000" dirty="0" smtClean="0"/>
              <a:t>trabalho (15%).</a:t>
            </a:r>
            <a:endParaRPr lang="pt-BR" sz="4000" dirty="0"/>
          </a:p>
          <a:p>
            <a:pPr algn="just">
              <a:buNone/>
            </a:pPr>
            <a:r>
              <a:rPr lang="pt-BR" sz="4000" dirty="0"/>
              <a:t> </a:t>
            </a:r>
            <a:endParaRPr lang="pt-BR" sz="4000" dirty="0" smtClean="0"/>
          </a:p>
          <a:p>
            <a:pPr algn="just">
              <a:buNone/>
            </a:pPr>
            <a:r>
              <a:rPr lang="pt-BR" dirty="0" smtClean="0"/>
              <a:t>   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N</a:t>
            </a:r>
            <a:r>
              <a:rPr lang="pt-BR" dirty="0" smtClean="0"/>
              <a:t>ecessariamente </a:t>
            </a:r>
            <a:r>
              <a:rPr lang="pt-BR" dirty="0"/>
              <a:t>em grupo (3 pessoas). </a:t>
            </a:r>
            <a:endParaRPr lang="pt-BR" dirty="0" smtClean="0"/>
          </a:p>
          <a:p>
            <a:pPr algn="just"/>
            <a:r>
              <a:rPr lang="pt-BR" dirty="0" smtClean="0"/>
              <a:t>Cada </a:t>
            </a:r>
            <a:r>
              <a:rPr lang="pt-BR" dirty="0"/>
              <a:t>grupo deve escolher o que considera um problema importante do setor público brasileiro na atualidade, argumentar porque (quais as consequências deste problema para o funcionamento da economia?) e discutir algumas das soluções disponíveis para lidar com esse problema.  </a:t>
            </a:r>
            <a:endParaRPr lang="pt-BR" dirty="0" smtClean="0"/>
          </a:p>
          <a:p>
            <a:pPr algn="just"/>
            <a:r>
              <a:rPr lang="pt-BR" dirty="0" smtClean="0"/>
              <a:t>Formato </a:t>
            </a:r>
            <a:r>
              <a:rPr lang="pt-BR" dirty="0"/>
              <a:t>de um artigo </a:t>
            </a:r>
            <a:r>
              <a:rPr lang="pt-BR" dirty="0" smtClean="0"/>
              <a:t>acadêmico.</a:t>
            </a:r>
          </a:p>
          <a:p>
            <a:pPr algn="just"/>
            <a:r>
              <a:rPr lang="pt-BR" dirty="0"/>
              <a:t>U</a:t>
            </a:r>
            <a:r>
              <a:rPr lang="pt-BR" dirty="0" smtClean="0"/>
              <a:t>tilizar </a:t>
            </a:r>
            <a:r>
              <a:rPr lang="pt-BR" dirty="0"/>
              <a:t>referências bibliográficas confiáveis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 </a:t>
            </a:r>
            <a:r>
              <a:rPr lang="pt-BR" dirty="0"/>
              <a:t>Formato: </a:t>
            </a:r>
            <a:r>
              <a:rPr lang="pt-BR" dirty="0" smtClean="0"/>
              <a:t>10 páginas, </a:t>
            </a:r>
            <a:r>
              <a:rPr lang="pt-BR" dirty="0"/>
              <a:t>espaçamento 1,5, fonte 12.</a:t>
            </a:r>
          </a:p>
          <a:p>
            <a:pPr algn="just"/>
            <a:r>
              <a:rPr lang="pt-BR" b="1" dirty="0"/>
              <a:t> </a:t>
            </a:r>
            <a:r>
              <a:rPr lang="pt-BR" b="1" dirty="0" smtClean="0"/>
              <a:t>Data </a:t>
            </a:r>
            <a:r>
              <a:rPr lang="pt-BR" b="1" dirty="0"/>
              <a:t>de entrega: dia </a:t>
            </a:r>
            <a:r>
              <a:rPr lang="pt-BR" b="1" dirty="0" smtClean="0"/>
              <a:t>13/06</a:t>
            </a:r>
            <a:r>
              <a:rPr lang="pt-BR" b="1" dirty="0"/>
              <a:t>. Os trabalhos devem ser entregues impressos no horário da aula. Não serão aceitos trabalhos em versão eletrônica, nem entregues com atraso.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302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400" dirty="0" smtClean="0"/>
              <a:t>Título do trabalho deve consistir na especificação  do problema:</a:t>
            </a:r>
          </a:p>
          <a:p>
            <a:pPr marL="0" indent="0" algn="just">
              <a:buNone/>
            </a:pPr>
            <a:r>
              <a:rPr lang="pt-BR" sz="2400" dirty="0" smtClean="0"/>
              <a:t>Exemplos:</a:t>
            </a:r>
          </a:p>
          <a:p>
            <a:pPr marL="514350" indent="-514350" algn="just">
              <a:buAutoNum type="arabicParenR"/>
            </a:pPr>
            <a:r>
              <a:rPr lang="pt-BR" sz="2400" dirty="0" smtClean="0"/>
              <a:t>Problema escolhido: déficit da previdência</a:t>
            </a:r>
          </a:p>
          <a:p>
            <a:pPr marL="514350" indent="-514350" algn="just">
              <a:buAutoNum type="arabicParenR"/>
            </a:pPr>
            <a:r>
              <a:rPr lang="pt-BR" sz="2400" dirty="0" smtClean="0"/>
              <a:t>Problema escolhido: baixa capacidade de investimento dos Estados com recursos próprios</a:t>
            </a:r>
          </a:p>
          <a:p>
            <a:pPr marL="514350" indent="-514350" algn="just">
              <a:buAutoNum type="arabicParenR"/>
            </a:pPr>
            <a:r>
              <a:rPr lang="pt-BR" sz="2400" dirty="0" smtClean="0"/>
              <a:t>Problema escolhido: Pouca exploração da tributação direta</a:t>
            </a:r>
          </a:p>
          <a:p>
            <a:pPr marL="514350" indent="-514350" algn="just">
              <a:buAutoNum type="arabicParenR"/>
            </a:pPr>
            <a:r>
              <a:rPr lang="pt-BR" sz="2400" dirty="0" smtClean="0"/>
              <a:t>Problema escolhido: Complexidade da taxação indireta</a:t>
            </a:r>
          </a:p>
          <a:p>
            <a:pPr marL="514350" indent="-514350" algn="just">
              <a:buAutoNum type="arabicParenR"/>
            </a:pPr>
            <a:r>
              <a:rPr lang="pt-BR" sz="2400" dirty="0" smtClean="0"/>
              <a:t>Problema escolhido: Utilização do BNDES como braço financeiro de empréstimos para Estados</a:t>
            </a:r>
          </a:p>
          <a:p>
            <a:pPr marL="514350" indent="-514350" algn="just">
              <a:buAutoNum type="arabicParenR"/>
            </a:pPr>
            <a:r>
              <a:rPr lang="pt-BR" sz="2400" dirty="0" smtClean="0"/>
              <a:t>Problema escolhido: coordenação entre política fiscal e monetária</a:t>
            </a:r>
          </a:p>
          <a:p>
            <a:pPr marL="514350" indent="-514350">
              <a:buAutoNum type="arabicParenR"/>
            </a:pPr>
            <a:endParaRPr lang="pt-BR" dirty="0" smtClean="0"/>
          </a:p>
          <a:p>
            <a:pPr marL="514350" indent="-514350">
              <a:buAutoNum type="arabicParenR"/>
            </a:pPr>
            <a:endParaRPr lang="pt-BR" dirty="0" smtClean="0"/>
          </a:p>
          <a:p>
            <a:pPr marL="514350" indent="-514350">
              <a:buAutoNum type="arabi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35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1</a:t>
            </a:r>
            <a:r>
              <a:rPr lang="pt-BR" dirty="0"/>
              <a:t>) Introdução onde é apresentado o problema escolhido e é feita a argumentação em termos gerais (usando, por exemplo, a realidade brasileira) de porque este é um problema que merece atenção. Deve trazer ainda a indicação da composição do restante do trabalho; </a:t>
            </a:r>
            <a:endParaRPr lang="pt-BR" dirty="0" smtClean="0"/>
          </a:p>
          <a:p>
            <a:pPr algn="just"/>
            <a:r>
              <a:rPr lang="pt-BR" dirty="0" smtClean="0"/>
              <a:t>2</a:t>
            </a:r>
            <a:r>
              <a:rPr lang="pt-BR" dirty="0"/>
              <a:t>) Uma seção onde são apresentados os argumentos teóricos de porque o problema é importante; esta parte constitui o arcabouço teórico do trabalho; </a:t>
            </a:r>
            <a:endParaRPr lang="pt-BR" dirty="0" smtClean="0"/>
          </a:p>
          <a:p>
            <a:pPr algn="just"/>
            <a:r>
              <a:rPr lang="pt-BR" dirty="0" smtClean="0"/>
              <a:t>3</a:t>
            </a:r>
            <a:r>
              <a:rPr lang="pt-BR" dirty="0"/>
              <a:t>) Uma seção onde são apresentadas as evidências empíricas existentes (opcional; também pode não fazer sentido em alguns casos); </a:t>
            </a:r>
            <a:endParaRPr lang="pt-BR" dirty="0" smtClean="0"/>
          </a:p>
          <a:p>
            <a:pPr algn="just"/>
            <a:r>
              <a:rPr lang="pt-BR" dirty="0" smtClean="0"/>
              <a:t>4</a:t>
            </a:r>
            <a:r>
              <a:rPr lang="pt-BR" dirty="0"/>
              <a:t>) Uma seção em que são apresentadas as soluções existentes na literatura para o problema escolhido ; 5) Uma seção de conclusão em que o grupo argumenta que soluções acha que efetivamente funcionariam e porque. Nesta parte deve transparecer que o grupo pensou sobre as possíveis soluções e que conseguiu reunir argumentos para defender a(s) solução(</a:t>
            </a:r>
            <a:r>
              <a:rPr lang="pt-BR" dirty="0" err="1"/>
              <a:t>ões</a:t>
            </a:r>
            <a:r>
              <a:rPr lang="pt-BR" dirty="0"/>
              <a:t>) que acharam mais interessantes.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490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002060"/>
                </a:solidFill>
              </a:rPr>
              <a:t>Horário de atendimento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 algn="just">
              <a:buNone/>
            </a:pPr>
            <a:r>
              <a:rPr lang="pt-BR" sz="4400" dirty="0" smtClean="0"/>
              <a:t>Terças </a:t>
            </a:r>
            <a:r>
              <a:rPr lang="pt-BR" sz="4400" dirty="0"/>
              <a:t>das 11:10hs às </a:t>
            </a:r>
            <a:r>
              <a:rPr lang="pt-BR" sz="4400" dirty="0" smtClean="0"/>
              <a:t>12:00 </a:t>
            </a:r>
            <a:r>
              <a:rPr lang="pt-BR" sz="4400" dirty="0" err="1"/>
              <a:t>hs</a:t>
            </a:r>
            <a:r>
              <a:rPr lang="pt-BR" sz="4400" dirty="0"/>
              <a:t> e sextas das </a:t>
            </a:r>
            <a:r>
              <a:rPr lang="pt-BR" sz="4400" dirty="0" smtClean="0"/>
              <a:t>9</a:t>
            </a:r>
            <a:r>
              <a:rPr lang="pt-BR" sz="4400" dirty="0" smtClean="0">
                <a:sym typeface="Wingdings" panose="05000000000000000000" pitchFamily="2" charset="2"/>
              </a:rPr>
              <a:t>:00</a:t>
            </a:r>
            <a:r>
              <a:rPr lang="pt-BR" sz="4400" dirty="0" smtClean="0"/>
              <a:t>hs </a:t>
            </a:r>
            <a:r>
              <a:rPr lang="pt-BR" sz="4400" dirty="0"/>
              <a:t>às </a:t>
            </a:r>
            <a:r>
              <a:rPr lang="pt-BR" sz="4400" dirty="0" smtClean="0"/>
              <a:t>12:00 </a:t>
            </a:r>
            <a:r>
              <a:rPr lang="pt-BR" sz="4400" dirty="0" err="1"/>
              <a:t>hs</a:t>
            </a:r>
            <a:r>
              <a:rPr lang="pt-BR" sz="4400" dirty="0"/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002060"/>
                </a:solidFill>
              </a:rPr>
              <a:t>Observações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sz="3200" dirty="0" smtClean="0"/>
              <a:t>Não </a:t>
            </a:r>
            <a:r>
              <a:rPr lang="pt-BR" sz="3200" dirty="0"/>
              <a:t>há prova substitutiva</a:t>
            </a:r>
            <a:r>
              <a:rPr lang="pt-BR" sz="3200" dirty="0" smtClean="0"/>
              <a:t>.</a:t>
            </a:r>
          </a:p>
          <a:p>
            <a:pPr algn="just">
              <a:buNone/>
            </a:pPr>
            <a:r>
              <a:rPr lang="pt-BR" sz="3200" dirty="0" smtClean="0"/>
              <a:t>- Não </a:t>
            </a:r>
            <a:r>
              <a:rPr lang="pt-BR" sz="3200" dirty="0"/>
              <a:t>há possibilidade de fazer </a:t>
            </a:r>
            <a:r>
              <a:rPr lang="pt-BR" sz="3200" dirty="0" smtClean="0"/>
              <a:t>a </a:t>
            </a:r>
            <a:r>
              <a:rPr lang="pt-BR" sz="3200" dirty="0"/>
              <a:t>prova em outra turma que não </a:t>
            </a:r>
            <a:r>
              <a:rPr lang="pt-BR" sz="3200" dirty="0" smtClean="0"/>
              <a:t>aquela em </a:t>
            </a:r>
            <a:r>
              <a:rPr lang="pt-BR" sz="3200" dirty="0"/>
              <a:t>que o aluno está matriculado.</a:t>
            </a:r>
          </a:p>
          <a:p>
            <a:pPr algn="just">
              <a:buNone/>
            </a:pPr>
            <a:r>
              <a:rPr lang="pt-BR" sz="3200" dirty="0" smtClean="0"/>
              <a:t>- A presença nas aulas é obrigatória.</a:t>
            </a:r>
            <a:endParaRPr lang="pt-BR" sz="3200" dirty="0"/>
          </a:p>
          <a:p>
            <a:pPr marL="0" indent="0">
              <a:buNone/>
            </a:pPr>
            <a:r>
              <a:rPr lang="pt-BR" sz="3200" dirty="0" smtClean="0"/>
              <a:t>- Monitora: Carolina Tojal </a:t>
            </a:r>
            <a:r>
              <a:rPr lang="pt-BR" sz="3200" dirty="0"/>
              <a:t>Santos Horários de atendimento: Quintas das 11:10hs às </a:t>
            </a:r>
            <a:r>
              <a:rPr lang="pt-BR" sz="3200" dirty="0" smtClean="0"/>
              <a:t>12:00hs</a:t>
            </a:r>
            <a:r>
              <a:rPr lang="pt-BR" sz="3200" dirty="0"/>
              <a:t>, Sala da Pós-graduação.</a:t>
            </a:r>
          </a:p>
          <a:p>
            <a:pPr marL="0" indent="0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002060"/>
                </a:solidFill>
              </a:rPr>
              <a:t>Objetivos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buNone/>
            </a:pPr>
            <a:r>
              <a:rPr lang="pt-BR" b="1" dirty="0" smtClean="0"/>
              <a:t>	</a:t>
            </a:r>
            <a:endParaRPr lang="pt-BR" dirty="0"/>
          </a:p>
          <a:p>
            <a:pPr algn="just">
              <a:buNone/>
            </a:pPr>
            <a:r>
              <a:rPr lang="pt-BR" b="1" dirty="0"/>
              <a:t> </a:t>
            </a:r>
            <a:r>
              <a:rPr lang="pt-BR" dirty="0" smtClean="0"/>
              <a:t>     O </a:t>
            </a:r>
            <a:r>
              <a:rPr lang="pt-BR" dirty="0"/>
              <a:t>curso tem como objetivo entender como o governo toma decisões e avaliar quais decisões ele deveria tomar. Para atingir o primeiro objetivo é necessários investigar a motivação dos tomadores de decisão dentro do próprio governo, analisar como os tomadores de decisão são escolhidos e como eles são influenciados por agentes fora do governo. Para atingir o segundo objetivo é preciso estudar os efeitos das diferentes alternativas de política que estão disponíveis e considerar os resultados que a implementação da cada uma delas pode gerar. Estes dois aspectos serão tratados de forma conjunta ao longo do curso, tendo em vista o fornecimento de uma estrutura analítica organizada e coerente que permita avaliar o setor público brasileiro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002060"/>
                </a:solidFill>
              </a:rPr>
              <a:t>Programa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pt-BR" sz="4800" dirty="0" smtClean="0"/>
          </a:p>
          <a:p>
            <a:pPr marL="514350" indent="-514350"/>
            <a:r>
              <a:rPr lang="pt-BR" sz="4800" dirty="0" smtClean="0"/>
              <a:t>   </a:t>
            </a:r>
            <a:r>
              <a:rPr lang="pt-BR" sz="4800" dirty="0" err="1" smtClean="0"/>
              <a:t>Externalidades</a:t>
            </a:r>
            <a:endParaRPr lang="pt-BR" sz="4800" dirty="0"/>
          </a:p>
          <a:p>
            <a:pPr marL="514350" indent="-514350"/>
            <a:r>
              <a:rPr lang="pt-BR" sz="4800" dirty="0" smtClean="0"/>
              <a:t>   Bens Públicos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002060"/>
                </a:solidFill>
              </a:rPr>
              <a:t>Programa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pt-BR" dirty="0" smtClean="0"/>
          </a:p>
          <a:p>
            <a:pPr lvl="1">
              <a:buNone/>
            </a:pPr>
            <a:r>
              <a:rPr lang="pt-BR" sz="4400" dirty="0" smtClean="0"/>
              <a:t>1. Economia </a:t>
            </a:r>
            <a:r>
              <a:rPr lang="pt-BR" sz="4400" dirty="0"/>
              <a:t>Política</a:t>
            </a:r>
          </a:p>
          <a:p>
            <a:pPr lvl="1">
              <a:buNone/>
            </a:pPr>
            <a:r>
              <a:rPr lang="pt-BR" sz="4400" dirty="0" smtClean="0"/>
              <a:t>2. Múltiplas jurisdições</a:t>
            </a:r>
          </a:p>
          <a:p>
            <a:pPr lvl="1">
              <a:buNone/>
            </a:pPr>
            <a:r>
              <a:rPr lang="pt-BR" sz="4400" dirty="0" smtClean="0"/>
              <a:t>2.1. Federalismo fiscal</a:t>
            </a:r>
          </a:p>
          <a:p>
            <a:pPr lvl="1">
              <a:buNone/>
            </a:pPr>
            <a:r>
              <a:rPr lang="pt-BR" sz="4400" dirty="0" smtClean="0"/>
              <a:t>2.2. Competição fiscal</a:t>
            </a:r>
            <a:endParaRPr lang="pt-BR" sz="4400" dirty="0"/>
          </a:p>
          <a:p>
            <a:pPr lvl="1">
              <a:buNone/>
            </a:pPr>
            <a:r>
              <a:rPr lang="pt-BR" sz="4400" dirty="0" smtClean="0"/>
              <a:t>3. Eficiência do gasto público</a:t>
            </a:r>
            <a:endParaRPr lang="pt-BR" sz="4400" dirty="0"/>
          </a:p>
          <a:p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002060"/>
                </a:solidFill>
              </a:rPr>
              <a:t>Programa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r>
              <a:rPr lang="pt-BR" sz="4400" dirty="0" smtClean="0"/>
              <a:t>4. Taxação: aspectos gerais</a:t>
            </a:r>
            <a:endParaRPr lang="pt-BR" sz="4400" dirty="0"/>
          </a:p>
          <a:p>
            <a:pPr lvl="1">
              <a:buNone/>
            </a:pPr>
            <a:r>
              <a:rPr lang="pt-BR" sz="4400" dirty="0" smtClean="0"/>
              <a:t>5. Taxação: a questão da equidade</a:t>
            </a:r>
            <a:endParaRPr lang="pt-BR" sz="4400" dirty="0"/>
          </a:p>
          <a:p>
            <a:pPr lvl="1">
              <a:buNone/>
            </a:pPr>
            <a:r>
              <a:rPr lang="pt-BR" sz="4400" dirty="0" smtClean="0"/>
              <a:t>6. Evasão fiscal</a:t>
            </a:r>
            <a:endParaRPr lang="pt-BR" sz="4400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002060"/>
                </a:solidFill>
              </a:rPr>
              <a:t>Programa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t-BR" sz="4000" dirty="0" smtClean="0"/>
          </a:p>
          <a:p>
            <a:pPr>
              <a:buNone/>
            </a:pPr>
            <a:r>
              <a:rPr lang="pt-BR" sz="4000" dirty="0" smtClean="0"/>
              <a:t>7. Estatísticas do setor público</a:t>
            </a:r>
          </a:p>
          <a:p>
            <a:pPr>
              <a:buNone/>
            </a:pPr>
            <a:r>
              <a:rPr lang="pt-BR" sz="4000" dirty="0" smtClean="0"/>
              <a:t>8. O orçamento público no Brasil</a:t>
            </a:r>
          </a:p>
          <a:p>
            <a:pPr>
              <a:buNone/>
            </a:pPr>
            <a:r>
              <a:rPr lang="pt-BR" sz="4000" dirty="0"/>
              <a:t>9</a:t>
            </a:r>
            <a:r>
              <a:rPr lang="pt-BR" sz="4000" dirty="0" smtClean="0"/>
              <a:t>. Política fiscal e atividade econômica</a:t>
            </a:r>
          </a:p>
          <a:p>
            <a:pPr>
              <a:buNone/>
            </a:pPr>
            <a:r>
              <a:rPr lang="pt-BR" sz="4000" dirty="0" smtClean="0"/>
              <a:t>10. Dívida pública</a:t>
            </a:r>
          </a:p>
          <a:p>
            <a:pPr>
              <a:buNone/>
            </a:pPr>
            <a:r>
              <a:rPr lang="pt-BR" sz="4000" dirty="0" smtClean="0"/>
              <a:t>11. </a:t>
            </a:r>
            <a:r>
              <a:rPr lang="pt-BR" sz="4000" dirty="0"/>
              <a:t>Regras e instituições fiscais</a:t>
            </a:r>
          </a:p>
          <a:p>
            <a:pPr>
              <a:buNone/>
            </a:pPr>
            <a:endParaRPr lang="pt-BR" sz="4000" dirty="0" smtClean="0"/>
          </a:p>
          <a:p>
            <a:pPr>
              <a:buNone/>
            </a:pPr>
            <a:r>
              <a:rPr lang="pt-BR" dirty="0" smtClean="0"/>
              <a:t> 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 idx="4294967295"/>
          </p:nvPr>
        </p:nvSpPr>
        <p:spPr>
          <a:xfrm>
            <a:off x="3419872" y="3140968"/>
            <a:ext cx="6788095" cy="1074799"/>
          </a:xfrm>
        </p:spPr>
        <p:txBody>
          <a:bodyPr>
            <a:normAutofit/>
          </a:bodyPr>
          <a:lstStyle/>
          <a:p>
            <a:r>
              <a:rPr lang="pt-BR" sz="4800" dirty="0" smtClean="0"/>
              <a:t>Bibliografia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47952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002060"/>
                </a:solidFill>
              </a:rPr>
              <a:t>Livros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Carlin,W</a:t>
            </a:r>
            <a:r>
              <a:rPr lang="en-US" dirty="0"/>
              <a:t>.; Soskice, D. </a:t>
            </a:r>
            <a:r>
              <a:rPr lang="en-US" i="1" dirty="0"/>
              <a:t>Macroeconomics: imperfections, institutions and policies</a:t>
            </a:r>
            <a:r>
              <a:rPr lang="en-US" dirty="0"/>
              <a:t>, Oxford University Press, 2006.</a:t>
            </a:r>
            <a:endParaRPr lang="pt-BR" dirty="0"/>
          </a:p>
          <a:p>
            <a:pPr marL="0" indent="0" algn="just">
              <a:buNone/>
            </a:pPr>
            <a:r>
              <a:rPr lang="en-US" b="1" dirty="0"/>
              <a:t> </a:t>
            </a:r>
            <a:endParaRPr lang="pt-BR" dirty="0"/>
          </a:p>
          <a:p>
            <a:pPr algn="just"/>
            <a:r>
              <a:rPr lang="pt-BR" dirty="0"/>
              <a:t>Giambiagi, F.; Além, A.C.</a:t>
            </a:r>
            <a:r>
              <a:rPr lang="pt-BR" b="1" dirty="0"/>
              <a:t> </a:t>
            </a:r>
            <a:r>
              <a:rPr lang="pt-BR" i="1" dirty="0"/>
              <a:t>Finanças públicas: teoria e prática no Brasil</a:t>
            </a:r>
            <a:r>
              <a:rPr lang="pt-BR" dirty="0"/>
              <a:t>, Editora Campus, 1999.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r>
              <a:rPr lang="en-US" dirty="0"/>
              <a:t>Gruber, J. </a:t>
            </a:r>
            <a:r>
              <a:rPr lang="en-US" i="1" dirty="0"/>
              <a:t>Public finance and public policy</a:t>
            </a:r>
            <a:r>
              <a:rPr lang="en-US" dirty="0"/>
              <a:t>, Worth Publishers, Second Edition, 2007.</a:t>
            </a:r>
            <a:endParaRPr lang="pt-BR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pt-BR" dirty="0"/>
          </a:p>
          <a:p>
            <a:pPr algn="just"/>
            <a:r>
              <a:rPr lang="en-US" dirty="0"/>
              <a:t>Rosen, H. </a:t>
            </a:r>
            <a:r>
              <a:rPr lang="en-US" i="1" dirty="0"/>
              <a:t>Public finance</a:t>
            </a:r>
            <a:r>
              <a:rPr lang="en-US" dirty="0"/>
              <a:t>, Irwin, Fourth Edition, 1995.</a:t>
            </a:r>
            <a:endParaRPr lang="pt-BR" dirty="0"/>
          </a:p>
          <a:p>
            <a:pPr marL="0" indent="0" algn="just">
              <a:buNone/>
            </a:pPr>
            <a:r>
              <a:rPr lang="en-US" dirty="0"/>
              <a:t> </a:t>
            </a:r>
            <a:endParaRPr lang="pt-BR" dirty="0"/>
          </a:p>
          <a:p>
            <a:pPr algn="just"/>
            <a:r>
              <a:rPr lang="en-US" dirty="0"/>
              <a:t>Stiglitz, J.E. </a:t>
            </a:r>
            <a:r>
              <a:rPr lang="en-US" i="1" dirty="0"/>
              <a:t>Economics of the public sector</a:t>
            </a:r>
            <a:r>
              <a:rPr lang="en-US" dirty="0"/>
              <a:t>, W.W. Norton &amp; Company, New York/London, Third Edition, 2000.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/>
              <a:t>Artigos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pt-BR" sz="4300" dirty="0"/>
              <a:t>Afonso, J.R. 2014. IRPF e desigualdade em debate no Brasil: O já revelado e o por revelar, Texto de Discussão no. 2, FGV IBRE</a:t>
            </a:r>
            <a:r>
              <a:rPr lang="pt-BR" sz="4300" dirty="0" smtClean="0"/>
              <a:t>.</a:t>
            </a:r>
            <a:endParaRPr lang="pt-BR" sz="4300" dirty="0"/>
          </a:p>
          <a:p>
            <a:pPr algn="just"/>
            <a:r>
              <a:rPr lang="en-US" sz="4300" dirty="0" err="1"/>
              <a:t>Alesina</a:t>
            </a:r>
            <a:r>
              <a:rPr lang="en-US" sz="4300" dirty="0"/>
              <a:t>, A.; </a:t>
            </a:r>
            <a:r>
              <a:rPr lang="en-US" sz="4300" dirty="0" err="1"/>
              <a:t>Ardagna</a:t>
            </a:r>
            <a:r>
              <a:rPr lang="en-US" sz="4300" dirty="0"/>
              <a:t>, S. 2010. Large changes in fiscal policy: taxes versus spending, </a:t>
            </a:r>
            <a:r>
              <a:rPr lang="en-US" sz="4300" i="1" dirty="0"/>
              <a:t>Tax</a:t>
            </a:r>
            <a:r>
              <a:rPr lang="en-US" sz="4300" dirty="0"/>
              <a:t> Policy </a:t>
            </a:r>
            <a:r>
              <a:rPr lang="en-US" sz="4300" i="1" dirty="0"/>
              <a:t>and the Economy</a:t>
            </a:r>
            <a:r>
              <a:rPr lang="en-US" sz="4300" dirty="0"/>
              <a:t> 24:35-68</a:t>
            </a:r>
            <a:r>
              <a:rPr lang="en-US" sz="4300" dirty="0" smtClean="0"/>
              <a:t>.</a:t>
            </a:r>
            <a:endParaRPr lang="pt-BR" sz="4300" dirty="0"/>
          </a:p>
          <a:p>
            <a:pPr algn="just"/>
            <a:r>
              <a:rPr lang="pt-BR" sz="4300" dirty="0" err="1"/>
              <a:t>Alm</a:t>
            </a:r>
            <a:r>
              <a:rPr lang="pt-BR" sz="4300" dirty="0"/>
              <a:t>, J.; Martinez-Vasquez, J. 2007. </a:t>
            </a:r>
            <a:r>
              <a:rPr lang="en-US" sz="4300" dirty="0"/>
              <a:t>Tax morale and tax evasion in Latin America, International Studies Program, Working Paper 07-04, March</a:t>
            </a:r>
            <a:r>
              <a:rPr lang="en-US" sz="4300" dirty="0" smtClean="0"/>
              <a:t>.</a:t>
            </a:r>
            <a:endParaRPr lang="pt-BR" sz="4300" dirty="0"/>
          </a:p>
          <a:p>
            <a:pPr algn="just"/>
            <a:r>
              <a:rPr lang="pt-BR" sz="4300" dirty="0"/>
              <a:t>Ferraz, C.; Finan, F.; Moreira, D.B. 2012. </a:t>
            </a:r>
            <a:r>
              <a:rPr lang="en-US" sz="4300" dirty="0"/>
              <a:t>Corrupting learning: evidence from missing federal education funds in Brazil, </a:t>
            </a:r>
            <a:r>
              <a:rPr lang="en-US" sz="4300" i="1" dirty="0"/>
              <a:t>Journal of Public Economics</a:t>
            </a:r>
            <a:r>
              <a:rPr lang="en-US" sz="4300" dirty="0"/>
              <a:t>, v. 96, n. 9-10, p. 712-726</a:t>
            </a:r>
            <a:r>
              <a:rPr lang="en-US" sz="4300" dirty="0" smtClean="0"/>
              <a:t>.</a:t>
            </a:r>
            <a:endParaRPr lang="pt-BR" sz="4300" dirty="0"/>
          </a:p>
          <a:p>
            <a:pPr algn="just"/>
            <a:r>
              <a:rPr lang="pt-BR" sz="4300" dirty="0"/>
              <a:t>Mendes, M., Miranda, R.B., </a:t>
            </a:r>
            <a:r>
              <a:rPr lang="pt-BR" sz="4300" dirty="0" err="1"/>
              <a:t>Cossio</a:t>
            </a:r>
            <a:r>
              <a:rPr lang="pt-BR" sz="4300" dirty="0"/>
              <a:t>, F.B. 2008. Transferências intergovernamentais no Brasil: diagnóstico e proposta de reforma, Consultoria Legislativa do Senado Federal, Textos para Discussão 40, Abril. </a:t>
            </a:r>
          </a:p>
          <a:p>
            <a:pPr algn="just"/>
            <a:r>
              <a:rPr lang="pt-BR" sz="4300" dirty="0"/>
              <a:t>Mendes, M. 2008. Sistema orçamentário brasileiro: planejamento, equilíbrio fiscal e qualidade do gasto público, Consultoria Legislativa do Senado Federal, Textos para Discussão</a:t>
            </a:r>
            <a:r>
              <a:rPr lang="pt-BR" sz="4300" dirty="0" smtClean="0"/>
              <a:t>.</a:t>
            </a:r>
            <a:endParaRPr lang="pt-BR" sz="4300" dirty="0"/>
          </a:p>
          <a:p>
            <a:pPr algn="just"/>
            <a:r>
              <a:rPr lang="pt-BR" sz="4300" dirty="0"/>
              <a:t>Ribeiro, M.B,; Rodrigues Júnior, W. 2006. Eficiência do gasto público na América Latina, </a:t>
            </a:r>
            <a:r>
              <a:rPr lang="pt-BR" sz="4300" i="1" dirty="0"/>
              <a:t>Boletim de Desenvolvimento</a:t>
            </a:r>
            <a:r>
              <a:rPr lang="pt-BR" sz="4300" dirty="0"/>
              <a:t> </a:t>
            </a:r>
            <a:r>
              <a:rPr lang="pt-BR" sz="4300" i="1" dirty="0"/>
              <a:t>Fiscal</a:t>
            </a:r>
            <a:r>
              <a:rPr lang="pt-BR" sz="4300" dirty="0"/>
              <a:t>, IPEA, Dezembro</a:t>
            </a:r>
            <a:r>
              <a:rPr lang="pt-BR" sz="4300" dirty="0" smtClean="0"/>
              <a:t>.</a:t>
            </a:r>
            <a:endParaRPr lang="pt-BR" sz="4300" dirty="0"/>
          </a:p>
          <a:p>
            <a:pPr algn="just"/>
            <a:r>
              <a:rPr lang="pt-BR" sz="4300" dirty="0"/>
              <a:t>Siqueira, R.B.; Nogueira, J.R,; Souza, E.S. 2011. Alíquotas efetivas e distribuição da carga tributária indireta entre as famílias no Brasil, Secretaria do Tesouro Nacional, XV Prêmio Tesouro Nacional, p. 1-38. </a:t>
            </a:r>
          </a:p>
          <a:p>
            <a:pPr marL="0" indent="0">
              <a:buNone/>
            </a:pPr>
            <a:r>
              <a:rPr lang="pt-BR" sz="4300" dirty="0"/>
              <a:t>    	</a:t>
            </a:r>
          </a:p>
          <a:p>
            <a:pPr marL="0" indent="0">
              <a:buNone/>
            </a:pPr>
            <a:endParaRPr lang="pt-BR" sz="4300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237</TotalTime>
  <Words>763</Words>
  <Application>Microsoft Office PowerPoint</Application>
  <PresentationFormat>Apresentação na tela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Origem</vt:lpstr>
      <vt:lpstr>EAE 310 – Economia do Setor Público</vt:lpstr>
      <vt:lpstr>Objetivos</vt:lpstr>
      <vt:lpstr>Programa</vt:lpstr>
      <vt:lpstr>Programa</vt:lpstr>
      <vt:lpstr>Programa</vt:lpstr>
      <vt:lpstr>Programa</vt:lpstr>
      <vt:lpstr>Bibliografia</vt:lpstr>
      <vt:lpstr>Livros</vt:lpstr>
      <vt:lpstr>Artigos</vt:lpstr>
      <vt:lpstr>Avaliação</vt:lpstr>
      <vt:lpstr>Trabalho</vt:lpstr>
      <vt:lpstr>Apresentação do PowerPoint</vt:lpstr>
      <vt:lpstr>Sugestão</vt:lpstr>
      <vt:lpstr>Horário de atendimento</vt:lpstr>
      <vt:lpstr>Observações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EAE 310 – 2013 – Turma 1</dc:title>
  <dc:creator>Fernando</dc:creator>
  <cp:lastModifiedBy>Fabiana</cp:lastModifiedBy>
  <cp:revision>35</cp:revision>
  <dcterms:created xsi:type="dcterms:W3CDTF">2013-02-21T14:08:32Z</dcterms:created>
  <dcterms:modified xsi:type="dcterms:W3CDTF">2017-03-20T12:19:33Z</dcterms:modified>
</cp:coreProperties>
</file>