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7"/>
  </p:notesMasterIdLst>
  <p:sldIdLst>
    <p:sldId id="256" r:id="rId2"/>
    <p:sldId id="257" r:id="rId3"/>
    <p:sldId id="392" r:id="rId4"/>
    <p:sldId id="386" r:id="rId5"/>
    <p:sldId id="258" r:id="rId6"/>
    <p:sldId id="259" r:id="rId7"/>
    <p:sldId id="295" r:id="rId8"/>
    <p:sldId id="387" r:id="rId9"/>
    <p:sldId id="260" r:id="rId10"/>
    <p:sldId id="261" r:id="rId11"/>
    <p:sldId id="268" r:id="rId12"/>
    <p:sldId id="262" r:id="rId13"/>
    <p:sldId id="263" r:id="rId14"/>
    <p:sldId id="388" r:id="rId15"/>
    <p:sldId id="264" r:id="rId16"/>
    <p:sldId id="265" r:id="rId17"/>
    <p:sldId id="296" r:id="rId18"/>
    <p:sldId id="266" r:id="rId19"/>
    <p:sldId id="389" r:id="rId20"/>
    <p:sldId id="267" r:id="rId21"/>
    <p:sldId id="390" r:id="rId22"/>
    <p:sldId id="274" r:id="rId23"/>
    <p:sldId id="273" r:id="rId24"/>
    <p:sldId id="391" r:id="rId25"/>
    <p:sldId id="269" r:id="rId26"/>
    <p:sldId id="270" r:id="rId27"/>
    <p:sldId id="271" r:id="rId28"/>
    <p:sldId id="272" r:id="rId29"/>
    <p:sldId id="275" r:id="rId30"/>
    <p:sldId id="276" r:id="rId31"/>
    <p:sldId id="277" r:id="rId32"/>
    <p:sldId id="278" r:id="rId33"/>
    <p:sldId id="279" r:id="rId34"/>
    <p:sldId id="298" r:id="rId35"/>
    <p:sldId id="299" r:id="rId36"/>
    <p:sldId id="285" r:id="rId37"/>
    <p:sldId id="280" r:id="rId38"/>
    <p:sldId id="281" r:id="rId39"/>
    <p:sldId id="297" r:id="rId40"/>
    <p:sldId id="302" r:id="rId41"/>
    <p:sldId id="303" r:id="rId42"/>
    <p:sldId id="304" r:id="rId43"/>
    <p:sldId id="305" r:id="rId44"/>
    <p:sldId id="306" r:id="rId45"/>
    <p:sldId id="307"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P" initials="U" lastIdx="6" clrIdx="0">
    <p:extLst>
      <p:ext uri="{19B8F6BF-5375-455C-9EA6-DF929625EA0E}">
        <p15:presenceInfo xmlns:p15="http://schemas.microsoft.com/office/powerpoint/2012/main" userId="USP" providerId="None"/>
      </p:ext>
    </p:extLst>
  </p:cmAuthor>
  <p:cmAuthor id="2" name="Silvia Helena Galvão de Miranda" initials="SHGdM" lastIdx="1" clrIdx="1">
    <p:extLst>
      <p:ext uri="{19B8F6BF-5375-455C-9EA6-DF929625EA0E}">
        <p15:presenceInfo xmlns:p15="http://schemas.microsoft.com/office/powerpoint/2012/main" userId="Silvia Helena Galvão de Mirand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E059A-DA23-468B-992F-944CA7FDCC9E}" type="datetimeFigureOut">
              <a:rPr lang="pt-BR" smtClean="0"/>
              <a:t>09/11/2023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3EBAB9-B7A6-4415-8734-A12657FFEFC3}" type="slidenum">
              <a:rPr lang="pt-BR" smtClean="0"/>
              <a:t>‹nº›</a:t>
            </a:fld>
            <a:endParaRPr lang="pt-BR"/>
          </a:p>
        </p:txBody>
      </p:sp>
    </p:spTree>
    <p:extLst>
      <p:ext uri="{BB962C8B-B14F-4D97-AF65-F5344CB8AC3E}">
        <p14:creationId xmlns:p14="http://schemas.microsoft.com/office/powerpoint/2010/main" val="2154182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11/9/2023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11/9/2023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t-BR" smtClean="0"/>
              <a:t>Clique para editar o título mestre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11/9/2023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3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35.png"/></Relationships>
</file>

<file path=ppt/slides/_rels/slide3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4000" smtClean="0"/>
              <a:t>Equilíbrio geral e bem-estar</a:t>
            </a:r>
            <a:r>
              <a:rPr lang="pt-BR" sz="4000" dirty="0" smtClean="0"/>
              <a:t/>
            </a:r>
            <a:br>
              <a:rPr lang="pt-BR" sz="4000" dirty="0" smtClean="0"/>
            </a:br>
            <a:endParaRPr lang="pt-BR" sz="4000" dirty="0"/>
          </a:p>
        </p:txBody>
      </p:sp>
      <p:sp>
        <p:nvSpPr>
          <p:cNvPr id="3" name="Subtítulo 2"/>
          <p:cNvSpPr>
            <a:spLocks noGrp="1"/>
          </p:cNvSpPr>
          <p:nvPr>
            <p:ph type="subTitle" idx="1"/>
          </p:nvPr>
        </p:nvSpPr>
        <p:spPr>
          <a:xfrm>
            <a:off x="2679905" y="4294031"/>
            <a:ext cx="6831673" cy="1086237"/>
          </a:xfrm>
        </p:spPr>
        <p:txBody>
          <a:bodyPr>
            <a:noAutofit/>
          </a:bodyPr>
          <a:lstStyle/>
          <a:p>
            <a:r>
              <a:rPr lang="pt-BR" sz="2400" dirty="0" smtClean="0"/>
              <a:t>Sílvia Miranda</a:t>
            </a:r>
          </a:p>
          <a:p>
            <a:endParaRPr lang="pt-BR" sz="2400" dirty="0" smtClean="0"/>
          </a:p>
          <a:p>
            <a:r>
              <a:rPr lang="pt-BR" sz="1600" i="1" dirty="0" smtClean="0"/>
              <a:t>LES5701 – MICROECONOMIA II</a:t>
            </a:r>
          </a:p>
          <a:p>
            <a:r>
              <a:rPr lang="pt-BR" sz="1600" i="1" dirty="0" smtClean="0"/>
              <a:t>Novembro/2023</a:t>
            </a:r>
          </a:p>
          <a:p>
            <a:endParaRPr lang="pt-BR" sz="1600" i="1" dirty="0"/>
          </a:p>
          <a:p>
            <a:endParaRPr lang="pt-BR" sz="1800" dirty="0" smtClean="0"/>
          </a:p>
          <a:p>
            <a:endParaRPr lang="pt-BR" sz="1800" dirty="0"/>
          </a:p>
          <a:p>
            <a:endParaRPr lang="pt-BR" sz="1800" dirty="0" smtClean="0"/>
          </a:p>
          <a:p>
            <a:endParaRPr lang="pt-BR" sz="1800" dirty="0"/>
          </a:p>
        </p:txBody>
      </p:sp>
    </p:spTree>
    <p:extLst>
      <p:ext uri="{BB962C8B-B14F-4D97-AF65-F5344CB8AC3E}">
        <p14:creationId xmlns:p14="http://schemas.microsoft.com/office/powerpoint/2010/main" val="2226210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1270000" y="186267"/>
            <a:ext cx="9601200" cy="939800"/>
          </a:xfrm>
        </p:spPr>
        <p:txBody>
          <a:bodyPr/>
          <a:lstStyle/>
          <a:p>
            <a:r>
              <a:rPr lang="pt-BR" dirty="0" smtClean="0">
                <a:solidFill>
                  <a:schemeClr val="accent6">
                    <a:lumMod val="50000"/>
                  </a:schemeClr>
                </a:solidFill>
              </a:rPr>
              <a:t>Críticas às FBES</a:t>
            </a:r>
            <a:endParaRPr lang="pt-BR" dirty="0">
              <a:solidFill>
                <a:schemeClr val="accent6">
                  <a:lumMod val="50000"/>
                </a:schemeClr>
              </a:solidFill>
            </a:endParaRPr>
          </a:p>
        </p:txBody>
      </p:sp>
      <p:sp>
        <p:nvSpPr>
          <p:cNvPr id="3" name="Espaço Reservado para Conteúdo 2"/>
          <p:cNvSpPr>
            <a:spLocks noGrp="1"/>
          </p:cNvSpPr>
          <p:nvPr>
            <p:ph idx="1"/>
          </p:nvPr>
        </p:nvSpPr>
        <p:spPr>
          <a:xfrm>
            <a:off x="914401" y="1055357"/>
            <a:ext cx="9601200" cy="5443765"/>
          </a:xfrm>
        </p:spPr>
        <p:txBody>
          <a:bodyPr>
            <a:noAutofit/>
          </a:bodyPr>
          <a:lstStyle/>
          <a:p>
            <a:r>
              <a:rPr lang="pt-BR" sz="1800" dirty="0" smtClean="0"/>
              <a:t>Arrow mostrou que as 5 condições não se mantêm simultaneamente. Mostrou que qualquer FBES que satisfaça as primeiras três condições seria imposta ou ditatorial.</a:t>
            </a:r>
          </a:p>
          <a:p>
            <a:r>
              <a:rPr lang="pt-BR" sz="1800" dirty="0" smtClean="0"/>
              <a:t>Este resultado é denominado </a:t>
            </a:r>
            <a:r>
              <a:rPr lang="pt-BR" sz="1800" b="1" dirty="0" smtClean="0">
                <a:solidFill>
                  <a:schemeClr val="accent5">
                    <a:lumMod val="75000"/>
                  </a:schemeClr>
                </a:solidFill>
              </a:rPr>
              <a:t>de Teorema da Possibilidade</a:t>
            </a:r>
            <a:r>
              <a:rPr lang="pt-BR" sz="1800" dirty="0" smtClean="0"/>
              <a:t>: estabelece que qualquer que seja a sofisticação do esquema usado para se determinar o conjunto de preferências sociais, o ordenamento social R não pode atender a todas as 5 condições </a:t>
            </a:r>
            <a:r>
              <a:rPr lang="pt-BR" sz="1800" dirty="0" smtClean="0">
                <a:solidFill>
                  <a:schemeClr val="accent6">
                    <a:lumMod val="75000"/>
                  </a:schemeClr>
                </a:solidFill>
                <a:sym typeface="Wingdings" panose="05000000000000000000" pitchFamily="2" charset="2"/>
              </a:rPr>
              <a:t> logo, não é possível construir uma FBES do tipo (1), ou seja uma função que mostre os níveis de utilidade individuais, que obedeçam às condições de Arrow.</a:t>
            </a:r>
            <a:endParaRPr lang="pt-BR" sz="1800" dirty="0" smtClean="0">
              <a:solidFill>
                <a:schemeClr val="accent6">
                  <a:lumMod val="75000"/>
                </a:schemeClr>
              </a:solidFill>
            </a:endParaRPr>
          </a:p>
          <a:p>
            <a:r>
              <a:rPr lang="pt-BR" sz="1800" dirty="0" smtClean="0"/>
              <a:t>Interpretações do teorema da possibilidade </a:t>
            </a:r>
            <a:r>
              <a:rPr lang="pt-BR" sz="1800" dirty="0" smtClean="0">
                <a:sym typeface="Wingdings" panose="05000000000000000000" pitchFamily="2" charset="2"/>
              </a:rPr>
              <a:t> </a:t>
            </a:r>
            <a:r>
              <a:rPr lang="pt-BR" sz="1800" u="sng" dirty="0" smtClean="0"/>
              <a:t>comparações interpessoais da utilidade social são eliminadas (</a:t>
            </a:r>
            <a:r>
              <a:rPr lang="pt-BR" sz="1800" i="1" u="sng" dirty="0" smtClean="0"/>
              <a:t>ou seja, a sociedade não ficará melhor se retirar um dólar de um indivíduo rico e transferi-lo a um pobre, em algum sentido não ditatorial ou não impositivo. </a:t>
            </a:r>
            <a:r>
              <a:rPr lang="pt-BR" sz="1800" i="1" dirty="0" smtClean="0"/>
              <a:t>Esse </a:t>
            </a:r>
            <a:r>
              <a:rPr lang="pt-BR" sz="1800" dirty="0" smtClean="0"/>
              <a:t>problema das comparações interpessoais da utilidade levou à substituição da utilidade cardinal pela utilidade ordinal. </a:t>
            </a:r>
          </a:p>
          <a:p>
            <a:r>
              <a:rPr lang="pt-BR" sz="1800" dirty="0" smtClean="0"/>
              <a:t>Intuitivamente, embora de forma menos rigorosa, não é possível a existência de funções BES sensíveis pois elas conflitam com o princípio fundamental de que mais é preferido a menos. </a:t>
            </a:r>
          </a:p>
          <a:p>
            <a:r>
              <a:rPr lang="pt-BR" sz="1800" dirty="0" smtClean="0"/>
              <a:t>Qualquer movimento ao longo da fronteira de possibilidades de consumo dos indivíduos em uma sociedade implica que ganhos para alguns indivíduos resultam em perdas para outros. Sem uma medida de comparação desses ganhos e perdas entre os indivíduos, não faz sentido falar em Bem-estar social. </a:t>
            </a:r>
          </a:p>
          <a:p>
            <a:endParaRPr lang="pt-BR" sz="1800" dirty="0" smtClean="0"/>
          </a:p>
          <a:p>
            <a:endParaRPr lang="pt-BR" sz="1800" dirty="0" smtClean="0"/>
          </a:p>
          <a:p>
            <a:endParaRPr lang="pt-BR" sz="1800" dirty="0"/>
          </a:p>
        </p:txBody>
      </p:sp>
    </p:spTree>
    <p:extLst>
      <p:ext uri="{BB962C8B-B14F-4D97-AF65-F5344CB8AC3E}">
        <p14:creationId xmlns:p14="http://schemas.microsoft.com/office/powerpoint/2010/main" val="3619769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Critério de </a:t>
            </a:r>
            <a:r>
              <a:rPr lang="pt-BR" dirty="0" err="1" smtClean="0"/>
              <a:t>pareto</a:t>
            </a:r>
            <a:endParaRPr lang="pt-BR" dirty="0"/>
          </a:p>
        </p:txBody>
      </p:sp>
    </p:spTree>
    <p:extLst>
      <p:ext uri="{BB962C8B-B14F-4D97-AF65-F5344CB8AC3E}">
        <p14:creationId xmlns:p14="http://schemas.microsoft.com/office/powerpoint/2010/main" val="2371911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854676"/>
          </a:xfrm>
        </p:spPr>
        <p:txBody>
          <a:bodyPr>
            <a:normAutofit/>
          </a:bodyPr>
          <a:lstStyle/>
          <a:p>
            <a:r>
              <a:rPr lang="pt-BR" dirty="0" smtClean="0">
                <a:solidFill>
                  <a:schemeClr val="accent6">
                    <a:lumMod val="50000"/>
                  </a:schemeClr>
                </a:solidFill>
              </a:rPr>
              <a:t>1 - Introdução </a:t>
            </a:r>
            <a:endParaRPr lang="pt-BR" dirty="0">
              <a:solidFill>
                <a:schemeClr val="accent6">
                  <a:lumMod val="50000"/>
                </a:schemeClr>
              </a:solidFill>
            </a:endParaRPr>
          </a:p>
        </p:txBody>
      </p:sp>
      <p:sp>
        <p:nvSpPr>
          <p:cNvPr id="3" name="Espaço Reservado para Conteúdo 2"/>
          <p:cNvSpPr>
            <a:spLocks noGrp="1"/>
          </p:cNvSpPr>
          <p:nvPr>
            <p:ph idx="1"/>
          </p:nvPr>
        </p:nvSpPr>
        <p:spPr>
          <a:xfrm>
            <a:off x="1371599" y="1776849"/>
            <a:ext cx="10119815" cy="3581400"/>
          </a:xfrm>
        </p:spPr>
        <p:txBody>
          <a:bodyPr>
            <a:noAutofit/>
          </a:bodyPr>
          <a:lstStyle/>
          <a:p>
            <a:r>
              <a:rPr lang="pt-BR" sz="1800" dirty="0" smtClean="0"/>
              <a:t>Na impossibilidade de se ter FBES, os economistas passaram a adotar um critério mais fraco para avaliar situações alternativas </a:t>
            </a:r>
            <a:r>
              <a:rPr lang="pt-BR" sz="1800" dirty="0" smtClean="0">
                <a:sym typeface="Wingdings" panose="05000000000000000000" pitchFamily="2" charset="2"/>
              </a:rPr>
              <a:t> </a:t>
            </a:r>
            <a:r>
              <a:rPr lang="pt-BR" sz="1800" b="1" i="1" dirty="0" smtClean="0">
                <a:solidFill>
                  <a:srgbClr val="0070C0"/>
                </a:solidFill>
                <a:sym typeface="Wingdings" panose="05000000000000000000" pitchFamily="2" charset="2"/>
              </a:rPr>
              <a:t>Critério de Pareto</a:t>
            </a:r>
          </a:p>
          <a:p>
            <a:r>
              <a:rPr lang="pt-BR" sz="1800" b="1" dirty="0" smtClean="0">
                <a:latin typeface="Bahnschrift" panose="020B0502040204020203" pitchFamily="34" charset="0"/>
                <a:sym typeface="Wingdings" panose="05000000000000000000" pitchFamily="2" charset="2"/>
              </a:rPr>
              <a:t>Pareto estabeleceu que um estado social </a:t>
            </a:r>
            <a:r>
              <a:rPr lang="pt-BR" sz="1800" b="1" dirty="0" smtClean="0">
                <a:solidFill>
                  <a:srgbClr val="7030A0"/>
                </a:solidFill>
                <a:latin typeface="Bahnschrift" panose="020B0502040204020203" pitchFamily="34" charset="0"/>
                <a:sym typeface="Wingdings" panose="05000000000000000000" pitchFamily="2" charset="2"/>
              </a:rPr>
              <a:t>a</a:t>
            </a:r>
            <a:r>
              <a:rPr lang="pt-BR" sz="1800" b="1" dirty="0" smtClean="0">
                <a:latin typeface="Bahnschrift" panose="020B0502040204020203" pitchFamily="34" charset="0"/>
                <a:sym typeface="Wingdings" panose="05000000000000000000" pitchFamily="2" charset="2"/>
              </a:rPr>
              <a:t> deve ser preferido a </a:t>
            </a:r>
            <a:r>
              <a:rPr lang="pt-BR" sz="1800" b="1" dirty="0">
                <a:solidFill>
                  <a:srgbClr val="7030A0"/>
                </a:solidFill>
                <a:latin typeface="Bahnschrift" panose="020B0502040204020203" pitchFamily="34" charset="0"/>
                <a:sym typeface="Wingdings" panose="05000000000000000000" pitchFamily="2" charset="2"/>
              </a:rPr>
              <a:t>b</a:t>
            </a:r>
            <a:r>
              <a:rPr lang="pt-BR" sz="1800" b="1" dirty="0" smtClean="0">
                <a:latin typeface="Bahnschrift" panose="020B0502040204020203" pitchFamily="34" charset="0"/>
                <a:sym typeface="Wingdings" panose="05000000000000000000" pitchFamily="2" charset="2"/>
              </a:rPr>
              <a:t> se houver pelo menos uma pessoa que esteja melhor em </a:t>
            </a:r>
            <a:r>
              <a:rPr lang="pt-BR" sz="1800" b="1" dirty="0">
                <a:solidFill>
                  <a:srgbClr val="7030A0"/>
                </a:solidFill>
                <a:latin typeface="Bahnschrift" panose="020B0502040204020203" pitchFamily="34" charset="0"/>
                <a:sym typeface="Wingdings" panose="05000000000000000000" pitchFamily="2" charset="2"/>
              </a:rPr>
              <a:t>a</a:t>
            </a:r>
            <a:r>
              <a:rPr lang="pt-BR" sz="1800" b="1" dirty="0" smtClean="0">
                <a:latin typeface="Bahnschrift" panose="020B0502040204020203" pitchFamily="34" charset="0"/>
                <a:sym typeface="Wingdings" panose="05000000000000000000" pitchFamily="2" charset="2"/>
              </a:rPr>
              <a:t> do que em </a:t>
            </a:r>
            <a:r>
              <a:rPr lang="pt-BR" sz="1800" b="1" dirty="0">
                <a:solidFill>
                  <a:srgbClr val="7030A0"/>
                </a:solidFill>
                <a:latin typeface="Bahnschrift" panose="020B0502040204020203" pitchFamily="34" charset="0"/>
                <a:sym typeface="Wingdings" panose="05000000000000000000" pitchFamily="2" charset="2"/>
              </a:rPr>
              <a:t>b</a:t>
            </a:r>
            <a:r>
              <a:rPr lang="pt-BR" sz="1800" b="1" dirty="0" smtClean="0">
                <a:latin typeface="Bahnschrift" panose="020B0502040204020203" pitchFamily="34" charset="0"/>
                <a:sym typeface="Wingdings" panose="05000000000000000000" pitchFamily="2" charset="2"/>
              </a:rPr>
              <a:t>, e que ninguém esteja pior em </a:t>
            </a:r>
            <a:r>
              <a:rPr lang="pt-BR" sz="1800" b="1" dirty="0">
                <a:solidFill>
                  <a:srgbClr val="7030A0"/>
                </a:solidFill>
                <a:latin typeface="Bahnschrift" panose="020B0502040204020203" pitchFamily="34" charset="0"/>
                <a:sym typeface="Wingdings" panose="05000000000000000000" pitchFamily="2" charset="2"/>
              </a:rPr>
              <a:t>a</a:t>
            </a:r>
            <a:r>
              <a:rPr lang="pt-BR" sz="1800" b="1" dirty="0" smtClean="0">
                <a:latin typeface="Bahnschrift" panose="020B0502040204020203" pitchFamily="34" charset="0"/>
                <a:sym typeface="Wingdings" panose="05000000000000000000" pitchFamily="2" charset="2"/>
              </a:rPr>
              <a:t> do que em </a:t>
            </a:r>
            <a:r>
              <a:rPr lang="pt-BR" sz="1800" b="1" dirty="0">
                <a:solidFill>
                  <a:srgbClr val="7030A0"/>
                </a:solidFill>
                <a:latin typeface="Bahnschrift" panose="020B0502040204020203" pitchFamily="34" charset="0"/>
                <a:sym typeface="Wingdings" panose="05000000000000000000" pitchFamily="2" charset="2"/>
              </a:rPr>
              <a:t>b</a:t>
            </a:r>
          </a:p>
          <a:p>
            <a:r>
              <a:rPr lang="pt-BR" sz="1800" dirty="0" smtClean="0"/>
              <a:t>Este é um julgamento de valor mais fraco no sentido de que mais pessoas provavelmente aceitariam melhor esta avaliação do que tipos mais específicos de ordenamento social nos quais alguns indivíduos perderiam e outros ganhariam. </a:t>
            </a:r>
          </a:p>
          <a:p>
            <a:r>
              <a:rPr lang="pt-BR" sz="1800" dirty="0" smtClean="0"/>
              <a:t> Um estado </a:t>
            </a:r>
            <a:r>
              <a:rPr lang="pt-BR" sz="1800" b="1" dirty="0" smtClean="0">
                <a:solidFill>
                  <a:srgbClr val="7030A0"/>
                </a:solidFill>
              </a:rPr>
              <a:t>a</a:t>
            </a:r>
            <a:r>
              <a:rPr lang="pt-BR" sz="1800" dirty="0" smtClean="0"/>
              <a:t> preferido a </a:t>
            </a:r>
            <a:r>
              <a:rPr lang="pt-BR" sz="1800" b="1" dirty="0" smtClean="0">
                <a:solidFill>
                  <a:srgbClr val="7030A0"/>
                </a:solidFill>
              </a:rPr>
              <a:t>b</a:t>
            </a:r>
            <a:r>
              <a:rPr lang="pt-BR" sz="1800" dirty="0" smtClean="0">
                <a:solidFill>
                  <a:srgbClr val="7030A0"/>
                </a:solidFill>
              </a:rPr>
              <a:t> </a:t>
            </a:r>
            <a:r>
              <a:rPr lang="pt-BR" sz="1800" dirty="0" smtClean="0"/>
              <a:t>no sentido de Pareto é dito Pareto superior a </a:t>
            </a:r>
            <a:r>
              <a:rPr lang="pt-BR" sz="1800" b="1" dirty="0" smtClean="0">
                <a:solidFill>
                  <a:srgbClr val="7030A0"/>
                </a:solidFill>
              </a:rPr>
              <a:t>b</a:t>
            </a:r>
            <a:r>
              <a:rPr lang="pt-BR" sz="1800" dirty="0" smtClean="0"/>
              <a:t>. </a:t>
            </a:r>
          </a:p>
          <a:p>
            <a:pPr lvl="1"/>
            <a:r>
              <a:rPr lang="pt-BR" sz="1800" dirty="0" smtClean="0"/>
              <a:t>É possível imaginar algum tipo de fronteira de possibilidades de estados da economia em que não haja pontos Pareto superiores</a:t>
            </a:r>
            <a:r>
              <a:rPr lang="pt-BR" sz="1800" dirty="0" smtClean="0">
                <a:sym typeface="Wingdings" panose="05000000000000000000" pitchFamily="2" charset="2"/>
              </a:rPr>
              <a:t>  </a:t>
            </a:r>
            <a:r>
              <a:rPr lang="pt-BR" sz="1800" dirty="0" smtClean="0"/>
              <a:t>Ou seja, ao longo desta fronteira, qualquer movimento implica uma perda para pelo menos um indivíduo.</a:t>
            </a:r>
          </a:p>
          <a:p>
            <a:r>
              <a:rPr lang="pt-BR" sz="1800" dirty="0" smtClean="0"/>
              <a:t>Os pontos para os quais não há um estado Pareto superior são chamados </a:t>
            </a:r>
            <a:r>
              <a:rPr lang="pt-BR" sz="1800" dirty="0" smtClean="0">
                <a:solidFill>
                  <a:srgbClr val="0070C0"/>
                </a:solidFill>
              </a:rPr>
              <a:t>Pareto-ótimos. </a:t>
            </a:r>
            <a:r>
              <a:rPr lang="pt-BR" sz="1800" dirty="0" smtClean="0">
                <a:solidFill>
                  <a:schemeClr val="tx1"/>
                </a:solidFill>
              </a:rPr>
              <a:t>Ou seja, se não houver um estado melhor do que </a:t>
            </a:r>
            <a:r>
              <a:rPr lang="pt-BR" sz="1800" b="1" dirty="0" smtClean="0">
                <a:solidFill>
                  <a:srgbClr val="7030A0"/>
                </a:solidFill>
              </a:rPr>
              <a:t>a</a:t>
            </a:r>
            <a:r>
              <a:rPr lang="pt-BR" sz="1800" dirty="0" smtClean="0">
                <a:solidFill>
                  <a:srgbClr val="0070C0"/>
                </a:solidFill>
              </a:rPr>
              <a:t>, a </a:t>
            </a:r>
            <a:r>
              <a:rPr lang="pt-BR" sz="1800" dirty="0" smtClean="0">
                <a:solidFill>
                  <a:schemeClr val="tx1"/>
                </a:solidFill>
              </a:rPr>
              <a:t>é </a:t>
            </a:r>
            <a:r>
              <a:rPr lang="pt-BR" sz="1800" b="1" i="1" u="sng" dirty="0" err="1" smtClean="0">
                <a:solidFill>
                  <a:schemeClr val="tx1"/>
                </a:solidFill>
              </a:rPr>
              <a:t>pareto</a:t>
            </a:r>
            <a:r>
              <a:rPr lang="pt-BR" sz="1800" b="1" i="1" u="sng" dirty="0" smtClean="0">
                <a:solidFill>
                  <a:schemeClr val="tx1"/>
                </a:solidFill>
              </a:rPr>
              <a:t> ótimo</a:t>
            </a:r>
            <a:r>
              <a:rPr lang="pt-BR" sz="1800" dirty="0" smtClean="0">
                <a:solidFill>
                  <a:srgbClr val="0070C0"/>
                </a:solidFill>
              </a:rPr>
              <a:t>.</a:t>
            </a:r>
            <a:endParaRPr lang="pt-BR" sz="1800" dirty="0">
              <a:solidFill>
                <a:srgbClr val="0070C0"/>
              </a:solidFill>
            </a:endParaRPr>
          </a:p>
          <a:p>
            <a:r>
              <a:rPr lang="pt-BR" sz="1800" dirty="0" smtClean="0">
                <a:solidFill>
                  <a:srgbClr val="0070C0"/>
                </a:solidFill>
              </a:rPr>
              <a:t>Em que situações as condições de Pareto ótimo podem ser encontradas?</a:t>
            </a:r>
            <a:endParaRPr lang="pt-BR" sz="1800" dirty="0"/>
          </a:p>
          <a:p>
            <a:endParaRPr lang="pt-BR" sz="1800" dirty="0" smtClean="0"/>
          </a:p>
          <a:p>
            <a:endParaRPr lang="pt-BR" sz="1800" dirty="0"/>
          </a:p>
        </p:txBody>
      </p:sp>
    </p:spTree>
    <p:extLst>
      <p:ext uri="{BB962C8B-B14F-4D97-AF65-F5344CB8AC3E}">
        <p14:creationId xmlns:p14="http://schemas.microsoft.com/office/powerpoint/2010/main" val="3828002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53181"/>
            <a:ext cx="9601200" cy="813486"/>
          </a:xfrm>
        </p:spPr>
        <p:txBody>
          <a:bodyPr>
            <a:normAutofit/>
          </a:bodyPr>
          <a:lstStyle/>
          <a:p>
            <a:r>
              <a:rPr lang="pt-BR" dirty="0" smtClean="0">
                <a:solidFill>
                  <a:schemeClr val="accent6">
                    <a:lumMod val="50000"/>
                  </a:schemeClr>
                </a:solidFill>
              </a:rPr>
              <a:t>2 - Equilíbrio das Trocas</a:t>
            </a:r>
            <a:endParaRPr lang="pt-BR" dirty="0">
              <a:solidFill>
                <a:schemeClr val="accent6">
                  <a:lumMod val="50000"/>
                </a:schemeClr>
              </a:solidFill>
            </a:endParaRPr>
          </a:p>
        </p:txBody>
      </p:sp>
      <p:sp>
        <p:nvSpPr>
          <p:cNvPr id="3" name="Espaço Reservado para Conteúdo 2"/>
          <p:cNvSpPr>
            <a:spLocks noGrp="1"/>
          </p:cNvSpPr>
          <p:nvPr>
            <p:ph idx="1"/>
          </p:nvPr>
        </p:nvSpPr>
        <p:spPr>
          <a:xfrm>
            <a:off x="1371600" y="1066667"/>
            <a:ext cx="9601200" cy="4729714"/>
          </a:xfrm>
        </p:spPr>
        <p:txBody>
          <a:bodyPr>
            <a:noAutofit/>
          </a:bodyPr>
          <a:lstStyle/>
          <a:p>
            <a:r>
              <a:rPr lang="pt-BR" sz="1600" b="1" dirty="0" smtClean="0"/>
              <a:t>Considerando uma economia com 2 indivíduos que consomem 2 bens,  x e y, cujas quantidades são fixas e constantes: </a:t>
            </a:r>
            <a:r>
              <a:rPr lang="pt-BR" sz="1600" b="1" dirty="0"/>
              <a:t>x</a:t>
            </a:r>
            <a:r>
              <a:rPr lang="pt-BR" sz="1600" b="1" baseline="-25000" dirty="0"/>
              <a:t>1</a:t>
            </a:r>
            <a:r>
              <a:rPr lang="pt-BR" sz="1600" b="1" dirty="0"/>
              <a:t> + x</a:t>
            </a:r>
            <a:r>
              <a:rPr lang="pt-BR" sz="1600" b="1" baseline="-25000" dirty="0"/>
              <a:t>2</a:t>
            </a:r>
            <a:r>
              <a:rPr lang="pt-BR" sz="1600" b="1" dirty="0"/>
              <a:t> = x e y</a:t>
            </a:r>
            <a:r>
              <a:rPr lang="pt-BR" sz="1600" b="1" baseline="-25000" dirty="0"/>
              <a:t>1</a:t>
            </a:r>
            <a:r>
              <a:rPr lang="pt-BR" sz="1600" b="1" dirty="0"/>
              <a:t>+y</a:t>
            </a:r>
            <a:r>
              <a:rPr lang="pt-BR" sz="1600" b="1" baseline="-25000" dirty="0"/>
              <a:t>2 </a:t>
            </a:r>
            <a:r>
              <a:rPr lang="pt-BR" sz="1600" b="1" dirty="0"/>
              <a:t>= y </a:t>
            </a:r>
          </a:p>
          <a:p>
            <a:r>
              <a:rPr lang="pt-BR" sz="1600" dirty="0" smtClean="0"/>
              <a:t>x</a:t>
            </a:r>
            <a:r>
              <a:rPr lang="pt-BR" sz="1600" baseline="-25000" dirty="0" smtClean="0"/>
              <a:t>i</a:t>
            </a:r>
            <a:r>
              <a:rPr lang="pt-BR" sz="1600" dirty="0" smtClean="0"/>
              <a:t> e </a:t>
            </a:r>
            <a:r>
              <a:rPr lang="pt-BR" sz="1600" dirty="0" err="1" smtClean="0"/>
              <a:t>y</a:t>
            </a:r>
            <a:r>
              <a:rPr lang="pt-BR" sz="1600" baseline="-25000" dirty="0" err="1" smtClean="0"/>
              <a:t>i</a:t>
            </a:r>
            <a:r>
              <a:rPr lang="pt-BR" sz="1600" dirty="0" smtClean="0"/>
              <a:t> são as quantidades desses bens consumidas pela i-</a:t>
            </a:r>
            <a:r>
              <a:rPr lang="pt-BR" sz="1600" dirty="0" err="1" smtClean="0"/>
              <a:t>ésima</a:t>
            </a:r>
            <a:r>
              <a:rPr lang="pt-BR" sz="1600" dirty="0" smtClean="0"/>
              <a:t> pessoa, cuja função de utilidade é     U</a:t>
            </a:r>
            <a:r>
              <a:rPr lang="pt-BR" sz="1600" baseline="30000" dirty="0" smtClean="0"/>
              <a:t>i</a:t>
            </a:r>
            <a:r>
              <a:rPr lang="pt-BR" sz="1600" dirty="0" smtClean="0"/>
              <a:t> (x</a:t>
            </a:r>
            <a:r>
              <a:rPr lang="pt-BR" sz="1600" baseline="-25000" dirty="0" smtClean="0"/>
              <a:t>i</a:t>
            </a:r>
            <a:r>
              <a:rPr lang="pt-BR" sz="1600" dirty="0" smtClean="0"/>
              <a:t>, </a:t>
            </a:r>
            <a:r>
              <a:rPr lang="pt-BR" sz="1600" dirty="0" err="1" smtClean="0"/>
              <a:t>y</a:t>
            </a:r>
            <a:r>
              <a:rPr lang="pt-BR" sz="1600" baseline="-25000" dirty="0" err="1" smtClean="0"/>
              <a:t>i</a:t>
            </a:r>
            <a:r>
              <a:rPr lang="pt-BR" sz="1600" dirty="0" smtClean="0"/>
              <a:t>) </a:t>
            </a:r>
          </a:p>
          <a:p>
            <a:r>
              <a:rPr lang="pt-BR" sz="1600" dirty="0" smtClean="0"/>
              <a:t>Sob que condições a alocação de x e y entre os dois indivíduos será Pareto-ótima?</a:t>
            </a:r>
          </a:p>
          <a:p>
            <a:r>
              <a:rPr lang="pt-BR" sz="1600" dirty="0" smtClean="0"/>
              <a:t>Matematicamente, pode-se responder esta questão:</a:t>
            </a:r>
          </a:p>
          <a:p>
            <a:pPr marL="0" indent="0" algn="ctr">
              <a:buNone/>
            </a:pPr>
            <a:r>
              <a:rPr lang="pt-BR" sz="1400" dirty="0" smtClean="0"/>
              <a:t>Maximize </a:t>
            </a:r>
            <a:r>
              <a:rPr lang="pt-BR" sz="1600" dirty="0" smtClean="0"/>
              <a:t>     U</a:t>
            </a:r>
            <a:r>
              <a:rPr lang="pt-BR" sz="1600" baseline="30000" dirty="0" smtClean="0"/>
              <a:t>2</a:t>
            </a:r>
            <a:r>
              <a:rPr lang="pt-BR" sz="1600" dirty="0" smtClean="0"/>
              <a:t> </a:t>
            </a:r>
            <a:r>
              <a:rPr lang="pt-BR" sz="1600" dirty="0"/>
              <a:t>(</a:t>
            </a:r>
            <a:r>
              <a:rPr lang="pt-BR" sz="1600" dirty="0" smtClean="0"/>
              <a:t>x</a:t>
            </a:r>
            <a:r>
              <a:rPr lang="pt-BR" sz="1600" baseline="-25000" dirty="0" smtClean="0"/>
              <a:t>2</a:t>
            </a:r>
            <a:r>
              <a:rPr lang="pt-BR" sz="1600" dirty="0" smtClean="0"/>
              <a:t>, y</a:t>
            </a:r>
            <a:r>
              <a:rPr lang="pt-BR" sz="1600" baseline="-25000" dirty="0" smtClean="0"/>
              <a:t>2</a:t>
            </a:r>
            <a:r>
              <a:rPr lang="pt-BR" sz="1600" dirty="0" smtClean="0"/>
              <a:t>) </a:t>
            </a:r>
          </a:p>
          <a:p>
            <a:pPr marL="0" indent="0" algn="ctr">
              <a:buNone/>
            </a:pPr>
            <a:r>
              <a:rPr lang="pt-BR" sz="1400" dirty="0" smtClean="0"/>
              <a:t>Sujeito a</a:t>
            </a:r>
            <a:r>
              <a:rPr lang="pt-BR" sz="1600" dirty="0" smtClean="0"/>
              <a:t>   U</a:t>
            </a:r>
            <a:r>
              <a:rPr lang="pt-BR" sz="1600" baseline="30000" dirty="0" smtClean="0"/>
              <a:t>1</a:t>
            </a:r>
            <a:r>
              <a:rPr lang="pt-BR" sz="1600" dirty="0" smtClean="0"/>
              <a:t> </a:t>
            </a:r>
            <a:r>
              <a:rPr lang="pt-BR" sz="1600" dirty="0"/>
              <a:t>(</a:t>
            </a:r>
            <a:r>
              <a:rPr lang="pt-BR" sz="1600" dirty="0" smtClean="0"/>
              <a:t>x</a:t>
            </a:r>
            <a:r>
              <a:rPr lang="pt-BR" sz="1600" baseline="-25000" dirty="0" smtClean="0"/>
              <a:t>1</a:t>
            </a:r>
            <a:r>
              <a:rPr lang="pt-BR" sz="1600" dirty="0" smtClean="0"/>
              <a:t>, y</a:t>
            </a:r>
            <a:r>
              <a:rPr lang="pt-BR" sz="1600" baseline="-25000" dirty="0" smtClean="0"/>
              <a:t>1</a:t>
            </a:r>
            <a:r>
              <a:rPr lang="pt-BR" sz="1600" dirty="0" smtClean="0"/>
              <a:t>) = U</a:t>
            </a:r>
            <a:r>
              <a:rPr lang="pt-BR" sz="1600" baseline="-25000" dirty="0" smtClean="0"/>
              <a:t>0</a:t>
            </a:r>
            <a:r>
              <a:rPr lang="pt-BR" sz="1600" baseline="30000" dirty="0" smtClean="0"/>
              <a:t>1</a:t>
            </a:r>
          </a:p>
          <a:p>
            <a:pPr marL="0" indent="0" algn="ctr">
              <a:buNone/>
            </a:pPr>
            <a:r>
              <a:rPr lang="pt-BR" sz="1600" dirty="0" smtClean="0"/>
              <a:t>		x</a:t>
            </a:r>
            <a:r>
              <a:rPr lang="pt-BR" sz="1600" baseline="-25000" dirty="0" smtClean="0"/>
              <a:t>1</a:t>
            </a:r>
            <a:r>
              <a:rPr lang="pt-BR" sz="1600" dirty="0" smtClean="0"/>
              <a:t> </a:t>
            </a:r>
            <a:r>
              <a:rPr lang="pt-BR" sz="1600" dirty="0"/>
              <a:t>+ x</a:t>
            </a:r>
            <a:r>
              <a:rPr lang="pt-BR" sz="1600" baseline="-25000" dirty="0"/>
              <a:t>2</a:t>
            </a:r>
            <a:r>
              <a:rPr lang="pt-BR" sz="1600" dirty="0"/>
              <a:t> = x e y</a:t>
            </a:r>
            <a:r>
              <a:rPr lang="pt-BR" sz="1600" baseline="-25000" dirty="0"/>
              <a:t>1</a:t>
            </a:r>
            <a:r>
              <a:rPr lang="pt-BR" sz="1600" dirty="0"/>
              <a:t>+y</a:t>
            </a:r>
            <a:r>
              <a:rPr lang="pt-BR" sz="1600" baseline="-25000" dirty="0"/>
              <a:t>2 </a:t>
            </a:r>
            <a:r>
              <a:rPr lang="pt-BR" sz="1600" dirty="0"/>
              <a:t>= y </a:t>
            </a:r>
            <a:r>
              <a:rPr lang="pt-BR" sz="1600" dirty="0" smtClean="0"/>
              <a:t>                         (2)</a:t>
            </a:r>
            <a:endParaRPr lang="pt-BR" sz="1600" dirty="0"/>
          </a:p>
          <a:p>
            <a:r>
              <a:rPr lang="pt-BR" sz="1600" dirty="0" smtClean="0"/>
              <a:t>É preciso fixar a utilidade marginal de um dos indivíduos em um nível arbitrário, e, então, maximizar a utilidade do outro indivíduo. Assim, atinge-se uma posição  em que nenhum dos indivíduos pode ter uma situação melhor, sem que piore a situação do outro.</a:t>
            </a:r>
          </a:p>
          <a:p>
            <a:r>
              <a:rPr lang="pt-BR" sz="1600" dirty="0" smtClean="0"/>
              <a:t>A função de </a:t>
            </a:r>
            <a:r>
              <a:rPr lang="pt-BR" sz="1600" dirty="0" err="1" smtClean="0"/>
              <a:t>Lagrange</a:t>
            </a:r>
            <a:r>
              <a:rPr lang="pt-BR" sz="1600" dirty="0" smtClean="0"/>
              <a:t> para este problema é:</a:t>
            </a:r>
          </a:p>
          <a:p>
            <a:endParaRPr lang="pt-BR" sz="1600" dirty="0" smtClean="0"/>
          </a:p>
          <a:p>
            <a:endParaRPr lang="pt-BR" sz="1600" dirty="0"/>
          </a:p>
          <a:p>
            <a:pPr marL="0" indent="0" algn="ctr">
              <a:buNone/>
            </a:pPr>
            <a:r>
              <a:rPr lang="pt-BR" sz="1600" dirty="0" smtClean="0"/>
              <a:t>									 (3)</a:t>
            </a:r>
            <a:endParaRPr lang="pt-BR" sz="1600" dirty="0"/>
          </a:p>
          <a:p>
            <a:pPr marL="0" indent="0" algn="ctr">
              <a:buNone/>
            </a:pPr>
            <a:endParaRPr lang="pt-BR" sz="1600" dirty="0"/>
          </a:p>
          <a:p>
            <a:pPr marL="0" indent="0">
              <a:buNone/>
            </a:pPr>
            <a:endParaRPr lang="pt-BR" sz="1600" dirty="0" smtClean="0"/>
          </a:p>
          <a:p>
            <a:pPr marL="0" indent="0">
              <a:buNone/>
            </a:pPr>
            <a:endParaRPr lang="pt-BR" sz="1600" dirty="0" smtClean="0"/>
          </a:p>
          <a:p>
            <a:endParaRPr lang="pt-BR" sz="1600" dirty="0"/>
          </a:p>
          <a:p>
            <a:endParaRPr lang="pt-BR" sz="1600" dirty="0" smtClean="0"/>
          </a:p>
          <a:p>
            <a:endParaRPr lang="pt-BR" sz="1600" dirty="0"/>
          </a:p>
          <a:p>
            <a:endParaRPr lang="pt-BR" sz="1600" dirty="0" smtClean="0"/>
          </a:p>
          <a:p>
            <a:endParaRPr lang="pt-BR" sz="1600" dirty="0"/>
          </a:p>
        </p:txBody>
      </p:sp>
      <p:pic>
        <p:nvPicPr>
          <p:cNvPr id="6" name="Imagem 5"/>
          <p:cNvPicPr>
            <a:picLocks noChangeAspect="1"/>
          </p:cNvPicPr>
          <p:nvPr/>
        </p:nvPicPr>
        <p:blipFill>
          <a:blip r:embed="rId2"/>
          <a:stretch>
            <a:fillRect/>
          </a:stretch>
        </p:blipFill>
        <p:spPr>
          <a:xfrm>
            <a:off x="1917905" y="5515393"/>
            <a:ext cx="8724900" cy="561975"/>
          </a:xfrm>
          <a:prstGeom prst="rect">
            <a:avLst/>
          </a:prstGeom>
        </p:spPr>
      </p:pic>
    </p:spTree>
    <p:extLst>
      <p:ext uri="{BB962C8B-B14F-4D97-AF65-F5344CB8AC3E}">
        <p14:creationId xmlns:p14="http://schemas.microsoft.com/office/powerpoint/2010/main" val="3075988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4800" dirty="0" smtClean="0"/>
              <a:t>Qual a condição de equilíbrio nesta situação?</a:t>
            </a:r>
            <a:endParaRPr lang="pt-BR" sz="4800" dirty="0"/>
          </a:p>
        </p:txBody>
      </p:sp>
    </p:spTree>
    <p:extLst>
      <p:ext uri="{BB962C8B-B14F-4D97-AF65-F5344CB8AC3E}">
        <p14:creationId xmlns:p14="http://schemas.microsoft.com/office/powerpoint/2010/main" val="10164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307311"/>
            <a:ext cx="9601200" cy="690716"/>
          </a:xfrm>
        </p:spPr>
        <p:txBody>
          <a:bodyPr/>
          <a:lstStyle/>
          <a:p>
            <a:r>
              <a:rPr lang="pt-BR" dirty="0" smtClean="0">
                <a:solidFill>
                  <a:schemeClr val="accent6">
                    <a:lumMod val="75000"/>
                  </a:schemeClr>
                </a:solidFill>
              </a:rPr>
              <a:t>Condições de 1ª ordem:</a:t>
            </a:r>
            <a:endParaRPr lang="pt-BR" dirty="0">
              <a:solidFill>
                <a:schemeClr val="accent6">
                  <a:lumMod val="75000"/>
                </a:schemeClr>
              </a:solidFill>
            </a:endParaRPr>
          </a:p>
        </p:txBody>
      </p:sp>
      <p:sp>
        <p:nvSpPr>
          <p:cNvPr id="3" name="Espaço Reservado para Conteúdo 2"/>
          <p:cNvSpPr>
            <a:spLocks noGrp="1"/>
          </p:cNvSpPr>
          <p:nvPr>
            <p:ph idx="1"/>
          </p:nvPr>
        </p:nvSpPr>
        <p:spPr>
          <a:xfrm>
            <a:off x="1371600" y="1129746"/>
            <a:ext cx="9601200" cy="4336774"/>
          </a:xfrm>
        </p:spPr>
        <p:txBody>
          <a:bodyPr>
            <a:noAutofit/>
          </a:bodyPr>
          <a:lstStyle/>
          <a:p>
            <a:r>
              <a:rPr lang="pt-BR" sz="1800" dirty="0" smtClean="0"/>
              <a:t>Diferenciando com relação a </a:t>
            </a:r>
            <a:r>
              <a:rPr lang="pt-BR" sz="1800" b="1" dirty="0" smtClean="0"/>
              <a:t>x1, y1, x2, y2</a:t>
            </a:r>
            <a:r>
              <a:rPr lang="pt-BR" sz="1800" dirty="0" smtClean="0"/>
              <a:t>, e os </a:t>
            </a:r>
            <a:r>
              <a:rPr lang="pt-BR" sz="1800" b="1" dirty="0" smtClean="0"/>
              <a:t>multiplicadores </a:t>
            </a:r>
            <a:r>
              <a:rPr lang="pt-BR" sz="1800" b="1" dirty="0" err="1" smtClean="0"/>
              <a:t>lagrangeanos</a:t>
            </a:r>
            <a:r>
              <a:rPr lang="pt-BR" sz="1800" b="1" dirty="0" smtClean="0"/>
              <a:t> </a:t>
            </a:r>
            <a:r>
              <a:rPr lang="el-GR" sz="1800" b="1" dirty="0" smtClean="0"/>
              <a:t>λ</a:t>
            </a:r>
            <a:r>
              <a:rPr lang="pt-BR" sz="1800" dirty="0" smtClean="0"/>
              <a:t>:</a:t>
            </a:r>
          </a:p>
          <a:p>
            <a:pPr marL="0" indent="0">
              <a:buNone/>
            </a:pPr>
            <a:endParaRPr lang="pt-BR" sz="1800" dirty="0" smtClean="0"/>
          </a:p>
          <a:p>
            <a:pPr marL="0" indent="0">
              <a:buNone/>
            </a:pPr>
            <a:endParaRPr lang="pt-BR" sz="1800" dirty="0"/>
          </a:p>
          <a:p>
            <a:pPr marL="0" indent="0">
              <a:buNone/>
            </a:pPr>
            <a:r>
              <a:rPr lang="pt-BR" sz="1800" dirty="0" smtClean="0"/>
              <a:t>                                                                        </a:t>
            </a:r>
          </a:p>
          <a:p>
            <a:pPr marL="0" indent="0">
              <a:buNone/>
            </a:pPr>
            <a:endParaRPr lang="pt-BR" sz="1800" dirty="0"/>
          </a:p>
          <a:p>
            <a:pPr marL="0" indent="0">
              <a:buNone/>
            </a:pPr>
            <a:endParaRPr lang="pt-BR" sz="1800" dirty="0" smtClean="0"/>
          </a:p>
          <a:p>
            <a:pPr marL="0" indent="0">
              <a:buNone/>
            </a:pPr>
            <a:endParaRPr lang="pt-BR" sz="1800" dirty="0" smtClean="0"/>
          </a:p>
          <a:p>
            <a:pPr marL="0" indent="0">
              <a:buNone/>
            </a:pPr>
            <a:r>
              <a:rPr lang="pt-BR" sz="1800" dirty="0" smtClean="0"/>
              <a:t>                                (4)                                                                         (5)</a:t>
            </a:r>
          </a:p>
          <a:p>
            <a:pPr marL="0" indent="0">
              <a:buNone/>
            </a:pPr>
            <a:endParaRPr lang="pt-BR" sz="1800" dirty="0"/>
          </a:p>
          <a:p>
            <a:pPr marL="0" indent="0">
              <a:buNone/>
            </a:pPr>
            <a:r>
              <a:rPr lang="pt-BR" sz="1800" dirty="0" smtClean="0"/>
              <a:t>Onde:                                       e combinando as equações (4), têm-se a solução:</a:t>
            </a:r>
          </a:p>
          <a:p>
            <a:pPr marL="0" indent="0">
              <a:buNone/>
            </a:pPr>
            <a:endParaRPr lang="pt-BR" sz="1800" dirty="0"/>
          </a:p>
          <a:p>
            <a:pPr marL="0" indent="0">
              <a:buNone/>
            </a:pPr>
            <a:r>
              <a:rPr lang="pt-BR" sz="1800" dirty="0" smtClean="0"/>
              <a:t>                                                                                                                                                            (6)</a:t>
            </a:r>
          </a:p>
          <a:p>
            <a:pPr marL="0" indent="0">
              <a:buNone/>
            </a:pPr>
            <a:endParaRPr lang="pt-BR" sz="1800" dirty="0" smtClean="0"/>
          </a:p>
          <a:p>
            <a:pPr marL="0" indent="0" algn="r">
              <a:buNone/>
            </a:pPr>
            <a:endParaRPr lang="pt-BR" sz="1800" dirty="0"/>
          </a:p>
          <a:p>
            <a:pPr marL="0" indent="0">
              <a:buNone/>
            </a:pPr>
            <a:endParaRPr lang="pt-BR" sz="1800" dirty="0" smtClean="0"/>
          </a:p>
          <a:p>
            <a:pPr marL="0" indent="0">
              <a:buNone/>
            </a:pPr>
            <a:endParaRPr lang="pt-BR" sz="1800" dirty="0"/>
          </a:p>
        </p:txBody>
      </p:sp>
      <p:pic>
        <p:nvPicPr>
          <p:cNvPr id="4" name="Imagem 3"/>
          <p:cNvPicPr>
            <a:picLocks noChangeAspect="1"/>
          </p:cNvPicPr>
          <p:nvPr/>
        </p:nvPicPr>
        <p:blipFill>
          <a:blip r:embed="rId2"/>
          <a:stretch>
            <a:fillRect/>
          </a:stretch>
        </p:blipFill>
        <p:spPr>
          <a:xfrm>
            <a:off x="1678471" y="1656520"/>
            <a:ext cx="4362450" cy="2143125"/>
          </a:xfrm>
          <a:prstGeom prst="rect">
            <a:avLst/>
          </a:prstGeom>
        </p:spPr>
      </p:pic>
      <p:pic>
        <p:nvPicPr>
          <p:cNvPr id="5" name="Imagem 4"/>
          <p:cNvPicPr>
            <a:picLocks noChangeAspect="1"/>
          </p:cNvPicPr>
          <p:nvPr/>
        </p:nvPicPr>
        <p:blipFill>
          <a:blip r:embed="rId3"/>
          <a:stretch>
            <a:fillRect/>
          </a:stretch>
        </p:blipFill>
        <p:spPr>
          <a:xfrm>
            <a:off x="6869597" y="2243139"/>
            <a:ext cx="3689010" cy="1195802"/>
          </a:xfrm>
          <a:prstGeom prst="rect">
            <a:avLst/>
          </a:prstGeom>
        </p:spPr>
      </p:pic>
      <p:pic>
        <p:nvPicPr>
          <p:cNvPr id="6" name="Imagem 5"/>
          <p:cNvPicPr>
            <a:picLocks noChangeAspect="1"/>
          </p:cNvPicPr>
          <p:nvPr/>
        </p:nvPicPr>
        <p:blipFill>
          <a:blip r:embed="rId4"/>
          <a:stretch>
            <a:fillRect/>
          </a:stretch>
        </p:blipFill>
        <p:spPr>
          <a:xfrm>
            <a:off x="2341494" y="4619002"/>
            <a:ext cx="1581150" cy="657225"/>
          </a:xfrm>
          <a:prstGeom prst="rect">
            <a:avLst/>
          </a:prstGeom>
        </p:spPr>
      </p:pic>
      <p:pic>
        <p:nvPicPr>
          <p:cNvPr id="7" name="Imagem 6"/>
          <p:cNvPicPr>
            <a:picLocks noChangeAspect="1"/>
          </p:cNvPicPr>
          <p:nvPr/>
        </p:nvPicPr>
        <p:blipFill>
          <a:blip r:embed="rId5"/>
          <a:stretch>
            <a:fillRect/>
          </a:stretch>
        </p:blipFill>
        <p:spPr>
          <a:xfrm>
            <a:off x="7525579" y="5206653"/>
            <a:ext cx="2209800" cy="1076325"/>
          </a:xfrm>
          <a:prstGeom prst="rect">
            <a:avLst/>
          </a:prstGeom>
        </p:spPr>
      </p:pic>
    </p:spTree>
    <p:extLst>
      <p:ext uri="{BB962C8B-B14F-4D97-AF65-F5344CB8AC3E}">
        <p14:creationId xmlns:p14="http://schemas.microsoft.com/office/powerpoint/2010/main" val="1394688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864705"/>
          </a:xfrm>
        </p:spPr>
        <p:txBody>
          <a:bodyPr/>
          <a:lstStyle/>
          <a:p>
            <a:r>
              <a:rPr lang="pt-BR" dirty="0" smtClean="0">
                <a:solidFill>
                  <a:schemeClr val="accent6">
                    <a:lumMod val="50000"/>
                  </a:schemeClr>
                </a:solidFill>
              </a:rPr>
              <a:t>Condição de tangência</a:t>
            </a:r>
            <a:endParaRPr lang="pt-BR" dirty="0">
              <a:solidFill>
                <a:schemeClr val="accent6">
                  <a:lumMod val="50000"/>
                </a:schemeClr>
              </a:solidFill>
            </a:endParaRPr>
          </a:p>
        </p:txBody>
      </p:sp>
      <p:sp>
        <p:nvSpPr>
          <p:cNvPr id="3" name="Espaço Reservado para Conteúdo 2"/>
          <p:cNvSpPr>
            <a:spLocks noGrp="1"/>
          </p:cNvSpPr>
          <p:nvPr>
            <p:ph idx="1"/>
          </p:nvPr>
        </p:nvSpPr>
        <p:spPr>
          <a:xfrm>
            <a:off x="1371600" y="1550505"/>
            <a:ext cx="9601200" cy="4277139"/>
          </a:xfrm>
        </p:spPr>
        <p:txBody>
          <a:bodyPr/>
          <a:lstStyle/>
          <a:p>
            <a:r>
              <a:rPr lang="pt-BR" dirty="0" smtClean="0"/>
              <a:t>A eq. (6) é a condição de tangência de que as curvas de indiferença dos consumidores têm a mesma inclinação</a:t>
            </a:r>
          </a:p>
          <a:p>
            <a:endParaRPr lang="pt-BR" dirty="0" smtClean="0"/>
          </a:p>
          <a:p>
            <a:r>
              <a:rPr lang="pt-BR" dirty="0" smtClean="0"/>
              <a:t>A taxa marginal de substituição de x por y deve ser a mesma para ambos consumidores 1 e 2 </a:t>
            </a:r>
            <a:r>
              <a:rPr lang="pt-BR" b="1" dirty="0" smtClean="0">
                <a:solidFill>
                  <a:schemeClr val="accent6">
                    <a:lumMod val="50000"/>
                  </a:schemeClr>
                </a:solidFill>
                <a:sym typeface="Wingdings" panose="05000000000000000000" pitchFamily="2" charset="2"/>
              </a:rPr>
              <a:t></a:t>
            </a:r>
            <a:r>
              <a:rPr lang="pt-BR" dirty="0" smtClean="0">
                <a:sym typeface="Wingdings" panose="05000000000000000000" pitchFamily="2" charset="2"/>
              </a:rPr>
              <a:t> </a:t>
            </a:r>
            <a:r>
              <a:rPr lang="pt-BR" b="1" dirty="0" smtClean="0">
                <a:sym typeface="Wingdings" panose="05000000000000000000" pitchFamily="2" charset="2"/>
              </a:rPr>
              <a:t>esta é a condição que deve se manter se os ganhos das trocas ou comércio tiverem que ser exauridos.</a:t>
            </a:r>
          </a:p>
          <a:p>
            <a:endParaRPr lang="pt-BR" dirty="0" smtClean="0">
              <a:sym typeface="Wingdings" panose="05000000000000000000" pitchFamily="2" charset="2"/>
            </a:endParaRPr>
          </a:p>
          <a:p>
            <a:r>
              <a:rPr lang="pt-BR" dirty="0" smtClean="0"/>
              <a:t>O conjunto de pontos que satisfazem (6) e as restrições é chamado de </a:t>
            </a:r>
            <a:r>
              <a:rPr lang="pt-BR" b="1" dirty="0" smtClean="0"/>
              <a:t>Curva de Contrato</a:t>
            </a:r>
            <a:r>
              <a:rPr lang="pt-BR" dirty="0" smtClean="0"/>
              <a:t> (Figura 1) </a:t>
            </a:r>
            <a:r>
              <a:rPr lang="pt-BR" dirty="0" smtClean="0">
                <a:solidFill>
                  <a:schemeClr val="accent6">
                    <a:lumMod val="50000"/>
                  </a:schemeClr>
                </a:solidFill>
                <a:sym typeface="Wingdings" panose="05000000000000000000" pitchFamily="2" charset="2"/>
              </a:rPr>
              <a:t></a:t>
            </a:r>
            <a:r>
              <a:rPr lang="pt-BR" dirty="0" smtClean="0">
                <a:sym typeface="Wingdings" panose="05000000000000000000" pitchFamily="2" charset="2"/>
              </a:rPr>
              <a:t> Caixa de </a:t>
            </a:r>
            <a:r>
              <a:rPr lang="pt-BR" dirty="0" err="1" smtClean="0">
                <a:sym typeface="Wingdings" panose="05000000000000000000" pitchFamily="2" charset="2"/>
              </a:rPr>
              <a:t>Edgeworth</a:t>
            </a:r>
            <a:r>
              <a:rPr lang="pt-BR" dirty="0" smtClean="0">
                <a:sym typeface="Wingdings" panose="05000000000000000000" pitchFamily="2" charset="2"/>
              </a:rPr>
              <a:t> (os eixos são as quantidades de bens finais)</a:t>
            </a:r>
            <a:endParaRPr lang="pt-BR" dirty="0" smtClean="0"/>
          </a:p>
          <a:p>
            <a:endParaRPr lang="pt-BR" dirty="0"/>
          </a:p>
          <a:p>
            <a:endParaRPr lang="pt-BR" dirty="0"/>
          </a:p>
        </p:txBody>
      </p:sp>
    </p:spTree>
    <p:extLst>
      <p:ext uri="{BB962C8B-B14F-4D97-AF65-F5344CB8AC3E}">
        <p14:creationId xmlns:p14="http://schemas.microsoft.com/office/powerpoint/2010/main" val="4082977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28600"/>
            <a:ext cx="9601200" cy="1485900"/>
          </a:xfrm>
        </p:spPr>
        <p:txBody>
          <a:bodyPr/>
          <a:lstStyle/>
          <a:p>
            <a:r>
              <a:rPr lang="pt-BR" b="1" dirty="0" smtClean="0">
                <a:solidFill>
                  <a:schemeClr val="accent6">
                    <a:lumMod val="50000"/>
                  </a:schemeClr>
                </a:solidFill>
              </a:rPr>
              <a:t>Caixa de </a:t>
            </a:r>
            <a:r>
              <a:rPr lang="pt-BR" b="1" dirty="0" err="1" smtClean="0">
                <a:solidFill>
                  <a:schemeClr val="accent6">
                    <a:lumMod val="50000"/>
                  </a:schemeClr>
                </a:solidFill>
              </a:rPr>
              <a:t>Edgeworth</a:t>
            </a:r>
            <a:r>
              <a:rPr lang="pt-BR" b="1" dirty="0" smtClean="0">
                <a:solidFill>
                  <a:schemeClr val="accent6">
                    <a:lumMod val="50000"/>
                  </a:schemeClr>
                </a:solidFill>
              </a:rPr>
              <a:t>- </a:t>
            </a:r>
            <a:r>
              <a:rPr lang="pt-BR" b="1" dirty="0" err="1" smtClean="0">
                <a:solidFill>
                  <a:schemeClr val="accent6">
                    <a:lumMod val="50000"/>
                  </a:schemeClr>
                </a:solidFill>
              </a:rPr>
              <a:t>Bowley</a:t>
            </a:r>
            <a:endParaRPr lang="pt-BR" b="1" dirty="0">
              <a:solidFill>
                <a:schemeClr val="accent6">
                  <a:lumMod val="50000"/>
                </a:schemeClr>
              </a:solidFill>
            </a:endParaRPr>
          </a:p>
        </p:txBody>
      </p:sp>
      <p:pic>
        <p:nvPicPr>
          <p:cNvPr id="4" name="Espaço Reservado para Conteúdo 3"/>
          <p:cNvPicPr>
            <a:picLocks noGrp="1" noChangeAspect="1"/>
          </p:cNvPicPr>
          <p:nvPr>
            <p:ph idx="1"/>
          </p:nvPr>
        </p:nvPicPr>
        <p:blipFill>
          <a:blip r:embed="rId2"/>
          <a:stretch>
            <a:fillRect/>
          </a:stretch>
        </p:blipFill>
        <p:spPr>
          <a:xfrm>
            <a:off x="1966452" y="963561"/>
            <a:ext cx="8738165" cy="4178709"/>
          </a:xfrm>
          <a:prstGeom prst="rect">
            <a:avLst/>
          </a:prstGeom>
        </p:spPr>
      </p:pic>
      <p:sp>
        <p:nvSpPr>
          <p:cNvPr id="5" name="CaixaDeTexto 4"/>
          <p:cNvSpPr txBox="1"/>
          <p:nvPr/>
        </p:nvSpPr>
        <p:spPr>
          <a:xfrm>
            <a:off x="2087226" y="5847000"/>
            <a:ext cx="6479458" cy="523220"/>
          </a:xfrm>
          <a:prstGeom prst="rect">
            <a:avLst/>
          </a:prstGeom>
          <a:noFill/>
        </p:spPr>
        <p:txBody>
          <a:bodyPr wrap="square" rtlCol="0">
            <a:spAutoFit/>
          </a:bodyPr>
          <a:lstStyle/>
          <a:p>
            <a:r>
              <a:rPr lang="pt-BR" sz="2800" i="1" dirty="0" smtClean="0">
                <a:solidFill>
                  <a:srgbClr val="FF0000"/>
                </a:solidFill>
              </a:rPr>
              <a:t>O que pode dizer sobre A, B e C?</a:t>
            </a:r>
            <a:endParaRPr lang="pt-BR" sz="2800" i="1" dirty="0">
              <a:solidFill>
                <a:srgbClr val="FF0000"/>
              </a:solidFill>
            </a:endParaRPr>
          </a:p>
        </p:txBody>
      </p:sp>
    </p:spTree>
    <p:extLst>
      <p:ext uri="{BB962C8B-B14F-4D97-AF65-F5344CB8AC3E}">
        <p14:creationId xmlns:p14="http://schemas.microsoft.com/office/powerpoint/2010/main" val="68995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28600"/>
            <a:ext cx="9601200" cy="1485900"/>
          </a:xfrm>
        </p:spPr>
        <p:txBody>
          <a:bodyPr/>
          <a:lstStyle/>
          <a:p>
            <a:r>
              <a:rPr lang="pt-BR" b="1" dirty="0" smtClean="0">
                <a:solidFill>
                  <a:schemeClr val="accent6">
                    <a:lumMod val="50000"/>
                  </a:schemeClr>
                </a:solidFill>
              </a:rPr>
              <a:t>Caixa de </a:t>
            </a:r>
            <a:r>
              <a:rPr lang="pt-BR" b="1" dirty="0" err="1" smtClean="0">
                <a:solidFill>
                  <a:schemeClr val="accent6">
                    <a:lumMod val="50000"/>
                  </a:schemeClr>
                </a:solidFill>
              </a:rPr>
              <a:t>Edgeworth</a:t>
            </a:r>
            <a:r>
              <a:rPr lang="pt-BR" b="1" dirty="0" smtClean="0">
                <a:solidFill>
                  <a:schemeClr val="accent6">
                    <a:lumMod val="50000"/>
                  </a:schemeClr>
                </a:solidFill>
              </a:rPr>
              <a:t>- </a:t>
            </a:r>
            <a:r>
              <a:rPr lang="pt-BR" b="1" dirty="0" err="1" smtClean="0">
                <a:solidFill>
                  <a:schemeClr val="accent6">
                    <a:lumMod val="50000"/>
                  </a:schemeClr>
                </a:solidFill>
              </a:rPr>
              <a:t>Bowley</a:t>
            </a:r>
            <a:endParaRPr lang="pt-BR" b="1" dirty="0">
              <a:solidFill>
                <a:schemeClr val="accent6">
                  <a:lumMod val="50000"/>
                </a:schemeClr>
              </a:solidFill>
            </a:endParaRPr>
          </a:p>
        </p:txBody>
      </p:sp>
      <p:pic>
        <p:nvPicPr>
          <p:cNvPr id="4" name="Espaço Reservado para Conteúdo 3"/>
          <p:cNvPicPr>
            <a:picLocks noGrp="1" noChangeAspect="1"/>
          </p:cNvPicPr>
          <p:nvPr>
            <p:ph idx="1"/>
          </p:nvPr>
        </p:nvPicPr>
        <p:blipFill>
          <a:blip r:embed="rId2"/>
          <a:stretch>
            <a:fillRect/>
          </a:stretch>
        </p:blipFill>
        <p:spPr>
          <a:xfrm>
            <a:off x="1966453" y="963562"/>
            <a:ext cx="5289754" cy="2529632"/>
          </a:xfrm>
          <a:prstGeom prst="rect">
            <a:avLst/>
          </a:prstGeom>
        </p:spPr>
      </p:pic>
      <p:sp>
        <p:nvSpPr>
          <p:cNvPr id="3" name="CaixaDeTexto 2"/>
          <p:cNvSpPr txBox="1"/>
          <p:nvPr/>
        </p:nvSpPr>
        <p:spPr>
          <a:xfrm>
            <a:off x="1553497" y="3604150"/>
            <a:ext cx="10481187" cy="1200329"/>
          </a:xfrm>
          <a:prstGeom prst="rect">
            <a:avLst/>
          </a:prstGeom>
          <a:noFill/>
        </p:spPr>
        <p:txBody>
          <a:bodyPr wrap="square" rtlCol="0">
            <a:spAutoFit/>
          </a:bodyPr>
          <a:lstStyle/>
          <a:p>
            <a:r>
              <a:rPr lang="pt-BR" b="1" dirty="0" smtClean="0">
                <a:solidFill>
                  <a:schemeClr val="accent6">
                    <a:lumMod val="75000"/>
                  </a:schemeClr>
                </a:solidFill>
              </a:rPr>
              <a:t>O</a:t>
            </a:r>
            <a:r>
              <a:rPr lang="pt-BR" sz="1200" b="1" dirty="0" smtClean="0">
                <a:solidFill>
                  <a:schemeClr val="accent6">
                    <a:lumMod val="75000"/>
                  </a:schemeClr>
                </a:solidFill>
              </a:rPr>
              <a:t>1</a:t>
            </a:r>
            <a:r>
              <a:rPr lang="pt-BR" b="1" dirty="0" smtClean="0">
                <a:solidFill>
                  <a:schemeClr val="accent6">
                    <a:lumMod val="75000"/>
                  </a:schemeClr>
                </a:solidFill>
              </a:rPr>
              <a:t>O</a:t>
            </a:r>
            <a:r>
              <a:rPr lang="pt-BR" sz="1400" b="1" dirty="0" smtClean="0">
                <a:solidFill>
                  <a:schemeClr val="accent6">
                    <a:lumMod val="75000"/>
                  </a:schemeClr>
                </a:solidFill>
              </a:rPr>
              <a:t>2</a:t>
            </a:r>
            <a:r>
              <a:rPr lang="pt-BR" b="1" dirty="0" smtClean="0">
                <a:solidFill>
                  <a:schemeClr val="accent6">
                    <a:lumMod val="75000"/>
                  </a:schemeClr>
                </a:solidFill>
              </a:rPr>
              <a:t>: Curva de contrato é onde há equilíbrio nas trocas</a:t>
            </a:r>
            <a:r>
              <a:rPr lang="pt-BR" b="1" dirty="0" smtClean="0">
                <a:solidFill>
                  <a:schemeClr val="accent6">
                    <a:lumMod val="75000"/>
                  </a:schemeClr>
                </a:solidFill>
                <a:sym typeface="Wingdings" panose="05000000000000000000" pitchFamily="2" charset="2"/>
              </a:rPr>
              <a:t> pontos ótimos de Pareto</a:t>
            </a:r>
            <a:endParaRPr lang="pt-BR" b="1" dirty="0" smtClean="0">
              <a:solidFill>
                <a:schemeClr val="accent6">
                  <a:lumMod val="75000"/>
                </a:schemeClr>
              </a:solidFill>
            </a:endParaRPr>
          </a:p>
          <a:p>
            <a:r>
              <a:rPr lang="pt-BR" b="1" dirty="0" smtClean="0">
                <a:solidFill>
                  <a:schemeClr val="accent6">
                    <a:lumMod val="75000"/>
                  </a:schemeClr>
                </a:solidFill>
              </a:rPr>
              <a:t>Em A: </a:t>
            </a:r>
            <a:r>
              <a:rPr lang="pt-BR" dirty="0" smtClean="0">
                <a:solidFill>
                  <a:schemeClr val="accent6">
                    <a:lumMod val="75000"/>
                  </a:schemeClr>
                </a:solidFill>
              </a:rPr>
              <a:t>ponto onde não há equilíbrio das escolhas porque ambos podem trocar para aumentar a utilidade;</a:t>
            </a:r>
          </a:p>
          <a:p>
            <a:r>
              <a:rPr lang="pt-BR" b="1" dirty="0" smtClean="0">
                <a:solidFill>
                  <a:schemeClr val="accent6">
                    <a:lumMod val="75000"/>
                  </a:schemeClr>
                </a:solidFill>
              </a:rPr>
              <a:t>Em C: </a:t>
            </a:r>
            <a:r>
              <a:rPr lang="pt-BR" dirty="0" smtClean="0">
                <a:solidFill>
                  <a:schemeClr val="accent6">
                    <a:lumMod val="75000"/>
                  </a:schemeClr>
                </a:solidFill>
              </a:rPr>
              <a:t>é </a:t>
            </a:r>
            <a:r>
              <a:rPr lang="pt-BR" dirty="0" err="1" smtClean="0">
                <a:solidFill>
                  <a:schemeClr val="accent6">
                    <a:lumMod val="75000"/>
                  </a:schemeClr>
                </a:solidFill>
              </a:rPr>
              <a:t>pareto</a:t>
            </a:r>
            <a:r>
              <a:rPr lang="pt-BR" dirty="0" smtClean="0">
                <a:solidFill>
                  <a:schemeClr val="accent6">
                    <a:lumMod val="75000"/>
                  </a:schemeClr>
                </a:solidFill>
              </a:rPr>
              <a:t> ótimo, onde as curvas de indiferença são tangentes; a partir desse ponto, qualquer troca vai levar pelo menos um dos indivíduos a uma situação pior.</a:t>
            </a:r>
            <a:endParaRPr lang="pt-BR" b="1" dirty="0">
              <a:solidFill>
                <a:schemeClr val="accent6">
                  <a:lumMod val="75000"/>
                </a:schemeClr>
              </a:solidFill>
            </a:endParaRPr>
          </a:p>
        </p:txBody>
      </p:sp>
      <p:sp>
        <p:nvSpPr>
          <p:cNvPr id="6" name="CaixaDeTexto 5"/>
          <p:cNvSpPr txBox="1"/>
          <p:nvPr/>
        </p:nvSpPr>
        <p:spPr>
          <a:xfrm>
            <a:off x="1966453" y="5131558"/>
            <a:ext cx="8037356" cy="830997"/>
          </a:xfrm>
          <a:prstGeom prst="rect">
            <a:avLst/>
          </a:prstGeom>
          <a:noFill/>
        </p:spPr>
        <p:txBody>
          <a:bodyPr wrap="square" rtlCol="0">
            <a:spAutoFit/>
          </a:bodyPr>
          <a:lstStyle/>
          <a:p>
            <a:pPr algn="ctr"/>
            <a:r>
              <a:rPr lang="pt-BR" sz="2400" b="1" dirty="0" smtClean="0">
                <a:solidFill>
                  <a:srgbClr val="FF0000"/>
                </a:solidFill>
              </a:rPr>
              <a:t>QUAL PONTO PARETO ÓTIMO É MELHOR PARA A SOCIEDADE? B OU C?</a:t>
            </a:r>
            <a:endParaRPr lang="pt-BR" sz="2400" b="1" dirty="0">
              <a:solidFill>
                <a:srgbClr val="FF0000"/>
              </a:solidFill>
            </a:endParaRPr>
          </a:p>
        </p:txBody>
      </p:sp>
    </p:spTree>
    <p:extLst>
      <p:ext uri="{BB962C8B-B14F-4D97-AF65-F5344CB8AC3E}">
        <p14:creationId xmlns:p14="http://schemas.microsoft.com/office/powerpoint/2010/main" val="119643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28600"/>
            <a:ext cx="9601200" cy="1485900"/>
          </a:xfrm>
        </p:spPr>
        <p:txBody>
          <a:bodyPr/>
          <a:lstStyle/>
          <a:p>
            <a:r>
              <a:rPr lang="pt-BR" b="1" dirty="0" smtClean="0">
                <a:solidFill>
                  <a:schemeClr val="accent6">
                    <a:lumMod val="50000"/>
                  </a:schemeClr>
                </a:solidFill>
              </a:rPr>
              <a:t>Caixa de </a:t>
            </a:r>
            <a:r>
              <a:rPr lang="pt-BR" b="1" dirty="0" err="1" smtClean="0">
                <a:solidFill>
                  <a:schemeClr val="accent6">
                    <a:lumMod val="50000"/>
                  </a:schemeClr>
                </a:solidFill>
              </a:rPr>
              <a:t>Edgeworth</a:t>
            </a:r>
            <a:r>
              <a:rPr lang="pt-BR" b="1" dirty="0" smtClean="0">
                <a:solidFill>
                  <a:schemeClr val="accent6">
                    <a:lumMod val="50000"/>
                  </a:schemeClr>
                </a:solidFill>
              </a:rPr>
              <a:t>- </a:t>
            </a:r>
            <a:r>
              <a:rPr lang="pt-BR" b="1" dirty="0" err="1" smtClean="0">
                <a:solidFill>
                  <a:schemeClr val="accent6">
                    <a:lumMod val="50000"/>
                  </a:schemeClr>
                </a:solidFill>
              </a:rPr>
              <a:t>Bowley</a:t>
            </a:r>
            <a:endParaRPr lang="pt-BR" b="1" dirty="0">
              <a:solidFill>
                <a:schemeClr val="accent6">
                  <a:lumMod val="50000"/>
                </a:schemeClr>
              </a:solidFill>
            </a:endParaRPr>
          </a:p>
        </p:txBody>
      </p:sp>
      <p:pic>
        <p:nvPicPr>
          <p:cNvPr id="4" name="Espaço Reservado para Conteúdo 3"/>
          <p:cNvPicPr>
            <a:picLocks noGrp="1" noChangeAspect="1"/>
          </p:cNvPicPr>
          <p:nvPr>
            <p:ph idx="1"/>
          </p:nvPr>
        </p:nvPicPr>
        <p:blipFill>
          <a:blip r:embed="rId2"/>
          <a:stretch>
            <a:fillRect/>
          </a:stretch>
        </p:blipFill>
        <p:spPr>
          <a:xfrm>
            <a:off x="1966453" y="963562"/>
            <a:ext cx="5289754" cy="2529632"/>
          </a:xfrm>
          <a:prstGeom prst="rect">
            <a:avLst/>
          </a:prstGeom>
        </p:spPr>
      </p:pic>
      <p:sp>
        <p:nvSpPr>
          <p:cNvPr id="3" name="CaixaDeTexto 2"/>
          <p:cNvSpPr txBox="1"/>
          <p:nvPr/>
        </p:nvSpPr>
        <p:spPr>
          <a:xfrm>
            <a:off x="1553497" y="3604150"/>
            <a:ext cx="10481187" cy="1200329"/>
          </a:xfrm>
          <a:prstGeom prst="rect">
            <a:avLst/>
          </a:prstGeom>
          <a:noFill/>
        </p:spPr>
        <p:txBody>
          <a:bodyPr wrap="square" rtlCol="0">
            <a:spAutoFit/>
          </a:bodyPr>
          <a:lstStyle/>
          <a:p>
            <a:r>
              <a:rPr lang="pt-BR" b="1" dirty="0" smtClean="0">
                <a:solidFill>
                  <a:schemeClr val="accent6">
                    <a:lumMod val="75000"/>
                  </a:schemeClr>
                </a:solidFill>
              </a:rPr>
              <a:t>O</a:t>
            </a:r>
            <a:r>
              <a:rPr lang="pt-BR" sz="1200" b="1" dirty="0" smtClean="0">
                <a:solidFill>
                  <a:schemeClr val="accent6">
                    <a:lumMod val="75000"/>
                  </a:schemeClr>
                </a:solidFill>
              </a:rPr>
              <a:t>1</a:t>
            </a:r>
            <a:r>
              <a:rPr lang="pt-BR" b="1" dirty="0" smtClean="0">
                <a:solidFill>
                  <a:schemeClr val="accent6">
                    <a:lumMod val="75000"/>
                  </a:schemeClr>
                </a:solidFill>
              </a:rPr>
              <a:t>O</a:t>
            </a:r>
            <a:r>
              <a:rPr lang="pt-BR" sz="1400" b="1" dirty="0" smtClean="0">
                <a:solidFill>
                  <a:schemeClr val="accent6">
                    <a:lumMod val="75000"/>
                  </a:schemeClr>
                </a:solidFill>
              </a:rPr>
              <a:t>2</a:t>
            </a:r>
            <a:r>
              <a:rPr lang="pt-BR" b="1" dirty="0" smtClean="0">
                <a:solidFill>
                  <a:schemeClr val="accent6">
                    <a:lumMod val="75000"/>
                  </a:schemeClr>
                </a:solidFill>
              </a:rPr>
              <a:t>: Curva de contrato é onde há equilíbrio nas trocas</a:t>
            </a:r>
            <a:r>
              <a:rPr lang="pt-BR" b="1" dirty="0" smtClean="0">
                <a:solidFill>
                  <a:schemeClr val="accent6">
                    <a:lumMod val="75000"/>
                  </a:schemeClr>
                </a:solidFill>
                <a:sym typeface="Wingdings" panose="05000000000000000000" pitchFamily="2" charset="2"/>
              </a:rPr>
              <a:t> pontos ótimos de Pareto</a:t>
            </a:r>
            <a:endParaRPr lang="pt-BR" b="1" dirty="0" smtClean="0">
              <a:solidFill>
                <a:schemeClr val="accent6">
                  <a:lumMod val="75000"/>
                </a:schemeClr>
              </a:solidFill>
            </a:endParaRPr>
          </a:p>
          <a:p>
            <a:r>
              <a:rPr lang="pt-BR" b="1" dirty="0" smtClean="0">
                <a:solidFill>
                  <a:schemeClr val="accent6">
                    <a:lumMod val="75000"/>
                  </a:schemeClr>
                </a:solidFill>
              </a:rPr>
              <a:t>Em A: </a:t>
            </a:r>
            <a:r>
              <a:rPr lang="pt-BR" dirty="0" smtClean="0">
                <a:solidFill>
                  <a:schemeClr val="accent6">
                    <a:lumMod val="75000"/>
                  </a:schemeClr>
                </a:solidFill>
              </a:rPr>
              <a:t>ponto onde não há equilíbrio das escolhas porque ambos podem trocar para aumentar a utilidade;</a:t>
            </a:r>
          </a:p>
          <a:p>
            <a:r>
              <a:rPr lang="pt-BR" b="1" dirty="0" smtClean="0">
                <a:solidFill>
                  <a:schemeClr val="accent6">
                    <a:lumMod val="75000"/>
                  </a:schemeClr>
                </a:solidFill>
              </a:rPr>
              <a:t>Em C: </a:t>
            </a:r>
            <a:r>
              <a:rPr lang="pt-BR" dirty="0" smtClean="0">
                <a:solidFill>
                  <a:schemeClr val="accent6">
                    <a:lumMod val="75000"/>
                  </a:schemeClr>
                </a:solidFill>
              </a:rPr>
              <a:t>é </a:t>
            </a:r>
            <a:r>
              <a:rPr lang="pt-BR" dirty="0" err="1" smtClean="0">
                <a:solidFill>
                  <a:schemeClr val="accent6">
                    <a:lumMod val="75000"/>
                  </a:schemeClr>
                </a:solidFill>
              </a:rPr>
              <a:t>pareto</a:t>
            </a:r>
            <a:r>
              <a:rPr lang="pt-BR" dirty="0" smtClean="0">
                <a:solidFill>
                  <a:schemeClr val="accent6">
                    <a:lumMod val="75000"/>
                  </a:schemeClr>
                </a:solidFill>
              </a:rPr>
              <a:t> ótimo, onde as curvas de indiferença são tangentes; a partir desse ponto, qualquer troca vai levar pelo menos um dos indivíduos a uma situação pior.</a:t>
            </a:r>
            <a:endParaRPr lang="pt-BR" b="1" dirty="0">
              <a:solidFill>
                <a:schemeClr val="accent6">
                  <a:lumMod val="75000"/>
                </a:schemeClr>
              </a:solidFill>
            </a:endParaRPr>
          </a:p>
        </p:txBody>
      </p:sp>
      <p:sp>
        <p:nvSpPr>
          <p:cNvPr id="5" name="CaixaDeTexto 4"/>
          <p:cNvSpPr txBox="1"/>
          <p:nvPr/>
        </p:nvSpPr>
        <p:spPr>
          <a:xfrm>
            <a:off x="1504336" y="4915435"/>
            <a:ext cx="10063317" cy="1200329"/>
          </a:xfrm>
          <a:prstGeom prst="rect">
            <a:avLst/>
          </a:prstGeom>
          <a:noFill/>
          <a:ln cmpd="dbl">
            <a:solidFill>
              <a:srgbClr val="00B0F0"/>
            </a:solidFill>
          </a:ln>
        </p:spPr>
        <p:txBody>
          <a:bodyPr wrap="square" rtlCol="0">
            <a:spAutoFit/>
          </a:bodyPr>
          <a:lstStyle/>
          <a:p>
            <a:pPr algn="ctr"/>
            <a:r>
              <a:rPr lang="pt-BR" b="1" dirty="0" smtClean="0">
                <a:solidFill>
                  <a:srgbClr val="0070C0"/>
                </a:solidFill>
              </a:rPr>
              <a:t>O critério não consegue dizer qual o ponto </a:t>
            </a:r>
            <a:r>
              <a:rPr lang="pt-BR" b="1" dirty="0" err="1" smtClean="0">
                <a:solidFill>
                  <a:srgbClr val="0070C0"/>
                </a:solidFill>
              </a:rPr>
              <a:t>pareto</a:t>
            </a:r>
            <a:r>
              <a:rPr lang="pt-BR" b="1" dirty="0" smtClean="0">
                <a:solidFill>
                  <a:srgbClr val="0070C0"/>
                </a:solidFill>
              </a:rPr>
              <a:t> ótimo é melhor, mas diz que os pontos de ótimo são melhores do que os demais! O critério de Pareto só não consegue ordenar os ótimos!</a:t>
            </a:r>
          </a:p>
          <a:p>
            <a:pPr algn="ctr"/>
            <a:r>
              <a:rPr lang="pt-BR" b="1" dirty="0" smtClean="0">
                <a:solidFill>
                  <a:srgbClr val="0070C0"/>
                </a:solidFill>
              </a:rPr>
              <a:t>O ponto de ótimo dependerá do estado natural da economia e da habilidade dos agentes de realizarem trocas.</a:t>
            </a:r>
          </a:p>
        </p:txBody>
      </p:sp>
    </p:spTree>
    <p:extLst>
      <p:ext uri="{BB962C8B-B14F-4D97-AF65-F5344CB8AC3E}">
        <p14:creationId xmlns:p14="http://schemas.microsoft.com/office/powerpoint/2010/main" val="41085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accent6">
                    <a:lumMod val="50000"/>
                  </a:schemeClr>
                </a:solidFill>
              </a:rPr>
              <a:t>Literatura utilizada</a:t>
            </a:r>
            <a:endParaRPr lang="pt-BR" dirty="0">
              <a:solidFill>
                <a:schemeClr val="accent6">
                  <a:lumMod val="50000"/>
                </a:schemeClr>
              </a:solidFill>
            </a:endParaRPr>
          </a:p>
        </p:txBody>
      </p:sp>
      <p:sp>
        <p:nvSpPr>
          <p:cNvPr id="3" name="Espaço Reservado para Conteúdo 2"/>
          <p:cNvSpPr>
            <a:spLocks noGrp="1"/>
          </p:cNvSpPr>
          <p:nvPr>
            <p:ph idx="1"/>
          </p:nvPr>
        </p:nvSpPr>
        <p:spPr/>
        <p:txBody>
          <a:bodyPr>
            <a:normAutofit/>
          </a:bodyPr>
          <a:lstStyle/>
          <a:p>
            <a:pPr marL="0" indent="0">
              <a:buNone/>
            </a:pPr>
            <a:r>
              <a:rPr lang="pt-BR" sz="2800" dirty="0" smtClean="0"/>
              <a:t>Referências dos slides</a:t>
            </a:r>
          </a:p>
          <a:p>
            <a:r>
              <a:rPr lang="pt-BR" sz="2800" dirty="0" err="1" smtClean="0"/>
              <a:t>Silberberg</a:t>
            </a:r>
            <a:r>
              <a:rPr lang="pt-BR" sz="2800" dirty="0" smtClean="0"/>
              <a:t> e </a:t>
            </a:r>
            <a:r>
              <a:rPr lang="pt-BR" sz="2800" dirty="0" err="1" smtClean="0"/>
              <a:t>Suen</a:t>
            </a:r>
            <a:r>
              <a:rPr lang="pt-BR" sz="2800" dirty="0" smtClean="0"/>
              <a:t> (2001). Cap. 19 </a:t>
            </a:r>
          </a:p>
          <a:p>
            <a:endParaRPr lang="pt-BR" sz="2800" b="1" dirty="0">
              <a:solidFill>
                <a:schemeClr val="accent6">
                  <a:lumMod val="50000"/>
                </a:schemeClr>
              </a:solidFill>
            </a:endParaRPr>
          </a:p>
          <a:p>
            <a:endParaRPr lang="pt-BR" sz="2800" b="1" dirty="0" smtClean="0">
              <a:solidFill>
                <a:schemeClr val="accent6">
                  <a:lumMod val="50000"/>
                </a:schemeClr>
              </a:solidFill>
            </a:endParaRPr>
          </a:p>
          <a:p>
            <a:r>
              <a:rPr lang="pt-BR" sz="2800" b="1" dirty="0">
                <a:solidFill>
                  <a:schemeClr val="accent6">
                    <a:lumMod val="50000"/>
                  </a:schemeClr>
                </a:solidFill>
              </a:rPr>
              <a:t>Leitura obrigatória – </a:t>
            </a:r>
            <a:r>
              <a:rPr lang="pt-BR" sz="2800" b="1" dirty="0" err="1">
                <a:solidFill>
                  <a:schemeClr val="accent6">
                    <a:lumMod val="50000"/>
                  </a:schemeClr>
                </a:solidFill>
              </a:rPr>
              <a:t>Snyder</a:t>
            </a:r>
            <a:r>
              <a:rPr lang="pt-BR" sz="2800" b="1" dirty="0">
                <a:solidFill>
                  <a:schemeClr val="accent6">
                    <a:lumMod val="50000"/>
                  </a:schemeClr>
                </a:solidFill>
              </a:rPr>
              <a:t> e Nicholson – cap. 13</a:t>
            </a:r>
          </a:p>
          <a:p>
            <a:endParaRPr lang="pt-BR" sz="2800" dirty="0"/>
          </a:p>
        </p:txBody>
      </p:sp>
    </p:spTree>
    <p:extLst>
      <p:ext uri="{BB962C8B-B14F-4D97-AF65-F5344CB8AC3E}">
        <p14:creationId xmlns:p14="http://schemas.microsoft.com/office/powerpoint/2010/main" val="3092358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0261" y="289062"/>
            <a:ext cx="9601200" cy="874643"/>
          </a:xfrm>
        </p:spPr>
        <p:txBody>
          <a:bodyPr>
            <a:normAutofit/>
          </a:bodyPr>
          <a:lstStyle/>
          <a:p>
            <a:r>
              <a:rPr lang="pt-BR" sz="4000" b="1" dirty="0" smtClean="0">
                <a:solidFill>
                  <a:schemeClr val="accent6">
                    <a:lumMod val="50000"/>
                  </a:schemeClr>
                </a:solidFill>
              </a:rPr>
              <a:t>Obtendo a função de utilidade indireta</a:t>
            </a:r>
            <a:endParaRPr lang="pt-BR" sz="4000" b="1" dirty="0">
              <a:solidFill>
                <a:schemeClr val="accent6">
                  <a:lumMod val="50000"/>
                </a:schemeClr>
              </a:solidFill>
            </a:endParaRPr>
          </a:p>
        </p:txBody>
      </p:sp>
      <p:sp>
        <p:nvSpPr>
          <p:cNvPr id="3" name="Espaço Reservado para Conteúdo 2"/>
          <p:cNvSpPr>
            <a:spLocks noGrp="1"/>
          </p:cNvSpPr>
          <p:nvPr>
            <p:ph idx="1"/>
          </p:nvPr>
        </p:nvSpPr>
        <p:spPr>
          <a:xfrm>
            <a:off x="1461052" y="1093304"/>
            <a:ext cx="10426148" cy="5665305"/>
          </a:xfrm>
        </p:spPr>
        <p:txBody>
          <a:bodyPr>
            <a:normAutofit lnSpcReduction="10000"/>
          </a:bodyPr>
          <a:lstStyle/>
          <a:p>
            <a:r>
              <a:rPr lang="pt-BR" sz="1800" dirty="0" smtClean="0"/>
              <a:t>A função utilidade indireta para o indivíduo 2 é resolvida primeiro solucionando as eq. (4) e (5) e substituindo os valores escolhidos de x2 e y2 em U2(x2,y2)</a:t>
            </a:r>
          </a:p>
          <a:p>
            <a:r>
              <a:rPr lang="pt-BR" sz="1800" dirty="0" smtClean="0"/>
              <a:t>Definindo as soluções de (4) e (5) como:</a:t>
            </a:r>
            <a:endParaRPr lang="pt-BR" sz="1800" dirty="0"/>
          </a:p>
          <a:p>
            <a:pPr marL="0" indent="0">
              <a:buNone/>
            </a:pPr>
            <a:r>
              <a:rPr lang="pt-BR" sz="1800" dirty="0" smtClean="0"/>
              <a:t>                                                                                                                                (7)</a:t>
            </a:r>
            <a:endParaRPr lang="pt-BR" sz="1800" dirty="0"/>
          </a:p>
          <a:p>
            <a:r>
              <a:rPr lang="pt-BR" sz="1800" dirty="0" smtClean="0"/>
              <a:t>Igualmente para os multiplicadores de </a:t>
            </a:r>
            <a:r>
              <a:rPr lang="pt-BR" sz="1800" dirty="0" err="1" smtClean="0"/>
              <a:t>Lagrange</a:t>
            </a:r>
            <a:r>
              <a:rPr lang="pt-BR" sz="1800" dirty="0" smtClean="0"/>
              <a:t>:</a:t>
            </a:r>
          </a:p>
          <a:p>
            <a:pPr marL="0" indent="0">
              <a:buNone/>
            </a:pPr>
            <a:r>
              <a:rPr lang="pt-BR" sz="1800" dirty="0" smtClean="0"/>
              <a:t>                                                                                                                         </a:t>
            </a:r>
          </a:p>
          <a:p>
            <a:pPr marL="0" indent="0">
              <a:buNone/>
            </a:pPr>
            <a:r>
              <a:rPr lang="pt-BR" sz="1800" dirty="0" smtClean="0"/>
              <a:t> (8)</a:t>
            </a:r>
          </a:p>
          <a:p>
            <a:endParaRPr lang="pt-BR" sz="1800" dirty="0" smtClean="0"/>
          </a:p>
          <a:p>
            <a:r>
              <a:rPr lang="pt-BR" sz="1800" dirty="0" smtClean="0"/>
              <a:t>Então, mantendo x e y constante (o total dos bens), pode-se imaginar uma fronteira de utilidade, definida pela equação (9) abaixo :</a:t>
            </a:r>
          </a:p>
          <a:p>
            <a:pPr marL="0" indent="0">
              <a:buNone/>
            </a:pPr>
            <a:r>
              <a:rPr lang="pt-BR" sz="1800" dirty="0" smtClean="0"/>
              <a:t>                                                                                       (9)   </a:t>
            </a:r>
            <a:r>
              <a:rPr lang="pt-BR" sz="1800" b="1" dirty="0" smtClean="0">
                <a:solidFill>
                  <a:srgbClr val="0070C0"/>
                </a:solidFill>
              </a:rPr>
              <a:t>Define a função utilidade indireta do agente 2</a:t>
            </a:r>
          </a:p>
          <a:p>
            <a:pPr marL="0" indent="0">
              <a:buNone/>
            </a:pPr>
            <a:endParaRPr lang="pt-BR" sz="1800" b="1" dirty="0" smtClean="0">
              <a:solidFill>
                <a:srgbClr val="0070C0"/>
              </a:solidFill>
            </a:endParaRPr>
          </a:p>
          <a:p>
            <a:r>
              <a:rPr lang="pt-BR" sz="1800" dirty="0" smtClean="0"/>
              <a:t>Iniciando com U</a:t>
            </a:r>
            <a:r>
              <a:rPr lang="pt-BR" sz="1800" baseline="-25000" dirty="0" smtClean="0"/>
              <a:t>0</a:t>
            </a:r>
            <a:r>
              <a:rPr lang="pt-BR" sz="1800" baseline="30000" dirty="0" smtClean="0"/>
              <a:t>1</a:t>
            </a:r>
            <a:r>
              <a:rPr lang="pt-BR" sz="1800" dirty="0" smtClean="0"/>
              <a:t> = 0, o nível máximo de utilidade de 2 é alcançado quando o indivíduo 2consome todo x e y   (equação 10); há também um nível máximo de utilidade para o indivíduo 1, quando este consome tudo de x e y </a:t>
            </a:r>
            <a:r>
              <a:rPr lang="pt-BR" sz="1800" dirty="0" smtClean="0">
                <a:sym typeface="Wingdings" panose="05000000000000000000" pitchFamily="2" charset="2"/>
              </a:rPr>
              <a:t> </a:t>
            </a:r>
            <a:r>
              <a:rPr lang="pt-BR" sz="1800" dirty="0" smtClean="0"/>
              <a:t>no ponto O</a:t>
            </a:r>
            <a:r>
              <a:rPr lang="pt-BR" sz="1200" dirty="0" smtClean="0"/>
              <a:t>2 </a:t>
            </a:r>
            <a:r>
              <a:rPr lang="pt-BR" sz="1800" dirty="0" smtClean="0"/>
              <a:t>.</a:t>
            </a:r>
          </a:p>
          <a:p>
            <a:pPr marL="0" indent="0">
              <a:buNone/>
            </a:pPr>
            <a:r>
              <a:rPr lang="pt-BR" sz="1800" dirty="0" smtClean="0"/>
              <a:t>                                 						   (10)</a:t>
            </a:r>
            <a:endParaRPr lang="pt-BR" sz="1800" dirty="0"/>
          </a:p>
        </p:txBody>
      </p:sp>
      <p:pic>
        <p:nvPicPr>
          <p:cNvPr id="4" name="Imagem 3"/>
          <p:cNvPicPr>
            <a:picLocks noChangeAspect="1"/>
          </p:cNvPicPr>
          <p:nvPr/>
        </p:nvPicPr>
        <p:blipFill>
          <a:blip r:embed="rId2"/>
          <a:stretch>
            <a:fillRect/>
          </a:stretch>
        </p:blipFill>
        <p:spPr>
          <a:xfrm>
            <a:off x="3041374" y="2059887"/>
            <a:ext cx="4465154" cy="488723"/>
          </a:xfrm>
          <a:prstGeom prst="rect">
            <a:avLst/>
          </a:prstGeom>
        </p:spPr>
      </p:pic>
      <p:pic>
        <p:nvPicPr>
          <p:cNvPr id="5" name="Imagem 4"/>
          <p:cNvPicPr>
            <a:picLocks noChangeAspect="1"/>
          </p:cNvPicPr>
          <p:nvPr/>
        </p:nvPicPr>
        <p:blipFill>
          <a:blip r:embed="rId3"/>
          <a:stretch>
            <a:fillRect/>
          </a:stretch>
        </p:blipFill>
        <p:spPr>
          <a:xfrm>
            <a:off x="2277304" y="3011979"/>
            <a:ext cx="4450247" cy="949178"/>
          </a:xfrm>
          <a:prstGeom prst="rect">
            <a:avLst/>
          </a:prstGeom>
        </p:spPr>
      </p:pic>
      <p:pic>
        <p:nvPicPr>
          <p:cNvPr id="7" name="Imagem 6"/>
          <p:cNvPicPr>
            <a:picLocks noChangeAspect="1"/>
          </p:cNvPicPr>
          <p:nvPr/>
        </p:nvPicPr>
        <p:blipFill>
          <a:blip r:embed="rId4"/>
          <a:stretch>
            <a:fillRect/>
          </a:stretch>
        </p:blipFill>
        <p:spPr>
          <a:xfrm>
            <a:off x="2543796" y="4588761"/>
            <a:ext cx="3917261" cy="522301"/>
          </a:xfrm>
          <a:prstGeom prst="rect">
            <a:avLst/>
          </a:prstGeom>
        </p:spPr>
      </p:pic>
      <p:pic>
        <p:nvPicPr>
          <p:cNvPr id="8" name="Imagem 7"/>
          <p:cNvPicPr>
            <a:picLocks noChangeAspect="1"/>
          </p:cNvPicPr>
          <p:nvPr/>
        </p:nvPicPr>
        <p:blipFill>
          <a:blip r:embed="rId5"/>
          <a:stretch>
            <a:fillRect/>
          </a:stretch>
        </p:blipFill>
        <p:spPr>
          <a:xfrm>
            <a:off x="6418194" y="6234817"/>
            <a:ext cx="2176668" cy="380917"/>
          </a:xfrm>
          <a:prstGeom prst="rect">
            <a:avLst/>
          </a:prstGeom>
        </p:spPr>
      </p:pic>
    </p:spTree>
    <p:extLst>
      <p:ext uri="{BB962C8B-B14F-4D97-AF65-F5344CB8AC3E}">
        <p14:creationId xmlns:p14="http://schemas.microsoft.com/office/powerpoint/2010/main" val="909683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28600"/>
            <a:ext cx="9601200" cy="1485900"/>
          </a:xfrm>
        </p:spPr>
        <p:txBody>
          <a:bodyPr/>
          <a:lstStyle/>
          <a:p>
            <a:r>
              <a:rPr lang="pt-BR" b="1" dirty="0" smtClean="0">
                <a:solidFill>
                  <a:schemeClr val="accent6">
                    <a:lumMod val="50000"/>
                  </a:schemeClr>
                </a:solidFill>
              </a:rPr>
              <a:t>Caixa de </a:t>
            </a:r>
            <a:r>
              <a:rPr lang="pt-BR" b="1" dirty="0" err="1" smtClean="0">
                <a:solidFill>
                  <a:schemeClr val="accent6">
                    <a:lumMod val="50000"/>
                  </a:schemeClr>
                </a:solidFill>
              </a:rPr>
              <a:t>Edgeworth</a:t>
            </a:r>
            <a:r>
              <a:rPr lang="pt-BR" b="1" dirty="0" smtClean="0">
                <a:solidFill>
                  <a:schemeClr val="accent6">
                    <a:lumMod val="50000"/>
                  </a:schemeClr>
                </a:solidFill>
              </a:rPr>
              <a:t>- </a:t>
            </a:r>
            <a:r>
              <a:rPr lang="pt-BR" b="1" dirty="0" err="1" smtClean="0">
                <a:solidFill>
                  <a:schemeClr val="accent6">
                    <a:lumMod val="50000"/>
                  </a:schemeClr>
                </a:solidFill>
              </a:rPr>
              <a:t>Bowley</a:t>
            </a:r>
            <a:endParaRPr lang="pt-BR" b="1" dirty="0">
              <a:solidFill>
                <a:schemeClr val="accent6">
                  <a:lumMod val="50000"/>
                </a:schemeClr>
              </a:solidFill>
            </a:endParaRPr>
          </a:p>
        </p:txBody>
      </p:sp>
      <p:pic>
        <p:nvPicPr>
          <p:cNvPr id="4" name="Espaço Reservado para Conteúdo 3"/>
          <p:cNvPicPr>
            <a:picLocks noGrp="1" noChangeAspect="1"/>
          </p:cNvPicPr>
          <p:nvPr>
            <p:ph idx="1"/>
          </p:nvPr>
        </p:nvPicPr>
        <p:blipFill>
          <a:blip r:embed="rId2"/>
          <a:stretch>
            <a:fillRect/>
          </a:stretch>
        </p:blipFill>
        <p:spPr>
          <a:xfrm>
            <a:off x="1966452" y="1577710"/>
            <a:ext cx="8738165" cy="4178709"/>
          </a:xfrm>
          <a:prstGeom prst="rect">
            <a:avLst/>
          </a:prstGeom>
        </p:spPr>
      </p:pic>
    </p:spTree>
    <p:extLst>
      <p:ext uri="{BB962C8B-B14F-4D97-AF65-F5344CB8AC3E}">
        <p14:creationId xmlns:p14="http://schemas.microsoft.com/office/powerpoint/2010/main" val="3149963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8530" y="235424"/>
            <a:ext cx="9601200" cy="875070"/>
          </a:xfrm>
        </p:spPr>
        <p:txBody>
          <a:bodyPr>
            <a:noAutofit/>
          </a:bodyPr>
          <a:lstStyle/>
          <a:p>
            <a:r>
              <a:rPr lang="pt-BR" sz="3600" dirty="0" smtClean="0">
                <a:solidFill>
                  <a:schemeClr val="accent6">
                    <a:lumMod val="50000"/>
                  </a:schemeClr>
                </a:solidFill>
              </a:rPr>
              <a:t>Aplicando o teorema do Envelope e considerando as expressões (4), tem-se:</a:t>
            </a:r>
            <a:endParaRPr lang="pt-BR" sz="3600" dirty="0">
              <a:solidFill>
                <a:schemeClr val="accent6">
                  <a:lumMod val="50000"/>
                </a:schemeClr>
              </a:solidFill>
            </a:endParaRPr>
          </a:p>
        </p:txBody>
      </p:sp>
      <p:pic>
        <p:nvPicPr>
          <p:cNvPr id="4" name="Espaço Reservado para Conteúdo 3"/>
          <p:cNvPicPr>
            <a:picLocks noGrp="1" noChangeAspect="1"/>
          </p:cNvPicPr>
          <p:nvPr>
            <p:ph idx="1"/>
          </p:nvPr>
        </p:nvPicPr>
        <p:blipFill>
          <a:blip r:embed="rId2"/>
          <a:stretch>
            <a:fillRect/>
          </a:stretch>
        </p:blipFill>
        <p:spPr>
          <a:xfrm>
            <a:off x="2641838" y="1738312"/>
            <a:ext cx="4562475" cy="866775"/>
          </a:xfrm>
          <a:prstGeom prst="rect">
            <a:avLst/>
          </a:prstGeom>
        </p:spPr>
      </p:pic>
      <p:sp>
        <p:nvSpPr>
          <p:cNvPr id="3" name="CaixaDeTexto 2"/>
          <p:cNvSpPr txBox="1"/>
          <p:nvPr/>
        </p:nvSpPr>
        <p:spPr>
          <a:xfrm>
            <a:off x="1258530" y="2782529"/>
            <a:ext cx="10579510" cy="4062651"/>
          </a:xfrm>
          <a:prstGeom prst="rect">
            <a:avLst/>
          </a:prstGeom>
          <a:noFill/>
        </p:spPr>
        <p:txBody>
          <a:bodyPr wrap="square" rtlCol="0">
            <a:spAutoFit/>
          </a:bodyPr>
          <a:lstStyle/>
          <a:p>
            <a:pPr marL="285750" indent="-285750">
              <a:buFont typeface="Arial" panose="020B0604020202020204" pitchFamily="34" charset="0"/>
              <a:buChar char="•"/>
            </a:pPr>
            <a:r>
              <a:rPr lang="pt-BR" sz="2000" dirty="0" smtClean="0"/>
              <a:t>Assumindo que as tangências que definem a curva de contrato ocorrem a </a:t>
            </a:r>
            <a:r>
              <a:rPr lang="pt-BR" sz="2000" b="1" dirty="0" smtClean="0">
                <a:solidFill>
                  <a:srgbClr val="FF0000"/>
                </a:solidFill>
              </a:rPr>
              <a:t>Utilidades marginais &gt; 0 </a:t>
            </a:r>
            <a:r>
              <a:rPr lang="pt-BR" sz="2000" dirty="0" smtClean="0"/>
              <a:t>(C.I. de inclinação descendente), ∂U</a:t>
            </a:r>
            <a:r>
              <a:rPr lang="pt-BR" sz="2000" baseline="30000" dirty="0" smtClean="0"/>
              <a:t>2*</a:t>
            </a:r>
            <a:r>
              <a:rPr lang="pt-BR" sz="2000" dirty="0" smtClean="0"/>
              <a:t>/∂U</a:t>
            </a:r>
            <a:r>
              <a:rPr lang="pt-BR" sz="2000" baseline="30000" dirty="0" smtClean="0"/>
              <a:t>1</a:t>
            </a:r>
            <a:r>
              <a:rPr lang="pt-BR" sz="2000" dirty="0" smtClean="0"/>
              <a:t> &lt; 0;</a:t>
            </a:r>
          </a:p>
          <a:p>
            <a:pPr marL="285750" indent="-285750">
              <a:buFont typeface="Arial" panose="020B0604020202020204" pitchFamily="34" charset="0"/>
              <a:buChar char="•"/>
            </a:pPr>
            <a:endParaRPr lang="pt-BR" sz="2000" dirty="0" smtClean="0"/>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smtClean="0"/>
          </a:p>
          <a:p>
            <a:pPr marL="285750" indent="-285750">
              <a:buFont typeface="Arial" panose="020B0604020202020204" pitchFamily="34" charset="0"/>
              <a:buChar char="•"/>
            </a:pPr>
            <a:r>
              <a:rPr lang="pt-BR" sz="2000" b="1" dirty="0" smtClean="0">
                <a:solidFill>
                  <a:schemeClr val="tx2">
                    <a:lumMod val="60000"/>
                    <a:lumOff val="40000"/>
                  </a:schemeClr>
                </a:solidFill>
              </a:rPr>
              <a:t>A fronteira de Pareto não poderia exibir </a:t>
            </a:r>
            <a:r>
              <a:rPr lang="pt-BR" sz="2000" b="1" dirty="0">
                <a:solidFill>
                  <a:schemeClr val="tx2">
                    <a:lumMod val="60000"/>
                    <a:lumOff val="40000"/>
                  </a:schemeClr>
                </a:solidFill>
              </a:rPr>
              <a:t>∂U</a:t>
            </a:r>
            <a:r>
              <a:rPr lang="pt-BR" sz="2000" b="1" baseline="30000" dirty="0">
                <a:solidFill>
                  <a:schemeClr val="tx2">
                    <a:lumMod val="60000"/>
                    <a:lumOff val="40000"/>
                  </a:schemeClr>
                </a:solidFill>
              </a:rPr>
              <a:t>2*</a:t>
            </a:r>
            <a:r>
              <a:rPr lang="pt-BR" sz="2000" b="1" dirty="0">
                <a:solidFill>
                  <a:schemeClr val="tx2">
                    <a:lumMod val="60000"/>
                    <a:lumOff val="40000"/>
                  </a:schemeClr>
                </a:solidFill>
              </a:rPr>
              <a:t>/∂U</a:t>
            </a:r>
            <a:r>
              <a:rPr lang="pt-BR" sz="2000" b="1" baseline="30000" dirty="0">
                <a:solidFill>
                  <a:schemeClr val="tx2">
                    <a:lumMod val="60000"/>
                    <a:lumOff val="40000"/>
                  </a:schemeClr>
                </a:solidFill>
              </a:rPr>
              <a:t>1</a:t>
            </a:r>
            <a:r>
              <a:rPr lang="pt-BR" sz="2000" b="1" dirty="0">
                <a:solidFill>
                  <a:schemeClr val="tx2">
                    <a:lumMod val="60000"/>
                    <a:lumOff val="40000"/>
                  </a:schemeClr>
                </a:solidFill>
              </a:rPr>
              <a:t> </a:t>
            </a:r>
            <a:r>
              <a:rPr lang="pt-BR" sz="2000" b="1" dirty="0" smtClean="0">
                <a:solidFill>
                  <a:schemeClr val="tx2">
                    <a:lumMod val="60000"/>
                    <a:lumOff val="40000"/>
                  </a:schemeClr>
                </a:solidFill>
              </a:rPr>
              <a:t>&gt; 0 pois estes movimentos ao longo dela na direção nordeste implicariam ganhos para ambos os indivíduos, contradizendo a condição do ótimo de Pareto</a:t>
            </a:r>
            <a:r>
              <a:rPr lang="pt-BR" sz="2000" dirty="0" smtClean="0"/>
              <a:t>;</a:t>
            </a:r>
          </a:p>
          <a:p>
            <a:pPr marL="285750" indent="-285750">
              <a:buFont typeface="Arial" panose="020B0604020202020204" pitchFamily="34" charset="0"/>
              <a:buChar char="•"/>
            </a:pPr>
            <a:endParaRPr lang="pt-BR" sz="2000" dirty="0" smtClean="0"/>
          </a:p>
          <a:p>
            <a:pPr marL="285750" indent="-285750">
              <a:buFont typeface="Arial" panose="020B0604020202020204" pitchFamily="34" charset="0"/>
              <a:buChar char="•"/>
            </a:pPr>
            <a:r>
              <a:rPr lang="pt-BR" sz="2000" dirty="0" smtClean="0"/>
              <a:t>Não é possível inferir que a fronteira UU seja côncava em relação à origem </a:t>
            </a:r>
            <a:r>
              <a:rPr lang="pt-BR" sz="2000" dirty="0" smtClean="0">
                <a:sym typeface="Wingdings" panose="05000000000000000000" pitchFamily="2" charset="2"/>
              </a:rPr>
              <a:t> isto decorre da natureza ordinal da utilidade. Uma transformação </a:t>
            </a:r>
            <a:r>
              <a:rPr lang="pt-BR" sz="2000" dirty="0" err="1" smtClean="0">
                <a:sym typeface="Wingdings" panose="05000000000000000000" pitchFamily="2" charset="2"/>
              </a:rPr>
              <a:t>monotônica</a:t>
            </a:r>
            <a:r>
              <a:rPr lang="pt-BR" sz="2000" dirty="0" smtClean="0">
                <a:sym typeface="Wingdings" panose="05000000000000000000" pitchFamily="2" charset="2"/>
              </a:rPr>
              <a:t> de U</a:t>
            </a:r>
            <a:r>
              <a:rPr lang="pt-BR" sz="2000" baseline="30000" dirty="0" smtClean="0">
                <a:sym typeface="Wingdings" panose="05000000000000000000" pitchFamily="2" charset="2"/>
              </a:rPr>
              <a:t>1</a:t>
            </a:r>
            <a:r>
              <a:rPr lang="pt-BR" sz="2000" dirty="0" smtClean="0">
                <a:sym typeface="Wingdings" panose="05000000000000000000" pitchFamily="2" charset="2"/>
              </a:rPr>
              <a:t>(x</a:t>
            </a:r>
            <a:r>
              <a:rPr lang="pt-BR" sz="2000" baseline="-25000" dirty="0" smtClean="0">
                <a:sym typeface="Wingdings" panose="05000000000000000000" pitchFamily="2" charset="2"/>
              </a:rPr>
              <a:t>1</a:t>
            </a:r>
            <a:r>
              <a:rPr lang="pt-BR" sz="2000" dirty="0" smtClean="0">
                <a:sym typeface="Wingdings" panose="05000000000000000000" pitchFamily="2" charset="2"/>
              </a:rPr>
              <a:t>,y</a:t>
            </a:r>
            <a:r>
              <a:rPr lang="pt-BR" sz="2000" baseline="-25000" dirty="0" smtClean="0">
                <a:sym typeface="Wingdings" panose="05000000000000000000" pitchFamily="2" charset="2"/>
              </a:rPr>
              <a:t>1</a:t>
            </a:r>
            <a:r>
              <a:rPr lang="pt-BR" sz="2000" dirty="0" smtClean="0">
                <a:sym typeface="Wingdings" panose="05000000000000000000" pitchFamily="2" charset="2"/>
              </a:rPr>
              <a:t>) poderia curvar a fronteira como desejado, embora mantendo sua inclinação descendente.</a:t>
            </a:r>
            <a:endParaRPr lang="pt-BR" sz="2000" dirty="0"/>
          </a:p>
          <a:p>
            <a:pPr marL="285750" indent="-285750">
              <a:buFont typeface="Arial" panose="020B0604020202020204" pitchFamily="34" charset="0"/>
              <a:buChar char="•"/>
            </a:pPr>
            <a:endParaRPr lang="pt-BR" sz="2000" dirty="0"/>
          </a:p>
        </p:txBody>
      </p:sp>
      <p:sp>
        <p:nvSpPr>
          <p:cNvPr id="6" name="Seta para baixo 5"/>
          <p:cNvSpPr/>
          <p:nvPr/>
        </p:nvSpPr>
        <p:spPr>
          <a:xfrm>
            <a:off x="5735648" y="3657599"/>
            <a:ext cx="311190" cy="4522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760611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7300" y="365760"/>
            <a:ext cx="9601200" cy="1485900"/>
          </a:xfrm>
        </p:spPr>
        <p:txBody>
          <a:bodyPr>
            <a:normAutofit/>
          </a:bodyPr>
          <a:lstStyle/>
          <a:p>
            <a:r>
              <a:rPr lang="pt-BR" sz="3600" b="1" dirty="0" smtClean="0">
                <a:solidFill>
                  <a:schemeClr val="accent6">
                    <a:lumMod val="75000"/>
                  </a:schemeClr>
                </a:solidFill>
              </a:rPr>
              <a:t>Fronteira de Possibilidade de Utilidade para dadas quantidades totais de bens</a:t>
            </a:r>
            <a:endParaRPr lang="pt-BR" sz="3600" b="1" dirty="0">
              <a:solidFill>
                <a:schemeClr val="accent6">
                  <a:lumMod val="75000"/>
                </a:schemeClr>
              </a:solidFill>
            </a:endParaRPr>
          </a:p>
        </p:txBody>
      </p:sp>
      <p:pic>
        <p:nvPicPr>
          <p:cNvPr id="5" name="Espaço Reservado para Conteúdo 4"/>
          <p:cNvPicPr>
            <a:picLocks noGrp="1" noChangeAspect="1"/>
          </p:cNvPicPr>
          <p:nvPr>
            <p:ph sz="half" idx="1"/>
          </p:nvPr>
        </p:nvPicPr>
        <p:blipFill>
          <a:blip r:embed="rId2"/>
          <a:stretch>
            <a:fillRect/>
          </a:stretch>
        </p:blipFill>
        <p:spPr>
          <a:xfrm>
            <a:off x="1460500" y="1851660"/>
            <a:ext cx="4448175" cy="3296044"/>
          </a:xfrm>
          <a:prstGeom prst="rect">
            <a:avLst/>
          </a:prstGeom>
        </p:spPr>
      </p:pic>
      <p:sp>
        <p:nvSpPr>
          <p:cNvPr id="3" name="CaixaDeTexto 2"/>
          <p:cNvSpPr txBox="1"/>
          <p:nvPr/>
        </p:nvSpPr>
        <p:spPr>
          <a:xfrm>
            <a:off x="8037215" y="1595847"/>
            <a:ext cx="3744615" cy="5016758"/>
          </a:xfrm>
          <a:prstGeom prst="rect">
            <a:avLst/>
          </a:prstGeom>
          <a:solidFill>
            <a:schemeClr val="accent5">
              <a:lumMod val="20000"/>
              <a:lumOff val="80000"/>
            </a:schemeClr>
          </a:solidFill>
        </p:spPr>
        <p:txBody>
          <a:bodyPr wrap="square" rtlCol="0">
            <a:spAutoFit/>
          </a:bodyPr>
          <a:lstStyle/>
          <a:p>
            <a:r>
              <a:rPr lang="pt-BR" sz="2000" i="1" dirty="0" smtClean="0">
                <a:solidFill>
                  <a:srgbClr val="0070C0"/>
                </a:solidFill>
              </a:rPr>
              <a:t>Para qualquer dada quantidade de bens x e y, há um conjunto de pontos para os quais nenhum indivíduo pode ganhar a não ser que o outro perca </a:t>
            </a:r>
            <a:r>
              <a:rPr lang="pt-BR" sz="2000" i="1" dirty="0" smtClean="0">
                <a:solidFill>
                  <a:srgbClr val="0070C0"/>
                </a:solidFill>
                <a:sym typeface="Wingdings" panose="05000000000000000000" pitchFamily="2" charset="2"/>
              </a:rPr>
              <a:t> logo, todos os seus pontos são </a:t>
            </a:r>
            <a:r>
              <a:rPr lang="pt-BR" sz="2000" i="1" dirty="0" err="1" smtClean="0">
                <a:solidFill>
                  <a:srgbClr val="0070C0"/>
                </a:solidFill>
                <a:sym typeface="Wingdings" panose="05000000000000000000" pitchFamily="2" charset="2"/>
              </a:rPr>
              <a:t>pareto</a:t>
            </a:r>
            <a:r>
              <a:rPr lang="pt-BR" sz="2000" i="1" dirty="0" smtClean="0">
                <a:solidFill>
                  <a:srgbClr val="0070C0"/>
                </a:solidFill>
                <a:sym typeface="Wingdings" panose="05000000000000000000" pitchFamily="2" charset="2"/>
              </a:rPr>
              <a:t> ótimos</a:t>
            </a:r>
            <a:endParaRPr lang="pt-BR" sz="2000" i="1" dirty="0" smtClean="0">
              <a:solidFill>
                <a:srgbClr val="0070C0"/>
              </a:solidFill>
            </a:endParaRPr>
          </a:p>
          <a:p>
            <a:endParaRPr lang="pt-BR" sz="2000" i="1" dirty="0" smtClean="0">
              <a:solidFill>
                <a:srgbClr val="0070C0"/>
              </a:solidFill>
            </a:endParaRPr>
          </a:p>
          <a:p>
            <a:r>
              <a:rPr lang="pt-BR" sz="2000" i="1" dirty="0" smtClean="0">
                <a:solidFill>
                  <a:srgbClr val="0070C0"/>
                </a:solidFill>
              </a:rPr>
              <a:t>Esta Fronteira de Pareto consiste da leitura dos níveis de utilidade (ordinal) para cada indivíduo, em cada ponto ao longo da curva de contrato O</a:t>
            </a:r>
            <a:r>
              <a:rPr lang="pt-BR" sz="2000" i="1" baseline="-25000" dirty="0" smtClean="0">
                <a:solidFill>
                  <a:srgbClr val="0070C0"/>
                </a:solidFill>
              </a:rPr>
              <a:t>1</a:t>
            </a:r>
            <a:r>
              <a:rPr lang="pt-BR" sz="2000" i="1" dirty="0" smtClean="0">
                <a:solidFill>
                  <a:srgbClr val="0070C0"/>
                </a:solidFill>
              </a:rPr>
              <a:t>O</a:t>
            </a:r>
            <a:r>
              <a:rPr lang="pt-BR" sz="2000" i="1" baseline="-25000" dirty="0" smtClean="0">
                <a:solidFill>
                  <a:srgbClr val="0070C0"/>
                </a:solidFill>
              </a:rPr>
              <a:t>2</a:t>
            </a:r>
            <a:r>
              <a:rPr lang="pt-BR" sz="2000" i="1" dirty="0" smtClean="0">
                <a:solidFill>
                  <a:srgbClr val="0070C0"/>
                </a:solidFill>
              </a:rPr>
              <a:t>. </a:t>
            </a:r>
            <a:r>
              <a:rPr lang="pt-BR" sz="2000" b="1" i="1" dirty="0" smtClean="0">
                <a:solidFill>
                  <a:srgbClr val="0070C0"/>
                </a:solidFill>
              </a:rPr>
              <a:t>A fronteira é necessariamente descendente, pela definição do ótimo de Pareto.</a:t>
            </a:r>
            <a:endParaRPr lang="pt-BR" sz="2000" b="1" i="1" dirty="0">
              <a:solidFill>
                <a:srgbClr val="0070C0"/>
              </a:solidFill>
            </a:endParaRPr>
          </a:p>
        </p:txBody>
      </p:sp>
      <p:sp>
        <p:nvSpPr>
          <p:cNvPr id="7" name="CaixaDeTexto 6"/>
          <p:cNvSpPr txBox="1"/>
          <p:nvPr/>
        </p:nvSpPr>
        <p:spPr>
          <a:xfrm>
            <a:off x="1257300" y="5377448"/>
            <a:ext cx="7213600" cy="369332"/>
          </a:xfrm>
          <a:prstGeom prst="rect">
            <a:avLst/>
          </a:prstGeom>
          <a:noFill/>
        </p:spPr>
        <p:txBody>
          <a:bodyPr wrap="square" rtlCol="0">
            <a:spAutoFit/>
          </a:bodyPr>
          <a:lstStyle/>
          <a:p>
            <a:r>
              <a:rPr lang="pt-BR" dirty="0" smtClean="0">
                <a:effectLst>
                  <a:outerShdw blurRad="38100" dist="38100" dir="2700000" algn="tl">
                    <a:srgbClr val="000000">
                      <a:alpha val="43137"/>
                    </a:srgbClr>
                  </a:outerShdw>
                </a:effectLst>
              </a:rPr>
              <a:t>Por que se tem este formato? O que se pode dizer desta curva?</a:t>
            </a:r>
          </a:p>
        </p:txBody>
      </p:sp>
      <p:sp>
        <p:nvSpPr>
          <p:cNvPr id="4" name="Retângulo 3"/>
          <p:cNvSpPr/>
          <p:nvPr/>
        </p:nvSpPr>
        <p:spPr>
          <a:xfrm>
            <a:off x="1257300" y="5987273"/>
            <a:ext cx="6096000" cy="646331"/>
          </a:xfrm>
          <a:prstGeom prst="rect">
            <a:avLst/>
          </a:prstGeom>
        </p:spPr>
        <p:txBody>
          <a:bodyPr>
            <a:spAutoFit/>
          </a:bodyPr>
          <a:lstStyle/>
          <a:p>
            <a:r>
              <a:rPr lang="pt-BR" dirty="0">
                <a:effectLst>
                  <a:outerShdw blurRad="38100" dist="38100" dir="2700000" algn="tl">
                    <a:srgbClr val="000000">
                      <a:alpha val="43137"/>
                    </a:srgbClr>
                  </a:outerShdw>
                </a:effectLst>
              </a:rPr>
              <a:t>Há trechos côncavos e trechos convexos, mas não pode ter trechos crescentes! É sempre decrescente</a:t>
            </a:r>
          </a:p>
        </p:txBody>
      </p:sp>
    </p:spTree>
    <p:extLst>
      <p:ext uri="{BB962C8B-B14F-4D97-AF65-F5344CB8AC3E}">
        <p14:creationId xmlns:p14="http://schemas.microsoft.com/office/powerpoint/2010/main" val="259285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4000" dirty="0" smtClean="0"/>
              <a:t>Considerando a economia como um todo, o que se pode dizer sobre a produção dos bens?</a:t>
            </a:r>
            <a:endParaRPr lang="pt-BR" sz="4000" dirty="0"/>
          </a:p>
        </p:txBody>
      </p:sp>
    </p:spTree>
    <p:extLst>
      <p:ext uri="{BB962C8B-B14F-4D97-AF65-F5344CB8AC3E}">
        <p14:creationId xmlns:p14="http://schemas.microsoft.com/office/powerpoint/2010/main" val="31867469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385549"/>
            <a:ext cx="9601200" cy="838200"/>
          </a:xfrm>
        </p:spPr>
        <p:txBody>
          <a:bodyPr/>
          <a:lstStyle/>
          <a:p>
            <a:r>
              <a:rPr lang="pt-BR" b="1" dirty="0" smtClean="0">
                <a:solidFill>
                  <a:schemeClr val="accent6">
                    <a:lumMod val="75000"/>
                  </a:schemeClr>
                </a:solidFill>
              </a:rPr>
              <a:t>4 - Produção</a:t>
            </a:r>
            <a:endParaRPr lang="pt-BR" b="1" dirty="0">
              <a:solidFill>
                <a:schemeClr val="accent6">
                  <a:lumMod val="75000"/>
                </a:schemeClr>
              </a:solidFill>
            </a:endParaRPr>
          </a:p>
        </p:txBody>
      </p:sp>
      <p:sp>
        <p:nvSpPr>
          <p:cNvPr id="3" name="Espaço Reservado para Conteúdo 2"/>
          <p:cNvSpPr>
            <a:spLocks noGrp="1"/>
          </p:cNvSpPr>
          <p:nvPr>
            <p:ph idx="1"/>
          </p:nvPr>
        </p:nvSpPr>
        <p:spPr>
          <a:xfrm>
            <a:off x="1371600" y="1523999"/>
            <a:ext cx="9737678" cy="4917743"/>
          </a:xfrm>
        </p:spPr>
        <p:txBody>
          <a:bodyPr>
            <a:normAutofit lnSpcReduction="10000"/>
          </a:bodyPr>
          <a:lstStyle/>
          <a:p>
            <a:r>
              <a:rPr lang="pt-BR" sz="2400" dirty="0" smtClean="0">
                <a:solidFill>
                  <a:schemeClr val="tx2">
                    <a:lumMod val="60000"/>
                    <a:lumOff val="40000"/>
                  </a:schemeClr>
                </a:solidFill>
                <a:latin typeface="Bahnschrift" panose="020B0502040204020203" pitchFamily="34" charset="0"/>
              </a:rPr>
              <a:t>Generalizando, ainda, que x e y sejam produzidos utilizando dois (ou mais) fatores de produção </a:t>
            </a:r>
            <a:r>
              <a:rPr lang="pt-BR" sz="2400" dirty="0" smtClean="0">
                <a:solidFill>
                  <a:schemeClr val="tx2">
                    <a:lumMod val="60000"/>
                    <a:lumOff val="40000"/>
                  </a:schemeClr>
                </a:solidFill>
                <a:latin typeface="Bahnschrift" panose="020B0502040204020203" pitchFamily="34" charset="0"/>
                <a:sym typeface="Wingdings" panose="05000000000000000000" pitchFamily="2" charset="2"/>
              </a:rPr>
              <a:t> </a:t>
            </a:r>
            <a:r>
              <a:rPr lang="pt-BR" sz="2400" b="1" dirty="0" smtClean="0">
                <a:solidFill>
                  <a:schemeClr val="tx2">
                    <a:lumMod val="60000"/>
                    <a:lumOff val="40000"/>
                  </a:schemeClr>
                </a:solidFill>
                <a:latin typeface="Bahnschrift" panose="020B0502040204020203" pitchFamily="34" charset="0"/>
                <a:sym typeface="Wingdings" panose="05000000000000000000" pitchFamily="2" charset="2"/>
              </a:rPr>
              <a:t>para que os consumidores estejam na fronteira de Pareto em seu consumo, os bens devem ser produzidos de forma eficiente</a:t>
            </a:r>
            <a:r>
              <a:rPr lang="pt-BR" sz="2400" dirty="0" smtClean="0">
                <a:solidFill>
                  <a:schemeClr val="tx2">
                    <a:lumMod val="60000"/>
                    <a:lumOff val="40000"/>
                  </a:schemeClr>
                </a:solidFill>
                <a:latin typeface="Bahnschrift" panose="020B0502040204020203" pitchFamily="34" charset="0"/>
                <a:sym typeface="Wingdings" panose="05000000000000000000" pitchFamily="2" charset="2"/>
              </a:rPr>
              <a:t>.</a:t>
            </a:r>
          </a:p>
          <a:p>
            <a:r>
              <a:rPr lang="pt-BR" dirty="0" smtClean="0">
                <a:sym typeface="Wingdings" panose="05000000000000000000" pitchFamily="2" charset="2"/>
              </a:rPr>
              <a:t>Logo, um ponto interno, abaixo da FPP não pode resultar em um consumo Pareto-ótimo pois os consumidores poderiam ambos (ou n consumidores) ter mais de todos os bens e assim uma U maior se a produção alcançar a FPP.</a:t>
            </a:r>
          </a:p>
          <a:p>
            <a:r>
              <a:rPr lang="pt-BR" dirty="0" smtClean="0">
                <a:sym typeface="Wingdings" panose="05000000000000000000" pitchFamily="2" charset="2"/>
              </a:rPr>
              <a:t>Assim, quando x e y não são fixos e podem ser produzidos, o problema de definir a fronteira de Pareto para consumidores se inicia com o problema de definir a Fronteira de Possibilidade de Produção. </a:t>
            </a:r>
            <a:r>
              <a:rPr lang="pt-BR" b="1" u="sng" dirty="0" smtClean="0">
                <a:sym typeface="Wingdings" panose="05000000000000000000" pitchFamily="2" charset="2"/>
              </a:rPr>
              <a:t>Pontos na Fronteira de Produção são chamados eficientes na produção</a:t>
            </a:r>
            <a:r>
              <a:rPr lang="pt-BR" dirty="0" smtClean="0">
                <a:sym typeface="Wingdings" panose="05000000000000000000" pitchFamily="2" charset="2"/>
              </a:rPr>
              <a:t>;</a:t>
            </a:r>
          </a:p>
          <a:p>
            <a:r>
              <a:rPr lang="pt-BR" dirty="0" smtClean="0">
                <a:solidFill>
                  <a:schemeClr val="tx2">
                    <a:lumMod val="60000"/>
                    <a:lumOff val="40000"/>
                  </a:schemeClr>
                </a:solidFill>
                <a:sym typeface="Wingdings" panose="05000000000000000000" pitchFamily="2" charset="2"/>
              </a:rPr>
              <a:t>Uma </a:t>
            </a:r>
            <a:r>
              <a:rPr lang="pt-BR" b="1" u="sng" dirty="0" smtClean="0">
                <a:solidFill>
                  <a:schemeClr val="tx2">
                    <a:lumMod val="60000"/>
                    <a:lumOff val="40000"/>
                  </a:schemeClr>
                </a:solidFill>
                <a:sym typeface="Wingdings" panose="05000000000000000000" pitchFamily="2" charset="2"/>
              </a:rPr>
              <a:t>produção socialmente ótima</a:t>
            </a:r>
            <a:r>
              <a:rPr lang="pt-BR" dirty="0" smtClean="0">
                <a:solidFill>
                  <a:schemeClr val="tx2">
                    <a:lumMod val="60000"/>
                    <a:lumOff val="40000"/>
                  </a:schemeClr>
                </a:solidFill>
                <a:sym typeface="Wingdings" panose="05000000000000000000" pitchFamily="2" charset="2"/>
              </a:rPr>
              <a:t> é quando não se pode aumentar a produção de um bem sem reduzir a produção de outro.</a:t>
            </a:r>
          </a:p>
          <a:p>
            <a:r>
              <a:rPr lang="pt-BR" dirty="0" smtClean="0">
                <a:sym typeface="Wingdings" panose="05000000000000000000" pitchFamily="2" charset="2"/>
              </a:rPr>
              <a:t>A matemática é formalmente idêntica à análise para consumo de bens finais. </a:t>
            </a:r>
          </a:p>
          <a:p>
            <a:endParaRPr lang="pt-BR" dirty="0" smtClean="0">
              <a:sym typeface="Wingdings" panose="05000000000000000000" pitchFamily="2" charset="2"/>
            </a:endParaRPr>
          </a:p>
          <a:p>
            <a:endParaRPr lang="pt-BR" dirty="0" smtClean="0">
              <a:sym typeface="Wingdings" panose="05000000000000000000" pitchFamily="2" charset="2"/>
            </a:endParaRPr>
          </a:p>
          <a:p>
            <a:endParaRPr lang="pt-BR" dirty="0"/>
          </a:p>
        </p:txBody>
      </p:sp>
    </p:spTree>
    <p:extLst>
      <p:ext uri="{BB962C8B-B14F-4D97-AF65-F5344CB8AC3E}">
        <p14:creationId xmlns:p14="http://schemas.microsoft.com/office/powerpoint/2010/main" val="41271999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71600" y="157316"/>
            <a:ext cx="9601200" cy="6469626"/>
          </a:xfrm>
        </p:spPr>
        <p:txBody>
          <a:bodyPr>
            <a:normAutofit fontScale="92500" lnSpcReduction="20000"/>
          </a:bodyPr>
          <a:lstStyle/>
          <a:p>
            <a:r>
              <a:rPr lang="pt-BR" dirty="0" smtClean="0"/>
              <a:t>Considerando-se 2 fatores de produção, L e K (dotações), uma função de produção para y, y=f(</a:t>
            </a:r>
            <a:r>
              <a:rPr lang="pt-BR" dirty="0" err="1"/>
              <a:t>K</a:t>
            </a:r>
            <a:r>
              <a:rPr lang="pt-BR" dirty="0" err="1" smtClean="0"/>
              <a:t>y,Ly</a:t>
            </a:r>
            <a:r>
              <a:rPr lang="pt-BR" dirty="0" smtClean="0"/>
              <a:t>) e uma função de produção para x = f(</a:t>
            </a:r>
            <a:r>
              <a:rPr lang="pt-BR" dirty="0" err="1" smtClean="0"/>
              <a:t>Kx</a:t>
            </a:r>
            <a:r>
              <a:rPr lang="pt-BR" dirty="0" smtClean="0"/>
              <a:t>, </a:t>
            </a:r>
            <a:r>
              <a:rPr lang="pt-BR" dirty="0" err="1" smtClean="0"/>
              <a:t>Lx</a:t>
            </a:r>
            <a:r>
              <a:rPr lang="pt-BR" dirty="0" smtClean="0"/>
              <a:t>); sendo </a:t>
            </a:r>
            <a:r>
              <a:rPr lang="pt-BR" dirty="0" err="1" smtClean="0"/>
              <a:t>Lx</a:t>
            </a:r>
            <a:r>
              <a:rPr lang="pt-BR" dirty="0" smtClean="0"/>
              <a:t> a quantidade de trabalho usada para produzir x e assim por diante, o problema da produção eficiente pode ser apresentado da seguinte maneira: </a:t>
            </a:r>
          </a:p>
          <a:p>
            <a:r>
              <a:rPr lang="pt-BR" dirty="0" smtClean="0"/>
              <a:t>Maximize:     </a:t>
            </a:r>
          </a:p>
          <a:p>
            <a:endParaRPr lang="pt-BR" dirty="0"/>
          </a:p>
          <a:p>
            <a:r>
              <a:rPr lang="pt-BR" dirty="0" smtClean="0"/>
              <a:t>Sujeito a :       </a:t>
            </a:r>
          </a:p>
          <a:p>
            <a:pPr marL="0" indent="0">
              <a:buNone/>
            </a:pPr>
            <a:r>
              <a:rPr lang="pt-BR" dirty="0" smtClean="0"/>
              <a:t>								(11)	</a:t>
            </a:r>
          </a:p>
          <a:p>
            <a:endParaRPr lang="pt-BR" dirty="0" smtClean="0"/>
          </a:p>
          <a:p>
            <a:r>
              <a:rPr lang="pt-BR" dirty="0" smtClean="0"/>
              <a:t>Em que f(</a:t>
            </a:r>
            <a:r>
              <a:rPr lang="pt-BR" dirty="0" err="1" smtClean="0"/>
              <a:t>L</a:t>
            </a:r>
            <a:r>
              <a:rPr lang="pt-BR" baseline="-25000" dirty="0" err="1" smtClean="0"/>
              <a:t>y</a:t>
            </a:r>
            <a:r>
              <a:rPr lang="pt-BR" dirty="0" smtClean="0"/>
              <a:t>, </a:t>
            </a:r>
            <a:r>
              <a:rPr lang="pt-BR" dirty="0" err="1" smtClean="0"/>
              <a:t>K</a:t>
            </a:r>
            <a:r>
              <a:rPr lang="pt-BR" baseline="-25000" dirty="0" err="1" smtClean="0"/>
              <a:t>y</a:t>
            </a:r>
            <a:r>
              <a:rPr lang="pt-BR" dirty="0" smtClean="0"/>
              <a:t>) e g(</a:t>
            </a:r>
            <a:r>
              <a:rPr lang="pt-BR" dirty="0" err="1" smtClean="0"/>
              <a:t>L</a:t>
            </a:r>
            <a:r>
              <a:rPr lang="pt-BR" baseline="-25000" dirty="0" err="1" smtClean="0"/>
              <a:t>x</a:t>
            </a:r>
            <a:r>
              <a:rPr lang="pt-BR" dirty="0" err="1" smtClean="0"/>
              <a:t>,K</a:t>
            </a:r>
            <a:r>
              <a:rPr lang="pt-BR" baseline="-25000" dirty="0" err="1" smtClean="0"/>
              <a:t>x</a:t>
            </a:r>
            <a:r>
              <a:rPr lang="pt-BR" dirty="0" smtClean="0"/>
              <a:t>) são funções de y e x, assumindo-se o valor de x como parâmetro. Portanto, x não é uma variável de decisão.</a:t>
            </a:r>
          </a:p>
          <a:p>
            <a:r>
              <a:rPr lang="pt-BR" dirty="0" smtClean="0"/>
              <a:t>O </a:t>
            </a:r>
            <a:r>
              <a:rPr lang="pt-BR" dirty="0" err="1" smtClean="0"/>
              <a:t>Lagrangeano</a:t>
            </a:r>
            <a:r>
              <a:rPr lang="pt-BR" dirty="0" smtClean="0"/>
              <a:t> é dado pela expressão (12): </a:t>
            </a:r>
          </a:p>
          <a:p>
            <a:endParaRPr lang="pt-BR" dirty="0"/>
          </a:p>
          <a:p>
            <a:endParaRPr lang="pt-BR" dirty="0" smtClean="0"/>
          </a:p>
          <a:p>
            <a:r>
              <a:rPr lang="pt-BR" dirty="0" smtClean="0"/>
              <a:t>As C.P.O são dadas por (13):  </a:t>
            </a:r>
          </a:p>
          <a:p>
            <a:pPr marL="0" indent="0">
              <a:buNone/>
            </a:pPr>
            <a:r>
              <a:rPr lang="pt-BR" dirty="0" smtClean="0"/>
              <a:t> </a:t>
            </a:r>
          </a:p>
          <a:p>
            <a:pPr marL="0" indent="0">
              <a:buNone/>
            </a:pPr>
            <a:r>
              <a:rPr lang="pt-BR" sz="1500" b="1" i="1" dirty="0" smtClean="0">
                <a:solidFill>
                  <a:srgbClr val="C00000"/>
                </a:solidFill>
                <a:latin typeface="Arial Narrow" panose="020B0606020202030204" pitchFamily="34" charset="0"/>
              </a:rPr>
              <a:t>Sendo </a:t>
            </a:r>
            <a:r>
              <a:rPr lang="pt-BR" sz="1500" b="1" i="1" dirty="0" err="1" smtClean="0">
                <a:solidFill>
                  <a:srgbClr val="C00000"/>
                </a:solidFill>
                <a:latin typeface="Arial Narrow" panose="020B0606020202030204" pitchFamily="34" charset="0"/>
              </a:rPr>
              <a:t>f</a:t>
            </a:r>
            <a:r>
              <a:rPr lang="pt-BR" sz="1500" b="1" i="1" baseline="-25000" dirty="0" err="1" smtClean="0">
                <a:solidFill>
                  <a:srgbClr val="C00000"/>
                </a:solidFill>
                <a:latin typeface="Arial Narrow" panose="020B0606020202030204" pitchFamily="34" charset="0"/>
              </a:rPr>
              <a:t>L</a:t>
            </a:r>
            <a:r>
              <a:rPr lang="pt-BR" sz="1500" b="1" i="1" baseline="-25000" dirty="0" smtClean="0">
                <a:solidFill>
                  <a:srgbClr val="C00000"/>
                </a:solidFill>
                <a:latin typeface="Arial Narrow" panose="020B0606020202030204" pitchFamily="34" charset="0"/>
              </a:rPr>
              <a:t> </a:t>
            </a:r>
            <a:r>
              <a:rPr lang="pt-BR" sz="1500" b="1" i="1" dirty="0" smtClean="0">
                <a:solidFill>
                  <a:srgbClr val="C00000"/>
                </a:solidFill>
                <a:latin typeface="Arial Narrow" panose="020B0606020202030204" pitchFamily="34" charset="0"/>
              </a:rPr>
              <a:t>= Produto físico marginal do L na produção de y</a:t>
            </a:r>
          </a:p>
          <a:p>
            <a:pPr marL="0" indent="0">
              <a:buNone/>
            </a:pPr>
            <a:r>
              <a:rPr lang="pt-BR" sz="1500" b="1" i="1" dirty="0" err="1" smtClean="0">
                <a:solidFill>
                  <a:srgbClr val="C00000"/>
                </a:solidFill>
                <a:latin typeface="Arial Narrow" panose="020B0606020202030204" pitchFamily="34" charset="0"/>
              </a:rPr>
              <a:t>f</a:t>
            </a:r>
            <a:r>
              <a:rPr lang="pt-BR" sz="1500" b="1" i="1" baseline="-25000" dirty="0" err="1" smtClean="0">
                <a:solidFill>
                  <a:srgbClr val="C00000"/>
                </a:solidFill>
                <a:latin typeface="Arial Narrow" panose="020B0606020202030204" pitchFamily="34" charset="0"/>
              </a:rPr>
              <a:t>K</a:t>
            </a:r>
            <a:r>
              <a:rPr lang="pt-BR" sz="1500" b="1" i="1" baseline="-25000" dirty="0" smtClean="0">
                <a:solidFill>
                  <a:srgbClr val="C00000"/>
                </a:solidFill>
                <a:latin typeface="Arial Narrow" panose="020B0606020202030204" pitchFamily="34" charset="0"/>
              </a:rPr>
              <a:t> </a:t>
            </a:r>
            <a:r>
              <a:rPr lang="pt-BR" sz="1500" b="1" i="1" dirty="0">
                <a:solidFill>
                  <a:srgbClr val="C00000"/>
                </a:solidFill>
                <a:latin typeface="Arial Narrow" panose="020B0606020202030204" pitchFamily="34" charset="0"/>
              </a:rPr>
              <a:t>= Produto físico marginal </a:t>
            </a:r>
            <a:r>
              <a:rPr lang="pt-BR" sz="1500" b="1" i="1" dirty="0" smtClean="0">
                <a:solidFill>
                  <a:srgbClr val="C00000"/>
                </a:solidFill>
                <a:latin typeface="Arial Narrow" panose="020B0606020202030204" pitchFamily="34" charset="0"/>
              </a:rPr>
              <a:t>do K </a:t>
            </a:r>
            <a:r>
              <a:rPr lang="pt-BR" sz="1500" b="1" i="1" dirty="0">
                <a:solidFill>
                  <a:srgbClr val="C00000"/>
                </a:solidFill>
                <a:latin typeface="Arial Narrow" panose="020B0606020202030204" pitchFamily="34" charset="0"/>
              </a:rPr>
              <a:t>na produção de </a:t>
            </a:r>
            <a:r>
              <a:rPr lang="pt-BR" sz="1500" b="1" i="1" dirty="0" smtClean="0">
                <a:solidFill>
                  <a:srgbClr val="C00000"/>
                </a:solidFill>
                <a:latin typeface="Arial Narrow" panose="020B0606020202030204" pitchFamily="34" charset="0"/>
              </a:rPr>
              <a:t>y</a:t>
            </a:r>
          </a:p>
          <a:p>
            <a:pPr marL="0" indent="0">
              <a:buNone/>
            </a:pPr>
            <a:r>
              <a:rPr lang="pt-BR" sz="1500" b="1" i="1" dirty="0" err="1" smtClean="0">
                <a:solidFill>
                  <a:srgbClr val="C00000"/>
                </a:solidFill>
                <a:latin typeface="Arial Narrow" panose="020B0606020202030204" pitchFamily="34" charset="0"/>
              </a:rPr>
              <a:t>g</a:t>
            </a:r>
            <a:r>
              <a:rPr lang="pt-BR" sz="1500" b="1" i="1" baseline="-25000" dirty="0" err="1" smtClean="0">
                <a:solidFill>
                  <a:srgbClr val="C00000"/>
                </a:solidFill>
                <a:latin typeface="Arial Narrow" panose="020B0606020202030204" pitchFamily="34" charset="0"/>
              </a:rPr>
              <a:t>L</a:t>
            </a:r>
            <a:r>
              <a:rPr lang="pt-BR" sz="1500" b="1" i="1" baseline="-25000" dirty="0" smtClean="0">
                <a:solidFill>
                  <a:srgbClr val="C00000"/>
                </a:solidFill>
                <a:latin typeface="Arial Narrow" panose="020B0606020202030204" pitchFamily="34" charset="0"/>
              </a:rPr>
              <a:t> </a:t>
            </a:r>
            <a:r>
              <a:rPr lang="pt-BR" sz="1500" b="1" i="1" dirty="0" smtClean="0">
                <a:solidFill>
                  <a:srgbClr val="C00000"/>
                </a:solidFill>
                <a:latin typeface="Arial Narrow" panose="020B0606020202030204" pitchFamily="34" charset="0"/>
              </a:rPr>
              <a:t>e </a:t>
            </a:r>
            <a:r>
              <a:rPr lang="pt-BR" sz="1500" b="1" i="1" dirty="0" err="1" smtClean="0">
                <a:solidFill>
                  <a:srgbClr val="C00000"/>
                </a:solidFill>
                <a:latin typeface="Arial Narrow" panose="020B0606020202030204" pitchFamily="34" charset="0"/>
              </a:rPr>
              <a:t>g</a:t>
            </a:r>
            <a:r>
              <a:rPr lang="pt-BR" sz="1500" b="1" i="1" baseline="-25000" dirty="0" err="1" smtClean="0">
                <a:solidFill>
                  <a:srgbClr val="C00000"/>
                </a:solidFill>
                <a:latin typeface="Arial Narrow" panose="020B0606020202030204" pitchFamily="34" charset="0"/>
              </a:rPr>
              <a:t>K</a:t>
            </a:r>
            <a:r>
              <a:rPr lang="pt-BR" sz="1500" b="1" i="1" baseline="-25000" dirty="0" smtClean="0">
                <a:solidFill>
                  <a:srgbClr val="C00000"/>
                </a:solidFill>
                <a:latin typeface="Arial Narrow" panose="020B0606020202030204" pitchFamily="34" charset="0"/>
              </a:rPr>
              <a:t> </a:t>
            </a:r>
            <a:r>
              <a:rPr lang="pt-BR" sz="1500" b="1" i="1" dirty="0">
                <a:solidFill>
                  <a:srgbClr val="C00000"/>
                </a:solidFill>
                <a:latin typeface="Arial Narrow" panose="020B0606020202030204" pitchFamily="34" charset="0"/>
              </a:rPr>
              <a:t>= Produto físico marginal do L </a:t>
            </a:r>
            <a:r>
              <a:rPr lang="pt-BR" sz="1500" b="1" i="1" dirty="0" smtClean="0">
                <a:solidFill>
                  <a:srgbClr val="C00000"/>
                </a:solidFill>
                <a:latin typeface="Arial Narrow" panose="020B0606020202030204" pitchFamily="34" charset="0"/>
              </a:rPr>
              <a:t>e do K, respectivamente, </a:t>
            </a:r>
          </a:p>
          <a:p>
            <a:pPr marL="0" indent="0">
              <a:buNone/>
            </a:pPr>
            <a:r>
              <a:rPr lang="pt-BR" sz="1500" b="1" i="1" dirty="0" smtClean="0">
                <a:solidFill>
                  <a:srgbClr val="C00000"/>
                </a:solidFill>
                <a:latin typeface="Arial Narrow" panose="020B0606020202030204" pitchFamily="34" charset="0"/>
              </a:rPr>
              <a:t>na </a:t>
            </a:r>
            <a:r>
              <a:rPr lang="pt-BR" sz="1500" b="1" i="1" dirty="0">
                <a:solidFill>
                  <a:srgbClr val="C00000"/>
                </a:solidFill>
                <a:latin typeface="Arial Narrow" panose="020B0606020202030204" pitchFamily="34" charset="0"/>
              </a:rPr>
              <a:t>produção de </a:t>
            </a:r>
            <a:r>
              <a:rPr lang="pt-BR" sz="1500" b="1" i="1" dirty="0" smtClean="0">
                <a:solidFill>
                  <a:srgbClr val="C00000"/>
                </a:solidFill>
                <a:latin typeface="Arial Narrow" panose="020B0606020202030204" pitchFamily="34" charset="0"/>
              </a:rPr>
              <a:t>x</a:t>
            </a:r>
            <a:endParaRPr lang="pt-BR" sz="1500" b="1" i="1" dirty="0">
              <a:solidFill>
                <a:srgbClr val="C00000"/>
              </a:solidFill>
              <a:latin typeface="Arial Narrow" panose="020B0606020202030204" pitchFamily="34" charset="0"/>
            </a:endParaRPr>
          </a:p>
          <a:p>
            <a:pPr marL="0" indent="0">
              <a:buNone/>
            </a:pPr>
            <a:endParaRPr lang="pt-BR" sz="1200" dirty="0"/>
          </a:p>
        </p:txBody>
      </p:sp>
      <p:pic>
        <p:nvPicPr>
          <p:cNvPr id="5" name="Imagem 4"/>
          <p:cNvPicPr>
            <a:picLocks noChangeAspect="1"/>
          </p:cNvPicPr>
          <p:nvPr/>
        </p:nvPicPr>
        <p:blipFill>
          <a:blip r:embed="rId2"/>
          <a:stretch>
            <a:fillRect/>
          </a:stretch>
        </p:blipFill>
        <p:spPr>
          <a:xfrm>
            <a:off x="4732386" y="1149710"/>
            <a:ext cx="1488665" cy="504852"/>
          </a:xfrm>
          <a:prstGeom prst="rect">
            <a:avLst/>
          </a:prstGeom>
        </p:spPr>
      </p:pic>
      <p:pic>
        <p:nvPicPr>
          <p:cNvPr id="6" name="Imagem 5"/>
          <p:cNvPicPr>
            <a:picLocks noChangeAspect="1"/>
          </p:cNvPicPr>
          <p:nvPr/>
        </p:nvPicPr>
        <p:blipFill>
          <a:blip r:embed="rId3"/>
          <a:stretch>
            <a:fillRect/>
          </a:stretch>
        </p:blipFill>
        <p:spPr>
          <a:xfrm>
            <a:off x="4547264" y="1811347"/>
            <a:ext cx="4021700" cy="847780"/>
          </a:xfrm>
          <a:prstGeom prst="rect">
            <a:avLst/>
          </a:prstGeom>
        </p:spPr>
      </p:pic>
      <p:pic>
        <p:nvPicPr>
          <p:cNvPr id="7" name="Imagem 6"/>
          <p:cNvPicPr>
            <a:picLocks noChangeAspect="1"/>
          </p:cNvPicPr>
          <p:nvPr/>
        </p:nvPicPr>
        <p:blipFill>
          <a:blip r:embed="rId4"/>
          <a:stretch>
            <a:fillRect/>
          </a:stretch>
        </p:blipFill>
        <p:spPr>
          <a:xfrm>
            <a:off x="1971135" y="4012187"/>
            <a:ext cx="9173958" cy="556560"/>
          </a:xfrm>
          <a:prstGeom prst="rect">
            <a:avLst/>
          </a:prstGeom>
        </p:spPr>
      </p:pic>
      <p:pic>
        <p:nvPicPr>
          <p:cNvPr id="8" name="Imagem 7"/>
          <p:cNvPicPr>
            <a:picLocks noChangeAspect="1"/>
          </p:cNvPicPr>
          <p:nvPr/>
        </p:nvPicPr>
        <p:blipFill>
          <a:blip r:embed="rId5"/>
          <a:stretch>
            <a:fillRect/>
          </a:stretch>
        </p:blipFill>
        <p:spPr>
          <a:xfrm>
            <a:off x="6817902" y="4878593"/>
            <a:ext cx="1962305" cy="1438502"/>
          </a:xfrm>
          <a:prstGeom prst="rect">
            <a:avLst/>
          </a:prstGeom>
        </p:spPr>
      </p:pic>
      <p:sp>
        <p:nvSpPr>
          <p:cNvPr id="2" name="Retângulo 1"/>
          <p:cNvSpPr/>
          <p:nvPr/>
        </p:nvSpPr>
        <p:spPr>
          <a:xfrm>
            <a:off x="11280107" y="4199415"/>
            <a:ext cx="588623" cy="369332"/>
          </a:xfrm>
          <a:prstGeom prst="rect">
            <a:avLst/>
          </a:prstGeom>
        </p:spPr>
        <p:txBody>
          <a:bodyPr wrap="none">
            <a:spAutoFit/>
          </a:bodyPr>
          <a:lstStyle/>
          <a:p>
            <a:r>
              <a:rPr lang="pt-BR" dirty="0"/>
              <a:t>(</a:t>
            </a:r>
            <a:r>
              <a:rPr lang="pt-BR" dirty="0" smtClean="0"/>
              <a:t>12)</a:t>
            </a:r>
            <a:endParaRPr lang="pt-BR" dirty="0"/>
          </a:p>
        </p:txBody>
      </p:sp>
      <p:sp>
        <p:nvSpPr>
          <p:cNvPr id="4" name="Retângulo 3"/>
          <p:cNvSpPr/>
          <p:nvPr/>
        </p:nvSpPr>
        <p:spPr>
          <a:xfrm>
            <a:off x="9584276" y="5370593"/>
            <a:ext cx="586571" cy="369332"/>
          </a:xfrm>
          <a:prstGeom prst="rect">
            <a:avLst/>
          </a:prstGeom>
        </p:spPr>
        <p:txBody>
          <a:bodyPr wrap="none">
            <a:spAutoFit/>
          </a:bodyPr>
          <a:lstStyle/>
          <a:p>
            <a:r>
              <a:rPr lang="pt-BR" dirty="0"/>
              <a:t>(</a:t>
            </a:r>
            <a:r>
              <a:rPr lang="pt-BR" dirty="0" smtClean="0"/>
              <a:t>13)</a:t>
            </a:r>
            <a:endParaRPr lang="pt-BR" dirty="0"/>
          </a:p>
        </p:txBody>
      </p:sp>
    </p:spTree>
    <p:extLst>
      <p:ext uri="{BB962C8B-B14F-4D97-AF65-F5344CB8AC3E}">
        <p14:creationId xmlns:p14="http://schemas.microsoft.com/office/powerpoint/2010/main" val="37580728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71600" y="442452"/>
            <a:ext cx="9601200" cy="5424948"/>
          </a:xfrm>
        </p:spPr>
        <p:txBody>
          <a:bodyPr/>
          <a:lstStyle/>
          <a:p>
            <a:r>
              <a:rPr lang="pt-BR" dirty="0" smtClean="0"/>
              <a:t>As restrições são dadas por (14):  </a:t>
            </a:r>
          </a:p>
          <a:p>
            <a:endParaRPr lang="pt-BR" dirty="0"/>
          </a:p>
          <a:p>
            <a:r>
              <a:rPr lang="pt-BR" dirty="0" smtClean="0"/>
              <a:t>Logo, das equações 13, têm-se: </a:t>
            </a:r>
          </a:p>
          <a:p>
            <a:endParaRPr lang="pt-BR" dirty="0" smtClean="0"/>
          </a:p>
          <a:p>
            <a:pPr marL="0" indent="0">
              <a:buNone/>
            </a:pPr>
            <a:r>
              <a:rPr lang="pt-BR" dirty="0" smtClean="0"/>
              <a:t>	                                                     (15)      </a:t>
            </a:r>
            <a:endParaRPr lang="pt-BR" dirty="0"/>
          </a:p>
          <a:p>
            <a:r>
              <a:rPr lang="pt-BR" b="1" dirty="0" smtClean="0">
                <a:solidFill>
                  <a:schemeClr val="accent6">
                    <a:lumMod val="50000"/>
                  </a:schemeClr>
                </a:solidFill>
              </a:rPr>
              <a:t>**** Ou seja, a taxa Substituição dos Produtos Marginais (</a:t>
            </a:r>
            <a:r>
              <a:rPr lang="pt-BR" b="1" dirty="0" err="1" smtClean="0">
                <a:solidFill>
                  <a:schemeClr val="accent6">
                    <a:lumMod val="50000"/>
                  </a:schemeClr>
                </a:solidFill>
              </a:rPr>
              <a:t>TMS</a:t>
            </a:r>
            <a:r>
              <a:rPr lang="pt-BR" b="1" baseline="30000" dirty="0" err="1" smtClean="0">
                <a:solidFill>
                  <a:schemeClr val="accent6">
                    <a:lumMod val="50000"/>
                  </a:schemeClr>
                </a:solidFill>
              </a:rPr>
              <a:t>y</a:t>
            </a:r>
            <a:r>
              <a:rPr lang="pt-BR" b="1" baseline="-25000" dirty="0" err="1" smtClean="0">
                <a:solidFill>
                  <a:schemeClr val="accent6">
                    <a:lumMod val="50000"/>
                  </a:schemeClr>
                </a:solidFill>
              </a:rPr>
              <a:t>KL</a:t>
            </a:r>
            <a:r>
              <a:rPr lang="pt-BR" b="1" dirty="0">
                <a:solidFill>
                  <a:schemeClr val="accent6">
                    <a:lumMod val="50000"/>
                  </a:schemeClr>
                </a:solidFill>
              </a:rPr>
              <a:t> </a:t>
            </a:r>
            <a:r>
              <a:rPr lang="pt-BR" b="1" dirty="0" smtClean="0">
                <a:solidFill>
                  <a:schemeClr val="accent6">
                    <a:lumMod val="50000"/>
                  </a:schemeClr>
                </a:solidFill>
              </a:rPr>
              <a:t>e </a:t>
            </a:r>
            <a:r>
              <a:rPr lang="pt-BR" b="1" dirty="0" err="1" smtClean="0">
                <a:solidFill>
                  <a:schemeClr val="accent6">
                    <a:lumMod val="50000"/>
                  </a:schemeClr>
                </a:solidFill>
              </a:rPr>
              <a:t>TMS</a:t>
            </a:r>
            <a:r>
              <a:rPr lang="pt-BR" b="1" baseline="30000" dirty="0" err="1" smtClean="0">
                <a:solidFill>
                  <a:schemeClr val="accent6">
                    <a:lumMod val="50000"/>
                  </a:schemeClr>
                </a:solidFill>
              </a:rPr>
              <a:t>x</a:t>
            </a:r>
            <a:r>
              <a:rPr lang="pt-BR" b="1" baseline="-25000" dirty="0" err="1" smtClean="0">
                <a:solidFill>
                  <a:schemeClr val="accent6">
                    <a:lumMod val="50000"/>
                  </a:schemeClr>
                </a:solidFill>
              </a:rPr>
              <a:t>KL</a:t>
            </a:r>
            <a:r>
              <a:rPr lang="pt-BR" b="1" baseline="-25000" dirty="0" smtClean="0">
                <a:solidFill>
                  <a:schemeClr val="accent6">
                    <a:lumMod val="50000"/>
                  </a:schemeClr>
                </a:solidFill>
              </a:rPr>
              <a:t> </a:t>
            </a:r>
            <a:r>
              <a:rPr lang="pt-BR" b="1" dirty="0" smtClean="0">
                <a:solidFill>
                  <a:schemeClr val="accent6">
                    <a:lumMod val="50000"/>
                  </a:schemeClr>
                </a:solidFill>
              </a:rPr>
              <a:t>) devem ser iguais para ambos os produtos ao longo da curva de contrato da produção</a:t>
            </a:r>
            <a:r>
              <a:rPr lang="pt-BR" b="1" dirty="0" smtClean="0"/>
              <a:t>. </a:t>
            </a:r>
          </a:p>
          <a:p>
            <a:r>
              <a:rPr lang="pt-BR" dirty="0" smtClean="0"/>
              <a:t>Solucionando conjuntamente (13) e (14), têm-se as expressões 16 </a:t>
            </a:r>
            <a:r>
              <a:rPr lang="pt-BR" dirty="0" smtClean="0">
                <a:sym typeface="Wingdings" panose="05000000000000000000" pitchFamily="2" charset="2"/>
              </a:rPr>
              <a:t> </a:t>
            </a:r>
            <a:r>
              <a:rPr lang="pt-BR" dirty="0" smtClean="0"/>
              <a:t>indicam </a:t>
            </a:r>
            <a:r>
              <a:rPr lang="pt-BR" b="1" dirty="0" smtClean="0">
                <a:solidFill>
                  <a:schemeClr val="accent5">
                    <a:lumMod val="50000"/>
                  </a:schemeClr>
                </a:solidFill>
              </a:rPr>
              <a:t> os valores escolhidos de L e K para as duas indústrias </a:t>
            </a:r>
            <a:r>
              <a:rPr lang="pt-BR" dirty="0" smtClean="0"/>
              <a:t> e </a:t>
            </a:r>
            <a:r>
              <a:rPr lang="pt-BR" dirty="0" smtClean="0">
                <a:sym typeface="Wingdings" panose="05000000000000000000" pitchFamily="2" charset="2"/>
              </a:rPr>
              <a:t> </a:t>
            </a:r>
            <a:r>
              <a:rPr lang="pt-BR" dirty="0" smtClean="0"/>
              <a:t> para os multiplicadores (17):</a:t>
            </a:r>
          </a:p>
          <a:p>
            <a:pPr marL="0" indent="0">
              <a:buNone/>
            </a:pPr>
            <a:endParaRPr lang="pt-BR" dirty="0" smtClean="0"/>
          </a:p>
          <a:p>
            <a:pPr marL="0" indent="0">
              <a:buNone/>
            </a:pPr>
            <a:r>
              <a:rPr lang="pt-BR" dirty="0" smtClean="0"/>
              <a:t>                                                 (16)                                                                            (17)  </a:t>
            </a:r>
            <a:endParaRPr lang="pt-BR" dirty="0"/>
          </a:p>
          <a:p>
            <a:endParaRPr lang="pt-BR" dirty="0"/>
          </a:p>
        </p:txBody>
      </p:sp>
      <p:pic>
        <p:nvPicPr>
          <p:cNvPr id="4" name="Imagem 3"/>
          <p:cNvPicPr>
            <a:picLocks noChangeAspect="1"/>
          </p:cNvPicPr>
          <p:nvPr/>
        </p:nvPicPr>
        <p:blipFill>
          <a:blip r:embed="rId2"/>
          <a:stretch>
            <a:fillRect/>
          </a:stretch>
        </p:blipFill>
        <p:spPr>
          <a:xfrm>
            <a:off x="6017495" y="172833"/>
            <a:ext cx="2449087" cy="1262678"/>
          </a:xfrm>
          <a:prstGeom prst="rect">
            <a:avLst/>
          </a:prstGeom>
        </p:spPr>
      </p:pic>
      <p:pic>
        <p:nvPicPr>
          <p:cNvPr id="5" name="Imagem 4"/>
          <p:cNvPicPr>
            <a:picLocks noChangeAspect="1"/>
          </p:cNvPicPr>
          <p:nvPr/>
        </p:nvPicPr>
        <p:blipFill>
          <a:blip r:embed="rId3"/>
          <a:stretch>
            <a:fillRect/>
          </a:stretch>
        </p:blipFill>
        <p:spPr>
          <a:xfrm>
            <a:off x="2926940" y="1717725"/>
            <a:ext cx="2247900" cy="885825"/>
          </a:xfrm>
          <a:prstGeom prst="rect">
            <a:avLst/>
          </a:prstGeom>
        </p:spPr>
      </p:pic>
      <p:pic>
        <p:nvPicPr>
          <p:cNvPr id="6" name="Imagem 5"/>
          <p:cNvPicPr>
            <a:picLocks noChangeAspect="1"/>
          </p:cNvPicPr>
          <p:nvPr/>
        </p:nvPicPr>
        <p:blipFill>
          <a:blip r:embed="rId4"/>
          <a:stretch>
            <a:fillRect/>
          </a:stretch>
        </p:blipFill>
        <p:spPr>
          <a:xfrm>
            <a:off x="2136852" y="4400941"/>
            <a:ext cx="2323179" cy="1466459"/>
          </a:xfrm>
          <a:prstGeom prst="rect">
            <a:avLst/>
          </a:prstGeom>
        </p:spPr>
      </p:pic>
      <p:pic>
        <p:nvPicPr>
          <p:cNvPr id="7" name="Imagem 6"/>
          <p:cNvPicPr>
            <a:picLocks noChangeAspect="1"/>
          </p:cNvPicPr>
          <p:nvPr/>
        </p:nvPicPr>
        <p:blipFill>
          <a:blip r:embed="rId5"/>
          <a:stretch>
            <a:fillRect/>
          </a:stretch>
        </p:blipFill>
        <p:spPr>
          <a:xfrm>
            <a:off x="6978446" y="4400941"/>
            <a:ext cx="2667000" cy="1226990"/>
          </a:xfrm>
          <a:prstGeom prst="rect">
            <a:avLst/>
          </a:prstGeom>
        </p:spPr>
      </p:pic>
    </p:spTree>
    <p:extLst>
      <p:ext uri="{BB962C8B-B14F-4D97-AF65-F5344CB8AC3E}">
        <p14:creationId xmlns:p14="http://schemas.microsoft.com/office/powerpoint/2010/main" val="32840368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74000">
              <a:schemeClr val="accent1">
                <a:lumMod val="45000"/>
                <a:lumOff val="55000"/>
              </a:schemeClr>
            </a:gs>
            <a:gs pos="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01097" y="137651"/>
            <a:ext cx="9601200" cy="6513871"/>
          </a:xfrm>
        </p:spPr>
        <p:txBody>
          <a:bodyPr>
            <a:normAutofit lnSpcReduction="10000"/>
          </a:bodyPr>
          <a:lstStyle/>
          <a:p>
            <a:r>
              <a:rPr lang="pt-BR" dirty="0" smtClean="0"/>
              <a:t>Substituindo estes valores na função objetivo, obtém-se os y máximos, y* para qualquer valor de x:              </a:t>
            </a:r>
          </a:p>
          <a:p>
            <a:pPr marL="0" indent="0">
              <a:buNone/>
            </a:pPr>
            <a:r>
              <a:rPr lang="pt-BR" dirty="0" smtClean="0"/>
              <a:t>                                                                (18)</a:t>
            </a:r>
          </a:p>
          <a:p>
            <a:endParaRPr lang="pt-BR" dirty="0" smtClean="0"/>
          </a:p>
          <a:p>
            <a:r>
              <a:rPr lang="pt-BR" dirty="0" smtClean="0"/>
              <a:t>Usando o Teorema do Envelope, obtém-se a relação 19: </a:t>
            </a:r>
          </a:p>
          <a:p>
            <a:endParaRPr lang="pt-BR" dirty="0" smtClean="0"/>
          </a:p>
          <a:p>
            <a:r>
              <a:rPr lang="el-GR" b="1" dirty="0" smtClean="0">
                <a:solidFill>
                  <a:srgbClr val="00B050"/>
                </a:solidFill>
              </a:rPr>
              <a:t>λ</a:t>
            </a:r>
            <a:r>
              <a:rPr lang="pt-BR" b="1" dirty="0" smtClean="0">
                <a:solidFill>
                  <a:srgbClr val="00B050"/>
                </a:solidFill>
              </a:rPr>
              <a:t>* é interpretado como o custo marginal (social) de x</a:t>
            </a:r>
            <a:r>
              <a:rPr lang="pt-BR" dirty="0" smtClean="0"/>
              <a:t>, pois mostra o quanto de y* deve ser deixado de lado para se obter uma unidade adicional de x. Esse multiplicador é a inclinação da FPP por definição, já que </a:t>
            </a:r>
            <a:r>
              <a:rPr lang="el-GR" sz="2400" b="1" dirty="0">
                <a:solidFill>
                  <a:srgbClr val="002060"/>
                </a:solidFill>
              </a:rPr>
              <a:t>λ</a:t>
            </a:r>
            <a:r>
              <a:rPr lang="pt-BR" sz="2400" b="1" dirty="0" smtClean="0">
                <a:solidFill>
                  <a:srgbClr val="002060"/>
                </a:solidFill>
              </a:rPr>
              <a:t>* = ∂y*/∂x</a:t>
            </a:r>
          </a:p>
          <a:p>
            <a:r>
              <a:rPr lang="pt-BR" dirty="0" smtClean="0"/>
              <a:t>Assumindo-se que os Produtos Marginais dos fatores são positivos, </a:t>
            </a:r>
            <a:r>
              <a:rPr lang="el-GR" dirty="0"/>
              <a:t>λ</a:t>
            </a:r>
            <a:r>
              <a:rPr lang="pt-BR" dirty="0"/>
              <a:t>* </a:t>
            </a:r>
            <a:r>
              <a:rPr lang="pt-BR" dirty="0" smtClean="0"/>
              <a:t>&lt; 0</a:t>
            </a:r>
          </a:p>
          <a:p>
            <a:r>
              <a:rPr lang="pt-BR" dirty="0" smtClean="0"/>
              <a:t>ou seja, </a:t>
            </a:r>
            <a:r>
              <a:rPr lang="pt-BR" b="1" dirty="0" smtClean="0">
                <a:solidFill>
                  <a:schemeClr val="accent6">
                    <a:lumMod val="75000"/>
                  </a:schemeClr>
                </a:solidFill>
              </a:rPr>
              <a:t>a Fronteira de Produção é negativamente inclinada</a:t>
            </a:r>
            <a:r>
              <a:rPr lang="pt-BR" dirty="0" smtClean="0"/>
              <a:t>! A partir das expressões (13), obtém- se a expressão (20):</a:t>
            </a:r>
          </a:p>
          <a:p>
            <a:pPr marL="0" indent="0">
              <a:buNone/>
            </a:pPr>
            <a:endParaRPr lang="pt-BR" dirty="0" smtClean="0"/>
          </a:p>
          <a:p>
            <a:pPr marL="0" indent="0">
              <a:buNone/>
            </a:pPr>
            <a:endParaRPr lang="pt-BR" dirty="0"/>
          </a:p>
          <a:p>
            <a:pPr marL="0" indent="0">
              <a:buNone/>
            </a:pPr>
            <a:r>
              <a:rPr lang="pt-BR" b="1" dirty="0" smtClean="0">
                <a:solidFill>
                  <a:schemeClr val="accent1">
                    <a:lumMod val="75000"/>
                  </a:schemeClr>
                </a:solidFill>
              </a:rPr>
              <a:t>**** Esta equação pode ser interpretada </a:t>
            </a:r>
            <a:r>
              <a:rPr lang="pt-BR" b="1" u="sng" dirty="0" smtClean="0">
                <a:solidFill>
                  <a:schemeClr val="accent1">
                    <a:lumMod val="75000"/>
                  </a:schemeClr>
                </a:solidFill>
              </a:rPr>
              <a:t>como o custo marginal de x</a:t>
            </a:r>
            <a:r>
              <a:rPr lang="pt-BR" b="1" dirty="0" smtClean="0">
                <a:solidFill>
                  <a:schemeClr val="accent1">
                    <a:lumMod val="75000"/>
                  </a:schemeClr>
                </a:solidFill>
              </a:rPr>
              <a:t> , que é o mesmo se variar apenas o trabalho (a razão </a:t>
            </a:r>
            <a:r>
              <a:rPr lang="pt-BR" b="1" dirty="0" err="1" smtClean="0">
                <a:solidFill>
                  <a:schemeClr val="accent1">
                    <a:lumMod val="75000"/>
                  </a:schemeClr>
                </a:solidFill>
              </a:rPr>
              <a:t>f</a:t>
            </a:r>
            <a:r>
              <a:rPr lang="pt-BR" b="1" baseline="-25000" dirty="0" err="1" smtClean="0">
                <a:solidFill>
                  <a:schemeClr val="accent1">
                    <a:lumMod val="75000"/>
                  </a:schemeClr>
                </a:solidFill>
              </a:rPr>
              <a:t>L</a:t>
            </a:r>
            <a:r>
              <a:rPr lang="pt-BR" b="1" dirty="0" smtClean="0">
                <a:solidFill>
                  <a:schemeClr val="accent1">
                    <a:lumMod val="75000"/>
                  </a:schemeClr>
                </a:solidFill>
              </a:rPr>
              <a:t>/</a:t>
            </a:r>
            <a:r>
              <a:rPr lang="pt-BR" b="1" dirty="0" err="1" smtClean="0">
                <a:solidFill>
                  <a:schemeClr val="accent1">
                    <a:lumMod val="75000"/>
                  </a:schemeClr>
                </a:solidFill>
              </a:rPr>
              <a:t>g</a:t>
            </a:r>
            <a:r>
              <a:rPr lang="pt-BR" b="1" baseline="-25000" dirty="0" err="1" smtClean="0">
                <a:solidFill>
                  <a:schemeClr val="accent1">
                    <a:lumMod val="75000"/>
                  </a:schemeClr>
                </a:solidFill>
              </a:rPr>
              <a:t>L</a:t>
            </a:r>
            <a:r>
              <a:rPr lang="pt-BR" b="1" dirty="0" smtClean="0">
                <a:solidFill>
                  <a:schemeClr val="accent1">
                    <a:lumMod val="75000"/>
                  </a:schemeClr>
                </a:solidFill>
              </a:rPr>
              <a:t>) ou se variar somente o capital (</a:t>
            </a:r>
            <a:r>
              <a:rPr lang="pt-BR" b="1" dirty="0">
                <a:solidFill>
                  <a:schemeClr val="accent1">
                    <a:lumMod val="75000"/>
                  </a:schemeClr>
                </a:solidFill>
              </a:rPr>
              <a:t>razão </a:t>
            </a:r>
            <a:r>
              <a:rPr lang="pt-BR" b="1" dirty="0" err="1" smtClean="0">
                <a:solidFill>
                  <a:schemeClr val="accent1">
                    <a:lumMod val="75000"/>
                  </a:schemeClr>
                </a:solidFill>
              </a:rPr>
              <a:t>f</a:t>
            </a:r>
            <a:r>
              <a:rPr lang="pt-BR" b="1" baseline="-25000" dirty="0" err="1" smtClean="0">
                <a:solidFill>
                  <a:schemeClr val="accent1">
                    <a:lumMod val="75000"/>
                  </a:schemeClr>
                </a:solidFill>
              </a:rPr>
              <a:t>K</a:t>
            </a:r>
            <a:r>
              <a:rPr lang="pt-BR" b="1" dirty="0" smtClean="0">
                <a:solidFill>
                  <a:schemeClr val="accent1">
                    <a:lumMod val="75000"/>
                  </a:schemeClr>
                </a:solidFill>
              </a:rPr>
              <a:t>/</a:t>
            </a:r>
            <a:r>
              <a:rPr lang="pt-BR" b="1" dirty="0" err="1" smtClean="0">
                <a:solidFill>
                  <a:schemeClr val="accent1">
                    <a:lumMod val="75000"/>
                  </a:schemeClr>
                </a:solidFill>
              </a:rPr>
              <a:t>g</a:t>
            </a:r>
            <a:r>
              <a:rPr lang="pt-BR" b="1" baseline="-25000" dirty="0" err="1" smtClean="0">
                <a:solidFill>
                  <a:schemeClr val="accent1">
                    <a:lumMod val="75000"/>
                  </a:schemeClr>
                </a:solidFill>
              </a:rPr>
              <a:t>K</a:t>
            </a:r>
            <a:r>
              <a:rPr lang="pt-BR" b="1" dirty="0">
                <a:solidFill>
                  <a:schemeClr val="accent1">
                    <a:lumMod val="75000"/>
                  </a:schemeClr>
                </a:solidFill>
              </a:rPr>
              <a:t> </a:t>
            </a:r>
            <a:r>
              <a:rPr lang="pt-BR" b="1" dirty="0" smtClean="0">
                <a:solidFill>
                  <a:schemeClr val="accent1">
                    <a:lumMod val="75000"/>
                  </a:schemeClr>
                </a:solidFill>
              </a:rPr>
              <a:t>)  ou se ambos insumos variarem. </a:t>
            </a:r>
          </a:p>
          <a:p>
            <a:endParaRPr lang="pt-BR" dirty="0"/>
          </a:p>
        </p:txBody>
      </p:sp>
      <p:pic>
        <p:nvPicPr>
          <p:cNvPr id="4" name="Imagem 3"/>
          <p:cNvPicPr>
            <a:picLocks noChangeAspect="1"/>
          </p:cNvPicPr>
          <p:nvPr/>
        </p:nvPicPr>
        <p:blipFill>
          <a:blip r:embed="rId2"/>
          <a:stretch>
            <a:fillRect/>
          </a:stretch>
        </p:blipFill>
        <p:spPr>
          <a:xfrm>
            <a:off x="6797470" y="628750"/>
            <a:ext cx="3975765" cy="591580"/>
          </a:xfrm>
          <a:prstGeom prst="rect">
            <a:avLst/>
          </a:prstGeom>
        </p:spPr>
      </p:pic>
      <p:pic>
        <p:nvPicPr>
          <p:cNvPr id="5" name="Imagem 4"/>
          <p:cNvPicPr>
            <a:picLocks noChangeAspect="1"/>
          </p:cNvPicPr>
          <p:nvPr/>
        </p:nvPicPr>
        <p:blipFill>
          <a:blip r:embed="rId3"/>
          <a:stretch>
            <a:fillRect/>
          </a:stretch>
        </p:blipFill>
        <p:spPr>
          <a:xfrm>
            <a:off x="8448829" y="1504950"/>
            <a:ext cx="2314575" cy="800100"/>
          </a:xfrm>
          <a:prstGeom prst="rect">
            <a:avLst/>
          </a:prstGeom>
        </p:spPr>
      </p:pic>
      <p:pic>
        <p:nvPicPr>
          <p:cNvPr id="7" name="Imagem 6"/>
          <p:cNvPicPr>
            <a:picLocks noChangeAspect="1"/>
          </p:cNvPicPr>
          <p:nvPr/>
        </p:nvPicPr>
        <p:blipFill>
          <a:blip r:embed="rId4"/>
          <a:stretch>
            <a:fillRect/>
          </a:stretch>
        </p:blipFill>
        <p:spPr>
          <a:xfrm>
            <a:off x="5976630" y="4382575"/>
            <a:ext cx="4298080" cy="789783"/>
          </a:xfrm>
          <a:prstGeom prst="rect">
            <a:avLst/>
          </a:prstGeom>
        </p:spPr>
      </p:pic>
      <p:sp>
        <p:nvSpPr>
          <p:cNvPr id="2" name="CaixaDeTexto 1"/>
          <p:cNvSpPr txBox="1"/>
          <p:nvPr/>
        </p:nvSpPr>
        <p:spPr>
          <a:xfrm>
            <a:off x="1401097" y="766916"/>
            <a:ext cx="3873910" cy="646331"/>
          </a:xfrm>
          <a:prstGeom prst="rect">
            <a:avLst/>
          </a:prstGeom>
          <a:solidFill>
            <a:schemeClr val="accent5">
              <a:lumMod val="40000"/>
              <a:lumOff val="60000"/>
            </a:schemeClr>
          </a:solidFill>
        </p:spPr>
        <p:txBody>
          <a:bodyPr wrap="square" rtlCol="0">
            <a:spAutoFit/>
          </a:bodyPr>
          <a:lstStyle/>
          <a:p>
            <a:r>
              <a:rPr lang="pt-BR" b="1" dirty="0" smtClean="0">
                <a:solidFill>
                  <a:srgbClr val="002060"/>
                </a:solidFill>
              </a:rPr>
              <a:t>Função indireta que define a fronteira de possibilidade de Produção</a:t>
            </a:r>
            <a:endParaRPr lang="pt-BR" b="1" dirty="0">
              <a:solidFill>
                <a:srgbClr val="002060"/>
              </a:solidFill>
            </a:endParaRPr>
          </a:p>
        </p:txBody>
      </p:sp>
      <p:sp>
        <p:nvSpPr>
          <p:cNvPr id="6" name="Retângulo 5"/>
          <p:cNvSpPr/>
          <p:nvPr/>
        </p:nvSpPr>
        <p:spPr>
          <a:xfrm>
            <a:off x="10580005" y="4592800"/>
            <a:ext cx="588623" cy="369332"/>
          </a:xfrm>
          <a:prstGeom prst="rect">
            <a:avLst/>
          </a:prstGeom>
        </p:spPr>
        <p:txBody>
          <a:bodyPr wrap="none">
            <a:spAutoFit/>
          </a:bodyPr>
          <a:lstStyle/>
          <a:p>
            <a:r>
              <a:rPr lang="pt-BR" dirty="0" smtClean="0"/>
              <a:t>(20)</a:t>
            </a:r>
            <a:endParaRPr lang="pt-BR" dirty="0"/>
          </a:p>
        </p:txBody>
      </p:sp>
    </p:spTree>
    <p:extLst>
      <p:ext uri="{BB962C8B-B14F-4D97-AF65-F5344CB8AC3E}">
        <p14:creationId xmlns:p14="http://schemas.microsoft.com/office/powerpoint/2010/main" val="17968246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4620" y="223684"/>
            <a:ext cx="9601200" cy="1485900"/>
          </a:xfrm>
        </p:spPr>
        <p:txBody>
          <a:bodyPr>
            <a:normAutofit/>
          </a:bodyPr>
          <a:lstStyle/>
          <a:p>
            <a:r>
              <a:rPr lang="pt-BR" sz="3200" dirty="0" smtClean="0">
                <a:solidFill>
                  <a:schemeClr val="accent6">
                    <a:lumMod val="75000"/>
                  </a:schemeClr>
                </a:solidFill>
              </a:rPr>
              <a:t>Na estrutura de equilíbrio parcial, este fenômeno foi encontrado na seguinte fórmula: </a:t>
            </a:r>
            <a:endParaRPr lang="pt-BR" sz="3200" dirty="0">
              <a:solidFill>
                <a:schemeClr val="accent6">
                  <a:lumMod val="75000"/>
                </a:schemeClr>
              </a:solidFill>
            </a:endParaRPr>
          </a:p>
        </p:txBody>
      </p:sp>
      <p:sp>
        <p:nvSpPr>
          <p:cNvPr id="3" name="Espaço Reservado para Conteúdo 2"/>
          <p:cNvSpPr>
            <a:spLocks noGrp="1"/>
          </p:cNvSpPr>
          <p:nvPr>
            <p:ph idx="1"/>
          </p:nvPr>
        </p:nvSpPr>
        <p:spPr>
          <a:xfrm>
            <a:off x="1351935" y="1170038"/>
            <a:ext cx="9601200" cy="5361391"/>
          </a:xfrm>
        </p:spPr>
        <p:txBody>
          <a:bodyPr>
            <a:normAutofit lnSpcReduction="10000"/>
          </a:bodyPr>
          <a:lstStyle/>
          <a:p>
            <a:pPr marL="0" indent="0">
              <a:buNone/>
            </a:pPr>
            <a:r>
              <a:rPr lang="pt-BR" dirty="0" smtClean="0"/>
              <a:t>                                                         (21), </a:t>
            </a:r>
            <a:r>
              <a:rPr lang="pt-BR" sz="1800" dirty="0" smtClean="0"/>
              <a:t>em que w são os preços dos respectivos fatores </a:t>
            </a:r>
            <a:endParaRPr lang="pt-BR" dirty="0"/>
          </a:p>
          <a:p>
            <a:endParaRPr lang="pt-BR" dirty="0" smtClean="0"/>
          </a:p>
          <a:p>
            <a:endParaRPr lang="pt-BR" dirty="0" smtClean="0"/>
          </a:p>
          <a:p>
            <a:r>
              <a:rPr lang="pt-BR" dirty="0" smtClean="0"/>
              <a:t>Aqui, </a:t>
            </a:r>
            <a:r>
              <a:rPr lang="el-GR" dirty="0" smtClean="0"/>
              <a:t>λ</a:t>
            </a:r>
            <a:r>
              <a:rPr lang="pt-BR" baseline="-25000" dirty="0" smtClean="0"/>
              <a:t>L</a:t>
            </a:r>
            <a:r>
              <a:rPr lang="pt-BR" dirty="0" smtClean="0"/>
              <a:t>e </a:t>
            </a:r>
            <a:r>
              <a:rPr lang="el-GR" dirty="0" smtClean="0"/>
              <a:t>λ</a:t>
            </a:r>
            <a:r>
              <a:rPr lang="pt-BR" baseline="-25000" dirty="0" smtClean="0"/>
              <a:t>K</a:t>
            </a:r>
            <a:r>
              <a:rPr lang="pt-BR" dirty="0" smtClean="0"/>
              <a:t> são preços dos fatores medidos em termos de quantidade física do produto y</a:t>
            </a:r>
            <a:endParaRPr lang="pt-BR" dirty="0"/>
          </a:p>
          <a:p>
            <a:pPr marL="0" indent="0">
              <a:buNone/>
            </a:pPr>
            <a:r>
              <a:rPr lang="pt-BR" dirty="0" smtClean="0"/>
              <a:t>         		                                                   (22)</a:t>
            </a:r>
          </a:p>
          <a:p>
            <a:endParaRPr lang="pt-BR" dirty="0"/>
          </a:p>
          <a:p>
            <a:endParaRPr lang="pt-BR" dirty="0" smtClean="0"/>
          </a:p>
          <a:p>
            <a:r>
              <a:rPr lang="pt-BR" dirty="0" smtClean="0"/>
              <a:t>Esta interpretação dos multiplicadores de </a:t>
            </a:r>
            <a:r>
              <a:rPr lang="pt-BR" dirty="0" err="1" smtClean="0"/>
              <a:t>Lagrange</a:t>
            </a:r>
            <a:r>
              <a:rPr lang="pt-BR" dirty="0" smtClean="0"/>
              <a:t> tornam (20) e (21) equivalentes exceto pelas unidades      </a:t>
            </a:r>
          </a:p>
          <a:p>
            <a:r>
              <a:rPr lang="pt-BR" dirty="0"/>
              <a:t>A Curva de P.P. gera um conjunto de planos de produção </a:t>
            </a:r>
            <a:r>
              <a:rPr lang="pt-BR" dirty="0" smtClean="0"/>
              <a:t>eficientes</a:t>
            </a:r>
          </a:p>
          <a:p>
            <a:r>
              <a:rPr lang="pt-BR" dirty="0" smtClean="0"/>
              <a:t>Estar na fronteira é condição </a:t>
            </a:r>
            <a:r>
              <a:rPr lang="pt-BR" dirty="0"/>
              <a:t>necessária para o ótimo de </a:t>
            </a:r>
            <a:r>
              <a:rPr lang="pt-BR" dirty="0" smtClean="0"/>
              <a:t>Pareto, mas não é suficiente </a:t>
            </a:r>
            <a:r>
              <a:rPr lang="pt-BR" dirty="0" smtClean="0">
                <a:sym typeface="Wingdings" panose="05000000000000000000" pitchFamily="2" charset="2"/>
              </a:rPr>
              <a:t> </a:t>
            </a:r>
            <a:r>
              <a:rPr lang="pt-BR" dirty="0" smtClean="0"/>
              <a:t>para exaurir </a:t>
            </a:r>
            <a:r>
              <a:rPr lang="pt-BR" dirty="0"/>
              <a:t>todos os ganhos </a:t>
            </a:r>
            <a:r>
              <a:rPr lang="pt-BR" dirty="0" smtClean="0"/>
              <a:t>das trocas, </a:t>
            </a:r>
            <a:r>
              <a:rPr lang="pt-BR" dirty="0"/>
              <a:t>os bens produzidos devem ser alocados para os consumidores de uma forma eficiente.</a:t>
            </a:r>
          </a:p>
          <a:p>
            <a:endParaRPr lang="pt-BR" dirty="0" smtClean="0"/>
          </a:p>
        </p:txBody>
      </p:sp>
      <p:pic>
        <p:nvPicPr>
          <p:cNvPr id="5" name="Imagem 4"/>
          <p:cNvPicPr>
            <a:picLocks noChangeAspect="1"/>
          </p:cNvPicPr>
          <p:nvPr/>
        </p:nvPicPr>
        <p:blipFill>
          <a:blip r:embed="rId2"/>
          <a:stretch>
            <a:fillRect/>
          </a:stretch>
        </p:blipFill>
        <p:spPr>
          <a:xfrm>
            <a:off x="2281084" y="1266056"/>
            <a:ext cx="2452379" cy="731941"/>
          </a:xfrm>
          <a:prstGeom prst="rect">
            <a:avLst/>
          </a:prstGeom>
        </p:spPr>
      </p:pic>
      <p:pic>
        <p:nvPicPr>
          <p:cNvPr id="6" name="Imagem 5"/>
          <p:cNvPicPr>
            <a:picLocks noChangeAspect="1"/>
          </p:cNvPicPr>
          <p:nvPr/>
        </p:nvPicPr>
        <p:blipFill>
          <a:blip r:embed="rId3"/>
          <a:stretch>
            <a:fillRect/>
          </a:stretch>
        </p:blipFill>
        <p:spPr>
          <a:xfrm>
            <a:off x="3723813" y="2944351"/>
            <a:ext cx="1870742" cy="1376584"/>
          </a:xfrm>
          <a:prstGeom prst="rect">
            <a:avLst/>
          </a:prstGeom>
        </p:spPr>
      </p:pic>
    </p:spTree>
    <p:extLst>
      <p:ext uri="{BB962C8B-B14F-4D97-AF65-F5344CB8AC3E}">
        <p14:creationId xmlns:p14="http://schemas.microsoft.com/office/powerpoint/2010/main" val="619404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Atividade inicial</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sz="2800" dirty="0" smtClean="0"/>
              <a:t>O que se pode dizer sobre a definição do equilíbrio na economia? </a:t>
            </a:r>
          </a:p>
          <a:p>
            <a:endParaRPr lang="pt-BR" sz="2800" dirty="0" smtClean="0"/>
          </a:p>
          <a:p>
            <a:r>
              <a:rPr lang="pt-BR" sz="2800" dirty="0" smtClean="0"/>
              <a:t>Como se estabelecem os preços de equilíbrio? </a:t>
            </a:r>
          </a:p>
          <a:p>
            <a:endParaRPr lang="pt-BR" sz="2800" dirty="0" smtClean="0"/>
          </a:p>
          <a:p>
            <a:r>
              <a:rPr lang="pt-BR" sz="2800" dirty="0" smtClean="0"/>
              <a:t>E as quantidades produzidas e </a:t>
            </a:r>
            <a:r>
              <a:rPr lang="pt-BR" sz="2800" smtClean="0"/>
              <a:t>demandadas?</a:t>
            </a:r>
          </a:p>
          <a:p>
            <a:endParaRPr lang="pt-BR" sz="2800" dirty="0" smtClean="0"/>
          </a:p>
          <a:p>
            <a:r>
              <a:rPr lang="pt-BR" sz="2800" dirty="0" smtClean="0"/>
              <a:t>E as trocas?</a:t>
            </a:r>
            <a:endParaRPr lang="pt-BR" sz="2800" dirty="0"/>
          </a:p>
        </p:txBody>
      </p:sp>
    </p:spTree>
    <p:extLst>
      <p:ext uri="{BB962C8B-B14F-4D97-AF65-F5344CB8AC3E}">
        <p14:creationId xmlns:p14="http://schemas.microsoft.com/office/powerpoint/2010/main" val="3913366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61551" y="205991"/>
            <a:ext cx="9601200" cy="6395776"/>
          </a:xfrm>
        </p:spPr>
        <p:txBody>
          <a:bodyPr>
            <a:normAutofit/>
          </a:bodyPr>
          <a:lstStyle/>
          <a:p>
            <a:r>
              <a:rPr lang="pt-BR" dirty="0" smtClean="0"/>
              <a:t>Isto </a:t>
            </a:r>
            <a:r>
              <a:rPr lang="pt-BR" dirty="0"/>
              <a:t>requer que a análise do diagrama da Caixa de </a:t>
            </a:r>
            <a:r>
              <a:rPr lang="pt-BR" dirty="0" err="1"/>
              <a:t>Edgeworth</a:t>
            </a:r>
            <a:r>
              <a:rPr lang="pt-BR" dirty="0"/>
              <a:t> seja aplicada, isto é, os consumidores devem estar sobre a curva de contrato, para quaisquer níveis de produção x e y</a:t>
            </a:r>
          </a:p>
          <a:p>
            <a:r>
              <a:rPr lang="pt-BR" dirty="0"/>
              <a:t>Contudo, </a:t>
            </a:r>
            <a:r>
              <a:rPr lang="pt-BR" dirty="0" smtClean="0"/>
              <a:t>também é necessária outra condição </a:t>
            </a:r>
            <a:r>
              <a:rPr lang="pt-BR" dirty="0"/>
              <a:t>de </a:t>
            </a:r>
            <a:r>
              <a:rPr lang="pt-BR" dirty="0" smtClean="0"/>
              <a:t>tangência </a:t>
            </a:r>
            <a:r>
              <a:rPr lang="pt-BR" dirty="0" smtClean="0">
                <a:sym typeface="Wingdings" panose="05000000000000000000" pitchFamily="2" charset="2"/>
              </a:rPr>
              <a:t></a:t>
            </a:r>
            <a:r>
              <a:rPr lang="pt-BR" dirty="0" smtClean="0"/>
              <a:t> para </a:t>
            </a:r>
            <a:r>
              <a:rPr lang="pt-BR" dirty="0"/>
              <a:t>cada consumidor, as </a:t>
            </a:r>
            <a:r>
              <a:rPr lang="pt-BR" b="1" dirty="0" smtClean="0">
                <a:solidFill>
                  <a:schemeClr val="accent1"/>
                </a:solidFill>
              </a:rPr>
              <a:t>TMS de </a:t>
            </a:r>
            <a:r>
              <a:rPr lang="pt-BR" b="1" dirty="0">
                <a:solidFill>
                  <a:schemeClr val="accent1"/>
                </a:solidFill>
              </a:rPr>
              <a:t>x por y</a:t>
            </a:r>
            <a:r>
              <a:rPr lang="pt-BR" dirty="0"/>
              <a:t>, ou seja, a </a:t>
            </a:r>
            <a:r>
              <a:rPr lang="pt-BR" dirty="0" smtClean="0"/>
              <a:t>avaliação </a:t>
            </a:r>
            <a:r>
              <a:rPr lang="pt-BR" dirty="0"/>
              <a:t>marginal de x em termos de y que se deixou de consumir, deve igualar-se ao </a:t>
            </a:r>
            <a:r>
              <a:rPr lang="pt-BR" b="1" dirty="0">
                <a:solidFill>
                  <a:schemeClr val="accent1"/>
                </a:solidFill>
              </a:rPr>
              <a:t>custo marginal de produzir x </a:t>
            </a:r>
            <a:r>
              <a:rPr lang="pt-BR" dirty="0"/>
              <a:t>(em termos do y que se deixou de produzir). </a:t>
            </a:r>
            <a:r>
              <a:rPr lang="pt-BR" b="1" dirty="0">
                <a:solidFill>
                  <a:schemeClr val="accent6">
                    <a:lumMod val="75000"/>
                  </a:schemeClr>
                </a:solidFill>
              </a:rPr>
              <a:t>Esta condição implica que os consumidores estão sobre a curva de contrato, já que a avaliação marginal de cada consumidor de x deve se igualar ao custo marginal </a:t>
            </a:r>
            <a:r>
              <a:rPr lang="pt-BR" dirty="0"/>
              <a:t>de x</a:t>
            </a:r>
            <a:r>
              <a:rPr lang="pt-BR" dirty="0" smtClean="0"/>
              <a:t>.</a:t>
            </a:r>
          </a:p>
          <a:p>
            <a:r>
              <a:rPr lang="pt-BR" dirty="0" smtClean="0"/>
              <a:t>A única diferença entre este último e o problema mais geral, designado pela expressão (2) é que, ao invés de x e y estarem fixos, eles são determinados pela FPP derivada no modelo de produção (como na equação 18) </a:t>
            </a:r>
            <a:r>
              <a:rPr lang="pt-BR" dirty="0" smtClean="0">
                <a:sym typeface="Wingdings" panose="05000000000000000000" pitchFamily="2" charset="2"/>
              </a:rPr>
              <a:t> </a:t>
            </a:r>
            <a:r>
              <a:rPr lang="pt-BR" b="1" dirty="0" smtClean="0">
                <a:solidFill>
                  <a:schemeClr val="accent6">
                    <a:lumMod val="75000"/>
                  </a:schemeClr>
                </a:solidFill>
                <a:sym typeface="Wingdings" panose="05000000000000000000" pitchFamily="2" charset="2"/>
              </a:rPr>
              <a:t>portanto, não são mais fixos  BUSCA-SE O equilíbrio das trocas</a:t>
            </a:r>
            <a:endParaRPr lang="pt-BR" b="1" dirty="0" smtClean="0">
              <a:solidFill>
                <a:schemeClr val="accent6">
                  <a:lumMod val="75000"/>
                </a:schemeClr>
              </a:solidFill>
            </a:endParaRPr>
          </a:p>
          <a:p>
            <a:r>
              <a:rPr lang="pt-BR" dirty="0" smtClean="0"/>
              <a:t>Derivando </a:t>
            </a:r>
            <a:r>
              <a:rPr lang="pt-BR" dirty="0"/>
              <a:t>esta </a:t>
            </a:r>
            <a:r>
              <a:rPr lang="pt-BR" dirty="0" smtClean="0"/>
              <a:t>condição, o </a:t>
            </a:r>
            <a:r>
              <a:rPr lang="pt-BR" dirty="0" err="1" smtClean="0"/>
              <a:t>locus</a:t>
            </a:r>
            <a:r>
              <a:rPr lang="pt-BR" dirty="0" smtClean="0"/>
              <a:t> dos pontos eficientes totais (Pareto-ótimos) é definido por:       </a:t>
            </a:r>
          </a:p>
          <a:p>
            <a:r>
              <a:rPr lang="pt-BR" dirty="0" smtClean="0"/>
              <a:t>Maximização de                           </a:t>
            </a:r>
            <a:endParaRPr lang="pt-BR" dirty="0"/>
          </a:p>
          <a:p>
            <a:pPr marL="0" indent="0">
              <a:buNone/>
            </a:pPr>
            <a:r>
              <a:rPr lang="pt-BR" dirty="0" smtClean="0"/>
              <a:t>                                                                                                                       (23)</a:t>
            </a:r>
          </a:p>
          <a:p>
            <a:r>
              <a:rPr lang="pt-BR" dirty="0" smtClean="0"/>
              <a:t>Sujeito a: </a:t>
            </a:r>
            <a:endParaRPr lang="pt-BR" dirty="0"/>
          </a:p>
        </p:txBody>
      </p:sp>
      <p:pic>
        <p:nvPicPr>
          <p:cNvPr id="5" name="Imagem 4"/>
          <p:cNvPicPr>
            <a:picLocks noChangeAspect="1"/>
          </p:cNvPicPr>
          <p:nvPr/>
        </p:nvPicPr>
        <p:blipFill>
          <a:blip r:embed="rId2"/>
          <a:stretch>
            <a:fillRect/>
          </a:stretch>
        </p:blipFill>
        <p:spPr>
          <a:xfrm>
            <a:off x="4409454" y="4997659"/>
            <a:ext cx="1266825" cy="590550"/>
          </a:xfrm>
          <a:prstGeom prst="rect">
            <a:avLst/>
          </a:prstGeom>
        </p:spPr>
      </p:pic>
      <p:pic>
        <p:nvPicPr>
          <p:cNvPr id="6" name="Imagem 5"/>
          <p:cNvPicPr>
            <a:picLocks noChangeAspect="1"/>
          </p:cNvPicPr>
          <p:nvPr/>
        </p:nvPicPr>
        <p:blipFill>
          <a:blip r:embed="rId3"/>
          <a:stretch>
            <a:fillRect/>
          </a:stretch>
        </p:blipFill>
        <p:spPr>
          <a:xfrm>
            <a:off x="3311909" y="5694083"/>
            <a:ext cx="5410200" cy="942975"/>
          </a:xfrm>
          <a:prstGeom prst="rect">
            <a:avLst/>
          </a:prstGeom>
        </p:spPr>
      </p:pic>
      <p:sp>
        <p:nvSpPr>
          <p:cNvPr id="2" name="CaixaDeTexto 1"/>
          <p:cNvSpPr txBox="1"/>
          <p:nvPr/>
        </p:nvSpPr>
        <p:spPr>
          <a:xfrm>
            <a:off x="9888694" y="5131008"/>
            <a:ext cx="1881317" cy="1477328"/>
          </a:xfrm>
          <a:prstGeom prst="rect">
            <a:avLst/>
          </a:prstGeom>
          <a:solidFill>
            <a:schemeClr val="accent6">
              <a:lumMod val="40000"/>
              <a:lumOff val="60000"/>
            </a:schemeClr>
          </a:solidFill>
        </p:spPr>
        <p:txBody>
          <a:bodyPr wrap="square" rtlCol="0">
            <a:spAutoFit/>
          </a:bodyPr>
          <a:lstStyle/>
          <a:p>
            <a:pPr algn="ctr"/>
            <a:r>
              <a:rPr lang="pt-BR" b="1" i="1" dirty="0" smtClean="0"/>
              <a:t>As 3 condições que associam x, y, representam a economia sobre a FPP (função h)</a:t>
            </a:r>
            <a:endParaRPr lang="pt-BR" b="1" i="1" dirty="0"/>
          </a:p>
        </p:txBody>
      </p:sp>
    </p:spTree>
    <p:extLst>
      <p:ext uri="{BB962C8B-B14F-4D97-AF65-F5344CB8AC3E}">
        <p14:creationId xmlns:p14="http://schemas.microsoft.com/office/powerpoint/2010/main" val="265529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95399" y="398206"/>
            <a:ext cx="10483645" cy="5845277"/>
          </a:xfrm>
        </p:spPr>
        <p:txBody>
          <a:bodyPr>
            <a:normAutofit lnSpcReduction="10000"/>
          </a:bodyPr>
          <a:lstStyle/>
          <a:p>
            <a:r>
              <a:rPr lang="pt-BR" dirty="0" smtClean="0"/>
              <a:t>Combinando as ultimas 3 restrições em uma única para facilitar algebricamente, estas 3 equações definem a curva de possibilidade de produção (FPP), escrita, na forma implícita como:</a:t>
            </a:r>
          </a:p>
          <a:p>
            <a:endParaRPr lang="pt-BR" dirty="0"/>
          </a:p>
          <a:p>
            <a:r>
              <a:rPr lang="pt-BR" dirty="0" smtClean="0"/>
              <a:t>Nota: os parâmetros L e K foram suprimidos, pois não serão utilizados. Simplificando o problema:</a:t>
            </a:r>
          </a:p>
          <a:p>
            <a:r>
              <a:rPr lang="pt-BR" dirty="0" smtClean="0"/>
              <a:t>Maximiza-se	 </a:t>
            </a:r>
          </a:p>
          <a:p>
            <a:pPr marL="0" indent="0">
              <a:buNone/>
            </a:pPr>
            <a:r>
              <a:rPr lang="pt-BR" dirty="0" smtClean="0"/>
              <a:t>                                                                                           (24)</a:t>
            </a:r>
            <a:endParaRPr lang="pt-BR" dirty="0"/>
          </a:p>
          <a:p>
            <a:r>
              <a:rPr lang="pt-BR" dirty="0" smtClean="0"/>
              <a:t>Sujeito a: </a:t>
            </a:r>
          </a:p>
          <a:p>
            <a:endParaRPr lang="pt-BR" dirty="0" smtClean="0"/>
          </a:p>
          <a:p>
            <a:r>
              <a:rPr lang="pt-BR" dirty="0" smtClean="0"/>
              <a:t>Logo:                                                                                                            (25)</a:t>
            </a:r>
          </a:p>
          <a:p>
            <a:endParaRPr lang="pt-BR" dirty="0"/>
          </a:p>
          <a:p>
            <a:r>
              <a:rPr lang="pt-BR" dirty="0" smtClean="0"/>
              <a:t>Notando que: </a:t>
            </a:r>
          </a:p>
          <a:p>
            <a:endParaRPr lang="pt-BR" dirty="0">
              <a:solidFill>
                <a:srgbClr val="00B050"/>
              </a:solidFill>
            </a:endParaRPr>
          </a:p>
          <a:p>
            <a:r>
              <a:rPr lang="pt-BR" dirty="0" smtClean="0"/>
              <a:t>Chegam-se às seguintes C.P.0:</a:t>
            </a:r>
            <a:endParaRPr lang="pt-BR" dirty="0"/>
          </a:p>
        </p:txBody>
      </p:sp>
      <p:pic>
        <p:nvPicPr>
          <p:cNvPr id="5" name="Imagem 4"/>
          <p:cNvPicPr>
            <a:picLocks noChangeAspect="1"/>
          </p:cNvPicPr>
          <p:nvPr/>
        </p:nvPicPr>
        <p:blipFill>
          <a:blip r:embed="rId2"/>
          <a:stretch>
            <a:fillRect/>
          </a:stretch>
        </p:blipFill>
        <p:spPr>
          <a:xfrm>
            <a:off x="4309294" y="995139"/>
            <a:ext cx="3955948" cy="385537"/>
          </a:xfrm>
          <a:prstGeom prst="rect">
            <a:avLst/>
          </a:prstGeom>
        </p:spPr>
      </p:pic>
      <p:pic>
        <p:nvPicPr>
          <p:cNvPr id="6" name="Imagem 5"/>
          <p:cNvPicPr>
            <a:picLocks noChangeAspect="1"/>
          </p:cNvPicPr>
          <p:nvPr/>
        </p:nvPicPr>
        <p:blipFill>
          <a:blip r:embed="rId3"/>
          <a:stretch>
            <a:fillRect/>
          </a:stretch>
        </p:blipFill>
        <p:spPr>
          <a:xfrm>
            <a:off x="4309294" y="2166137"/>
            <a:ext cx="1690268" cy="513275"/>
          </a:xfrm>
          <a:prstGeom prst="rect">
            <a:avLst/>
          </a:prstGeom>
        </p:spPr>
      </p:pic>
      <p:pic>
        <p:nvPicPr>
          <p:cNvPr id="7" name="Imagem 6"/>
          <p:cNvPicPr>
            <a:picLocks noChangeAspect="1"/>
          </p:cNvPicPr>
          <p:nvPr/>
        </p:nvPicPr>
        <p:blipFill>
          <a:blip r:embed="rId4"/>
          <a:stretch>
            <a:fillRect/>
          </a:stretch>
        </p:blipFill>
        <p:spPr>
          <a:xfrm>
            <a:off x="3769442" y="2745878"/>
            <a:ext cx="3207467" cy="866883"/>
          </a:xfrm>
          <a:prstGeom prst="rect">
            <a:avLst/>
          </a:prstGeom>
        </p:spPr>
      </p:pic>
      <p:pic>
        <p:nvPicPr>
          <p:cNvPr id="8" name="Imagem 7"/>
          <p:cNvPicPr>
            <a:picLocks noChangeAspect="1"/>
          </p:cNvPicPr>
          <p:nvPr/>
        </p:nvPicPr>
        <p:blipFill>
          <a:blip r:embed="rId5"/>
          <a:stretch>
            <a:fillRect/>
          </a:stretch>
        </p:blipFill>
        <p:spPr>
          <a:xfrm>
            <a:off x="2239450" y="4350266"/>
            <a:ext cx="6267450" cy="447675"/>
          </a:xfrm>
          <a:prstGeom prst="rect">
            <a:avLst/>
          </a:prstGeom>
        </p:spPr>
      </p:pic>
      <p:pic>
        <p:nvPicPr>
          <p:cNvPr id="9" name="Imagem 8"/>
          <p:cNvPicPr>
            <a:picLocks noChangeAspect="1"/>
          </p:cNvPicPr>
          <p:nvPr/>
        </p:nvPicPr>
        <p:blipFill>
          <a:blip r:embed="rId6"/>
          <a:stretch>
            <a:fillRect/>
          </a:stretch>
        </p:blipFill>
        <p:spPr>
          <a:xfrm>
            <a:off x="3769442" y="5061538"/>
            <a:ext cx="4324350" cy="361950"/>
          </a:xfrm>
          <a:prstGeom prst="rect">
            <a:avLst/>
          </a:prstGeom>
        </p:spPr>
      </p:pic>
      <p:sp>
        <p:nvSpPr>
          <p:cNvPr id="2" name="CaixaDeTexto 1"/>
          <p:cNvSpPr txBox="1"/>
          <p:nvPr/>
        </p:nvSpPr>
        <p:spPr>
          <a:xfrm>
            <a:off x="10003186" y="2164838"/>
            <a:ext cx="1911931" cy="1477328"/>
          </a:xfrm>
          <a:prstGeom prst="rect">
            <a:avLst/>
          </a:prstGeom>
          <a:solidFill>
            <a:schemeClr val="accent6">
              <a:lumMod val="60000"/>
              <a:lumOff val="40000"/>
            </a:schemeClr>
          </a:solidFill>
        </p:spPr>
        <p:txBody>
          <a:bodyPr wrap="square" rtlCol="0">
            <a:spAutoFit/>
          </a:bodyPr>
          <a:lstStyle/>
          <a:p>
            <a:r>
              <a:rPr lang="pt-BR" dirty="0" smtClean="0"/>
              <a:t>A quantidade de x e y não pode exceder a fronteira </a:t>
            </a:r>
            <a:r>
              <a:rPr lang="pt-BR" dirty="0" smtClean="0">
                <a:sym typeface="Wingdings" panose="05000000000000000000" pitchFamily="2" charset="2"/>
              </a:rPr>
              <a:t> A função h é a FPP</a:t>
            </a:r>
            <a:endParaRPr lang="pt-BR" dirty="0"/>
          </a:p>
        </p:txBody>
      </p:sp>
      <p:sp>
        <p:nvSpPr>
          <p:cNvPr id="4" name="Seta em Curva para Cima 3"/>
          <p:cNvSpPr/>
          <p:nvPr/>
        </p:nvSpPr>
        <p:spPr>
          <a:xfrm>
            <a:off x="5154428" y="5423488"/>
            <a:ext cx="1382793" cy="55639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0" name="CaixaDeTexto 9"/>
          <p:cNvSpPr txBox="1"/>
          <p:nvPr/>
        </p:nvSpPr>
        <p:spPr>
          <a:xfrm>
            <a:off x="6537221" y="5564387"/>
            <a:ext cx="2525486" cy="830997"/>
          </a:xfrm>
          <a:prstGeom prst="rect">
            <a:avLst/>
          </a:prstGeom>
          <a:solidFill>
            <a:schemeClr val="accent6">
              <a:lumMod val="60000"/>
              <a:lumOff val="40000"/>
            </a:schemeClr>
          </a:solidFill>
        </p:spPr>
        <p:txBody>
          <a:bodyPr wrap="square" rtlCol="0">
            <a:spAutoFit/>
          </a:bodyPr>
          <a:lstStyle/>
          <a:p>
            <a:pPr algn="ctr"/>
            <a:r>
              <a:rPr lang="pt-BR" sz="1600" b="1" dirty="0" smtClean="0"/>
              <a:t>Esta multiplicação é igual a  1 </a:t>
            </a:r>
            <a:r>
              <a:rPr lang="pt-BR" sz="1600" b="1" dirty="0"/>
              <a:t> </a:t>
            </a:r>
            <a:r>
              <a:rPr lang="pt-BR" sz="1600" b="1" dirty="0" smtClean="0"/>
              <a:t>independentemente de qual é o xi que varia</a:t>
            </a:r>
            <a:endParaRPr lang="pt-BR" sz="1600" b="1" dirty="0"/>
          </a:p>
        </p:txBody>
      </p:sp>
      <p:cxnSp>
        <p:nvCxnSpPr>
          <p:cNvPr id="14" name="Conector de Seta Reta 13"/>
          <p:cNvCxnSpPr/>
          <p:nvPr/>
        </p:nvCxnSpPr>
        <p:spPr>
          <a:xfrm>
            <a:off x="11409528" y="1151647"/>
            <a:ext cx="0" cy="1013191"/>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86482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331839"/>
            <a:ext cx="9601200" cy="592394"/>
          </a:xfrm>
        </p:spPr>
        <p:txBody>
          <a:bodyPr>
            <a:normAutofit/>
          </a:bodyPr>
          <a:lstStyle/>
          <a:p>
            <a:r>
              <a:rPr lang="pt-BR" sz="3200" dirty="0" smtClean="0">
                <a:solidFill>
                  <a:schemeClr val="accent6">
                    <a:lumMod val="75000"/>
                  </a:schemeClr>
                </a:solidFill>
              </a:rPr>
              <a:t>Condições de 1ª. Ordem:</a:t>
            </a:r>
            <a:endParaRPr lang="pt-BR" sz="3200" dirty="0">
              <a:solidFill>
                <a:schemeClr val="accent6">
                  <a:lumMod val="75000"/>
                </a:schemeClr>
              </a:solidFill>
            </a:endParaRPr>
          </a:p>
        </p:txBody>
      </p:sp>
      <p:sp>
        <p:nvSpPr>
          <p:cNvPr id="3" name="Espaço Reservado para Conteúdo 2"/>
          <p:cNvSpPr>
            <a:spLocks noGrp="1"/>
          </p:cNvSpPr>
          <p:nvPr>
            <p:ph idx="1"/>
          </p:nvPr>
        </p:nvSpPr>
        <p:spPr>
          <a:xfrm>
            <a:off x="1371600" y="924233"/>
            <a:ext cx="10503074" cy="5789718"/>
          </a:xfrm>
        </p:spPr>
        <p:txBody>
          <a:bodyPr>
            <a:normAutofit/>
          </a:bodyPr>
          <a:lstStyle/>
          <a:p>
            <a:pPr marL="0" indent="0">
              <a:buNone/>
            </a:pPr>
            <a:r>
              <a:rPr lang="pt-BR" dirty="0" smtClean="0"/>
              <a:t>                                                                                                                 (26)</a:t>
            </a:r>
          </a:p>
          <a:p>
            <a:endParaRPr lang="pt-BR" dirty="0"/>
          </a:p>
          <a:p>
            <a:endParaRPr lang="pt-BR" dirty="0" smtClean="0"/>
          </a:p>
          <a:p>
            <a:r>
              <a:rPr lang="pt-BR" dirty="0" smtClean="0"/>
              <a:t>E as duas restrições:    </a:t>
            </a:r>
            <a:endParaRPr lang="pt-BR" dirty="0"/>
          </a:p>
          <a:p>
            <a:pPr marL="0" indent="0">
              <a:buNone/>
            </a:pPr>
            <a:r>
              <a:rPr lang="pt-BR" dirty="0" smtClean="0"/>
              <a:t>                    	                                                                                         (27)	</a:t>
            </a:r>
            <a:endParaRPr lang="pt-BR" dirty="0"/>
          </a:p>
          <a:p>
            <a:r>
              <a:rPr lang="pt-BR" dirty="0" smtClean="0"/>
              <a:t>Eliminando os multiplicadores </a:t>
            </a:r>
            <a:r>
              <a:rPr lang="pt-BR" dirty="0" err="1" smtClean="0"/>
              <a:t>lagrangeanos</a:t>
            </a:r>
            <a:r>
              <a:rPr lang="pt-BR" dirty="0" smtClean="0"/>
              <a:t> de (26), tem-se a expressão (28):</a:t>
            </a:r>
          </a:p>
          <a:p>
            <a:pPr marL="0" indent="0">
              <a:buNone/>
            </a:pPr>
            <a:r>
              <a:rPr lang="pt-BR" dirty="0" smtClean="0"/>
              <a:t>            (28)                                             A </a:t>
            </a:r>
            <a:r>
              <a:rPr lang="pt-BR" b="1" dirty="0" smtClean="0">
                <a:solidFill>
                  <a:srgbClr val="0070C0"/>
                </a:solidFill>
              </a:rPr>
              <a:t>quantidade </a:t>
            </a:r>
            <a:r>
              <a:rPr lang="pt-BR" b="1" dirty="0" err="1" smtClean="0">
                <a:solidFill>
                  <a:srgbClr val="0070C0"/>
                </a:solidFill>
              </a:rPr>
              <a:t>hx</a:t>
            </a:r>
            <a:r>
              <a:rPr lang="pt-BR" b="1" dirty="0" smtClean="0">
                <a:solidFill>
                  <a:srgbClr val="0070C0"/>
                </a:solidFill>
              </a:rPr>
              <a:t>/</a:t>
            </a:r>
            <a:r>
              <a:rPr lang="pt-BR" b="1" dirty="0" err="1" smtClean="0">
                <a:solidFill>
                  <a:srgbClr val="0070C0"/>
                </a:solidFill>
              </a:rPr>
              <a:t>hy</a:t>
            </a:r>
            <a:r>
              <a:rPr lang="pt-BR" b="1" dirty="0" smtClean="0">
                <a:solidFill>
                  <a:srgbClr val="0070C0"/>
                </a:solidFill>
              </a:rPr>
              <a:t> é a inclinação absoluta da FPP, ou</a:t>
            </a:r>
          </a:p>
          <a:p>
            <a:pPr marL="0" indent="0">
              <a:buNone/>
            </a:pPr>
            <a:r>
              <a:rPr lang="pt-BR" b="1" dirty="0">
                <a:solidFill>
                  <a:srgbClr val="0070C0"/>
                </a:solidFill>
              </a:rPr>
              <a:t>	</a:t>
            </a:r>
            <a:r>
              <a:rPr lang="pt-BR" b="1" dirty="0" smtClean="0">
                <a:solidFill>
                  <a:srgbClr val="0070C0"/>
                </a:solidFill>
              </a:rPr>
              <a:t>		</a:t>
            </a:r>
            <a:r>
              <a:rPr lang="pt-BR" b="1" dirty="0">
                <a:solidFill>
                  <a:srgbClr val="0070C0"/>
                </a:solidFill>
              </a:rPr>
              <a:t>	</a:t>
            </a:r>
            <a:r>
              <a:rPr lang="pt-BR" b="1" dirty="0" smtClean="0">
                <a:solidFill>
                  <a:srgbClr val="0070C0"/>
                </a:solidFill>
              </a:rPr>
              <a:t>      seja, na forma explícita, usando a regra da cadeia</a:t>
            </a:r>
            <a:r>
              <a:rPr lang="pt-BR" dirty="0" smtClean="0">
                <a:solidFill>
                  <a:srgbClr val="0070C0"/>
                </a:solidFill>
              </a:rPr>
              <a:t>:</a:t>
            </a:r>
            <a:endParaRPr lang="pt-BR" dirty="0"/>
          </a:p>
          <a:p>
            <a:pPr marL="0" indent="0">
              <a:buNone/>
            </a:pPr>
            <a:r>
              <a:rPr lang="pt-BR" dirty="0" smtClean="0"/>
              <a:t>                                                                                                 </a:t>
            </a:r>
            <a:endParaRPr lang="pt-BR" dirty="0"/>
          </a:p>
        </p:txBody>
      </p:sp>
      <p:pic>
        <p:nvPicPr>
          <p:cNvPr id="6" name="Imagem 5"/>
          <p:cNvPicPr>
            <a:picLocks noChangeAspect="1"/>
          </p:cNvPicPr>
          <p:nvPr/>
        </p:nvPicPr>
        <p:blipFill>
          <a:blip r:embed="rId2"/>
          <a:stretch>
            <a:fillRect/>
          </a:stretch>
        </p:blipFill>
        <p:spPr>
          <a:xfrm>
            <a:off x="5437239" y="2170031"/>
            <a:ext cx="3048000" cy="1009650"/>
          </a:xfrm>
          <a:prstGeom prst="rect">
            <a:avLst/>
          </a:prstGeom>
        </p:spPr>
      </p:pic>
      <p:pic>
        <p:nvPicPr>
          <p:cNvPr id="7" name="Imagem 6"/>
          <p:cNvPicPr>
            <a:picLocks noChangeAspect="1"/>
          </p:cNvPicPr>
          <p:nvPr/>
        </p:nvPicPr>
        <p:blipFill>
          <a:blip r:embed="rId3"/>
          <a:stretch>
            <a:fillRect/>
          </a:stretch>
        </p:blipFill>
        <p:spPr>
          <a:xfrm>
            <a:off x="2897296" y="3576711"/>
            <a:ext cx="2390775" cy="923925"/>
          </a:xfrm>
          <a:prstGeom prst="rect">
            <a:avLst/>
          </a:prstGeom>
        </p:spPr>
      </p:pic>
      <p:pic>
        <p:nvPicPr>
          <p:cNvPr id="8" name="Imagem 7"/>
          <p:cNvPicPr>
            <a:picLocks noChangeAspect="1"/>
          </p:cNvPicPr>
          <p:nvPr/>
        </p:nvPicPr>
        <p:blipFill>
          <a:blip r:embed="rId4"/>
          <a:stretch>
            <a:fillRect/>
          </a:stretch>
        </p:blipFill>
        <p:spPr>
          <a:xfrm>
            <a:off x="9623055" y="4500636"/>
            <a:ext cx="1914525" cy="828675"/>
          </a:xfrm>
          <a:prstGeom prst="rect">
            <a:avLst/>
          </a:prstGeom>
        </p:spPr>
      </p:pic>
      <p:pic>
        <p:nvPicPr>
          <p:cNvPr id="5" name="Imagem 4"/>
          <p:cNvPicPr>
            <a:picLocks noChangeAspect="1"/>
          </p:cNvPicPr>
          <p:nvPr/>
        </p:nvPicPr>
        <p:blipFill>
          <a:blip r:embed="rId5"/>
          <a:stretch>
            <a:fillRect/>
          </a:stretch>
        </p:blipFill>
        <p:spPr>
          <a:xfrm>
            <a:off x="6172200" y="199071"/>
            <a:ext cx="2313039" cy="1826084"/>
          </a:xfrm>
          <a:prstGeom prst="rect">
            <a:avLst/>
          </a:prstGeom>
          <a:solidFill>
            <a:schemeClr val="accent1">
              <a:lumMod val="75000"/>
            </a:schemeClr>
          </a:solidFill>
        </p:spPr>
      </p:pic>
      <p:sp>
        <p:nvSpPr>
          <p:cNvPr id="10" name="CaixaDeTexto 9"/>
          <p:cNvSpPr txBox="1"/>
          <p:nvPr/>
        </p:nvSpPr>
        <p:spPr>
          <a:xfrm>
            <a:off x="1164921" y="4729146"/>
            <a:ext cx="8246300" cy="1200329"/>
          </a:xfrm>
          <a:prstGeom prst="rect">
            <a:avLst/>
          </a:prstGeom>
          <a:solidFill>
            <a:schemeClr val="accent6">
              <a:lumMod val="20000"/>
              <a:lumOff val="80000"/>
            </a:schemeClr>
          </a:solidFill>
          <a:ln>
            <a:solidFill>
              <a:schemeClr val="accent1"/>
            </a:solidFill>
          </a:ln>
        </p:spPr>
        <p:txBody>
          <a:bodyPr wrap="square" rtlCol="0">
            <a:spAutoFit/>
          </a:bodyPr>
          <a:lstStyle/>
          <a:p>
            <a:r>
              <a:rPr lang="pt-BR" b="1" dirty="0" smtClean="0">
                <a:solidFill>
                  <a:schemeClr val="accent6">
                    <a:lumMod val="75000"/>
                  </a:schemeClr>
                </a:solidFill>
              </a:rPr>
              <a:t>Em (28) tem-se a condição marginal já apresentada anteriormente: Para o Pareto-ótimo global (produção e consumo), a avaliação marginal de cada commodity deve ser a mesma para todos os indivíduos e essa avaliação marginal comum deve se igualar ao custo marginal de produzir aquele bem</a:t>
            </a:r>
            <a:endParaRPr lang="pt-BR" b="1" dirty="0">
              <a:solidFill>
                <a:schemeClr val="accent6">
                  <a:lumMod val="75000"/>
                </a:schemeClr>
              </a:solidFill>
            </a:endParaRPr>
          </a:p>
        </p:txBody>
      </p:sp>
      <p:sp>
        <p:nvSpPr>
          <p:cNvPr id="11" name="CaixaDeTexto 10"/>
          <p:cNvSpPr txBox="1"/>
          <p:nvPr/>
        </p:nvSpPr>
        <p:spPr>
          <a:xfrm>
            <a:off x="4321479" y="6112701"/>
            <a:ext cx="5987442" cy="369332"/>
          </a:xfrm>
          <a:prstGeom prst="rect">
            <a:avLst/>
          </a:prstGeom>
          <a:noFill/>
        </p:spPr>
        <p:txBody>
          <a:bodyPr wrap="square" rtlCol="0">
            <a:spAutoFit/>
          </a:bodyPr>
          <a:lstStyle/>
          <a:p>
            <a:r>
              <a:rPr lang="pt-BR" dirty="0" smtClean="0"/>
              <a:t>Generalizável para n produtos e m indivíduos!!!!</a:t>
            </a:r>
            <a:endParaRPr lang="pt-BR" dirty="0"/>
          </a:p>
        </p:txBody>
      </p:sp>
      <p:cxnSp>
        <p:nvCxnSpPr>
          <p:cNvPr id="9" name="Conector de seta reta 8"/>
          <p:cNvCxnSpPr/>
          <p:nvPr/>
        </p:nvCxnSpPr>
        <p:spPr>
          <a:xfrm>
            <a:off x="5288071" y="4349406"/>
            <a:ext cx="5292246" cy="158006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3" name="CaixaDeTexto 12"/>
          <p:cNvSpPr txBox="1"/>
          <p:nvPr/>
        </p:nvSpPr>
        <p:spPr>
          <a:xfrm>
            <a:off x="9912350" y="6067620"/>
            <a:ext cx="2120900" cy="646331"/>
          </a:xfrm>
          <a:prstGeom prst="rect">
            <a:avLst/>
          </a:prstGeom>
          <a:noFill/>
        </p:spPr>
        <p:txBody>
          <a:bodyPr wrap="square" rtlCol="0">
            <a:spAutoFit/>
          </a:bodyPr>
          <a:lstStyle/>
          <a:p>
            <a:pPr algn="ctr"/>
            <a:r>
              <a:rPr lang="pt-BR" b="1" dirty="0" err="1" smtClean="0">
                <a:solidFill>
                  <a:srgbClr val="FF0000"/>
                </a:solidFill>
              </a:rPr>
              <a:t>Otimalidade</a:t>
            </a:r>
            <a:r>
              <a:rPr lang="pt-BR" b="1" dirty="0" smtClean="0">
                <a:solidFill>
                  <a:srgbClr val="FF0000"/>
                </a:solidFill>
              </a:rPr>
              <a:t> das trocas</a:t>
            </a:r>
            <a:endParaRPr lang="pt-BR" b="1" dirty="0">
              <a:solidFill>
                <a:srgbClr val="FF0000"/>
              </a:solidFill>
            </a:endParaRPr>
          </a:p>
        </p:txBody>
      </p:sp>
      <p:sp>
        <p:nvSpPr>
          <p:cNvPr id="4" name="CaixaDeTexto 3"/>
          <p:cNvSpPr txBox="1"/>
          <p:nvPr/>
        </p:nvSpPr>
        <p:spPr>
          <a:xfrm>
            <a:off x="11337995" y="4545641"/>
            <a:ext cx="695256" cy="369332"/>
          </a:xfrm>
          <a:prstGeom prst="rect">
            <a:avLst/>
          </a:prstGeom>
          <a:solidFill>
            <a:schemeClr val="accent6">
              <a:lumMod val="60000"/>
              <a:lumOff val="40000"/>
            </a:schemeClr>
          </a:solidFill>
        </p:spPr>
        <p:txBody>
          <a:bodyPr wrap="square" rtlCol="0">
            <a:spAutoFit/>
          </a:bodyPr>
          <a:lstStyle/>
          <a:p>
            <a:pPr algn="ctr"/>
            <a:r>
              <a:rPr lang="pt-BR" b="1" dirty="0" smtClean="0"/>
              <a:t>= </a:t>
            </a:r>
            <a:r>
              <a:rPr lang="el-GR" b="1" dirty="0" smtClean="0"/>
              <a:t>λ</a:t>
            </a:r>
            <a:r>
              <a:rPr lang="pt-BR" b="1" dirty="0" smtClean="0"/>
              <a:t>*</a:t>
            </a:r>
            <a:endParaRPr lang="pt-BR" b="1" dirty="0"/>
          </a:p>
        </p:txBody>
      </p:sp>
    </p:spTree>
    <p:extLst>
      <p:ext uri="{BB962C8B-B14F-4D97-AF65-F5344CB8AC3E}">
        <p14:creationId xmlns:p14="http://schemas.microsoft.com/office/powerpoint/2010/main" val="291739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3445" y="320979"/>
            <a:ext cx="9601200" cy="729641"/>
          </a:xfrm>
        </p:spPr>
        <p:txBody>
          <a:bodyPr>
            <a:normAutofit fontScale="90000"/>
          </a:bodyPr>
          <a:lstStyle/>
          <a:p>
            <a:r>
              <a:rPr lang="pt-BR" b="1" dirty="0" smtClean="0">
                <a:solidFill>
                  <a:schemeClr val="accent6">
                    <a:lumMod val="75000"/>
                  </a:schemeClr>
                </a:solidFill>
              </a:rPr>
              <a:t>ÓTIMO PARETO </a:t>
            </a:r>
            <a:br>
              <a:rPr lang="pt-BR" b="1" dirty="0" smtClean="0">
                <a:solidFill>
                  <a:schemeClr val="accent6">
                    <a:lumMod val="75000"/>
                  </a:schemeClr>
                </a:solidFill>
              </a:rPr>
            </a:br>
            <a:r>
              <a:rPr lang="pt-BR" b="1" dirty="0" smtClean="0">
                <a:solidFill>
                  <a:schemeClr val="accent6">
                    <a:lumMod val="75000"/>
                  </a:schemeClr>
                </a:solidFill>
              </a:rPr>
              <a:t>GLOBAL</a:t>
            </a:r>
            <a:endParaRPr lang="pt-BR" b="1" dirty="0">
              <a:solidFill>
                <a:schemeClr val="accent6">
                  <a:lumMod val="75000"/>
                </a:schemeClr>
              </a:solidFill>
            </a:endParaRPr>
          </a:p>
        </p:txBody>
      </p:sp>
      <p:pic>
        <p:nvPicPr>
          <p:cNvPr id="4" name="Espaço Reservado para Conteúdo 3"/>
          <p:cNvPicPr>
            <a:picLocks noGrp="1" noChangeAspect="1"/>
          </p:cNvPicPr>
          <p:nvPr>
            <p:ph idx="1"/>
          </p:nvPr>
        </p:nvPicPr>
        <p:blipFill>
          <a:blip r:embed="rId2"/>
          <a:stretch>
            <a:fillRect/>
          </a:stretch>
        </p:blipFill>
        <p:spPr>
          <a:xfrm>
            <a:off x="5899355" y="685800"/>
            <a:ext cx="5617074" cy="3692080"/>
          </a:xfrm>
          <a:prstGeom prst="rect">
            <a:avLst/>
          </a:prstGeom>
        </p:spPr>
      </p:pic>
      <p:sp>
        <p:nvSpPr>
          <p:cNvPr id="6" name="CaixaDeTexto 5"/>
          <p:cNvSpPr txBox="1"/>
          <p:nvPr/>
        </p:nvSpPr>
        <p:spPr>
          <a:xfrm>
            <a:off x="1149566" y="2069556"/>
            <a:ext cx="4196219" cy="2031325"/>
          </a:xfrm>
          <a:prstGeom prst="rect">
            <a:avLst/>
          </a:prstGeom>
          <a:noFill/>
        </p:spPr>
        <p:txBody>
          <a:bodyPr wrap="square" rtlCol="0">
            <a:spAutoFit/>
          </a:bodyPr>
          <a:lstStyle/>
          <a:p>
            <a:r>
              <a:rPr lang="pt-BR" dirty="0" smtClean="0"/>
              <a:t>Em A´</a:t>
            </a:r>
            <a:r>
              <a:rPr lang="pt-BR" dirty="0" smtClean="0">
                <a:sym typeface="Wingdings" panose="05000000000000000000" pitchFamily="2" charset="2"/>
              </a:rPr>
              <a:t> avaliação marginal de x (TMS) se iguala à inclinação da linha tangente em A (Custo marginal de x)  </a:t>
            </a:r>
            <a:r>
              <a:rPr lang="pt-BR" b="1" dirty="0" smtClean="0">
                <a:solidFill>
                  <a:srgbClr val="0070C0"/>
                </a:solidFill>
                <a:sym typeface="Wingdings" panose="05000000000000000000" pitchFamily="2" charset="2"/>
              </a:rPr>
              <a:t>este é um ponto de alocação ótima de Pareto global, eficiente em produção e consumo</a:t>
            </a:r>
          </a:p>
          <a:p>
            <a:r>
              <a:rPr lang="pt-BR" b="1" dirty="0" smtClean="0">
                <a:solidFill>
                  <a:schemeClr val="accent4">
                    <a:lumMod val="50000"/>
                  </a:schemeClr>
                </a:solidFill>
                <a:sym typeface="Wingdings" panose="05000000000000000000" pitchFamily="2" charset="2"/>
              </a:rPr>
              <a:t>Neste ponto especial, o Custo marginal se iguala ao benefício marginal </a:t>
            </a:r>
            <a:endParaRPr lang="pt-BR" b="1" dirty="0">
              <a:solidFill>
                <a:schemeClr val="accent4">
                  <a:lumMod val="50000"/>
                </a:schemeClr>
              </a:solidFill>
            </a:endParaRPr>
          </a:p>
        </p:txBody>
      </p:sp>
      <p:sp>
        <p:nvSpPr>
          <p:cNvPr id="3" name="CaixaDeTexto 2"/>
          <p:cNvSpPr txBox="1"/>
          <p:nvPr/>
        </p:nvSpPr>
        <p:spPr>
          <a:xfrm>
            <a:off x="1022556" y="4537957"/>
            <a:ext cx="10953134" cy="2031325"/>
          </a:xfrm>
          <a:prstGeom prst="rect">
            <a:avLst/>
          </a:prstGeom>
          <a:noFill/>
        </p:spPr>
        <p:txBody>
          <a:bodyPr wrap="square" rtlCol="0">
            <a:spAutoFit/>
          </a:bodyPr>
          <a:lstStyle/>
          <a:p>
            <a:r>
              <a:rPr lang="pt-BR" dirty="0" smtClean="0">
                <a:solidFill>
                  <a:srgbClr val="002060"/>
                </a:solidFill>
              </a:rPr>
              <a:t>A curva PP representa a fronteira de possibilidade de produção da economia para uma dada dotação de recursos. A inclinação desta fronteira é o custo marginal de produzir x, em termos do y do qual se abdica. </a:t>
            </a:r>
          </a:p>
          <a:p>
            <a:endParaRPr lang="pt-BR" dirty="0" smtClean="0">
              <a:solidFill>
                <a:srgbClr val="002060"/>
              </a:solidFill>
            </a:endParaRPr>
          </a:p>
          <a:p>
            <a:r>
              <a:rPr lang="pt-BR" dirty="0" smtClean="0">
                <a:solidFill>
                  <a:srgbClr val="002060"/>
                </a:solidFill>
              </a:rPr>
              <a:t>Em qualquer ponto, por exemplo A, ao longo da fronteira, uma caixa de </a:t>
            </a:r>
            <a:r>
              <a:rPr lang="pt-BR" dirty="0" err="1" smtClean="0">
                <a:solidFill>
                  <a:srgbClr val="002060"/>
                </a:solidFill>
              </a:rPr>
              <a:t>Edgeworth</a:t>
            </a:r>
            <a:r>
              <a:rPr lang="pt-BR" dirty="0" smtClean="0">
                <a:solidFill>
                  <a:srgbClr val="002060"/>
                </a:solidFill>
              </a:rPr>
              <a:t> pode ser construída: os pontos na caixa representam alocações de x e y para os dois consumidores; estes consumidores deverão fazer trocas na curva de contrato AO. Em algum ponto ou pontos de AO, as inclinações das suas curvas de indiferença se equalizarão à inclinação da curva de transformação em A (Ponto A´)</a:t>
            </a:r>
            <a:endParaRPr lang="pt-BR" dirty="0">
              <a:solidFill>
                <a:srgbClr val="002060"/>
              </a:solidFill>
            </a:endParaRPr>
          </a:p>
        </p:txBody>
      </p:sp>
    </p:spTree>
    <p:extLst>
      <p:ext uri="{BB962C8B-B14F-4D97-AF65-F5344CB8AC3E}">
        <p14:creationId xmlns:p14="http://schemas.microsoft.com/office/powerpoint/2010/main" val="1517262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71462"/>
            <a:ext cx="9601200" cy="714375"/>
          </a:xfrm>
        </p:spPr>
        <p:txBody>
          <a:bodyPr/>
          <a:lstStyle/>
          <a:p>
            <a:r>
              <a:rPr lang="pt-BR" dirty="0" smtClean="0">
                <a:solidFill>
                  <a:schemeClr val="accent6">
                    <a:lumMod val="75000"/>
                  </a:schemeClr>
                </a:solidFill>
              </a:rPr>
              <a:t>Comentários adicionais</a:t>
            </a:r>
            <a:endParaRPr lang="pt-BR" dirty="0">
              <a:solidFill>
                <a:schemeClr val="accent6">
                  <a:lumMod val="75000"/>
                </a:schemeClr>
              </a:solidFill>
            </a:endParaRPr>
          </a:p>
        </p:txBody>
      </p:sp>
      <p:sp>
        <p:nvSpPr>
          <p:cNvPr id="3" name="Espaço Reservado para Conteúdo 2"/>
          <p:cNvSpPr>
            <a:spLocks noGrp="1"/>
          </p:cNvSpPr>
          <p:nvPr>
            <p:ph idx="1"/>
          </p:nvPr>
        </p:nvSpPr>
        <p:spPr>
          <a:xfrm>
            <a:off x="1514475" y="1385888"/>
            <a:ext cx="9601200" cy="4986337"/>
          </a:xfrm>
        </p:spPr>
        <p:txBody>
          <a:bodyPr>
            <a:normAutofit/>
          </a:bodyPr>
          <a:lstStyle/>
          <a:p>
            <a:r>
              <a:rPr lang="pt-BR" sz="2400" dirty="0" smtClean="0"/>
              <a:t>A </a:t>
            </a:r>
            <a:r>
              <a:rPr lang="pt-BR" sz="2400" b="1" u="sng" dirty="0" smtClean="0"/>
              <a:t>FRONTEIRA DE POSSIBILIDADE DE PRODUÇÃO </a:t>
            </a:r>
            <a:r>
              <a:rPr lang="pt-BR" sz="2400" dirty="0" smtClean="0"/>
              <a:t>é estritamente côncava e sua inclinação em cada ponto, ou seja, a inclinação de y com relação a x, indica o custo marginal social da produção de y em termos de x (= o quanto vale a produção de y, quando varia uma unidade de x)</a:t>
            </a:r>
          </a:p>
          <a:p>
            <a:r>
              <a:rPr lang="pt-BR" sz="2400" dirty="0" smtClean="0"/>
              <a:t>A FPP é </a:t>
            </a:r>
            <a:r>
              <a:rPr lang="pt-BR" sz="2400" b="1" u="sng" dirty="0" smtClean="0"/>
              <a:t>inclinada negativamente e decrescente a taxas crescentes </a:t>
            </a:r>
            <a:r>
              <a:rPr lang="pt-BR" sz="2400" dirty="0" smtClean="0">
                <a:sym typeface="Wingdings" panose="05000000000000000000" pitchFamily="2" charset="2"/>
              </a:rPr>
              <a:t> é cada vez mais difícil trocar um bem por outro</a:t>
            </a:r>
          </a:p>
          <a:p>
            <a:r>
              <a:rPr lang="pt-BR" sz="2400" dirty="0" smtClean="0">
                <a:sym typeface="Wingdings" panose="05000000000000000000" pitchFamily="2" charset="2"/>
              </a:rPr>
              <a:t>Pontos como o A na FPP, ao longo dessa curva, são todos pontos ótimos e, portanto, não há como compará-los: </a:t>
            </a:r>
            <a:r>
              <a:rPr lang="pt-BR" sz="2400" b="1" u="sng" dirty="0" smtClean="0">
                <a:solidFill>
                  <a:schemeClr val="accent6">
                    <a:lumMod val="75000"/>
                  </a:schemeClr>
                </a:solidFill>
                <a:sym typeface="Wingdings" panose="05000000000000000000" pitchFamily="2" charset="2"/>
              </a:rPr>
              <a:t>são ótimos de Pareto</a:t>
            </a:r>
            <a:r>
              <a:rPr lang="pt-BR" sz="2400" dirty="0" smtClean="0">
                <a:sym typeface="Wingdings" panose="05000000000000000000" pitchFamily="2" charset="2"/>
              </a:rPr>
              <a:t>.</a:t>
            </a:r>
          </a:p>
          <a:p>
            <a:r>
              <a:rPr lang="pt-BR" sz="2400" b="1" u="sng" dirty="0" smtClean="0">
                <a:sym typeface="Wingdings" panose="05000000000000000000" pitchFamily="2" charset="2"/>
              </a:rPr>
              <a:t>L e K são deslocadores da fronteira</a:t>
            </a:r>
            <a:r>
              <a:rPr lang="pt-BR" sz="2400" dirty="0" smtClean="0">
                <a:sym typeface="Wingdings" panose="05000000000000000000" pitchFamily="2" charset="2"/>
              </a:rPr>
              <a:t>; a forma como ela se desloca depende do estado da tecnologia (ela não se desloca necessariamente de forma paralela)</a:t>
            </a:r>
            <a:endParaRPr lang="pt-BR" sz="2400" dirty="0" smtClean="0"/>
          </a:p>
          <a:p>
            <a:endParaRPr lang="pt-BR" sz="2400" dirty="0"/>
          </a:p>
        </p:txBody>
      </p:sp>
    </p:spTree>
    <p:extLst>
      <p:ext uri="{BB962C8B-B14F-4D97-AF65-F5344CB8AC3E}">
        <p14:creationId xmlns:p14="http://schemas.microsoft.com/office/powerpoint/2010/main" val="3079932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900113"/>
          </a:xfrm>
        </p:spPr>
        <p:txBody>
          <a:bodyPr/>
          <a:lstStyle/>
          <a:p>
            <a:r>
              <a:rPr lang="pt-BR" b="1" dirty="0" smtClean="0">
                <a:solidFill>
                  <a:schemeClr val="accent6">
                    <a:lumMod val="75000"/>
                  </a:schemeClr>
                </a:solidFill>
              </a:rPr>
              <a:t>Pelo Teorema do Envelope</a:t>
            </a:r>
            <a:endParaRPr lang="pt-BR" b="1" dirty="0">
              <a:solidFill>
                <a:schemeClr val="accent6">
                  <a:lumMod val="75000"/>
                </a:schemeClr>
              </a:solidFill>
            </a:endParaRP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1528763" y="1585912"/>
                <a:ext cx="9272587" cy="4986337"/>
              </a:xfrm>
            </p:spPr>
            <p:txBody>
              <a:bodyPr>
                <a:normAutofit fontScale="85000" lnSpcReduction="20000"/>
              </a:bodyPr>
              <a:lstStyle/>
              <a:p>
                <a:r>
                  <a:rPr lang="pt-BR" sz="2400" dirty="0" smtClean="0"/>
                  <a:t>Pelo Teorema:</a:t>
                </a:r>
              </a:p>
              <a:p>
                <a:pPr marL="0" indent="0">
                  <a:buNone/>
                </a:pPr>
                <a14:m>
                  <m:oMathPara xmlns:m="http://schemas.openxmlformats.org/officeDocument/2006/math">
                    <m:oMathParaPr>
                      <m:jc m:val="centerGroup"/>
                    </m:oMathParaPr>
                    <m:oMath xmlns:m="http://schemas.openxmlformats.org/officeDocument/2006/math">
                      <m:f>
                        <m:fPr>
                          <m:ctrlPr>
                            <a:rPr lang="pt-BR" sz="3000" b="1" i="1" smtClean="0">
                              <a:solidFill>
                                <a:schemeClr val="accent6">
                                  <a:lumMod val="75000"/>
                                </a:schemeClr>
                              </a:solidFill>
                              <a:latin typeface="Cambria Math" panose="02040503050406030204" pitchFamily="18" charset="0"/>
                            </a:rPr>
                          </m:ctrlPr>
                        </m:fPr>
                        <m:num>
                          <m:r>
                            <a:rPr lang="pt-BR" sz="3000" b="1" i="1" smtClean="0">
                              <a:solidFill>
                                <a:schemeClr val="accent6">
                                  <a:lumMod val="75000"/>
                                </a:schemeClr>
                              </a:solidFill>
                              <a:latin typeface="Cambria Math" panose="02040503050406030204" pitchFamily="18" charset="0"/>
                              <a:ea typeface="Cambria Math" panose="02040503050406030204" pitchFamily="18" charset="0"/>
                            </a:rPr>
                            <m:t>𝝏</m:t>
                          </m:r>
                          <m:sSup>
                            <m:sSupPr>
                              <m:ctrlPr>
                                <a:rPr lang="pt-BR" sz="3000" b="1" i="1" smtClean="0">
                                  <a:solidFill>
                                    <a:schemeClr val="accent6">
                                      <a:lumMod val="75000"/>
                                    </a:schemeClr>
                                  </a:solidFill>
                                  <a:latin typeface="Cambria Math" panose="02040503050406030204" pitchFamily="18" charset="0"/>
                                  <a:ea typeface="Cambria Math" panose="02040503050406030204" pitchFamily="18" charset="0"/>
                                </a:rPr>
                              </m:ctrlPr>
                            </m:sSupPr>
                            <m:e>
                              <m:r>
                                <a:rPr lang="pt-BR" sz="3000" b="1" i="1" smtClean="0">
                                  <a:solidFill>
                                    <a:schemeClr val="accent6">
                                      <a:lumMod val="75000"/>
                                    </a:schemeClr>
                                  </a:solidFill>
                                  <a:latin typeface="Cambria Math" panose="02040503050406030204" pitchFamily="18" charset="0"/>
                                  <a:ea typeface="Cambria Math" panose="02040503050406030204" pitchFamily="18" charset="0"/>
                                </a:rPr>
                                <m:t>𝒚</m:t>
                              </m:r>
                            </m:e>
                            <m:sup>
                              <m:r>
                                <a:rPr lang="pt-BR" sz="3000" b="1" i="1" smtClean="0">
                                  <a:solidFill>
                                    <a:schemeClr val="accent6">
                                      <a:lumMod val="75000"/>
                                    </a:schemeClr>
                                  </a:solidFill>
                                  <a:latin typeface="Cambria Math" panose="02040503050406030204" pitchFamily="18" charset="0"/>
                                  <a:ea typeface="Cambria Math" panose="02040503050406030204" pitchFamily="18" charset="0"/>
                                </a:rPr>
                                <m:t>∗</m:t>
                              </m:r>
                            </m:sup>
                          </m:sSup>
                        </m:num>
                        <m:den>
                          <m:r>
                            <a:rPr lang="pt-BR" sz="3000" b="1" i="1" smtClean="0">
                              <a:solidFill>
                                <a:schemeClr val="accent6">
                                  <a:lumMod val="75000"/>
                                </a:schemeClr>
                              </a:solidFill>
                              <a:latin typeface="Cambria Math" panose="02040503050406030204" pitchFamily="18" charset="0"/>
                              <a:ea typeface="Cambria Math" panose="02040503050406030204" pitchFamily="18" charset="0"/>
                            </a:rPr>
                            <m:t>𝝏</m:t>
                          </m:r>
                          <m:r>
                            <a:rPr lang="pt-BR" sz="3000" b="1" i="1" smtClean="0">
                              <a:solidFill>
                                <a:schemeClr val="accent6">
                                  <a:lumMod val="75000"/>
                                </a:schemeClr>
                              </a:solidFill>
                              <a:latin typeface="Cambria Math" panose="02040503050406030204" pitchFamily="18" charset="0"/>
                              <a:ea typeface="Cambria Math" panose="02040503050406030204" pitchFamily="18" charset="0"/>
                            </a:rPr>
                            <m:t>𝑳</m:t>
                          </m:r>
                        </m:den>
                      </m:f>
                      <m:r>
                        <a:rPr lang="pt-BR" sz="3000" b="1" i="1" smtClean="0">
                          <a:solidFill>
                            <a:schemeClr val="accent6">
                              <a:lumMod val="75000"/>
                            </a:schemeClr>
                          </a:solidFill>
                          <a:latin typeface="Cambria Math" panose="02040503050406030204" pitchFamily="18" charset="0"/>
                        </a:rPr>
                        <m:t>=</m:t>
                      </m:r>
                      <m:sSubSup>
                        <m:sSubSupPr>
                          <m:ctrlPr>
                            <a:rPr lang="pt-BR" sz="3000" b="1" i="1" smtClean="0">
                              <a:solidFill>
                                <a:schemeClr val="accent6">
                                  <a:lumMod val="75000"/>
                                </a:schemeClr>
                              </a:solidFill>
                              <a:latin typeface="Cambria Math" panose="02040503050406030204" pitchFamily="18" charset="0"/>
                            </a:rPr>
                          </m:ctrlPr>
                        </m:sSubSupPr>
                        <m:e>
                          <m:r>
                            <a:rPr lang="el-GR" sz="3000" b="1" i="1" smtClean="0">
                              <a:solidFill>
                                <a:schemeClr val="accent6">
                                  <a:lumMod val="75000"/>
                                </a:schemeClr>
                              </a:solidFill>
                              <a:latin typeface="Cambria Math" panose="02040503050406030204" pitchFamily="18" charset="0"/>
                            </a:rPr>
                            <m:t>𝝀</m:t>
                          </m:r>
                        </m:e>
                        <m:sub>
                          <m:r>
                            <a:rPr lang="pt-BR" sz="3000" b="1" i="1" smtClean="0">
                              <a:solidFill>
                                <a:schemeClr val="accent6">
                                  <a:lumMod val="75000"/>
                                </a:schemeClr>
                              </a:solidFill>
                              <a:latin typeface="Cambria Math" panose="02040503050406030204" pitchFamily="18" charset="0"/>
                            </a:rPr>
                            <m:t>𝑳</m:t>
                          </m:r>
                        </m:sub>
                        <m:sup>
                          <m:r>
                            <a:rPr lang="pt-BR" sz="3000" b="1" i="1" smtClean="0">
                              <a:solidFill>
                                <a:schemeClr val="accent6">
                                  <a:lumMod val="75000"/>
                                </a:schemeClr>
                              </a:solidFill>
                              <a:latin typeface="Cambria Math" panose="02040503050406030204" pitchFamily="18" charset="0"/>
                            </a:rPr>
                            <m:t>∗</m:t>
                          </m:r>
                        </m:sup>
                      </m:sSubSup>
                    </m:oMath>
                  </m:oMathPara>
                </a14:m>
                <a:endParaRPr lang="pt-BR" sz="2400" b="1" dirty="0"/>
              </a:p>
              <a:p>
                <a:r>
                  <a:rPr lang="pt-BR" sz="2400" dirty="0" smtClean="0"/>
                  <a:t>Substituindo:  </a:t>
                </a:r>
              </a:p>
              <a:p>
                <a:pPr marL="0" indent="0">
                  <a:buNone/>
                </a:pPr>
                <a14:m>
                  <m:oMathPara xmlns:m="http://schemas.openxmlformats.org/officeDocument/2006/math">
                    <m:oMathParaPr>
                      <m:jc m:val="centerGroup"/>
                    </m:oMathParaPr>
                    <m:oMath xmlns:m="http://schemas.openxmlformats.org/officeDocument/2006/math">
                      <m:f>
                        <m:fPr>
                          <m:ctrlPr>
                            <a:rPr lang="pt-BR" sz="2600" b="1" i="1" smtClean="0">
                              <a:solidFill>
                                <a:schemeClr val="accent6">
                                  <a:lumMod val="75000"/>
                                </a:schemeClr>
                              </a:solidFill>
                              <a:latin typeface="Cambria Math" panose="02040503050406030204" pitchFamily="18" charset="0"/>
                            </a:rPr>
                          </m:ctrlPr>
                        </m:fPr>
                        <m:num>
                          <m:r>
                            <a:rPr lang="pt-BR" sz="2600" b="1" i="1" smtClean="0">
                              <a:solidFill>
                                <a:schemeClr val="accent6">
                                  <a:lumMod val="75000"/>
                                </a:schemeClr>
                              </a:solidFill>
                              <a:latin typeface="Cambria Math" panose="02040503050406030204" pitchFamily="18" charset="0"/>
                              <a:ea typeface="Cambria Math" panose="02040503050406030204" pitchFamily="18" charset="0"/>
                            </a:rPr>
                            <m:t>𝝏</m:t>
                          </m:r>
                          <m:sSup>
                            <m:sSupPr>
                              <m:ctrlPr>
                                <a:rPr lang="pt-BR" sz="2600" b="1" i="1" smtClean="0">
                                  <a:solidFill>
                                    <a:schemeClr val="accent6">
                                      <a:lumMod val="75000"/>
                                    </a:schemeClr>
                                  </a:solidFill>
                                  <a:latin typeface="Cambria Math" panose="02040503050406030204" pitchFamily="18" charset="0"/>
                                  <a:ea typeface="Cambria Math" panose="02040503050406030204" pitchFamily="18" charset="0"/>
                                </a:rPr>
                              </m:ctrlPr>
                            </m:sSupPr>
                            <m:e>
                              <m:r>
                                <a:rPr lang="pt-BR" sz="2600" b="1" i="1" smtClean="0">
                                  <a:solidFill>
                                    <a:schemeClr val="accent6">
                                      <a:lumMod val="75000"/>
                                    </a:schemeClr>
                                  </a:solidFill>
                                  <a:latin typeface="Cambria Math" panose="02040503050406030204" pitchFamily="18" charset="0"/>
                                  <a:ea typeface="Cambria Math" panose="02040503050406030204" pitchFamily="18" charset="0"/>
                                </a:rPr>
                                <m:t>𝒚</m:t>
                              </m:r>
                            </m:e>
                            <m:sup>
                              <m:r>
                                <a:rPr lang="pt-BR" sz="2600" b="1" i="1" smtClean="0">
                                  <a:solidFill>
                                    <a:schemeClr val="accent6">
                                      <a:lumMod val="75000"/>
                                    </a:schemeClr>
                                  </a:solidFill>
                                  <a:latin typeface="Cambria Math" panose="02040503050406030204" pitchFamily="18" charset="0"/>
                                  <a:ea typeface="Cambria Math" panose="02040503050406030204" pitchFamily="18" charset="0"/>
                                </a:rPr>
                                <m:t>∗</m:t>
                              </m:r>
                            </m:sup>
                          </m:sSup>
                        </m:num>
                        <m:den>
                          <m:r>
                            <a:rPr lang="pt-BR" sz="2600" b="1" i="1" smtClean="0">
                              <a:solidFill>
                                <a:schemeClr val="accent6">
                                  <a:lumMod val="75000"/>
                                </a:schemeClr>
                              </a:solidFill>
                              <a:latin typeface="Cambria Math" panose="02040503050406030204" pitchFamily="18" charset="0"/>
                              <a:ea typeface="Cambria Math" panose="02040503050406030204" pitchFamily="18" charset="0"/>
                            </a:rPr>
                            <m:t>𝝏</m:t>
                          </m:r>
                          <m:r>
                            <a:rPr lang="pt-BR" sz="2600" b="1" i="1" smtClean="0">
                              <a:solidFill>
                                <a:schemeClr val="accent6">
                                  <a:lumMod val="75000"/>
                                </a:schemeClr>
                              </a:solidFill>
                              <a:latin typeface="Cambria Math" panose="02040503050406030204" pitchFamily="18" charset="0"/>
                              <a:ea typeface="Cambria Math" panose="02040503050406030204" pitchFamily="18" charset="0"/>
                            </a:rPr>
                            <m:t>𝒙</m:t>
                          </m:r>
                        </m:den>
                      </m:f>
                      <m:r>
                        <a:rPr lang="pt-BR" sz="2600" b="1" i="1" smtClean="0">
                          <a:solidFill>
                            <a:schemeClr val="accent6">
                              <a:lumMod val="75000"/>
                            </a:schemeClr>
                          </a:solidFill>
                          <a:latin typeface="Cambria Math" panose="02040503050406030204" pitchFamily="18" charset="0"/>
                        </a:rPr>
                        <m:t>=</m:t>
                      </m:r>
                      <m:f>
                        <m:fPr>
                          <m:ctrlPr>
                            <a:rPr lang="pt-BR" sz="2600" b="1" i="1" smtClean="0">
                              <a:solidFill>
                                <a:schemeClr val="accent6">
                                  <a:lumMod val="75000"/>
                                </a:schemeClr>
                              </a:solidFill>
                              <a:latin typeface="Cambria Math" panose="02040503050406030204" pitchFamily="18" charset="0"/>
                            </a:rPr>
                          </m:ctrlPr>
                        </m:fPr>
                        <m:num>
                          <m:r>
                            <a:rPr lang="pt-BR" sz="2600" b="1" i="1" smtClean="0">
                              <a:solidFill>
                                <a:schemeClr val="accent6">
                                  <a:lumMod val="75000"/>
                                </a:schemeClr>
                              </a:solidFill>
                              <a:latin typeface="Cambria Math" panose="02040503050406030204" pitchFamily="18" charset="0"/>
                            </a:rPr>
                            <m:t>−</m:t>
                          </m:r>
                          <m:f>
                            <m:fPr>
                              <m:ctrlPr>
                                <a:rPr lang="pt-BR" sz="2600" b="1" i="1" smtClean="0">
                                  <a:solidFill>
                                    <a:schemeClr val="accent6">
                                      <a:lumMod val="75000"/>
                                    </a:schemeClr>
                                  </a:solidFill>
                                  <a:latin typeface="Cambria Math" panose="02040503050406030204" pitchFamily="18" charset="0"/>
                                </a:rPr>
                              </m:ctrlPr>
                            </m:fPr>
                            <m:num>
                              <m:r>
                                <a:rPr lang="pt-BR" sz="2600" b="1" i="1" smtClean="0">
                                  <a:solidFill>
                                    <a:schemeClr val="accent6">
                                      <a:lumMod val="75000"/>
                                    </a:schemeClr>
                                  </a:solidFill>
                                  <a:latin typeface="Cambria Math" panose="02040503050406030204" pitchFamily="18" charset="0"/>
                                  <a:ea typeface="Cambria Math" panose="02040503050406030204" pitchFamily="18" charset="0"/>
                                </a:rPr>
                                <m:t>𝝏</m:t>
                              </m:r>
                              <m:sSup>
                                <m:sSupPr>
                                  <m:ctrlPr>
                                    <a:rPr lang="pt-BR" sz="2600" b="1" i="1">
                                      <a:solidFill>
                                        <a:schemeClr val="accent6">
                                          <a:lumMod val="75000"/>
                                        </a:schemeClr>
                                      </a:solidFill>
                                      <a:latin typeface="Cambria Math" panose="02040503050406030204" pitchFamily="18" charset="0"/>
                                      <a:ea typeface="Cambria Math" panose="02040503050406030204" pitchFamily="18" charset="0"/>
                                    </a:rPr>
                                  </m:ctrlPr>
                                </m:sSupPr>
                                <m:e>
                                  <m:r>
                                    <a:rPr lang="pt-BR" sz="2600" b="1" i="1">
                                      <a:solidFill>
                                        <a:schemeClr val="accent6">
                                          <a:lumMod val="75000"/>
                                        </a:schemeClr>
                                      </a:solidFill>
                                      <a:latin typeface="Cambria Math" panose="02040503050406030204" pitchFamily="18" charset="0"/>
                                      <a:ea typeface="Cambria Math" panose="02040503050406030204" pitchFamily="18" charset="0"/>
                                    </a:rPr>
                                    <m:t>𝒚</m:t>
                                  </m:r>
                                </m:e>
                                <m:sup>
                                  <m:r>
                                    <a:rPr lang="pt-BR" sz="2600" b="1" i="1">
                                      <a:solidFill>
                                        <a:schemeClr val="accent6">
                                          <a:lumMod val="75000"/>
                                        </a:schemeClr>
                                      </a:solidFill>
                                      <a:latin typeface="Cambria Math" panose="02040503050406030204" pitchFamily="18" charset="0"/>
                                      <a:ea typeface="Cambria Math" panose="02040503050406030204" pitchFamily="18" charset="0"/>
                                    </a:rPr>
                                    <m:t>∗</m:t>
                                  </m:r>
                                </m:sup>
                              </m:sSup>
                            </m:num>
                            <m:den>
                              <m:r>
                                <a:rPr lang="pt-BR" sz="2600" b="1" i="1" smtClean="0">
                                  <a:solidFill>
                                    <a:schemeClr val="accent6">
                                      <a:lumMod val="75000"/>
                                    </a:schemeClr>
                                  </a:solidFill>
                                  <a:latin typeface="Cambria Math" panose="02040503050406030204" pitchFamily="18" charset="0"/>
                                  <a:ea typeface="Cambria Math" panose="02040503050406030204" pitchFamily="18" charset="0"/>
                                </a:rPr>
                                <m:t>𝝏</m:t>
                              </m:r>
                              <m:r>
                                <a:rPr lang="pt-BR" sz="2600" b="1" i="1" smtClean="0">
                                  <a:solidFill>
                                    <a:schemeClr val="accent6">
                                      <a:lumMod val="75000"/>
                                    </a:schemeClr>
                                  </a:solidFill>
                                  <a:latin typeface="Cambria Math" panose="02040503050406030204" pitchFamily="18" charset="0"/>
                                  <a:ea typeface="Cambria Math" panose="02040503050406030204" pitchFamily="18" charset="0"/>
                                </a:rPr>
                                <m:t>𝑳</m:t>
                              </m:r>
                            </m:den>
                          </m:f>
                        </m:num>
                        <m:den>
                          <m:sSub>
                            <m:sSubPr>
                              <m:ctrlPr>
                                <a:rPr lang="pt-BR" sz="2600" b="1" i="1" smtClean="0">
                                  <a:solidFill>
                                    <a:schemeClr val="accent6">
                                      <a:lumMod val="75000"/>
                                    </a:schemeClr>
                                  </a:solidFill>
                                  <a:latin typeface="Cambria Math" panose="02040503050406030204" pitchFamily="18" charset="0"/>
                                </a:rPr>
                              </m:ctrlPr>
                            </m:sSubPr>
                            <m:e>
                              <m:r>
                                <a:rPr lang="pt-BR" sz="2600" b="1" i="1" smtClean="0">
                                  <a:solidFill>
                                    <a:schemeClr val="accent6">
                                      <a:lumMod val="75000"/>
                                    </a:schemeClr>
                                  </a:solidFill>
                                  <a:latin typeface="Cambria Math" panose="02040503050406030204" pitchFamily="18" charset="0"/>
                                </a:rPr>
                                <m:t>𝒈</m:t>
                              </m:r>
                            </m:e>
                            <m:sub>
                              <m:r>
                                <a:rPr lang="pt-BR" sz="2600" b="1" i="1" smtClean="0">
                                  <a:solidFill>
                                    <a:schemeClr val="accent6">
                                      <a:lumMod val="75000"/>
                                    </a:schemeClr>
                                  </a:solidFill>
                                  <a:latin typeface="Cambria Math" panose="02040503050406030204" pitchFamily="18" charset="0"/>
                                </a:rPr>
                                <m:t>𝑳</m:t>
                              </m:r>
                            </m:sub>
                          </m:sSub>
                        </m:den>
                      </m:f>
                    </m:oMath>
                  </m:oMathPara>
                </a14:m>
                <a:endParaRPr lang="pt-BR" sz="2400" b="1" dirty="0" smtClean="0"/>
              </a:p>
              <a:p>
                <a:r>
                  <a:rPr lang="pt-BR" sz="2400" dirty="0" smtClean="0"/>
                  <a:t>Ou seja: </a:t>
                </a:r>
                <a:r>
                  <a:rPr lang="pt-BR" sz="2400" b="1" dirty="0" err="1" smtClean="0">
                    <a:solidFill>
                      <a:schemeClr val="accent6">
                        <a:lumMod val="75000"/>
                      </a:schemeClr>
                    </a:solidFill>
                  </a:rPr>
                  <a:t>CMg</a:t>
                </a:r>
                <a:r>
                  <a:rPr lang="pt-BR" sz="2400" b="1" dirty="0" smtClean="0">
                    <a:solidFill>
                      <a:schemeClr val="accent6">
                        <a:lumMod val="75000"/>
                      </a:schemeClr>
                    </a:solidFill>
                  </a:rPr>
                  <a:t> = </a:t>
                </a:r>
                <a:r>
                  <a:rPr lang="pt-BR" sz="2400" b="1" dirty="0" err="1" smtClean="0">
                    <a:solidFill>
                      <a:schemeClr val="accent6">
                        <a:lumMod val="75000"/>
                      </a:schemeClr>
                    </a:solidFill>
                  </a:rPr>
                  <a:t>PMg</a:t>
                </a:r>
                <a:endParaRPr lang="pt-BR" sz="2400" b="1" dirty="0" smtClean="0">
                  <a:solidFill>
                    <a:schemeClr val="accent6">
                      <a:lumMod val="75000"/>
                    </a:schemeClr>
                  </a:solidFill>
                </a:endParaRPr>
              </a:p>
              <a:p>
                <a:endParaRPr lang="pt-BR" sz="2400" dirty="0"/>
              </a:p>
              <a:p>
                <a:r>
                  <a:rPr lang="pt-BR" sz="2400" dirty="0" smtClean="0"/>
                  <a:t>Em equilíbrio parcial, tínhamos a condição da minimização do custo</a:t>
                </a:r>
              </a:p>
              <a:p>
                <a:pPr marL="0" indent="0">
                  <a:buNone/>
                </a:pPr>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rPr>
                        <m:t>λ</m:t>
                      </m:r>
                      <m:r>
                        <a:rPr lang="pt-BR" sz="2400" b="0" i="1" smtClean="0">
                          <a:latin typeface="Cambria Math" panose="02040503050406030204" pitchFamily="18" charset="0"/>
                        </a:rPr>
                        <m:t>=</m:t>
                      </m:r>
                      <m:sSub>
                        <m:sSubPr>
                          <m:ctrlPr>
                            <a:rPr lang="pt-BR" sz="2400" b="0" i="1" smtClean="0">
                              <a:latin typeface="Cambria Math" panose="02040503050406030204" pitchFamily="18" charset="0"/>
                            </a:rPr>
                          </m:ctrlPr>
                        </m:sSubPr>
                        <m:e>
                          <m:r>
                            <a:rPr lang="pt-BR" sz="2400" b="0" i="1" smtClean="0">
                              <a:latin typeface="Cambria Math" panose="02040503050406030204" pitchFamily="18" charset="0"/>
                            </a:rPr>
                            <m:t>𝑤</m:t>
                          </m:r>
                        </m:e>
                        <m:sub>
                          <m:r>
                            <a:rPr lang="pt-BR" sz="2400" b="0" i="1" smtClean="0">
                              <a:latin typeface="Cambria Math" panose="02040503050406030204" pitchFamily="18" charset="0"/>
                            </a:rPr>
                            <m:t>𝑖</m:t>
                          </m:r>
                        </m:sub>
                      </m:sSub>
                      <m:r>
                        <a:rPr lang="pt-BR" sz="2400" b="0" i="1" smtClean="0">
                          <a:latin typeface="Cambria Math" panose="02040503050406030204" pitchFamily="18" charset="0"/>
                        </a:rPr>
                        <m:t>/</m:t>
                      </m:r>
                      <m:sSub>
                        <m:sSubPr>
                          <m:ctrlPr>
                            <a:rPr lang="pt-BR" sz="2400" b="0" i="1" smtClean="0">
                              <a:latin typeface="Cambria Math" panose="02040503050406030204" pitchFamily="18" charset="0"/>
                            </a:rPr>
                          </m:ctrlPr>
                        </m:sSubPr>
                        <m:e>
                          <m:r>
                            <a:rPr lang="pt-BR" sz="2400" b="0" i="1" smtClean="0">
                              <a:latin typeface="Cambria Math" panose="02040503050406030204" pitchFamily="18" charset="0"/>
                            </a:rPr>
                            <m:t>𝑓</m:t>
                          </m:r>
                        </m:e>
                        <m:sub>
                          <m:r>
                            <a:rPr lang="pt-BR" sz="2400" b="0" i="1" smtClean="0">
                              <a:latin typeface="Cambria Math" panose="02040503050406030204" pitchFamily="18" charset="0"/>
                            </a:rPr>
                            <m:t>𝑖</m:t>
                          </m:r>
                        </m:sub>
                      </m:sSub>
                    </m:oMath>
                  </m:oMathPara>
                </a14:m>
                <a:endParaRPr lang="pt-BR" sz="2400" dirty="0"/>
              </a:p>
              <a:p>
                <a:endParaRPr lang="pt-BR" sz="2400" dirty="0" smtClean="0"/>
              </a:p>
              <a:p>
                <a:r>
                  <a:rPr lang="pt-BR" sz="2400" b="1" i="1" dirty="0" smtClean="0"/>
                  <a:t>Portanto, o modelo competitivo analisado anteriormente, está implícito na análise de Pareto</a:t>
                </a:r>
              </a:p>
              <a:p>
                <a:endParaRPr lang="pt-BR" sz="2400" dirty="0"/>
              </a:p>
              <a:p>
                <a:endParaRPr lang="pt-BR" sz="2400" dirty="0" smtClean="0"/>
              </a:p>
              <a:p>
                <a:endParaRPr lang="pt-BR" sz="2400" dirty="0"/>
              </a:p>
              <a:p>
                <a:endParaRPr lang="pt-BR" sz="2400" dirty="0" smtClean="0"/>
              </a:p>
              <a:p>
                <a:endParaRPr lang="pt-BR" sz="2400"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1528763" y="1585912"/>
                <a:ext cx="9272587" cy="4986337"/>
              </a:xfrm>
              <a:blipFill rotWithShape="0">
                <a:blip r:embed="rId2"/>
                <a:stretch>
                  <a:fillRect l="-592" t="-2078"/>
                </a:stretch>
              </a:blipFill>
            </p:spPr>
            <p:txBody>
              <a:bodyPr/>
              <a:lstStyle/>
              <a:p>
                <a:r>
                  <a:rPr lang="pt-BR">
                    <a:noFill/>
                  </a:rPr>
                  <a:t> </a:t>
                </a:r>
              </a:p>
            </p:txBody>
          </p:sp>
        </mc:Fallback>
      </mc:AlternateContent>
      <p:sp>
        <p:nvSpPr>
          <p:cNvPr id="4" name="CaixaDeTexto 3"/>
          <p:cNvSpPr txBox="1"/>
          <p:nvPr/>
        </p:nvSpPr>
        <p:spPr>
          <a:xfrm>
            <a:off x="8072438" y="2484782"/>
            <a:ext cx="3715371" cy="923330"/>
          </a:xfrm>
          <a:prstGeom prst="rect">
            <a:avLst/>
          </a:prstGeom>
          <a:solidFill>
            <a:schemeClr val="accent6">
              <a:lumMod val="40000"/>
              <a:lumOff val="60000"/>
            </a:schemeClr>
          </a:solidFill>
        </p:spPr>
        <p:txBody>
          <a:bodyPr wrap="square" rtlCol="0">
            <a:spAutoFit/>
          </a:bodyPr>
          <a:lstStyle/>
          <a:p>
            <a:pPr algn="ctr"/>
            <a:r>
              <a:rPr lang="pt-BR" dirty="0" smtClean="0"/>
              <a:t>O numerador mostra o preço da unidade de L, medida pela quantidade do bem y</a:t>
            </a:r>
            <a:endParaRPr lang="pt-BR" dirty="0"/>
          </a:p>
        </p:txBody>
      </p:sp>
      <p:cxnSp>
        <p:nvCxnSpPr>
          <p:cNvPr id="6" name="Conector de Seta Reta 5"/>
          <p:cNvCxnSpPr/>
          <p:nvPr/>
        </p:nvCxnSpPr>
        <p:spPr>
          <a:xfrm flipV="1">
            <a:off x="6997148" y="2946447"/>
            <a:ext cx="1075290" cy="134684"/>
          </a:xfrm>
          <a:prstGeom prst="straightConnector1">
            <a:avLst/>
          </a:prstGeom>
          <a:ln w="412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12653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04686" y="402800"/>
            <a:ext cx="10755312" cy="5529197"/>
          </a:xfrm>
        </p:spPr>
        <p:txBody>
          <a:bodyPr>
            <a:noAutofit/>
          </a:bodyPr>
          <a:lstStyle/>
          <a:p>
            <a:endParaRPr lang="pt-BR" sz="1800" dirty="0" smtClean="0"/>
          </a:p>
          <a:p>
            <a:r>
              <a:rPr lang="pt-BR" sz="2400" b="1" dirty="0" smtClean="0">
                <a:solidFill>
                  <a:schemeClr val="accent6">
                    <a:lumMod val="50000"/>
                  </a:schemeClr>
                </a:solidFill>
              </a:rPr>
              <a:t>Sobre a curva de contrato AO, todos pontos são </a:t>
            </a:r>
            <a:r>
              <a:rPr lang="pt-BR" sz="2400" b="1" dirty="0" err="1" smtClean="0">
                <a:solidFill>
                  <a:schemeClr val="accent6">
                    <a:lumMod val="50000"/>
                  </a:schemeClr>
                </a:solidFill>
              </a:rPr>
              <a:t>pareto</a:t>
            </a:r>
            <a:r>
              <a:rPr lang="pt-BR" sz="2400" b="1" dirty="0" smtClean="0">
                <a:solidFill>
                  <a:schemeClr val="accent6">
                    <a:lumMod val="50000"/>
                  </a:schemeClr>
                </a:solidFill>
              </a:rPr>
              <a:t> ótimos nas trocas entre consumidores, mas nem todos são </a:t>
            </a:r>
            <a:r>
              <a:rPr lang="pt-BR" sz="2400" b="1" dirty="0" err="1" smtClean="0">
                <a:solidFill>
                  <a:schemeClr val="accent6">
                    <a:lumMod val="50000"/>
                  </a:schemeClr>
                </a:solidFill>
              </a:rPr>
              <a:t>pareto</a:t>
            </a:r>
            <a:r>
              <a:rPr lang="pt-BR" sz="2400" b="1" dirty="0" smtClean="0">
                <a:solidFill>
                  <a:schemeClr val="accent6">
                    <a:lumMod val="50000"/>
                  </a:schemeClr>
                </a:solidFill>
              </a:rPr>
              <a:t> ótimos simultaneamente na produção </a:t>
            </a:r>
            <a:r>
              <a:rPr lang="pt-BR" sz="2400" b="1" dirty="0" smtClean="0">
                <a:solidFill>
                  <a:schemeClr val="accent6">
                    <a:lumMod val="50000"/>
                  </a:schemeClr>
                </a:solidFill>
                <a:sym typeface="Wingdings" panose="05000000000000000000" pitchFamily="2" charset="2"/>
              </a:rPr>
              <a:t></a:t>
            </a:r>
            <a:r>
              <a:rPr lang="pt-BR" sz="2400" b="1" dirty="0" smtClean="0">
                <a:solidFill>
                  <a:schemeClr val="accent6">
                    <a:lumMod val="50000"/>
                  </a:schemeClr>
                </a:solidFill>
              </a:rPr>
              <a:t>Somente aqueles em que a </a:t>
            </a:r>
            <a:r>
              <a:rPr lang="pt-BR" sz="2400" b="1" dirty="0" err="1" smtClean="0">
                <a:solidFill>
                  <a:schemeClr val="accent6">
                    <a:lumMod val="50000"/>
                  </a:schemeClr>
                </a:solidFill>
              </a:rPr>
              <a:t>TMSxy</a:t>
            </a:r>
            <a:r>
              <a:rPr lang="pt-BR" sz="2400" b="1" dirty="0" smtClean="0">
                <a:solidFill>
                  <a:schemeClr val="accent6">
                    <a:lumMod val="50000"/>
                  </a:schemeClr>
                </a:solidFill>
              </a:rPr>
              <a:t> for igual à inclinação da fronteira de produção no ponto A</a:t>
            </a:r>
            <a:endParaRPr lang="pt-BR" sz="2400" b="1" dirty="0">
              <a:solidFill>
                <a:schemeClr val="accent6">
                  <a:lumMod val="50000"/>
                </a:schemeClr>
              </a:solidFill>
            </a:endParaRPr>
          </a:p>
          <a:p>
            <a:endParaRPr lang="pt-BR" sz="1800" dirty="0" smtClean="0"/>
          </a:p>
          <a:p>
            <a:r>
              <a:rPr lang="pt-BR" sz="2400" dirty="0" smtClean="0"/>
              <a:t>A Fronteira Global de Utilidade é encontrada resolvendo-se (26) e (27) para</a:t>
            </a:r>
          </a:p>
          <a:p>
            <a:endParaRPr lang="pt-BR" sz="1800" dirty="0"/>
          </a:p>
          <a:p>
            <a:endParaRPr lang="pt-BR" sz="2400" dirty="0" smtClean="0"/>
          </a:p>
          <a:p>
            <a:r>
              <a:rPr lang="pt-BR" sz="2400" dirty="0" smtClean="0"/>
              <a:t>Substituindo estes valores na função objetivo, tem-se a função indireta do problema de otimização geral:</a:t>
            </a:r>
            <a:endParaRPr lang="pt-BR" sz="2400" dirty="0"/>
          </a:p>
          <a:p>
            <a:pPr marL="0" indent="0">
              <a:buNone/>
            </a:pPr>
            <a:r>
              <a:rPr lang="pt-BR" sz="1800" dirty="0" smtClean="0"/>
              <a:t>                                                                                                              (29)</a:t>
            </a:r>
          </a:p>
          <a:p>
            <a:endParaRPr lang="pt-BR" sz="1800" dirty="0"/>
          </a:p>
          <a:p>
            <a:r>
              <a:rPr lang="pt-BR" sz="2400" dirty="0" smtClean="0"/>
              <a:t>Em cada ponto ao longo da FPP, uma Caixa de </a:t>
            </a:r>
            <a:r>
              <a:rPr lang="pt-BR" sz="2400" dirty="0" err="1" smtClean="0"/>
              <a:t>Edgeworth</a:t>
            </a:r>
            <a:r>
              <a:rPr lang="pt-BR" sz="2400" dirty="0" smtClean="0"/>
              <a:t> pode ser desenhada e determina-se a alocação eficiente global.</a:t>
            </a:r>
            <a:endParaRPr lang="pt-BR" sz="2400" dirty="0"/>
          </a:p>
        </p:txBody>
      </p:sp>
      <p:pic>
        <p:nvPicPr>
          <p:cNvPr id="4" name="Imagem 3"/>
          <p:cNvPicPr>
            <a:picLocks noChangeAspect="1"/>
          </p:cNvPicPr>
          <p:nvPr/>
        </p:nvPicPr>
        <p:blipFill>
          <a:blip r:embed="rId2"/>
          <a:stretch>
            <a:fillRect/>
          </a:stretch>
        </p:blipFill>
        <p:spPr>
          <a:xfrm>
            <a:off x="3905031" y="3374560"/>
            <a:ext cx="3095625" cy="457200"/>
          </a:xfrm>
          <a:prstGeom prst="rect">
            <a:avLst/>
          </a:prstGeom>
        </p:spPr>
      </p:pic>
      <p:pic>
        <p:nvPicPr>
          <p:cNvPr id="5" name="Imagem 4"/>
          <p:cNvPicPr>
            <a:picLocks noChangeAspect="1"/>
          </p:cNvPicPr>
          <p:nvPr/>
        </p:nvPicPr>
        <p:blipFill>
          <a:blip r:embed="rId3"/>
          <a:stretch>
            <a:fillRect/>
          </a:stretch>
        </p:blipFill>
        <p:spPr>
          <a:xfrm>
            <a:off x="3905031" y="4937912"/>
            <a:ext cx="3454835" cy="750292"/>
          </a:xfrm>
          <a:prstGeom prst="rect">
            <a:avLst/>
          </a:prstGeom>
        </p:spPr>
      </p:pic>
    </p:spTree>
    <p:extLst>
      <p:ext uri="{BB962C8B-B14F-4D97-AF65-F5344CB8AC3E}">
        <p14:creationId xmlns:p14="http://schemas.microsoft.com/office/powerpoint/2010/main" val="40550542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6155" y="102416"/>
            <a:ext cx="9601200" cy="967635"/>
          </a:xfrm>
        </p:spPr>
        <p:txBody>
          <a:bodyPr>
            <a:noAutofit/>
          </a:bodyPr>
          <a:lstStyle/>
          <a:p>
            <a:r>
              <a:rPr lang="pt-BR" sz="3600" b="1" dirty="0" smtClean="0">
                <a:solidFill>
                  <a:schemeClr val="accent6">
                    <a:lumMod val="50000"/>
                  </a:schemeClr>
                </a:solidFill>
              </a:rPr>
              <a:t>Fronteiras de Utilidade Parciais e Global (Grande Fronteira de Utilidade)</a:t>
            </a:r>
            <a:endParaRPr lang="pt-BR" sz="3600" b="1" dirty="0">
              <a:solidFill>
                <a:schemeClr val="accent6">
                  <a:lumMod val="50000"/>
                </a:schemeClr>
              </a:solidFill>
            </a:endParaRPr>
          </a:p>
        </p:txBody>
      </p:sp>
      <p:pic>
        <p:nvPicPr>
          <p:cNvPr id="4" name="Espaço Reservado para Conteúdo 3"/>
          <p:cNvPicPr>
            <a:picLocks noGrp="1" noChangeAspect="1"/>
          </p:cNvPicPr>
          <p:nvPr>
            <p:ph idx="1"/>
          </p:nvPr>
        </p:nvPicPr>
        <p:blipFill>
          <a:blip r:embed="rId2"/>
          <a:stretch>
            <a:fillRect/>
          </a:stretch>
        </p:blipFill>
        <p:spPr>
          <a:xfrm>
            <a:off x="1039660" y="1177447"/>
            <a:ext cx="6839211" cy="4517100"/>
          </a:xfrm>
          <a:prstGeom prst="rect">
            <a:avLst/>
          </a:prstGeom>
        </p:spPr>
      </p:pic>
      <p:sp>
        <p:nvSpPr>
          <p:cNvPr id="6" name="CaixaDeTexto 5"/>
          <p:cNvSpPr txBox="1"/>
          <p:nvPr/>
        </p:nvSpPr>
        <p:spPr>
          <a:xfrm>
            <a:off x="3295387" y="1506418"/>
            <a:ext cx="4354883" cy="369332"/>
          </a:xfrm>
          <a:prstGeom prst="rect">
            <a:avLst/>
          </a:prstGeom>
          <a:solidFill>
            <a:schemeClr val="accent2">
              <a:lumMod val="60000"/>
              <a:lumOff val="40000"/>
            </a:schemeClr>
          </a:solidFill>
        </p:spPr>
        <p:txBody>
          <a:bodyPr wrap="square" rtlCol="0">
            <a:spAutoFit/>
          </a:bodyPr>
          <a:lstStyle/>
          <a:p>
            <a:r>
              <a:rPr lang="pt-BR" dirty="0" smtClean="0"/>
              <a:t>UU </a:t>
            </a:r>
            <a:r>
              <a:rPr lang="pt-BR" dirty="0" smtClean="0">
                <a:sym typeface="Wingdings" panose="05000000000000000000" pitchFamily="2" charset="2"/>
              </a:rPr>
              <a:t> Curva envelope – Utilidade Global</a:t>
            </a:r>
            <a:endParaRPr lang="pt-BR" dirty="0"/>
          </a:p>
        </p:txBody>
      </p:sp>
      <p:sp>
        <p:nvSpPr>
          <p:cNvPr id="7" name="CaixaDeTexto 6"/>
          <p:cNvSpPr txBox="1"/>
          <p:nvPr/>
        </p:nvSpPr>
        <p:spPr>
          <a:xfrm>
            <a:off x="5022938" y="3027884"/>
            <a:ext cx="6964471" cy="646331"/>
          </a:xfrm>
          <a:prstGeom prst="rect">
            <a:avLst/>
          </a:prstGeom>
          <a:solidFill>
            <a:schemeClr val="accent6">
              <a:lumMod val="40000"/>
              <a:lumOff val="60000"/>
            </a:schemeClr>
          </a:solidFill>
        </p:spPr>
        <p:txBody>
          <a:bodyPr wrap="square" rtlCol="0">
            <a:spAutoFit/>
          </a:bodyPr>
          <a:lstStyle/>
          <a:p>
            <a:r>
              <a:rPr lang="pt-BR" dirty="0" smtClean="0"/>
              <a:t>As fronteiras parciais são aquelas para valores específicos de x e y, ou seja, mantendo-os constantes</a:t>
            </a:r>
            <a:endParaRPr lang="pt-BR" dirty="0"/>
          </a:p>
        </p:txBody>
      </p:sp>
      <p:sp>
        <p:nvSpPr>
          <p:cNvPr id="8" name="CaixaDeTexto 7"/>
          <p:cNvSpPr txBox="1"/>
          <p:nvPr/>
        </p:nvSpPr>
        <p:spPr>
          <a:xfrm>
            <a:off x="5674291" y="2065732"/>
            <a:ext cx="6313118" cy="646331"/>
          </a:xfrm>
          <a:prstGeom prst="rect">
            <a:avLst/>
          </a:prstGeom>
          <a:solidFill>
            <a:schemeClr val="tx2">
              <a:lumMod val="50000"/>
              <a:lumOff val="50000"/>
            </a:schemeClr>
          </a:solidFill>
        </p:spPr>
        <p:txBody>
          <a:bodyPr wrap="square" rtlCol="0">
            <a:spAutoFit/>
          </a:bodyPr>
          <a:lstStyle/>
          <a:p>
            <a:r>
              <a:rPr lang="pt-BR" dirty="0" smtClean="0"/>
              <a:t>A curva envelope para todas as fronteiras parciais é dada pela equação (29): U</a:t>
            </a:r>
            <a:r>
              <a:rPr lang="pt-BR" baseline="30000" dirty="0" smtClean="0"/>
              <a:t>2</a:t>
            </a:r>
            <a:r>
              <a:rPr lang="pt-BR" dirty="0" smtClean="0"/>
              <a:t> = U</a:t>
            </a:r>
            <a:r>
              <a:rPr lang="pt-BR" baseline="30000" dirty="0" smtClean="0"/>
              <a:t>2*</a:t>
            </a:r>
            <a:r>
              <a:rPr lang="pt-BR" dirty="0" smtClean="0"/>
              <a:t>(U</a:t>
            </a:r>
            <a:r>
              <a:rPr lang="pt-BR" baseline="30000" dirty="0" smtClean="0"/>
              <a:t>1</a:t>
            </a:r>
            <a:r>
              <a:rPr lang="pt-BR" baseline="-25000" dirty="0" smtClean="0"/>
              <a:t>0</a:t>
            </a:r>
            <a:r>
              <a:rPr lang="pt-BR" dirty="0" smtClean="0"/>
              <a:t>,x,y)</a:t>
            </a:r>
            <a:endParaRPr lang="pt-BR" dirty="0"/>
          </a:p>
        </p:txBody>
      </p:sp>
      <p:sp>
        <p:nvSpPr>
          <p:cNvPr id="3" name="CaixaDeTexto 2"/>
          <p:cNvSpPr txBox="1"/>
          <p:nvPr/>
        </p:nvSpPr>
        <p:spPr>
          <a:xfrm>
            <a:off x="1387295" y="5770018"/>
            <a:ext cx="10353074" cy="923330"/>
          </a:xfrm>
          <a:prstGeom prst="rect">
            <a:avLst/>
          </a:prstGeom>
          <a:noFill/>
        </p:spPr>
        <p:txBody>
          <a:bodyPr wrap="square" rtlCol="0">
            <a:spAutoFit/>
          </a:bodyPr>
          <a:lstStyle/>
          <a:p>
            <a:r>
              <a:rPr lang="pt-BR" dirty="0" smtClean="0"/>
              <a:t>Para quaisquer x e y dados, ou seja, para um ponto específico na curva de possibilidade de produção, há alguma fronteira de utilidade. Algumas dessas estão desenhadas acima U´U´, U”U”, U”´, U”´. A curva envelope para todas estas fronteiras parciais é a grande fronteira de Utilidade ou a FU global (UU). </a:t>
            </a:r>
            <a:endParaRPr lang="pt-BR" dirty="0"/>
          </a:p>
        </p:txBody>
      </p:sp>
      <p:sp>
        <p:nvSpPr>
          <p:cNvPr id="9" name="CaixaDeTexto 8"/>
          <p:cNvSpPr txBox="1"/>
          <p:nvPr/>
        </p:nvSpPr>
        <p:spPr>
          <a:xfrm>
            <a:off x="6563832" y="3990036"/>
            <a:ext cx="5519719" cy="1077218"/>
          </a:xfrm>
          <a:prstGeom prst="rect">
            <a:avLst/>
          </a:prstGeom>
          <a:solidFill>
            <a:srgbClr val="00B0F0"/>
          </a:solidFill>
        </p:spPr>
        <p:txBody>
          <a:bodyPr wrap="square" rtlCol="0">
            <a:spAutoFit/>
          </a:bodyPr>
          <a:lstStyle/>
          <a:p>
            <a:r>
              <a:rPr lang="pt-BR" sz="1600" dirty="0" smtClean="0"/>
              <a:t>Fronteira UU representa a máxima utilidade que qualquer consumidor pode alcançar para um dado nível da utilidade fixa para outra pessoa. Cada ponto em UU representa, em geral, um ponto diferente de produção</a:t>
            </a:r>
            <a:endParaRPr lang="pt-BR" sz="1600" dirty="0"/>
          </a:p>
        </p:txBody>
      </p:sp>
    </p:spTree>
    <p:extLst>
      <p:ext uri="{BB962C8B-B14F-4D97-AF65-F5344CB8AC3E}">
        <p14:creationId xmlns:p14="http://schemas.microsoft.com/office/powerpoint/2010/main" val="15056752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chemeClr val="accent6">
                    <a:lumMod val="50000"/>
                  </a:schemeClr>
                </a:solidFill>
              </a:rPr>
              <a:t>A partir de considerações gerais do T. do Envelope</a:t>
            </a:r>
            <a:endParaRPr lang="pt-BR" b="1" dirty="0">
              <a:solidFill>
                <a:schemeClr val="accent6">
                  <a:lumMod val="50000"/>
                </a:schemeClr>
              </a:solidFill>
            </a:endParaRPr>
          </a:p>
        </p:txBody>
      </p:sp>
      <p:sp>
        <p:nvSpPr>
          <p:cNvPr id="3" name="Espaço Reservado para Conteúdo 2"/>
          <p:cNvSpPr>
            <a:spLocks noGrp="1"/>
          </p:cNvSpPr>
          <p:nvPr>
            <p:ph idx="1"/>
          </p:nvPr>
        </p:nvSpPr>
        <p:spPr>
          <a:xfrm>
            <a:off x="1371600" y="1665962"/>
            <a:ext cx="9601200" cy="4922728"/>
          </a:xfrm>
        </p:spPr>
        <p:txBody>
          <a:bodyPr>
            <a:normAutofit/>
          </a:bodyPr>
          <a:lstStyle/>
          <a:p>
            <a:pPr marL="0" indent="0">
              <a:buNone/>
            </a:pPr>
            <a:r>
              <a:rPr lang="pt-BR" sz="2400" dirty="0" smtClean="0"/>
              <a:t>                                                                         </a:t>
            </a:r>
          </a:p>
          <a:p>
            <a:pPr marL="0" indent="0">
              <a:buNone/>
            </a:pPr>
            <a:r>
              <a:rPr lang="pt-BR" sz="2400" dirty="0"/>
              <a:t> </a:t>
            </a:r>
            <a:r>
              <a:rPr lang="pt-BR" sz="2400" dirty="0" smtClean="0"/>
              <a:t>                                                                                               (30)</a:t>
            </a:r>
          </a:p>
          <a:p>
            <a:endParaRPr lang="pt-BR" sz="2400" dirty="0" smtClean="0"/>
          </a:p>
          <a:p>
            <a:r>
              <a:rPr lang="pt-BR" sz="2400" dirty="0" smtClean="0"/>
              <a:t>Significa que: ao longo da FPP global, a inclinação da fronteira em qualquer ponto é a mesma se x e y são mantidos constantes ou se variam, </a:t>
            </a:r>
          </a:p>
          <a:p>
            <a:endParaRPr lang="pt-BR" sz="2400" dirty="0"/>
          </a:p>
          <a:p>
            <a:endParaRPr lang="pt-BR" sz="2400" dirty="0" smtClean="0"/>
          </a:p>
          <a:p>
            <a:endParaRPr lang="pt-BR" sz="2400" dirty="0"/>
          </a:p>
        </p:txBody>
      </p:sp>
      <p:pic>
        <p:nvPicPr>
          <p:cNvPr id="4" name="Imagem 3"/>
          <p:cNvPicPr>
            <a:picLocks noChangeAspect="1"/>
          </p:cNvPicPr>
          <p:nvPr/>
        </p:nvPicPr>
        <p:blipFill>
          <a:blip r:embed="rId2"/>
          <a:stretch>
            <a:fillRect/>
          </a:stretch>
        </p:blipFill>
        <p:spPr>
          <a:xfrm>
            <a:off x="4707459" y="1975981"/>
            <a:ext cx="2419350" cy="1028700"/>
          </a:xfrm>
          <a:prstGeom prst="rect">
            <a:avLst/>
          </a:prstGeom>
        </p:spPr>
      </p:pic>
      <p:sp>
        <p:nvSpPr>
          <p:cNvPr id="6" name="CaixaDeTexto 5"/>
          <p:cNvSpPr txBox="1"/>
          <p:nvPr/>
        </p:nvSpPr>
        <p:spPr>
          <a:xfrm>
            <a:off x="1371600" y="4523052"/>
            <a:ext cx="10820400" cy="1938992"/>
          </a:xfrm>
          <a:prstGeom prst="rect">
            <a:avLst/>
          </a:prstGeom>
          <a:noFill/>
        </p:spPr>
        <p:txBody>
          <a:bodyPr wrap="square" rtlCol="0">
            <a:spAutoFit/>
          </a:bodyPr>
          <a:lstStyle/>
          <a:p>
            <a:r>
              <a:rPr lang="pt-BR" sz="2400" dirty="0" smtClean="0"/>
              <a:t>A grande fronteira de utilidade UU representa o conjunto completo de ótimo de Pareto, ou de eficiência de Pareto, das produções e distribuições dos bens x e y. </a:t>
            </a:r>
          </a:p>
          <a:p>
            <a:endParaRPr lang="pt-BR" sz="2400" dirty="0" smtClean="0"/>
          </a:p>
          <a:p>
            <a:r>
              <a:rPr lang="pt-BR" sz="2400" dirty="0" smtClean="0">
                <a:solidFill>
                  <a:srgbClr val="0070C0"/>
                </a:solidFill>
              </a:rPr>
              <a:t>A escolha de cada ponto Pareto ótimo decorre, para cada comunidade, de um julgamento de valor </a:t>
            </a:r>
          </a:p>
        </p:txBody>
      </p:sp>
    </p:spTree>
    <p:extLst>
      <p:ext uri="{BB962C8B-B14F-4D97-AF65-F5344CB8AC3E}">
        <p14:creationId xmlns:p14="http://schemas.microsoft.com/office/powerpoint/2010/main" val="14523600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223513" cy="884583"/>
          </a:xfrm>
        </p:spPr>
        <p:txBody>
          <a:bodyPr/>
          <a:lstStyle/>
          <a:p>
            <a:r>
              <a:rPr lang="pt-BR" b="1" dirty="0" smtClean="0">
                <a:solidFill>
                  <a:schemeClr val="accent6">
                    <a:lumMod val="75000"/>
                  </a:schemeClr>
                </a:solidFill>
              </a:rPr>
              <a:t>Comentários</a:t>
            </a:r>
            <a:endParaRPr lang="pt-BR" b="1" dirty="0">
              <a:solidFill>
                <a:schemeClr val="accent6">
                  <a:lumMod val="75000"/>
                </a:schemeClr>
              </a:solidFill>
            </a:endParaRPr>
          </a:p>
        </p:txBody>
      </p:sp>
      <p:sp>
        <p:nvSpPr>
          <p:cNvPr id="3" name="Espaço Reservado para Conteúdo 2"/>
          <p:cNvSpPr>
            <a:spLocks noGrp="1"/>
          </p:cNvSpPr>
          <p:nvPr>
            <p:ph idx="1"/>
          </p:nvPr>
        </p:nvSpPr>
        <p:spPr>
          <a:xfrm>
            <a:off x="1371600" y="1570383"/>
            <a:ext cx="9978887" cy="4058478"/>
          </a:xfrm>
        </p:spPr>
        <p:txBody>
          <a:bodyPr>
            <a:noAutofit/>
          </a:bodyPr>
          <a:lstStyle/>
          <a:p>
            <a:r>
              <a:rPr lang="pt-BR" sz="2400" dirty="0" smtClean="0"/>
              <a:t>Como escolher socialmente uma quantidade de U1 e U2 que maximize o bem estar?</a:t>
            </a:r>
          </a:p>
          <a:p>
            <a:pPr lvl="1"/>
            <a:r>
              <a:rPr lang="pt-BR" sz="2400" dirty="0" smtClean="0"/>
              <a:t>A teoria neoclássica não tem esta resposta; </a:t>
            </a:r>
            <a:r>
              <a:rPr lang="pt-BR" sz="2400" dirty="0" smtClean="0">
                <a:solidFill>
                  <a:srgbClr val="0070C0"/>
                </a:solidFill>
              </a:rPr>
              <a:t>a FBES não é bem definida!</a:t>
            </a:r>
          </a:p>
          <a:p>
            <a:r>
              <a:rPr lang="pt-BR" sz="2400" dirty="0" smtClean="0"/>
              <a:t>Problema: o critério de Pareto não consegue comparar situações em que ocorre uma mudança de estado</a:t>
            </a:r>
          </a:p>
          <a:p>
            <a:r>
              <a:rPr lang="pt-BR" sz="2400" dirty="0" smtClean="0"/>
              <a:t>Na sociedade moderna: os governos escolhem um ponto sobre esta fronteira (eleição)</a:t>
            </a:r>
          </a:p>
          <a:p>
            <a:r>
              <a:rPr lang="pt-BR" sz="2400" dirty="0" smtClean="0"/>
              <a:t>Os </a:t>
            </a:r>
            <a:r>
              <a:rPr lang="pt-BR" sz="2400" b="1" dirty="0" smtClean="0">
                <a:solidFill>
                  <a:schemeClr val="accent6">
                    <a:lumMod val="50000"/>
                  </a:schemeClr>
                </a:solidFill>
              </a:rPr>
              <a:t>“teoremas”</a:t>
            </a:r>
            <a:r>
              <a:rPr lang="pt-BR" sz="2400" dirty="0" smtClean="0"/>
              <a:t> do bem-estar são construídos sobre algo teórico – não podem ser comprovados: como diz Samuelson (</a:t>
            </a:r>
            <a:r>
              <a:rPr lang="pt-BR" sz="2400" i="1" dirty="0" err="1" smtClean="0"/>
              <a:t>Foundations</a:t>
            </a:r>
            <a:r>
              <a:rPr lang="pt-BR" sz="2400" i="1" dirty="0" smtClean="0"/>
              <a:t> </a:t>
            </a:r>
            <a:r>
              <a:rPr lang="pt-BR" sz="2400" i="1" dirty="0" err="1" smtClean="0"/>
              <a:t>of</a:t>
            </a:r>
            <a:r>
              <a:rPr lang="pt-BR" sz="2400" i="1" dirty="0" smtClean="0"/>
              <a:t> </a:t>
            </a:r>
            <a:r>
              <a:rPr lang="pt-BR" sz="2400" i="1" dirty="0" err="1" smtClean="0"/>
              <a:t>Economic</a:t>
            </a:r>
            <a:r>
              <a:rPr lang="pt-BR" sz="2400" i="1" dirty="0" smtClean="0"/>
              <a:t> </a:t>
            </a:r>
            <a:r>
              <a:rPr lang="pt-BR" sz="2400" i="1" dirty="0" err="1" smtClean="0"/>
              <a:t>Analysis</a:t>
            </a:r>
            <a:r>
              <a:rPr lang="pt-BR" sz="2400" dirty="0" smtClean="0"/>
              <a:t>) constituem proposições que representam implicações lógicas de proposições que não são refutáveis</a:t>
            </a:r>
            <a:endParaRPr lang="pt-BR" sz="2400" dirty="0"/>
          </a:p>
        </p:txBody>
      </p:sp>
      <p:sp>
        <p:nvSpPr>
          <p:cNvPr id="5" name="CaixaDeTexto 4"/>
          <p:cNvSpPr txBox="1"/>
          <p:nvPr/>
        </p:nvSpPr>
        <p:spPr>
          <a:xfrm>
            <a:off x="9561443" y="2454967"/>
            <a:ext cx="2266122" cy="1631216"/>
          </a:xfrm>
          <a:prstGeom prst="rect">
            <a:avLst/>
          </a:prstGeom>
          <a:solidFill>
            <a:schemeClr val="accent5">
              <a:lumMod val="60000"/>
              <a:lumOff val="40000"/>
            </a:schemeClr>
          </a:solidFill>
        </p:spPr>
        <p:txBody>
          <a:bodyPr wrap="square" rtlCol="0">
            <a:spAutoFit/>
          </a:bodyPr>
          <a:lstStyle/>
          <a:p>
            <a:pPr algn="ctr"/>
            <a:r>
              <a:rPr lang="pt-BR" sz="2000" b="1" i="1" dirty="0" smtClean="0"/>
              <a:t>Um ponto A, B ou C na curva UU poderia ser determinado por uma FBES </a:t>
            </a:r>
            <a:endParaRPr lang="pt-BR" sz="2000" b="1" i="1" dirty="0"/>
          </a:p>
        </p:txBody>
      </p:sp>
    </p:spTree>
    <p:extLst>
      <p:ext uri="{BB962C8B-B14F-4D97-AF65-F5344CB8AC3E}">
        <p14:creationId xmlns:p14="http://schemas.microsoft.com/office/powerpoint/2010/main" val="178624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4000" dirty="0" smtClean="0"/>
              <a:t>O que se pode dizer sobre a função de bem estar social?</a:t>
            </a:r>
            <a:endParaRPr lang="pt-BR" sz="4000" dirty="0"/>
          </a:p>
        </p:txBody>
      </p:sp>
    </p:spTree>
    <p:extLst>
      <p:ext uri="{BB962C8B-B14F-4D97-AF65-F5344CB8AC3E}">
        <p14:creationId xmlns:p14="http://schemas.microsoft.com/office/powerpoint/2010/main" val="14408951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6000" dirty="0" smtClean="0"/>
              <a:t>Teoremas clássicos da economia do bem-estar</a:t>
            </a:r>
            <a:endParaRPr lang="pt-BR" sz="6000" dirty="0"/>
          </a:p>
        </p:txBody>
      </p:sp>
    </p:spTree>
    <p:extLst>
      <p:ext uri="{BB962C8B-B14F-4D97-AF65-F5344CB8AC3E}">
        <p14:creationId xmlns:p14="http://schemas.microsoft.com/office/powerpoint/2010/main" val="30327596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0"/>
            <a:ext cx="9601200" cy="1485900"/>
          </a:xfrm>
        </p:spPr>
        <p:txBody>
          <a:bodyPr/>
          <a:lstStyle/>
          <a:p>
            <a:r>
              <a:rPr lang="pt-BR" dirty="0" smtClean="0">
                <a:solidFill>
                  <a:schemeClr val="tx2">
                    <a:lumMod val="60000"/>
                    <a:lumOff val="40000"/>
                  </a:schemeClr>
                </a:solidFill>
              </a:rPr>
              <a:t>No modelo de equilíbrio geral competitivo</a:t>
            </a:r>
            <a:endParaRPr lang="pt-BR" dirty="0">
              <a:solidFill>
                <a:schemeClr val="tx2">
                  <a:lumMod val="60000"/>
                  <a:lumOff val="40000"/>
                </a:schemeClr>
              </a:solidFill>
            </a:endParaRPr>
          </a:p>
        </p:txBody>
      </p:sp>
      <p:sp>
        <p:nvSpPr>
          <p:cNvPr id="3" name="Espaço Reservado para Conteúdo 2"/>
          <p:cNvSpPr>
            <a:spLocks noGrp="1"/>
          </p:cNvSpPr>
          <p:nvPr>
            <p:ph idx="1"/>
          </p:nvPr>
        </p:nvSpPr>
        <p:spPr>
          <a:xfrm>
            <a:off x="1235122" y="1485900"/>
            <a:ext cx="9601200" cy="3581400"/>
          </a:xfrm>
        </p:spPr>
        <p:txBody>
          <a:bodyPr>
            <a:noAutofit/>
          </a:bodyPr>
          <a:lstStyle/>
          <a:p>
            <a:r>
              <a:rPr lang="en-US" sz="2400" dirty="0" smtClean="0"/>
              <a:t>A </a:t>
            </a:r>
            <a:r>
              <a:rPr lang="en-US" sz="2400" dirty="0" err="1" smtClean="0"/>
              <a:t>alocação</a:t>
            </a:r>
            <a:r>
              <a:rPr lang="en-US" sz="2400" dirty="0" smtClean="0"/>
              <a:t> dos bens e </a:t>
            </a:r>
            <a:r>
              <a:rPr lang="en-US" sz="2400" dirty="0" err="1" smtClean="0"/>
              <a:t>insumos</a:t>
            </a:r>
            <a:r>
              <a:rPr lang="en-US" sz="2400" dirty="0" smtClean="0"/>
              <a:t> que é </a:t>
            </a:r>
            <a:r>
              <a:rPr lang="en-US" sz="2400" dirty="0" err="1" smtClean="0"/>
              <a:t>gerada</a:t>
            </a:r>
            <a:r>
              <a:rPr lang="en-US" sz="2400" dirty="0" smtClean="0"/>
              <a:t> </a:t>
            </a:r>
            <a:r>
              <a:rPr lang="en-US" sz="2400" dirty="0" err="1" smtClean="0"/>
              <a:t>em</a:t>
            </a:r>
            <a:r>
              <a:rPr lang="en-US" sz="2400" dirty="0" smtClean="0"/>
              <a:t> </a:t>
            </a:r>
            <a:r>
              <a:rPr lang="en-US" sz="2400" dirty="0" err="1" smtClean="0"/>
              <a:t>modelo</a:t>
            </a:r>
            <a:r>
              <a:rPr lang="en-US" sz="2400" dirty="0" smtClean="0"/>
              <a:t> de </a:t>
            </a:r>
            <a:r>
              <a:rPr lang="en-US" sz="2400" dirty="0" err="1" smtClean="0"/>
              <a:t>equilíbrio</a:t>
            </a:r>
            <a:r>
              <a:rPr lang="en-US" sz="2400" dirty="0" smtClean="0"/>
              <a:t> </a:t>
            </a:r>
            <a:r>
              <a:rPr lang="en-US" sz="2400" dirty="0" err="1" smtClean="0"/>
              <a:t>geral</a:t>
            </a:r>
            <a:r>
              <a:rPr lang="en-US" sz="2400" dirty="0" smtClean="0"/>
              <a:t> </a:t>
            </a:r>
            <a:r>
              <a:rPr lang="en-US" sz="2400" dirty="0" err="1" smtClean="0"/>
              <a:t>competitivo</a:t>
            </a:r>
            <a:r>
              <a:rPr lang="en-US" sz="2400" dirty="0" smtClean="0"/>
              <a:t> é </a:t>
            </a:r>
            <a:r>
              <a:rPr lang="en-US" sz="2400" dirty="0" err="1" smtClean="0"/>
              <a:t>economicamente</a:t>
            </a:r>
            <a:r>
              <a:rPr lang="en-US" sz="2400" dirty="0" smtClean="0"/>
              <a:t> </a:t>
            </a:r>
            <a:r>
              <a:rPr lang="en-US" sz="2400" dirty="0" err="1" smtClean="0"/>
              <a:t>eficiente</a:t>
            </a:r>
            <a:r>
              <a:rPr lang="en-US" sz="2400" dirty="0" smtClean="0"/>
              <a:t>. </a:t>
            </a:r>
            <a:r>
              <a:rPr lang="en-US" sz="2400" dirty="0" err="1" smtClean="0"/>
              <a:t>Ou</a:t>
            </a:r>
            <a:r>
              <a:rPr lang="en-US" sz="2400" dirty="0" smtClean="0"/>
              <a:t> </a:t>
            </a:r>
            <a:r>
              <a:rPr lang="en-US" sz="2400" dirty="0" err="1" smtClean="0"/>
              <a:t>seja</a:t>
            </a:r>
            <a:r>
              <a:rPr lang="en-US" sz="2400" dirty="0" smtClean="0"/>
              <a:t>, dados </a:t>
            </a:r>
            <a:r>
              <a:rPr lang="en-US" sz="2400" dirty="0" err="1" smtClean="0"/>
              <a:t>os</a:t>
            </a:r>
            <a:r>
              <a:rPr lang="en-US" sz="2400" dirty="0" smtClean="0"/>
              <a:t> </a:t>
            </a:r>
            <a:r>
              <a:rPr lang="en-US" sz="2400" dirty="0" err="1" smtClean="0"/>
              <a:t>recursos</a:t>
            </a:r>
            <a:r>
              <a:rPr lang="en-US" sz="2400" dirty="0" smtClean="0"/>
              <a:t> </a:t>
            </a:r>
            <a:r>
              <a:rPr lang="en-US" sz="2400" dirty="0" err="1" smtClean="0"/>
              <a:t>disponíveis</a:t>
            </a:r>
            <a:r>
              <a:rPr lang="en-US" sz="2400" dirty="0" smtClean="0"/>
              <a:t> </a:t>
            </a:r>
            <a:r>
              <a:rPr lang="en-US" sz="2400" dirty="0" err="1" smtClean="0"/>
              <a:t>nessa</a:t>
            </a:r>
            <a:r>
              <a:rPr lang="en-US" sz="2400" dirty="0" smtClean="0"/>
              <a:t> </a:t>
            </a:r>
            <a:r>
              <a:rPr lang="en-US" sz="2400" dirty="0" err="1" smtClean="0"/>
              <a:t>economia</a:t>
            </a:r>
            <a:r>
              <a:rPr lang="en-US" sz="2400" dirty="0" smtClean="0"/>
              <a:t>, </a:t>
            </a:r>
            <a:r>
              <a:rPr lang="en-US" sz="2400" dirty="0" err="1" smtClean="0"/>
              <a:t>não</a:t>
            </a:r>
            <a:r>
              <a:rPr lang="en-US" sz="2400" dirty="0" smtClean="0"/>
              <a:t> </a:t>
            </a:r>
            <a:r>
              <a:rPr lang="en-US" sz="2400" dirty="0" err="1" smtClean="0"/>
              <a:t>há</a:t>
            </a:r>
            <a:r>
              <a:rPr lang="en-US" sz="2400" dirty="0" smtClean="0"/>
              <a:t> </a:t>
            </a:r>
            <a:r>
              <a:rPr lang="en-US" sz="2400" dirty="0" err="1" smtClean="0"/>
              <a:t>qualquer</a:t>
            </a:r>
            <a:r>
              <a:rPr lang="en-US" sz="2400" dirty="0" smtClean="0"/>
              <a:t> </a:t>
            </a:r>
            <a:r>
              <a:rPr lang="en-US" sz="2400" dirty="0" err="1" smtClean="0"/>
              <a:t>outra</a:t>
            </a:r>
            <a:r>
              <a:rPr lang="en-US" sz="2400" dirty="0" smtClean="0"/>
              <a:t> </a:t>
            </a:r>
            <a:r>
              <a:rPr lang="en-US" sz="2400" dirty="0" err="1" smtClean="0"/>
              <a:t>alocação</a:t>
            </a:r>
            <a:r>
              <a:rPr lang="en-US" sz="2400" dirty="0" smtClean="0"/>
              <a:t> </a:t>
            </a:r>
            <a:r>
              <a:rPr lang="en-US" sz="2400" dirty="0" err="1" smtClean="0"/>
              <a:t>possível</a:t>
            </a:r>
            <a:r>
              <a:rPr lang="en-US" sz="2400" dirty="0" smtClean="0"/>
              <a:t> de bens e </a:t>
            </a:r>
            <a:r>
              <a:rPr lang="en-US" sz="2400" dirty="0" err="1" smtClean="0"/>
              <a:t>insumos</a:t>
            </a:r>
            <a:r>
              <a:rPr lang="en-US" sz="2400" dirty="0" smtClean="0"/>
              <a:t> que </a:t>
            </a:r>
            <a:r>
              <a:rPr lang="en-US" sz="2400" dirty="0" err="1" smtClean="0"/>
              <a:t>possa</a:t>
            </a:r>
            <a:r>
              <a:rPr lang="en-US" sz="2400" dirty="0" smtClean="0"/>
              <a:t>, </a:t>
            </a:r>
            <a:r>
              <a:rPr lang="en-US" sz="2400" dirty="0" err="1" smtClean="0"/>
              <a:t>simultaneamente</a:t>
            </a:r>
            <a:r>
              <a:rPr lang="en-US" sz="2400" dirty="0" smtClean="0"/>
              <a:t>,  </a:t>
            </a:r>
            <a:r>
              <a:rPr lang="en-US" sz="2400" dirty="0" err="1" smtClean="0"/>
              <a:t>levar</a:t>
            </a:r>
            <a:r>
              <a:rPr lang="en-US" sz="2400" dirty="0" smtClean="0"/>
              <a:t> </a:t>
            </a:r>
            <a:r>
              <a:rPr lang="en-US" sz="2400" dirty="0" err="1" smtClean="0"/>
              <a:t>todos</a:t>
            </a:r>
            <a:r>
              <a:rPr lang="en-US" sz="2400" dirty="0" smtClean="0"/>
              <a:t> </a:t>
            </a:r>
            <a:r>
              <a:rPr lang="en-US" sz="2400" dirty="0" err="1" smtClean="0"/>
              <a:t>os</a:t>
            </a:r>
            <a:r>
              <a:rPr lang="en-US" sz="2400" dirty="0" smtClean="0"/>
              <a:t> </a:t>
            </a:r>
            <a:r>
              <a:rPr lang="en-US" sz="2400" dirty="0" err="1" smtClean="0"/>
              <a:t>consumidores</a:t>
            </a:r>
            <a:r>
              <a:rPr lang="en-US" sz="2400" dirty="0" smtClean="0"/>
              <a:t> a </a:t>
            </a:r>
            <a:r>
              <a:rPr lang="en-US" sz="2400" dirty="0" err="1" smtClean="0"/>
              <a:t>uma</a:t>
            </a:r>
            <a:r>
              <a:rPr lang="en-US" sz="2400" dirty="0" smtClean="0"/>
              <a:t> </a:t>
            </a:r>
            <a:r>
              <a:rPr lang="en-US" sz="2400" dirty="0" err="1" smtClean="0"/>
              <a:t>melhor</a:t>
            </a:r>
            <a:r>
              <a:rPr lang="en-US" sz="2400" dirty="0" smtClean="0"/>
              <a:t> </a:t>
            </a:r>
            <a:r>
              <a:rPr lang="en-US" sz="2400" dirty="0" err="1" smtClean="0"/>
              <a:t>situação</a:t>
            </a:r>
            <a:endParaRPr lang="en-US" sz="2400" dirty="0" smtClean="0"/>
          </a:p>
          <a:p>
            <a:endParaRPr lang="en-US" sz="2400" dirty="0"/>
          </a:p>
          <a:p>
            <a:r>
              <a:rPr lang="en-US" sz="2400" dirty="0" err="1" smtClean="0"/>
              <a:t>Portanto</a:t>
            </a:r>
            <a:r>
              <a:rPr lang="en-US" sz="2400" dirty="0" smtClean="0"/>
              <a:t>, </a:t>
            </a:r>
            <a:r>
              <a:rPr lang="en-US" sz="2400" dirty="0" err="1" smtClean="0"/>
              <a:t>todas</a:t>
            </a:r>
            <a:r>
              <a:rPr lang="en-US" sz="2400" dirty="0" smtClean="0"/>
              <a:t> as </a:t>
            </a:r>
            <a:r>
              <a:rPr lang="en-US" sz="2400" dirty="0" err="1" smtClean="0"/>
              <a:t>oportunidades</a:t>
            </a:r>
            <a:r>
              <a:rPr lang="en-US" sz="2400" dirty="0" smtClean="0"/>
              <a:t> de </a:t>
            </a:r>
            <a:r>
              <a:rPr lang="en-US" sz="2400" dirty="0" err="1" smtClean="0"/>
              <a:t>trocas</a:t>
            </a:r>
            <a:r>
              <a:rPr lang="en-US" sz="2400" dirty="0" smtClean="0"/>
              <a:t> e </a:t>
            </a:r>
            <a:r>
              <a:rPr lang="en-US" sz="2400" dirty="0" err="1" smtClean="0"/>
              <a:t>ganhos</a:t>
            </a:r>
            <a:r>
              <a:rPr lang="en-US" sz="2400" dirty="0" smtClean="0"/>
              <a:t> </a:t>
            </a:r>
            <a:r>
              <a:rPr lang="en-US" sz="2400" dirty="0" err="1" smtClean="0"/>
              <a:t>foram</a:t>
            </a:r>
            <a:r>
              <a:rPr lang="en-US" sz="2400" dirty="0" smtClean="0"/>
              <a:t> </a:t>
            </a:r>
            <a:r>
              <a:rPr lang="en-US" sz="2400" dirty="0" err="1" smtClean="0"/>
              <a:t>exauridas</a:t>
            </a:r>
            <a:r>
              <a:rPr lang="en-US" sz="2400" dirty="0" smtClean="0"/>
              <a:t> </a:t>
            </a:r>
            <a:r>
              <a:rPr lang="en-US" sz="2400" dirty="0" err="1" smtClean="0"/>
              <a:t>ao</a:t>
            </a:r>
            <a:r>
              <a:rPr lang="en-US" sz="2400" dirty="0" smtClean="0"/>
              <a:t> </a:t>
            </a:r>
            <a:r>
              <a:rPr lang="en-US" sz="2400" dirty="0" err="1" smtClean="0"/>
              <a:t>atingir</a:t>
            </a:r>
            <a:r>
              <a:rPr lang="en-US" sz="2400" dirty="0" smtClean="0"/>
              <a:t> </a:t>
            </a:r>
            <a:r>
              <a:rPr lang="en-US" sz="2400" dirty="0" err="1" smtClean="0"/>
              <a:t>esse</a:t>
            </a:r>
            <a:r>
              <a:rPr lang="en-US" sz="2400" dirty="0" smtClean="0"/>
              <a:t> </a:t>
            </a:r>
            <a:r>
              <a:rPr lang="en-US" sz="2400" dirty="0" err="1" smtClean="0"/>
              <a:t>ponto</a:t>
            </a:r>
            <a:r>
              <a:rPr lang="en-US" sz="2400" dirty="0" smtClean="0"/>
              <a:t> </a:t>
            </a:r>
          </a:p>
          <a:p>
            <a:r>
              <a:rPr lang="en-US" sz="2400" dirty="0" err="1" smtClean="0">
                <a:solidFill>
                  <a:schemeClr val="tx2">
                    <a:lumMod val="60000"/>
                    <a:lumOff val="40000"/>
                  </a:schemeClr>
                </a:solidFill>
              </a:rPr>
              <a:t>Mesmo</a:t>
            </a:r>
            <a:r>
              <a:rPr lang="en-US" sz="2400" dirty="0" smtClean="0">
                <a:solidFill>
                  <a:schemeClr val="tx2">
                    <a:lumMod val="60000"/>
                    <a:lumOff val="40000"/>
                  </a:schemeClr>
                </a:solidFill>
              </a:rPr>
              <a:t> que o </a:t>
            </a:r>
            <a:r>
              <a:rPr lang="en-US" sz="2400" dirty="0" err="1" smtClean="0">
                <a:solidFill>
                  <a:schemeClr val="tx2">
                    <a:lumMod val="60000"/>
                    <a:lumOff val="40000"/>
                  </a:schemeClr>
                </a:solidFill>
              </a:rPr>
              <a:t>resultado</a:t>
            </a:r>
            <a:r>
              <a:rPr lang="en-US" sz="2400" dirty="0" smtClean="0">
                <a:solidFill>
                  <a:schemeClr val="tx2">
                    <a:lumMod val="60000"/>
                    <a:lumOff val="40000"/>
                  </a:schemeClr>
                </a:solidFill>
              </a:rPr>
              <a:t> do </a:t>
            </a:r>
            <a:r>
              <a:rPr lang="en-US" sz="2400" dirty="0" err="1" smtClean="0">
                <a:solidFill>
                  <a:schemeClr val="tx2">
                    <a:lumMod val="60000"/>
                    <a:lumOff val="40000"/>
                  </a:schemeClr>
                </a:solidFill>
              </a:rPr>
              <a:t>equilíbrio</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competitivo</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seja</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eficiente</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não</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há</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garantia</a:t>
            </a:r>
            <a:r>
              <a:rPr lang="en-US" sz="2400" dirty="0" smtClean="0">
                <a:solidFill>
                  <a:schemeClr val="tx2">
                    <a:lumMod val="60000"/>
                    <a:lumOff val="40000"/>
                  </a:schemeClr>
                </a:solidFill>
              </a:rPr>
              <a:t> de que </a:t>
            </a:r>
            <a:r>
              <a:rPr lang="en-US" sz="2400" dirty="0" err="1" smtClean="0">
                <a:solidFill>
                  <a:schemeClr val="tx2">
                    <a:lumMod val="60000"/>
                    <a:lumOff val="40000"/>
                  </a:schemeClr>
                </a:solidFill>
              </a:rPr>
              <a:t>todos</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os</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consumidores</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estarão</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igualmente</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bem</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nesse</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equilíbrio</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dependência</a:t>
            </a:r>
            <a:r>
              <a:rPr lang="en-US" sz="2400" dirty="0" smtClean="0">
                <a:solidFill>
                  <a:schemeClr val="tx2">
                    <a:lumMod val="60000"/>
                    <a:lumOff val="40000"/>
                  </a:schemeClr>
                </a:solidFill>
              </a:rPr>
              <a:t> da </a:t>
            </a:r>
            <a:r>
              <a:rPr lang="en-US" sz="2400" dirty="0" err="1" smtClean="0">
                <a:solidFill>
                  <a:schemeClr val="tx2">
                    <a:lumMod val="60000"/>
                    <a:lumOff val="40000"/>
                  </a:schemeClr>
                </a:solidFill>
              </a:rPr>
              <a:t>alocação</a:t>
            </a:r>
            <a:r>
              <a:rPr lang="en-US" sz="2400" dirty="0" smtClean="0">
                <a:solidFill>
                  <a:schemeClr val="tx2">
                    <a:lumMod val="60000"/>
                    <a:lumOff val="40000"/>
                  </a:schemeClr>
                </a:solidFill>
              </a:rPr>
              <a:t> dos </a:t>
            </a:r>
            <a:r>
              <a:rPr lang="en-US" sz="2400" dirty="0" err="1" smtClean="0">
                <a:solidFill>
                  <a:schemeClr val="tx2">
                    <a:lumMod val="60000"/>
                    <a:lumOff val="40000"/>
                  </a:schemeClr>
                </a:solidFill>
              </a:rPr>
              <a:t>recursos</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mais</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escassos</a:t>
            </a:r>
            <a:r>
              <a:rPr lang="en-US" sz="2400" dirty="0" smtClean="0">
                <a:solidFill>
                  <a:schemeClr val="tx2">
                    <a:lumMod val="60000"/>
                    <a:lumOff val="40000"/>
                  </a:schemeClr>
                </a:solidFill>
              </a:rPr>
              <a:t>)</a:t>
            </a:r>
            <a:endParaRPr lang="pt-BR" sz="2400" dirty="0"/>
          </a:p>
        </p:txBody>
      </p:sp>
      <p:sp>
        <p:nvSpPr>
          <p:cNvPr id="4" name="Seta para Baixo 3"/>
          <p:cNvSpPr/>
          <p:nvPr/>
        </p:nvSpPr>
        <p:spPr>
          <a:xfrm>
            <a:off x="5595582" y="3276600"/>
            <a:ext cx="586854" cy="6550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4103483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876300"/>
          </a:xfrm>
        </p:spPr>
        <p:txBody>
          <a:bodyPr>
            <a:normAutofit fontScale="90000"/>
          </a:bodyPr>
          <a:lstStyle/>
          <a:p>
            <a:r>
              <a:rPr lang="pt-BR" dirty="0" smtClean="0"/>
              <a:t>Teoremas Clássicos da Economia do Bem-estar</a:t>
            </a:r>
            <a:endParaRPr lang="pt-BR" dirty="0"/>
          </a:p>
        </p:txBody>
      </p:sp>
      <p:sp>
        <p:nvSpPr>
          <p:cNvPr id="3" name="Espaço Reservado para Conteúdo 2"/>
          <p:cNvSpPr>
            <a:spLocks noGrp="1"/>
          </p:cNvSpPr>
          <p:nvPr>
            <p:ph idx="1"/>
          </p:nvPr>
        </p:nvSpPr>
        <p:spPr>
          <a:xfrm>
            <a:off x="1371600" y="2044700"/>
            <a:ext cx="9601200" cy="4406900"/>
          </a:xfrm>
        </p:spPr>
        <p:txBody>
          <a:bodyPr>
            <a:normAutofit/>
          </a:bodyPr>
          <a:lstStyle/>
          <a:p>
            <a:pPr marL="457200" indent="-457200">
              <a:buAutoNum type="arabicParenR"/>
            </a:pPr>
            <a:r>
              <a:rPr lang="pt-BR" b="1" dirty="0" smtClean="0">
                <a:solidFill>
                  <a:srgbClr val="0070C0"/>
                </a:solidFill>
              </a:rPr>
              <a:t>A competição perfeita leva a uma alocação ótima de Pareto de bens e serviços</a:t>
            </a:r>
          </a:p>
          <a:p>
            <a:pPr lvl="1"/>
            <a:r>
              <a:rPr lang="pt-BR" dirty="0" smtClean="0"/>
              <a:t>Até aqui, havia se considerado que não há interdependência das funções utilidade dos consumidores e tampouco das funções de produção</a:t>
            </a:r>
          </a:p>
          <a:p>
            <a:pPr lvl="1"/>
            <a:r>
              <a:rPr lang="pt-BR" dirty="0" smtClean="0"/>
              <a:t>Pressupõe-se que não há externalidades!</a:t>
            </a:r>
          </a:p>
          <a:p>
            <a:pPr lvl="1"/>
            <a:endParaRPr lang="pt-BR" dirty="0"/>
          </a:p>
          <a:p>
            <a:pPr lvl="1"/>
            <a:endParaRPr lang="pt-BR" dirty="0" smtClean="0"/>
          </a:p>
          <a:p>
            <a:pPr marL="457200" indent="-457200">
              <a:buAutoNum type="arabicParenR"/>
            </a:pPr>
            <a:r>
              <a:rPr lang="pt-BR" b="1" dirty="0" smtClean="0">
                <a:solidFill>
                  <a:srgbClr val="0070C0"/>
                </a:solidFill>
              </a:rPr>
              <a:t>Há uma alocação sob competição perfeita para todo e qualquer </a:t>
            </a:r>
            <a:r>
              <a:rPr lang="pt-BR" b="1" dirty="0">
                <a:solidFill>
                  <a:srgbClr val="0070C0"/>
                </a:solidFill>
              </a:rPr>
              <a:t>P</a:t>
            </a:r>
            <a:r>
              <a:rPr lang="pt-BR" b="1" dirty="0" smtClean="0">
                <a:solidFill>
                  <a:srgbClr val="0070C0"/>
                </a:solidFill>
              </a:rPr>
              <a:t>areto ótimo. Ou seja, tomando-se qualquer ponto na fronteira de Pareto, há uma solução competitiva que permite atingir aquele ótimo. </a:t>
            </a:r>
            <a:r>
              <a:rPr lang="pt-BR" dirty="0" smtClean="0"/>
              <a:t>(foi comprovado, matematicamente) para formas funcionais gerais por autores como Arrow e Debreu)</a:t>
            </a:r>
          </a:p>
          <a:p>
            <a:pPr marL="457200" indent="-457200">
              <a:buAutoNum type="arabicParenR"/>
            </a:pPr>
            <a:endParaRPr lang="pt-BR" dirty="0" smtClean="0"/>
          </a:p>
          <a:p>
            <a:pPr marL="457200" indent="-457200">
              <a:buAutoNum type="arabicParenR"/>
            </a:pPr>
            <a:endParaRPr lang="pt-BR" dirty="0" smtClean="0"/>
          </a:p>
          <a:p>
            <a:pPr marL="457200" indent="-457200">
              <a:buAutoNum type="arabicParenR"/>
            </a:pPr>
            <a:endParaRPr lang="pt-BR" dirty="0"/>
          </a:p>
        </p:txBody>
      </p:sp>
    </p:spTree>
    <p:extLst>
      <p:ext uri="{BB962C8B-B14F-4D97-AF65-F5344CB8AC3E}">
        <p14:creationId xmlns:p14="http://schemas.microsoft.com/office/powerpoint/2010/main" val="13253069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112594"/>
            <a:ext cx="10215563" cy="1485900"/>
          </a:xfrm>
        </p:spPr>
        <p:txBody>
          <a:bodyPr>
            <a:normAutofit fontScale="90000"/>
          </a:bodyPr>
          <a:lstStyle/>
          <a:p>
            <a:r>
              <a:rPr lang="pt-BR" dirty="0" smtClean="0"/>
              <a:t>1- </a:t>
            </a:r>
            <a:r>
              <a:rPr lang="pt-BR" dirty="0"/>
              <a:t>A competição perfeita leva a uma alocação ótima de Pareto de bens e serviços</a:t>
            </a:r>
            <a:br>
              <a:rPr lang="pt-BR" dirty="0"/>
            </a:br>
            <a:endParaRPr lang="pt-BR" dirty="0"/>
          </a:p>
        </p:txBody>
      </p:sp>
      <p:pic>
        <p:nvPicPr>
          <p:cNvPr id="4" name="Espaço Reservado para Conteúdo 3"/>
          <p:cNvPicPr>
            <a:picLocks noGrp="1" noChangeAspect="1"/>
          </p:cNvPicPr>
          <p:nvPr>
            <p:ph idx="1"/>
          </p:nvPr>
        </p:nvPicPr>
        <p:blipFill>
          <a:blip r:embed="rId2"/>
          <a:stretch>
            <a:fillRect/>
          </a:stretch>
        </p:blipFill>
        <p:spPr>
          <a:xfrm>
            <a:off x="1371600" y="2371725"/>
            <a:ext cx="5697265" cy="3581400"/>
          </a:xfrm>
          <a:prstGeom prst="rect">
            <a:avLst/>
          </a:prstGeom>
        </p:spPr>
      </p:pic>
      <p:sp>
        <p:nvSpPr>
          <p:cNvPr id="5" name="CaixaDeTexto 4"/>
          <p:cNvSpPr txBox="1"/>
          <p:nvPr/>
        </p:nvSpPr>
        <p:spPr>
          <a:xfrm>
            <a:off x="7644452" y="1775914"/>
            <a:ext cx="3814763" cy="4247317"/>
          </a:xfrm>
          <a:prstGeom prst="rect">
            <a:avLst/>
          </a:prstGeom>
          <a:noFill/>
        </p:spPr>
        <p:txBody>
          <a:bodyPr wrap="square" rtlCol="0">
            <a:spAutoFit/>
          </a:bodyPr>
          <a:lstStyle/>
          <a:p>
            <a:r>
              <a:rPr lang="pt-BR" dirty="0" smtClean="0"/>
              <a:t>UU – grande fronteira de Utilidade </a:t>
            </a:r>
          </a:p>
          <a:p>
            <a:endParaRPr lang="pt-BR" dirty="0"/>
          </a:p>
          <a:p>
            <a:r>
              <a:rPr lang="pt-BR" dirty="0" smtClean="0"/>
              <a:t>2 indivíduos estão no ponto A</a:t>
            </a:r>
          </a:p>
          <a:p>
            <a:endParaRPr lang="pt-BR" dirty="0"/>
          </a:p>
          <a:p>
            <a:r>
              <a:rPr lang="pt-BR" dirty="0" smtClean="0"/>
              <a:t>Movimentos de A para qualquer  ponto entre B e C </a:t>
            </a:r>
            <a:r>
              <a:rPr lang="pt-BR" dirty="0" smtClean="0">
                <a:sym typeface="Wingdings" panose="05000000000000000000" pitchFamily="2" charset="2"/>
              </a:rPr>
              <a:t>na UU  </a:t>
            </a:r>
            <a:r>
              <a:rPr lang="pt-BR" dirty="0" smtClean="0"/>
              <a:t>levará a um </a:t>
            </a:r>
            <a:r>
              <a:rPr lang="pt-BR" dirty="0" err="1" smtClean="0"/>
              <a:t>pareto</a:t>
            </a:r>
            <a:r>
              <a:rPr lang="pt-BR" dirty="0" smtClean="0"/>
              <a:t> superior ao ponto A</a:t>
            </a:r>
          </a:p>
          <a:p>
            <a:endParaRPr lang="pt-BR" dirty="0"/>
          </a:p>
          <a:p>
            <a:r>
              <a:rPr lang="pt-BR" dirty="0" smtClean="0"/>
              <a:t>Mas se o movimento for para C (na fronteira UU – que seria um ponto de </a:t>
            </a:r>
            <a:r>
              <a:rPr lang="pt-BR" dirty="0" err="1" smtClean="0"/>
              <a:t>pareto</a:t>
            </a:r>
            <a:r>
              <a:rPr lang="pt-BR" dirty="0" smtClean="0"/>
              <a:t> ótimo) </a:t>
            </a:r>
            <a:r>
              <a:rPr lang="pt-BR" dirty="0" smtClean="0">
                <a:sym typeface="Wingdings" panose="05000000000000000000" pitchFamily="2" charset="2"/>
              </a:rPr>
              <a:t> piora a situação do indivíduo 2</a:t>
            </a:r>
          </a:p>
          <a:p>
            <a:endParaRPr lang="pt-BR" dirty="0">
              <a:sym typeface="Wingdings" panose="05000000000000000000" pitchFamily="2" charset="2"/>
            </a:endParaRPr>
          </a:p>
          <a:p>
            <a:endParaRPr lang="pt-BR" dirty="0" smtClean="0">
              <a:solidFill>
                <a:schemeClr val="tx2">
                  <a:lumMod val="60000"/>
                  <a:lumOff val="40000"/>
                </a:schemeClr>
              </a:solidFill>
              <a:sym typeface="Wingdings" panose="05000000000000000000" pitchFamily="2" charset="2"/>
            </a:endParaRPr>
          </a:p>
          <a:p>
            <a:endParaRPr lang="pt-BR" dirty="0">
              <a:solidFill>
                <a:schemeClr val="tx2">
                  <a:lumMod val="60000"/>
                  <a:lumOff val="40000"/>
                </a:schemeClr>
              </a:solidFill>
            </a:endParaRPr>
          </a:p>
        </p:txBody>
      </p:sp>
    </p:spTree>
    <p:extLst>
      <p:ext uri="{BB962C8B-B14F-4D97-AF65-F5344CB8AC3E}">
        <p14:creationId xmlns:p14="http://schemas.microsoft.com/office/powerpoint/2010/main" val="39768216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180833"/>
            <a:ext cx="9601200" cy="1485900"/>
          </a:xfrm>
        </p:spPr>
        <p:txBody>
          <a:bodyPr>
            <a:normAutofit/>
          </a:bodyPr>
          <a:lstStyle/>
          <a:p>
            <a:r>
              <a:rPr lang="pt-BR" sz="3200" b="1" dirty="0" smtClean="0">
                <a:solidFill>
                  <a:schemeClr val="tx2">
                    <a:lumMod val="60000"/>
                    <a:lumOff val="40000"/>
                  </a:schemeClr>
                </a:solidFill>
              </a:rPr>
              <a:t>Como a questão anterior se conecta com o 2º. Teorema fundamental do Bem estar Econômico?</a:t>
            </a:r>
            <a:endParaRPr lang="pt-BR" sz="3200" b="1" dirty="0">
              <a:solidFill>
                <a:schemeClr val="tx2">
                  <a:lumMod val="60000"/>
                  <a:lumOff val="40000"/>
                </a:schemeClr>
              </a:solidFill>
            </a:endParaRPr>
          </a:p>
        </p:txBody>
      </p:sp>
      <p:sp>
        <p:nvSpPr>
          <p:cNvPr id="3" name="Espaço Reservado para Conteúdo 2"/>
          <p:cNvSpPr>
            <a:spLocks noGrp="1"/>
          </p:cNvSpPr>
          <p:nvPr>
            <p:ph idx="1"/>
          </p:nvPr>
        </p:nvSpPr>
        <p:spPr>
          <a:xfrm>
            <a:off x="1371600" y="1298243"/>
            <a:ext cx="9601200" cy="4200667"/>
          </a:xfrm>
        </p:spPr>
        <p:txBody>
          <a:bodyPr>
            <a:noAutofit/>
          </a:bodyPr>
          <a:lstStyle/>
          <a:p>
            <a:r>
              <a:rPr lang="en-US" dirty="0" err="1" smtClean="0"/>
              <a:t>Qualquer</a:t>
            </a:r>
            <a:r>
              <a:rPr lang="en-US" dirty="0" smtClean="0"/>
              <a:t> </a:t>
            </a:r>
            <a:r>
              <a:rPr lang="en-US" dirty="0" err="1" smtClean="0"/>
              <a:t>alocação</a:t>
            </a:r>
            <a:r>
              <a:rPr lang="en-US" dirty="0" smtClean="0"/>
              <a:t> </a:t>
            </a:r>
            <a:r>
              <a:rPr lang="en-US" dirty="0" err="1" smtClean="0"/>
              <a:t>economicamente</a:t>
            </a:r>
            <a:r>
              <a:rPr lang="en-US" dirty="0" smtClean="0"/>
              <a:t> </a:t>
            </a:r>
            <a:r>
              <a:rPr lang="en-US" dirty="0" err="1" smtClean="0"/>
              <a:t>eficiente</a:t>
            </a:r>
            <a:r>
              <a:rPr lang="en-US" dirty="0" smtClean="0"/>
              <a:t> de bens e </a:t>
            </a:r>
            <a:r>
              <a:rPr lang="en-US" dirty="0" err="1" smtClean="0"/>
              <a:t>insumos</a:t>
            </a:r>
            <a:r>
              <a:rPr lang="en-US" dirty="0" smtClean="0"/>
              <a:t> </a:t>
            </a:r>
            <a:r>
              <a:rPr lang="en-US" dirty="0" err="1" smtClean="0"/>
              <a:t>poderia</a:t>
            </a:r>
            <a:r>
              <a:rPr lang="en-US" dirty="0" smtClean="0"/>
              <a:t> </a:t>
            </a:r>
            <a:r>
              <a:rPr lang="en-US" dirty="0" err="1" smtClean="0"/>
              <a:t>ser</a:t>
            </a:r>
            <a:r>
              <a:rPr lang="en-US" dirty="0" smtClean="0"/>
              <a:t> </a:t>
            </a:r>
            <a:r>
              <a:rPr lang="en-US" dirty="0" err="1" smtClean="0"/>
              <a:t>atingida</a:t>
            </a:r>
            <a:r>
              <a:rPr lang="en-US" dirty="0" smtClean="0"/>
              <a:t> </a:t>
            </a:r>
            <a:r>
              <a:rPr lang="en-US" dirty="0" err="1" smtClean="0"/>
              <a:t>como</a:t>
            </a:r>
            <a:r>
              <a:rPr lang="en-US" dirty="0" smtClean="0"/>
              <a:t> um </a:t>
            </a:r>
            <a:r>
              <a:rPr lang="en-US" dirty="0" err="1" smtClean="0"/>
              <a:t>equilíbrio</a:t>
            </a:r>
            <a:r>
              <a:rPr lang="en-US" dirty="0" smtClean="0"/>
              <a:t> </a:t>
            </a:r>
            <a:r>
              <a:rPr lang="en-US" dirty="0" err="1" smtClean="0"/>
              <a:t>geral</a:t>
            </a:r>
            <a:r>
              <a:rPr lang="en-US" dirty="0" smtClean="0"/>
              <a:t> </a:t>
            </a:r>
            <a:r>
              <a:rPr lang="en-US" dirty="0" err="1" smtClean="0"/>
              <a:t>competitivo</a:t>
            </a:r>
            <a:r>
              <a:rPr lang="en-US" dirty="0" smtClean="0"/>
              <a:t> </a:t>
            </a:r>
            <a:r>
              <a:rPr lang="en-US" dirty="0" err="1" smtClean="0"/>
              <a:t>por</a:t>
            </a:r>
            <a:r>
              <a:rPr lang="en-US" dirty="0" smtClean="0"/>
              <a:t> </a:t>
            </a:r>
            <a:r>
              <a:rPr lang="en-US" dirty="0" err="1" smtClean="0"/>
              <a:t>meio</a:t>
            </a:r>
            <a:r>
              <a:rPr lang="en-US" dirty="0" smtClean="0"/>
              <a:t> de </a:t>
            </a:r>
            <a:r>
              <a:rPr lang="en-US" dirty="0" err="1" smtClean="0"/>
              <a:t>uma</a:t>
            </a:r>
            <a:r>
              <a:rPr lang="en-US" dirty="0" smtClean="0"/>
              <a:t> </a:t>
            </a:r>
            <a:r>
              <a:rPr lang="en-US" dirty="0" err="1" smtClean="0"/>
              <a:t>alocação</a:t>
            </a:r>
            <a:r>
              <a:rPr lang="en-US" dirty="0" smtClean="0"/>
              <a:t> </a:t>
            </a:r>
            <a:r>
              <a:rPr lang="en-US" b="1" dirty="0" err="1" smtClean="0"/>
              <a:t>criteriosa</a:t>
            </a:r>
            <a:r>
              <a:rPr lang="en-US" b="1" dirty="0" smtClean="0"/>
              <a:t> </a:t>
            </a:r>
            <a:r>
              <a:rPr lang="en-US" dirty="0" smtClean="0"/>
              <a:t>dos </a:t>
            </a:r>
            <a:r>
              <a:rPr lang="en-US" dirty="0" err="1" smtClean="0"/>
              <a:t>recursos</a:t>
            </a:r>
            <a:r>
              <a:rPr lang="en-US" dirty="0" smtClean="0"/>
              <a:t> </a:t>
            </a:r>
            <a:r>
              <a:rPr lang="en-US" dirty="0" err="1" smtClean="0"/>
              <a:t>escassos</a:t>
            </a:r>
            <a:r>
              <a:rPr lang="en-US" dirty="0" smtClean="0"/>
              <a:t> da </a:t>
            </a:r>
            <a:r>
              <a:rPr lang="en-US" dirty="0" err="1" smtClean="0"/>
              <a:t>economia</a:t>
            </a:r>
            <a:r>
              <a:rPr lang="en-US" dirty="0" smtClean="0"/>
              <a:t>. </a:t>
            </a:r>
          </a:p>
          <a:p>
            <a:endParaRPr lang="en-US" dirty="0"/>
          </a:p>
          <a:p>
            <a:r>
              <a:rPr lang="en-US" dirty="0" err="1" smtClean="0"/>
              <a:t>Interpretação</a:t>
            </a:r>
            <a:r>
              <a:rPr lang="en-US" dirty="0" smtClean="0"/>
              <a:t>: </a:t>
            </a:r>
            <a:r>
              <a:rPr lang="en-US" dirty="0" err="1" smtClean="0"/>
              <a:t>há</a:t>
            </a:r>
            <a:r>
              <a:rPr lang="en-US" dirty="0" smtClean="0"/>
              <a:t> </a:t>
            </a:r>
            <a:r>
              <a:rPr lang="en-US" dirty="0" err="1" smtClean="0"/>
              <a:t>possibilidade</a:t>
            </a:r>
            <a:r>
              <a:rPr lang="en-US" dirty="0" smtClean="0"/>
              <a:t> de que </a:t>
            </a:r>
            <a:r>
              <a:rPr lang="en-US" dirty="0" err="1" smtClean="0"/>
              <a:t>uma</a:t>
            </a:r>
            <a:r>
              <a:rPr lang="en-US" dirty="0" smtClean="0"/>
              <a:t> </a:t>
            </a:r>
            <a:r>
              <a:rPr lang="en-US" dirty="0" err="1" smtClean="0"/>
              <a:t>economia</a:t>
            </a:r>
            <a:r>
              <a:rPr lang="en-US" dirty="0" smtClean="0"/>
              <a:t> </a:t>
            </a:r>
            <a:r>
              <a:rPr lang="en-US" dirty="0" err="1" smtClean="0"/>
              <a:t>atinja</a:t>
            </a:r>
            <a:r>
              <a:rPr lang="en-US" dirty="0" smtClean="0"/>
              <a:t> </a:t>
            </a:r>
            <a:r>
              <a:rPr lang="en-US" dirty="0" err="1" smtClean="0"/>
              <a:t>simultaneamente</a:t>
            </a:r>
            <a:r>
              <a:rPr lang="en-US" dirty="0" smtClean="0"/>
              <a:t> </a:t>
            </a:r>
            <a:r>
              <a:rPr lang="en-US" dirty="0" err="1" smtClean="0"/>
              <a:t>uma</a:t>
            </a:r>
            <a:r>
              <a:rPr lang="en-US" dirty="0" smtClean="0"/>
              <a:t> </a:t>
            </a:r>
            <a:r>
              <a:rPr lang="en-US" dirty="0" err="1" smtClean="0"/>
              <a:t>alocação</a:t>
            </a:r>
            <a:r>
              <a:rPr lang="en-US" dirty="0" smtClean="0"/>
              <a:t> </a:t>
            </a:r>
            <a:r>
              <a:rPr lang="en-US" dirty="0" err="1" smtClean="0"/>
              <a:t>eficiente</a:t>
            </a:r>
            <a:r>
              <a:rPr lang="en-US" dirty="0" smtClean="0"/>
              <a:t> e que </a:t>
            </a:r>
            <a:r>
              <a:rPr lang="en-US" dirty="0" err="1" smtClean="0"/>
              <a:t>resulte</a:t>
            </a:r>
            <a:r>
              <a:rPr lang="en-US" dirty="0" smtClean="0"/>
              <a:t> </a:t>
            </a:r>
            <a:r>
              <a:rPr lang="en-US" dirty="0" err="1" smtClean="0"/>
              <a:t>em</a:t>
            </a:r>
            <a:r>
              <a:rPr lang="en-US" dirty="0" smtClean="0"/>
              <a:t> </a:t>
            </a:r>
            <a:r>
              <a:rPr lang="en-US" dirty="0" err="1" smtClean="0"/>
              <a:t>uma</a:t>
            </a:r>
            <a:r>
              <a:rPr lang="en-US" dirty="0" smtClean="0"/>
              <a:t> </a:t>
            </a:r>
            <a:r>
              <a:rPr lang="en-US" dirty="0" err="1" smtClean="0"/>
              <a:t>distribuição</a:t>
            </a:r>
            <a:r>
              <a:rPr lang="en-US" dirty="0" smtClean="0"/>
              <a:t> de </a:t>
            </a:r>
            <a:r>
              <a:rPr lang="en-US" dirty="0" err="1" smtClean="0"/>
              <a:t>utilidade</a:t>
            </a:r>
            <a:r>
              <a:rPr lang="en-US" dirty="0" smtClean="0"/>
              <a:t> </a:t>
            </a:r>
            <a:r>
              <a:rPr lang="en-US" dirty="0" err="1" smtClean="0"/>
              <a:t>equitativa</a:t>
            </a:r>
            <a:r>
              <a:rPr lang="en-US" dirty="0" smtClean="0"/>
              <a:t>, </a:t>
            </a:r>
            <a:r>
              <a:rPr lang="en-US" dirty="0" err="1" smtClean="0"/>
              <a:t>em</a:t>
            </a:r>
            <a:r>
              <a:rPr lang="en-US" dirty="0" smtClean="0"/>
              <a:t> </a:t>
            </a:r>
            <a:r>
              <a:rPr lang="en-US" dirty="0" err="1" smtClean="0"/>
              <a:t>alguma</a:t>
            </a:r>
            <a:r>
              <a:rPr lang="en-US" dirty="0" smtClean="0"/>
              <a:t> </a:t>
            </a:r>
            <a:r>
              <a:rPr lang="en-US" dirty="0" err="1" smtClean="0"/>
              <a:t>medida</a:t>
            </a:r>
            <a:r>
              <a:rPr lang="en-US" dirty="0" smtClean="0"/>
              <a:t>, </a:t>
            </a:r>
            <a:r>
              <a:rPr lang="en-US" dirty="0" err="1" smtClean="0"/>
              <a:t>ou</a:t>
            </a:r>
            <a:r>
              <a:rPr lang="en-US" dirty="0" smtClean="0"/>
              <a:t> </a:t>
            </a:r>
            <a:r>
              <a:rPr lang="en-US" dirty="0" err="1" smtClean="0"/>
              <a:t>justa</a:t>
            </a:r>
            <a:r>
              <a:rPr lang="en-US" dirty="0" smtClean="0"/>
              <a:t>.</a:t>
            </a:r>
          </a:p>
          <a:p>
            <a:endParaRPr lang="en-US" dirty="0" smtClean="0"/>
          </a:p>
          <a:p>
            <a:r>
              <a:rPr lang="en-US" dirty="0" err="1" smtClean="0"/>
              <a:t>Isto</a:t>
            </a:r>
            <a:r>
              <a:rPr lang="en-US" dirty="0" smtClean="0"/>
              <a:t> </a:t>
            </a:r>
            <a:r>
              <a:rPr lang="en-US" dirty="0" err="1" smtClean="0"/>
              <a:t>não</a:t>
            </a:r>
            <a:r>
              <a:rPr lang="en-US" dirty="0" smtClean="0"/>
              <a:t> é </a:t>
            </a:r>
            <a:r>
              <a:rPr lang="en-US" dirty="0" err="1" smtClean="0"/>
              <a:t>fácil</a:t>
            </a:r>
            <a:r>
              <a:rPr lang="en-US" dirty="0" smtClean="0"/>
              <a:t>!!!! </a:t>
            </a:r>
            <a:r>
              <a:rPr lang="en-US" b="1" dirty="0" smtClean="0"/>
              <a:t>Como </a:t>
            </a:r>
            <a:r>
              <a:rPr lang="en-US" b="1" dirty="0" err="1" smtClean="0"/>
              <a:t>fazer</a:t>
            </a:r>
            <a:r>
              <a:rPr lang="en-US" b="1" dirty="0" smtClean="0"/>
              <a:t> </a:t>
            </a:r>
            <a:r>
              <a:rPr lang="en-US" b="1" dirty="0" err="1" smtClean="0"/>
              <a:t>isto</a:t>
            </a:r>
            <a:r>
              <a:rPr lang="en-US" b="1" dirty="0" smtClean="0"/>
              <a:t>???</a:t>
            </a:r>
            <a:endParaRPr lang="en-US" dirty="0" smtClean="0"/>
          </a:p>
          <a:p>
            <a:r>
              <a:rPr lang="en-US" dirty="0" smtClean="0"/>
              <a:t>A </a:t>
            </a:r>
            <a:r>
              <a:rPr lang="en-US" dirty="0" err="1" smtClean="0"/>
              <a:t>maioria</a:t>
            </a:r>
            <a:r>
              <a:rPr lang="en-US" dirty="0" smtClean="0"/>
              <a:t> dos </a:t>
            </a:r>
            <a:r>
              <a:rPr lang="en-US" dirty="0" err="1" smtClean="0"/>
              <a:t>mecanismos</a:t>
            </a:r>
            <a:r>
              <a:rPr lang="en-US" dirty="0" smtClean="0"/>
              <a:t> </a:t>
            </a:r>
            <a:r>
              <a:rPr lang="en-US" dirty="0" err="1" smtClean="0"/>
              <a:t>possíveis</a:t>
            </a:r>
            <a:r>
              <a:rPr lang="en-US" dirty="0" smtClean="0"/>
              <a:t> de </a:t>
            </a:r>
            <a:r>
              <a:rPr lang="en-US" dirty="0" err="1" smtClean="0"/>
              <a:t>redistribuição</a:t>
            </a:r>
            <a:r>
              <a:rPr lang="en-US" dirty="0" smtClean="0"/>
              <a:t> de </a:t>
            </a:r>
            <a:r>
              <a:rPr lang="en-US" dirty="0" err="1" smtClean="0"/>
              <a:t>riqueza</a:t>
            </a:r>
            <a:r>
              <a:rPr lang="en-US" dirty="0" smtClean="0"/>
              <a:t> </a:t>
            </a:r>
            <a:r>
              <a:rPr lang="en-US" dirty="0" err="1" smtClean="0"/>
              <a:t>em</a:t>
            </a:r>
            <a:r>
              <a:rPr lang="en-US" dirty="0" smtClean="0"/>
              <a:t> </a:t>
            </a:r>
            <a:r>
              <a:rPr lang="en-US" dirty="0" err="1" smtClean="0"/>
              <a:t>uma</a:t>
            </a:r>
            <a:r>
              <a:rPr lang="en-US" dirty="0" smtClean="0"/>
              <a:t> </a:t>
            </a:r>
            <a:r>
              <a:rPr lang="en-US" dirty="0" err="1" smtClean="0"/>
              <a:t>sociedade</a:t>
            </a:r>
            <a:r>
              <a:rPr lang="en-US" dirty="0" smtClean="0"/>
              <a:t> </a:t>
            </a:r>
            <a:r>
              <a:rPr lang="en-US" dirty="0" err="1" smtClean="0"/>
              <a:t>democrática</a:t>
            </a:r>
            <a:r>
              <a:rPr lang="en-US" dirty="0" smtClean="0"/>
              <a:t> (ex: </a:t>
            </a:r>
            <a:r>
              <a:rPr lang="en-US" dirty="0" err="1" smtClean="0"/>
              <a:t>impostos</a:t>
            </a:r>
            <a:r>
              <a:rPr lang="en-US" dirty="0" smtClean="0"/>
              <a:t> e </a:t>
            </a:r>
            <a:r>
              <a:rPr lang="en-US" dirty="0" err="1" smtClean="0"/>
              <a:t>subsídios</a:t>
            </a:r>
            <a:r>
              <a:rPr lang="en-US" dirty="0" smtClean="0"/>
              <a:t>) </a:t>
            </a:r>
            <a:r>
              <a:rPr lang="en-US" dirty="0" err="1" smtClean="0"/>
              <a:t>são</a:t>
            </a:r>
            <a:r>
              <a:rPr lang="en-US" dirty="0" smtClean="0"/>
              <a:t> </a:t>
            </a:r>
            <a:r>
              <a:rPr lang="en-US" dirty="0" err="1" smtClean="0"/>
              <a:t>custosos</a:t>
            </a:r>
            <a:r>
              <a:rPr lang="en-US" dirty="0" smtClean="0"/>
              <a:t> </a:t>
            </a:r>
            <a:r>
              <a:rPr lang="en-US" dirty="0" err="1" smtClean="0"/>
              <a:t>também</a:t>
            </a:r>
            <a:r>
              <a:rPr lang="en-US" dirty="0" smtClean="0"/>
              <a:t>! E </a:t>
            </a:r>
            <a:r>
              <a:rPr lang="en-US" dirty="0" err="1" smtClean="0"/>
              <a:t>em</a:t>
            </a:r>
            <a:r>
              <a:rPr lang="en-US" dirty="0" smtClean="0"/>
              <a:t> </a:t>
            </a:r>
            <a:r>
              <a:rPr lang="en-US" dirty="0" err="1" smtClean="0"/>
              <a:t>geral</a:t>
            </a:r>
            <a:r>
              <a:rPr lang="en-US" dirty="0" smtClean="0"/>
              <a:t>, </a:t>
            </a:r>
            <a:r>
              <a:rPr lang="en-US" dirty="0" err="1" smtClean="0"/>
              <a:t>distorcem</a:t>
            </a:r>
            <a:r>
              <a:rPr lang="en-US" dirty="0" smtClean="0"/>
              <a:t> </a:t>
            </a:r>
            <a:r>
              <a:rPr lang="en-US" dirty="0" err="1" smtClean="0"/>
              <a:t>decisões</a:t>
            </a:r>
            <a:r>
              <a:rPr lang="en-US" dirty="0" smtClean="0"/>
              <a:t> </a:t>
            </a:r>
            <a:r>
              <a:rPr lang="en-US" dirty="0" err="1" smtClean="0"/>
              <a:t>econômicas</a:t>
            </a:r>
            <a:r>
              <a:rPr lang="en-US" dirty="0" smtClean="0"/>
              <a:t> e </a:t>
            </a:r>
            <a:r>
              <a:rPr lang="en-US" dirty="0" err="1" smtClean="0"/>
              <a:t>prejudicam</a:t>
            </a:r>
            <a:r>
              <a:rPr lang="en-US" dirty="0" smtClean="0"/>
              <a:t> a </a:t>
            </a:r>
            <a:r>
              <a:rPr lang="en-US" dirty="0" err="1" smtClean="0"/>
              <a:t>eficiência</a:t>
            </a:r>
            <a:r>
              <a:rPr lang="en-US" dirty="0" smtClean="0"/>
              <a:t>!  </a:t>
            </a:r>
            <a:r>
              <a:rPr lang="en-US" dirty="0" smtClean="0">
                <a:sym typeface="Wingdings" panose="05000000000000000000" pitchFamily="2" charset="2"/>
              </a:rPr>
              <a:t> </a:t>
            </a:r>
            <a:r>
              <a:rPr lang="en-US" dirty="0" err="1" smtClean="0">
                <a:sym typeface="Wingdings" panose="05000000000000000000" pitchFamily="2" charset="2"/>
              </a:rPr>
              <a:t>mesmo</a:t>
            </a:r>
            <a:r>
              <a:rPr lang="en-US" dirty="0" smtClean="0">
                <a:sym typeface="Wingdings" panose="05000000000000000000" pitchFamily="2" charset="2"/>
              </a:rPr>
              <a:t> que </a:t>
            </a:r>
            <a:r>
              <a:rPr lang="en-US" dirty="0" err="1" smtClean="0">
                <a:sym typeface="Wingdings" panose="05000000000000000000" pitchFamily="2" charset="2"/>
              </a:rPr>
              <a:t>equidade</a:t>
            </a:r>
            <a:r>
              <a:rPr lang="en-US" dirty="0" smtClean="0">
                <a:sym typeface="Wingdings" panose="05000000000000000000" pitchFamily="2" charset="2"/>
              </a:rPr>
              <a:t> e </a:t>
            </a:r>
            <a:r>
              <a:rPr lang="en-US" dirty="0" err="1" smtClean="0">
                <a:sym typeface="Wingdings" panose="05000000000000000000" pitchFamily="2" charset="2"/>
              </a:rPr>
              <a:t>eficiência</a:t>
            </a:r>
            <a:r>
              <a:rPr lang="en-US" dirty="0" smtClean="0">
                <a:sym typeface="Wingdings" panose="05000000000000000000" pitchFamily="2" charset="2"/>
              </a:rPr>
              <a:t> </a:t>
            </a:r>
            <a:r>
              <a:rPr lang="en-US" dirty="0" err="1" smtClean="0">
                <a:sym typeface="Wingdings" panose="05000000000000000000" pitchFamily="2" charset="2"/>
              </a:rPr>
              <a:t>sejam</a:t>
            </a:r>
            <a:r>
              <a:rPr lang="en-US" dirty="0" smtClean="0">
                <a:sym typeface="Wingdings" panose="05000000000000000000" pitchFamily="2" charset="2"/>
              </a:rPr>
              <a:t> </a:t>
            </a:r>
            <a:r>
              <a:rPr lang="en-US" dirty="0" err="1" smtClean="0">
                <a:sym typeface="Wingdings" panose="05000000000000000000" pitchFamily="2" charset="2"/>
              </a:rPr>
              <a:t>compartilhadas</a:t>
            </a:r>
            <a:r>
              <a:rPr lang="en-US" dirty="0" smtClean="0">
                <a:sym typeface="Wingdings" panose="05000000000000000000" pitchFamily="2" charset="2"/>
              </a:rPr>
              <a:t> </a:t>
            </a:r>
            <a:r>
              <a:rPr lang="en-US" dirty="0" err="1" smtClean="0">
                <a:sym typeface="Wingdings" panose="05000000000000000000" pitchFamily="2" charset="2"/>
              </a:rPr>
              <a:t>como</a:t>
            </a:r>
            <a:r>
              <a:rPr lang="en-US" dirty="0" smtClean="0">
                <a:sym typeface="Wingdings" panose="05000000000000000000" pitchFamily="2" charset="2"/>
              </a:rPr>
              <a:t> </a:t>
            </a:r>
            <a:r>
              <a:rPr lang="en-US" dirty="0" err="1" smtClean="0">
                <a:sym typeface="Wingdings" panose="05000000000000000000" pitchFamily="2" charset="2"/>
              </a:rPr>
              <a:t>objetivos</a:t>
            </a:r>
            <a:r>
              <a:rPr lang="en-US" dirty="0" smtClean="0">
                <a:sym typeface="Wingdings" panose="05000000000000000000" pitchFamily="2" charset="2"/>
              </a:rPr>
              <a:t> </a:t>
            </a:r>
            <a:r>
              <a:rPr lang="en-US" dirty="0" err="1" smtClean="0">
                <a:sym typeface="Wingdings" panose="05000000000000000000" pitchFamily="2" charset="2"/>
              </a:rPr>
              <a:t>na</a:t>
            </a:r>
            <a:r>
              <a:rPr lang="en-US" dirty="0" smtClean="0">
                <a:sym typeface="Wingdings" panose="05000000000000000000" pitchFamily="2" charset="2"/>
              </a:rPr>
              <a:t> </a:t>
            </a:r>
            <a:r>
              <a:rPr lang="en-US" dirty="0" err="1" smtClean="0">
                <a:sym typeface="Wingdings" panose="05000000000000000000" pitchFamily="2" charset="2"/>
              </a:rPr>
              <a:t>teoria</a:t>
            </a:r>
            <a:r>
              <a:rPr lang="en-US" dirty="0" smtClean="0">
                <a:sym typeface="Wingdings" panose="05000000000000000000" pitchFamily="2" charset="2"/>
              </a:rPr>
              <a:t>, </a:t>
            </a:r>
            <a:r>
              <a:rPr lang="en-US" dirty="0" err="1" smtClean="0">
                <a:sym typeface="Wingdings" panose="05000000000000000000" pitchFamily="2" charset="2"/>
              </a:rPr>
              <a:t>na</a:t>
            </a:r>
            <a:r>
              <a:rPr lang="en-US" dirty="0" smtClean="0">
                <a:sym typeface="Wingdings" panose="05000000000000000000" pitchFamily="2" charset="2"/>
              </a:rPr>
              <a:t> </a:t>
            </a:r>
            <a:r>
              <a:rPr lang="en-US" dirty="0" err="1" smtClean="0">
                <a:sym typeface="Wingdings" panose="05000000000000000000" pitchFamily="2" charset="2"/>
              </a:rPr>
              <a:t>prática</a:t>
            </a:r>
            <a:r>
              <a:rPr lang="en-US" dirty="0" smtClean="0">
                <a:sym typeface="Wingdings" panose="05000000000000000000" pitchFamily="2" charset="2"/>
              </a:rPr>
              <a:t>, </a:t>
            </a:r>
            <a:r>
              <a:rPr lang="en-US" dirty="0" err="1" smtClean="0">
                <a:sym typeface="Wingdings" panose="05000000000000000000" pitchFamily="2" charset="2"/>
              </a:rPr>
              <a:t>muitas</a:t>
            </a:r>
            <a:r>
              <a:rPr lang="en-US" dirty="0" smtClean="0">
                <a:sym typeface="Wingdings" panose="05000000000000000000" pitchFamily="2" charset="2"/>
              </a:rPr>
              <a:t> </a:t>
            </a:r>
            <a:r>
              <a:rPr lang="en-US" dirty="0" err="1" smtClean="0">
                <a:sym typeface="Wingdings" panose="05000000000000000000" pitchFamily="2" charset="2"/>
              </a:rPr>
              <a:t>escolhas</a:t>
            </a:r>
            <a:r>
              <a:rPr lang="en-US" dirty="0" smtClean="0">
                <a:sym typeface="Wingdings" panose="05000000000000000000" pitchFamily="2" charset="2"/>
              </a:rPr>
              <a:t> </a:t>
            </a:r>
            <a:r>
              <a:rPr lang="en-US" dirty="0" err="1" smtClean="0">
                <a:sym typeface="Wingdings" panose="05000000000000000000" pitchFamily="2" charset="2"/>
              </a:rPr>
              <a:t>públicas</a:t>
            </a:r>
            <a:r>
              <a:rPr lang="en-US" dirty="0">
                <a:sym typeface="Wingdings" panose="05000000000000000000" pitchFamily="2" charset="2"/>
              </a:rPr>
              <a:t> </a:t>
            </a:r>
            <a:r>
              <a:rPr lang="en-US" dirty="0" err="1" smtClean="0">
                <a:sym typeface="Wingdings" panose="05000000000000000000" pitchFamily="2" charset="2"/>
              </a:rPr>
              <a:t>enfrentam</a:t>
            </a:r>
            <a:r>
              <a:rPr lang="en-US" dirty="0" smtClean="0">
                <a:sym typeface="Wingdings" panose="05000000000000000000" pitchFamily="2" charset="2"/>
              </a:rPr>
              <a:t> um trade-off entre </a:t>
            </a:r>
            <a:r>
              <a:rPr lang="en-US" dirty="0" err="1" smtClean="0">
                <a:sym typeface="Wingdings" panose="05000000000000000000" pitchFamily="2" charset="2"/>
              </a:rPr>
              <a:t>elas</a:t>
            </a:r>
            <a:r>
              <a:rPr lang="en-US" dirty="0" smtClean="0">
                <a:sym typeface="Wingdings" panose="05000000000000000000" pitchFamily="2" charset="2"/>
              </a:rPr>
              <a:t>. </a:t>
            </a:r>
            <a:endParaRPr lang="pt-BR" dirty="0"/>
          </a:p>
        </p:txBody>
      </p:sp>
    </p:spTree>
    <p:extLst>
      <p:ext uri="{BB962C8B-B14F-4D97-AF65-F5344CB8AC3E}">
        <p14:creationId xmlns:p14="http://schemas.microsoft.com/office/powerpoint/2010/main" val="133318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43062" y="414338"/>
            <a:ext cx="9601200" cy="1485900"/>
          </a:xfrm>
        </p:spPr>
        <p:txBody>
          <a:bodyPr>
            <a:normAutofit fontScale="90000"/>
          </a:bodyPr>
          <a:lstStyle/>
          <a:p>
            <a:r>
              <a:rPr lang="pt-BR" dirty="0" smtClean="0"/>
              <a:t>2 - </a:t>
            </a:r>
            <a:r>
              <a:rPr lang="pt-BR" b="1" dirty="0">
                <a:solidFill>
                  <a:srgbClr val="0070C0"/>
                </a:solidFill>
              </a:rPr>
              <a:t>Há uma alocação sob competição perfeita para todo e qualquer Pareto </a:t>
            </a:r>
            <a:r>
              <a:rPr lang="pt-BR" b="1" dirty="0" smtClean="0">
                <a:solidFill>
                  <a:srgbClr val="0070C0"/>
                </a:solidFill>
              </a:rPr>
              <a:t>ótimo </a:t>
            </a:r>
            <a:endParaRPr lang="pt-BR" dirty="0"/>
          </a:p>
        </p:txBody>
      </p:sp>
      <p:sp>
        <p:nvSpPr>
          <p:cNvPr id="5" name="Espaço Reservado para Conteúdo 4"/>
          <p:cNvSpPr>
            <a:spLocks noGrp="1"/>
          </p:cNvSpPr>
          <p:nvPr>
            <p:ph idx="1"/>
          </p:nvPr>
        </p:nvSpPr>
        <p:spPr>
          <a:xfrm>
            <a:off x="1371600" y="1900238"/>
            <a:ext cx="9601200" cy="3967162"/>
          </a:xfrm>
        </p:spPr>
        <p:txBody>
          <a:bodyPr>
            <a:noAutofit/>
          </a:bodyPr>
          <a:lstStyle/>
          <a:p>
            <a:r>
              <a:rPr lang="pt-BR" dirty="0" smtClean="0"/>
              <a:t>Nota-se que este 2º. Teorema não afirma que a fim de se ter a economia em um ponto de Pareto ótimo, a economia deve ter estrutura competitiva.</a:t>
            </a:r>
          </a:p>
          <a:p>
            <a:pPr lvl="1"/>
            <a:r>
              <a:rPr lang="pt-BR" dirty="0" err="1" smtClean="0"/>
              <a:t>Ex</a:t>
            </a:r>
            <a:r>
              <a:rPr lang="pt-BR" dirty="0" smtClean="0"/>
              <a:t>: um ditador poderia determinar preços e quantidades de modo que a economia atingisse a mesma posição que em uma situação de competição perfeita. </a:t>
            </a:r>
          </a:p>
          <a:p>
            <a:r>
              <a:rPr lang="pt-BR" dirty="0"/>
              <a:t>Duas razões pelas quais a economia poderia não estar na fronteira global de Pareto:</a:t>
            </a:r>
          </a:p>
          <a:p>
            <a:pPr marL="987552" lvl="1" indent="-457200">
              <a:buAutoNum type="alphaLcParenR"/>
            </a:pPr>
            <a:r>
              <a:rPr lang="pt-BR" dirty="0"/>
              <a:t>Impostos sobre consumo </a:t>
            </a:r>
          </a:p>
          <a:p>
            <a:pPr marL="987552" lvl="1" indent="-457200">
              <a:buAutoNum type="alphaLcParenR"/>
            </a:pPr>
            <a:r>
              <a:rPr lang="pt-BR" dirty="0"/>
              <a:t>Poder de monopólio elevando os preços acima do custo marginal</a:t>
            </a:r>
          </a:p>
          <a:p>
            <a:r>
              <a:rPr lang="pt-BR" dirty="0" smtClean="0">
                <a:solidFill>
                  <a:srgbClr val="C00000"/>
                </a:solidFill>
              </a:rPr>
              <a:t>Observação: </a:t>
            </a:r>
            <a:r>
              <a:rPr lang="pt-BR" dirty="0" smtClean="0"/>
              <a:t>um monopolista discriminador poderia exaurir todos os possíveis ganhos das trocas. Contudo, ao contrário da situação de mercado perfeito, somente ele aufere os ganhos. No mercado perfeito, consumidores e produtores ganhariam</a:t>
            </a:r>
            <a:endParaRPr lang="pt-BR" dirty="0"/>
          </a:p>
          <a:p>
            <a:endParaRPr lang="pt-BR" dirty="0"/>
          </a:p>
        </p:txBody>
      </p:sp>
    </p:spTree>
    <p:extLst>
      <p:ext uri="{BB962C8B-B14F-4D97-AF65-F5344CB8AC3E}">
        <p14:creationId xmlns:p14="http://schemas.microsoft.com/office/powerpoint/2010/main" val="2483030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accent6">
                    <a:lumMod val="50000"/>
                  </a:schemeClr>
                </a:solidFill>
              </a:rPr>
              <a:t>Funções de bem-estar social (FBES)</a:t>
            </a:r>
            <a:endParaRPr lang="pt-BR" dirty="0">
              <a:solidFill>
                <a:schemeClr val="accent6">
                  <a:lumMod val="50000"/>
                </a:schemeClr>
              </a:solidFill>
            </a:endParaRPr>
          </a:p>
        </p:txBody>
      </p:sp>
      <p:sp>
        <p:nvSpPr>
          <p:cNvPr id="3" name="Espaço Reservado para Conteúdo 2"/>
          <p:cNvSpPr>
            <a:spLocks noGrp="1"/>
          </p:cNvSpPr>
          <p:nvPr>
            <p:ph idx="1"/>
          </p:nvPr>
        </p:nvSpPr>
        <p:spPr>
          <a:xfrm>
            <a:off x="1450258" y="1587511"/>
            <a:ext cx="9601200" cy="4891947"/>
          </a:xfrm>
        </p:spPr>
        <p:txBody>
          <a:bodyPr>
            <a:normAutofit fontScale="85000" lnSpcReduction="10000"/>
          </a:bodyPr>
          <a:lstStyle/>
          <a:p>
            <a:r>
              <a:rPr lang="pt-BR" dirty="0" smtClean="0">
                <a:solidFill>
                  <a:srgbClr val="C00000"/>
                </a:solidFill>
              </a:rPr>
              <a:t>A economia do bem-estar não busca explicar eventos observáveis, mas </a:t>
            </a:r>
            <a:r>
              <a:rPr lang="pt-BR" dirty="0" smtClean="0">
                <a:solidFill>
                  <a:srgbClr val="C00000"/>
                </a:solidFill>
                <a:sym typeface="Wingdings" panose="05000000000000000000" pitchFamily="2" charset="2"/>
              </a:rPr>
              <a:t> </a:t>
            </a:r>
            <a:r>
              <a:rPr lang="pt-BR" dirty="0" smtClean="0">
                <a:solidFill>
                  <a:srgbClr val="C00000"/>
                </a:solidFill>
              </a:rPr>
              <a:t>avaliar as preferências dos grupos/instituições e suas escolhas econômicas;</a:t>
            </a:r>
          </a:p>
          <a:p>
            <a:r>
              <a:rPr lang="pt-BR" dirty="0" smtClean="0">
                <a:solidFill>
                  <a:srgbClr val="C00000"/>
                </a:solidFill>
              </a:rPr>
              <a:t>Não tem postulados testáveis!! (Samuelson) </a:t>
            </a:r>
          </a:p>
          <a:p>
            <a:r>
              <a:rPr lang="pt-BR" dirty="0" smtClean="0">
                <a:solidFill>
                  <a:srgbClr val="C00000"/>
                </a:solidFill>
              </a:rPr>
              <a:t>Busca compreender como as decisões sociais/em grupo são tomadas</a:t>
            </a:r>
          </a:p>
          <a:p>
            <a:r>
              <a:rPr lang="pt-BR" dirty="0" smtClean="0"/>
              <a:t>Economistas clássicos </a:t>
            </a:r>
            <a:r>
              <a:rPr lang="pt-BR" dirty="0" smtClean="0">
                <a:sym typeface="Wingdings" panose="05000000000000000000" pitchFamily="2" charset="2"/>
              </a:rPr>
              <a:t></a:t>
            </a:r>
            <a:r>
              <a:rPr lang="pt-BR" dirty="0" smtClean="0"/>
              <a:t>“Benefícios para a sociedade” </a:t>
            </a:r>
            <a:r>
              <a:rPr lang="pt-BR" dirty="0" smtClean="0">
                <a:sym typeface="Wingdings" panose="05000000000000000000" pitchFamily="2" charset="2"/>
              </a:rPr>
              <a:t> implicaria uma certa harmonia de interesses entre membros de uma certa classe (que poderiam ser tratados como um grupo)</a:t>
            </a:r>
          </a:p>
          <a:p>
            <a:r>
              <a:rPr lang="pt-BR" dirty="0" smtClean="0">
                <a:sym typeface="Wingdings" panose="05000000000000000000" pitchFamily="2" charset="2"/>
              </a:rPr>
              <a:t>Dificuldade no conceito de preferências ou interesses de um grupo – Kenneth Arrow (“A </a:t>
            </a:r>
            <a:r>
              <a:rPr lang="pt-BR" dirty="0" err="1" smtClean="0">
                <a:sym typeface="Wingdings" panose="05000000000000000000" pitchFamily="2" charset="2"/>
              </a:rPr>
              <a:t>difficulty</a:t>
            </a:r>
            <a:r>
              <a:rPr lang="pt-BR" dirty="0" smtClean="0">
                <a:sym typeface="Wingdings" panose="05000000000000000000" pitchFamily="2" charset="2"/>
              </a:rPr>
              <a:t> in </a:t>
            </a:r>
            <a:r>
              <a:rPr lang="pt-BR" dirty="0" err="1" smtClean="0">
                <a:sym typeface="Wingdings" panose="05000000000000000000" pitchFamily="2" charset="2"/>
              </a:rPr>
              <a:t>the</a:t>
            </a:r>
            <a:r>
              <a:rPr lang="pt-BR" dirty="0" smtClean="0">
                <a:sym typeface="Wingdings" panose="05000000000000000000" pitchFamily="2" charset="2"/>
              </a:rPr>
              <a:t> </a:t>
            </a:r>
            <a:r>
              <a:rPr lang="pt-BR" dirty="0" err="1" smtClean="0">
                <a:sym typeface="Wingdings" panose="05000000000000000000" pitchFamily="2" charset="2"/>
              </a:rPr>
              <a:t>concept</a:t>
            </a:r>
            <a:r>
              <a:rPr lang="pt-BR" dirty="0" smtClean="0">
                <a:sym typeface="Wingdings" panose="05000000000000000000" pitchFamily="2" charset="2"/>
              </a:rPr>
              <a:t> </a:t>
            </a:r>
            <a:r>
              <a:rPr lang="pt-BR" dirty="0" err="1" smtClean="0">
                <a:sym typeface="Wingdings" panose="05000000000000000000" pitchFamily="2" charset="2"/>
              </a:rPr>
              <a:t>of</a:t>
            </a:r>
            <a:r>
              <a:rPr lang="pt-BR" dirty="0" smtClean="0">
                <a:sym typeface="Wingdings" panose="05000000000000000000" pitchFamily="2" charset="2"/>
              </a:rPr>
              <a:t> Social </a:t>
            </a:r>
            <a:r>
              <a:rPr lang="pt-BR" dirty="0" err="1" smtClean="0">
                <a:sym typeface="Wingdings" panose="05000000000000000000" pitchFamily="2" charset="2"/>
              </a:rPr>
              <a:t>welfare</a:t>
            </a:r>
            <a:r>
              <a:rPr lang="pt-BR" dirty="0" smtClean="0">
                <a:sym typeface="Wingdings" panose="05000000000000000000" pitchFamily="2" charset="2"/>
              </a:rPr>
              <a:t>) uso de uma função bem definida de preferências individuais, ou funções de utilidade que representem a utilidade do grupo.</a:t>
            </a:r>
          </a:p>
          <a:p>
            <a:r>
              <a:rPr lang="pt-BR" dirty="0" smtClean="0">
                <a:sym typeface="Wingdings" panose="05000000000000000000" pitchFamily="2" charset="2"/>
              </a:rPr>
              <a:t>A 1ª. Função de bem-estar social foi, então, proposta por </a:t>
            </a:r>
            <a:r>
              <a:rPr lang="pt-BR" dirty="0" err="1" smtClean="0">
                <a:sym typeface="Wingdings" panose="05000000000000000000" pitchFamily="2" charset="2"/>
              </a:rPr>
              <a:t>Bergson</a:t>
            </a:r>
            <a:r>
              <a:rPr lang="pt-BR" dirty="0" smtClean="0">
                <a:sym typeface="Wingdings" panose="05000000000000000000" pitchFamily="2" charset="2"/>
              </a:rPr>
              <a:t>, em 1938: </a:t>
            </a:r>
            <a:endParaRPr lang="pt-BR" dirty="0" smtClean="0"/>
          </a:p>
          <a:p>
            <a:pPr marL="0" indent="0">
              <a:buNone/>
            </a:pPr>
            <a:r>
              <a:rPr lang="pt-BR" dirty="0" smtClean="0"/>
              <a:t>			W = f(U</a:t>
            </a:r>
            <a:r>
              <a:rPr lang="pt-BR" baseline="30000" dirty="0" smtClean="0"/>
              <a:t>1</a:t>
            </a:r>
            <a:r>
              <a:rPr lang="pt-BR" dirty="0" smtClean="0"/>
              <a:t>, U</a:t>
            </a:r>
            <a:r>
              <a:rPr lang="pt-BR" baseline="30000" dirty="0" smtClean="0"/>
              <a:t>2</a:t>
            </a:r>
            <a:r>
              <a:rPr lang="pt-BR" dirty="0" smtClean="0"/>
              <a:t>, ....U</a:t>
            </a:r>
            <a:r>
              <a:rPr lang="pt-BR" baseline="30000" dirty="0" smtClean="0"/>
              <a:t>m</a:t>
            </a:r>
            <a:r>
              <a:rPr lang="pt-BR" dirty="0" smtClean="0"/>
              <a:t>)                            (1)  </a:t>
            </a:r>
            <a:r>
              <a:rPr lang="pt-BR" i="1" dirty="0" smtClean="0">
                <a:solidFill>
                  <a:srgbClr val="0070C0"/>
                </a:solidFill>
                <a:effectLst>
                  <a:outerShdw blurRad="38100" dist="38100" dir="2700000" algn="tl">
                    <a:srgbClr val="000000">
                      <a:alpha val="43137"/>
                    </a:srgbClr>
                  </a:outerShdw>
                </a:effectLst>
              </a:rPr>
              <a:t>ordena em um estado </a:t>
            </a:r>
          </a:p>
          <a:p>
            <a:pPr marL="0" indent="0">
              <a:buNone/>
            </a:pPr>
            <a:r>
              <a:rPr lang="pt-BR" i="1" dirty="0">
                <a:solidFill>
                  <a:srgbClr val="0070C0"/>
                </a:solidFill>
                <a:effectLst>
                  <a:outerShdw blurRad="38100" dist="38100" dir="2700000" algn="tl">
                    <a:srgbClr val="000000">
                      <a:alpha val="43137"/>
                    </a:srgbClr>
                  </a:outerShdw>
                </a:effectLst>
              </a:rPr>
              <a:t>	</a:t>
            </a:r>
            <a:r>
              <a:rPr lang="pt-BR" i="1" dirty="0" smtClean="0">
                <a:solidFill>
                  <a:srgbClr val="0070C0"/>
                </a:solidFill>
                <a:effectLst>
                  <a:outerShdw blurRad="38100" dist="38100" dir="2700000" algn="tl">
                    <a:srgbClr val="000000">
                      <a:alpha val="43137"/>
                    </a:srgbClr>
                  </a:outerShdw>
                </a:effectLst>
              </a:rPr>
              <a:t>					social (coletivo) as utilidades individuais</a:t>
            </a:r>
            <a:endParaRPr lang="pt-BR" i="1" dirty="0" smtClean="0">
              <a:effectLst>
                <a:outerShdw blurRad="38100" dist="38100" dir="2700000" algn="tl">
                  <a:srgbClr val="000000">
                    <a:alpha val="43137"/>
                  </a:srgbClr>
                </a:outerShdw>
              </a:effectLst>
            </a:endParaRPr>
          </a:p>
          <a:p>
            <a:pPr marL="0" indent="0">
              <a:buNone/>
            </a:pPr>
            <a:r>
              <a:rPr lang="pt-BR" dirty="0" smtClean="0"/>
              <a:t>Em que U</a:t>
            </a:r>
            <a:r>
              <a:rPr lang="pt-BR" baseline="30000" dirty="0" smtClean="0"/>
              <a:t>1</a:t>
            </a:r>
            <a:r>
              <a:rPr lang="pt-BR" dirty="0" smtClean="0"/>
              <a:t>,...U</a:t>
            </a:r>
            <a:r>
              <a:rPr lang="pt-BR" baseline="30000" dirty="0" smtClean="0"/>
              <a:t>m</a:t>
            </a:r>
            <a:r>
              <a:rPr lang="pt-BR" dirty="0" smtClean="0"/>
              <a:t> eram as funções de utilidade de </a:t>
            </a:r>
            <a:r>
              <a:rPr lang="pt-BR" i="1" dirty="0" smtClean="0"/>
              <a:t>m</a:t>
            </a:r>
            <a:r>
              <a:rPr lang="pt-BR" dirty="0" smtClean="0"/>
              <a:t> indivíduos do grupo, ou de toda a economia. O autor considerou várias condições marginais de 1ª ordem de maximização da função sujeitas a restrições de recursos da economia</a:t>
            </a:r>
          </a:p>
          <a:p>
            <a:endParaRPr lang="pt-BR" dirty="0"/>
          </a:p>
        </p:txBody>
      </p:sp>
    </p:spTree>
    <p:extLst>
      <p:ext uri="{BB962C8B-B14F-4D97-AF65-F5344CB8AC3E}">
        <p14:creationId xmlns:p14="http://schemas.microsoft.com/office/powerpoint/2010/main" val="360816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solidFill>
                  <a:schemeClr val="accent6">
                    <a:lumMod val="50000"/>
                  </a:schemeClr>
                </a:solidFill>
              </a:rPr>
              <a:t>Discussão de Arrow</a:t>
            </a:r>
          </a:p>
        </p:txBody>
      </p:sp>
      <p:sp>
        <p:nvSpPr>
          <p:cNvPr id="3" name="Espaço Reservado para Conteúdo 2"/>
          <p:cNvSpPr>
            <a:spLocks noGrp="1"/>
          </p:cNvSpPr>
          <p:nvPr>
            <p:ph idx="1"/>
          </p:nvPr>
        </p:nvSpPr>
        <p:spPr>
          <a:xfrm>
            <a:off x="1371600" y="1511642"/>
            <a:ext cx="9601200" cy="5078627"/>
          </a:xfrm>
        </p:spPr>
        <p:txBody>
          <a:bodyPr>
            <a:normAutofit fontScale="92500" lnSpcReduction="10000"/>
          </a:bodyPr>
          <a:lstStyle/>
          <a:p>
            <a:r>
              <a:rPr lang="pt-BR" dirty="0" smtClean="0"/>
              <a:t>Há problemas para se obter uma função de preferência de um grupo: utilizou o caso do voto da maioria </a:t>
            </a:r>
          </a:p>
          <a:p>
            <a:r>
              <a:rPr lang="pt-BR" dirty="0" smtClean="0"/>
              <a:t>Para Arrow: por meio da votação, a sociedade se expressa, permitindo construir uma FBES</a:t>
            </a:r>
          </a:p>
          <a:p>
            <a:r>
              <a:rPr lang="pt-BR" dirty="0" smtClean="0"/>
              <a:t>Exemplo de uma votação com 3 pessoas e 3 alternativas (</a:t>
            </a:r>
            <a:r>
              <a:rPr lang="pt-BR" dirty="0" err="1" smtClean="0"/>
              <a:t>a,b</a:t>
            </a:r>
            <a:r>
              <a:rPr lang="pt-BR" dirty="0"/>
              <a:t> </a:t>
            </a:r>
            <a:r>
              <a:rPr lang="pt-BR" dirty="0" smtClean="0"/>
              <a:t>e c), com as seguintes preferências:</a:t>
            </a:r>
          </a:p>
          <a:p>
            <a:pPr lvl="1"/>
            <a:r>
              <a:rPr lang="pt-BR" dirty="0" smtClean="0"/>
              <a:t>Indivíduo 1: a </a:t>
            </a:r>
            <a:r>
              <a:rPr lang="pt-BR" b="1" dirty="0" smtClean="0">
                <a:solidFill>
                  <a:srgbClr val="0070C0"/>
                </a:solidFill>
              </a:rPr>
              <a:t>P</a:t>
            </a:r>
            <a:r>
              <a:rPr lang="pt-BR" dirty="0" smtClean="0"/>
              <a:t> b, b </a:t>
            </a:r>
            <a:r>
              <a:rPr lang="pt-BR" b="1" dirty="0">
                <a:solidFill>
                  <a:srgbClr val="0070C0"/>
                </a:solidFill>
              </a:rPr>
              <a:t>P</a:t>
            </a:r>
            <a:r>
              <a:rPr lang="pt-BR" dirty="0" smtClean="0"/>
              <a:t> c</a:t>
            </a:r>
          </a:p>
          <a:p>
            <a:pPr lvl="1"/>
            <a:r>
              <a:rPr lang="pt-BR" dirty="0" smtClean="0"/>
              <a:t>Indivíduo 2: b </a:t>
            </a:r>
            <a:r>
              <a:rPr lang="pt-BR" b="1" dirty="0">
                <a:solidFill>
                  <a:srgbClr val="0070C0"/>
                </a:solidFill>
              </a:rPr>
              <a:t>P</a:t>
            </a:r>
            <a:r>
              <a:rPr lang="pt-BR" dirty="0" smtClean="0"/>
              <a:t> c, c </a:t>
            </a:r>
            <a:r>
              <a:rPr lang="pt-BR" b="1" dirty="0">
                <a:solidFill>
                  <a:srgbClr val="0070C0"/>
                </a:solidFill>
              </a:rPr>
              <a:t>P</a:t>
            </a:r>
            <a:r>
              <a:rPr lang="pt-BR" dirty="0" smtClean="0"/>
              <a:t> a</a:t>
            </a:r>
          </a:p>
          <a:p>
            <a:pPr lvl="1"/>
            <a:r>
              <a:rPr lang="pt-BR" dirty="0" smtClean="0"/>
              <a:t>Indivíduo 3: c </a:t>
            </a:r>
            <a:r>
              <a:rPr lang="pt-BR" b="1" dirty="0">
                <a:solidFill>
                  <a:srgbClr val="0070C0"/>
                </a:solidFill>
              </a:rPr>
              <a:t>P </a:t>
            </a:r>
            <a:r>
              <a:rPr lang="pt-BR" dirty="0" smtClean="0"/>
              <a:t>a, a </a:t>
            </a:r>
            <a:r>
              <a:rPr lang="pt-BR" b="1" dirty="0">
                <a:solidFill>
                  <a:srgbClr val="0070C0"/>
                </a:solidFill>
              </a:rPr>
              <a:t>P</a:t>
            </a:r>
            <a:r>
              <a:rPr lang="pt-BR" dirty="0" smtClean="0"/>
              <a:t> b</a:t>
            </a:r>
          </a:p>
          <a:p>
            <a:r>
              <a:rPr lang="pt-BR" dirty="0" smtClean="0"/>
              <a:t>Com base na teoria ordinal da utilidade, acima, estas preferências são transitivas para cada indivíduo. Contudo, nesse exemplo, uma teoria de função de preferência social pela maioria teria a propriedade de não transitividade</a:t>
            </a:r>
          </a:p>
          <a:p>
            <a:pPr lvl="1"/>
            <a:r>
              <a:rPr lang="pt-BR" b="1" dirty="0" smtClean="0">
                <a:solidFill>
                  <a:schemeClr val="tx2">
                    <a:lumMod val="75000"/>
                    <a:lumOff val="25000"/>
                  </a:schemeClr>
                </a:solidFill>
              </a:rPr>
              <a:t>Cada opção teria dois votos; a transitividade individual não se transfere para o plano social </a:t>
            </a:r>
            <a:r>
              <a:rPr lang="pt-BR" b="1" dirty="0" smtClean="0">
                <a:solidFill>
                  <a:schemeClr val="tx2">
                    <a:lumMod val="75000"/>
                    <a:lumOff val="25000"/>
                  </a:schemeClr>
                </a:solidFill>
                <a:sym typeface="Wingdings" panose="05000000000000000000" pitchFamily="2" charset="2"/>
              </a:rPr>
              <a:t> Logo, a votação não consegue ordenar as preferências respeitando a transitividade individual</a:t>
            </a:r>
            <a:endParaRPr lang="pt-BR" b="1" dirty="0" smtClean="0">
              <a:solidFill>
                <a:schemeClr val="tx2">
                  <a:lumMod val="75000"/>
                  <a:lumOff val="25000"/>
                </a:schemeClr>
              </a:solidFill>
            </a:endParaRPr>
          </a:p>
          <a:p>
            <a:r>
              <a:rPr lang="pt-BR" b="1" dirty="0" smtClean="0">
                <a:solidFill>
                  <a:schemeClr val="accent6">
                    <a:lumMod val="75000"/>
                  </a:schemeClr>
                </a:solidFill>
              </a:rPr>
              <a:t>PARADOXO DE CONDORCET: </a:t>
            </a:r>
            <a:r>
              <a:rPr lang="pt-BR" b="1" dirty="0" smtClean="0">
                <a:solidFill>
                  <a:schemeClr val="tx1"/>
                </a:solidFill>
              </a:rPr>
              <a:t>o processo de votação é insuficiente!</a:t>
            </a:r>
            <a:endParaRPr lang="pt-BR" b="1" dirty="0" smtClean="0">
              <a:solidFill>
                <a:schemeClr val="accent6">
                  <a:lumMod val="75000"/>
                </a:schemeClr>
              </a:solidFill>
            </a:endParaRPr>
          </a:p>
          <a:p>
            <a:endParaRPr lang="pt-BR" dirty="0"/>
          </a:p>
        </p:txBody>
      </p:sp>
      <p:sp>
        <p:nvSpPr>
          <p:cNvPr id="5" name="CaixaDeTexto 4"/>
          <p:cNvSpPr txBox="1"/>
          <p:nvPr/>
        </p:nvSpPr>
        <p:spPr>
          <a:xfrm>
            <a:off x="6803923" y="3559277"/>
            <a:ext cx="2939845" cy="923330"/>
          </a:xfrm>
          <a:prstGeom prst="rect">
            <a:avLst/>
          </a:prstGeom>
          <a:noFill/>
        </p:spPr>
        <p:txBody>
          <a:bodyPr wrap="square" rtlCol="0">
            <a:spAutoFit/>
          </a:bodyPr>
          <a:lstStyle/>
          <a:p>
            <a:r>
              <a:rPr lang="pt-BR" dirty="0" smtClean="0">
                <a:solidFill>
                  <a:srgbClr val="0070C0"/>
                </a:solidFill>
              </a:rPr>
              <a:t>Socialmente, o sistema é circular, mas não é transitivo!</a:t>
            </a:r>
            <a:endParaRPr lang="pt-BR" dirty="0">
              <a:solidFill>
                <a:srgbClr val="0070C0"/>
              </a:solidFill>
            </a:endParaRPr>
          </a:p>
        </p:txBody>
      </p:sp>
    </p:spTree>
    <p:extLst>
      <p:ext uri="{BB962C8B-B14F-4D97-AF65-F5344CB8AC3E}">
        <p14:creationId xmlns:p14="http://schemas.microsoft.com/office/powerpoint/2010/main" val="2894786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Arrow: Preferência mais fraca</a:t>
            </a:r>
            <a:endParaRPr lang="pt-BR" dirty="0"/>
          </a:p>
        </p:txBody>
      </p:sp>
      <p:sp>
        <p:nvSpPr>
          <p:cNvPr id="3" name="Espaço Reservado para Conteúdo 2"/>
          <p:cNvSpPr>
            <a:spLocks noGrp="1"/>
          </p:cNvSpPr>
          <p:nvPr>
            <p:ph idx="1"/>
          </p:nvPr>
        </p:nvSpPr>
        <p:spPr>
          <a:xfrm>
            <a:off x="1371600" y="1656736"/>
            <a:ext cx="9601200" cy="4822722"/>
          </a:xfrm>
        </p:spPr>
        <p:txBody>
          <a:bodyPr>
            <a:normAutofit/>
          </a:bodyPr>
          <a:lstStyle/>
          <a:p>
            <a:r>
              <a:rPr lang="pt-BR" dirty="0"/>
              <a:t>Arrow utiliza uma forma de relação de preferência mais fraca:  </a:t>
            </a:r>
          </a:p>
          <a:p>
            <a:r>
              <a:rPr lang="pt-BR" dirty="0"/>
              <a:t>Fazendo </a:t>
            </a:r>
            <a:r>
              <a:rPr lang="pt-BR" b="1" dirty="0"/>
              <a:t>a </a:t>
            </a:r>
            <a:r>
              <a:rPr lang="pt-BR" b="1" dirty="0">
                <a:solidFill>
                  <a:srgbClr val="0070C0"/>
                </a:solidFill>
              </a:rPr>
              <a:t>R</a:t>
            </a:r>
            <a:r>
              <a:rPr lang="pt-BR" b="1" baseline="-25000" dirty="0">
                <a:solidFill>
                  <a:srgbClr val="0070C0"/>
                </a:solidFill>
              </a:rPr>
              <a:t>i</a:t>
            </a:r>
            <a:r>
              <a:rPr lang="pt-BR" b="1" dirty="0"/>
              <a:t> b </a:t>
            </a:r>
            <a:r>
              <a:rPr lang="pt-BR" dirty="0"/>
              <a:t>representar “</a:t>
            </a:r>
            <a:r>
              <a:rPr lang="pt-BR" b="1" dirty="0"/>
              <a:t>a</a:t>
            </a:r>
            <a:r>
              <a:rPr lang="pt-BR" dirty="0"/>
              <a:t> é preferível ou indiferente a </a:t>
            </a:r>
            <a:r>
              <a:rPr lang="pt-BR" b="1" dirty="0"/>
              <a:t>b</a:t>
            </a:r>
            <a:r>
              <a:rPr lang="pt-BR" dirty="0"/>
              <a:t>, de acordo com o indivíduo </a:t>
            </a:r>
            <a:r>
              <a:rPr lang="pt-BR" b="1" dirty="0"/>
              <a:t>i</a:t>
            </a:r>
            <a:r>
              <a:rPr lang="pt-BR" dirty="0"/>
              <a:t>”. </a:t>
            </a:r>
          </a:p>
          <a:p>
            <a:r>
              <a:rPr lang="pt-BR" dirty="0"/>
              <a:t>Supondo que haja </a:t>
            </a:r>
            <a:r>
              <a:rPr lang="pt-BR" b="1" i="1" dirty="0"/>
              <a:t>n</a:t>
            </a:r>
            <a:r>
              <a:rPr lang="pt-BR" dirty="0"/>
              <a:t> indivíduos nesta sociedade, então, por função social de </a:t>
            </a:r>
            <a:r>
              <a:rPr lang="pt-BR" dirty="0" smtClean="0"/>
              <a:t>bem-estar (FBES) </a:t>
            </a:r>
            <a:r>
              <a:rPr lang="pt-BR" dirty="0"/>
              <a:t>entende-se </a:t>
            </a:r>
            <a:r>
              <a:rPr lang="pt-BR" b="1" dirty="0" smtClean="0">
                <a:solidFill>
                  <a:schemeClr val="tx2">
                    <a:lumMod val="75000"/>
                    <a:lumOff val="25000"/>
                  </a:schemeClr>
                </a:solidFill>
              </a:rPr>
              <a:t>uma </a:t>
            </a:r>
            <a:r>
              <a:rPr lang="pt-BR" b="1" dirty="0">
                <a:solidFill>
                  <a:schemeClr val="tx2">
                    <a:lumMod val="75000"/>
                    <a:lumOff val="25000"/>
                  </a:schemeClr>
                </a:solidFill>
              </a:rPr>
              <a:t>relação R que corresponde ao ordenamento individual, R</a:t>
            </a:r>
            <a:r>
              <a:rPr lang="pt-BR" b="1" baseline="-25000" dirty="0">
                <a:solidFill>
                  <a:schemeClr val="tx2">
                    <a:lumMod val="75000"/>
                    <a:lumOff val="25000"/>
                  </a:schemeClr>
                </a:solidFill>
              </a:rPr>
              <a:t>1</a:t>
            </a:r>
            <a:r>
              <a:rPr lang="pt-BR" b="1" dirty="0">
                <a:solidFill>
                  <a:schemeClr val="tx2">
                    <a:lumMod val="75000"/>
                    <a:lumOff val="25000"/>
                  </a:schemeClr>
                </a:solidFill>
              </a:rPr>
              <a:t>, ...</a:t>
            </a:r>
            <a:r>
              <a:rPr lang="pt-BR" b="1" dirty="0" err="1">
                <a:solidFill>
                  <a:schemeClr val="tx2">
                    <a:lumMod val="75000"/>
                    <a:lumOff val="25000"/>
                  </a:schemeClr>
                </a:solidFill>
              </a:rPr>
              <a:t>R</a:t>
            </a:r>
            <a:r>
              <a:rPr lang="pt-BR" b="1" baseline="-25000" dirty="0" err="1">
                <a:solidFill>
                  <a:schemeClr val="tx2">
                    <a:lumMod val="75000"/>
                    <a:lumOff val="25000"/>
                  </a:schemeClr>
                </a:solidFill>
              </a:rPr>
              <a:t>n</a:t>
            </a:r>
            <a:r>
              <a:rPr lang="pt-BR" b="1" dirty="0">
                <a:solidFill>
                  <a:schemeClr val="tx2">
                    <a:lumMod val="75000"/>
                    <a:lumOff val="25000"/>
                  </a:schemeClr>
                </a:solidFill>
              </a:rPr>
              <a:t> de todos os estados sociais por </a:t>
            </a:r>
            <a:r>
              <a:rPr lang="pt-BR" b="1" i="1" dirty="0">
                <a:solidFill>
                  <a:schemeClr val="tx2">
                    <a:lumMod val="75000"/>
                    <a:lumOff val="25000"/>
                  </a:schemeClr>
                </a:solidFill>
              </a:rPr>
              <a:t>n</a:t>
            </a:r>
            <a:r>
              <a:rPr lang="pt-BR" b="1" dirty="0">
                <a:solidFill>
                  <a:schemeClr val="tx2">
                    <a:lumMod val="75000"/>
                    <a:lumOff val="25000"/>
                  </a:schemeClr>
                </a:solidFill>
              </a:rPr>
              <a:t> indivíduos da sociedade</a:t>
            </a:r>
            <a:r>
              <a:rPr lang="pt-BR" dirty="0"/>
              <a:t>. </a:t>
            </a:r>
          </a:p>
          <a:p>
            <a:r>
              <a:rPr lang="pt-BR" dirty="0"/>
              <a:t>Ou seja, dados os ordenamentos de preferência de todas as pessoas na sua organização política, há algum ordenamento social R que denota os valores e rankings da “sociedade” a respeito das alternativas </a:t>
            </a:r>
            <a:r>
              <a:rPr lang="pt-BR" dirty="0" smtClean="0"/>
              <a:t>consideradas</a:t>
            </a:r>
            <a:endParaRPr lang="pt-BR" dirty="0"/>
          </a:p>
          <a:p>
            <a:r>
              <a:rPr lang="pt-BR" dirty="0"/>
              <a:t>Arrow listou 5 condições que </a:t>
            </a:r>
            <a:r>
              <a:rPr lang="pt-BR" dirty="0" smtClean="0"/>
              <a:t>considerou para ter uma </a:t>
            </a:r>
            <a:r>
              <a:rPr lang="pt-BR" dirty="0"/>
              <a:t>função de bem-estar social razoável </a:t>
            </a:r>
          </a:p>
        </p:txBody>
      </p:sp>
    </p:spTree>
    <p:extLst>
      <p:ext uri="{BB962C8B-B14F-4D97-AF65-F5344CB8AC3E}">
        <p14:creationId xmlns:p14="http://schemas.microsoft.com/office/powerpoint/2010/main" val="18100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4000" dirty="0" smtClean="0"/>
              <a:t>Quais as 5 condições de </a:t>
            </a:r>
            <a:r>
              <a:rPr lang="pt-BR" sz="4000" dirty="0" err="1" smtClean="0"/>
              <a:t>arrow</a:t>
            </a:r>
            <a:r>
              <a:rPr lang="pt-BR" sz="4000" dirty="0" smtClean="0"/>
              <a:t> para configurar uma </a:t>
            </a:r>
            <a:r>
              <a:rPr lang="pt-BR" sz="4000" dirty="0" err="1" smtClean="0"/>
              <a:t>fBES</a:t>
            </a:r>
            <a:r>
              <a:rPr lang="pt-BR" sz="4000" dirty="0" smtClean="0"/>
              <a:t>?</a:t>
            </a:r>
            <a:endParaRPr lang="pt-BR" sz="4000" dirty="0"/>
          </a:p>
        </p:txBody>
      </p:sp>
    </p:spTree>
    <p:extLst>
      <p:ext uri="{BB962C8B-B14F-4D97-AF65-F5344CB8AC3E}">
        <p14:creationId xmlns:p14="http://schemas.microsoft.com/office/powerpoint/2010/main" val="1463753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8533" y="59267"/>
            <a:ext cx="9601200" cy="939800"/>
          </a:xfrm>
        </p:spPr>
        <p:txBody>
          <a:bodyPr>
            <a:normAutofit/>
          </a:bodyPr>
          <a:lstStyle/>
          <a:p>
            <a:r>
              <a:rPr lang="pt-BR" sz="4000" dirty="0" smtClean="0">
                <a:solidFill>
                  <a:schemeClr val="accent6">
                    <a:lumMod val="50000"/>
                  </a:schemeClr>
                </a:solidFill>
              </a:rPr>
              <a:t>As 5 condições de Arrow:</a:t>
            </a:r>
            <a:endParaRPr lang="pt-BR" sz="4000" dirty="0">
              <a:solidFill>
                <a:schemeClr val="accent6">
                  <a:lumMod val="50000"/>
                </a:schemeClr>
              </a:solidFill>
            </a:endParaRPr>
          </a:p>
        </p:txBody>
      </p:sp>
      <p:sp>
        <p:nvSpPr>
          <p:cNvPr id="5" name="Espaço Reservado para Conteúdo 4"/>
          <p:cNvSpPr>
            <a:spLocks noGrp="1"/>
          </p:cNvSpPr>
          <p:nvPr>
            <p:ph idx="1"/>
          </p:nvPr>
        </p:nvSpPr>
        <p:spPr>
          <a:xfrm>
            <a:off x="1388533" y="724309"/>
            <a:ext cx="10287000" cy="4969933"/>
          </a:xfrm>
        </p:spPr>
        <p:txBody>
          <a:bodyPr>
            <a:noAutofit/>
          </a:bodyPr>
          <a:lstStyle/>
          <a:p>
            <a:r>
              <a:rPr lang="pt-BR" sz="1400" dirty="0" smtClean="0"/>
              <a:t>A BES é</a:t>
            </a:r>
            <a:r>
              <a:rPr lang="pt-BR" sz="1400" dirty="0"/>
              <a:t>, de fato, definida para todos os conjuntos de ordenamento dos indivíduos que observam um conjunto de hipóteses individualistas sobre comportamento, por exemplo, os postulados econômicos usuais das curvas de indiferença </a:t>
            </a:r>
            <a:r>
              <a:rPr lang="pt-BR" sz="1400" dirty="0" smtClean="0"/>
              <a:t>convexas.</a:t>
            </a:r>
            <a:endParaRPr lang="pt-BR" sz="1400" dirty="0"/>
          </a:p>
          <a:p>
            <a:r>
              <a:rPr lang="pt-BR" sz="1400" b="1" u="sng" dirty="0" smtClean="0">
                <a:solidFill>
                  <a:schemeClr val="accent5">
                    <a:lumMod val="75000"/>
                  </a:schemeClr>
                </a:solidFill>
              </a:rPr>
              <a:t>Condição 1</a:t>
            </a:r>
            <a:r>
              <a:rPr lang="pt-BR" sz="1400" b="1" dirty="0" smtClean="0">
                <a:solidFill>
                  <a:schemeClr val="accent5">
                    <a:lumMod val="75000"/>
                  </a:schemeClr>
                </a:solidFill>
              </a:rPr>
              <a:t>. A função de BES é definida para todo par admissível de ordenamentos individuais R</a:t>
            </a:r>
            <a:r>
              <a:rPr lang="pt-BR" sz="1400" b="1" baseline="-25000" dirty="0" smtClean="0">
                <a:solidFill>
                  <a:schemeClr val="accent5">
                    <a:lumMod val="75000"/>
                  </a:schemeClr>
                </a:solidFill>
              </a:rPr>
              <a:t>1</a:t>
            </a:r>
            <a:r>
              <a:rPr lang="pt-BR" sz="1400" b="1" dirty="0" smtClean="0">
                <a:solidFill>
                  <a:schemeClr val="accent5">
                    <a:lumMod val="75000"/>
                  </a:schemeClr>
                </a:solidFill>
              </a:rPr>
              <a:t>, R</a:t>
            </a:r>
            <a:r>
              <a:rPr lang="pt-BR" sz="1400" b="1" baseline="-25000" dirty="0" smtClean="0">
                <a:solidFill>
                  <a:schemeClr val="accent5">
                    <a:lumMod val="75000"/>
                  </a:schemeClr>
                </a:solidFill>
              </a:rPr>
              <a:t>2</a:t>
            </a:r>
          </a:p>
          <a:p>
            <a:r>
              <a:rPr lang="pt-BR" sz="1400" dirty="0" smtClean="0"/>
              <a:t>Segundo, o ordenamento social deveria descrever o bem estar e não, segundo Arrow, o “mal estar”. A função de bem-estar social deveria reagir na mesma direção, ou, pelo  menos não de forma oposta às, alterações nos valores individuais.</a:t>
            </a:r>
          </a:p>
          <a:p>
            <a:r>
              <a:rPr lang="pt-BR" sz="1400" b="1" u="sng" dirty="0">
                <a:solidFill>
                  <a:schemeClr val="accent5">
                    <a:lumMod val="75000"/>
                  </a:schemeClr>
                </a:solidFill>
              </a:rPr>
              <a:t>Condição 2. </a:t>
            </a:r>
            <a:r>
              <a:rPr lang="pt-BR" sz="1400" b="1" dirty="0">
                <a:solidFill>
                  <a:schemeClr val="accent5">
                    <a:lumMod val="75000"/>
                  </a:schemeClr>
                </a:solidFill>
              </a:rPr>
              <a:t>Se o estado social </a:t>
            </a:r>
            <a:r>
              <a:rPr lang="pt-BR" sz="1400" b="1" i="1" dirty="0">
                <a:solidFill>
                  <a:srgbClr val="C00000"/>
                </a:solidFill>
              </a:rPr>
              <a:t>a</a:t>
            </a:r>
            <a:r>
              <a:rPr lang="pt-BR" sz="1400" b="1" dirty="0">
                <a:solidFill>
                  <a:schemeClr val="accent5">
                    <a:lumMod val="75000"/>
                  </a:schemeClr>
                </a:solidFill>
              </a:rPr>
              <a:t> se eleva ou não cai no ordenamento de cada indivíduo sem qualquer outra </a:t>
            </a:r>
            <a:r>
              <a:rPr lang="pt-BR" sz="1400" b="1" dirty="0" smtClean="0">
                <a:solidFill>
                  <a:schemeClr val="accent5">
                    <a:lumMod val="75000"/>
                  </a:schemeClr>
                </a:solidFill>
              </a:rPr>
              <a:t>alteração em seus rankings, </a:t>
            </a:r>
            <a:r>
              <a:rPr lang="pt-BR" sz="1400" b="1" dirty="0">
                <a:solidFill>
                  <a:schemeClr val="accent5">
                    <a:lumMod val="75000"/>
                  </a:schemeClr>
                </a:solidFill>
              </a:rPr>
              <a:t>e se </a:t>
            </a:r>
            <a:r>
              <a:rPr lang="pt-BR" sz="1400" b="1" i="1" dirty="0">
                <a:solidFill>
                  <a:srgbClr val="C00000"/>
                </a:solidFill>
              </a:rPr>
              <a:t>a</a:t>
            </a:r>
            <a:r>
              <a:rPr lang="pt-BR" sz="1400" b="1" dirty="0">
                <a:solidFill>
                  <a:srgbClr val="C00000"/>
                </a:solidFill>
              </a:rPr>
              <a:t> R </a:t>
            </a:r>
            <a:r>
              <a:rPr lang="pt-BR" sz="1400" b="1" i="1" dirty="0">
                <a:solidFill>
                  <a:srgbClr val="C00000"/>
                </a:solidFill>
              </a:rPr>
              <a:t>b</a:t>
            </a:r>
            <a:r>
              <a:rPr lang="pt-BR" sz="1400" b="1" dirty="0">
                <a:solidFill>
                  <a:srgbClr val="C00000"/>
                </a:solidFill>
              </a:rPr>
              <a:t> </a:t>
            </a:r>
            <a:r>
              <a:rPr lang="pt-BR" sz="1400" b="1" dirty="0">
                <a:solidFill>
                  <a:schemeClr val="accent5">
                    <a:lumMod val="75000"/>
                  </a:schemeClr>
                </a:solidFill>
              </a:rPr>
              <a:t>antes da </a:t>
            </a:r>
            <a:r>
              <a:rPr lang="pt-BR" sz="1400" b="1" dirty="0" smtClean="0">
                <a:solidFill>
                  <a:schemeClr val="accent5">
                    <a:lumMod val="75000"/>
                  </a:schemeClr>
                </a:solidFill>
              </a:rPr>
              <a:t>alteração, </a:t>
            </a:r>
            <a:r>
              <a:rPr lang="pt-BR" sz="1400" b="1" dirty="0">
                <a:solidFill>
                  <a:schemeClr val="accent5">
                    <a:lumMod val="75000"/>
                  </a:schemeClr>
                </a:solidFill>
              </a:rPr>
              <a:t>para qualquer outra alternativa </a:t>
            </a:r>
            <a:r>
              <a:rPr lang="pt-BR" sz="1400" b="1" i="1" dirty="0">
                <a:solidFill>
                  <a:srgbClr val="C00000"/>
                </a:solidFill>
              </a:rPr>
              <a:t>b</a:t>
            </a:r>
            <a:r>
              <a:rPr lang="pt-BR" sz="1400" b="1" dirty="0">
                <a:solidFill>
                  <a:srgbClr val="C00000"/>
                </a:solidFill>
              </a:rPr>
              <a:t>,</a:t>
            </a:r>
            <a:r>
              <a:rPr lang="pt-BR" sz="1400" b="1" dirty="0">
                <a:solidFill>
                  <a:schemeClr val="accent5">
                    <a:lumMod val="75000"/>
                  </a:schemeClr>
                </a:solidFill>
              </a:rPr>
              <a:t> então </a:t>
            </a:r>
            <a:r>
              <a:rPr lang="pt-BR" sz="1400" b="1" i="1" dirty="0">
                <a:solidFill>
                  <a:srgbClr val="C00000"/>
                </a:solidFill>
              </a:rPr>
              <a:t>a </a:t>
            </a:r>
            <a:r>
              <a:rPr lang="pt-BR" sz="1400" b="1" dirty="0">
                <a:solidFill>
                  <a:srgbClr val="C00000"/>
                </a:solidFill>
              </a:rPr>
              <a:t>R</a:t>
            </a:r>
            <a:r>
              <a:rPr lang="pt-BR" sz="1400" b="1" i="1" dirty="0">
                <a:solidFill>
                  <a:srgbClr val="C00000"/>
                </a:solidFill>
              </a:rPr>
              <a:t> b </a:t>
            </a:r>
            <a:r>
              <a:rPr lang="pt-BR" sz="1400" b="1" dirty="0">
                <a:solidFill>
                  <a:schemeClr val="accent5">
                    <a:lumMod val="75000"/>
                  </a:schemeClr>
                </a:solidFill>
              </a:rPr>
              <a:t>após a mudança nos ordenamentos individuais.</a:t>
            </a:r>
            <a:r>
              <a:rPr lang="pt-BR" sz="1400" b="1" u="sng" dirty="0">
                <a:solidFill>
                  <a:schemeClr val="accent5">
                    <a:lumMod val="75000"/>
                  </a:schemeClr>
                </a:solidFill>
              </a:rPr>
              <a:t> </a:t>
            </a:r>
            <a:endParaRPr lang="pt-BR" sz="1400" b="1" u="sng" dirty="0" smtClean="0">
              <a:solidFill>
                <a:schemeClr val="accent5">
                  <a:lumMod val="75000"/>
                </a:schemeClr>
              </a:solidFill>
            </a:endParaRPr>
          </a:p>
          <a:p>
            <a:r>
              <a:rPr lang="pt-BR" sz="1400" dirty="0" smtClean="0"/>
              <a:t>A 3ª. condição é mais controversa: </a:t>
            </a:r>
            <a:r>
              <a:rPr lang="pt-BR" sz="1400" u="sng" dirty="0" smtClean="0"/>
              <a:t>a independência das alternativas irrelevantes</a:t>
            </a:r>
            <a:r>
              <a:rPr lang="pt-BR" sz="1400" dirty="0" smtClean="0"/>
              <a:t>: sendo uma eleição com 3 candidatos, a, b e c e com preferências dadas por </a:t>
            </a:r>
            <a:r>
              <a:rPr lang="pt-BR" sz="1400" b="1" dirty="0" smtClean="0"/>
              <a:t>a R</a:t>
            </a:r>
            <a:r>
              <a:rPr lang="pt-BR" sz="1400" b="1" baseline="-25000" dirty="0" smtClean="0"/>
              <a:t>i</a:t>
            </a:r>
            <a:r>
              <a:rPr lang="pt-BR" sz="1400" b="1" dirty="0" smtClean="0"/>
              <a:t> b R</a:t>
            </a:r>
            <a:r>
              <a:rPr lang="pt-BR" sz="1400" b="1" baseline="-25000" dirty="0" smtClean="0"/>
              <a:t>i</a:t>
            </a:r>
            <a:r>
              <a:rPr lang="pt-BR" sz="1400" b="1" dirty="0" smtClean="0"/>
              <a:t> c</a:t>
            </a:r>
            <a:r>
              <a:rPr lang="pt-BR" sz="1400" dirty="0" smtClean="0"/>
              <a:t>. Supondo que o candidato </a:t>
            </a:r>
            <a:r>
              <a:rPr lang="pt-BR" sz="1400" b="1" dirty="0" smtClean="0"/>
              <a:t>b</a:t>
            </a:r>
            <a:r>
              <a:rPr lang="pt-BR" sz="1400" dirty="0" smtClean="0"/>
              <a:t> morre. Espera-se que </a:t>
            </a:r>
            <a:r>
              <a:rPr lang="pt-BR" sz="1400" b="1" dirty="0" smtClean="0"/>
              <a:t>a </a:t>
            </a:r>
            <a:r>
              <a:rPr lang="pt-BR" sz="1400" b="1" dirty="0"/>
              <a:t>R</a:t>
            </a:r>
            <a:r>
              <a:rPr lang="pt-BR" sz="1400" b="1" baseline="-25000" dirty="0"/>
              <a:t>i</a:t>
            </a:r>
            <a:r>
              <a:rPr lang="pt-BR" sz="1400" b="1" dirty="0" smtClean="0"/>
              <a:t> c</a:t>
            </a:r>
            <a:r>
              <a:rPr lang="pt-BR" sz="1400" dirty="0" smtClean="0"/>
              <a:t>. Igualmente, espera-se que a classificação da FBES de quaisquer das duas alternativas não seja afetada pela adição ou remoção de alguma outra alternativa.</a:t>
            </a:r>
          </a:p>
          <a:p>
            <a:r>
              <a:rPr lang="pt-BR" sz="1400" b="1" u="sng" dirty="0">
                <a:solidFill>
                  <a:schemeClr val="accent5">
                    <a:lumMod val="75000"/>
                  </a:schemeClr>
                </a:solidFill>
              </a:rPr>
              <a:t>Condição 3. </a:t>
            </a:r>
            <a:r>
              <a:rPr lang="pt-BR" sz="1400" b="1" dirty="0">
                <a:solidFill>
                  <a:schemeClr val="accent5">
                    <a:lumMod val="75000"/>
                  </a:schemeClr>
                </a:solidFill>
              </a:rPr>
              <a:t>Supondo R</a:t>
            </a:r>
            <a:r>
              <a:rPr lang="pt-BR" sz="1400" b="1" baseline="-25000" dirty="0">
                <a:solidFill>
                  <a:schemeClr val="accent5">
                    <a:lumMod val="75000"/>
                  </a:schemeClr>
                </a:solidFill>
              </a:rPr>
              <a:t>1</a:t>
            </a:r>
            <a:r>
              <a:rPr lang="pt-BR" sz="1400" b="1" dirty="0">
                <a:solidFill>
                  <a:schemeClr val="accent5">
                    <a:lumMod val="75000"/>
                  </a:schemeClr>
                </a:solidFill>
              </a:rPr>
              <a:t>, R</a:t>
            </a:r>
            <a:r>
              <a:rPr lang="pt-BR" sz="1400" b="1" baseline="-25000" dirty="0">
                <a:solidFill>
                  <a:schemeClr val="accent5">
                    <a:lumMod val="75000"/>
                  </a:schemeClr>
                </a:solidFill>
              </a:rPr>
              <a:t>2</a:t>
            </a:r>
            <a:r>
              <a:rPr lang="pt-BR" sz="1400" b="1" dirty="0">
                <a:solidFill>
                  <a:schemeClr val="accent5">
                    <a:lumMod val="75000"/>
                  </a:schemeClr>
                </a:solidFill>
              </a:rPr>
              <a:t> e R</a:t>
            </a:r>
            <a:r>
              <a:rPr lang="pt-BR" sz="1400" b="1" baseline="-25000" dirty="0">
                <a:solidFill>
                  <a:schemeClr val="accent5">
                    <a:lumMod val="75000"/>
                  </a:schemeClr>
                </a:solidFill>
              </a:rPr>
              <a:t>1</a:t>
            </a:r>
            <a:r>
              <a:rPr lang="pt-BR" sz="1400" b="1" dirty="0">
                <a:solidFill>
                  <a:schemeClr val="accent5">
                    <a:lumMod val="75000"/>
                  </a:schemeClr>
                </a:solidFill>
              </a:rPr>
              <a:t>´e R</a:t>
            </a:r>
            <a:r>
              <a:rPr lang="pt-BR" sz="1400" b="1" baseline="-25000" dirty="0">
                <a:solidFill>
                  <a:schemeClr val="accent5">
                    <a:lumMod val="75000"/>
                  </a:schemeClr>
                </a:solidFill>
              </a:rPr>
              <a:t>2</a:t>
            </a:r>
            <a:r>
              <a:rPr lang="pt-BR" sz="1400" b="1" dirty="0">
                <a:solidFill>
                  <a:schemeClr val="accent5">
                    <a:lumMod val="75000"/>
                  </a:schemeClr>
                </a:solidFill>
              </a:rPr>
              <a:t>´sejam dois conjuntos de </a:t>
            </a:r>
            <a:r>
              <a:rPr lang="pt-BR" sz="1400" b="1" dirty="0" smtClean="0">
                <a:solidFill>
                  <a:schemeClr val="accent5">
                    <a:lumMod val="75000"/>
                  </a:schemeClr>
                </a:solidFill>
              </a:rPr>
              <a:t>ordenamentos do indivíduo. </a:t>
            </a:r>
            <a:r>
              <a:rPr lang="pt-BR" sz="1400" b="1" dirty="0">
                <a:solidFill>
                  <a:schemeClr val="accent5">
                    <a:lumMod val="75000"/>
                  </a:schemeClr>
                </a:solidFill>
              </a:rPr>
              <a:t>Sendo S o conjunto inteiro de alternativas, suponha que para ambos  indivíduos e todas alternativas a, b em S, que </a:t>
            </a:r>
            <a:r>
              <a:rPr lang="pt-BR" sz="1400" b="1" i="1" dirty="0">
                <a:solidFill>
                  <a:srgbClr val="C00000"/>
                </a:solidFill>
              </a:rPr>
              <a:t>a Ri b </a:t>
            </a:r>
            <a:r>
              <a:rPr lang="pt-BR" sz="1400" b="1" dirty="0">
                <a:solidFill>
                  <a:schemeClr val="accent5">
                    <a:lumMod val="75000"/>
                  </a:schemeClr>
                </a:solidFill>
              </a:rPr>
              <a:t>se e somente se </a:t>
            </a:r>
            <a:r>
              <a:rPr lang="pt-BR" sz="1400" b="1" i="1" dirty="0">
                <a:solidFill>
                  <a:srgbClr val="C00000"/>
                </a:solidFill>
              </a:rPr>
              <a:t>a </a:t>
            </a:r>
            <a:r>
              <a:rPr lang="pt-BR" sz="1400" b="1" i="1" dirty="0" err="1">
                <a:solidFill>
                  <a:srgbClr val="C00000"/>
                </a:solidFill>
              </a:rPr>
              <a:t>Ri´b</a:t>
            </a:r>
            <a:r>
              <a:rPr lang="pt-BR" sz="1400" b="1" dirty="0">
                <a:solidFill>
                  <a:schemeClr val="accent5">
                    <a:lumMod val="75000"/>
                  </a:schemeClr>
                </a:solidFill>
              </a:rPr>
              <a:t>. Então, a escolha social feita de S é a mesma se o ordenamento individual for </a:t>
            </a:r>
            <a:r>
              <a:rPr lang="pt-BR" sz="1400" b="1" dirty="0" smtClean="0">
                <a:solidFill>
                  <a:schemeClr val="accent5">
                    <a:lumMod val="75000"/>
                  </a:schemeClr>
                </a:solidFill>
              </a:rPr>
              <a:t>R</a:t>
            </a:r>
            <a:r>
              <a:rPr lang="pt-BR" sz="1400" b="1" baseline="-25000" dirty="0" smtClean="0">
                <a:solidFill>
                  <a:schemeClr val="accent5">
                    <a:lumMod val="75000"/>
                  </a:schemeClr>
                </a:solidFill>
              </a:rPr>
              <a:t>1</a:t>
            </a:r>
            <a:r>
              <a:rPr lang="pt-BR" sz="1400" b="1" dirty="0" smtClean="0">
                <a:solidFill>
                  <a:schemeClr val="accent5">
                    <a:lumMod val="75000"/>
                  </a:schemeClr>
                </a:solidFill>
              </a:rPr>
              <a:t> e </a:t>
            </a:r>
            <a:r>
              <a:rPr lang="pt-BR" sz="1400" b="1" dirty="0">
                <a:solidFill>
                  <a:schemeClr val="accent5">
                    <a:lumMod val="75000"/>
                  </a:schemeClr>
                </a:solidFill>
              </a:rPr>
              <a:t>R</a:t>
            </a:r>
            <a:r>
              <a:rPr lang="pt-BR" sz="1400" b="1" baseline="-25000" dirty="0">
                <a:solidFill>
                  <a:schemeClr val="accent5">
                    <a:lumMod val="75000"/>
                  </a:schemeClr>
                </a:solidFill>
              </a:rPr>
              <a:t>2</a:t>
            </a:r>
            <a:r>
              <a:rPr lang="pt-BR" sz="1400" b="1" dirty="0">
                <a:solidFill>
                  <a:schemeClr val="accent5">
                    <a:lumMod val="75000"/>
                  </a:schemeClr>
                </a:solidFill>
              </a:rPr>
              <a:t> </a:t>
            </a:r>
            <a:r>
              <a:rPr lang="pt-BR" sz="1400" b="1" dirty="0" smtClean="0">
                <a:solidFill>
                  <a:schemeClr val="accent5">
                    <a:lumMod val="75000"/>
                  </a:schemeClr>
                </a:solidFill>
              </a:rPr>
              <a:t> ou </a:t>
            </a:r>
            <a:r>
              <a:rPr lang="pt-BR" sz="1400" b="1" dirty="0">
                <a:solidFill>
                  <a:schemeClr val="accent5">
                    <a:lumMod val="75000"/>
                  </a:schemeClr>
                </a:solidFill>
              </a:rPr>
              <a:t>R</a:t>
            </a:r>
            <a:r>
              <a:rPr lang="pt-BR" sz="1400" b="1" baseline="-25000" dirty="0">
                <a:solidFill>
                  <a:schemeClr val="accent5">
                    <a:lumMod val="75000"/>
                  </a:schemeClr>
                </a:solidFill>
              </a:rPr>
              <a:t>1</a:t>
            </a:r>
            <a:r>
              <a:rPr lang="pt-BR" sz="1400" b="1" dirty="0">
                <a:solidFill>
                  <a:schemeClr val="accent5">
                    <a:lumMod val="75000"/>
                  </a:schemeClr>
                </a:solidFill>
              </a:rPr>
              <a:t>´e </a:t>
            </a:r>
            <a:r>
              <a:rPr lang="pt-BR" sz="1400" b="1" dirty="0" smtClean="0">
                <a:solidFill>
                  <a:schemeClr val="accent5">
                    <a:lumMod val="75000"/>
                  </a:schemeClr>
                </a:solidFill>
              </a:rPr>
              <a:t>R</a:t>
            </a:r>
            <a:r>
              <a:rPr lang="pt-BR" sz="1400" b="1" baseline="-25000" dirty="0" smtClean="0">
                <a:solidFill>
                  <a:schemeClr val="accent5">
                    <a:lumMod val="75000"/>
                  </a:schemeClr>
                </a:solidFill>
              </a:rPr>
              <a:t>2</a:t>
            </a:r>
            <a:r>
              <a:rPr lang="pt-BR" sz="1400" b="1" dirty="0" smtClean="0">
                <a:solidFill>
                  <a:schemeClr val="accent5">
                    <a:lumMod val="75000"/>
                  </a:schemeClr>
                </a:solidFill>
              </a:rPr>
              <a:t>´.</a:t>
            </a:r>
            <a:endParaRPr lang="pt-BR" sz="1400" b="1" dirty="0">
              <a:solidFill>
                <a:schemeClr val="accent5">
                  <a:lumMod val="75000"/>
                </a:schemeClr>
              </a:solidFill>
            </a:endParaRPr>
          </a:p>
          <a:p>
            <a:r>
              <a:rPr lang="pt-BR" sz="1400" dirty="0" smtClean="0"/>
              <a:t>As condições 4 e 5 garantem que preferências individuais importam:  valores individuais devem ser considerados na determinação da FBES. Elas expressam que a FBES não deve ser imposta ou ditatorial. Uma função de BES é dita imposta se, para alguns pares de alternativas a e b, </a:t>
            </a:r>
            <a:r>
              <a:rPr lang="pt-BR" sz="1400" b="1" dirty="0" smtClean="0"/>
              <a:t>a R b </a:t>
            </a:r>
            <a:r>
              <a:rPr lang="pt-BR" sz="1400" dirty="0" smtClean="0"/>
              <a:t>para qualquer conjunto de ordenamentos individuais </a:t>
            </a:r>
            <a:r>
              <a:rPr lang="pt-BR" sz="1400" b="1" dirty="0">
                <a:solidFill>
                  <a:schemeClr val="accent5">
                    <a:lumMod val="75000"/>
                  </a:schemeClr>
                </a:solidFill>
              </a:rPr>
              <a:t>R</a:t>
            </a:r>
            <a:r>
              <a:rPr lang="pt-BR" sz="1400" b="1" baseline="-25000" dirty="0">
                <a:solidFill>
                  <a:schemeClr val="accent5">
                    <a:lumMod val="75000"/>
                  </a:schemeClr>
                </a:solidFill>
              </a:rPr>
              <a:t>1</a:t>
            </a:r>
            <a:r>
              <a:rPr lang="pt-BR" sz="1400" b="1" dirty="0">
                <a:solidFill>
                  <a:schemeClr val="accent5">
                    <a:lumMod val="75000"/>
                  </a:schemeClr>
                </a:solidFill>
              </a:rPr>
              <a:t>, R</a:t>
            </a:r>
            <a:r>
              <a:rPr lang="pt-BR" sz="1400" b="1" baseline="-25000" dirty="0">
                <a:solidFill>
                  <a:schemeClr val="accent5">
                    <a:lumMod val="75000"/>
                  </a:schemeClr>
                </a:solidFill>
              </a:rPr>
              <a:t>2</a:t>
            </a:r>
            <a:r>
              <a:rPr lang="pt-BR" sz="1400" b="1" dirty="0">
                <a:solidFill>
                  <a:schemeClr val="accent5">
                    <a:lumMod val="75000"/>
                  </a:schemeClr>
                </a:solidFill>
              </a:rPr>
              <a:t> </a:t>
            </a:r>
            <a:r>
              <a:rPr lang="pt-BR" sz="1400" dirty="0" smtClean="0"/>
              <a:t>, que é independente do ordenamento individual R1, R2, onde R é o ordenamento social correspondente a </a:t>
            </a:r>
            <a:r>
              <a:rPr lang="pt-BR" sz="1400" b="1" dirty="0">
                <a:solidFill>
                  <a:schemeClr val="accent5">
                    <a:lumMod val="75000"/>
                  </a:schemeClr>
                </a:solidFill>
              </a:rPr>
              <a:t>R</a:t>
            </a:r>
            <a:r>
              <a:rPr lang="pt-BR" sz="1400" b="1" baseline="-25000" dirty="0">
                <a:solidFill>
                  <a:schemeClr val="accent5">
                    <a:lumMod val="75000"/>
                  </a:schemeClr>
                </a:solidFill>
              </a:rPr>
              <a:t>1</a:t>
            </a:r>
            <a:r>
              <a:rPr lang="pt-BR" sz="1400" b="1" dirty="0">
                <a:solidFill>
                  <a:schemeClr val="accent5">
                    <a:lumMod val="75000"/>
                  </a:schemeClr>
                </a:solidFill>
              </a:rPr>
              <a:t>, R</a:t>
            </a:r>
            <a:r>
              <a:rPr lang="pt-BR" sz="1400" b="1" baseline="-25000" dirty="0">
                <a:solidFill>
                  <a:schemeClr val="accent5">
                    <a:lumMod val="75000"/>
                  </a:schemeClr>
                </a:solidFill>
              </a:rPr>
              <a:t>2</a:t>
            </a:r>
            <a:r>
              <a:rPr lang="pt-BR" sz="1400" b="1" dirty="0">
                <a:solidFill>
                  <a:schemeClr val="accent5">
                    <a:lumMod val="75000"/>
                  </a:schemeClr>
                </a:solidFill>
              </a:rPr>
              <a:t> </a:t>
            </a:r>
            <a:r>
              <a:rPr lang="pt-BR" sz="1400" dirty="0" smtClean="0"/>
              <a:t>. </a:t>
            </a:r>
          </a:p>
          <a:p>
            <a:r>
              <a:rPr lang="pt-BR" sz="1400" dirty="0" smtClean="0"/>
              <a:t>A FBES é dita ditatorial se houver um indivíduo i tal que para todos os a e b, </a:t>
            </a:r>
            <a:r>
              <a:rPr lang="pt-BR" sz="1400" b="1" dirty="0" smtClean="0"/>
              <a:t>a Ri b </a:t>
            </a:r>
            <a:r>
              <a:rPr lang="pt-BR" sz="1400" dirty="0" smtClean="0"/>
              <a:t>implica </a:t>
            </a:r>
            <a:r>
              <a:rPr lang="pt-BR" sz="1400" b="1" dirty="0" smtClean="0"/>
              <a:t>a R b </a:t>
            </a:r>
            <a:r>
              <a:rPr lang="pt-BR" sz="1400" dirty="0" smtClean="0"/>
              <a:t>independentemente dos ordenamentos de todos os indivíduos outros que </a:t>
            </a:r>
            <a:r>
              <a:rPr lang="pt-BR" sz="1400" b="1" dirty="0" smtClean="0"/>
              <a:t>i</a:t>
            </a:r>
            <a:r>
              <a:rPr lang="pt-BR" sz="1400" dirty="0" smtClean="0"/>
              <a:t>, onde </a:t>
            </a:r>
            <a:r>
              <a:rPr lang="pt-BR" sz="1400" b="1" dirty="0" smtClean="0"/>
              <a:t>R </a:t>
            </a:r>
            <a:r>
              <a:rPr lang="pt-BR" sz="1400" dirty="0" smtClean="0"/>
              <a:t>é a preferência social ordenada correspondente aos </a:t>
            </a:r>
            <a:r>
              <a:rPr lang="pt-BR" sz="1400" b="1" dirty="0" smtClean="0"/>
              <a:t>Ri</a:t>
            </a:r>
            <a:r>
              <a:rPr lang="pt-BR" sz="1400" dirty="0" smtClean="0"/>
              <a:t>s.</a:t>
            </a:r>
          </a:p>
          <a:p>
            <a:r>
              <a:rPr lang="pt-BR" sz="1400" b="1" u="sng" dirty="0">
                <a:solidFill>
                  <a:schemeClr val="accent5">
                    <a:lumMod val="75000"/>
                  </a:schemeClr>
                </a:solidFill>
              </a:rPr>
              <a:t>Condição 4. </a:t>
            </a:r>
            <a:r>
              <a:rPr lang="pt-BR" sz="1400" b="1" dirty="0">
                <a:solidFill>
                  <a:schemeClr val="accent5">
                    <a:lumMod val="75000"/>
                  </a:schemeClr>
                </a:solidFill>
              </a:rPr>
              <a:t>A função de BES não deve ser imposta</a:t>
            </a:r>
          </a:p>
          <a:p>
            <a:r>
              <a:rPr lang="pt-BR" sz="1400" b="1" u="sng" dirty="0">
                <a:solidFill>
                  <a:schemeClr val="accent5">
                    <a:lumMod val="75000"/>
                  </a:schemeClr>
                </a:solidFill>
              </a:rPr>
              <a:t>Condição 5. </a:t>
            </a:r>
            <a:r>
              <a:rPr lang="pt-BR" sz="1400" b="1" dirty="0" smtClean="0">
                <a:solidFill>
                  <a:schemeClr val="accent5">
                    <a:lumMod val="75000"/>
                  </a:schemeClr>
                </a:solidFill>
              </a:rPr>
              <a:t>A </a:t>
            </a:r>
            <a:r>
              <a:rPr lang="pt-BR" sz="1400" b="1" dirty="0">
                <a:solidFill>
                  <a:schemeClr val="accent5">
                    <a:lumMod val="75000"/>
                  </a:schemeClr>
                </a:solidFill>
              </a:rPr>
              <a:t>função de BES deve ser não ditatorial</a:t>
            </a:r>
            <a:r>
              <a:rPr lang="pt-BR" sz="1400" b="1" u="sng" dirty="0">
                <a:solidFill>
                  <a:schemeClr val="accent5">
                    <a:lumMod val="75000"/>
                  </a:schemeClr>
                </a:solidFill>
              </a:rPr>
              <a:t>.</a:t>
            </a:r>
          </a:p>
          <a:p>
            <a:endParaRPr lang="pt-BR" sz="1400" dirty="0"/>
          </a:p>
        </p:txBody>
      </p:sp>
    </p:spTree>
    <p:extLst>
      <p:ext uri="{BB962C8B-B14F-4D97-AF65-F5344CB8AC3E}">
        <p14:creationId xmlns:p14="http://schemas.microsoft.com/office/powerpoint/2010/main" val="3372217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20430</TotalTime>
  <Words>5244</Words>
  <Application>Microsoft Office PowerPoint</Application>
  <PresentationFormat>Widescreen</PresentationFormat>
  <Paragraphs>350</Paragraphs>
  <Slides>45</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45</vt:i4>
      </vt:variant>
    </vt:vector>
  </HeadingPairs>
  <TitlesOfParts>
    <vt:vector size="53" baseType="lpstr">
      <vt:lpstr>Arial</vt:lpstr>
      <vt:lpstr>Arial Narrow</vt:lpstr>
      <vt:lpstr>Bahnschrift</vt:lpstr>
      <vt:lpstr>Calibri</vt:lpstr>
      <vt:lpstr>Cambria Math</vt:lpstr>
      <vt:lpstr>Franklin Gothic Book</vt:lpstr>
      <vt:lpstr>Wingdings</vt:lpstr>
      <vt:lpstr>Crop</vt:lpstr>
      <vt:lpstr>Equilíbrio geral e bem-estar </vt:lpstr>
      <vt:lpstr>Literatura utilizada</vt:lpstr>
      <vt:lpstr>Atividade inicial</vt:lpstr>
      <vt:lpstr>O que se pode dizer sobre a função de bem estar social?</vt:lpstr>
      <vt:lpstr>Funções de bem-estar social (FBES)</vt:lpstr>
      <vt:lpstr>Discussão de Arrow</vt:lpstr>
      <vt:lpstr>Arrow: Preferência mais fraca</vt:lpstr>
      <vt:lpstr>Quais as 5 condições de arrow para configurar uma fBES?</vt:lpstr>
      <vt:lpstr>As 5 condições de Arrow:</vt:lpstr>
      <vt:lpstr>Críticas às FBES</vt:lpstr>
      <vt:lpstr>Critério de pareto</vt:lpstr>
      <vt:lpstr>1 - Introdução </vt:lpstr>
      <vt:lpstr>2 - Equilíbrio das Trocas</vt:lpstr>
      <vt:lpstr>Qual a condição de equilíbrio nesta situação?</vt:lpstr>
      <vt:lpstr>Condições de 1ª ordem:</vt:lpstr>
      <vt:lpstr>Condição de tangência</vt:lpstr>
      <vt:lpstr>Caixa de Edgeworth- Bowley</vt:lpstr>
      <vt:lpstr>Caixa de Edgeworth- Bowley</vt:lpstr>
      <vt:lpstr>Caixa de Edgeworth- Bowley</vt:lpstr>
      <vt:lpstr>Obtendo a função de utilidade indireta</vt:lpstr>
      <vt:lpstr>Caixa de Edgeworth- Bowley</vt:lpstr>
      <vt:lpstr>Aplicando o teorema do Envelope e considerando as expressões (4), tem-se:</vt:lpstr>
      <vt:lpstr>Fronteira de Possibilidade de Utilidade para dadas quantidades totais de bens</vt:lpstr>
      <vt:lpstr>Considerando a economia como um todo, o que se pode dizer sobre a produção dos bens?</vt:lpstr>
      <vt:lpstr>4 - Produção</vt:lpstr>
      <vt:lpstr>Apresentação do PowerPoint</vt:lpstr>
      <vt:lpstr>Apresentação do PowerPoint</vt:lpstr>
      <vt:lpstr>Apresentação do PowerPoint</vt:lpstr>
      <vt:lpstr>Na estrutura de equilíbrio parcial, este fenômeno foi encontrado na seguinte fórmula: </vt:lpstr>
      <vt:lpstr>Apresentação do PowerPoint</vt:lpstr>
      <vt:lpstr>Apresentação do PowerPoint</vt:lpstr>
      <vt:lpstr>Condições de 1ª. Ordem:</vt:lpstr>
      <vt:lpstr>ÓTIMO PARETO  GLOBAL</vt:lpstr>
      <vt:lpstr>Comentários adicionais</vt:lpstr>
      <vt:lpstr>Pelo Teorema do Envelope</vt:lpstr>
      <vt:lpstr>Apresentação do PowerPoint</vt:lpstr>
      <vt:lpstr>Fronteiras de Utilidade Parciais e Global (Grande Fronteira de Utilidade)</vt:lpstr>
      <vt:lpstr>A partir de considerações gerais do T. do Envelope</vt:lpstr>
      <vt:lpstr>Comentários</vt:lpstr>
      <vt:lpstr>Teoremas clássicos da economia do bem-estar</vt:lpstr>
      <vt:lpstr>No modelo de equilíbrio geral competitivo</vt:lpstr>
      <vt:lpstr>Teoremas Clássicos da Economia do Bem-estar</vt:lpstr>
      <vt:lpstr>1- A competição perfeita leva a uma alocação ótima de Pareto de bens e serviços </vt:lpstr>
      <vt:lpstr>Como a questão anterior se conecta com o 2º. Teorema fundamental do Bem estar Econômico?</vt:lpstr>
      <vt:lpstr>2 - Há uma alocação sob competição perfeita para todo e qualquer Pareto ótimo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do bem-estar</dc:title>
  <dc:creator>USP</dc:creator>
  <cp:lastModifiedBy>Silvia Helena Galvão de Miranda</cp:lastModifiedBy>
  <cp:revision>130</cp:revision>
  <cp:lastPrinted>2022-10-31T17:35:16Z</cp:lastPrinted>
  <dcterms:created xsi:type="dcterms:W3CDTF">2018-09-24T18:36:32Z</dcterms:created>
  <dcterms:modified xsi:type="dcterms:W3CDTF">2023-11-11T14:35:35Z</dcterms:modified>
</cp:coreProperties>
</file>