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  <p:sldMasterId id="2147483709" r:id="rId2"/>
    <p:sldMasterId id="2147483742" r:id="rId3"/>
  </p:sldMasterIdLst>
  <p:notesMasterIdLst>
    <p:notesMasterId r:id="rId53"/>
  </p:notesMasterIdLst>
  <p:sldIdLst>
    <p:sldId id="307" r:id="rId4"/>
    <p:sldId id="309" r:id="rId5"/>
    <p:sldId id="870" r:id="rId6"/>
    <p:sldId id="308" r:id="rId7"/>
    <p:sldId id="401" r:id="rId8"/>
    <p:sldId id="849" r:id="rId9"/>
    <p:sldId id="850" r:id="rId10"/>
    <p:sldId id="851" r:id="rId11"/>
    <p:sldId id="317" r:id="rId12"/>
    <p:sldId id="852" r:id="rId13"/>
    <p:sldId id="318" r:id="rId14"/>
    <p:sldId id="331" r:id="rId15"/>
    <p:sldId id="332" r:id="rId16"/>
    <p:sldId id="333" r:id="rId17"/>
    <p:sldId id="853" r:id="rId18"/>
    <p:sldId id="854" r:id="rId19"/>
    <p:sldId id="855" r:id="rId20"/>
    <p:sldId id="856" r:id="rId21"/>
    <p:sldId id="857" r:id="rId22"/>
    <p:sldId id="858" r:id="rId23"/>
    <p:sldId id="859" r:id="rId24"/>
    <p:sldId id="860" r:id="rId25"/>
    <p:sldId id="423" r:id="rId26"/>
    <p:sldId id="862" r:id="rId27"/>
    <p:sldId id="864" r:id="rId28"/>
    <p:sldId id="426" r:id="rId29"/>
    <p:sldId id="863" r:id="rId30"/>
    <p:sldId id="427" r:id="rId31"/>
    <p:sldId id="867" r:id="rId32"/>
    <p:sldId id="879" r:id="rId33"/>
    <p:sldId id="865" r:id="rId34"/>
    <p:sldId id="868" r:id="rId35"/>
    <p:sldId id="876" r:id="rId36"/>
    <p:sldId id="869" r:id="rId37"/>
    <p:sldId id="874" r:id="rId38"/>
    <p:sldId id="880" r:id="rId39"/>
    <p:sldId id="881" r:id="rId40"/>
    <p:sldId id="866" r:id="rId41"/>
    <p:sldId id="877" r:id="rId42"/>
    <p:sldId id="878" r:id="rId43"/>
    <p:sldId id="872" r:id="rId44"/>
    <p:sldId id="882" r:id="rId45"/>
    <p:sldId id="883" r:id="rId46"/>
    <p:sldId id="875" r:id="rId47"/>
    <p:sldId id="885" r:id="rId48"/>
    <p:sldId id="886" r:id="rId49"/>
    <p:sldId id="887" r:id="rId50"/>
    <p:sldId id="436" r:id="rId51"/>
    <p:sldId id="400" r:id="rId52"/>
  </p:sldIdLst>
  <p:sldSz cx="9144000" cy="6858000" type="screen4x3"/>
  <p:notesSz cx="7099300" cy="102235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D6D0C4"/>
    <a:srgbClr val="9D99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AFC1837-8092-411D-9483-10D1B05DE10B}" v="112" dt="2023-07-03T18:06:43.623"/>
    <p1510:client id="{838E0934-6589-4433-9A23-8775A02C24DC}" v="20" dt="2023-07-03T14:53:04.875"/>
    <p1510:client id="{EF8351EE-7E4C-4F61-A01C-71FCBA2A9609}" v="51" dt="2023-07-03T19:18:00.17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Estilo Mé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799B23B-EC83-4686-B30A-512413B5E67A}" styleName="Estilo Claro 3 - Ênfas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40" autoAdjust="0"/>
    <p:restoredTop sz="93447" autoAdjust="0"/>
  </p:normalViewPr>
  <p:slideViewPr>
    <p:cSldViewPr>
      <p:cViewPr varScale="1">
        <p:scale>
          <a:sx n="74" d="100"/>
          <a:sy n="74" d="100"/>
        </p:scale>
        <p:origin x="1709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viewProps" Target="view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notesMaster" Target="notesMasters/notesMaster1.xml"/><Relationship Id="rId58" Type="http://schemas.microsoft.com/office/2016/11/relationships/changesInfo" Target="changesInfos/changesInfo1.xml"/><Relationship Id="rId5" Type="http://schemas.openxmlformats.org/officeDocument/2006/relationships/slide" Target="slides/slide2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theme" Target="theme/theme1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microsoft.com/office/2015/10/relationships/revisionInfo" Target="revisionInfo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tableStyles" Target="tableStyles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tricia Marques" userId="7ecadc609b72cbbb" providerId="LiveId" clId="{EF8351EE-7E4C-4F61-A01C-71FCBA2A9609}"/>
    <pc:docChg chg="undo custSel modSld">
      <pc:chgData name="Patricia Marques" userId="7ecadc609b72cbbb" providerId="LiveId" clId="{EF8351EE-7E4C-4F61-A01C-71FCBA2A9609}" dt="2023-07-03T19:18:13.284" v="188" actId="6549"/>
      <pc:docMkLst>
        <pc:docMk/>
      </pc:docMkLst>
      <pc:sldChg chg="modSp mod">
        <pc:chgData name="Patricia Marques" userId="7ecadc609b72cbbb" providerId="LiveId" clId="{EF8351EE-7E4C-4F61-A01C-71FCBA2A9609}" dt="2023-07-03T19:18:13.284" v="188" actId="6549"/>
        <pc:sldMkLst>
          <pc:docMk/>
          <pc:sldMk cId="673316628" sldId="436"/>
        </pc:sldMkLst>
        <pc:spChg chg="mod">
          <ac:chgData name="Patricia Marques" userId="7ecadc609b72cbbb" providerId="LiveId" clId="{EF8351EE-7E4C-4F61-A01C-71FCBA2A9609}" dt="2023-07-03T19:17:37.217" v="176" actId="6549"/>
          <ac:spMkLst>
            <pc:docMk/>
            <pc:sldMk cId="673316628" sldId="436"/>
            <ac:spMk id="3" creationId="{0D0AA9C1-1BA5-4FDD-AC10-413AF6016A04}"/>
          </ac:spMkLst>
        </pc:spChg>
        <pc:spChg chg="mod">
          <ac:chgData name="Patricia Marques" userId="7ecadc609b72cbbb" providerId="LiveId" clId="{EF8351EE-7E4C-4F61-A01C-71FCBA2A9609}" dt="2023-07-03T19:18:00.173" v="180" actId="6549"/>
          <ac:spMkLst>
            <pc:docMk/>
            <pc:sldMk cId="673316628" sldId="436"/>
            <ac:spMk id="22" creationId="{64367DD4-A4FD-EB8E-406C-F0BE1D7FBBE7}"/>
          </ac:spMkLst>
        </pc:spChg>
        <pc:spChg chg="mod">
          <ac:chgData name="Patricia Marques" userId="7ecadc609b72cbbb" providerId="LiveId" clId="{EF8351EE-7E4C-4F61-A01C-71FCBA2A9609}" dt="2023-07-03T19:17:28.136" v="169" actId="6549"/>
          <ac:spMkLst>
            <pc:docMk/>
            <pc:sldMk cId="673316628" sldId="436"/>
            <ac:spMk id="27" creationId="{CC39BFC6-8D0F-BC0F-F208-0B4CA106C79B}"/>
          </ac:spMkLst>
        </pc:spChg>
        <pc:spChg chg="mod">
          <ac:chgData name="Patricia Marques" userId="7ecadc609b72cbbb" providerId="LiveId" clId="{EF8351EE-7E4C-4F61-A01C-71FCBA2A9609}" dt="2023-07-03T19:18:13.284" v="188" actId="6549"/>
          <ac:spMkLst>
            <pc:docMk/>
            <pc:sldMk cId="673316628" sldId="436"/>
            <ac:spMk id="28" creationId="{C011D095-8CF3-8006-FF10-87EF2697B122}"/>
          </ac:spMkLst>
        </pc:spChg>
      </pc:sldChg>
      <pc:sldChg chg="modSp">
        <pc:chgData name="Patricia Marques" userId="7ecadc609b72cbbb" providerId="LiveId" clId="{EF8351EE-7E4C-4F61-A01C-71FCBA2A9609}" dt="2023-07-03T18:51:06.767" v="35" actId="20577"/>
        <pc:sldMkLst>
          <pc:docMk/>
          <pc:sldMk cId="1939291636" sldId="874"/>
        </pc:sldMkLst>
        <pc:spChg chg="mod">
          <ac:chgData name="Patricia Marques" userId="7ecadc609b72cbbb" providerId="LiveId" clId="{EF8351EE-7E4C-4F61-A01C-71FCBA2A9609}" dt="2023-07-03T18:51:06.767" v="35" actId="20577"/>
          <ac:spMkLst>
            <pc:docMk/>
            <pc:sldMk cId="1939291636" sldId="874"/>
            <ac:spMk id="6" creationId="{98BD607B-3154-7C65-DFDC-E74418B38ECF}"/>
          </ac:spMkLst>
        </pc:spChg>
      </pc:sldChg>
      <pc:sldChg chg="modSp">
        <pc:chgData name="Patricia Marques" userId="7ecadc609b72cbbb" providerId="LiveId" clId="{EF8351EE-7E4C-4F61-A01C-71FCBA2A9609}" dt="2023-07-03T19:10:59.442" v="104"/>
        <pc:sldMkLst>
          <pc:docMk/>
          <pc:sldMk cId="1479337296" sldId="880"/>
        </pc:sldMkLst>
        <pc:spChg chg="mod">
          <ac:chgData name="Patricia Marques" userId="7ecadc609b72cbbb" providerId="LiveId" clId="{EF8351EE-7E4C-4F61-A01C-71FCBA2A9609}" dt="2023-07-03T18:51:16.741" v="36"/>
          <ac:spMkLst>
            <pc:docMk/>
            <pc:sldMk cId="1479337296" sldId="880"/>
            <ac:spMk id="3" creationId="{93CDC39A-CA4A-D38B-BFC5-3BEC4877D776}"/>
          </ac:spMkLst>
        </pc:spChg>
        <pc:graphicFrameChg chg="mod">
          <ac:chgData name="Patricia Marques" userId="7ecadc609b72cbbb" providerId="LiveId" clId="{EF8351EE-7E4C-4F61-A01C-71FCBA2A9609}" dt="2023-07-03T19:10:59.442" v="104"/>
          <ac:graphicFrameMkLst>
            <pc:docMk/>
            <pc:sldMk cId="1479337296" sldId="880"/>
            <ac:graphicFrameMk id="2" creationId="{4D4470BE-7D8F-431B-C958-609E049E87DD}"/>
          </ac:graphicFrameMkLst>
        </pc:graphicFrameChg>
      </pc:sldChg>
      <pc:sldChg chg="modSp mod">
        <pc:chgData name="Patricia Marques" userId="7ecadc609b72cbbb" providerId="LiveId" clId="{EF8351EE-7E4C-4F61-A01C-71FCBA2A9609}" dt="2023-07-03T19:10:48.527" v="103" actId="6549"/>
        <pc:sldMkLst>
          <pc:docMk/>
          <pc:sldMk cId="444677227" sldId="881"/>
        </pc:sldMkLst>
        <pc:spChg chg="mod">
          <ac:chgData name="Patricia Marques" userId="7ecadc609b72cbbb" providerId="LiveId" clId="{EF8351EE-7E4C-4F61-A01C-71FCBA2A9609}" dt="2023-07-03T19:10:48.527" v="103" actId="6549"/>
          <ac:spMkLst>
            <pc:docMk/>
            <pc:sldMk cId="444677227" sldId="881"/>
            <ac:spMk id="3" creationId="{EE02D1C5-972D-9945-3290-4E49331673BC}"/>
          </ac:spMkLst>
        </pc:spChg>
        <pc:spChg chg="mod">
          <ac:chgData name="Patricia Marques" userId="7ecadc609b72cbbb" providerId="LiveId" clId="{EF8351EE-7E4C-4F61-A01C-71FCBA2A9609}" dt="2023-07-03T18:51:23.818" v="37"/>
          <ac:spMkLst>
            <pc:docMk/>
            <pc:sldMk cId="444677227" sldId="881"/>
            <ac:spMk id="8" creationId="{5F747387-75D7-8A2B-D8DF-A4675F951141}"/>
          </ac:spMkLst>
        </pc:spChg>
        <pc:graphicFrameChg chg="mod modGraphic">
          <ac:chgData name="Patricia Marques" userId="7ecadc609b72cbbb" providerId="LiveId" clId="{EF8351EE-7E4C-4F61-A01C-71FCBA2A9609}" dt="2023-07-03T19:06:41.116" v="91" actId="6549"/>
          <ac:graphicFrameMkLst>
            <pc:docMk/>
            <pc:sldMk cId="444677227" sldId="881"/>
            <ac:graphicFrameMk id="2" creationId="{4D4470BE-7D8F-431B-C958-609E049E87DD}"/>
          </ac:graphicFrameMkLst>
        </pc:graphicFrameChg>
      </pc:sldChg>
      <pc:sldChg chg="modSp mod">
        <pc:chgData name="Patricia Marques" userId="7ecadc609b72cbbb" providerId="LiveId" clId="{EF8351EE-7E4C-4F61-A01C-71FCBA2A9609}" dt="2023-07-03T19:15:43.308" v="116" actId="6549"/>
        <pc:sldMkLst>
          <pc:docMk/>
          <pc:sldMk cId="1011135540" sldId="883"/>
        </pc:sldMkLst>
        <pc:spChg chg="mod">
          <ac:chgData name="Patricia Marques" userId="7ecadc609b72cbbb" providerId="LiveId" clId="{EF8351EE-7E4C-4F61-A01C-71FCBA2A9609}" dt="2023-07-03T19:15:43.308" v="116" actId="6549"/>
          <ac:spMkLst>
            <pc:docMk/>
            <pc:sldMk cId="1011135540" sldId="883"/>
            <ac:spMk id="4" creationId="{2C2C6171-6F7D-6CAB-BB9A-77A339F0D5A7}"/>
          </ac:spMkLst>
        </pc:spChg>
      </pc:sldChg>
      <pc:sldChg chg="modSp mod">
        <pc:chgData name="Patricia Marques" userId="7ecadc609b72cbbb" providerId="LiveId" clId="{EF8351EE-7E4C-4F61-A01C-71FCBA2A9609}" dt="2023-07-03T19:16:16.513" v="131" actId="6549"/>
        <pc:sldMkLst>
          <pc:docMk/>
          <pc:sldMk cId="1804114551" sldId="886"/>
        </pc:sldMkLst>
        <pc:spChg chg="mod">
          <ac:chgData name="Patricia Marques" userId="7ecadc609b72cbbb" providerId="LiveId" clId="{EF8351EE-7E4C-4F61-A01C-71FCBA2A9609}" dt="2023-07-03T19:16:16.513" v="131" actId="6549"/>
          <ac:spMkLst>
            <pc:docMk/>
            <pc:sldMk cId="1804114551" sldId="886"/>
            <ac:spMk id="119" creationId="{8B19272F-46EE-5BAB-2160-AB75AD38C38F}"/>
          </ac:spMkLst>
        </pc:spChg>
      </pc:sldChg>
      <pc:sldChg chg="modSp mod">
        <pc:chgData name="Patricia Marques" userId="7ecadc609b72cbbb" providerId="LiveId" clId="{EF8351EE-7E4C-4F61-A01C-71FCBA2A9609}" dt="2023-07-03T19:17:00.217" v="153" actId="6549"/>
        <pc:sldMkLst>
          <pc:docMk/>
          <pc:sldMk cId="1073336067" sldId="887"/>
        </pc:sldMkLst>
        <pc:spChg chg="mod">
          <ac:chgData name="Patricia Marques" userId="7ecadc609b72cbbb" providerId="LiveId" clId="{EF8351EE-7E4C-4F61-A01C-71FCBA2A9609}" dt="2023-07-03T19:16:26.370" v="132"/>
          <ac:spMkLst>
            <pc:docMk/>
            <pc:sldMk cId="1073336067" sldId="887"/>
            <ac:spMk id="7" creationId="{995BDF1F-F3CC-8638-C5C2-3B950FBCBA70}"/>
          </ac:spMkLst>
        </pc:spChg>
        <pc:spChg chg="mod">
          <ac:chgData name="Patricia Marques" userId="7ecadc609b72cbbb" providerId="LiveId" clId="{EF8351EE-7E4C-4F61-A01C-71FCBA2A9609}" dt="2023-07-03T19:17:00.217" v="153" actId="6549"/>
          <ac:spMkLst>
            <pc:docMk/>
            <pc:sldMk cId="1073336067" sldId="887"/>
            <ac:spMk id="122" creationId="{E9349E2A-5FC7-3BF4-D62C-8D249B6994D6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Pasta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v>1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power"/>
            <c:dispRSqr val="1"/>
            <c:dispEq val="1"/>
            <c:trendlineLbl>
              <c:layout>
                <c:manualLayout>
                  <c:x val="0.10557808398950132"/>
                  <c:y val="0.15740740740740741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8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</c:trendlineLbl>
          </c:trendline>
          <c:cat>
            <c:numRef>
              <c:f>Planilha1!$A$1:$A$5</c:f>
              <c:numCache>
                <c:formatCode>General</c:formatCode>
                <c:ptCount val="5"/>
                <c:pt idx="0">
                  <c:v>10</c:v>
                </c:pt>
                <c:pt idx="1">
                  <c:v>15</c:v>
                </c:pt>
                <c:pt idx="2">
                  <c:v>20</c:v>
                </c:pt>
                <c:pt idx="3">
                  <c:v>25</c:v>
                </c:pt>
                <c:pt idx="4">
                  <c:v>30</c:v>
                </c:pt>
              </c:numCache>
            </c:numRef>
          </c:cat>
          <c:val>
            <c:numRef>
              <c:f>Planilha1!$B$1:$B$5</c:f>
              <c:numCache>
                <c:formatCode>General</c:formatCode>
                <c:ptCount val="5"/>
                <c:pt idx="0">
                  <c:v>43</c:v>
                </c:pt>
                <c:pt idx="1">
                  <c:v>53</c:v>
                </c:pt>
                <c:pt idx="2">
                  <c:v>61</c:v>
                </c:pt>
                <c:pt idx="3">
                  <c:v>67</c:v>
                </c:pt>
                <c:pt idx="4">
                  <c:v>73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920-44A1-9318-90AA16E38D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52176240"/>
        <c:axId val="1152182000"/>
      </c:lineChart>
      <c:catAx>
        <c:axId val="115217624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800" b="0" i="0" u="none" strike="noStrike" kern="1200" baseline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b="0" i="0" u="none" strike="noStrike" kern="1200" baseline="0" dirty="0" err="1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  <a:t>Pressão</a:t>
                </a:r>
                <a:r>
                  <a:rPr lang="en-US" sz="1800" b="0" i="0" u="none" strike="noStrike" kern="1200" baseline="0" dirty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  <a:t> (</a:t>
                </a:r>
                <a:r>
                  <a:rPr lang="en-US" sz="1800" b="0" i="0" u="none" strike="noStrike" kern="1200" baseline="0" dirty="0" err="1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  <a:t>mca</a:t>
                </a:r>
                <a:r>
                  <a:rPr lang="en-US" sz="1800" b="0" i="0" u="none" strike="noStrike" kern="1200" baseline="0" dirty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  <a:t>)</a:t>
                </a:r>
              </a:p>
            </c:rich>
          </c:tx>
          <c:layout>
            <c:manualLayout>
              <c:xMode val="edge"/>
              <c:yMode val="edge"/>
              <c:x val="0.38714837865453977"/>
              <c:y val="0.8799217414996217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 b="0" i="0" u="none" strike="noStrike" kern="1200" baseline="0">
                  <a:solidFill>
                    <a:prstClr val="black">
                      <a:lumMod val="65000"/>
                      <a:lumOff val="35000"/>
                    </a:prst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152182000"/>
        <c:crosses val="autoZero"/>
        <c:auto val="1"/>
        <c:lblAlgn val="ctr"/>
        <c:lblOffset val="100"/>
        <c:noMultiLvlLbl val="0"/>
      </c:catAx>
      <c:valAx>
        <c:axId val="11521820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800" b="0" i="0" u="none" strike="noStrike" kern="1200" baseline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b="0" i="0" u="none" strike="noStrike" kern="1200" baseline="0" dirty="0" err="1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  <a:t>Vazão</a:t>
                </a:r>
                <a:r>
                  <a:rPr lang="en-US" sz="1800" b="0" i="0" u="none" strike="noStrike" kern="1200" baseline="0" dirty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  <a:t> (L/h)</a:t>
                </a:r>
              </a:p>
            </c:rich>
          </c:tx>
          <c:layout>
            <c:manualLayout>
              <c:xMode val="edge"/>
              <c:yMode val="edge"/>
              <c:x val="1.2822946410180813E-2"/>
              <c:y val="0.3176188095502615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 b="0" i="0" u="none" strike="noStrike" kern="1200" baseline="0">
                  <a:solidFill>
                    <a:prstClr val="black">
                      <a:lumMod val="65000"/>
                      <a:lumOff val="35000"/>
                    </a:prst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1521762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19050">
      <a:solidFill>
        <a:schemeClr val="accent1"/>
      </a:solidFill>
    </a:ln>
    <a:effectLst/>
  </c:spPr>
  <c:txPr>
    <a:bodyPr/>
    <a:lstStyle/>
    <a:p>
      <a:pPr>
        <a:defRPr sz="1800"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sv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svg"/><Relationship Id="rId4" Type="http://schemas.openxmlformats.org/officeDocument/2006/relationships/image" Target="../media/image9.svg"/><Relationship Id="rId9" Type="http://schemas.openxmlformats.org/officeDocument/2006/relationships/image" Target="../media/image14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sv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svg"/><Relationship Id="rId4" Type="http://schemas.openxmlformats.org/officeDocument/2006/relationships/image" Target="../media/image9.svg"/><Relationship Id="rId9" Type="http://schemas.openxmlformats.org/officeDocument/2006/relationships/image" Target="../media/image1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38A1A51-84A0-4F00-B332-7F13310B26C5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7674C97C-7F6C-445F-9913-FB4A23755440}">
      <dgm:prSet custT="1"/>
      <dgm:spPr/>
      <dgm:t>
        <a:bodyPr/>
        <a:lstStyle/>
        <a:p>
          <a:r>
            <a:rPr lang="pt-BR" sz="2000"/>
            <a:t>Declividade 6%</a:t>
          </a:r>
          <a:endParaRPr lang="en-US" sz="2000"/>
        </a:p>
      </dgm:t>
    </dgm:pt>
    <dgm:pt modelId="{07F19AB0-FF1D-4A76-B071-EDD37DCACA1E}" type="parTrans" cxnId="{69216E43-7B97-42FD-A4A7-D142A8994959}">
      <dgm:prSet/>
      <dgm:spPr/>
      <dgm:t>
        <a:bodyPr/>
        <a:lstStyle/>
        <a:p>
          <a:endParaRPr lang="en-US" sz="2000"/>
        </a:p>
      </dgm:t>
    </dgm:pt>
    <dgm:pt modelId="{54CD7B45-9470-4CC0-9376-1D48D7AC635C}" type="sibTrans" cxnId="{69216E43-7B97-42FD-A4A7-D142A8994959}">
      <dgm:prSet/>
      <dgm:spPr/>
      <dgm:t>
        <a:bodyPr/>
        <a:lstStyle/>
        <a:p>
          <a:endParaRPr lang="en-US" sz="2000"/>
        </a:p>
      </dgm:t>
    </dgm:pt>
    <dgm:pt modelId="{F741D269-FFCA-4960-BDB2-99877A67DDFA}">
      <dgm:prSet custT="1"/>
      <dgm:spPr/>
      <dgm:t>
        <a:bodyPr/>
        <a:lstStyle/>
        <a:p>
          <a:r>
            <a:rPr lang="pt-BR" sz="2000" dirty="0"/>
            <a:t>Cultura da Laranja </a:t>
          </a:r>
          <a:r>
            <a:rPr lang="pt-BR" sz="2000" dirty="0">
              <a:sym typeface="Wingdings" panose="05000000000000000000" pitchFamily="2" charset="2"/>
            </a:rPr>
            <a:t></a:t>
          </a:r>
          <a:r>
            <a:rPr lang="pt-BR" sz="2000" dirty="0"/>
            <a:t> z = 100 cm; espaçamento = 6x7; f = 0,5; </a:t>
          </a:r>
          <a:r>
            <a:rPr lang="pt-BR" sz="2000" dirty="0" err="1"/>
            <a:t>kc</a:t>
          </a:r>
          <a:r>
            <a:rPr lang="pt-BR" sz="2000" dirty="0"/>
            <a:t> = 0,9; diâmetro sombreado = 5,66 m</a:t>
          </a:r>
          <a:endParaRPr lang="en-US" sz="2000" dirty="0"/>
        </a:p>
      </dgm:t>
    </dgm:pt>
    <dgm:pt modelId="{275AE0A4-AD73-4556-BBB7-D45692FDAD4F}" type="parTrans" cxnId="{17C90244-EBDC-433E-9092-A3233EEC7EA4}">
      <dgm:prSet/>
      <dgm:spPr/>
      <dgm:t>
        <a:bodyPr/>
        <a:lstStyle/>
        <a:p>
          <a:endParaRPr lang="en-US" sz="2000"/>
        </a:p>
      </dgm:t>
    </dgm:pt>
    <dgm:pt modelId="{07E20F45-17D2-4FE0-8F6B-8ADDAADC5170}" type="sibTrans" cxnId="{17C90244-EBDC-433E-9092-A3233EEC7EA4}">
      <dgm:prSet/>
      <dgm:spPr/>
      <dgm:t>
        <a:bodyPr/>
        <a:lstStyle/>
        <a:p>
          <a:endParaRPr lang="en-US" sz="2000"/>
        </a:p>
      </dgm:t>
    </dgm:pt>
    <dgm:pt modelId="{E4EC53D9-4E21-4DF0-AA09-E638674F89A6}">
      <dgm:prSet custT="1"/>
      <dgm:spPr/>
      <dgm:t>
        <a:bodyPr/>
        <a:lstStyle/>
        <a:p>
          <a:r>
            <a:rPr lang="pt-BR" sz="2000"/>
            <a:t>ECA = 8mm/dia; kp = 0,8</a:t>
          </a:r>
          <a:endParaRPr lang="en-US" sz="2000"/>
        </a:p>
      </dgm:t>
    </dgm:pt>
    <dgm:pt modelId="{3A85C66D-2E0C-465E-8C31-EB57262CB974}" type="parTrans" cxnId="{137EC78A-A503-4A2A-ADBA-6772454ADEDD}">
      <dgm:prSet/>
      <dgm:spPr/>
      <dgm:t>
        <a:bodyPr/>
        <a:lstStyle/>
        <a:p>
          <a:endParaRPr lang="en-US" sz="2000"/>
        </a:p>
      </dgm:t>
    </dgm:pt>
    <dgm:pt modelId="{801FFEAF-A2CC-42F4-8E0C-206B4AD21B1A}" type="sibTrans" cxnId="{137EC78A-A503-4A2A-ADBA-6772454ADEDD}">
      <dgm:prSet/>
      <dgm:spPr/>
      <dgm:t>
        <a:bodyPr/>
        <a:lstStyle/>
        <a:p>
          <a:endParaRPr lang="en-US" sz="2000"/>
        </a:p>
      </dgm:t>
    </dgm:pt>
    <dgm:pt modelId="{D41650FA-70E8-4202-B62F-A0CC95B42FAC}">
      <dgm:prSet custT="1"/>
      <dgm:spPr/>
      <dgm:t>
        <a:bodyPr/>
        <a:lstStyle/>
        <a:p>
          <a:r>
            <a:rPr lang="pt-BR" sz="2000" dirty="0"/>
            <a:t>Solo: </a:t>
          </a:r>
          <a:r>
            <a:rPr lang="pt-BR" sz="2000" dirty="0" err="1"/>
            <a:t>Ucc</a:t>
          </a:r>
          <a:r>
            <a:rPr lang="pt-BR" sz="2000" dirty="0"/>
            <a:t> = 28%; </a:t>
          </a:r>
          <a:r>
            <a:rPr lang="pt-BR" sz="2000" dirty="0" err="1"/>
            <a:t>Upmp</a:t>
          </a:r>
          <a:r>
            <a:rPr lang="pt-BR" sz="2000" dirty="0"/>
            <a:t> = 14%; </a:t>
          </a:r>
        </a:p>
        <a:p>
          <a:r>
            <a:rPr lang="pt-BR" sz="2000" dirty="0" err="1"/>
            <a:t>ds</a:t>
          </a:r>
          <a:r>
            <a:rPr lang="pt-BR" sz="2000" dirty="0"/>
            <a:t> = 1,3 g/cm</a:t>
          </a:r>
          <a:r>
            <a:rPr lang="pt-BR" sz="2000" baseline="30000" dirty="0"/>
            <a:t>3</a:t>
          </a:r>
          <a:endParaRPr lang="en-US" sz="2000" dirty="0"/>
        </a:p>
      </dgm:t>
    </dgm:pt>
    <dgm:pt modelId="{16A93F76-FA19-40E2-9E43-BC38ABD2D3AD}" type="parTrans" cxnId="{B69E8F39-F427-4A1B-ACA8-087B2EF1893D}">
      <dgm:prSet/>
      <dgm:spPr/>
      <dgm:t>
        <a:bodyPr/>
        <a:lstStyle/>
        <a:p>
          <a:endParaRPr lang="en-US" sz="2000"/>
        </a:p>
      </dgm:t>
    </dgm:pt>
    <dgm:pt modelId="{D285BD13-9477-47F6-A6FA-AF6097BADEA1}" type="sibTrans" cxnId="{B69E8F39-F427-4A1B-ACA8-087B2EF1893D}">
      <dgm:prSet/>
      <dgm:spPr/>
      <dgm:t>
        <a:bodyPr/>
        <a:lstStyle/>
        <a:p>
          <a:endParaRPr lang="en-US" sz="2000"/>
        </a:p>
      </dgm:t>
    </dgm:pt>
    <dgm:pt modelId="{34CAB2E3-EF01-44FF-9F2B-ECE85AA852B2}">
      <dgm:prSet custT="1"/>
      <dgm:spPr/>
      <dgm:t>
        <a:bodyPr/>
        <a:lstStyle/>
        <a:p>
          <a:r>
            <a:rPr lang="pt-BR" sz="2000"/>
            <a:t>Eficiência da irrigação = 90%</a:t>
          </a:r>
          <a:endParaRPr lang="en-US" sz="2000"/>
        </a:p>
      </dgm:t>
    </dgm:pt>
    <dgm:pt modelId="{306896EB-EB15-4189-980F-31A5FEBD8197}" type="parTrans" cxnId="{AA199ED3-CC68-4F32-8FDF-FCFC4BBBA04D}">
      <dgm:prSet/>
      <dgm:spPr/>
      <dgm:t>
        <a:bodyPr/>
        <a:lstStyle/>
        <a:p>
          <a:endParaRPr lang="en-US" sz="2000"/>
        </a:p>
      </dgm:t>
    </dgm:pt>
    <dgm:pt modelId="{62634E9C-6B70-4848-9FAE-CD2DFBDAB5BF}" type="sibTrans" cxnId="{AA199ED3-CC68-4F32-8FDF-FCFC4BBBA04D}">
      <dgm:prSet/>
      <dgm:spPr/>
      <dgm:t>
        <a:bodyPr/>
        <a:lstStyle/>
        <a:p>
          <a:endParaRPr lang="en-US" sz="2000"/>
        </a:p>
      </dgm:t>
    </dgm:pt>
    <dgm:pt modelId="{D5FCBE2A-3E59-401E-9C78-4DEE33D1074D}">
      <dgm:prSet custT="1"/>
      <dgm:spPr/>
      <dgm:t>
        <a:bodyPr/>
        <a:lstStyle/>
        <a:p>
          <a:r>
            <a:rPr lang="pt-BR" sz="2000" dirty="0"/>
            <a:t>Eficiência da motobomba = 60%</a:t>
          </a:r>
          <a:endParaRPr lang="en-US" sz="2000" dirty="0"/>
        </a:p>
      </dgm:t>
    </dgm:pt>
    <dgm:pt modelId="{9D569DEE-B07E-4B0F-ADD6-648B2FDFFD99}" type="parTrans" cxnId="{7FEA1D72-1820-4DCC-A279-AD6C07C6FC86}">
      <dgm:prSet/>
      <dgm:spPr/>
      <dgm:t>
        <a:bodyPr/>
        <a:lstStyle/>
        <a:p>
          <a:endParaRPr lang="en-US" sz="2000"/>
        </a:p>
      </dgm:t>
    </dgm:pt>
    <dgm:pt modelId="{B446C0B4-191F-4963-8A00-0F42608014CD}" type="sibTrans" cxnId="{7FEA1D72-1820-4DCC-A279-AD6C07C6FC86}">
      <dgm:prSet/>
      <dgm:spPr/>
      <dgm:t>
        <a:bodyPr/>
        <a:lstStyle/>
        <a:p>
          <a:endParaRPr lang="en-US" sz="2000"/>
        </a:p>
      </dgm:t>
    </dgm:pt>
    <dgm:pt modelId="{9D6B7DD4-EA94-4E47-BCCA-B8F26DE905D7}" type="pres">
      <dgm:prSet presAssocID="{438A1A51-84A0-4F00-B332-7F13310B26C5}" presName="root" presStyleCnt="0">
        <dgm:presLayoutVars>
          <dgm:dir/>
          <dgm:resizeHandles val="exact"/>
        </dgm:presLayoutVars>
      </dgm:prSet>
      <dgm:spPr/>
    </dgm:pt>
    <dgm:pt modelId="{55AEEE51-4D89-4A00-A951-24FB5B6EFFF1}" type="pres">
      <dgm:prSet presAssocID="{7674C97C-7F6C-445F-9913-FB4A23755440}" presName="compNode" presStyleCnt="0"/>
      <dgm:spPr/>
    </dgm:pt>
    <dgm:pt modelId="{87AFF500-821F-4C72-9B63-6E86B03D04D7}" type="pres">
      <dgm:prSet presAssocID="{7674C97C-7F6C-445F-9913-FB4A23755440}" presName="bgRect" presStyleLbl="bgShp" presStyleIdx="0" presStyleCnt="6"/>
      <dgm:spPr/>
    </dgm:pt>
    <dgm:pt modelId="{EBC08B2A-5D66-4220-B163-73132ADF6087}" type="pres">
      <dgm:prSet presAssocID="{7674C97C-7F6C-445F-9913-FB4A23755440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pa da topografia"/>
        </a:ext>
      </dgm:extLst>
    </dgm:pt>
    <dgm:pt modelId="{EB192399-F336-4C78-8DA1-C82148614929}" type="pres">
      <dgm:prSet presAssocID="{7674C97C-7F6C-445F-9913-FB4A23755440}" presName="spaceRect" presStyleCnt="0"/>
      <dgm:spPr/>
    </dgm:pt>
    <dgm:pt modelId="{7E580721-F1EE-44F9-9DF9-BB8B15EB67B1}" type="pres">
      <dgm:prSet presAssocID="{7674C97C-7F6C-445F-9913-FB4A23755440}" presName="parTx" presStyleLbl="revTx" presStyleIdx="0" presStyleCnt="6">
        <dgm:presLayoutVars>
          <dgm:chMax val="0"/>
          <dgm:chPref val="0"/>
        </dgm:presLayoutVars>
      </dgm:prSet>
      <dgm:spPr/>
    </dgm:pt>
    <dgm:pt modelId="{0A1E6511-2A75-406A-9DAE-50E642E9B79C}" type="pres">
      <dgm:prSet presAssocID="{54CD7B45-9470-4CC0-9376-1D48D7AC635C}" presName="sibTrans" presStyleCnt="0"/>
      <dgm:spPr/>
    </dgm:pt>
    <dgm:pt modelId="{5ACB7CF0-4E35-4528-AECB-F95DEDE01632}" type="pres">
      <dgm:prSet presAssocID="{F741D269-FFCA-4960-BDB2-99877A67DDFA}" presName="compNode" presStyleCnt="0"/>
      <dgm:spPr/>
    </dgm:pt>
    <dgm:pt modelId="{40542052-CD82-4A44-BE37-A5CEC0099EBF}" type="pres">
      <dgm:prSet presAssocID="{F741D269-FFCA-4960-BDB2-99877A67DDFA}" presName="bgRect" presStyleLbl="bgShp" presStyleIdx="1" presStyleCnt="6" custScaleY="227202"/>
      <dgm:spPr/>
    </dgm:pt>
    <dgm:pt modelId="{94F72004-404E-4A27-9D4E-DFF090345D0E}" type="pres">
      <dgm:prSet presAssocID="{F741D269-FFCA-4960-BDB2-99877A67DDFA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aranja"/>
        </a:ext>
      </dgm:extLst>
    </dgm:pt>
    <dgm:pt modelId="{C6ABFF94-9E53-4DD1-BA57-18FA79FB9879}" type="pres">
      <dgm:prSet presAssocID="{F741D269-FFCA-4960-BDB2-99877A67DDFA}" presName="spaceRect" presStyleCnt="0"/>
      <dgm:spPr/>
    </dgm:pt>
    <dgm:pt modelId="{B8823C76-A632-47C3-BF75-A9DA6EC4DB7B}" type="pres">
      <dgm:prSet presAssocID="{F741D269-FFCA-4960-BDB2-99877A67DDFA}" presName="parTx" presStyleLbl="revTx" presStyleIdx="1" presStyleCnt="6">
        <dgm:presLayoutVars>
          <dgm:chMax val="0"/>
          <dgm:chPref val="0"/>
        </dgm:presLayoutVars>
      </dgm:prSet>
      <dgm:spPr/>
    </dgm:pt>
    <dgm:pt modelId="{77173FA8-64C1-43E5-925F-C7B3B963D854}" type="pres">
      <dgm:prSet presAssocID="{07E20F45-17D2-4FE0-8F6B-8ADDAADC5170}" presName="sibTrans" presStyleCnt="0"/>
      <dgm:spPr/>
    </dgm:pt>
    <dgm:pt modelId="{155FC6CC-F78D-416F-8A1B-7B4E8BEC8EB3}" type="pres">
      <dgm:prSet presAssocID="{E4EC53D9-4E21-4DF0-AA09-E638674F89A6}" presName="compNode" presStyleCnt="0"/>
      <dgm:spPr/>
    </dgm:pt>
    <dgm:pt modelId="{8CE6CB90-6453-41A1-8D37-B1CFDE55C39E}" type="pres">
      <dgm:prSet presAssocID="{E4EC53D9-4E21-4DF0-AA09-E638674F89A6}" presName="bgRect" presStyleLbl="bgShp" presStyleIdx="2" presStyleCnt="6"/>
      <dgm:spPr/>
    </dgm:pt>
    <dgm:pt modelId="{1BDB9BF1-7614-4BFB-BFE8-595DAF4CA988}" type="pres">
      <dgm:prSet presAssocID="{E4EC53D9-4E21-4DF0-AA09-E638674F89A6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ena de deserto"/>
        </a:ext>
      </dgm:extLst>
    </dgm:pt>
    <dgm:pt modelId="{C55156B6-DCAF-48EE-B30A-C6AF0418BFAE}" type="pres">
      <dgm:prSet presAssocID="{E4EC53D9-4E21-4DF0-AA09-E638674F89A6}" presName="spaceRect" presStyleCnt="0"/>
      <dgm:spPr/>
    </dgm:pt>
    <dgm:pt modelId="{C1D446F5-1252-4DC5-A993-B66FB7AD2D47}" type="pres">
      <dgm:prSet presAssocID="{E4EC53D9-4E21-4DF0-AA09-E638674F89A6}" presName="parTx" presStyleLbl="revTx" presStyleIdx="2" presStyleCnt="6">
        <dgm:presLayoutVars>
          <dgm:chMax val="0"/>
          <dgm:chPref val="0"/>
        </dgm:presLayoutVars>
      </dgm:prSet>
      <dgm:spPr/>
    </dgm:pt>
    <dgm:pt modelId="{6D7050BC-9DEE-48CE-9899-3F74BA4D79ED}" type="pres">
      <dgm:prSet presAssocID="{801FFEAF-A2CC-42F4-8E0C-206B4AD21B1A}" presName="sibTrans" presStyleCnt="0"/>
      <dgm:spPr/>
    </dgm:pt>
    <dgm:pt modelId="{E16202A8-FAA5-4AA3-96ED-ECA3954C05F6}" type="pres">
      <dgm:prSet presAssocID="{D41650FA-70E8-4202-B62F-A0CC95B42FAC}" presName="compNode" presStyleCnt="0"/>
      <dgm:spPr/>
    </dgm:pt>
    <dgm:pt modelId="{F77B2249-CA86-4FB8-A7BF-95606AC88E4A}" type="pres">
      <dgm:prSet presAssocID="{D41650FA-70E8-4202-B62F-A0CC95B42FAC}" presName="bgRect" presStyleLbl="bgShp" presStyleIdx="3" presStyleCnt="6" custScaleY="183497"/>
      <dgm:spPr/>
    </dgm:pt>
    <dgm:pt modelId="{B29E5B3D-8B5B-41B2-974D-487A318C575F}" type="pres">
      <dgm:prSet presAssocID="{D41650FA-70E8-4202-B62F-A0CC95B42FAC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gricultura"/>
        </a:ext>
      </dgm:extLst>
    </dgm:pt>
    <dgm:pt modelId="{52C2E5C0-BB5C-4861-BB7D-F8C63C00A722}" type="pres">
      <dgm:prSet presAssocID="{D41650FA-70E8-4202-B62F-A0CC95B42FAC}" presName="spaceRect" presStyleCnt="0"/>
      <dgm:spPr/>
    </dgm:pt>
    <dgm:pt modelId="{B244CECA-060E-49C2-B4D7-466B33E60E39}" type="pres">
      <dgm:prSet presAssocID="{D41650FA-70E8-4202-B62F-A0CC95B42FAC}" presName="parTx" presStyleLbl="revTx" presStyleIdx="3" presStyleCnt="6">
        <dgm:presLayoutVars>
          <dgm:chMax val="0"/>
          <dgm:chPref val="0"/>
        </dgm:presLayoutVars>
      </dgm:prSet>
      <dgm:spPr/>
    </dgm:pt>
    <dgm:pt modelId="{505938C1-EABB-4F4C-9C38-860EDE57FC6D}" type="pres">
      <dgm:prSet presAssocID="{D285BD13-9477-47F6-A6FA-AF6097BADEA1}" presName="sibTrans" presStyleCnt="0"/>
      <dgm:spPr/>
    </dgm:pt>
    <dgm:pt modelId="{7FE62356-430A-4F15-BF64-8F079F561ABD}" type="pres">
      <dgm:prSet presAssocID="{34CAB2E3-EF01-44FF-9F2B-ECE85AA852B2}" presName="compNode" presStyleCnt="0"/>
      <dgm:spPr/>
    </dgm:pt>
    <dgm:pt modelId="{AD6FC57A-A037-4868-A248-CE7E903409F6}" type="pres">
      <dgm:prSet presAssocID="{34CAB2E3-EF01-44FF-9F2B-ECE85AA852B2}" presName="bgRect" presStyleLbl="bgShp" presStyleIdx="4" presStyleCnt="6"/>
      <dgm:spPr/>
    </dgm:pt>
    <dgm:pt modelId="{54A77F3A-8D1F-42ED-98B8-E41B77284C79}" type="pres">
      <dgm:prSet presAssocID="{34CAB2E3-EF01-44FF-9F2B-ECE85AA852B2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pward trend"/>
        </a:ext>
      </dgm:extLst>
    </dgm:pt>
    <dgm:pt modelId="{9B0F57FB-E235-4DB4-8166-B436B5DF42AB}" type="pres">
      <dgm:prSet presAssocID="{34CAB2E3-EF01-44FF-9F2B-ECE85AA852B2}" presName="spaceRect" presStyleCnt="0"/>
      <dgm:spPr/>
    </dgm:pt>
    <dgm:pt modelId="{B5D7CCED-AB21-4B58-BD2C-2CF5E2742EF9}" type="pres">
      <dgm:prSet presAssocID="{34CAB2E3-EF01-44FF-9F2B-ECE85AA852B2}" presName="parTx" presStyleLbl="revTx" presStyleIdx="4" presStyleCnt="6">
        <dgm:presLayoutVars>
          <dgm:chMax val="0"/>
          <dgm:chPref val="0"/>
        </dgm:presLayoutVars>
      </dgm:prSet>
      <dgm:spPr/>
    </dgm:pt>
    <dgm:pt modelId="{A6FD6098-7A56-413E-9E61-21ABC864F961}" type="pres">
      <dgm:prSet presAssocID="{62634E9C-6B70-4848-9FAE-CD2DFBDAB5BF}" presName="sibTrans" presStyleCnt="0"/>
      <dgm:spPr/>
    </dgm:pt>
    <dgm:pt modelId="{B846D98A-AD0A-46EA-84F3-7FCF0FB2C4AF}" type="pres">
      <dgm:prSet presAssocID="{D5FCBE2A-3E59-401E-9C78-4DEE33D1074D}" presName="compNode" presStyleCnt="0"/>
      <dgm:spPr/>
    </dgm:pt>
    <dgm:pt modelId="{5E23137A-B6B2-4646-A620-FC24008A7E50}" type="pres">
      <dgm:prSet presAssocID="{D5FCBE2A-3E59-401E-9C78-4DEE33D1074D}" presName="bgRect" presStyleLbl="bgShp" presStyleIdx="5" presStyleCnt="6"/>
      <dgm:spPr/>
    </dgm:pt>
    <dgm:pt modelId="{577A74F5-D8DE-42EC-9925-AFD19332791E}" type="pres">
      <dgm:prSet presAssocID="{D5FCBE2A-3E59-401E-9C78-4DEE33D1074D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auge"/>
        </a:ext>
      </dgm:extLst>
    </dgm:pt>
    <dgm:pt modelId="{938C1CE9-52CE-40C3-8F25-EA85696376EA}" type="pres">
      <dgm:prSet presAssocID="{D5FCBE2A-3E59-401E-9C78-4DEE33D1074D}" presName="spaceRect" presStyleCnt="0"/>
      <dgm:spPr/>
    </dgm:pt>
    <dgm:pt modelId="{FC9442DA-6E1E-447E-B0DB-2C5A185E810C}" type="pres">
      <dgm:prSet presAssocID="{D5FCBE2A-3E59-401E-9C78-4DEE33D1074D}" presName="parTx" presStyleLbl="revTx" presStyleIdx="5" presStyleCnt="6">
        <dgm:presLayoutVars>
          <dgm:chMax val="0"/>
          <dgm:chPref val="0"/>
        </dgm:presLayoutVars>
      </dgm:prSet>
      <dgm:spPr/>
    </dgm:pt>
  </dgm:ptLst>
  <dgm:cxnLst>
    <dgm:cxn modelId="{37981214-0390-4A0A-891D-876EA4443D9A}" type="presOf" srcId="{34CAB2E3-EF01-44FF-9F2B-ECE85AA852B2}" destId="{B5D7CCED-AB21-4B58-BD2C-2CF5E2742EF9}" srcOrd="0" destOrd="0" presId="urn:microsoft.com/office/officeart/2018/2/layout/IconVerticalSolidList"/>
    <dgm:cxn modelId="{FB381D1B-D078-4F26-827C-1669C57D1CFF}" type="presOf" srcId="{F741D269-FFCA-4960-BDB2-99877A67DDFA}" destId="{B8823C76-A632-47C3-BF75-A9DA6EC4DB7B}" srcOrd="0" destOrd="0" presId="urn:microsoft.com/office/officeart/2018/2/layout/IconVerticalSolidList"/>
    <dgm:cxn modelId="{B69E8F39-F427-4A1B-ACA8-087B2EF1893D}" srcId="{438A1A51-84A0-4F00-B332-7F13310B26C5}" destId="{D41650FA-70E8-4202-B62F-A0CC95B42FAC}" srcOrd="3" destOrd="0" parTransId="{16A93F76-FA19-40E2-9E43-BC38ABD2D3AD}" sibTransId="{D285BD13-9477-47F6-A6FA-AF6097BADEA1}"/>
    <dgm:cxn modelId="{69216E43-7B97-42FD-A4A7-D142A8994959}" srcId="{438A1A51-84A0-4F00-B332-7F13310B26C5}" destId="{7674C97C-7F6C-445F-9913-FB4A23755440}" srcOrd="0" destOrd="0" parTransId="{07F19AB0-FF1D-4A76-B071-EDD37DCACA1E}" sibTransId="{54CD7B45-9470-4CC0-9376-1D48D7AC635C}"/>
    <dgm:cxn modelId="{17C90244-EBDC-433E-9092-A3233EEC7EA4}" srcId="{438A1A51-84A0-4F00-B332-7F13310B26C5}" destId="{F741D269-FFCA-4960-BDB2-99877A67DDFA}" srcOrd="1" destOrd="0" parTransId="{275AE0A4-AD73-4556-BBB7-D45692FDAD4F}" sibTransId="{07E20F45-17D2-4FE0-8F6B-8ADDAADC5170}"/>
    <dgm:cxn modelId="{C6E97F66-6ADD-4688-90CC-3621DB306E88}" type="presOf" srcId="{D41650FA-70E8-4202-B62F-A0CC95B42FAC}" destId="{B244CECA-060E-49C2-B4D7-466B33E60E39}" srcOrd="0" destOrd="0" presId="urn:microsoft.com/office/officeart/2018/2/layout/IconVerticalSolidList"/>
    <dgm:cxn modelId="{946AC247-12A0-40A5-A88E-9574F8B261D2}" type="presOf" srcId="{D5FCBE2A-3E59-401E-9C78-4DEE33D1074D}" destId="{FC9442DA-6E1E-447E-B0DB-2C5A185E810C}" srcOrd="0" destOrd="0" presId="urn:microsoft.com/office/officeart/2018/2/layout/IconVerticalSolidList"/>
    <dgm:cxn modelId="{0E808648-3085-468D-AF58-7CB2E16362E7}" type="presOf" srcId="{438A1A51-84A0-4F00-B332-7F13310B26C5}" destId="{9D6B7DD4-EA94-4E47-BCCA-B8F26DE905D7}" srcOrd="0" destOrd="0" presId="urn:microsoft.com/office/officeart/2018/2/layout/IconVerticalSolidList"/>
    <dgm:cxn modelId="{87569951-D54F-4995-86D2-47597BE40D45}" type="presOf" srcId="{7674C97C-7F6C-445F-9913-FB4A23755440}" destId="{7E580721-F1EE-44F9-9DF9-BB8B15EB67B1}" srcOrd="0" destOrd="0" presId="urn:microsoft.com/office/officeart/2018/2/layout/IconVerticalSolidList"/>
    <dgm:cxn modelId="{7FEA1D72-1820-4DCC-A279-AD6C07C6FC86}" srcId="{438A1A51-84A0-4F00-B332-7F13310B26C5}" destId="{D5FCBE2A-3E59-401E-9C78-4DEE33D1074D}" srcOrd="5" destOrd="0" parTransId="{9D569DEE-B07E-4B0F-ADD6-648B2FDFFD99}" sibTransId="{B446C0B4-191F-4963-8A00-0F42608014CD}"/>
    <dgm:cxn modelId="{137EC78A-A503-4A2A-ADBA-6772454ADEDD}" srcId="{438A1A51-84A0-4F00-B332-7F13310B26C5}" destId="{E4EC53D9-4E21-4DF0-AA09-E638674F89A6}" srcOrd="2" destOrd="0" parTransId="{3A85C66D-2E0C-465E-8C31-EB57262CB974}" sibTransId="{801FFEAF-A2CC-42F4-8E0C-206B4AD21B1A}"/>
    <dgm:cxn modelId="{4E9911CE-2E74-4503-A747-7446C76A4910}" type="presOf" srcId="{E4EC53D9-4E21-4DF0-AA09-E638674F89A6}" destId="{C1D446F5-1252-4DC5-A993-B66FB7AD2D47}" srcOrd="0" destOrd="0" presId="urn:microsoft.com/office/officeart/2018/2/layout/IconVerticalSolidList"/>
    <dgm:cxn modelId="{AA199ED3-CC68-4F32-8FDF-FCFC4BBBA04D}" srcId="{438A1A51-84A0-4F00-B332-7F13310B26C5}" destId="{34CAB2E3-EF01-44FF-9F2B-ECE85AA852B2}" srcOrd="4" destOrd="0" parTransId="{306896EB-EB15-4189-980F-31A5FEBD8197}" sibTransId="{62634E9C-6B70-4848-9FAE-CD2DFBDAB5BF}"/>
    <dgm:cxn modelId="{253AF80B-D5B5-4F43-A7D6-6CC5F2CA5B5F}" type="presParOf" srcId="{9D6B7DD4-EA94-4E47-BCCA-B8F26DE905D7}" destId="{55AEEE51-4D89-4A00-A951-24FB5B6EFFF1}" srcOrd="0" destOrd="0" presId="urn:microsoft.com/office/officeart/2018/2/layout/IconVerticalSolidList"/>
    <dgm:cxn modelId="{720943B1-B4FE-4805-A047-B54DD31D7549}" type="presParOf" srcId="{55AEEE51-4D89-4A00-A951-24FB5B6EFFF1}" destId="{87AFF500-821F-4C72-9B63-6E86B03D04D7}" srcOrd="0" destOrd="0" presId="urn:microsoft.com/office/officeart/2018/2/layout/IconVerticalSolidList"/>
    <dgm:cxn modelId="{AABED51B-609A-4359-8769-B3D92D4FC40B}" type="presParOf" srcId="{55AEEE51-4D89-4A00-A951-24FB5B6EFFF1}" destId="{EBC08B2A-5D66-4220-B163-73132ADF6087}" srcOrd="1" destOrd="0" presId="urn:microsoft.com/office/officeart/2018/2/layout/IconVerticalSolidList"/>
    <dgm:cxn modelId="{FA4A6030-C123-4D0B-8405-5C02B99FC112}" type="presParOf" srcId="{55AEEE51-4D89-4A00-A951-24FB5B6EFFF1}" destId="{EB192399-F336-4C78-8DA1-C82148614929}" srcOrd="2" destOrd="0" presId="urn:microsoft.com/office/officeart/2018/2/layout/IconVerticalSolidList"/>
    <dgm:cxn modelId="{9B2A4BFB-8EC1-479A-B9F8-F16519DECF4D}" type="presParOf" srcId="{55AEEE51-4D89-4A00-A951-24FB5B6EFFF1}" destId="{7E580721-F1EE-44F9-9DF9-BB8B15EB67B1}" srcOrd="3" destOrd="0" presId="urn:microsoft.com/office/officeart/2018/2/layout/IconVerticalSolidList"/>
    <dgm:cxn modelId="{4D63DEC9-C990-451C-BEB7-F4020F02561A}" type="presParOf" srcId="{9D6B7DD4-EA94-4E47-BCCA-B8F26DE905D7}" destId="{0A1E6511-2A75-406A-9DAE-50E642E9B79C}" srcOrd="1" destOrd="0" presId="urn:microsoft.com/office/officeart/2018/2/layout/IconVerticalSolidList"/>
    <dgm:cxn modelId="{D91AA821-1D34-4DB1-96B8-A3D992CEF4B9}" type="presParOf" srcId="{9D6B7DD4-EA94-4E47-BCCA-B8F26DE905D7}" destId="{5ACB7CF0-4E35-4528-AECB-F95DEDE01632}" srcOrd="2" destOrd="0" presId="urn:microsoft.com/office/officeart/2018/2/layout/IconVerticalSolidList"/>
    <dgm:cxn modelId="{F116E239-0547-423C-94A1-EF970E2EC2B5}" type="presParOf" srcId="{5ACB7CF0-4E35-4528-AECB-F95DEDE01632}" destId="{40542052-CD82-4A44-BE37-A5CEC0099EBF}" srcOrd="0" destOrd="0" presId="urn:microsoft.com/office/officeart/2018/2/layout/IconVerticalSolidList"/>
    <dgm:cxn modelId="{375FE01D-6E85-4B94-B671-514D4AFCE9F4}" type="presParOf" srcId="{5ACB7CF0-4E35-4528-AECB-F95DEDE01632}" destId="{94F72004-404E-4A27-9D4E-DFF090345D0E}" srcOrd="1" destOrd="0" presId="urn:microsoft.com/office/officeart/2018/2/layout/IconVerticalSolidList"/>
    <dgm:cxn modelId="{E9CC489E-8C43-4908-9AED-74F099133ED9}" type="presParOf" srcId="{5ACB7CF0-4E35-4528-AECB-F95DEDE01632}" destId="{C6ABFF94-9E53-4DD1-BA57-18FA79FB9879}" srcOrd="2" destOrd="0" presId="urn:microsoft.com/office/officeart/2018/2/layout/IconVerticalSolidList"/>
    <dgm:cxn modelId="{AF1076DC-8209-488D-9CD9-680B568E7C08}" type="presParOf" srcId="{5ACB7CF0-4E35-4528-AECB-F95DEDE01632}" destId="{B8823C76-A632-47C3-BF75-A9DA6EC4DB7B}" srcOrd="3" destOrd="0" presId="urn:microsoft.com/office/officeart/2018/2/layout/IconVerticalSolidList"/>
    <dgm:cxn modelId="{2B6F7043-84A3-44EC-8A40-DD4FDB44F4C5}" type="presParOf" srcId="{9D6B7DD4-EA94-4E47-BCCA-B8F26DE905D7}" destId="{77173FA8-64C1-43E5-925F-C7B3B963D854}" srcOrd="3" destOrd="0" presId="urn:microsoft.com/office/officeart/2018/2/layout/IconVerticalSolidList"/>
    <dgm:cxn modelId="{1C4D162A-381E-41C4-B956-E5BB6F9F30BC}" type="presParOf" srcId="{9D6B7DD4-EA94-4E47-BCCA-B8F26DE905D7}" destId="{155FC6CC-F78D-416F-8A1B-7B4E8BEC8EB3}" srcOrd="4" destOrd="0" presId="urn:microsoft.com/office/officeart/2018/2/layout/IconVerticalSolidList"/>
    <dgm:cxn modelId="{D498A244-A13B-4DE0-A20D-6BDAC3A16708}" type="presParOf" srcId="{155FC6CC-F78D-416F-8A1B-7B4E8BEC8EB3}" destId="{8CE6CB90-6453-41A1-8D37-B1CFDE55C39E}" srcOrd="0" destOrd="0" presId="urn:microsoft.com/office/officeart/2018/2/layout/IconVerticalSolidList"/>
    <dgm:cxn modelId="{3BEE6152-05EF-4A87-B9B2-C6FA1EA3680F}" type="presParOf" srcId="{155FC6CC-F78D-416F-8A1B-7B4E8BEC8EB3}" destId="{1BDB9BF1-7614-4BFB-BFE8-595DAF4CA988}" srcOrd="1" destOrd="0" presId="urn:microsoft.com/office/officeart/2018/2/layout/IconVerticalSolidList"/>
    <dgm:cxn modelId="{C407A443-7BD7-4232-8BB0-5A2D65C6050E}" type="presParOf" srcId="{155FC6CC-F78D-416F-8A1B-7B4E8BEC8EB3}" destId="{C55156B6-DCAF-48EE-B30A-C6AF0418BFAE}" srcOrd="2" destOrd="0" presId="urn:microsoft.com/office/officeart/2018/2/layout/IconVerticalSolidList"/>
    <dgm:cxn modelId="{ED130951-B9AB-4D32-ADBB-FAC2B625FCD7}" type="presParOf" srcId="{155FC6CC-F78D-416F-8A1B-7B4E8BEC8EB3}" destId="{C1D446F5-1252-4DC5-A993-B66FB7AD2D47}" srcOrd="3" destOrd="0" presId="urn:microsoft.com/office/officeart/2018/2/layout/IconVerticalSolidList"/>
    <dgm:cxn modelId="{2E3A0D84-B77F-4561-800E-4D5D53DFEE35}" type="presParOf" srcId="{9D6B7DD4-EA94-4E47-BCCA-B8F26DE905D7}" destId="{6D7050BC-9DEE-48CE-9899-3F74BA4D79ED}" srcOrd="5" destOrd="0" presId="urn:microsoft.com/office/officeart/2018/2/layout/IconVerticalSolidList"/>
    <dgm:cxn modelId="{CA18F9D2-050B-4057-B132-CFF926B8A73A}" type="presParOf" srcId="{9D6B7DD4-EA94-4E47-BCCA-B8F26DE905D7}" destId="{E16202A8-FAA5-4AA3-96ED-ECA3954C05F6}" srcOrd="6" destOrd="0" presId="urn:microsoft.com/office/officeart/2018/2/layout/IconVerticalSolidList"/>
    <dgm:cxn modelId="{3A12B9A8-BBD1-4EF1-9F00-D875AA6D89AE}" type="presParOf" srcId="{E16202A8-FAA5-4AA3-96ED-ECA3954C05F6}" destId="{F77B2249-CA86-4FB8-A7BF-95606AC88E4A}" srcOrd="0" destOrd="0" presId="urn:microsoft.com/office/officeart/2018/2/layout/IconVerticalSolidList"/>
    <dgm:cxn modelId="{794E8C01-B180-4886-9563-D6498EF8B675}" type="presParOf" srcId="{E16202A8-FAA5-4AA3-96ED-ECA3954C05F6}" destId="{B29E5B3D-8B5B-41B2-974D-487A318C575F}" srcOrd="1" destOrd="0" presId="urn:microsoft.com/office/officeart/2018/2/layout/IconVerticalSolidList"/>
    <dgm:cxn modelId="{196A10A7-65A5-4893-9446-057E9C53FF98}" type="presParOf" srcId="{E16202A8-FAA5-4AA3-96ED-ECA3954C05F6}" destId="{52C2E5C0-BB5C-4861-BB7D-F8C63C00A722}" srcOrd="2" destOrd="0" presId="urn:microsoft.com/office/officeart/2018/2/layout/IconVerticalSolidList"/>
    <dgm:cxn modelId="{FD10264D-A16E-4B45-894A-182C4C51613E}" type="presParOf" srcId="{E16202A8-FAA5-4AA3-96ED-ECA3954C05F6}" destId="{B244CECA-060E-49C2-B4D7-466B33E60E39}" srcOrd="3" destOrd="0" presId="urn:microsoft.com/office/officeart/2018/2/layout/IconVerticalSolidList"/>
    <dgm:cxn modelId="{C9F11A93-0AD9-433B-AF7B-1780FE03DFE5}" type="presParOf" srcId="{9D6B7DD4-EA94-4E47-BCCA-B8F26DE905D7}" destId="{505938C1-EABB-4F4C-9C38-860EDE57FC6D}" srcOrd="7" destOrd="0" presId="urn:microsoft.com/office/officeart/2018/2/layout/IconVerticalSolidList"/>
    <dgm:cxn modelId="{7F7CB9EB-7805-44AE-8C00-8190671BF237}" type="presParOf" srcId="{9D6B7DD4-EA94-4E47-BCCA-B8F26DE905D7}" destId="{7FE62356-430A-4F15-BF64-8F079F561ABD}" srcOrd="8" destOrd="0" presId="urn:microsoft.com/office/officeart/2018/2/layout/IconVerticalSolidList"/>
    <dgm:cxn modelId="{8FF170BB-7F9F-4197-8A84-515C4CADDC73}" type="presParOf" srcId="{7FE62356-430A-4F15-BF64-8F079F561ABD}" destId="{AD6FC57A-A037-4868-A248-CE7E903409F6}" srcOrd="0" destOrd="0" presId="urn:microsoft.com/office/officeart/2018/2/layout/IconVerticalSolidList"/>
    <dgm:cxn modelId="{B5E3FAB6-32E5-400A-9105-FF47101724CB}" type="presParOf" srcId="{7FE62356-430A-4F15-BF64-8F079F561ABD}" destId="{54A77F3A-8D1F-42ED-98B8-E41B77284C79}" srcOrd="1" destOrd="0" presId="urn:microsoft.com/office/officeart/2018/2/layout/IconVerticalSolidList"/>
    <dgm:cxn modelId="{1AEF07DC-C548-4F6B-AF4E-69D6DC95CC02}" type="presParOf" srcId="{7FE62356-430A-4F15-BF64-8F079F561ABD}" destId="{9B0F57FB-E235-4DB4-8166-B436B5DF42AB}" srcOrd="2" destOrd="0" presId="urn:microsoft.com/office/officeart/2018/2/layout/IconVerticalSolidList"/>
    <dgm:cxn modelId="{929B7F7D-031C-469B-8BEE-1B8A8C283026}" type="presParOf" srcId="{7FE62356-430A-4F15-BF64-8F079F561ABD}" destId="{B5D7CCED-AB21-4B58-BD2C-2CF5E2742EF9}" srcOrd="3" destOrd="0" presId="urn:microsoft.com/office/officeart/2018/2/layout/IconVerticalSolidList"/>
    <dgm:cxn modelId="{E62DB606-CBB9-4CFA-BBA3-ABB8A88E8D8C}" type="presParOf" srcId="{9D6B7DD4-EA94-4E47-BCCA-B8F26DE905D7}" destId="{A6FD6098-7A56-413E-9E61-21ABC864F961}" srcOrd="9" destOrd="0" presId="urn:microsoft.com/office/officeart/2018/2/layout/IconVerticalSolidList"/>
    <dgm:cxn modelId="{41E6DE12-B157-452B-981F-3E99139A1CF4}" type="presParOf" srcId="{9D6B7DD4-EA94-4E47-BCCA-B8F26DE905D7}" destId="{B846D98A-AD0A-46EA-84F3-7FCF0FB2C4AF}" srcOrd="10" destOrd="0" presId="urn:microsoft.com/office/officeart/2018/2/layout/IconVerticalSolidList"/>
    <dgm:cxn modelId="{9E967DA6-231F-410E-B8DB-B46D52B3FFCC}" type="presParOf" srcId="{B846D98A-AD0A-46EA-84F3-7FCF0FB2C4AF}" destId="{5E23137A-B6B2-4646-A620-FC24008A7E50}" srcOrd="0" destOrd="0" presId="urn:microsoft.com/office/officeart/2018/2/layout/IconVerticalSolidList"/>
    <dgm:cxn modelId="{B3345B28-EB93-44DB-AE21-B71B3349A8A0}" type="presParOf" srcId="{B846D98A-AD0A-46EA-84F3-7FCF0FB2C4AF}" destId="{577A74F5-D8DE-42EC-9925-AFD19332791E}" srcOrd="1" destOrd="0" presId="urn:microsoft.com/office/officeart/2018/2/layout/IconVerticalSolidList"/>
    <dgm:cxn modelId="{44ADBE4E-E76E-43A9-800A-D8C8CDA1BA7A}" type="presParOf" srcId="{B846D98A-AD0A-46EA-84F3-7FCF0FB2C4AF}" destId="{938C1CE9-52CE-40C3-8F25-EA85696376EA}" srcOrd="2" destOrd="0" presId="urn:microsoft.com/office/officeart/2018/2/layout/IconVerticalSolidList"/>
    <dgm:cxn modelId="{2E511205-34E0-4E2D-85F3-189B74E2EA9F}" type="presParOf" srcId="{B846D98A-AD0A-46EA-84F3-7FCF0FB2C4AF}" destId="{FC9442DA-6E1E-447E-B0DB-2C5A185E810C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AFF500-821F-4C72-9B63-6E86B03D04D7}">
      <dsp:nvSpPr>
        <dsp:cNvPr id="0" name=""/>
        <dsp:cNvSpPr/>
      </dsp:nvSpPr>
      <dsp:spPr>
        <a:xfrm>
          <a:off x="0" y="426774"/>
          <a:ext cx="5387339" cy="42765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C08B2A-5D66-4220-B163-73132ADF6087}">
      <dsp:nvSpPr>
        <dsp:cNvPr id="0" name=""/>
        <dsp:cNvSpPr/>
      </dsp:nvSpPr>
      <dsp:spPr>
        <a:xfrm>
          <a:off x="129366" y="522997"/>
          <a:ext cx="235442" cy="23521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580721-F1EE-44F9-9DF9-BB8B15EB67B1}">
      <dsp:nvSpPr>
        <dsp:cNvPr id="0" name=""/>
        <dsp:cNvSpPr/>
      </dsp:nvSpPr>
      <dsp:spPr>
        <a:xfrm>
          <a:off x="494175" y="426774"/>
          <a:ext cx="4775189" cy="6414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891" tIns="67891" rIns="67891" bIns="67891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/>
            <a:t>Declividade 6%</a:t>
          </a:r>
          <a:endParaRPr lang="en-US" sz="2000" kern="1200"/>
        </a:p>
      </dsp:txBody>
      <dsp:txXfrm>
        <a:off x="494175" y="426774"/>
        <a:ext cx="4775189" cy="641488"/>
      </dsp:txXfrm>
    </dsp:sp>
    <dsp:sp modelId="{40542052-CD82-4A44-BE37-A5CEC0099EBF}">
      <dsp:nvSpPr>
        <dsp:cNvPr id="0" name=""/>
        <dsp:cNvSpPr/>
      </dsp:nvSpPr>
      <dsp:spPr>
        <a:xfrm>
          <a:off x="0" y="1228635"/>
          <a:ext cx="5387339" cy="97164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F72004-404E-4A27-9D4E-DFF090345D0E}">
      <dsp:nvSpPr>
        <dsp:cNvPr id="0" name=""/>
        <dsp:cNvSpPr/>
      </dsp:nvSpPr>
      <dsp:spPr>
        <a:xfrm>
          <a:off x="129366" y="1596853"/>
          <a:ext cx="235442" cy="23521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823C76-A632-47C3-BF75-A9DA6EC4DB7B}">
      <dsp:nvSpPr>
        <dsp:cNvPr id="0" name=""/>
        <dsp:cNvSpPr/>
      </dsp:nvSpPr>
      <dsp:spPr>
        <a:xfrm>
          <a:off x="494175" y="1500630"/>
          <a:ext cx="4775189" cy="6414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891" tIns="67891" rIns="67891" bIns="67891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/>
            <a:t>Cultura da Laranja </a:t>
          </a:r>
          <a:r>
            <a:rPr lang="pt-BR" sz="2000" kern="1200" dirty="0">
              <a:sym typeface="Wingdings" panose="05000000000000000000" pitchFamily="2" charset="2"/>
            </a:rPr>
            <a:t></a:t>
          </a:r>
          <a:r>
            <a:rPr lang="pt-BR" sz="2000" kern="1200" dirty="0"/>
            <a:t> z = 100 cm; espaçamento = 6x7; f = 0,5; </a:t>
          </a:r>
          <a:r>
            <a:rPr lang="pt-BR" sz="2000" kern="1200" dirty="0" err="1"/>
            <a:t>kc</a:t>
          </a:r>
          <a:r>
            <a:rPr lang="pt-BR" sz="2000" kern="1200" dirty="0"/>
            <a:t> = 0,9; diâmetro sombreado = 5,66 m</a:t>
          </a:r>
          <a:endParaRPr lang="en-US" sz="2000" kern="1200" dirty="0"/>
        </a:p>
      </dsp:txBody>
      <dsp:txXfrm>
        <a:off x="494175" y="1500630"/>
        <a:ext cx="4775189" cy="641488"/>
      </dsp:txXfrm>
    </dsp:sp>
    <dsp:sp modelId="{8CE6CB90-6453-41A1-8D37-B1CFDE55C39E}">
      <dsp:nvSpPr>
        <dsp:cNvPr id="0" name=""/>
        <dsp:cNvSpPr/>
      </dsp:nvSpPr>
      <dsp:spPr>
        <a:xfrm>
          <a:off x="0" y="2360656"/>
          <a:ext cx="5387339" cy="42765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DB9BF1-7614-4BFB-BFE8-595DAF4CA988}">
      <dsp:nvSpPr>
        <dsp:cNvPr id="0" name=""/>
        <dsp:cNvSpPr/>
      </dsp:nvSpPr>
      <dsp:spPr>
        <a:xfrm>
          <a:off x="129366" y="2456879"/>
          <a:ext cx="235442" cy="23521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D446F5-1252-4DC5-A993-B66FB7AD2D47}">
      <dsp:nvSpPr>
        <dsp:cNvPr id="0" name=""/>
        <dsp:cNvSpPr/>
      </dsp:nvSpPr>
      <dsp:spPr>
        <a:xfrm>
          <a:off x="494175" y="2360656"/>
          <a:ext cx="4775189" cy="6414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891" tIns="67891" rIns="67891" bIns="67891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/>
            <a:t>ECA = 8mm/dia; kp = 0,8</a:t>
          </a:r>
          <a:endParaRPr lang="en-US" sz="2000" kern="1200"/>
        </a:p>
      </dsp:txBody>
      <dsp:txXfrm>
        <a:off x="494175" y="2360656"/>
        <a:ext cx="4775189" cy="641488"/>
      </dsp:txXfrm>
    </dsp:sp>
    <dsp:sp modelId="{F77B2249-CA86-4FB8-A7BF-95606AC88E4A}">
      <dsp:nvSpPr>
        <dsp:cNvPr id="0" name=""/>
        <dsp:cNvSpPr/>
      </dsp:nvSpPr>
      <dsp:spPr>
        <a:xfrm>
          <a:off x="0" y="3162517"/>
          <a:ext cx="5387339" cy="78474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9E5B3D-8B5B-41B2-974D-487A318C575F}">
      <dsp:nvSpPr>
        <dsp:cNvPr id="0" name=""/>
        <dsp:cNvSpPr/>
      </dsp:nvSpPr>
      <dsp:spPr>
        <a:xfrm>
          <a:off x="129366" y="3437281"/>
          <a:ext cx="235442" cy="235212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44CECA-060E-49C2-B4D7-466B33E60E39}">
      <dsp:nvSpPr>
        <dsp:cNvPr id="0" name=""/>
        <dsp:cNvSpPr/>
      </dsp:nvSpPr>
      <dsp:spPr>
        <a:xfrm>
          <a:off x="494175" y="3341058"/>
          <a:ext cx="4775189" cy="6414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891" tIns="67891" rIns="67891" bIns="67891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/>
            <a:t>Solo: </a:t>
          </a:r>
          <a:r>
            <a:rPr lang="pt-BR" sz="2000" kern="1200" dirty="0" err="1"/>
            <a:t>Ucc</a:t>
          </a:r>
          <a:r>
            <a:rPr lang="pt-BR" sz="2000" kern="1200" dirty="0"/>
            <a:t> = 28%; </a:t>
          </a:r>
          <a:r>
            <a:rPr lang="pt-BR" sz="2000" kern="1200" dirty="0" err="1"/>
            <a:t>Upmp</a:t>
          </a:r>
          <a:r>
            <a:rPr lang="pt-BR" sz="2000" kern="1200" dirty="0"/>
            <a:t> = 14%; 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 err="1"/>
            <a:t>ds</a:t>
          </a:r>
          <a:r>
            <a:rPr lang="pt-BR" sz="2000" kern="1200" dirty="0"/>
            <a:t> = 1,3 g/cm</a:t>
          </a:r>
          <a:r>
            <a:rPr lang="pt-BR" sz="2000" kern="1200" baseline="30000" dirty="0"/>
            <a:t>3</a:t>
          </a:r>
          <a:endParaRPr lang="en-US" sz="2000" kern="1200" dirty="0"/>
        </a:p>
      </dsp:txBody>
      <dsp:txXfrm>
        <a:off x="494175" y="3341058"/>
        <a:ext cx="4775189" cy="641488"/>
      </dsp:txXfrm>
    </dsp:sp>
    <dsp:sp modelId="{AD6FC57A-A037-4868-A248-CE7E903409F6}">
      <dsp:nvSpPr>
        <dsp:cNvPr id="0" name=""/>
        <dsp:cNvSpPr/>
      </dsp:nvSpPr>
      <dsp:spPr>
        <a:xfrm>
          <a:off x="0" y="4142918"/>
          <a:ext cx="5387339" cy="427658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A77F3A-8D1F-42ED-98B8-E41B77284C79}">
      <dsp:nvSpPr>
        <dsp:cNvPr id="0" name=""/>
        <dsp:cNvSpPr/>
      </dsp:nvSpPr>
      <dsp:spPr>
        <a:xfrm>
          <a:off x="129366" y="4239141"/>
          <a:ext cx="235442" cy="235212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D7CCED-AB21-4B58-BD2C-2CF5E2742EF9}">
      <dsp:nvSpPr>
        <dsp:cNvPr id="0" name=""/>
        <dsp:cNvSpPr/>
      </dsp:nvSpPr>
      <dsp:spPr>
        <a:xfrm>
          <a:off x="494175" y="4142918"/>
          <a:ext cx="4775189" cy="6414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891" tIns="67891" rIns="67891" bIns="67891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/>
            <a:t>Eficiência da irrigação = 90%</a:t>
          </a:r>
          <a:endParaRPr lang="en-US" sz="2000" kern="1200"/>
        </a:p>
      </dsp:txBody>
      <dsp:txXfrm>
        <a:off x="494175" y="4142918"/>
        <a:ext cx="4775189" cy="641488"/>
      </dsp:txXfrm>
    </dsp:sp>
    <dsp:sp modelId="{5E23137A-B6B2-4646-A620-FC24008A7E50}">
      <dsp:nvSpPr>
        <dsp:cNvPr id="0" name=""/>
        <dsp:cNvSpPr/>
      </dsp:nvSpPr>
      <dsp:spPr>
        <a:xfrm>
          <a:off x="0" y="4944778"/>
          <a:ext cx="5387339" cy="42765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7A74F5-D8DE-42EC-9925-AFD19332791E}">
      <dsp:nvSpPr>
        <dsp:cNvPr id="0" name=""/>
        <dsp:cNvSpPr/>
      </dsp:nvSpPr>
      <dsp:spPr>
        <a:xfrm>
          <a:off x="129366" y="5041002"/>
          <a:ext cx="235442" cy="235212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9442DA-6E1E-447E-B0DB-2C5A185E810C}">
      <dsp:nvSpPr>
        <dsp:cNvPr id="0" name=""/>
        <dsp:cNvSpPr/>
      </dsp:nvSpPr>
      <dsp:spPr>
        <a:xfrm>
          <a:off x="494175" y="4944778"/>
          <a:ext cx="4775189" cy="6414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891" tIns="67891" rIns="67891" bIns="67891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/>
            <a:t>Eficiência da motobomba = 60%</a:t>
          </a:r>
          <a:endParaRPr lang="en-US" sz="2000" kern="1200" dirty="0"/>
        </a:p>
      </dsp:txBody>
      <dsp:txXfrm>
        <a:off x="494175" y="4944778"/>
        <a:ext cx="4775189" cy="6414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826545-007C-4F74-99A9-1FBAF073AA5F}" type="datetimeFigureOut">
              <a:rPr lang="pt-BR" smtClean="0"/>
              <a:t>03/07/2023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7938"/>
            <a:ext cx="4600575" cy="34512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709613" y="4919663"/>
            <a:ext cx="5680075" cy="40259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710738"/>
            <a:ext cx="3076575" cy="5127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4021138" y="9710738"/>
            <a:ext cx="3076575" cy="5127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3DEA62-AA85-4977-B04C-8EE74764BAA5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5651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CCDE84F-973F-41F9-9AD2-10C4C577E29A}" type="datetime1">
              <a:rPr lang="pt-BR" smtClean="0"/>
              <a:t>03/07/2023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Prof Patricia A A Marques LEB1571 Irrigação ESALQ 2023</a:t>
            </a:r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EC2A1-6BD6-4A9D-BBFE-9F8F418E9DA6}" type="slidenum">
              <a:rPr lang="pt-BR" altLang="pt-BR" smtClean="0"/>
              <a:pPr/>
              <a:t>‹nº›</a:t>
            </a:fld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38789103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dirty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41972AA-41A5-49CE-A9B2-2BBA87E80640}" type="datetime1">
              <a:rPr lang="pt-BR" smtClean="0"/>
              <a:t>03/07/2023</a:t>
            </a:fld>
            <a:endParaRPr lang="pt-B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Prof Patricia A A Marques LEB1571 Irrigação ESALQ 2023</a:t>
            </a:r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EC2A1-6BD6-4A9D-BBFE-9F8F418E9DA6}" type="slidenum">
              <a:rPr lang="pt-BR" altLang="pt-BR" smtClean="0"/>
              <a:pPr/>
              <a:t>‹nº›</a:t>
            </a:fld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4154532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8F396E1-A320-46A4-8484-75B0C3A6402C}" type="datetime1">
              <a:rPr lang="pt-BR" smtClean="0"/>
              <a:t>03/07/2023</a:t>
            </a:fld>
            <a:endParaRPr lang="pt-B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Prof Patricia A A Marques LEB1571 Irrigação ESALQ 2023</a:t>
            </a:r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EC2A1-6BD6-4A9D-BBFE-9F8F418E9DA6}" type="slidenum">
              <a:rPr lang="pt-BR" altLang="pt-BR" smtClean="0"/>
              <a:pPr/>
              <a:t>‹nº›</a:t>
            </a:fld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19850013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3C07470-31D5-4602-8308-BB46F195EE25}" type="datetime1">
              <a:rPr lang="pt-BR" smtClean="0"/>
              <a:t>03/07/2023</a:t>
            </a:fld>
            <a:endParaRPr lang="pt-B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Prof Patricia A A Marques LEB1571 Irrigação ESALQ 2023</a:t>
            </a:r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EC2A1-6BD6-4A9D-BBFE-9F8F418E9DA6}" type="slidenum">
              <a:rPr lang="pt-BR" altLang="pt-BR" smtClean="0"/>
              <a:pPr/>
              <a:t>‹nº›</a:t>
            </a:fld>
            <a:endParaRPr lang="pt-BR" altLang="pt-BR" dirty="0"/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942578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2BEF727-F17D-4F9B-AD77-6C77EB3A8721}" type="datetime1">
              <a:rPr lang="pt-BR" smtClean="0"/>
              <a:t>03/07/2023</a:t>
            </a:fld>
            <a:endParaRPr lang="pt-B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Prof Patricia A A Marques LEB1571 Irrigação ESALQ 2023</a:t>
            </a:r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EC2A1-6BD6-4A9D-BBFE-9F8F418E9DA6}" type="slidenum">
              <a:rPr lang="pt-BR" altLang="pt-BR" smtClean="0"/>
              <a:pPr/>
              <a:t>‹nº›</a:t>
            </a:fld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41263854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1907B83-A28F-400C-9ECF-8D3532F6E37B}" type="datetime1">
              <a:rPr lang="pt-BR" smtClean="0"/>
              <a:t>03/07/2023</a:t>
            </a:fld>
            <a:endParaRPr lang="pt-B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Prof Patricia A A Marques LEB1571 Irrigação ESALQ 2023</a:t>
            </a:r>
            <a:endParaRPr lang="pt-B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EC2A1-6BD6-4A9D-BBFE-9F8F418E9DA6}" type="slidenum">
              <a:rPr lang="pt-BR" altLang="pt-BR" smtClean="0"/>
              <a:pPr/>
              <a:t>‹nº›</a:t>
            </a:fld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36025214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 d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dirty="0"/>
              <a:t>Clique no ícone para adicionar uma imagem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dirty="0"/>
              <a:t>Clique no ícone para adicionar uma imagem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dirty="0"/>
              <a:t>Clique no ícone para adicionar uma imagem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841854D-B8AE-4421-BC0F-71F74922E78E}" type="datetime1">
              <a:rPr lang="pt-BR" smtClean="0"/>
              <a:t>03/07/2023</a:t>
            </a:fld>
            <a:endParaRPr lang="pt-B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Prof Patricia A A Marques LEB1571 Irrigação ESALQ 2023</a:t>
            </a:r>
            <a:endParaRPr lang="pt-B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EC2A1-6BD6-4A9D-BBFE-9F8F418E9DA6}" type="slidenum">
              <a:rPr lang="pt-BR" altLang="pt-BR" smtClean="0"/>
              <a:pPr/>
              <a:t>‹nº›</a:t>
            </a:fld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32042380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0241C5D-5D7B-4775-9909-B3F27B4EB12A}" type="datetime1">
              <a:rPr lang="pt-BR" smtClean="0"/>
              <a:t>03/07/2023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Prof Patricia A A Marques LEB1571 Irrigação ESALQ 2023</a:t>
            </a:r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EC2A1-6BD6-4A9D-BBFE-9F8F418E9DA6}" type="slidenum">
              <a:rPr lang="pt-BR" altLang="pt-BR" smtClean="0"/>
              <a:pPr/>
              <a:t>‹nº›</a:t>
            </a:fld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26542396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12CF338-88B7-4ADA-A5D6-03E9EEA8AC4C}" type="datetime1">
              <a:rPr lang="pt-BR" smtClean="0"/>
              <a:t>03/07/2023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Prof Patricia A A Marques LEB1571 Irrigação ESALQ 2023</a:t>
            </a:r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EC2A1-6BD6-4A9D-BBFE-9F8F418E9DA6}" type="slidenum">
              <a:rPr lang="pt-BR" altLang="pt-BR" smtClean="0"/>
              <a:pPr/>
              <a:t>‹nº›</a:t>
            </a:fld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41275162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05D4A99-6029-4F49-8D71-5A7749932F07}" type="datetime1">
              <a:rPr lang="pt-BR" smtClean="0"/>
              <a:t>03/07/2023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Prof Patricia A A Marques LEB1571 Irrigação ESALQ 2023</a:t>
            </a:r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EC2A1-6BD6-4A9D-BBFE-9F8F418E9DA6}" type="slidenum">
              <a:rPr lang="pt-BR" altLang="pt-BR" smtClean="0"/>
              <a:pPr/>
              <a:t>‹nº›</a:t>
            </a:fld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3751137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8"/>
            <a:ext cx="6517482" cy="2509213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3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1650">
                <a:solidFill>
                  <a:schemeClr val="bg1">
                    <a:lumMod val="50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162E59F-C5E8-472D-9364-45C47E775BC4}" type="datetime1">
              <a:rPr lang="pt-BR" smtClean="0"/>
              <a:t>03/07/2023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Prof Patricia A A Marques LEB1571 Irrigação ESALQ 2023</a:t>
            </a:r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EC2A1-6BD6-4A9D-BBFE-9F8F418E9DA6}" type="slidenum">
              <a:rPr lang="pt-BR" altLang="pt-BR" smtClean="0"/>
              <a:pPr/>
              <a:t>‹nº›</a:t>
            </a:fld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14639124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B6BC9D1-F535-41B9-8ED8-F1961917811C}" type="datetime1">
              <a:rPr lang="pt-BR" smtClean="0"/>
              <a:t>03/07/2023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Prof Patricia A A Marques LEB1571 Irrigação ESALQ 2023</a:t>
            </a:r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EC2A1-6BD6-4A9D-BBFE-9F8F418E9DA6}" type="slidenum">
              <a:rPr lang="pt-BR" altLang="pt-BR" smtClean="0"/>
              <a:pPr/>
              <a:t>‹nº›</a:t>
            </a:fld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34033992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5"/>
            <a:ext cx="7772870" cy="3424107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4F6BCB4-309C-4E48-B402-8FB85B5B3343}" type="datetime1">
              <a:rPr lang="pt-BR" smtClean="0"/>
              <a:t>03/07/2023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Prof Patricia A A Marques LEB1571 Irrigação ESALQ 2023</a:t>
            </a:r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EC2A1-6BD6-4A9D-BBFE-9F8F418E9DA6}" type="slidenum">
              <a:rPr lang="pt-BR" altLang="pt-BR" smtClean="0"/>
              <a:pPr/>
              <a:t>‹nº›</a:t>
            </a:fld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41646782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6"/>
            <a:ext cx="7763814" cy="2736819"/>
          </a:xfrm>
        </p:spPr>
        <p:txBody>
          <a:bodyPr anchor="b">
            <a:normAutofit/>
          </a:bodyPr>
          <a:lstStyle>
            <a:lvl1pPr>
              <a:defRPr sz="3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60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1500">
                <a:solidFill>
                  <a:schemeClr val="bg1">
                    <a:lumMod val="50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FB8EB3F-027A-4FA1-B127-BC8D3579B403}" type="datetime1">
              <a:rPr lang="pt-BR" smtClean="0"/>
              <a:t>03/07/2023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Prof Patricia A A Marques LEB1571 Irrigação ESALQ 2023</a:t>
            </a:r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0980F-09F8-45AD-8B73-6D0EA26A5A32}" type="slidenum">
              <a:rPr lang="pt-BR" altLang="pt-BR" smtClean="0"/>
              <a:pPr/>
              <a:t>‹nº›</a:t>
            </a:fld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17947479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3" y="618520"/>
            <a:ext cx="7773338" cy="1596177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5"/>
            <a:ext cx="3829520" cy="3424107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5"/>
            <a:ext cx="3829050" cy="3424107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5E54FB9-A1B2-4D92-8403-961B8568A974}" type="datetime1">
              <a:rPr lang="pt-BR" smtClean="0"/>
              <a:t>03/07/2023</a:t>
            </a:fld>
            <a:endParaRPr lang="pt-B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Prof Patricia A A Marques LEB1571 Irrigação ESALQ 2023</a:t>
            </a:r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EC2A1-6BD6-4A9D-BBFE-9F8F418E9DA6}" type="slidenum">
              <a:rPr lang="pt-BR" altLang="pt-BR" smtClean="0"/>
              <a:pPr/>
              <a:t>‹nº›</a:t>
            </a:fld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10049588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3" y="618520"/>
            <a:ext cx="7773338" cy="1596177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7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195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2" y="3051015"/>
            <a:ext cx="3829520" cy="2740187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195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1" y="3051015"/>
            <a:ext cx="3829051" cy="2740187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FE18738-1752-48CA-A4A2-2413ECD9B2CD}" type="datetime1">
              <a:rPr lang="pt-BR" smtClean="0"/>
              <a:t>03/07/2023</a:t>
            </a:fld>
            <a:endParaRPr lang="pt-B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Prof Patricia A A Marques LEB1571 Irrigação ESALQ 2023</a:t>
            </a:r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EC2A1-6BD6-4A9D-BBFE-9F8F418E9DA6}" type="slidenum">
              <a:rPr lang="pt-BR" altLang="pt-BR" smtClean="0"/>
              <a:pPr/>
              <a:t>‹nº›</a:t>
            </a:fld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19514349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F9E2584-2FE0-4306-904B-570B23479F7F}" type="datetime1">
              <a:rPr lang="pt-BR" smtClean="0"/>
              <a:t>03/07/2023</a:t>
            </a:fld>
            <a:endParaRPr lang="pt-B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Prof Patricia A A Marques LEB1571 Irrigação ESALQ 2023</a:t>
            </a:r>
            <a:endParaRPr lang="pt-B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EC2A1-6BD6-4A9D-BBFE-9F8F418E9DA6}" type="slidenum">
              <a:rPr lang="pt-BR" altLang="pt-BR" smtClean="0"/>
              <a:pPr/>
              <a:t>‹nº›</a:t>
            </a:fld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402599511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66B9408-0D88-48F3-8D27-5DA7F6E56879}" type="datetime1">
              <a:rPr lang="pt-BR" smtClean="0"/>
              <a:t>03/07/2023</a:t>
            </a:fld>
            <a:endParaRPr lang="pt-B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Prof Patricia A A Marques LEB1571 Irrigação ESALQ 2023</a:t>
            </a:r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EC2A1-6BD6-4A9D-BBFE-9F8F418E9DA6}" type="slidenum">
              <a:rPr lang="pt-BR" altLang="pt-BR" smtClean="0"/>
              <a:pPr/>
              <a:t>‹nº›</a:t>
            </a:fld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25606959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2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8" y="609603"/>
            <a:ext cx="4650122" cy="5181599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2" y="2632852"/>
            <a:ext cx="2951767" cy="3158348"/>
          </a:xfrm>
        </p:spPr>
        <p:txBody>
          <a:bodyPr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4D29EF8-5318-4D52-BE56-31156733C974}" type="datetime1">
              <a:rPr lang="pt-BR" smtClean="0"/>
              <a:t>03/07/2023</a:t>
            </a:fld>
            <a:endParaRPr lang="pt-B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Prof Patricia A A Marques LEB1571 Irrigação ESALQ 2023</a:t>
            </a:r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EC2A1-6BD6-4A9D-BBFE-9F8F418E9DA6}" type="slidenum">
              <a:rPr lang="pt-BR" altLang="pt-BR" smtClean="0"/>
              <a:pPr/>
              <a:t>‹nº›</a:t>
            </a:fld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19605506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2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1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pt-BR" dirty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5"/>
            <a:ext cx="4129604" cy="3158347"/>
          </a:xfrm>
        </p:spPr>
        <p:txBody>
          <a:bodyPr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E66BCB4-B61C-4D61-9E4A-BDE50F4DB7D5}" type="datetime1">
              <a:rPr lang="pt-BR" smtClean="0"/>
              <a:t>03/07/2023</a:t>
            </a:fld>
            <a:endParaRPr lang="pt-B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Prof Patricia A A Marques LEB1571 Irrigação ESALQ 2023</a:t>
            </a:r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EC3B2-5420-41A5-B4CE-507AB230A4A8}" type="slidenum">
              <a:rPr lang="pt-BR" altLang="pt-BR" smtClean="0"/>
              <a:pPr/>
              <a:t>‹nº›</a:t>
            </a:fld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359000265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9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pt-BR" dirty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D416C68-9C46-4AE4-99CE-597017F0B146}" type="datetime1">
              <a:rPr lang="pt-BR" smtClean="0"/>
              <a:t>03/07/2023</a:t>
            </a:fld>
            <a:endParaRPr lang="pt-B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Prof Patricia A A Marques LEB1571 Irrigação ESALQ 2023</a:t>
            </a:r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EC2A1-6BD6-4A9D-BBFE-9F8F418E9DA6}" type="slidenum">
              <a:rPr lang="pt-BR" altLang="pt-BR" smtClean="0"/>
              <a:pPr/>
              <a:t>‹nº›</a:t>
            </a:fld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428693505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2"/>
            <a:ext cx="7773339" cy="3427245"/>
          </a:xfrm>
        </p:spPr>
        <p:txBody>
          <a:bodyPr anchor="ctr"/>
          <a:lstStyle>
            <a:lvl1pPr algn="ctr">
              <a:defRPr sz="2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51F75B4-1891-4BFA-9F79-B7F1BC4E8568}" type="datetime1">
              <a:rPr lang="pt-BR" smtClean="0"/>
              <a:t>03/07/2023</a:t>
            </a:fld>
            <a:endParaRPr lang="pt-B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Prof Patricia A A Marques LEB1571 Irrigação ESALQ 2023</a:t>
            </a:r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EC2A1-6BD6-4A9D-BBFE-9F8F418E9DA6}" type="slidenum">
              <a:rPr lang="pt-BR" altLang="pt-BR" smtClean="0"/>
              <a:pPr/>
              <a:t>‹nº›</a:t>
            </a:fld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8439671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61E79D4-4E47-4919-95C3-9BFD891CBE0B}" type="datetime1">
              <a:rPr lang="pt-BR" smtClean="0"/>
              <a:t>03/07/2023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Prof Patricia A A Marques LEB1571 Irrigação ESALQ 2023</a:t>
            </a:r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0980F-09F8-45AD-8B73-6D0EA26A5A32}" type="slidenum">
              <a:rPr lang="pt-BR" altLang="pt-BR" smtClean="0"/>
              <a:pPr/>
              <a:t>‹nº›</a:t>
            </a:fld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149819460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90"/>
            <a:ext cx="6977064" cy="2729915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9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6670F6A-53FE-40C1-BF9F-3525235D2055}" type="datetime1">
              <a:rPr lang="pt-BR" smtClean="0"/>
              <a:t>03/07/2023</a:t>
            </a:fld>
            <a:endParaRPr lang="pt-B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Prof Patricia A A Marques LEB1571 Irrigação ESALQ 2023</a:t>
            </a:r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EC2A1-6BD6-4A9D-BBFE-9F8F418E9DA6}" type="slidenum">
              <a:rPr lang="pt-BR" altLang="pt-BR" smtClean="0"/>
              <a:pPr/>
              <a:t>‹nº›</a:t>
            </a:fld>
            <a:endParaRPr lang="pt-BR" altLang="pt-BR" dirty="0"/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1" y="3120015"/>
            <a:ext cx="553641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6256238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4"/>
            <a:ext cx="7773339" cy="2511835"/>
          </a:xfrm>
        </p:spPr>
        <p:txBody>
          <a:bodyPr anchor="b"/>
          <a:lstStyle>
            <a:lvl1pPr algn="ctr">
              <a:defRPr sz="2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4504CF-6147-44AE-A316-FFB05A831375}" type="datetime1">
              <a:rPr lang="pt-BR" smtClean="0"/>
              <a:t>03/07/2023</a:t>
            </a:fld>
            <a:endParaRPr lang="pt-B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Prof Patricia A A Marques LEB1571 Irrigação ESALQ 2023</a:t>
            </a:r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EC2A1-6BD6-4A9D-BBFE-9F8F418E9DA6}" type="slidenum">
              <a:rPr lang="pt-BR" altLang="pt-BR" smtClean="0"/>
              <a:pPr/>
              <a:t>‹nº›</a:t>
            </a:fld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422981343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8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3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3" y="2943358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8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7619E69-1174-4E9A-B8BA-5B54288E7B06}" type="datetime1">
              <a:rPr lang="pt-BR" smtClean="0"/>
              <a:t>03/07/2023</a:t>
            </a:fld>
            <a:endParaRPr lang="pt-B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Prof Patricia A A Marques LEB1571 Irrigação ESALQ 2023</a:t>
            </a:r>
            <a:endParaRPr lang="pt-B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EC2A1-6BD6-4A9D-BBFE-9F8F418E9DA6}" type="slidenum">
              <a:rPr lang="pt-BR" altLang="pt-BR" smtClean="0"/>
              <a:pPr/>
              <a:t>‹nº›</a:t>
            </a:fld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224447155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 d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2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165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2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pt-BR" dirty="0"/>
              <a:t>Clique no ícone para adicionar uma imagem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2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165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pt-BR" dirty="0"/>
              <a:t>Clique no ícone para adicionar uma imagem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3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5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165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pt-BR" dirty="0"/>
              <a:t>Clique no ícone para adicionar uma imagem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1" y="4781081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9F7BE6F-B05E-4421-9A9B-DE8301942F55}" type="datetime1">
              <a:rPr lang="pt-BR" smtClean="0"/>
              <a:t>03/07/2023</a:t>
            </a:fld>
            <a:endParaRPr lang="pt-B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Prof Patricia A A Marques LEB1571 Irrigação ESALQ 2023</a:t>
            </a:r>
            <a:endParaRPr lang="pt-B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EC2A1-6BD6-4A9D-BBFE-9F8F418E9DA6}" type="slidenum">
              <a:rPr lang="pt-BR" altLang="pt-BR" smtClean="0"/>
              <a:pPr/>
              <a:t>‹nº›</a:t>
            </a:fld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257526055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6"/>
            <a:ext cx="7773339" cy="3424107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BD30D95-EFD3-4C64-91E0-71133D02CC56}" type="datetime1">
              <a:rPr lang="pt-BR" smtClean="0"/>
              <a:t>03/07/2023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Prof Patricia A A Marques LEB1571 Irrigação ESALQ 2023</a:t>
            </a:r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EC2A1-6BD6-4A9D-BBFE-9F8F418E9DA6}" type="slidenum">
              <a:rPr lang="pt-BR" altLang="pt-BR" smtClean="0"/>
              <a:pPr/>
              <a:t>‹nº›</a:t>
            </a:fld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348492745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609604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4"/>
            <a:ext cx="5744043" cy="5181599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20A9A42-A67B-4605-A5D9-41B90C56C511}" type="datetime1">
              <a:rPr lang="pt-BR" smtClean="0"/>
              <a:t>03/07/2023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Prof Patricia A A Marques LEB1571 Irrigação ESALQ 2023</a:t>
            </a:r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EC2A1-6BD6-4A9D-BBFE-9F8F418E9DA6}" type="slidenum">
              <a:rPr lang="pt-BR" altLang="pt-BR" smtClean="0"/>
              <a:pPr/>
              <a:t>‹nº›</a:t>
            </a:fld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144654117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1700392-65A7-4C00-9F9C-C50F6CF34618}" type="datetime1">
              <a:rPr lang="pt-BR" smtClean="0"/>
              <a:t>03/07/2023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Prof Patricia A A Marques LEB1571 Irrigação ESALQ 2023</a:t>
            </a:r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EC2A1-6BD6-4A9D-BBFE-9F8F418E9DA6}" type="slidenum">
              <a:rPr lang="pt-BR" altLang="pt-BR" smtClean="0"/>
              <a:pPr/>
              <a:t>‹nº›</a:t>
            </a:fld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95759473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obre nó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DC1E109A-BBBE-498A-AC65-464AAF5710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45156" y="1329829"/>
            <a:ext cx="1532785" cy="640698"/>
          </a:xfrm>
          <a:prstGeom prst="rect">
            <a:avLst/>
          </a:prstGeom>
          <a:ln w="28575">
            <a:solidFill>
              <a:schemeClr val="accent2"/>
            </a:solidFill>
          </a:ln>
        </p:spPr>
        <p:txBody>
          <a:bodyPr rtlCol="0" anchor="ctr"/>
          <a:lstStyle>
            <a:lvl1pPr algn="ctr">
              <a:lnSpc>
                <a:spcPct val="100000"/>
              </a:lnSpc>
              <a:defRPr sz="1800" cap="all" spc="75" baseline="0">
                <a:solidFill>
                  <a:schemeClr val="accent2"/>
                </a:solidFill>
              </a:defRPr>
            </a:lvl1pPr>
          </a:lstStyle>
          <a:p>
            <a:pPr rtl="0"/>
            <a:r>
              <a:rPr lang="pt-BR" noProof="0"/>
              <a:t>título</a:t>
            </a:r>
          </a:p>
        </p:txBody>
      </p:sp>
      <p:sp>
        <p:nvSpPr>
          <p:cNvPr id="10" name="Espaço Reservado para Texto 10">
            <a:extLst>
              <a:ext uri="{FF2B5EF4-FFF2-40B4-BE49-F238E27FC236}">
                <a16:creationId xmlns:a16="http://schemas.microsoft.com/office/drawing/2014/main" id="{7408009F-7441-4960-8688-598E5537784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09385" y="808354"/>
            <a:ext cx="4755909" cy="1682433"/>
          </a:xfrm>
          <a:prstGeom prst="rect">
            <a:avLst/>
          </a:prstGeom>
        </p:spPr>
        <p:txBody>
          <a:bodyPr rtlCol="0" anchor="t"/>
          <a:lstStyle>
            <a:lvl1pPr marL="0" indent="0" algn="l">
              <a:lnSpc>
                <a:spcPct val="125000"/>
              </a:lnSpc>
              <a:spcBef>
                <a:spcPts val="0"/>
              </a:spcBef>
              <a:buNone/>
              <a:defRPr sz="1200" cap="none" spc="75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pt-BR" noProof="0"/>
              <a:t>Clique para adicionar o texto</a:t>
            </a:r>
          </a:p>
        </p:txBody>
      </p:sp>
      <p:sp>
        <p:nvSpPr>
          <p:cNvPr id="8" name="Espaço Reservado para Imagem 7">
            <a:extLst>
              <a:ext uri="{FF2B5EF4-FFF2-40B4-BE49-F238E27FC236}">
                <a16:creationId xmlns:a16="http://schemas.microsoft.com/office/drawing/2014/main" id="{0721A019-F5C2-4A15-A6AE-C03209D1D7D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3234520"/>
            <a:ext cx="9144000" cy="3623481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pt-BR" noProof="0"/>
              <a:t>Clique para adicionar a foto</a:t>
            </a:r>
          </a:p>
        </p:txBody>
      </p:sp>
      <p:sp>
        <p:nvSpPr>
          <p:cNvPr id="11" name="Espaço Reservado para Data 3">
            <a:extLst>
              <a:ext uri="{FF2B5EF4-FFF2-40B4-BE49-F238E27FC236}">
                <a16:creationId xmlns:a16="http://schemas.microsoft.com/office/drawing/2014/main" id="{CFE1DF53-32D0-456E-8221-7FCD23325D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spc="75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rtl="0"/>
            <a:fld id="{D4E1EF1E-D726-46A2-B3F6-5A17C2335BD8}" type="datetime1">
              <a:rPr lang="pt-BR" noProof="0" smtClean="0"/>
              <a:t>03/07/2023</a:t>
            </a:fld>
            <a:endParaRPr lang="pt-BR" noProof="0"/>
          </a:p>
        </p:txBody>
      </p:sp>
      <p:sp>
        <p:nvSpPr>
          <p:cNvPr id="12" name="Espaço Reservado para Rodapé 4">
            <a:extLst>
              <a:ext uri="{FF2B5EF4-FFF2-40B4-BE49-F238E27FC236}">
                <a16:creationId xmlns:a16="http://schemas.microsoft.com/office/drawing/2014/main" id="{DC108F1B-58C5-43B6-8251-B1392CA9A8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1" i="0" cap="all" spc="75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</a:lstStyle>
          <a:p>
            <a:pPr rtl="0"/>
            <a:r>
              <a:rPr lang="pt-BR" noProof="0"/>
              <a:t>Prof Patricia A A Marques LEB1571 Irrigação ESALQ 2023</a:t>
            </a:r>
          </a:p>
        </p:txBody>
      </p:sp>
      <p:sp>
        <p:nvSpPr>
          <p:cNvPr id="13" name="Espaço Reservado para o Número do Slide 5">
            <a:extLst>
              <a:ext uri="{FF2B5EF4-FFF2-40B4-BE49-F238E27FC236}">
                <a16:creationId xmlns:a16="http://schemas.microsoft.com/office/drawing/2014/main" id="{C530B1E0-03D4-4E5B-A2A7-903B17B306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spc="75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rtl="0"/>
            <a:fld id="{EA87306C-81BA-4795-A5CA-9392456A8C1E}" type="slidenum">
              <a:rPr lang="pt-BR" noProof="0" smtClean="0"/>
              <a:pPr rtl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170863593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Divis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Imagem 7">
            <a:extLst>
              <a:ext uri="{FF2B5EF4-FFF2-40B4-BE49-F238E27FC236}">
                <a16:creationId xmlns:a16="http://schemas.microsoft.com/office/drawing/2014/main" id="{02728A58-8DE2-4B1C-B6CA-F2AED56F450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pt-BR" noProof="0"/>
              <a:t>Clique para adicionar foto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69D7CAC-EE78-4BAE-94EA-EBE4BB1181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2375848"/>
            <a:ext cx="9144000" cy="4491182"/>
          </a:xfrm>
          <a:prstGeom prst="rect">
            <a:avLst/>
          </a:prstGeom>
          <a:solidFill>
            <a:schemeClr val="accent4">
              <a:lumMod val="50000"/>
              <a:alpha val="55000"/>
            </a:schemeClr>
          </a:solidFill>
        </p:spPr>
        <p:txBody>
          <a:bodyPr lIns="3657600" tIns="182880" rIns="3657600" rtlCol="0"/>
          <a:lstStyle>
            <a:lvl1pPr algn="ctr">
              <a:defRPr sz="4500" cap="all" spc="75" baseline="0">
                <a:solidFill>
                  <a:schemeClr val="accent5"/>
                </a:solidFill>
              </a:defRPr>
            </a:lvl1pPr>
          </a:lstStyle>
          <a:p>
            <a:pPr rtl="0"/>
            <a:r>
              <a:rPr lang="pt-BR" noProof="0"/>
              <a:t>Clique para adicionar um título</a:t>
            </a:r>
          </a:p>
        </p:txBody>
      </p:sp>
    </p:spTree>
    <p:extLst>
      <p:ext uri="{BB962C8B-B14F-4D97-AF65-F5344CB8AC3E}">
        <p14:creationId xmlns:p14="http://schemas.microsoft.com/office/powerpoint/2010/main" val="277255254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EF0AAA-D2EF-46A2-9CC7-8CE3716570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D7BCD8B-5DB0-4CCA-A335-ED30554323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FA42702-F0C4-4424-999F-ADDC4319D7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04520-E975-4594-BD23-405D1866B9CE}" type="datetime1">
              <a:rPr lang="pt-BR" smtClean="0"/>
              <a:t>03/07/2023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54499AD-21C7-4330-95A9-4EC28D4FD8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Prof Patricia A A Marques LEB1571 Irrigação ESALQ 2023</a:t>
            </a: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5C5AA6A-0DF5-4F11-817B-AD60D62CD4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E1C57-6625-4950-8F76-70565E7368D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189607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5583CDF-B8AA-435C-A301-AF40B610AEDF}" type="datetime1">
              <a:rPr lang="pt-BR" smtClean="0"/>
              <a:t>03/07/2023</a:t>
            </a:fld>
            <a:endParaRPr lang="pt-B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Prof Patricia A A Marques LEB1571 Irrigação ESALQ 2023</a:t>
            </a:r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EC2A1-6BD6-4A9D-BBFE-9F8F418E9DA6}" type="slidenum">
              <a:rPr lang="pt-BR" altLang="pt-BR" smtClean="0"/>
              <a:pPr/>
              <a:t>‹nº›</a:t>
            </a:fld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177538262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095F1E-0FC1-4F5C-A75A-1CF4BA81AE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2EDB93A-EAC6-4AE5-913F-E09080E93D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5A1834C-4B63-4C72-AB9B-51F62A3D2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F03CD-223B-4FC6-B16A-D1FDF078FDDE}" type="datetime1">
              <a:rPr lang="pt-BR" smtClean="0"/>
              <a:t>03/07/2023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ED3F082-7940-47B9-A5A9-BFCF48D9E1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Prof Patricia A A Marques LEB1571 Irrigação ESALQ 2023</a:t>
            </a: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6A5AEDB-FA50-4758-A1FB-357384B9FD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E1C57-6625-4950-8F76-70565E7368D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2772499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D60FF7D-535B-41C4-9AC4-81B22DCEBC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72A1C58-ACE6-4C8F-B584-44A710D54D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E743D79-A17E-4709-AD7E-110AD0DAF0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FE0D2-1E3A-4B82-BDA1-A9878E83C39B}" type="datetime1">
              <a:rPr lang="pt-BR" smtClean="0"/>
              <a:t>03/07/2023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162E425-AC3E-42B8-96B1-941D284998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Prof Patricia A A Marques LEB1571 Irrigação ESALQ 2023</a:t>
            </a: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468C3FE-82A7-42A6-A0BD-1E2577829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E1C57-6625-4950-8F76-70565E7368D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0491846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B35069-73BB-4547-AAF2-FCED200F72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8F0E4CC-39FC-42FD-B8A5-1A4944DA24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6A46D0FA-AA72-44CD-904F-1D48A88F12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10696A2-9E1B-4E5F-9B39-5C3FBA9036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5E6C2-7913-48A0-89DE-D60A042E3A85}" type="datetime1">
              <a:rPr lang="pt-BR" smtClean="0"/>
              <a:t>03/07/2023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5C0EEA8-3BC3-4606-AE7E-4E9626BD28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Prof Patricia A A Marques LEB1571 Irrigação ESALQ 2023</a:t>
            </a:r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9CD2A531-C043-4EA5-AA99-838FFF263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E1C57-6625-4950-8F76-70565E7368D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0262983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DDA5F1-058D-498D-83BE-A767BBDE2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F6840DE-4DAD-4363-86C4-F1F270EB9B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65EDBEDD-1C31-4C55-A87B-3E9D3A449F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962C89E2-FFF0-4378-BEA0-6619085913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6AEB4CED-836F-48A0-996A-8A5E38C989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4564AB1C-C128-4E10-9F8C-2D260555A7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E0263-D1B9-4534-9813-F4E187E10A82}" type="datetime1">
              <a:rPr lang="pt-BR" smtClean="0"/>
              <a:t>03/07/2023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86F7B98D-017F-4AA2-8418-2AF4AEF16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Prof Patricia A A Marques LEB1571 Irrigação ESALQ 2023</a:t>
            </a:r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92EE7578-363F-43F5-9DE7-9B20124302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E1C57-6625-4950-8F76-70565E7368D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3897681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42E238D-DF4C-4501-A7EE-4CBF23C48D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14469F9C-0548-4C84-8B22-7BE604AA58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3F163-42D2-4CB3-AF57-41ACCDFB2271}" type="datetime1">
              <a:rPr lang="pt-BR" smtClean="0"/>
              <a:t>03/07/2023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E69874F1-CE1D-42C1-A0FF-D797DD2C90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Prof Patricia A A Marques LEB1571 Irrigação ESALQ 2023</a:t>
            </a: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56F95922-D830-46F7-B4AD-10FA3251B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E1C57-6625-4950-8F76-70565E7368D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4030593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9F00E692-28B5-4304-A948-6AFC87F2A9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B1026-A1A1-4E93-B0D7-8FF1CA1AC53F}" type="datetime1">
              <a:rPr lang="pt-BR" smtClean="0"/>
              <a:t>03/07/2023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4FB16C9A-0546-475C-95E0-45B6F19A4F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Prof Patricia A A Marques LEB1571 Irrigação ESALQ 2023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4A834B6F-9FFE-4136-8B7B-70EF58851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E1C57-6625-4950-8F76-70565E7368D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2319403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6E22B38-FE92-417A-8CD8-FDFB0DD002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CA90B7E-25B3-4F64-9C78-86F77AC41F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1FEB375A-F0E8-48EE-BFF0-B02D090E48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E64CD8A-261F-456F-81F4-A439267759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C3A92-AD97-4BC2-9F31-D05C9074B6E7}" type="datetime1">
              <a:rPr lang="pt-BR" smtClean="0"/>
              <a:t>03/07/2023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A30B551-8213-4F2C-AE6B-5608BE5350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Prof Patricia A A Marques LEB1571 Irrigação ESALQ 2023</a:t>
            </a:r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E78AD23-9B25-4B4C-A676-567D16302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E1C57-6625-4950-8F76-70565E7368D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9143892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595D12-0298-464D-B51C-9F340CF47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2E73F20A-44C0-45D5-9CA0-E5A5C6486D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6A48E62E-0D25-4401-978A-78E42D27E4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FF3D3A0-FBE5-48BA-BD37-2791795C33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CE9E4-571D-442B-A60C-32B9056E1BF3}" type="datetime1">
              <a:rPr lang="pt-BR" smtClean="0"/>
              <a:t>03/07/2023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673F109-AE1A-44D3-A03E-53BDAB62D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Prof Patricia A A Marques LEB1571 Irrigação ESALQ 2023</a:t>
            </a:r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C9F94B2-C1C6-45FF-AE4D-EF5B5D77B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E1C57-6625-4950-8F76-70565E7368D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0291792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6C3914E-26BD-491E-91E8-E15A15D5D6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E549389D-919E-40D4-993F-A690A5DD69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5E10B51-26EB-42B2-916C-EC56AB8F69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650F8-6BB9-41EA-889F-0DD5F4924726}" type="datetime1">
              <a:rPr lang="pt-BR" smtClean="0"/>
              <a:t>03/07/2023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AD5F267-24A1-4B79-B374-A2D64D66B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Prof Patricia A A Marques LEB1571 Irrigação ESALQ 2023</a:t>
            </a: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5812C10-6A3D-44A3-86AE-918FDD3F7B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E1C57-6625-4950-8F76-70565E7368D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326379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2276373-B122-4DCF-90BF-AF60B5DEEF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1B63222F-A189-4148-AFE6-E3ECDBB2A5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18DADA6-6DEE-4714-868D-147AED3D0E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AFDE9-DB1C-4446-9A0B-FA505DF74844}" type="datetime1">
              <a:rPr lang="pt-BR" smtClean="0"/>
              <a:t>03/07/2023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2597E46-D52F-4B06-AC6A-A7C332F6A6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Prof Patricia A A Marques LEB1571 Irrigação ESALQ 2023</a:t>
            </a: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E5323A4-8FD0-41E9-896B-5FF9ECA20F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E1C57-6625-4950-8F76-70565E7368D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56351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FD43376-CE70-4283-9BED-CE7D3081D327}" type="datetime1">
              <a:rPr lang="pt-BR" smtClean="0"/>
              <a:t>03/07/2023</a:t>
            </a:fld>
            <a:endParaRPr lang="pt-B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Prof Patricia A A Marques LEB1571 Irrigação ESALQ 2023</a:t>
            </a:r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EC2A1-6BD6-4A9D-BBFE-9F8F418E9DA6}" type="slidenum">
              <a:rPr lang="pt-BR" altLang="pt-BR" smtClean="0"/>
              <a:pPr/>
              <a:t>‹nº›</a:t>
            </a:fld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37291027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DD2EC8-4E51-4BDD-984A-8DE9C3C6DA90}" type="datetime1">
              <a:rPr lang="pt-BR" smtClean="0"/>
              <a:t>03/07/2023</a:t>
            </a:fld>
            <a:endParaRPr lang="pt-B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Prof Patricia A A Marques LEB1571 Irrigação ESALQ 2023</a:t>
            </a:r>
            <a:endParaRPr lang="pt-B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EC2A1-6BD6-4A9D-BBFE-9F8F418E9DA6}" type="slidenum">
              <a:rPr lang="pt-BR" altLang="pt-BR" smtClean="0"/>
              <a:pPr/>
              <a:t>‹nº›</a:t>
            </a:fld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3314241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EB5475D-0845-4E5F-856A-88F5D3FD1935}" type="datetime1">
              <a:rPr lang="pt-BR" smtClean="0"/>
              <a:t>03/07/2023</a:t>
            </a:fld>
            <a:endParaRPr lang="pt-B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Prof Patricia A A Marques LEB1571 Irrigação ESALQ 2023</a:t>
            </a:r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EC2A1-6BD6-4A9D-BBFE-9F8F418E9DA6}" type="slidenum">
              <a:rPr lang="pt-BR" altLang="pt-BR" smtClean="0"/>
              <a:pPr/>
              <a:t>‹nº›</a:t>
            </a:fld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13800310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53B8C9E-85CE-484D-80CD-41F7C6A0FBDE}" type="datetime1">
              <a:rPr lang="pt-BR" smtClean="0"/>
              <a:t>03/07/2023</a:t>
            </a:fld>
            <a:endParaRPr lang="pt-B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Prof Patricia A A Marques LEB1571 Irrigação ESALQ 2023</a:t>
            </a:r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EC2A1-6BD6-4A9D-BBFE-9F8F418E9DA6}" type="slidenum">
              <a:rPr lang="pt-BR" altLang="pt-BR" smtClean="0"/>
              <a:pPr/>
              <a:t>‹nº›</a:t>
            </a:fld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2807900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dirty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C23C83-1416-4C33-9EF1-F220353D2C09}" type="datetime1">
              <a:rPr lang="pt-BR" smtClean="0"/>
              <a:t>03/07/2023</a:t>
            </a:fld>
            <a:endParaRPr lang="pt-B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Prof Patricia A A Marques LEB1571 Irrigação ESALQ 2023</a:t>
            </a:r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EC3B2-5420-41A5-B4CE-507AB230A4A8}" type="slidenum">
              <a:rPr lang="pt-BR" altLang="pt-BR" smtClean="0"/>
              <a:pPr/>
              <a:t>‹nº›</a:t>
            </a:fld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40357964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1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1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20" Type="http://schemas.openxmlformats.org/officeDocument/2006/relationships/slideLayout" Target="../slideLayouts/slideLayout38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28.xml"/><Relationship Id="rId19" Type="http://schemas.openxmlformats.org/officeDocument/2006/relationships/slideLayout" Target="../slideLayouts/slideLayout37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Relationship Id="rId22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C345F42-F166-4183-93CD-FF5376F64A4C}" type="datetime1">
              <a:rPr lang="pt-BR" smtClean="0"/>
              <a:t>03/07/2023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pt-BR"/>
              <a:t>Prof Patricia A A Marques LEB1571 Irrigação ESALQ 2023</a:t>
            </a:r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5EAEC2A1-6BD6-4A9D-BBFE-9F8F418E9DA6}" type="slidenum">
              <a:rPr lang="pt-BR" altLang="pt-BR" smtClean="0"/>
              <a:pPr/>
              <a:t>‹nº›</a:t>
            </a:fld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4280573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  <p:sldLayoutId id="2147483708" r:id="rId18"/>
  </p:sldLayoutIdLst>
  <p:hf sldNum="0"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3" y="618520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6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BF1DCD1-0336-4FF4-8B6C-1E0550F4D46D}" type="datetime1">
              <a:rPr lang="pt-BR" smtClean="0"/>
              <a:t>03/07/2023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2" y="5883278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pt-BR"/>
              <a:t>Prof Patricia A A Marques LEB1571 Irrigação ESALQ 2023</a:t>
            </a:r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10" y="5883278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fld id="{5EAEC2A1-6BD6-4A9D-BBFE-9F8F418E9DA6}" type="slidenum">
              <a:rPr lang="pt-BR" altLang="pt-BR" smtClean="0"/>
              <a:pPr/>
              <a:t>‹nº›</a:t>
            </a:fld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694716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  <p:sldLayoutId id="2147483722" r:id="rId13"/>
    <p:sldLayoutId id="2147483723" r:id="rId14"/>
    <p:sldLayoutId id="2147483724" r:id="rId15"/>
    <p:sldLayoutId id="2147483725" r:id="rId16"/>
    <p:sldLayoutId id="2147483726" r:id="rId17"/>
    <p:sldLayoutId id="2147483727" r:id="rId18"/>
    <p:sldLayoutId id="2147483740" r:id="rId19"/>
    <p:sldLayoutId id="2147483741" r:id="rId20"/>
  </p:sldLayoutIdLst>
  <p:hf sldNum="0" hdr="0" dt="0"/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sz="27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20000"/>
        </a:lnSpc>
        <a:spcBef>
          <a:spcPts val="750"/>
        </a:spcBef>
        <a:buClr>
          <a:schemeClr val="tx1"/>
        </a:buClr>
        <a:buFont typeface="Arial" panose="020B0604020202020204" pitchFamily="34" charset="0"/>
        <a:buChar char="•"/>
        <a:defRPr sz="15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3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2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CF93388A-09C5-4CBB-9057-F92D0A7903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41E5756-05B4-43B7-85C2-8885139A70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1E0C952-FF7B-48D6-9856-0FFA16CD77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AB2F85-DB21-4CD3-BE4F-D1B208B9C9FB}" type="datetime1">
              <a:rPr lang="pt-BR" smtClean="0"/>
              <a:t>03/07/2023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31DD1F7-D4D6-49CE-A11C-38708969A1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t-BR"/>
              <a:t>Prof Patricia A A Marques LEB1571 Irrigação ESALQ 2023</a:t>
            </a: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BA80211-034E-4BD9-9089-99305A4F33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BE1C57-6625-4950-8F76-70565E7368D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90491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</p:sldLayoutIdLst>
  <p:hf sldNum="0"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36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0.png"/><Relationship Id="rId1" Type="http://schemas.openxmlformats.org/officeDocument/2006/relationships/slideLayout" Target="../slideLayouts/slideLayout3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Relationship Id="rId4" Type="http://schemas.openxmlformats.org/officeDocument/2006/relationships/chart" Target="../charts/char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8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0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5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09" name="Rectangle 73">
            <a:extLst>
              <a:ext uri="{FF2B5EF4-FFF2-40B4-BE49-F238E27FC236}">
                <a16:creationId xmlns:a16="http://schemas.microsoft.com/office/drawing/2014/main" id="{3A9C15D4-2EE7-4D05-B87C-91D1F3B960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4951" y="0"/>
            <a:ext cx="6099049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3810" name="Rectangle 75">
            <a:extLst>
              <a:ext uri="{FF2B5EF4-FFF2-40B4-BE49-F238E27FC236}">
                <a16:creationId xmlns:a16="http://schemas.microsoft.com/office/drawing/2014/main" id="{4ED7B0FB-9654-4441-9545-02D458B686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044951" cy="6858000"/>
          </a:xfrm>
          <a:prstGeom prst="rect">
            <a:avLst/>
          </a:prstGeom>
          <a:ln>
            <a:noFill/>
          </a:ln>
          <a:effectLst>
            <a:outerShdw blurRad="50800" dist="12700" algn="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794" name="Rectangle 2">
            <a:extLst>
              <a:ext uri="{FF2B5EF4-FFF2-40B4-BE49-F238E27FC236}">
                <a16:creationId xmlns:a16="http://schemas.microsoft.com/office/drawing/2014/main" id="{F984F1D3-D48F-4966-8BC4-F97B65F8B6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805" y="1314450"/>
            <a:ext cx="2133002" cy="3680244"/>
          </a:xfrm>
        </p:spPr>
        <p:txBody>
          <a:bodyPr>
            <a:normAutofit/>
          </a:bodyPr>
          <a:lstStyle/>
          <a:p>
            <a:pPr algn="l" eaLnBrk="1" hangingPunct="1"/>
            <a:r>
              <a:rPr lang="pt-BR" altLang="pt-BR" sz="2100"/>
              <a:t>Projeto de Microaspersão</a:t>
            </a:r>
          </a:p>
        </p:txBody>
      </p:sp>
      <p:pic>
        <p:nvPicPr>
          <p:cNvPr id="33811" name="Picture 77">
            <a:extLst>
              <a:ext uri="{FF2B5EF4-FFF2-40B4-BE49-F238E27FC236}">
                <a16:creationId xmlns:a16="http://schemas.microsoft.com/office/drawing/2014/main" id="{7BB94C57-FDF3-45A3-9D1F-904523D79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700" b="77917"/>
          <a:stretch/>
        </p:blipFill>
        <p:spPr>
          <a:xfrm>
            <a:off x="0" y="0"/>
            <a:ext cx="3044951" cy="1514475"/>
          </a:xfrm>
          <a:prstGeom prst="rect">
            <a:avLst/>
          </a:prstGeom>
        </p:spPr>
      </p:pic>
      <p:pic>
        <p:nvPicPr>
          <p:cNvPr id="33812" name="Picture 79">
            <a:extLst>
              <a:ext uri="{FF2B5EF4-FFF2-40B4-BE49-F238E27FC236}">
                <a16:creationId xmlns:a16="http://schemas.microsoft.com/office/drawing/2014/main" id="{6AEBDF1A-221A-4497-BBA9-57A70D1615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50" t="72830" b="14149"/>
          <a:stretch/>
        </p:blipFill>
        <p:spPr>
          <a:xfrm>
            <a:off x="1032794" y="5962903"/>
            <a:ext cx="1943100" cy="892925"/>
          </a:xfrm>
          <a:prstGeom prst="rect">
            <a:avLst/>
          </a:prstGeom>
        </p:spPr>
      </p:pic>
      <p:graphicFrame>
        <p:nvGraphicFramePr>
          <p:cNvPr id="33813" name="Rectangle 3">
            <a:extLst>
              <a:ext uri="{FF2B5EF4-FFF2-40B4-BE49-F238E27FC236}">
                <a16:creationId xmlns:a16="http://schemas.microsoft.com/office/drawing/2014/main" id="{3C3EBB65-C41B-4C6E-B864-0F71D0E3013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68394062"/>
              </p:ext>
            </p:extLst>
          </p:nvPr>
        </p:nvGraphicFramePr>
        <p:xfrm>
          <a:off x="3289212" y="548680"/>
          <a:ext cx="5387339" cy="60130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Espaço Reservado para Rodapé 1">
            <a:extLst>
              <a:ext uri="{FF2B5EF4-FFF2-40B4-BE49-F238E27FC236}">
                <a16:creationId xmlns:a16="http://schemas.microsoft.com/office/drawing/2014/main" id="{50CE2DED-692A-0332-4D2C-361C118570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68792" y="6309320"/>
            <a:ext cx="5004665" cy="365125"/>
          </a:xfrm>
        </p:spPr>
        <p:txBody>
          <a:bodyPr/>
          <a:lstStyle/>
          <a:p>
            <a:pPr>
              <a:defRPr/>
            </a:pPr>
            <a:r>
              <a:rPr lang="pt-BR" dirty="0" err="1"/>
              <a:t>Prof</a:t>
            </a:r>
            <a:r>
              <a:rPr lang="pt-BR" dirty="0"/>
              <a:t> Patricia A </a:t>
            </a:r>
            <a:r>
              <a:rPr lang="pt-BR" dirty="0" err="1"/>
              <a:t>A</a:t>
            </a:r>
            <a:r>
              <a:rPr lang="pt-BR" dirty="0"/>
              <a:t> Marques LEB1571 Irrigação ESALQ 2023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>
            <a:extLst>
              <a:ext uri="{FF2B5EF4-FFF2-40B4-BE49-F238E27FC236}">
                <a16:creationId xmlns:a16="http://schemas.microsoft.com/office/drawing/2014/main" id="{199BF70F-EA14-4B96-904C-192831A54A7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Object 3">
                <a:extLst>
                  <a:ext uri="{FF2B5EF4-FFF2-40B4-BE49-F238E27FC236}">
                    <a16:creationId xmlns:a16="http://schemas.microsoft.com/office/drawing/2014/main" id="{518C4B43-E14E-5396-D205-9D0259F94589}"/>
                  </a:ext>
                </a:extLst>
              </p:cNvPr>
              <p:cNvSpPr txBox="1"/>
              <p:nvPr/>
            </p:nvSpPr>
            <p:spPr bwMode="auto">
              <a:xfrm>
                <a:off x="1331640" y="908720"/>
                <a:ext cx="7355277" cy="5473040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txBody>
              <a:bodyPr>
                <a:normAutofit/>
              </a:bodyPr>
              <a:lstStyle/>
              <a:p>
                <a:r>
                  <a:rPr lang="pt-BR" sz="2000" b="1" dirty="0">
                    <a:solidFill>
                      <a:schemeClr val="tx1"/>
                    </a:solidFill>
                  </a:rPr>
                  <a:t>Regra</a:t>
                </a:r>
                <a:r>
                  <a:rPr lang="pt-BR" sz="2000" dirty="0">
                    <a:solidFill>
                      <a:schemeClr val="tx1"/>
                    </a:solidFill>
                  </a:rPr>
                  <a:t> </a:t>
                </a:r>
              </a:p>
              <a:p>
                <a:r>
                  <a:rPr lang="pt-BR" sz="2000" dirty="0">
                    <a:latin typeface="Cambria Math" panose="02040503050406030204" pitchFamily="18" charset="0"/>
                  </a:rPr>
                  <a:t>Regiões úmidas </a:t>
                </a:r>
                <a:r>
                  <a:rPr lang="pt-BR" sz="2000" dirty="0">
                    <a:latin typeface="Cambria Math" panose="02040503050406030204" pitchFamily="18" charset="0"/>
                    <a:sym typeface="Wingdings" panose="05000000000000000000" pitchFamily="2" charset="2"/>
                  </a:rPr>
                  <a:t> mínimo 25% da área molhada</a:t>
                </a:r>
              </a:p>
              <a:p>
                <a:r>
                  <a:rPr lang="pt-BR" sz="2000" dirty="0">
                    <a:solidFill>
                      <a:schemeClr val="tx1"/>
                    </a:solidFill>
                    <a:latin typeface="Cambria Math" panose="02040503050406030204" pitchFamily="18" charset="0"/>
                    <a:sym typeface="Wingdings" panose="05000000000000000000" pitchFamily="2" charset="2"/>
                  </a:rPr>
                  <a:t>Regiões áridas </a:t>
                </a:r>
                <a:r>
                  <a:rPr lang="pt-BR" sz="2000" dirty="0">
                    <a:latin typeface="Cambria Math" panose="02040503050406030204" pitchFamily="18" charset="0"/>
                    <a:sym typeface="Wingdings" panose="05000000000000000000" pitchFamily="2" charset="2"/>
                  </a:rPr>
                  <a:t> mínimo 33% da área molhada</a:t>
                </a:r>
                <a:r>
                  <a:rPr lang="pt-BR" sz="2000" dirty="0">
                    <a:solidFill>
                      <a:schemeClr val="tx1"/>
                    </a:solidFill>
                    <a:latin typeface="Cambria Math" panose="02040503050406030204" pitchFamily="18" charset="0"/>
                    <a:sym typeface="Wingdings" panose="05000000000000000000" pitchFamily="2" charset="2"/>
                  </a:rPr>
                  <a:t> </a:t>
                </a:r>
              </a:p>
              <a:p>
                <a:r>
                  <a:rPr lang="pt-BR" sz="2000" dirty="0">
                    <a:latin typeface="Cambria Math" panose="02040503050406030204" pitchFamily="18" charset="0"/>
                    <a:sym typeface="Wingdings" panose="05000000000000000000" pitchFamily="2" charset="2"/>
                  </a:rPr>
                  <a:t>Máximo área molhada = GC</a:t>
                </a:r>
                <a:endParaRPr lang="pt-BR" sz="2000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endParaRPr lang="pt-BR" sz="2000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r>
                  <a:rPr lang="pt-BR" sz="2000" b="0" dirty="0">
                    <a:solidFill>
                      <a:schemeClr val="tx1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pt-BR" sz="20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Á</m:t>
                    </m:r>
                    <m:r>
                      <m:rPr>
                        <m:sty m:val="p"/>
                      </m:rPr>
                      <a:rPr lang="pt-BR" sz="2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rea</m:t>
                    </m:r>
                    <m:r>
                      <a:rPr lang="pt-BR" sz="2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pt-BR" sz="2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molhada</m:t>
                    </m:r>
                    <m:r>
                      <a:rPr lang="pt-BR" sz="2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pt-BR" sz="2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por</m:t>
                    </m:r>
                    <m:r>
                      <a:rPr lang="pt-BR" sz="2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pt-BR" sz="2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emissor</m:t>
                    </m:r>
                    <m:r>
                      <a:rPr lang="pt-BR" sz="2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pt-BR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pt-BR" sz="20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Am</m:t>
                        </m:r>
                      </m:e>
                    </m:d>
                    <m:r>
                      <a:rPr lang="pt-BR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 19,63 </m:t>
                    </m:r>
                    <m:r>
                      <a:rPr lang="pt-BR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pt-BR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²</m:t>
                    </m:r>
                  </m:oMath>
                </a14:m>
                <a:endParaRPr lang="pt-BR" sz="20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endParaRPr lang="pt-BR" sz="2000" i="1" dirty="0">
                  <a:latin typeface="Cambria Math" panose="02040503050406030204" pitchFamily="18" charset="0"/>
                </a:endParaRPr>
              </a:p>
              <a:p>
                <a:r>
                  <a:rPr lang="pt-BR" sz="2000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Se 1 emissor por planta = 1 e/</a:t>
                </a:r>
                <a:r>
                  <a:rPr lang="pt-BR" sz="2000" dirty="0" err="1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pl</a:t>
                </a:r>
                <a:r>
                  <a:rPr lang="pt-BR" sz="2000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:</a:t>
                </a:r>
              </a:p>
              <a:p>
                <a:endParaRPr lang="pt-BR" sz="2000" dirty="0">
                  <a:latin typeface="Cambria Math" panose="02040503050406030204" pitchFamily="18" charset="0"/>
                </a:endParaRPr>
              </a:p>
              <a:p>
                <a:r>
                  <a:rPr lang="pt-BR" sz="2000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Porcentagem de área molhada (P%)</a:t>
                </a:r>
              </a:p>
              <a:p>
                <a:endParaRPr lang="pt-BR" sz="2000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sz="20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P</m:t>
                      </m:r>
                      <m:d>
                        <m:dPr>
                          <m:ctrlPr>
                            <a:rPr lang="pt-BR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2000" b="0" i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%</m:t>
                          </m:r>
                        </m:e>
                      </m:d>
                      <m:r>
                        <a:rPr lang="pt-BR" sz="20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𝐴𝑚</m:t>
                          </m:r>
                          <m:r>
                            <a:rPr lang="pt-BR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ctrlPr>
                                <a:rPr lang="pt-BR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pt-BR" sz="20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sz="20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p>
                                  <m:r>
                                    <a:rPr lang="pt-BR" sz="20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r>
                            <a:rPr lang="pt-BR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á</m:t>
                          </m:r>
                          <m:r>
                            <a:rPr lang="pt-BR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𝑟𝑒𝑎</m:t>
                          </m:r>
                          <m:r>
                            <a:rPr lang="pt-BR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BR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𝑡𝑜𝑡𝑎𝑙</m:t>
                          </m:r>
                          <m:r>
                            <a:rPr lang="pt-BR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ctrlPr>
                                <a:rPr lang="pt-BR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pt-BR" sz="20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sz="20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p>
                                  <m:r>
                                    <a:rPr lang="pt-BR" sz="20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den>
                      </m:f>
                      <m:r>
                        <a:rPr lang="pt-BR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 100=</m:t>
                      </m:r>
                      <m:f>
                        <m:fPr>
                          <m:ctrlP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pt-B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19,63 </m:t>
                              </m:r>
                              <m:sSup>
                                <m:sSupPr>
                                  <m:ctrlPr>
                                    <a:rPr lang="pt-BR" sz="20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sz="20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p>
                                  <m:r>
                                    <a:rPr lang="pt-BR" sz="20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  <m:sup>
                              <m:r>
                                <a:rPr lang="pt-BR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p>
                          </m:sSup>
                        </m:num>
                        <m:den>
                          <m:r>
                            <a:rPr lang="pt-BR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42 </m:t>
                          </m:r>
                          <m:sSup>
                            <m:sSupPr>
                              <m:ctrlPr>
                                <a:rPr lang="pt-BR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pt-BR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pt-BR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 100=46,7%</m:t>
                      </m:r>
                    </m:oMath>
                  </m:oMathPara>
                </a14:m>
                <a:endParaRPr lang="pt-BR" sz="2000" b="0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endParaRPr lang="pt-BR" sz="2000" b="0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endParaRPr lang="pt-BR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Object 3">
                <a:extLst>
                  <a:ext uri="{FF2B5EF4-FFF2-40B4-BE49-F238E27FC236}">
                    <a16:creationId xmlns:a16="http://schemas.microsoft.com/office/drawing/2014/main" id="{518C4B43-E14E-5396-D205-9D0259F945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31640" y="908720"/>
                <a:ext cx="7355277" cy="5473040"/>
              </a:xfrm>
              <a:prstGeom prst="rect">
                <a:avLst/>
              </a:prstGeom>
              <a:blipFill>
                <a:blip r:embed="rId2"/>
                <a:stretch>
                  <a:fillRect l="-744" t="-444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Espaço Reservado para Rodapé 1">
            <a:extLst>
              <a:ext uri="{FF2B5EF4-FFF2-40B4-BE49-F238E27FC236}">
                <a16:creationId xmlns:a16="http://schemas.microsoft.com/office/drawing/2014/main" id="{EE9053C2-097D-238D-ECB0-71324B9E4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Prof Patricia A A Marques LEB1571 Irrigação ESALQ 2023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520310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>
            <a:extLst>
              <a:ext uri="{FF2B5EF4-FFF2-40B4-BE49-F238E27FC236}">
                <a16:creationId xmlns:a16="http://schemas.microsoft.com/office/drawing/2014/main" id="{199BF70F-EA14-4B96-904C-192831A54A7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028" name="Picture 4" descr="full tree of Oranges">
            <a:extLst>
              <a:ext uri="{FF2B5EF4-FFF2-40B4-BE49-F238E27FC236}">
                <a16:creationId xmlns:a16="http://schemas.microsoft.com/office/drawing/2014/main" id="{A50CACB6-7BFD-42D8-B55D-289FEAD89F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824" b="3677"/>
          <a:stretch/>
        </p:blipFill>
        <p:spPr bwMode="auto">
          <a:xfrm>
            <a:off x="1726481" y="620688"/>
            <a:ext cx="1664197" cy="1384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full tree of Oranges">
            <a:extLst>
              <a:ext uri="{FF2B5EF4-FFF2-40B4-BE49-F238E27FC236}">
                <a16:creationId xmlns:a16="http://schemas.microsoft.com/office/drawing/2014/main" id="{78ADA134-E01E-4714-A3E7-54B790D995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824" b="3677"/>
          <a:stretch/>
        </p:blipFill>
        <p:spPr bwMode="auto">
          <a:xfrm>
            <a:off x="5482089" y="692696"/>
            <a:ext cx="1664197" cy="1384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full tree of Oranges">
            <a:extLst>
              <a:ext uri="{FF2B5EF4-FFF2-40B4-BE49-F238E27FC236}">
                <a16:creationId xmlns:a16="http://schemas.microsoft.com/office/drawing/2014/main" id="{9B6C4923-C9DE-4639-99CB-FBE2FAC767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824" b="3677"/>
          <a:stretch/>
        </p:blipFill>
        <p:spPr bwMode="auto">
          <a:xfrm>
            <a:off x="1745408" y="2901751"/>
            <a:ext cx="1664197" cy="1384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full tree of Oranges">
            <a:extLst>
              <a:ext uri="{FF2B5EF4-FFF2-40B4-BE49-F238E27FC236}">
                <a16:creationId xmlns:a16="http://schemas.microsoft.com/office/drawing/2014/main" id="{56E2462E-7458-48E4-B7B6-27C165057F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824" b="3677"/>
          <a:stretch/>
        </p:blipFill>
        <p:spPr bwMode="auto">
          <a:xfrm>
            <a:off x="5482089" y="2836374"/>
            <a:ext cx="1664197" cy="1384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1E804562-0F73-4A33-98BA-0F632F200693}"/>
              </a:ext>
            </a:extLst>
          </p:cNvPr>
          <p:cNvSpPr/>
          <p:nvPr/>
        </p:nvSpPr>
        <p:spPr>
          <a:xfrm>
            <a:off x="899592" y="1988840"/>
            <a:ext cx="6984776" cy="885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EAA78550-D7CA-4969-A246-135FFAA8BCEF}"/>
              </a:ext>
            </a:extLst>
          </p:cNvPr>
          <p:cNvSpPr/>
          <p:nvPr/>
        </p:nvSpPr>
        <p:spPr>
          <a:xfrm>
            <a:off x="890426" y="4197895"/>
            <a:ext cx="6984776" cy="885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7" name="Conector de Seta Reta 16">
            <a:extLst>
              <a:ext uri="{FF2B5EF4-FFF2-40B4-BE49-F238E27FC236}">
                <a16:creationId xmlns:a16="http://schemas.microsoft.com/office/drawing/2014/main" id="{5EA682E7-C305-45F9-A0E3-16ECE98B96CC}"/>
              </a:ext>
            </a:extLst>
          </p:cNvPr>
          <p:cNvCxnSpPr/>
          <p:nvPr/>
        </p:nvCxnSpPr>
        <p:spPr>
          <a:xfrm>
            <a:off x="2375756" y="2276872"/>
            <a:ext cx="3780420" cy="0"/>
          </a:xfrm>
          <a:prstGeom prst="straightConnector1">
            <a:avLst/>
          </a:prstGeom>
          <a:ln w="25400">
            <a:headEnd type="triangle" w="lg" len="lg"/>
            <a:tailEnd type="triangle" w="lg" len="lg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3B691F00-BAA1-4D2D-9C68-57E810DAAEB6}"/>
              </a:ext>
            </a:extLst>
          </p:cNvPr>
          <p:cNvSpPr txBox="1"/>
          <p:nvPr/>
        </p:nvSpPr>
        <p:spPr>
          <a:xfrm>
            <a:off x="4265966" y="2275407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accent1"/>
                </a:solidFill>
              </a:rPr>
              <a:t>6 m</a:t>
            </a:r>
          </a:p>
        </p:txBody>
      </p:sp>
      <p:cxnSp>
        <p:nvCxnSpPr>
          <p:cNvPr id="24" name="Conector de Seta Reta 23">
            <a:extLst>
              <a:ext uri="{FF2B5EF4-FFF2-40B4-BE49-F238E27FC236}">
                <a16:creationId xmlns:a16="http://schemas.microsoft.com/office/drawing/2014/main" id="{958B4CEA-5C4B-4C1A-B53B-9B4196A1B521}"/>
              </a:ext>
            </a:extLst>
          </p:cNvPr>
          <p:cNvCxnSpPr/>
          <p:nvPr/>
        </p:nvCxnSpPr>
        <p:spPr>
          <a:xfrm>
            <a:off x="2375756" y="4583182"/>
            <a:ext cx="3780420" cy="0"/>
          </a:xfrm>
          <a:prstGeom prst="straightConnector1">
            <a:avLst/>
          </a:prstGeom>
          <a:ln w="25400">
            <a:headEnd type="triangle" w="lg" len="lg"/>
            <a:tailEnd type="triangle" w="lg" len="lg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E9A66057-6E64-4C55-9786-A4B9E596E974}"/>
              </a:ext>
            </a:extLst>
          </p:cNvPr>
          <p:cNvSpPr txBox="1"/>
          <p:nvPr/>
        </p:nvSpPr>
        <p:spPr>
          <a:xfrm>
            <a:off x="4265966" y="4581717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accent1"/>
                </a:solidFill>
              </a:rPr>
              <a:t>6 m</a:t>
            </a:r>
          </a:p>
        </p:txBody>
      </p:sp>
      <p:cxnSp>
        <p:nvCxnSpPr>
          <p:cNvPr id="26" name="Conector de Seta Reta 25">
            <a:extLst>
              <a:ext uri="{FF2B5EF4-FFF2-40B4-BE49-F238E27FC236}">
                <a16:creationId xmlns:a16="http://schemas.microsoft.com/office/drawing/2014/main" id="{B8B6A328-B197-4206-9D42-41937DA3D6D7}"/>
              </a:ext>
            </a:extLst>
          </p:cNvPr>
          <p:cNvCxnSpPr>
            <a:cxnSpLocks/>
          </p:cNvCxnSpPr>
          <p:nvPr/>
        </p:nvCxnSpPr>
        <p:spPr>
          <a:xfrm>
            <a:off x="755576" y="2031454"/>
            <a:ext cx="0" cy="2166441"/>
          </a:xfrm>
          <a:prstGeom prst="straightConnector1">
            <a:avLst/>
          </a:prstGeom>
          <a:ln w="25400">
            <a:headEnd type="triangle" w="lg" len="lg"/>
            <a:tailEnd type="triangle" w="lg" len="lg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46BB4484-7A44-46E5-800D-DFB1CF1F0F48}"/>
              </a:ext>
            </a:extLst>
          </p:cNvPr>
          <p:cNvSpPr txBox="1"/>
          <p:nvPr/>
        </p:nvSpPr>
        <p:spPr>
          <a:xfrm>
            <a:off x="882502" y="2763742"/>
            <a:ext cx="683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accent1"/>
                </a:solidFill>
              </a:rPr>
              <a:t>7 m</a:t>
            </a:r>
          </a:p>
        </p:txBody>
      </p:sp>
      <p:sp>
        <p:nvSpPr>
          <p:cNvPr id="2" name="Espaço Reservado para Rodapé 1">
            <a:extLst>
              <a:ext uri="{FF2B5EF4-FFF2-40B4-BE49-F238E27FC236}">
                <a16:creationId xmlns:a16="http://schemas.microsoft.com/office/drawing/2014/main" id="{3AED3E42-D8AC-22C1-349A-92C8395B48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Prof Patricia A A Marques LEB1571 Irrigação ESALQ 2023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023276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>
            <a:extLst>
              <a:ext uri="{FF2B5EF4-FFF2-40B4-BE49-F238E27FC236}">
                <a16:creationId xmlns:a16="http://schemas.microsoft.com/office/drawing/2014/main" id="{199BF70F-EA14-4B96-904C-192831A54A7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028" name="Picture 4" descr="full tree of Oranges">
            <a:extLst>
              <a:ext uri="{FF2B5EF4-FFF2-40B4-BE49-F238E27FC236}">
                <a16:creationId xmlns:a16="http://schemas.microsoft.com/office/drawing/2014/main" id="{A50CACB6-7BFD-42D8-B55D-289FEAD89F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824" b="3677"/>
          <a:stretch/>
        </p:blipFill>
        <p:spPr bwMode="auto">
          <a:xfrm>
            <a:off x="1726481" y="620688"/>
            <a:ext cx="1664197" cy="1384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full tree of Oranges">
            <a:extLst>
              <a:ext uri="{FF2B5EF4-FFF2-40B4-BE49-F238E27FC236}">
                <a16:creationId xmlns:a16="http://schemas.microsoft.com/office/drawing/2014/main" id="{78ADA134-E01E-4714-A3E7-54B790D995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824" b="3677"/>
          <a:stretch/>
        </p:blipFill>
        <p:spPr bwMode="auto">
          <a:xfrm>
            <a:off x="5482089" y="692696"/>
            <a:ext cx="1664197" cy="1384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full tree of Oranges">
            <a:extLst>
              <a:ext uri="{FF2B5EF4-FFF2-40B4-BE49-F238E27FC236}">
                <a16:creationId xmlns:a16="http://schemas.microsoft.com/office/drawing/2014/main" id="{9B6C4923-C9DE-4639-99CB-FBE2FAC767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824" b="3677"/>
          <a:stretch/>
        </p:blipFill>
        <p:spPr bwMode="auto">
          <a:xfrm>
            <a:off x="1745408" y="2901751"/>
            <a:ext cx="1664197" cy="1384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full tree of Oranges">
            <a:extLst>
              <a:ext uri="{FF2B5EF4-FFF2-40B4-BE49-F238E27FC236}">
                <a16:creationId xmlns:a16="http://schemas.microsoft.com/office/drawing/2014/main" id="{56E2462E-7458-48E4-B7B6-27C165057F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824" b="3677"/>
          <a:stretch/>
        </p:blipFill>
        <p:spPr bwMode="auto">
          <a:xfrm>
            <a:off x="5482089" y="2836374"/>
            <a:ext cx="1664197" cy="1384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1E804562-0F73-4A33-98BA-0F632F200693}"/>
              </a:ext>
            </a:extLst>
          </p:cNvPr>
          <p:cNvSpPr/>
          <p:nvPr/>
        </p:nvSpPr>
        <p:spPr>
          <a:xfrm>
            <a:off x="899592" y="1988840"/>
            <a:ext cx="6984776" cy="885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EAA78550-D7CA-4969-A246-135FFAA8BCEF}"/>
              </a:ext>
            </a:extLst>
          </p:cNvPr>
          <p:cNvSpPr/>
          <p:nvPr/>
        </p:nvSpPr>
        <p:spPr>
          <a:xfrm>
            <a:off x="890426" y="4197895"/>
            <a:ext cx="6984776" cy="885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7" name="Conector de Seta Reta 16">
            <a:extLst>
              <a:ext uri="{FF2B5EF4-FFF2-40B4-BE49-F238E27FC236}">
                <a16:creationId xmlns:a16="http://schemas.microsoft.com/office/drawing/2014/main" id="{5EA682E7-C305-45F9-A0E3-16ECE98B96CC}"/>
              </a:ext>
            </a:extLst>
          </p:cNvPr>
          <p:cNvCxnSpPr/>
          <p:nvPr/>
        </p:nvCxnSpPr>
        <p:spPr>
          <a:xfrm>
            <a:off x="3365866" y="2278636"/>
            <a:ext cx="3780420" cy="0"/>
          </a:xfrm>
          <a:prstGeom prst="straightConnector1">
            <a:avLst/>
          </a:prstGeom>
          <a:ln w="25400">
            <a:headEnd type="triangle" w="lg" len="lg"/>
            <a:tailEnd type="triangle" w="lg" len="lg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3B691F00-BAA1-4D2D-9C68-57E810DAAEB6}"/>
              </a:ext>
            </a:extLst>
          </p:cNvPr>
          <p:cNvSpPr txBox="1"/>
          <p:nvPr/>
        </p:nvSpPr>
        <p:spPr>
          <a:xfrm>
            <a:off x="4265966" y="2275407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accent1"/>
                </a:solidFill>
              </a:rPr>
              <a:t>6 m</a:t>
            </a:r>
          </a:p>
        </p:txBody>
      </p:sp>
      <p:cxnSp>
        <p:nvCxnSpPr>
          <p:cNvPr id="24" name="Conector de Seta Reta 23">
            <a:extLst>
              <a:ext uri="{FF2B5EF4-FFF2-40B4-BE49-F238E27FC236}">
                <a16:creationId xmlns:a16="http://schemas.microsoft.com/office/drawing/2014/main" id="{958B4CEA-5C4B-4C1A-B53B-9B4196A1B521}"/>
              </a:ext>
            </a:extLst>
          </p:cNvPr>
          <p:cNvCxnSpPr/>
          <p:nvPr/>
        </p:nvCxnSpPr>
        <p:spPr>
          <a:xfrm>
            <a:off x="2375756" y="4583182"/>
            <a:ext cx="3780420" cy="0"/>
          </a:xfrm>
          <a:prstGeom prst="straightConnector1">
            <a:avLst/>
          </a:prstGeom>
          <a:ln w="25400">
            <a:headEnd type="triangle" w="lg" len="lg"/>
            <a:tailEnd type="triangle" w="lg" len="lg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E9A66057-6E64-4C55-9786-A4B9E596E974}"/>
              </a:ext>
            </a:extLst>
          </p:cNvPr>
          <p:cNvSpPr txBox="1"/>
          <p:nvPr/>
        </p:nvSpPr>
        <p:spPr>
          <a:xfrm>
            <a:off x="4265966" y="4581717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accent1"/>
                </a:solidFill>
              </a:rPr>
              <a:t>6 m</a:t>
            </a:r>
          </a:p>
        </p:txBody>
      </p:sp>
      <p:cxnSp>
        <p:nvCxnSpPr>
          <p:cNvPr id="26" name="Conector de Seta Reta 25">
            <a:extLst>
              <a:ext uri="{FF2B5EF4-FFF2-40B4-BE49-F238E27FC236}">
                <a16:creationId xmlns:a16="http://schemas.microsoft.com/office/drawing/2014/main" id="{B8B6A328-B197-4206-9D42-41937DA3D6D7}"/>
              </a:ext>
            </a:extLst>
          </p:cNvPr>
          <p:cNvCxnSpPr>
            <a:cxnSpLocks/>
          </p:cNvCxnSpPr>
          <p:nvPr/>
        </p:nvCxnSpPr>
        <p:spPr>
          <a:xfrm>
            <a:off x="755576" y="2031454"/>
            <a:ext cx="0" cy="2166441"/>
          </a:xfrm>
          <a:prstGeom prst="straightConnector1">
            <a:avLst/>
          </a:prstGeom>
          <a:ln w="25400">
            <a:headEnd type="triangle" w="lg" len="lg"/>
            <a:tailEnd type="triangle" w="lg" len="lg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46BB4484-7A44-46E5-800D-DFB1CF1F0F48}"/>
              </a:ext>
            </a:extLst>
          </p:cNvPr>
          <p:cNvSpPr txBox="1"/>
          <p:nvPr/>
        </p:nvSpPr>
        <p:spPr>
          <a:xfrm>
            <a:off x="882502" y="2763742"/>
            <a:ext cx="683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accent1"/>
                </a:solidFill>
              </a:rPr>
              <a:t>7 m</a:t>
            </a:r>
          </a:p>
        </p:txBody>
      </p:sp>
      <p:pic>
        <p:nvPicPr>
          <p:cNvPr id="19" name="Imagem 18">
            <a:extLst>
              <a:ext uri="{FF2B5EF4-FFF2-40B4-BE49-F238E27FC236}">
                <a16:creationId xmlns:a16="http://schemas.microsoft.com/office/drawing/2014/main" id="{908AFDA2-B0B2-4985-81CD-568262609BD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6850" t="38795" r="24801" b="13582"/>
          <a:stretch/>
        </p:blipFill>
        <p:spPr>
          <a:xfrm>
            <a:off x="2812799" y="1363331"/>
            <a:ext cx="756084" cy="714079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1" name="Imagem 20">
            <a:extLst>
              <a:ext uri="{FF2B5EF4-FFF2-40B4-BE49-F238E27FC236}">
                <a16:creationId xmlns:a16="http://schemas.microsoft.com/office/drawing/2014/main" id="{583C9985-BC42-4267-9B0B-A4C5DCA2653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6850" t="38795" r="24801" b="13582"/>
          <a:stretch/>
        </p:blipFill>
        <p:spPr>
          <a:xfrm>
            <a:off x="6784814" y="1358948"/>
            <a:ext cx="756084" cy="714079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2" name="Imagem 21">
            <a:extLst>
              <a:ext uri="{FF2B5EF4-FFF2-40B4-BE49-F238E27FC236}">
                <a16:creationId xmlns:a16="http://schemas.microsoft.com/office/drawing/2014/main" id="{74424F62-6732-40DB-888B-EA67B63AF81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6850" t="38795" r="24801" b="13582"/>
          <a:stretch/>
        </p:blipFill>
        <p:spPr>
          <a:xfrm>
            <a:off x="6669710" y="3686427"/>
            <a:ext cx="756084" cy="714079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3" name="Imagem 22">
            <a:extLst>
              <a:ext uri="{FF2B5EF4-FFF2-40B4-BE49-F238E27FC236}">
                <a16:creationId xmlns:a16="http://schemas.microsoft.com/office/drawing/2014/main" id="{539BCCBF-F567-4D23-91E1-775E5074807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6850" t="38795" r="24801" b="13582"/>
          <a:stretch/>
        </p:blipFill>
        <p:spPr>
          <a:xfrm>
            <a:off x="2927595" y="3720744"/>
            <a:ext cx="756084" cy="714079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8" name="CaixaDeTexto 27">
            <a:extLst>
              <a:ext uri="{FF2B5EF4-FFF2-40B4-BE49-F238E27FC236}">
                <a16:creationId xmlns:a16="http://schemas.microsoft.com/office/drawing/2014/main" id="{1D51A766-CA24-46CE-A50E-EA9D2E429B30}"/>
              </a:ext>
            </a:extLst>
          </p:cNvPr>
          <p:cNvSpPr txBox="1"/>
          <p:nvPr/>
        </p:nvSpPr>
        <p:spPr>
          <a:xfrm>
            <a:off x="2429762" y="5051318"/>
            <a:ext cx="4392488" cy="83099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1e/</a:t>
            </a:r>
            <a:r>
              <a:rPr lang="pt-BR" sz="2400" b="1" dirty="0" err="1"/>
              <a:t>pl</a:t>
            </a:r>
            <a:r>
              <a:rPr lang="pt-BR" sz="2400" b="1" dirty="0"/>
              <a:t> </a:t>
            </a:r>
            <a:r>
              <a:rPr lang="pt-BR" sz="2400" b="1" dirty="0">
                <a:sym typeface="Wingdings" panose="05000000000000000000" pitchFamily="2" charset="2"/>
              </a:rPr>
              <a:t> P%= 46,7%</a:t>
            </a:r>
          </a:p>
          <a:p>
            <a:pPr algn="ctr"/>
            <a:r>
              <a:rPr lang="pt-BR" sz="2400" b="1" dirty="0" err="1">
                <a:sym typeface="Wingdings" panose="05000000000000000000" pitchFamily="2" charset="2"/>
              </a:rPr>
              <a:t>6x7</a:t>
            </a:r>
            <a:endParaRPr lang="pt-BR" sz="2400" b="1" dirty="0"/>
          </a:p>
        </p:txBody>
      </p:sp>
      <p:sp>
        <p:nvSpPr>
          <p:cNvPr id="2" name="Espaço Reservado para Rodapé 1">
            <a:extLst>
              <a:ext uri="{FF2B5EF4-FFF2-40B4-BE49-F238E27FC236}">
                <a16:creationId xmlns:a16="http://schemas.microsoft.com/office/drawing/2014/main" id="{B461E790-5404-C847-5A45-81F5514C2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Prof Patricia A A Marques LEB1571 Irrigação ESALQ 2023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7385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>
            <a:extLst>
              <a:ext uri="{FF2B5EF4-FFF2-40B4-BE49-F238E27FC236}">
                <a16:creationId xmlns:a16="http://schemas.microsoft.com/office/drawing/2014/main" id="{199BF70F-EA14-4B96-904C-192831A54A7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028" name="Picture 4" descr="full tree of Oranges">
            <a:extLst>
              <a:ext uri="{FF2B5EF4-FFF2-40B4-BE49-F238E27FC236}">
                <a16:creationId xmlns:a16="http://schemas.microsoft.com/office/drawing/2014/main" id="{A50CACB6-7BFD-42D8-B55D-289FEAD89F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824" b="3677"/>
          <a:stretch/>
        </p:blipFill>
        <p:spPr bwMode="auto">
          <a:xfrm>
            <a:off x="1726481" y="620688"/>
            <a:ext cx="1664197" cy="1384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full tree of Oranges">
            <a:extLst>
              <a:ext uri="{FF2B5EF4-FFF2-40B4-BE49-F238E27FC236}">
                <a16:creationId xmlns:a16="http://schemas.microsoft.com/office/drawing/2014/main" id="{78ADA134-E01E-4714-A3E7-54B790D995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824" b="3677"/>
          <a:stretch/>
        </p:blipFill>
        <p:spPr bwMode="auto">
          <a:xfrm>
            <a:off x="5482089" y="692696"/>
            <a:ext cx="1664197" cy="1384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full tree of Oranges">
            <a:extLst>
              <a:ext uri="{FF2B5EF4-FFF2-40B4-BE49-F238E27FC236}">
                <a16:creationId xmlns:a16="http://schemas.microsoft.com/office/drawing/2014/main" id="{9B6C4923-C9DE-4639-99CB-FBE2FAC767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824" b="3677"/>
          <a:stretch/>
        </p:blipFill>
        <p:spPr bwMode="auto">
          <a:xfrm>
            <a:off x="1745408" y="2901751"/>
            <a:ext cx="1664197" cy="1384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full tree of Oranges">
            <a:extLst>
              <a:ext uri="{FF2B5EF4-FFF2-40B4-BE49-F238E27FC236}">
                <a16:creationId xmlns:a16="http://schemas.microsoft.com/office/drawing/2014/main" id="{56E2462E-7458-48E4-B7B6-27C165057F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824" b="3677"/>
          <a:stretch/>
        </p:blipFill>
        <p:spPr bwMode="auto">
          <a:xfrm>
            <a:off x="5482089" y="2836374"/>
            <a:ext cx="1664197" cy="1384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1E804562-0F73-4A33-98BA-0F632F200693}"/>
              </a:ext>
            </a:extLst>
          </p:cNvPr>
          <p:cNvSpPr/>
          <p:nvPr/>
        </p:nvSpPr>
        <p:spPr>
          <a:xfrm>
            <a:off x="899592" y="1988840"/>
            <a:ext cx="6984776" cy="885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EAA78550-D7CA-4969-A246-135FFAA8BCEF}"/>
              </a:ext>
            </a:extLst>
          </p:cNvPr>
          <p:cNvSpPr/>
          <p:nvPr/>
        </p:nvSpPr>
        <p:spPr>
          <a:xfrm>
            <a:off x="890426" y="4197895"/>
            <a:ext cx="6984776" cy="885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7" name="Conector de Seta Reta 16">
            <a:extLst>
              <a:ext uri="{FF2B5EF4-FFF2-40B4-BE49-F238E27FC236}">
                <a16:creationId xmlns:a16="http://schemas.microsoft.com/office/drawing/2014/main" id="{5EA682E7-C305-45F9-A0E3-16ECE98B96CC}"/>
              </a:ext>
            </a:extLst>
          </p:cNvPr>
          <p:cNvCxnSpPr/>
          <p:nvPr/>
        </p:nvCxnSpPr>
        <p:spPr>
          <a:xfrm>
            <a:off x="2375756" y="2276872"/>
            <a:ext cx="3780420" cy="0"/>
          </a:xfrm>
          <a:prstGeom prst="straightConnector1">
            <a:avLst/>
          </a:prstGeom>
          <a:ln w="25400">
            <a:headEnd type="triangle" w="lg" len="lg"/>
            <a:tailEnd type="triangle" w="lg" len="lg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3B691F00-BAA1-4D2D-9C68-57E810DAAEB6}"/>
              </a:ext>
            </a:extLst>
          </p:cNvPr>
          <p:cNvSpPr txBox="1"/>
          <p:nvPr/>
        </p:nvSpPr>
        <p:spPr>
          <a:xfrm>
            <a:off x="4265966" y="2186429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accent1"/>
                </a:solidFill>
              </a:rPr>
              <a:t>6 m</a:t>
            </a:r>
          </a:p>
        </p:txBody>
      </p:sp>
      <p:cxnSp>
        <p:nvCxnSpPr>
          <p:cNvPr id="24" name="Conector de Seta Reta 23">
            <a:extLst>
              <a:ext uri="{FF2B5EF4-FFF2-40B4-BE49-F238E27FC236}">
                <a16:creationId xmlns:a16="http://schemas.microsoft.com/office/drawing/2014/main" id="{958B4CEA-5C4B-4C1A-B53B-9B4196A1B521}"/>
              </a:ext>
            </a:extLst>
          </p:cNvPr>
          <p:cNvCxnSpPr/>
          <p:nvPr/>
        </p:nvCxnSpPr>
        <p:spPr>
          <a:xfrm>
            <a:off x="2375756" y="4583182"/>
            <a:ext cx="3780420" cy="0"/>
          </a:xfrm>
          <a:prstGeom prst="straightConnector1">
            <a:avLst/>
          </a:prstGeom>
          <a:ln w="25400">
            <a:headEnd type="triangle" w="lg" len="lg"/>
            <a:tailEnd type="triangle" w="lg" len="lg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E9A66057-6E64-4C55-9786-A4B9E596E974}"/>
              </a:ext>
            </a:extLst>
          </p:cNvPr>
          <p:cNvSpPr txBox="1"/>
          <p:nvPr/>
        </p:nvSpPr>
        <p:spPr>
          <a:xfrm>
            <a:off x="4265966" y="4581717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accent1"/>
                </a:solidFill>
              </a:rPr>
              <a:t>6 m</a:t>
            </a:r>
          </a:p>
        </p:txBody>
      </p:sp>
      <p:cxnSp>
        <p:nvCxnSpPr>
          <p:cNvPr id="26" name="Conector de Seta Reta 25">
            <a:extLst>
              <a:ext uri="{FF2B5EF4-FFF2-40B4-BE49-F238E27FC236}">
                <a16:creationId xmlns:a16="http://schemas.microsoft.com/office/drawing/2014/main" id="{B8B6A328-B197-4206-9D42-41937DA3D6D7}"/>
              </a:ext>
            </a:extLst>
          </p:cNvPr>
          <p:cNvCxnSpPr>
            <a:cxnSpLocks/>
          </p:cNvCxnSpPr>
          <p:nvPr/>
        </p:nvCxnSpPr>
        <p:spPr>
          <a:xfrm>
            <a:off x="755576" y="2031454"/>
            <a:ext cx="0" cy="2166441"/>
          </a:xfrm>
          <a:prstGeom prst="straightConnector1">
            <a:avLst/>
          </a:prstGeom>
          <a:ln w="25400">
            <a:headEnd type="triangle" w="lg" len="lg"/>
            <a:tailEnd type="triangle" w="lg" len="lg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46BB4484-7A44-46E5-800D-DFB1CF1F0F48}"/>
              </a:ext>
            </a:extLst>
          </p:cNvPr>
          <p:cNvSpPr txBox="1"/>
          <p:nvPr/>
        </p:nvSpPr>
        <p:spPr>
          <a:xfrm>
            <a:off x="882502" y="2763742"/>
            <a:ext cx="683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accent1"/>
                </a:solidFill>
              </a:rPr>
              <a:t>7 m</a:t>
            </a:r>
          </a:p>
        </p:txBody>
      </p:sp>
      <p:pic>
        <p:nvPicPr>
          <p:cNvPr id="19" name="Imagem 18">
            <a:extLst>
              <a:ext uri="{FF2B5EF4-FFF2-40B4-BE49-F238E27FC236}">
                <a16:creationId xmlns:a16="http://schemas.microsoft.com/office/drawing/2014/main" id="{908AFDA2-B0B2-4985-81CD-568262609BD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6850" t="38795" r="24801" b="13582"/>
          <a:stretch/>
        </p:blipFill>
        <p:spPr>
          <a:xfrm>
            <a:off x="2812799" y="1363331"/>
            <a:ext cx="756084" cy="714079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1" name="Imagem 20">
            <a:extLst>
              <a:ext uri="{FF2B5EF4-FFF2-40B4-BE49-F238E27FC236}">
                <a16:creationId xmlns:a16="http://schemas.microsoft.com/office/drawing/2014/main" id="{583C9985-BC42-4267-9B0B-A4C5DCA2653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6850" t="38795" r="24801" b="13582"/>
          <a:stretch/>
        </p:blipFill>
        <p:spPr>
          <a:xfrm>
            <a:off x="6784814" y="1358948"/>
            <a:ext cx="756084" cy="714079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2" name="Imagem 21">
            <a:extLst>
              <a:ext uri="{FF2B5EF4-FFF2-40B4-BE49-F238E27FC236}">
                <a16:creationId xmlns:a16="http://schemas.microsoft.com/office/drawing/2014/main" id="{74424F62-6732-40DB-888B-EA67B63AF81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6850" t="38795" r="24801" b="13582"/>
          <a:stretch/>
        </p:blipFill>
        <p:spPr>
          <a:xfrm>
            <a:off x="6669710" y="3686427"/>
            <a:ext cx="756084" cy="714079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3" name="Imagem 22">
            <a:extLst>
              <a:ext uri="{FF2B5EF4-FFF2-40B4-BE49-F238E27FC236}">
                <a16:creationId xmlns:a16="http://schemas.microsoft.com/office/drawing/2014/main" id="{539BCCBF-F567-4D23-91E1-775E5074807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6850" t="38795" r="24801" b="13582"/>
          <a:stretch/>
        </p:blipFill>
        <p:spPr>
          <a:xfrm>
            <a:off x="2927595" y="3720744"/>
            <a:ext cx="756084" cy="714079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9" name="Imagem 28">
            <a:extLst>
              <a:ext uri="{FF2B5EF4-FFF2-40B4-BE49-F238E27FC236}">
                <a16:creationId xmlns:a16="http://schemas.microsoft.com/office/drawing/2014/main" id="{4FE53FA3-740C-4419-91D9-660033C7038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6850" t="38795" r="24801" b="13582"/>
          <a:stretch/>
        </p:blipFill>
        <p:spPr>
          <a:xfrm>
            <a:off x="1406146" y="3796040"/>
            <a:ext cx="756084" cy="714079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0" name="Imagem 29">
            <a:extLst>
              <a:ext uri="{FF2B5EF4-FFF2-40B4-BE49-F238E27FC236}">
                <a16:creationId xmlns:a16="http://schemas.microsoft.com/office/drawing/2014/main" id="{E9BD2467-353B-455D-AD40-764B8EAB1EC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6850" t="38795" r="24801" b="13582"/>
          <a:stretch/>
        </p:blipFill>
        <p:spPr>
          <a:xfrm>
            <a:off x="1302218" y="1401591"/>
            <a:ext cx="756084" cy="714079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1" name="Imagem 30">
            <a:extLst>
              <a:ext uri="{FF2B5EF4-FFF2-40B4-BE49-F238E27FC236}">
                <a16:creationId xmlns:a16="http://schemas.microsoft.com/office/drawing/2014/main" id="{FD181B67-EA4F-4568-9905-C44C442D0C2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6850" t="38795" r="24801" b="13582"/>
          <a:stretch/>
        </p:blipFill>
        <p:spPr>
          <a:xfrm>
            <a:off x="5072127" y="1412776"/>
            <a:ext cx="756084" cy="714079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2" name="Imagem 31">
            <a:extLst>
              <a:ext uri="{FF2B5EF4-FFF2-40B4-BE49-F238E27FC236}">
                <a16:creationId xmlns:a16="http://schemas.microsoft.com/office/drawing/2014/main" id="{D841C331-A4E5-4545-ABF7-08D6FB7570E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6850" t="38795" r="24801" b="13582"/>
          <a:stretch/>
        </p:blipFill>
        <p:spPr>
          <a:xfrm>
            <a:off x="5104047" y="3717032"/>
            <a:ext cx="756084" cy="714079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3" name="CaixaDeTexto 32">
            <a:extLst>
              <a:ext uri="{FF2B5EF4-FFF2-40B4-BE49-F238E27FC236}">
                <a16:creationId xmlns:a16="http://schemas.microsoft.com/office/drawing/2014/main" id="{587992AA-53CD-4766-9B41-A08A1A44EA8A}"/>
              </a:ext>
            </a:extLst>
          </p:cNvPr>
          <p:cNvSpPr txBox="1"/>
          <p:nvPr/>
        </p:nvSpPr>
        <p:spPr>
          <a:xfrm>
            <a:off x="2375756" y="5506851"/>
            <a:ext cx="4392488" cy="83099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2e/</a:t>
            </a:r>
            <a:r>
              <a:rPr lang="pt-BR" sz="2400" b="1" dirty="0" err="1"/>
              <a:t>pl</a:t>
            </a:r>
            <a:r>
              <a:rPr lang="pt-BR" sz="2400" b="1" dirty="0"/>
              <a:t> </a:t>
            </a:r>
            <a:r>
              <a:rPr lang="pt-BR" sz="2400" b="1" dirty="0">
                <a:sym typeface="Wingdings" panose="05000000000000000000" pitchFamily="2" charset="2"/>
              </a:rPr>
              <a:t> P%= 93,2%</a:t>
            </a:r>
          </a:p>
          <a:p>
            <a:pPr algn="ctr"/>
            <a:r>
              <a:rPr lang="pt-BR" sz="2400" b="1" dirty="0" err="1">
                <a:sym typeface="Wingdings" panose="05000000000000000000" pitchFamily="2" charset="2"/>
              </a:rPr>
              <a:t>3x7</a:t>
            </a:r>
            <a:endParaRPr lang="pt-BR" sz="2400" b="1" dirty="0"/>
          </a:p>
        </p:txBody>
      </p:sp>
      <p:cxnSp>
        <p:nvCxnSpPr>
          <p:cNvPr id="36" name="Conector de Seta Reta 35">
            <a:extLst>
              <a:ext uri="{FF2B5EF4-FFF2-40B4-BE49-F238E27FC236}">
                <a16:creationId xmlns:a16="http://schemas.microsoft.com/office/drawing/2014/main" id="{4D593005-9AB1-40FC-818E-DD4E0BA53CBE}"/>
              </a:ext>
            </a:extLst>
          </p:cNvPr>
          <p:cNvCxnSpPr>
            <a:cxnSpLocks/>
          </p:cNvCxnSpPr>
          <p:nvPr/>
        </p:nvCxnSpPr>
        <p:spPr>
          <a:xfrm>
            <a:off x="5413266" y="2492896"/>
            <a:ext cx="1733020" cy="0"/>
          </a:xfrm>
          <a:prstGeom prst="straightConnector1">
            <a:avLst/>
          </a:prstGeom>
          <a:ln w="25400">
            <a:headEnd type="triangle" w="lg" len="lg"/>
            <a:tailEnd type="triangle" w="lg" len="lg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7" name="CaixaDeTexto 36">
            <a:extLst>
              <a:ext uri="{FF2B5EF4-FFF2-40B4-BE49-F238E27FC236}">
                <a16:creationId xmlns:a16="http://schemas.microsoft.com/office/drawing/2014/main" id="{2DDECC45-A5F4-4E15-9AF4-E4F7C78A6FF7}"/>
              </a:ext>
            </a:extLst>
          </p:cNvPr>
          <p:cNvSpPr txBox="1"/>
          <p:nvPr/>
        </p:nvSpPr>
        <p:spPr>
          <a:xfrm>
            <a:off x="5975030" y="2428054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accent1"/>
                </a:solidFill>
              </a:rPr>
              <a:t>3 m</a:t>
            </a:r>
          </a:p>
        </p:txBody>
      </p:sp>
      <p:cxnSp>
        <p:nvCxnSpPr>
          <p:cNvPr id="38" name="Conector de Seta Reta 37">
            <a:extLst>
              <a:ext uri="{FF2B5EF4-FFF2-40B4-BE49-F238E27FC236}">
                <a16:creationId xmlns:a16="http://schemas.microsoft.com/office/drawing/2014/main" id="{E5D80FA6-9113-44ED-AEA4-C41DAADF1110}"/>
              </a:ext>
            </a:extLst>
          </p:cNvPr>
          <p:cNvCxnSpPr>
            <a:cxnSpLocks/>
          </p:cNvCxnSpPr>
          <p:nvPr/>
        </p:nvCxnSpPr>
        <p:spPr>
          <a:xfrm>
            <a:off x="3190841" y="2492896"/>
            <a:ext cx="2222425" cy="0"/>
          </a:xfrm>
          <a:prstGeom prst="straightConnector1">
            <a:avLst/>
          </a:prstGeom>
          <a:ln w="25400">
            <a:headEnd type="triangle" w="lg" len="lg"/>
            <a:tailEnd type="triangle" w="lg" len="lg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9" name="CaixaDeTexto 38">
            <a:extLst>
              <a:ext uri="{FF2B5EF4-FFF2-40B4-BE49-F238E27FC236}">
                <a16:creationId xmlns:a16="http://schemas.microsoft.com/office/drawing/2014/main" id="{423B2A68-C0B1-4B44-A9DA-A3D98E7E3A17}"/>
              </a:ext>
            </a:extLst>
          </p:cNvPr>
          <p:cNvSpPr txBox="1"/>
          <p:nvPr/>
        </p:nvSpPr>
        <p:spPr>
          <a:xfrm>
            <a:off x="4087904" y="2467554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accent1"/>
                </a:solidFill>
              </a:rPr>
              <a:t>3 m</a:t>
            </a:r>
          </a:p>
        </p:txBody>
      </p:sp>
      <p:sp>
        <p:nvSpPr>
          <p:cNvPr id="2" name="Espaço Reservado para Rodapé 1">
            <a:extLst>
              <a:ext uri="{FF2B5EF4-FFF2-40B4-BE49-F238E27FC236}">
                <a16:creationId xmlns:a16="http://schemas.microsoft.com/office/drawing/2014/main" id="{969F2077-2FA4-0DC1-B647-A2ABE359C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Prof Patricia A A Marques LEB1571 Irrigação ESALQ 2023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441112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>
            <a:extLst>
              <a:ext uri="{FF2B5EF4-FFF2-40B4-BE49-F238E27FC236}">
                <a16:creationId xmlns:a16="http://schemas.microsoft.com/office/drawing/2014/main" id="{199BF70F-EA14-4B96-904C-192831A54A7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028" name="Picture 4" descr="full tree of Oranges">
            <a:extLst>
              <a:ext uri="{FF2B5EF4-FFF2-40B4-BE49-F238E27FC236}">
                <a16:creationId xmlns:a16="http://schemas.microsoft.com/office/drawing/2014/main" id="{A50CACB6-7BFD-42D8-B55D-289FEAD89F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824" b="3677"/>
          <a:stretch/>
        </p:blipFill>
        <p:spPr bwMode="auto">
          <a:xfrm>
            <a:off x="890426" y="648411"/>
            <a:ext cx="1664197" cy="1384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full tree of Oranges">
            <a:extLst>
              <a:ext uri="{FF2B5EF4-FFF2-40B4-BE49-F238E27FC236}">
                <a16:creationId xmlns:a16="http://schemas.microsoft.com/office/drawing/2014/main" id="{78ADA134-E01E-4714-A3E7-54B790D995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824" b="3677"/>
          <a:stretch/>
        </p:blipFill>
        <p:spPr bwMode="auto">
          <a:xfrm>
            <a:off x="2851580" y="689480"/>
            <a:ext cx="1664197" cy="1384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1E804562-0F73-4A33-98BA-0F632F200693}"/>
              </a:ext>
            </a:extLst>
          </p:cNvPr>
          <p:cNvSpPr/>
          <p:nvPr/>
        </p:nvSpPr>
        <p:spPr>
          <a:xfrm>
            <a:off x="899591" y="1988840"/>
            <a:ext cx="7558451" cy="1725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EAA78550-D7CA-4969-A246-135FFAA8BCEF}"/>
              </a:ext>
            </a:extLst>
          </p:cNvPr>
          <p:cNvSpPr/>
          <p:nvPr/>
        </p:nvSpPr>
        <p:spPr>
          <a:xfrm>
            <a:off x="890426" y="4197895"/>
            <a:ext cx="6984776" cy="885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7" name="Conector de Seta Reta 16">
            <a:extLst>
              <a:ext uri="{FF2B5EF4-FFF2-40B4-BE49-F238E27FC236}">
                <a16:creationId xmlns:a16="http://schemas.microsoft.com/office/drawing/2014/main" id="{5EA682E7-C305-45F9-A0E3-16ECE98B96CC}"/>
              </a:ext>
            </a:extLst>
          </p:cNvPr>
          <p:cNvCxnSpPr>
            <a:cxnSpLocks/>
          </p:cNvCxnSpPr>
          <p:nvPr/>
        </p:nvCxnSpPr>
        <p:spPr>
          <a:xfrm>
            <a:off x="1565666" y="2275407"/>
            <a:ext cx="2214246" cy="0"/>
          </a:xfrm>
          <a:prstGeom prst="straightConnector1">
            <a:avLst/>
          </a:prstGeom>
          <a:ln w="25400">
            <a:headEnd type="triangle" w="lg" len="lg"/>
            <a:tailEnd type="triangle" w="lg" len="lg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3B691F00-BAA1-4D2D-9C68-57E810DAAEB6}"/>
              </a:ext>
            </a:extLst>
          </p:cNvPr>
          <p:cNvSpPr txBox="1"/>
          <p:nvPr/>
        </p:nvSpPr>
        <p:spPr>
          <a:xfrm>
            <a:off x="2375756" y="2263372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accent1"/>
                </a:solidFill>
              </a:rPr>
              <a:t>6 m</a:t>
            </a:r>
          </a:p>
        </p:txBody>
      </p:sp>
      <p:cxnSp>
        <p:nvCxnSpPr>
          <p:cNvPr id="26" name="Conector de Seta Reta 25">
            <a:extLst>
              <a:ext uri="{FF2B5EF4-FFF2-40B4-BE49-F238E27FC236}">
                <a16:creationId xmlns:a16="http://schemas.microsoft.com/office/drawing/2014/main" id="{B8B6A328-B197-4206-9D42-41937DA3D6D7}"/>
              </a:ext>
            </a:extLst>
          </p:cNvPr>
          <p:cNvCxnSpPr>
            <a:cxnSpLocks/>
          </p:cNvCxnSpPr>
          <p:nvPr/>
        </p:nvCxnSpPr>
        <p:spPr>
          <a:xfrm>
            <a:off x="755576" y="2031454"/>
            <a:ext cx="0" cy="2166441"/>
          </a:xfrm>
          <a:prstGeom prst="straightConnector1">
            <a:avLst/>
          </a:prstGeom>
          <a:ln w="25400">
            <a:headEnd type="triangle" w="lg" len="lg"/>
            <a:tailEnd type="triangle" w="lg" len="lg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46BB4484-7A44-46E5-800D-DFB1CF1F0F48}"/>
              </a:ext>
            </a:extLst>
          </p:cNvPr>
          <p:cNvSpPr txBox="1"/>
          <p:nvPr/>
        </p:nvSpPr>
        <p:spPr>
          <a:xfrm>
            <a:off x="882502" y="2763742"/>
            <a:ext cx="683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accent1"/>
                </a:solidFill>
              </a:rPr>
              <a:t>6 m</a:t>
            </a:r>
          </a:p>
        </p:txBody>
      </p:sp>
      <p:pic>
        <p:nvPicPr>
          <p:cNvPr id="28" name="Picture 4" descr="full tree of Oranges">
            <a:extLst>
              <a:ext uri="{FF2B5EF4-FFF2-40B4-BE49-F238E27FC236}">
                <a16:creationId xmlns:a16="http://schemas.microsoft.com/office/drawing/2014/main" id="{5E3F7C50-61A1-4E4F-A521-A863BB5F88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824" b="3677"/>
          <a:stretch/>
        </p:blipFill>
        <p:spPr bwMode="auto">
          <a:xfrm>
            <a:off x="4784526" y="631849"/>
            <a:ext cx="1664197" cy="1384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4" descr="full tree of Oranges">
            <a:extLst>
              <a:ext uri="{FF2B5EF4-FFF2-40B4-BE49-F238E27FC236}">
                <a16:creationId xmlns:a16="http://schemas.microsoft.com/office/drawing/2014/main" id="{4BD8E005-3CD7-4B09-A19F-7DAFE90213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824" b="3677"/>
          <a:stretch/>
        </p:blipFill>
        <p:spPr bwMode="auto">
          <a:xfrm>
            <a:off x="6793851" y="640377"/>
            <a:ext cx="1664197" cy="1384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5" name="Conector de Seta Reta 34">
            <a:extLst>
              <a:ext uri="{FF2B5EF4-FFF2-40B4-BE49-F238E27FC236}">
                <a16:creationId xmlns:a16="http://schemas.microsoft.com/office/drawing/2014/main" id="{6755DCB2-0F35-4971-904B-3FEE84270D44}"/>
              </a:ext>
            </a:extLst>
          </p:cNvPr>
          <p:cNvCxnSpPr>
            <a:cxnSpLocks/>
          </p:cNvCxnSpPr>
          <p:nvPr/>
        </p:nvCxnSpPr>
        <p:spPr>
          <a:xfrm>
            <a:off x="5411703" y="2275407"/>
            <a:ext cx="2214246" cy="0"/>
          </a:xfrm>
          <a:prstGeom prst="straightConnector1">
            <a:avLst/>
          </a:prstGeom>
          <a:ln w="25400">
            <a:headEnd type="triangle" w="lg" len="lg"/>
            <a:tailEnd type="triangle" w="lg" len="lg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11C993B9-A43A-4E2A-907E-0CE4C56BF32D}"/>
              </a:ext>
            </a:extLst>
          </p:cNvPr>
          <p:cNvSpPr txBox="1"/>
          <p:nvPr/>
        </p:nvSpPr>
        <p:spPr>
          <a:xfrm>
            <a:off x="6250699" y="2294723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accent1"/>
                </a:solidFill>
              </a:rPr>
              <a:t>6 m</a:t>
            </a:r>
          </a:p>
        </p:txBody>
      </p:sp>
      <p:pic>
        <p:nvPicPr>
          <p:cNvPr id="21" name="Imagem 20">
            <a:extLst>
              <a:ext uri="{FF2B5EF4-FFF2-40B4-BE49-F238E27FC236}">
                <a16:creationId xmlns:a16="http://schemas.microsoft.com/office/drawing/2014/main" id="{583C9985-BC42-4267-9B0B-A4C5DCA2653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6850" t="38795" r="24801" b="13582"/>
          <a:stretch/>
        </p:blipFill>
        <p:spPr>
          <a:xfrm>
            <a:off x="6214695" y="1349876"/>
            <a:ext cx="756084" cy="714079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7" name="Imagem 36">
            <a:extLst>
              <a:ext uri="{FF2B5EF4-FFF2-40B4-BE49-F238E27FC236}">
                <a16:creationId xmlns:a16="http://schemas.microsoft.com/office/drawing/2014/main" id="{52D04092-6DA2-4304-8A38-55CBC25CE5D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6850" t="38795" r="24801" b="13582"/>
          <a:stretch/>
        </p:blipFill>
        <p:spPr>
          <a:xfrm>
            <a:off x="2199464" y="1400934"/>
            <a:ext cx="756084" cy="714079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8" name="CaixaDeTexto 37">
            <a:extLst>
              <a:ext uri="{FF2B5EF4-FFF2-40B4-BE49-F238E27FC236}">
                <a16:creationId xmlns:a16="http://schemas.microsoft.com/office/drawing/2014/main" id="{4449EB78-441A-4A67-85BF-5AD350BD41E5}"/>
              </a:ext>
            </a:extLst>
          </p:cNvPr>
          <p:cNvSpPr txBox="1"/>
          <p:nvPr/>
        </p:nvSpPr>
        <p:spPr>
          <a:xfrm>
            <a:off x="2528156" y="4941168"/>
            <a:ext cx="4392488" cy="83099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½ e/</a:t>
            </a:r>
            <a:r>
              <a:rPr lang="pt-BR" sz="2400" b="1" dirty="0" err="1"/>
              <a:t>pl</a:t>
            </a:r>
            <a:r>
              <a:rPr lang="pt-BR" sz="2400" b="1" dirty="0"/>
              <a:t> </a:t>
            </a:r>
            <a:r>
              <a:rPr lang="pt-BR" sz="2400" b="1" dirty="0">
                <a:sym typeface="Wingdings" panose="05000000000000000000" pitchFamily="2" charset="2"/>
              </a:rPr>
              <a:t> P%= 23,8%</a:t>
            </a:r>
          </a:p>
          <a:p>
            <a:pPr algn="ctr"/>
            <a:r>
              <a:rPr lang="pt-BR" sz="2400" b="1" dirty="0" err="1">
                <a:sym typeface="Wingdings" panose="05000000000000000000" pitchFamily="2" charset="2"/>
              </a:rPr>
              <a:t>12x7</a:t>
            </a:r>
            <a:endParaRPr lang="pt-BR" sz="2400" b="1" dirty="0"/>
          </a:p>
        </p:txBody>
      </p:sp>
      <p:pic>
        <p:nvPicPr>
          <p:cNvPr id="58" name="Picture 4" descr="full tree of Oranges">
            <a:extLst>
              <a:ext uri="{FF2B5EF4-FFF2-40B4-BE49-F238E27FC236}">
                <a16:creationId xmlns:a16="http://schemas.microsoft.com/office/drawing/2014/main" id="{5FD16958-ACDD-4321-868F-A7C87FAD9A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824" b="3677"/>
          <a:stretch/>
        </p:blipFill>
        <p:spPr bwMode="auto">
          <a:xfrm>
            <a:off x="890420" y="2781488"/>
            <a:ext cx="1664197" cy="1384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4" descr="full tree of Oranges">
            <a:extLst>
              <a:ext uri="{FF2B5EF4-FFF2-40B4-BE49-F238E27FC236}">
                <a16:creationId xmlns:a16="http://schemas.microsoft.com/office/drawing/2014/main" id="{03F0A167-1143-40CA-BE4B-0B3E8101D3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824" b="3677"/>
          <a:stretch/>
        </p:blipFill>
        <p:spPr bwMode="auto">
          <a:xfrm>
            <a:off x="2851574" y="2822557"/>
            <a:ext cx="1664197" cy="1384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0" name="Conector de Seta Reta 59">
            <a:extLst>
              <a:ext uri="{FF2B5EF4-FFF2-40B4-BE49-F238E27FC236}">
                <a16:creationId xmlns:a16="http://schemas.microsoft.com/office/drawing/2014/main" id="{FE0F755D-1FB3-4AE9-8276-2EE0D95924C7}"/>
              </a:ext>
            </a:extLst>
          </p:cNvPr>
          <p:cNvCxnSpPr>
            <a:cxnSpLocks/>
          </p:cNvCxnSpPr>
          <p:nvPr/>
        </p:nvCxnSpPr>
        <p:spPr>
          <a:xfrm>
            <a:off x="1565660" y="4408484"/>
            <a:ext cx="2214246" cy="0"/>
          </a:xfrm>
          <a:prstGeom prst="straightConnector1">
            <a:avLst/>
          </a:prstGeom>
          <a:ln w="25400">
            <a:headEnd type="triangle" w="lg" len="lg"/>
            <a:tailEnd type="triangle" w="lg" len="lg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1" name="CaixaDeTexto 60">
            <a:extLst>
              <a:ext uri="{FF2B5EF4-FFF2-40B4-BE49-F238E27FC236}">
                <a16:creationId xmlns:a16="http://schemas.microsoft.com/office/drawing/2014/main" id="{DFEDC220-18D5-4C34-8CF8-6B86D9DCBE65}"/>
              </a:ext>
            </a:extLst>
          </p:cNvPr>
          <p:cNvSpPr txBox="1"/>
          <p:nvPr/>
        </p:nvSpPr>
        <p:spPr>
          <a:xfrm>
            <a:off x="2375750" y="4396449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accent1"/>
                </a:solidFill>
              </a:rPr>
              <a:t>6 m</a:t>
            </a:r>
          </a:p>
        </p:txBody>
      </p:sp>
      <p:pic>
        <p:nvPicPr>
          <p:cNvPr id="62" name="Picture 4" descr="full tree of Oranges">
            <a:extLst>
              <a:ext uri="{FF2B5EF4-FFF2-40B4-BE49-F238E27FC236}">
                <a16:creationId xmlns:a16="http://schemas.microsoft.com/office/drawing/2014/main" id="{81ED808F-A276-4373-998D-72E4BFA532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824" b="3677"/>
          <a:stretch/>
        </p:blipFill>
        <p:spPr bwMode="auto">
          <a:xfrm>
            <a:off x="4784520" y="2764926"/>
            <a:ext cx="1664197" cy="1384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4" descr="full tree of Oranges">
            <a:extLst>
              <a:ext uri="{FF2B5EF4-FFF2-40B4-BE49-F238E27FC236}">
                <a16:creationId xmlns:a16="http://schemas.microsoft.com/office/drawing/2014/main" id="{AF238404-E050-426A-B106-A79439737A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824" b="3677"/>
          <a:stretch/>
        </p:blipFill>
        <p:spPr bwMode="auto">
          <a:xfrm>
            <a:off x="6793845" y="2773454"/>
            <a:ext cx="1664197" cy="1384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4" name="Conector de Seta Reta 63">
            <a:extLst>
              <a:ext uri="{FF2B5EF4-FFF2-40B4-BE49-F238E27FC236}">
                <a16:creationId xmlns:a16="http://schemas.microsoft.com/office/drawing/2014/main" id="{892DB9B2-9A06-4BE3-8361-A9684076322E}"/>
              </a:ext>
            </a:extLst>
          </p:cNvPr>
          <p:cNvCxnSpPr>
            <a:cxnSpLocks/>
          </p:cNvCxnSpPr>
          <p:nvPr/>
        </p:nvCxnSpPr>
        <p:spPr>
          <a:xfrm>
            <a:off x="5411697" y="4408484"/>
            <a:ext cx="2214246" cy="0"/>
          </a:xfrm>
          <a:prstGeom prst="straightConnector1">
            <a:avLst/>
          </a:prstGeom>
          <a:ln w="25400">
            <a:headEnd type="triangle" w="lg" len="lg"/>
            <a:tailEnd type="triangle" w="lg" len="lg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5" name="CaixaDeTexto 64">
            <a:extLst>
              <a:ext uri="{FF2B5EF4-FFF2-40B4-BE49-F238E27FC236}">
                <a16:creationId xmlns:a16="http://schemas.microsoft.com/office/drawing/2014/main" id="{098F00BD-9A98-4DAD-8D78-7CA60A56CE4C}"/>
              </a:ext>
            </a:extLst>
          </p:cNvPr>
          <p:cNvSpPr txBox="1"/>
          <p:nvPr/>
        </p:nvSpPr>
        <p:spPr>
          <a:xfrm>
            <a:off x="6250693" y="4427800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accent1"/>
                </a:solidFill>
              </a:rPr>
              <a:t>6 m</a:t>
            </a:r>
          </a:p>
        </p:txBody>
      </p:sp>
      <p:pic>
        <p:nvPicPr>
          <p:cNvPr id="66" name="Imagem 65">
            <a:extLst>
              <a:ext uri="{FF2B5EF4-FFF2-40B4-BE49-F238E27FC236}">
                <a16:creationId xmlns:a16="http://schemas.microsoft.com/office/drawing/2014/main" id="{73F62D79-630F-4B69-ADCD-657F628D478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6850" t="38795" r="24801" b="13582"/>
          <a:stretch/>
        </p:blipFill>
        <p:spPr>
          <a:xfrm>
            <a:off x="6214689" y="3482953"/>
            <a:ext cx="756084" cy="714079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7" name="Imagem 66">
            <a:extLst>
              <a:ext uri="{FF2B5EF4-FFF2-40B4-BE49-F238E27FC236}">
                <a16:creationId xmlns:a16="http://schemas.microsoft.com/office/drawing/2014/main" id="{70073DC5-A722-41F0-A2E3-CAD10EED3A8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6850" t="38795" r="24801" b="13582"/>
          <a:stretch/>
        </p:blipFill>
        <p:spPr>
          <a:xfrm>
            <a:off x="2199458" y="3534011"/>
            <a:ext cx="756084" cy="714079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cxnSp>
        <p:nvCxnSpPr>
          <p:cNvPr id="68" name="Conector de Seta Reta 67">
            <a:extLst>
              <a:ext uri="{FF2B5EF4-FFF2-40B4-BE49-F238E27FC236}">
                <a16:creationId xmlns:a16="http://schemas.microsoft.com/office/drawing/2014/main" id="{02AD11C2-0843-454B-9B37-92F2A494C7C9}"/>
              </a:ext>
            </a:extLst>
          </p:cNvPr>
          <p:cNvCxnSpPr>
            <a:cxnSpLocks/>
          </p:cNvCxnSpPr>
          <p:nvPr/>
        </p:nvCxnSpPr>
        <p:spPr>
          <a:xfrm>
            <a:off x="2689460" y="2641160"/>
            <a:ext cx="4104385" cy="22895"/>
          </a:xfrm>
          <a:prstGeom prst="straightConnector1">
            <a:avLst/>
          </a:prstGeom>
          <a:ln w="25400">
            <a:headEnd type="triangle" w="lg" len="lg"/>
            <a:tailEnd type="triangle" w="lg" len="lg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9" name="CaixaDeTexto 68">
            <a:extLst>
              <a:ext uri="{FF2B5EF4-FFF2-40B4-BE49-F238E27FC236}">
                <a16:creationId xmlns:a16="http://schemas.microsoft.com/office/drawing/2014/main" id="{0B1ED57C-7F58-4059-9AE6-3DC03498A9F3}"/>
              </a:ext>
            </a:extLst>
          </p:cNvPr>
          <p:cNvSpPr txBox="1"/>
          <p:nvPr/>
        </p:nvSpPr>
        <p:spPr>
          <a:xfrm>
            <a:off x="4277223" y="2272013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accent1"/>
                </a:solidFill>
              </a:rPr>
              <a:t>12 m</a:t>
            </a:r>
          </a:p>
        </p:txBody>
      </p:sp>
      <p:sp>
        <p:nvSpPr>
          <p:cNvPr id="70" name="CaixaDeTexto 69">
            <a:extLst>
              <a:ext uri="{FF2B5EF4-FFF2-40B4-BE49-F238E27FC236}">
                <a16:creationId xmlns:a16="http://schemas.microsoft.com/office/drawing/2014/main" id="{C3148AF5-4FBE-4AAF-A658-9F07C6F074BD}"/>
              </a:ext>
            </a:extLst>
          </p:cNvPr>
          <p:cNvSpPr txBox="1"/>
          <p:nvPr/>
        </p:nvSpPr>
        <p:spPr>
          <a:xfrm>
            <a:off x="195012" y="2822557"/>
            <a:ext cx="657430" cy="378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accent1"/>
                </a:solidFill>
              </a:rPr>
              <a:t>7 m</a:t>
            </a:r>
          </a:p>
        </p:txBody>
      </p:sp>
      <p:sp>
        <p:nvSpPr>
          <p:cNvPr id="2" name="Espaço Reservado para Rodapé 1">
            <a:extLst>
              <a:ext uri="{FF2B5EF4-FFF2-40B4-BE49-F238E27FC236}">
                <a16:creationId xmlns:a16="http://schemas.microsoft.com/office/drawing/2014/main" id="{E43E4869-6ACE-6016-649C-1791DE07D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Prof Patricia A A Marques LEB1571 Irrigação ESALQ 2023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567026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>
            <a:extLst>
              <a:ext uri="{FF2B5EF4-FFF2-40B4-BE49-F238E27FC236}">
                <a16:creationId xmlns:a16="http://schemas.microsoft.com/office/drawing/2014/main" id="{199BF70F-EA14-4B96-904C-192831A54A7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Object 3">
            <a:extLst>
              <a:ext uri="{FF2B5EF4-FFF2-40B4-BE49-F238E27FC236}">
                <a16:creationId xmlns:a16="http://schemas.microsoft.com/office/drawing/2014/main" id="{518C4B43-E14E-5396-D205-9D0259F94589}"/>
              </a:ext>
            </a:extLst>
          </p:cNvPr>
          <p:cNvSpPr txBox="1"/>
          <p:nvPr/>
        </p:nvSpPr>
        <p:spPr bwMode="auto">
          <a:xfrm>
            <a:off x="1331640" y="908720"/>
            <a:ext cx="7355277" cy="547304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pt-BR" sz="2000" b="1" dirty="0">
                <a:solidFill>
                  <a:schemeClr val="tx1"/>
                </a:solidFill>
              </a:rPr>
              <a:t>Nosso projeto</a:t>
            </a:r>
            <a:endParaRPr lang="pt-BR" sz="2000" dirty="0">
              <a:solidFill>
                <a:schemeClr val="tx1"/>
              </a:solidFill>
            </a:endParaRPr>
          </a:p>
          <a:p>
            <a:r>
              <a:rPr lang="pt-BR" sz="2000" dirty="0">
                <a:latin typeface="Cambria Math" panose="02040503050406030204" pitchFamily="18" charset="0"/>
              </a:rPr>
              <a:t>Regiões úmidas </a:t>
            </a:r>
            <a:r>
              <a:rPr lang="pt-BR" sz="2000" dirty="0">
                <a:latin typeface="Cambria Math" panose="02040503050406030204" pitchFamily="18" charset="0"/>
                <a:sym typeface="Wingdings" panose="05000000000000000000" pitchFamily="2" charset="2"/>
              </a:rPr>
              <a:t> mínimo 25% da área molhada</a:t>
            </a:r>
          </a:p>
          <a:p>
            <a:r>
              <a:rPr lang="pt-BR" sz="2000" dirty="0">
                <a:latin typeface="Cambria Math" panose="02040503050406030204" pitchFamily="18" charset="0"/>
                <a:sym typeface="Wingdings" panose="05000000000000000000" pitchFamily="2" charset="2"/>
              </a:rPr>
              <a:t>Máximo área molhada = GC</a:t>
            </a:r>
            <a:endParaRPr lang="pt-BR" sz="2000" dirty="0">
              <a:solidFill>
                <a:schemeClr val="tx1"/>
              </a:solidFill>
              <a:latin typeface="Cambria Math" panose="02040503050406030204" pitchFamily="18" charset="0"/>
            </a:endParaRPr>
          </a:p>
          <a:p>
            <a:endParaRPr lang="pt-BR" sz="2000" dirty="0">
              <a:latin typeface="Cambria Math" panose="02040503050406030204" pitchFamily="18" charset="0"/>
            </a:endParaRPr>
          </a:p>
          <a:p>
            <a:r>
              <a:rPr lang="pt-BR" sz="2000" dirty="0">
                <a:solidFill>
                  <a:srgbClr val="0070C0"/>
                </a:solidFill>
                <a:latin typeface="Cambria Math" panose="02040503050406030204" pitchFamily="18" charset="0"/>
              </a:rPr>
              <a:t>									&gt; 33% OK</a:t>
            </a:r>
            <a:endParaRPr lang="pt-BR" sz="2000" dirty="0">
              <a:solidFill>
                <a:schemeClr val="tx1"/>
              </a:solidFill>
              <a:latin typeface="Cambria Math" panose="02040503050406030204" pitchFamily="18" charset="0"/>
            </a:endParaRPr>
          </a:p>
          <a:p>
            <a:r>
              <a:rPr lang="pt-BR" sz="2000" dirty="0">
                <a:latin typeface="Cambria Math" panose="02040503050406030204" pitchFamily="18" charset="0"/>
              </a:rPr>
              <a:t>									&gt; GC (59,9%) não pode</a:t>
            </a:r>
          </a:p>
          <a:p>
            <a:r>
              <a:rPr lang="pt-BR" sz="2000" dirty="0">
                <a:solidFill>
                  <a:schemeClr val="tx1"/>
                </a:solidFill>
                <a:latin typeface="Cambria Math" panose="02040503050406030204" pitchFamily="18" charset="0"/>
              </a:rPr>
              <a:t>									&lt; 25% não pode</a:t>
            </a:r>
          </a:p>
          <a:p>
            <a:r>
              <a:rPr lang="pt-BR" sz="2000" b="0" dirty="0">
                <a:solidFill>
                  <a:schemeClr val="tx1"/>
                </a:solidFill>
              </a:rPr>
              <a:t>	</a:t>
            </a:r>
            <a:endParaRPr lang="pt-BR" sz="2000" b="0" i="1" dirty="0">
              <a:solidFill>
                <a:srgbClr val="000000"/>
              </a:solidFill>
              <a:latin typeface="Cambria Math" panose="02040503050406030204" pitchFamily="18" charset="0"/>
            </a:endParaRPr>
          </a:p>
          <a:p>
            <a:pPr algn="ctr"/>
            <a:endParaRPr lang="pt-BR" sz="2000" b="0" dirty="0">
              <a:solidFill>
                <a:srgbClr val="0070C0"/>
              </a:solidFill>
              <a:latin typeface="Cambria Math" panose="02040503050406030204" pitchFamily="18" charset="0"/>
            </a:endParaRPr>
          </a:p>
          <a:p>
            <a:pPr algn="ctr"/>
            <a:r>
              <a:rPr lang="pt-BR" sz="2800" b="1" dirty="0">
                <a:solidFill>
                  <a:srgbClr val="0070C0"/>
                </a:solidFill>
                <a:latin typeface="Cambria Math" panose="02040503050406030204" pitchFamily="18" charset="0"/>
              </a:rPr>
              <a:t>Utilizaremos 1 e/</a:t>
            </a:r>
            <a:r>
              <a:rPr lang="pt-BR" sz="2800" b="1" dirty="0" err="1">
                <a:solidFill>
                  <a:srgbClr val="0070C0"/>
                </a:solidFill>
                <a:latin typeface="Cambria Math" panose="02040503050406030204" pitchFamily="18" charset="0"/>
              </a:rPr>
              <a:t>pl</a:t>
            </a:r>
            <a:endParaRPr lang="pt-BR" sz="2800" b="1" dirty="0">
              <a:solidFill>
                <a:srgbClr val="0070C0"/>
              </a:solidFill>
              <a:latin typeface="Cambria Math" panose="02040503050406030204" pitchFamily="18" charset="0"/>
            </a:endParaRPr>
          </a:p>
          <a:p>
            <a:pPr algn="ctr"/>
            <a:r>
              <a:rPr lang="pt-BR" sz="2800" b="1" dirty="0">
                <a:solidFill>
                  <a:srgbClr val="0070C0"/>
                </a:solidFill>
                <a:latin typeface="Cambria Math" panose="02040503050406030204" pitchFamily="18" charset="0"/>
              </a:rPr>
              <a:t>Se = 6m </a:t>
            </a:r>
          </a:p>
          <a:p>
            <a:pPr algn="ctr"/>
            <a:r>
              <a:rPr lang="pt-BR" sz="2800" b="1" dirty="0">
                <a:solidFill>
                  <a:srgbClr val="0070C0"/>
                </a:solidFill>
                <a:latin typeface="Cambria Math" panose="02040503050406030204" pitchFamily="18" charset="0"/>
              </a:rPr>
              <a:t>Le = 7m</a:t>
            </a:r>
          </a:p>
          <a:p>
            <a:pPr algn="ctr"/>
            <a:r>
              <a:rPr lang="pt-BR" sz="2800" b="1" dirty="0">
                <a:solidFill>
                  <a:srgbClr val="0070C0"/>
                </a:solidFill>
                <a:latin typeface="Cambria Math" panose="02040503050406030204" pitchFamily="18" charset="0"/>
              </a:rPr>
              <a:t>P% = 46,7%</a:t>
            </a:r>
          </a:p>
          <a:p>
            <a:endParaRPr lang="pt-BR" sz="2000" i="1" dirty="0">
              <a:solidFill>
                <a:srgbClr val="000000"/>
              </a:solidFill>
              <a:latin typeface="Cambria Math" panose="02040503050406030204" pitchFamily="18" charset="0"/>
            </a:endParaRPr>
          </a:p>
          <a:p>
            <a:endParaRPr lang="pt-BR" sz="2000" i="1" dirty="0">
              <a:solidFill>
                <a:srgbClr val="000000"/>
              </a:solidFill>
              <a:latin typeface="Cambria Math" panose="02040503050406030204" pitchFamily="18" charset="0"/>
            </a:endParaRPr>
          </a:p>
          <a:p>
            <a:endParaRPr lang="pt-BR" sz="2000" dirty="0">
              <a:solidFill>
                <a:schemeClr val="tx1"/>
              </a:solidFill>
              <a:latin typeface="Cambria Math" panose="02040503050406030204" pitchFamily="18" charset="0"/>
            </a:endParaRPr>
          </a:p>
          <a:p>
            <a:endParaRPr lang="pt-BR" sz="2000" i="1" dirty="0">
              <a:solidFill>
                <a:schemeClr val="tx1"/>
              </a:solidFill>
              <a:latin typeface="Cambria Math" panose="02040503050406030204" pitchFamily="18" charset="0"/>
            </a:endParaRPr>
          </a:p>
          <a:p>
            <a:endParaRPr lang="pt-BR" sz="2000" dirty="0">
              <a:solidFill>
                <a:schemeClr val="tx1"/>
              </a:solidFill>
              <a:latin typeface="Cambria Math" panose="02040503050406030204" pitchFamily="18" charset="0"/>
            </a:endParaRPr>
          </a:p>
          <a:p>
            <a:endParaRPr lang="pt-BR" sz="2000" u="sng" dirty="0">
              <a:solidFill>
                <a:schemeClr val="tx1"/>
              </a:solidFill>
            </a:endParaRPr>
          </a:p>
          <a:p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D30EDB44-584B-41EC-2045-5F6FF3BF75EF}"/>
              </a:ext>
            </a:extLst>
          </p:cNvPr>
          <p:cNvSpPr txBox="1"/>
          <p:nvPr/>
        </p:nvSpPr>
        <p:spPr>
          <a:xfrm>
            <a:off x="1925789" y="2076271"/>
            <a:ext cx="3096344" cy="1200329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1e/</a:t>
            </a:r>
            <a:r>
              <a:rPr lang="pt-BR" sz="2400" b="1" dirty="0" err="1"/>
              <a:t>pl</a:t>
            </a:r>
            <a:r>
              <a:rPr lang="pt-BR" sz="2400" b="1" dirty="0"/>
              <a:t> =</a:t>
            </a:r>
            <a:r>
              <a:rPr lang="pt-BR" sz="2400" b="1" dirty="0">
                <a:sym typeface="Wingdings" panose="05000000000000000000" pitchFamily="2" charset="2"/>
              </a:rPr>
              <a:t> 46,7%</a:t>
            </a:r>
          </a:p>
          <a:p>
            <a:pPr algn="ctr"/>
            <a:r>
              <a:rPr lang="pt-BR" sz="2400" b="1" dirty="0"/>
              <a:t>2e/</a:t>
            </a:r>
            <a:r>
              <a:rPr lang="pt-BR" sz="2400" b="1" dirty="0" err="1"/>
              <a:t>pl</a:t>
            </a:r>
            <a:r>
              <a:rPr lang="pt-BR" sz="2400" b="1" dirty="0"/>
              <a:t> =</a:t>
            </a:r>
            <a:r>
              <a:rPr lang="pt-BR" sz="2400" b="1" dirty="0">
                <a:sym typeface="Wingdings" panose="05000000000000000000" pitchFamily="2" charset="2"/>
              </a:rPr>
              <a:t> 93,2%</a:t>
            </a:r>
          </a:p>
          <a:p>
            <a:pPr algn="ctr"/>
            <a:r>
              <a:rPr lang="pt-BR" sz="2400" b="1" dirty="0"/>
              <a:t>0,5e/</a:t>
            </a:r>
            <a:r>
              <a:rPr lang="pt-BR" sz="2400" b="1" dirty="0" err="1"/>
              <a:t>pl</a:t>
            </a:r>
            <a:r>
              <a:rPr lang="pt-BR" sz="2400" b="1" dirty="0"/>
              <a:t> =</a:t>
            </a:r>
            <a:r>
              <a:rPr lang="pt-BR" sz="2400" b="1" dirty="0">
                <a:sym typeface="Wingdings" panose="05000000000000000000" pitchFamily="2" charset="2"/>
              </a:rPr>
              <a:t> 23,8%</a:t>
            </a:r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966B5991-5CE0-4409-DDE2-F7A08A2BC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Prof Patricia A A Marques LEB1571 Irrigação ESALQ 2023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676728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Object 3">
                <a:extLst>
                  <a:ext uri="{FF2B5EF4-FFF2-40B4-BE49-F238E27FC236}">
                    <a16:creationId xmlns:a16="http://schemas.microsoft.com/office/drawing/2014/main" id="{534D02E7-C34A-C7BB-7A43-A086EB648D7C}"/>
                  </a:ext>
                </a:extLst>
              </p:cNvPr>
              <p:cNvSpPr txBox="1"/>
              <p:nvPr/>
            </p:nvSpPr>
            <p:spPr bwMode="auto">
              <a:xfrm>
                <a:off x="1115616" y="1052736"/>
                <a:ext cx="7239253" cy="4968552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txBody>
              <a:bodyPr>
                <a:noAutofit/>
              </a:bodyPr>
              <a:lstStyle/>
              <a:p>
                <a:pPr algn="just"/>
                <a:r>
                  <a:rPr lang="pt-BR" sz="2400" b="1" u="sng" dirty="0">
                    <a:solidFill>
                      <a:srgbClr val="000000"/>
                    </a:solidFill>
                  </a:rPr>
                  <a:t>Passo 3)</a:t>
                </a:r>
                <a:r>
                  <a:rPr lang="pt-BR" sz="2400" b="1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BR" sz="2400" b="1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  </m:t>
                    </m:r>
                    <m:r>
                      <m:rPr>
                        <m:sty m:val="p"/>
                      </m:rPr>
                      <a:rPr lang="pt-BR" sz="24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DRAg</m:t>
                    </m:r>
                    <m:r>
                      <a:rPr lang="pt-BR" sz="24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pt-BR" sz="24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DRA</m:t>
                    </m:r>
                    <m:r>
                      <a:rPr lang="pt-BR" sz="24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. </m:t>
                    </m:r>
                    <m:f>
                      <m:fPr>
                        <m:ctrlPr>
                          <a:rPr lang="pt-BR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pt-BR" sz="2400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P</m:t>
                        </m:r>
                        <m:r>
                          <a:rPr lang="pt-BR" sz="2400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%</m:t>
                        </m:r>
                      </m:num>
                      <m:den>
                        <m:r>
                          <a:rPr lang="pt-BR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</m:oMath>
                </a14:m>
                <a:endParaRPr lang="pt-BR" sz="2400" b="0" i="0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4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pt-BR" sz="2400" b="0" i="0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pPr algn="just"/>
                <a:endParaRPr lang="pt-BR" sz="2400" b="0" i="0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sz="24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DRAg</m:t>
                      </m:r>
                      <m:r>
                        <a:rPr lang="pt-BR" sz="24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pt-BR" sz="2400" b="0" i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Ucc</m:t>
                          </m:r>
                          <m:r>
                            <a:rPr lang="pt-BR" sz="2400" b="0" i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−</m:t>
                          </m:r>
                          <m:r>
                            <m:rPr>
                              <m:sty m:val="p"/>
                            </m:rPr>
                            <a:rPr lang="pt-BR" sz="2400" b="0" i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Upmp</m:t>
                          </m:r>
                        </m:num>
                        <m:den>
                          <m:r>
                            <a:rPr lang="pt-BR" sz="2400" b="0" i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pt-BR" sz="24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pt-BR" sz="24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24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24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pt-BR" sz="24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ds</m:t>
                      </m:r>
                      <m:r>
                        <a:rPr lang="pt-BR" sz="24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   </m:t>
                      </m:r>
                      <m:r>
                        <m:rPr>
                          <m:sty m:val="p"/>
                        </m:rPr>
                        <a:rPr lang="pt-BR" sz="24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z</m:t>
                      </m:r>
                      <m:r>
                        <a:rPr lang="pt-BR" sz="24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   </m:t>
                      </m:r>
                      <m:r>
                        <m:rPr>
                          <m:sty m:val="p"/>
                        </m:rPr>
                        <a:rPr lang="pt-BR" sz="24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f</m:t>
                      </m:r>
                      <m:r>
                        <a:rPr lang="pt-BR" sz="24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   </m:t>
                      </m:r>
                      <m:f>
                        <m:fPr>
                          <m:ctrlPr>
                            <a:rPr lang="pt-BR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pt-BR" sz="24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P</m:t>
                          </m:r>
                          <m:r>
                            <a:rPr lang="pt-BR" sz="24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%</m:t>
                          </m:r>
                        </m:num>
                        <m:den>
                          <m:r>
                            <a:rPr lang="pt-BR" sz="2400" b="0" i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  <m:r>
                        <a:rPr lang="pt-BR" sz="24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pt-BR" sz="2400" b="0" dirty="0">
                  <a:solidFill>
                    <a:srgbClr val="000000"/>
                  </a:solidFill>
                </a:endParaRPr>
              </a:p>
              <a:p>
                <a:pPr algn="just"/>
                <a:endParaRPr lang="pt-BR" sz="2400" b="0" i="0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sz="24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DRAg</m:t>
                      </m:r>
                      <m:r>
                        <a:rPr lang="pt-BR" sz="24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28</m:t>
                          </m:r>
                          <m:r>
                            <a:rPr lang="pt-BR" sz="24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  <m:r>
                            <a:rPr lang="pt-BR" sz="2400" b="0" i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pt-BR" sz="24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pt-BR" sz="24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   1,</m:t>
                      </m:r>
                      <m:r>
                        <a:rPr lang="pt-BR" sz="24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pt-BR" sz="24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. </m:t>
                      </m:r>
                      <m:r>
                        <a:rPr lang="pt-BR" sz="24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10</m:t>
                      </m:r>
                      <m:r>
                        <a:rPr lang="pt-BR" sz="24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0 . 0,</m:t>
                      </m:r>
                      <m:r>
                        <a:rPr lang="pt-BR" sz="24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5 .</m:t>
                      </m:r>
                      <m:f>
                        <m:fPr>
                          <m:ctrlPr>
                            <a:rPr lang="pt-BR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b="0" i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46,7</m:t>
                          </m:r>
                        </m:num>
                        <m:den>
                          <m:r>
                            <a:rPr lang="pt-BR" sz="2400" b="0" i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  <m:r>
                        <a:rPr lang="pt-BR" sz="24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pt-BR" sz="2400" dirty="0">
                  <a:solidFill>
                    <a:srgbClr val="000000"/>
                  </a:solidFill>
                </a:endParaRPr>
              </a:p>
              <a:p>
                <a:pPr algn="just"/>
                <a:endParaRPr lang="pt-BR" sz="2400" dirty="0">
                  <a:solidFill>
                    <a:srgbClr val="000000"/>
                  </a:solidFill>
                </a:endParaRPr>
              </a:p>
              <a:p>
                <a:pPr algn="just"/>
                <a:endParaRPr lang="pt-BR" sz="2400" dirty="0">
                  <a:solidFill>
                    <a:srgbClr val="000000"/>
                  </a:solidFill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400" b="1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𝐃𝐑𝐀𝐠</m:t>
                      </m:r>
                      <m:r>
                        <a:rPr lang="pt-BR" sz="2400" b="1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400" b="1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𝟒𝟐</m:t>
                      </m:r>
                      <m:r>
                        <a:rPr lang="pt-BR" sz="2400" b="1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pt-BR" sz="2400" b="1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pt-BR" sz="2400" b="1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pt-BR" sz="2400" b="1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𝐦𝐦</m:t>
                      </m:r>
                    </m:oMath>
                  </m:oMathPara>
                </a14:m>
                <a:endParaRPr lang="pt-BR" sz="2400" b="1" dirty="0">
                  <a:solidFill>
                    <a:srgbClr val="0070C0"/>
                  </a:solidFill>
                </a:endParaRPr>
              </a:p>
              <a:p>
                <a:pPr algn="just"/>
                <a:endParaRPr lang="pt-BR" sz="2400" dirty="0">
                  <a:solidFill>
                    <a:srgbClr val="000000"/>
                  </a:solidFill>
                </a:endParaRPr>
              </a:p>
              <a:p>
                <a:pPr algn="just"/>
                <a:endParaRPr lang="pt-BR" sz="2400" u="sng" dirty="0">
                  <a:solidFill>
                    <a:srgbClr val="000000"/>
                  </a:solidFill>
                </a:endParaRPr>
              </a:p>
              <a:p>
                <a:pPr algn="just"/>
                <a:endParaRPr lang="pt-BR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" name="Object 3">
                <a:extLst>
                  <a:ext uri="{FF2B5EF4-FFF2-40B4-BE49-F238E27FC236}">
                    <a16:creationId xmlns:a16="http://schemas.microsoft.com/office/drawing/2014/main" id="{534D02E7-C34A-C7BB-7A43-A086EB648D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15616" y="1052736"/>
                <a:ext cx="7239253" cy="4968552"/>
              </a:xfrm>
              <a:prstGeom prst="rect">
                <a:avLst/>
              </a:prstGeom>
              <a:blipFill>
                <a:blip r:embed="rId2"/>
                <a:stretch>
                  <a:fillRect l="-1176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C2A0476F-FC4C-0360-FFEB-95533651D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Prof Patricia A A Marques LEB1571 Irrigação ESALQ 2023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606232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Object 3">
                <a:extLst>
                  <a:ext uri="{FF2B5EF4-FFF2-40B4-BE49-F238E27FC236}">
                    <a16:creationId xmlns:a16="http://schemas.microsoft.com/office/drawing/2014/main" id="{099825AB-5759-9E5E-7367-37707777FBA5}"/>
                  </a:ext>
                </a:extLst>
              </p:cNvPr>
              <p:cNvSpPr txBox="1"/>
              <p:nvPr/>
            </p:nvSpPr>
            <p:spPr bwMode="auto">
              <a:xfrm>
                <a:off x="881590" y="836712"/>
                <a:ext cx="7380820" cy="5688632"/>
              </a:xfrm>
              <a:prstGeom prst="rect">
                <a:avLst/>
              </a:prstGeom>
              <a:solidFill>
                <a:sysClr val="window" lastClr="FFFFFF"/>
              </a:solidFill>
              <a:ln>
                <a:solidFill>
                  <a:sysClr val="window" lastClr="FFFFFF"/>
                </a:solidFill>
              </a:ln>
            </p:spPr>
            <p:txBody>
              <a:bodyPr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BR" sz="2400" b="1" i="0" u="sng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entury Gothic" panose="020B0502020202020204"/>
                  </a:rPr>
                  <a:t>Passo 4)</a:t>
                </a:r>
                <a:r>
                  <a:rPr kumimoji="0" lang="pt-BR" sz="2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entury Gothic" panose="020B0502020202020204"/>
                  </a:rPr>
                  <a:t> </a:t>
                </a:r>
                <a:r>
                  <a:rPr kumimoji="0" lang="pt-BR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entury Gothic" panose="020B0502020202020204"/>
                  </a:rPr>
                  <a:t>Turno de Rega (TR)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B0502020202020204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0" lang="pt-BR" sz="24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TRmax</m:t>
                      </m:r>
                      <m:r>
                        <a:rPr kumimoji="0" lang="pt-BR" sz="24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 =</m:t>
                      </m:r>
                      <m:f>
                        <m:fPr>
                          <m:ctrlPr>
                            <a:rPr kumimoji="0" lang="pt-BR" sz="2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kumimoji="0" lang="pt-BR" sz="2400" b="0" i="0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DRAg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kumimoji="0" lang="pt-BR" sz="2400" b="0" i="0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ETg</m:t>
                          </m:r>
                        </m:den>
                      </m:f>
                      <m:r>
                        <a:rPr kumimoji="0" lang="pt-BR" sz="24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kumimoji="0" lang="pt-BR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 Math" panose="02040503050406030204" pitchFamily="18" charset="0"/>
                </a:endParaRPr>
              </a:p>
              <a:p>
                <a:pPr lvl="0" defTabSz="9144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sz="2400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TR</m:t>
                      </m:r>
                      <m:func>
                        <m:funcPr>
                          <m:ctrlPr>
                            <a:rPr lang="pt-BR" sz="24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pt-BR" sz="2400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max</m:t>
                          </m:r>
                        </m:fName>
                        <m:e>
                          <m:r>
                            <a:rPr lang="pt-BR" sz="2400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</m:func>
                      <m:f>
                        <m:fPr>
                          <m:ctrlPr>
                            <a:rPr kumimoji="0" lang="pt-BR" sz="2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0" lang="pt-BR" sz="2400" b="0" i="0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42,5 </m:t>
                          </m:r>
                          <m:r>
                            <m:rPr>
                              <m:sty m:val="p"/>
                            </m:rPr>
                            <a:rPr kumimoji="0" lang="pt-BR" sz="2400" b="0" i="0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mm</m:t>
                          </m:r>
                        </m:num>
                        <m:den>
                          <m:r>
                            <a:rPr kumimoji="0" lang="pt-BR" sz="2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4,64</m:t>
                          </m:r>
                          <m:f>
                            <m:fPr>
                              <m:ctrlPr>
                                <a:rPr kumimoji="0" lang="pt-BR" sz="24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kumimoji="0" lang="pt-BR" sz="2400" b="0" i="0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mm</m:t>
                              </m:r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kumimoji="0" lang="pt-BR" sz="2400" b="0" i="0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dia</m:t>
                              </m:r>
                            </m:den>
                          </m:f>
                        </m:den>
                      </m:f>
                      <m:r>
                        <a:rPr kumimoji="0" lang="pt-BR" sz="24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=9,16=9 </m:t>
                      </m:r>
                      <m:r>
                        <m:rPr>
                          <m:sty m:val="p"/>
                        </m:rPr>
                        <a:rPr kumimoji="0" lang="pt-BR" sz="24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dias</m:t>
                      </m:r>
                    </m:oMath>
                  </m:oMathPara>
                </a14:m>
                <a:endParaRPr kumimoji="0" lang="pt-BR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B0502020202020204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 Math" panose="02040503050406030204" pitchFamily="18" charset="0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pt-BR" sz="2400" kern="0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pPr defTabSz="9144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sz="2400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TR</m:t>
                      </m:r>
                      <m:func>
                        <m:funcPr>
                          <m:ctrlPr>
                            <a:rPr lang="pt-BR" sz="24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pt-BR" sz="2400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max</m:t>
                          </m:r>
                        </m:fName>
                        <m:e>
                          <m:r>
                            <a:rPr lang="pt-BR" sz="2400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</m:func>
                      <m:r>
                        <a:rPr kumimoji="0" lang="pt-BR" sz="24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9 </m:t>
                      </m:r>
                      <m:r>
                        <m:rPr>
                          <m:sty m:val="p"/>
                        </m:rPr>
                        <a:rPr kumimoji="0" lang="pt-BR" sz="24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dias</m:t>
                      </m:r>
                    </m:oMath>
                  </m:oMathPara>
                </a14:m>
                <a:endParaRPr kumimoji="0" lang="pt-BR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B0502020202020204"/>
                </a:endParaRPr>
              </a:p>
              <a:p>
                <a:pPr defTabSz="914400"/>
                <a:endParaRPr kumimoji="0" lang="pt-BR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B0502020202020204"/>
                </a:endParaRP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BR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</a:rPr>
                  <a:t>Irrigação localizada utiliza normalmente como máximo 4 dias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pt-BR" sz="2400" kern="0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BR" sz="2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mbria Math" panose="02040503050406030204" pitchFamily="18" charset="0"/>
                  </a:rPr>
                  <a:t>Adotado = 4 dias</a:t>
                </a:r>
              </a:p>
            </p:txBody>
          </p:sp>
        </mc:Choice>
        <mc:Fallback xmlns="">
          <p:sp>
            <p:nvSpPr>
              <p:cNvPr id="2" name="Object 3">
                <a:extLst>
                  <a:ext uri="{FF2B5EF4-FFF2-40B4-BE49-F238E27FC236}">
                    <a16:creationId xmlns:a16="http://schemas.microsoft.com/office/drawing/2014/main" id="{099825AB-5759-9E5E-7367-37707777FB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81590" y="836712"/>
                <a:ext cx="7380820" cy="5688632"/>
              </a:xfrm>
              <a:prstGeom prst="rect">
                <a:avLst/>
              </a:prstGeom>
              <a:blipFill>
                <a:blip r:embed="rId2"/>
                <a:stretch>
                  <a:fillRect l="-1238" t="-749" r="-1815"/>
                </a:stretch>
              </a:blipFill>
              <a:ln>
                <a:solidFill>
                  <a:sysClr val="window" lastClr="FFFFFF"/>
                </a:solidFill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17E03BF8-66B4-B279-A81F-132FC2F09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9552" y="6460016"/>
            <a:ext cx="5004665" cy="365125"/>
          </a:xfrm>
        </p:spPr>
        <p:txBody>
          <a:bodyPr/>
          <a:lstStyle/>
          <a:p>
            <a:pPr>
              <a:defRPr/>
            </a:pPr>
            <a:r>
              <a:rPr lang="pt-BR" dirty="0" err="1"/>
              <a:t>Prof</a:t>
            </a:r>
            <a:r>
              <a:rPr lang="pt-BR" dirty="0"/>
              <a:t> Patricia A </a:t>
            </a:r>
            <a:r>
              <a:rPr lang="pt-BR" dirty="0" err="1"/>
              <a:t>A</a:t>
            </a:r>
            <a:r>
              <a:rPr lang="pt-BR" dirty="0"/>
              <a:t> Marques LEB1571 Irrigação ESALQ 2023</a:t>
            </a:r>
          </a:p>
        </p:txBody>
      </p:sp>
    </p:spTree>
    <p:extLst>
      <p:ext uri="{BB962C8B-B14F-4D97-AF65-F5344CB8AC3E}">
        <p14:creationId xmlns:p14="http://schemas.microsoft.com/office/powerpoint/2010/main" val="23161968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Object 3">
                <a:extLst>
                  <a:ext uri="{FF2B5EF4-FFF2-40B4-BE49-F238E27FC236}">
                    <a16:creationId xmlns:a16="http://schemas.microsoft.com/office/drawing/2014/main" id="{7A21F426-D500-7E66-8097-8E5AEB019137}"/>
                  </a:ext>
                </a:extLst>
              </p:cNvPr>
              <p:cNvSpPr txBox="1"/>
              <p:nvPr/>
            </p:nvSpPr>
            <p:spPr bwMode="auto">
              <a:xfrm>
                <a:off x="1043608" y="1268760"/>
                <a:ext cx="7355685" cy="2951510"/>
              </a:xfrm>
              <a:prstGeom prst="rect">
                <a:avLst/>
              </a:prstGeom>
              <a:solidFill>
                <a:sysClr val="window" lastClr="FFFFFF"/>
              </a:solidFill>
              <a:ln>
                <a:solidFill>
                  <a:sysClr val="window" lastClr="FFFFFF"/>
                </a:solidFill>
              </a:ln>
            </p:spPr>
            <p:txBody>
              <a:bodyPr>
                <a:normAutofit/>
              </a:bodyPr>
              <a:lstStyle/>
              <a:p>
                <a:pPr marL="0" marR="0" lvl="0" indent="0" algn="just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BR" sz="2400" b="1" i="0" u="sng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lternateGothic2 BT" panose="020B0608020202050204" pitchFamily="34" charset="0"/>
                  </a:rPr>
                  <a:t>Passo 5)</a:t>
                </a:r>
                <a:r>
                  <a:rPr kumimoji="0" lang="pt-BR" sz="2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lternateGothic2 BT" panose="020B0608020202050204" pitchFamily="34" charset="0"/>
                  </a:rPr>
                  <a:t> </a:t>
                </a:r>
                <a:r>
                  <a:rPr kumimoji="0" lang="pt-BR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entury Gothic" panose="020B0502020202020204"/>
                  </a:rPr>
                  <a:t>Lâmina Bruta de irrigação (LB)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B0502020202020204"/>
                </a:endParaRP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BR" sz="2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entury Gothic" panose="020B0502020202020204"/>
                  </a:rPr>
                  <a:t>IRN = LL =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pt-BR" sz="2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Etg</m:t>
                    </m:r>
                    <m:r>
                      <a:rPr kumimoji="0" lang="pt-BR" sz="2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 . </m:t>
                    </m:r>
                    <m:r>
                      <m:rPr>
                        <m:sty m:val="p"/>
                      </m:rPr>
                      <a:rPr kumimoji="0" lang="pt-BR" sz="2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TR</m:t>
                    </m:r>
                    <m:r>
                      <a:rPr kumimoji="0" lang="pt-BR" sz="2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=4,64</m:t>
                    </m:r>
                    <m:f>
                      <m:fPr>
                        <m:ctrlPr>
                          <a:rPr kumimoji="0" lang="pt-BR" sz="2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kumimoji="0" lang="pt-BR" sz="2800" b="0" i="0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mm</m:t>
                        </m:r>
                      </m:num>
                      <m:den>
                        <m:r>
                          <m:rPr>
                            <m:sty m:val="p"/>
                          </m:rPr>
                          <a:rPr kumimoji="0" lang="pt-BR" sz="2800" b="0" i="0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dia</m:t>
                        </m:r>
                      </m:den>
                    </m:f>
                    <m:r>
                      <a:rPr kumimoji="0" lang="pt-BR" sz="2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. 4 </m:t>
                    </m:r>
                    <m:r>
                      <m:rPr>
                        <m:sty m:val="p"/>
                      </m:rPr>
                      <a:rPr kumimoji="0" lang="pt-BR" sz="2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dias</m:t>
                    </m:r>
                    <m:r>
                      <a:rPr kumimoji="0" lang="pt-BR" sz="2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kumimoji="0" lang="pt-BR" sz="2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entury Gothic" panose="020B0502020202020204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pt-BR" sz="2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18,56 </m:t>
                    </m:r>
                    <m:r>
                      <m:rPr>
                        <m:sty m:val="p"/>
                      </m:rPr>
                      <a:rPr kumimoji="0" lang="pt-BR" sz="2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mm</m:t>
                    </m:r>
                  </m:oMath>
                </a14:m>
                <a:endParaRPr kumimoji="0" lang="pt-BR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B0502020202020204"/>
                </a:endParaRP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B0502020202020204"/>
                </a:endParaRP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BR" sz="2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entury Gothic" panose="020B0502020202020204"/>
                  </a:rPr>
                  <a:t>LB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pt-BR" sz="2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kumimoji="0" lang="pt-BR" sz="2800" b="0" i="0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LL</m:t>
                        </m:r>
                      </m:num>
                      <m:den>
                        <m:r>
                          <m:rPr>
                            <m:sty m:val="p"/>
                          </m:rPr>
                          <a:rPr kumimoji="0" lang="pt-BR" sz="2800" b="0" i="0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Ea</m:t>
                        </m:r>
                      </m:den>
                    </m:f>
                    <m:r>
                      <a:rPr kumimoji="0" lang="pt-BR" sz="2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kumimoji="0" lang="pt-BR" sz="2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pt-BR" sz="2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 18,56 </m:t>
                        </m:r>
                        <m:r>
                          <m:rPr>
                            <m:sty m:val="p"/>
                          </m:rPr>
                          <a:rPr kumimoji="0" lang="pt-BR" sz="2800" b="0" i="0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mm</m:t>
                        </m:r>
                      </m:num>
                      <m:den>
                        <m:r>
                          <a:rPr kumimoji="0" lang="pt-BR" sz="2800" b="0" i="0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0,9</m:t>
                        </m:r>
                      </m:den>
                    </m:f>
                    <m:r>
                      <a:rPr kumimoji="0" lang="pt-BR" sz="2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=20,6 </m:t>
                    </m:r>
                    <m:r>
                      <m:rPr>
                        <m:sty m:val="p"/>
                      </m:rPr>
                      <a:rPr kumimoji="0" lang="pt-BR" sz="2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mm</m:t>
                    </m:r>
                  </m:oMath>
                </a14:m>
                <a:endParaRPr kumimoji="0" lang="pt-BR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B0502020202020204"/>
                </a:endParaRP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B0502020202020204"/>
                </a:endParaRPr>
              </a:p>
            </p:txBody>
          </p:sp>
        </mc:Choice>
        <mc:Fallback xmlns="">
          <p:sp>
            <p:nvSpPr>
              <p:cNvPr id="2" name="Object 3">
                <a:extLst>
                  <a:ext uri="{FF2B5EF4-FFF2-40B4-BE49-F238E27FC236}">
                    <a16:creationId xmlns:a16="http://schemas.microsoft.com/office/drawing/2014/main" id="{7A21F426-D500-7E66-8097-8E5AEB0191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43608" y="1268760"/>
                <a:ext cx="7355685" cy="2951510"/>
              </a:xfrm>
              <a:prstGeom prst="rect">
                <a:avLst/>
              </a:prstGeom>
              <a:blipFill>
                <a:blip r:embed="rId2"/>
                <a:stretch>
                  <a:fillRect l="-1158" t="-1852"/>
                </a:stretch>
              </a:blipFill>
              <a:ln>
                <a:solidFill>
                  <a:sysClr val="window" lastClr="FFFFFF"/>
                </a:solidFill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aixaDeTexto 2">
            <a:extLst>
              <a:ext uri="{FF2B5EF4-FFF2-40B4-BE49-F238E27FC236}">
                <a16:creationId xmlns:a16="http://schemas.microsoft.com/office/drawing/2014/main" id="{C8AB2667-B38D-3EF1-3824-C2ADF8879093}"/>
              </a:ext>
            </a:extLst>
          </p:cNvPr>
          <p:cNvSpPr txBox="1"/>
          <p:nvPr/>
        </p:nvSpPr>
        <p:spPr>
          <a:xfrm>
            <a:off x="1389566" y="4509120"/>
            <a:ext cx="63648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rgbClr val="0070C0"/>
                </a:solidFill>
                <a:latin typeface="Century Gothic" panose="020B0502020202020204"/>
              </a:rPr>
              <a:t>Bombear 20,6 mm  para aplicar efetivamente 18,56 mm na área do sistema radicular 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F90A3FEC-6FA6-F039-6489-3950709171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Prof Patricia A A Marques LEB1571 Irrigação ESALQ 2023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080957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Object 3">
                <a:extLst>
                  <a:ext uri="{FF2B5EF4-FFF2-40B4-BE49-F238E27FC236}">
                    <a16:creationId xmlns:a16="http://schemas.microsoft.com/office/drawing/2014/main" id="{0A18855C-955B-05E5-B697-78A896D3FC6E}"/>
                  </a:ext>
                </a:extLst>
              </p:cNvPr>
              <p:cNvSpPr txBox="1"/>
              <p:nvPr/>
            </p:nvSpPr>
            <p:spPr bwMode="auto">
              <a:xfrm>
                <a:off x="287524" y="692696"/>
                <a:ext cx="8568952" cy="5672204"/>
              </a:xfrm>
              <a:prstGeom prst="rect">
                <a:avLst/>
              </a:prstGeom>
              <a:solidFill>
                <a:sysClr val="window" lastClr="FFFFFF"/>
              </a:solidFill>
              <a:ln>
                <a:solidFill>
                  <a:sysClr val="window" lastClr="FFFFFF"/>
                </a:solidFill>
              </a:ln>
            </p:spPr>
            <p:txBody>
              <a:bodyPr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BR" sz="2400" b="1" i="0" u="sng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entury Gothic" panose="020B0502020202020204"/>
                  </a:rPr>
                  <a:t>Passo 6)</a:t>
                </a:r>
                <a:r>
                  <a:rPr kumimoji="0" lang="pt-BR" sz="2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entury Gothic" panose="020B0502020202020204"/>
                  </a:rPr>
                  <a:t> </a:t>
                </a:r>
                <a:r>
                  <a:rPr kumimoji="0" lang="pt-BR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entury Gothic" panose="020B0502020202020204"/>
                  </a:rPr>
                  <a:t>Tempo de irrigação (Ti)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2400" b="0" i="0" u="sng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B0502020202020204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0" lang="pt-BR" sz="24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Ti</m:t>
                      </m:r>
                      <m:r>
                        <a:rPr kumimoji="0" lang="pt-BR" sz="24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kumimoji="0" lang="pt-BR" sz="2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kumimoji="0" lang="pt-BR" sz="2400" b="0" i="0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horas</m:t>
                          </m:r>
                        </m:e>
                      </m:d>
                      <m:r>
                        <a:rPr kumimoji="0" lang="pt-BR" sz="24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0" lang="pt-BR" sz="2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0" lang="pt-BR" sz="2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𝐿𝐵</m:t>
                          </m:r>
                          <m:r>
                            <a:rPr kumimoji="0" lang="pt-BR" sz="2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ctrlPr>
                                <a:rPr kumimoji="0" lang="pt-BR" sz="24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0" lang="pt-BR" sz="24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𝑚𝑚</m:t>
                              </m:r>
                            </m:e>
                          </m:d>
                          <m:r>
                            <a:rPr kumimoji="0" lang="pt-BR" sz="2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 . </m:t>
                          </m:r>
                          <m:r>
                            <a:rPr kumimoji="0" lang="pt-BR" sz="2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𝑆𝑒</m:t>
                          </m:r>
                          <m:r>
                            <a:rPr kumimoji="0" lang="pt-BR" sz="2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ctrlPr>
                                <a:rPr kumimoji="0" lang="pt-BR" sz="24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0" lang="pt-BR" sz="24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d>
                          <m:r>
                            <a:rPr kumimoji="0" lang="pt-BR" sz="2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. </m:t>
                          </m:r>
                          <m:r>
                            <a:rPr kumimoji="0" lang="pt-BR" sz="2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𝐿𝑒</m:t>
                          </m:r>
                          <m:r>
                            <a:rPr kumimoji="0" lang="pt-BR" sz="2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 (</m:t>
                          </m:r>
                          <m:r>
                            <a:rPr kumimoji="0" lang="pt-BR" sz="2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kumimoji="0" lang="pt-BR" sz="2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kumimoji="0" lang="pt-BR" sz="2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𝑛𝑒</m:t>
                          </m:r>
                          <m:r>
                            <a:rPr kumimoji="0" lang="pt-BR" sz="2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ctrlPr>
                                <a:rPr kumimoji="0" lang="pt-BR" sz="24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kumimoji="0" lang="pt-BR" sz="2400" b="0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kumimoji="0" lang="pt-BR" sz="2400" b="0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num>
                                <m:den>
                                  <m:r>
                                    <a:rPr kumimoji="0" lang="pt-BR" sz="2400" b="0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𝑝𝑙</m:t>
                                  </m:r>
                                </m:den>
                              </m:f>
                            </m:e>
                          </m:d>
                          <m:r>
                            <a:rPr kumimoji="0" lang="pt-BR" sz="2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 . </m:t>
                          </m:r>
                          <m:r>
                            <a:rPr kumimoji="0" lang="pt-BR" sz="2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𝑞𝑒</m:t>
                          </m:r>
                          <m:d>
                            <m:dPr>
                              <m:ctrlPr>
                                <a:rPr kumimoji="0" lang="pt-BR" sz="24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kumimoji="0" lang="pt-BR" sz="2400" b="0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kumimoji="0" lang="pt-BR" sz="2400" b="0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num>
                                <m:den>
                                  <m:r>
                                    <a:rPr kumimoji="0" lang="pt-BR" sz="2400" b="0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den>
                              </m:f>
                            </m:e>
                          </m:d>
                        </m:den>
                      </m:f>
                    </m:oMath>
                  </m:oMathPara>
                </a14:m>
                <a:endParaRPr kumimoji="0" lang="pt-BR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B0502020202020204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pt-BR" sz="2400" kern="0" dirty="0">
                  <a:solidFill>
                    <a:srgbClr val="000000"/>
                  </a:solidFill>
                  <a:latin typeface="Century Gothic" panose="020B0502020202020204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B0502020202020204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pt-BR" sz="2400" kern="0" dirty="0">
                  <a:solidFill>
                    <a:srgbClr val="000000"/>
                  </a:solidFill>
                  <a:latin typeface="Century Gothic" panose="020B0502020202020204"/>
                </a:endParaRPr>
              </a:p>
              <a:p>
                <a:pPr defTabSz="914400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0" lang="pt-BR" sz="24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Ti</m:t>
                      </m:r>
                      <m:r>
                        <a:rPr kumimoji="0" lang="pt-BR" sz="24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kumimoji="0" lang="pt-BR" sz="2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kumimoji="0" lang="pt-BR" sz="2400" b="0" i="0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horas</m:t>
                          </m:r>
                        </m:e>
                      </m:d>
                      <m:r>
                        <a:rPr kumimoji="0" lang="pt-BR" sz="24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0" lang="pt-BR" sz="2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0" lang="pt-BR" sz="2400" b="0" i="0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20,6 </m:t>
                          </m:r>
                          <m:r>
                            <m:rPr>
                              <m:sty m:val="p"/>
                            </m:rPr>
                            <a:rPr kumimoji="0" lang="pt-BR" sz="2400" b="0" i="0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mm</m:t>
                          </m:r>
                          <m:r>
                            <a:rPr kumimoji="0" lang="pt-BR" sz="2400" b="0" i="0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 .  6 </m:t>
                          </m:r>
                          <m:r>
                            <m:rPr>
                              <m:sty m:val="p"/>
                            </m:rPr>
                            <a:rPr kumimoji="0" lang="pt-BR" sz="2400" b="0" i="0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m</m:t>
                          </m:r>
                          <m:r>
                            <a:rPr kumimoji="0" lang="pt-BR" sz="2400" b="0" i="0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 . 7 </m:t>
                          </m:r>
                          <m:r>
                            <m:rPr>
                              <m:sty m:val="p"/>
                            </m:rPr>
                            <a:rPr kumimoji="0" lang="pt-BR" sz="2400" b="0" i="0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m</m:t>
                          </m:r>
                        </m:num>
                        <m:den>
                          <m:r>
                            <a:rPr kumimoji="0" lang="pt-BR" sz="2400" b="0" i="0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1</m:t>
                          </m:r>
                          <m:f>
                            <m:fPr>
                              <m:ctrlPr>
                                <a:rPr kumimoji="0" lang="pt-BR" sz="24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kumimoji="0" lang="pt-BR" sz="2400" b="0" i="0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e</m:t>
                              </m:r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kumimoji="0" lang="pt-BR" sz="2400" b="0" i="0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pl</m:t>
                              </m:r>
                            </m:den>
                          </m:f>
                          <m:r>
                            <a:rPr kumimoji="0" lang="pt-BR" sz="2400" b="0" i="0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 . 53</m:t>
                          </m:r>
                          <m:f>
                            <m:fPr>
                              <m:ctrlPr>
                                <a:rPr kumimoji="0" lang="pt-BR" sz="24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kumimoji="0" lang="pt-BR" sz="2400" b="0" i="0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L</m:t>
                              </m:r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kumimoji="0" lang="pt-BR" sz="2400" b="0" i="0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den>
                          </m:f>
                        </m:den>
                      </m:f>
                      <m:r>
                        <a:rPr kumimoji="0" lang="pt-BR" sz="24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=16,3  </m:t>
                      </m:r>
                      <m:r>
                        <m:rPr>
                          <m:sty m:val="p"/>
                        </m:rPr>
                        <a:rPr kumimoji="0" lang="pt-BR" sz="24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horas</m:t>
                      </m:r>
                    </m:oMath>
                  </m:oMathPara>
                </a14:m>
                <a:endParaRPr kumimoji="0" lang="pt-BR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B0502020202020204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B0502020202020204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24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B0502020202020204"/>
                </a:endParaRPr>
              </a:p>
              <a:p>
                <a:pPr defTabSz="914400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0" lang="pt-BR" sz="2400" b="1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𝐓𝐢</m:t>
                      </m:r>
                      <m:r>
                        <a:rPr kumimoji="0" lang="pt-BR" sz="2400" b="1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kumimoji="0" lang="pt-BR" sz="24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0" lang="pt-BR" sz="2400" b="1" i="0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𝐡𝐨𝐫𝐚𝐬</m:t>
                          </m:r>
                        </m:e>
                      </m:d>
                      <m:r>
                        <a:rPr kumimoji="0" lang="pt-BR" sz="2400" b="1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0" lang="pt-BR" sz="2400" b="1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𝟏𝟔</m:t>
                      </m:r>
                      <m:r>
                        <a:rPr kumimoji="0" lang="pt-BR" sz="2400" b="1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kumimoji="0" lang="pt-BR" sz="2400" b="1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kumimoji="0" lang="pt-BR" sz="2400" b="1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kumimoji="0" lang="pt-BR" sz="2400" b="1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𝐡𝐨𝐫𝐚𝐬</m:t>
                      </m:r>
                    </m:oMath>
                  </m:oMathPara>
                </a14:m>
                <a:endParaRPr kumimoji="0" lang="pt-BR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entury Gothic" panose="020B0502020202020204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24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B0502020202020204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 Math" panose="02040503050406030204" pitchFamily="18" charset="0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Object 3">
                <a:extLst>
                  <a:ext uri="{FF2B5EF4-FFF2-40B4-BE49-F238E27FC236}">
                    <a16:creationId xmlns:a16="http://schemas.microsoft.com/office/drawing/2014/main" id="{0A18855C-955B-05E5-B697-78A896D3FC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7524" y="692696"/>
                <a:ext cx="8568952" cy="5672204"/>
              </a:xfrm>
              <a:prstGeom prst="rect">
                <a:avLst/>
              </a:prstGeom>
              <a:blipFill>
                <a:blip r:embed="rId2"/>
                <a:stretch>
                  <a:fillRect l="-994" t="-751"/>
                </a:stretch>
              </a:blipFill>
              <a:ln>
                <a:solidFill>
                  <a:sysClr val="window" lastClr="FFFFFF"/>
                </a:solidFill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Espaço Reservado para Rodapé 1">
            <a:extLst>
              <a:ext uri="{FF2B5EF4-FFF2-40B4-BE49-F238E27FC236}">
                <a16:creationId xmlns:a16="http://schemas.microsoft.com/office/drawing/2014/main" id="{71A0E94B-E5FA-ACD6-1C26-CB2AFD4F5B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Prof Patricia A A Marques LEB1571 Irrigação ESALQ 2023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008631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5FBCF8FF-2218-FDD4-E6FD-CD2A5315B5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7097" y="277857"/>
            <a:ext cx="5829805" cy="6302286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69F14A0A-9581-8080-3A9E-6FB09CB76092}"/>
              </a:ext>
            </a:extLst>
          </p:cNvPr>
          <p:cNvSpPr/>
          <p:nvPr/>
        </p:nvSpPr>
        <p:spPr>
          <a:xfrm>
            <a:off x="1907704" y="5805264"/>
            <a:ext cx="2376264" cy="6480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Espaço Reservado para Rodapé 1">
            <a:extLst>
              <a:ext uri="{FF2B5EF4-FFF2-40B4-BE49-F238E27FC236}">
                <a16:creationId xmlns:a16="http://schemas.microsoft.com/office/drawing/2014/main" id="{DF94242F-F7EF-5A7C-D06A-294B5557C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Prof Patricia A A Marques LEB1571 Irrigação ESALQ 2023</a:t>
            </a:r>
            <a:endParaRPr lang="pt-BR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Object 3">
                <a:extLst>
                  <a:ext uri="{FF2B5EF4-FFF2-40B4-BE49-F238E27FC236}">
                    <a16:creationId xmlns:a16="http://schemas.microsoft.com/office/drawing/2014/main" id="{0A18855C-955B-05E5-B697-78A896D3FC6E}"/>
                  </a:ext>
                </a:extLst>
              </p:cNvPr>
              <p:cNvSpPr txBox="1"/>
              <p:nvPr/>
            </p:nvSpPr>
            <p:spPr bwMode="auto">
              <a:xfrm>
                <a:off x="465780" y="239484"/>
                <a:ext cx="7992889" cy="6032244"/>
              </a:xfrm>
              <a:prstGeom prst="rect">
                <a:avLst/>
              </a:prstGeom>
              <a:solidFill>
                <a:sysClr val="window" lastClr="FFFFFF"/>
              </a:solidFill>
              <a:ln>
                <a:solidFill>
                  <a:sysClr val="window" lastClr="FFFFFF"/>
                </a:solidFill>
              </a:ln>
            </p:spPr>
            <p:txBody>
              <a:bodyPr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24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B0502020202020204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BR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entury Gothic" panose="020B0502020202020204"/>
                  </a:rPr>
                  <a:t>Vazão requerida por planta por dia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B0502020202020204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0" lang="pt-BR" sz="24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Qp</m:t>
                      </m:r>
                      <m:r>
                        <a:rPr kumimoji="0" lang="pt-BR" sz="24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kumimoji="0" lang="pt-BR" sz="2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kumimoji="0" lang="pt-BR" sz="24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kumimoji="0" lang="pt-BR" sz="24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num>
                            <m:den>
                              <m:r>
                                <a:rPr kumimoji="0" lang="pt-BR" sz="24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𝑝𝑙</m:t>
                              </m:r>
                              <m:r>
                                <a:rPr kumimoji="0" lang="pt-BR" sz="24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kumimoji="0" lang="pt-BR" sz="24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𝑑𝑖𝑎</m:t>
                              </m:r>
                            </m:den>
                          </m:f>
                        </m:e>
                      </m:d>
                      <m:r>
                        <a:rPr kumimoji="0" lang="pt-BR" sz="24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0" lang="pt-BR" sz="2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0" lang="pt-BR" sz="2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𝑞𝑒</m:t>
                          </m:r>
                          <m:d>
                            <m:dPr>
                              <m:ctrlPr>
                                <a:rPr kumimoji="0" lang="pt-BR" sz="24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kumimoji="0" lang="pt-BR" sz="2400" b="0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kumimoji="0" lang="pt-BR" sz="2400" b="0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num>
                                <m:den>
                                  <m:r>
                                    <a:rPr kumimoji="0" lang="pt-BR" sz="2400" b="0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den>
                              </m:f>
                            </m:e>
                          </m:d>
                          <m:r>
                            <a:rPr kumimoji="0" lang="pt-BR" sz="2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 . </m:t>
                          </m:r>
                          <m:r>
                            <a:rPr kumimoji="0" lang="pt-BR" sz="2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𝑇𝑖</m:t>
                          </m:r>
                          <m:r>
                            <a:rPr kumimoji="0" lang="pt-BR" sz="2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 (</m:t>
                          </m:r>
                          <m:r>
                            <a:rPr kumimoji="0" lang="pt-BR" sz="2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kumimoji="0" lang="pt-BR" sz="2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kumimoji="0" lang="pt-BR" sz="2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𝑇𝑅</m:t>
                          </m:r>
                          <m:r>
                            <a:rPr kumimoji="0" lang="pt-BR" sz="2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 (</m:t>
                          </m:r>
                          <m:r>
                            <a:rPr kumimoji="0" lang="pt-BR" sz="2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𝑑𝑖𝑎𝑠</m:t>
                          </m:r>
                          <m:r>
                            <a:rPr kumimoji="0" lang="pt-BR" sz="2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) </m:t>
                          </m:r>
                        </m:den>
                      </m:f>
                      <m:r>
                        <a:rPr kumimoji="0" lang="pt-BR" sz="24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kumimoji="0" lang="pt-BR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B0502020202020204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B0502020202020204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pt-BR" sz="2400" kern="0" dirty="0">
                  <a:solidFill>
                    <a:srgbClr val="000000"/>
                  </a:solidFill>
                  <a:latin typeface="Century Gothic" panose="020B0502020202020204"/>
                </a:endParaRPr>
              </a:p>
              <a:p>
                <a:pPr lvl="0" defTabSz="91440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0" lang="pt-BR" sz="24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Qp</m:t>
                      </m:r>
                      <m:r>
                        <a:rPr kumimoji="0" lang="pt-BR" sz="24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kumimoji="0" lang="pt-BR" sz="2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kumimoji="0" lang="pt-BR" sz="24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kumimoji="0" lang="pt-BR" sz="24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num>
                            <m:den>
                              <m:r>
                                <a:rPr kumimoji="0" lang="pt-BR" sz="24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𝑝𝑙</m:t>
                              </m:r>
                              <m:r>
                                <a:rPr kumimoji="0" lang="pt-BR" sz="24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kumimoji="0" lang="pt-BR" sz="24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𝑑𝑖𝑎</m:t>
                              </m:r>
                            </m:den>
                          </m:f>
                        </m:e>
                      </m:d>
                      <m:r>
                        <a:rPr kumimoji="0" lang="pt-BR" sz="24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4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53</m:t>
                          </m:r>
                          <m:f>
                            <m:fPr>
                              <m:ctrlPr>
                                <a:rPr lang="pt-BR" sz="240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40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num>
                            <m:den>
                              <m:r>
                                <a:rPr lang="pt-BR" sz="240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den>
                          </m:f>
                          <m:r>
                            <a:rPr lang="pt-BR" sz="24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. 16,3 </m:t>
                          </m:r>
                          <m:r>
                            <a:rPr lang="pt-BR" sz="24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num>
                        <m:den>
                          <m:r>
                            <a:rPr lang="pt-BR" sz="24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4 </m:t>
                          </m:r>
                          <m:r>
                            <a:rPr lang="pt-BR" sz="24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𝑑𝑖𝑎𝑠</m:t>
                          </m:r>
                          <m:r>
                            <a:rPr lang="pt-BR" sz="24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  <m:r>
                        <a:rPr lang="pt-BR" sz="2400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=216</m:t>
                      </m:r>
                      <m:f>
                        <m:fPr>
                          <m:ctrlPr>
                            <a:rPr lang="pt-BR" sz="24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r>
                            <a:rPr lang="pt-BR" sz="24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𝑝𝑙</m:t>
                          </m:r>
                          <m:r>
                            <a:rPr lang="pt-BR" sz="24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pt-BR" sz="24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𝑑𝑖𝑎</m:t>
                          </m:r>
                        </m:den>
                      </m:f>
                    </m:oMath>
                  </m:oMathPara>
                </a14:m>
                <a:endParaRPr kumimoji="0" lang="pt-BR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B0502020202020204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pt-BR" sz="2400" kern="0" dirty="0">
                  <a:solidFill>
                    <a:srgbClr val="000000"/>
                  </a:solidFill>
                  <a:latin typeface="Century Gothic" panose="020B0502020202020204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B0502020202020204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pt-BR" sz="2400" b="1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𝐐𝐩</m:t>
                      </m:r>
                      <m:r>
                        <a:rPr kumimoji="0" lang="pt-BR" sz="2400" b="1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kumimoji="0" lang="pt-BR" sz="24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kumimoji="0" lang="pt-BR" sz="2400" b="1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70C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kumimoji="0" lang="pt-BR" sz="2400" b="1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70C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𝑳</m:t>
                              </m:r>
                            </m:num>
                            <m:den>
                              <m:r>
                                <a:rPr kumimoji="0" lang="pt-BR" sz="2400" b="1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70C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𝒑𝒍</m:t>
                              </m:r>
                              <m:r>
                                <a:rPr kumimoji="0" lang="pt-BR" sz="2400" b="1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70C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kumimoji="0" lang="pt-BR" sz="2400" b="1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70C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𝒅𝒊𝒂</m:t>
                              </m:r>
                            </m:den>
                          </m:f>
                        </m:e>
                      </m:d>
                      <m:r>
                        <a:rPr kumimoji="0" lang="pt-BR" sz="2400" b="1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0" lang="pt-BR" sz="2400" b="1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𝟐𝟏𝟔</m:t>
                      </m:r>
                      <m:f>
                        <m:fPr>
                          <m:ctrlPr>
                            <a:rPr kumimoji="0" lang="pt-BR" sz="24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0" lang="pt-BR" sz="24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𝑳</m:t>
                          </m:r>
                        </m:num>
                        <m:den>
                          <m:r>
                            <a:rPr kumimoji="0" lang="pt-BR" sz="24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𝒑𝒍</m:t>
                          </m:r>
                          <m:r>
                            <a:rPr kumimoji="0" lang="pt-BR" sz="24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kumimoji="0" lang="pt-BR" sz="24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𝒅𝒊𝒂</m:t>
                          </m:r>
                        </m:den>
                      </m:f>
                    </m:oMath>
                  </m:oMathPara>
                </a14:m>
                <a:endParaRPr kumimoji="0" lang="pt-BR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entury Gothic" panose="020B0502020202020204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B0502020202020204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 Math" panose="02040503050406030204" pitchFamily="18" charset="0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Object 3">
                <a:extLst>
                  <a:ext uri="{FF2B5EF4-FFF2-40B4-BE49-F238E27FC236}">
                    <a16:creationId xmlns:a16="http://schemas.microsoft.com/office/drawing/2014/main" id="{0A18855C-955B-05E5-B697-78A896D3FC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5780" y="239484"/>
                <a:ext cx="7992889" cy="6032244"/>
              </a:xfrm>
              <a:prstGeom prst="rect">
                <a:avLst/>
              </a:prstGeom>
              <a:blipFill>
                <a:blip r:embed="rId2"/>
                <a:stretch>
                  <a:fillRect l="-1065"/>
                </a:stretch>
              </a:blipFill>
              <a:ln>
                <a:solidFill>
                  <a:sysClr val="window" lastClr="FFFFFF"/>
                </a:solidFill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Espaço Reservado para Rodapé 1">
            <a:extLst>
              <a:ext uri="{FF2B5EF4-FFF2-40B4-BE49-F238E27FC236}">
                <a16:creationId xmlns:a16="http://schemas.microsoft.com/office/drawing/2014/main" id="{65A3CCA4-2D65-E337-DEA5-65EB9B029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Prof Patricia A A Marques LEB1571 Irrigação ESALQ 2023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211579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>
            <a:extLst>
              <a:ext uri="{FF2B5EF4-FFF2-40B4-BE49-F238E27FC236}">
                <a16:creationId xmlns:a16="http://schemas.microsoft.com/office/drawing/2014/main" id="{8A085C71-381D-17D9-CECE-4AACED9B90A9}"/>
              </a:ext>
            </a:extLst>
          </p:cNvPr>
          <p:cNvSpPr txBox="1"/>
          <p:nvPr/>
        </p:nvSpPr>
        <p:spPr bwMode="auto">
          <a:xfrm>
            <a:off x="167275" y="1065816"/>
            <a:ext cx="8585390" cy="4726369"/>
          </a:xfrm>
          <a:prstGeom prst="rect">
            <a:avLst/>
          </a:prstGeom>
          <a:noFill/>
          <a:ln>
            <a:solidFill>
              <a:sysClr val="window" lastClr="FFFFFF"/>
            </a:solidFill>
          </a:ln>
        </p:spPr>
        <p:txBody>
          <a:bodyPr>
            <a:noAutofit/>
          </a:bodyPr>
          <a:lstStyle/>
          <a:p>
            <a:pPr defTabSz="685800"/>
            <a:r>
              <a:rPr lang="pt-BR" b="1" u="sng" kern="0" dirty="0">
                <a:solidFill>
                  <a:srgbClr val="000000"/>
                </a:solidFill>
                <a:latin typeface="Century Gothic" panose="020B0502020202020204"/>
              </a:rPr>
              <a:t>Passo 7)</a:t>
            </a:r>
            <a:r>
              <a:rPr lang="pt-BR" b="1" kern="0" dirty="0">
                <a:solidFill>
                  <a:srgbClr val="000000"/>
                </a:solidFill>
                <a:latin typeface="Century Gothic" panose="020B0502020202020204"/>
              </a:rPr>
              <a:t> </a:t>
            </a:r>
            <a:r>
              <a:rPr lang="pt-BR" kern="0" dirty="0">
                <a:solidFill>
                  <a:srgbClr val="000000"/>
                </a:solidFill>
                <a:latin typeface="Century Gothic" panose="020B0502020202020204"/>
              </a:rPr>
              <a:t>Croqui</a:t>
            </a:r>
          </a:p>
          <a:p>
            <a:pPr defTabSz="685800"/>
            <a:endParaRPr lang="pt-BR" u="sng" kern="0" dirty="0">
              <a:solidFill>
                <a:srgbClr val="000000"/>
              </a:solidFill>
              <a:latin typeface="Century Gothic" panose="020B0502020202020204"/>
            </a:endParaRPr>
          </a:p>
          <a:p>
            <a:pPr defTabSz="685800"/>
            <a:endParaRPr lang="pt-BR" i="1" kern="0" dirty="0">
              <a:solidFill>
                <a:srgbClr val="000000"/>
              </a:solidFill>
              <a:latin typeface="Century Gothic" panose="020B0502020202020204"/>
            </a:endParaRPr>
          </a:p>
          <a:p>
            <a:pPr defTabSz="685800"/>
            <a:endParaRPr lang="pt-BR" kern="0" dirty="0">
              <a:solidFill>
                <a:srgbClr val="000000"/>
              </a:solidFill>
              <a:latin typeface="Cambria Math" panose="02040503050406030204" pitchFamily="18" charset="0"/>
            </a:endParaRPr>
          </a:p>
          <a:p>
            <a:pPr defTabSz="685800"/>
            <a:endParaRPr lang="pt-BR" kern="0" dirty="0">
              <a:solidFill>
                <a:srgbClr val="000000"/>
              </a:solidFill>
              <a:latin typeface="Cambria Math" panose="02040503050406030204" pitchFamily="18" charset="0"/>
            </a:endParaRPr>
          </a:p>
        </p:txBody>
      </p:sp>
      <p:grpSp>
        <p:nvGrpSpPr>
          <p:cNvPr id="2" name="Agrupar 1">
            <a:extLst>
              <a:ext uri="{FF2B5EF4-FFF2-40B4-BE49-F238E27FC236}">
                <a16:creationId xmlns:a16="http://schemas.microsoft.com/office/drawing/2014/main" id="{21332D3F-13AB-CD69-E460-A5D2CEACF2B7}"/>
              </a:ext>
            </a:extLst>
          </p:cNvPr>
          <p:cNvGrpSpPr/>
          <p:nvPr/>
        </p:nvGrpSpPr>
        <p:grpSpPr>
          <a:xfrm>
            <a:off x="2574180" y="2503461"/>
            <a:ext cx="5883493" cy="2939924"/>
            <a:chOff x="1879182" y="1616055"/>
            <a:chExt cx="4201725" cy="2474574"/>
          </a:xfrm>
        </p:grpSpPr>
        <p:sp>
          <p:nvSpPr>
            <p:cNvPr id="5" name="Rectangle 1">
              <a:extLst>
                <a:ext uri="{FF2B5EF4-FFF2-40B4-BE49-F238E27FC236}">
                  <a16:creationId xmlns:a16="http://schemas.microsoft.com/office/drawing/2014/main" id="{A57BAEEA-3AFC-BF0B-9BED-259CB913F8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76876" y="1616055"/>
              <a:ext cx="3077766" cy="2214563"/>
            </a:xfrm>
            <a:prstGeom prst="rect">
              <a:avLst/>
            </a:prstGeom>
            <a:solidFill>
              <a:srgbClr val="FFFFFF"/>
            </a:solidFill>
            <a:ln w="25560">
              <a:solidFill>
                <a:srgbClr val="F7964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342900"/>
              <a:endParaRPr lang="pt-BR" altLang="pt-BR">
                <a:solidFill>
                  <a:prstClr val="black"/>
                </a:solidFill>
                <a:latin typeface="Tw Cen MT" panose="020B0602020104020603"/>
              </a:endParaRPr>
            </a:p>
          </p:txBody>
        </p:sp>
        <p:sp>
          <p:nvSpPr>
            <p:cNvPr id="14" name="Rectangle 10">
              <a:extLst>
                <a:ext uri="{FF2B5EF4-FFF2-40B4-BE49-F238E27FC236}">
                  <a16:creationId xmlns:a16="http://schemas.microsoft.com/office/drawing/2014/main" id="{3FC74A07-C2CE-C071-0756-379D62F5A7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36150" y="3814447"/>
              <a:ext cx="493153" cy="276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50625" tIns="25313" rIns="50625" bIns="25313">
              <a:spAutoFit/>
            </a:bodyPr>
            <a:lstStyle>
              <a:lvl1pPr eaLnBrk="0">
                <a:tabLst>
                  <a:tab pos="723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1pPr>
              <a:lvl2pPr eaLnBrk="0">
                <a:tabLst>
                  <a:tab pos="723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2pPr>
              <a:lvl3pPr eaLnBrk="0">
                <a:tabLst>
                  <a:tab pos="723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3pPr>
              <a:lvl4pPr eaLnBrk="0">
                <a:tabLst>
                  <a:tab pos="723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4pPr>
              <a:lvl5pPr eaLnBrk="0">
                <a:tabLst>
                  <a:tab pos="723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9pPr>
            </a:lstStyle>
            <a:p>
              <a:pPr defTabSz="342900" eaLnBrk="1">
                <a:tabLst>
                  <a:tab pos="542925" algn="l"/>
                </a:tabLst>
              </a:pPr>
              <a:r>
                <a:rPr lang="pt-BR" altLang="pt-BR" dirty="0">
                  <a:solidFill>
                    <a:prstClr val="black"/>
                  </a:solidFill>
                  <a:latin typeface="Calibri" panose="020F0502020204030204" pitchFamily="34" charset="0"/>
                </a:rPr>
                <a:t>600 m</a:t>
              </a:r>
            </a:p>
          </p:txBody>
        </p:sp>
        <p:sp>
          <p:nvSpPr>
            <p:cNvPr id="15" name="Rectangle 11">
              <a:extLst>
                <a:ext uri="{FF2B5EF4-FFF2-40B4-BE49-F238E27FC236}">
                  <a16:creationId xmlns:a16="http://schemas.microsoft.com/office/drawing/2014/main" id="{BA5186B1-475F-7463-5C71-F4D19B885C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71323" y="2585224"/>
              <a:ext cx="409584" cy="276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50625" tIns="25313" rIns="50625" bIns="25313">
              <a:spAutoFit/>
            </a:bodyPr>
            <a:lstStyle>
              <a:lvl1pPr eaLnBrk="0">
                <a:tabLst>
                  <a:tab pos="723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1pPr>
              <a:lvl2pPr eaLnBrk="0">
                <a:tabLst>
                  <a:tab pos="723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2pPr>
              <a:lvl3pPr eaLnBrk="0">
                <a:tabLst>
                  <a:tab pos="723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3pPr>
              <a:lvl4pPr eaLnBrk="0">
                <a:tabLst>
                  <a:tab pos="723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4pPr>
              <a:lvl5pPr eaLnBrk="0">
                <a:tabLst>
                  <a:tab pos="723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9pPr>
            </a:lstStyle>
            <a:p>
              <a:pPr defTabSz="342900" eaLnBrk="1">
                <a:tabLst>
                  <a:tab pos="542925" algn="l"/>
                </a:tabLst>
              </a:pPr>
              <a:r>
                <a:rPr lang="pt-BR" altLang="pt-BR" dirty="0">
                  <a:solidFill>
                    <a:prstClr val="black"/>
                  </a:solidFill>
                  <a:latin typeface="Calibri" panose="020F0502020204030204" pitchFamily="34" charset="0"/>
                </a:rPr>
                <a:t>50 m</a:t>
              </a:r>
            </a:p>
          </p:txBody>
        </p:sp>
        <p:sp>
          <p:nvSpPr>
            <p:cNvPr id="16" name="Rectangle 12">
              <a:extLst>
                <a:ext uri="{FF2B5EF4-FFF2-40B4-BE49-F238E27FC236}">
                  <a16:creationId xmlns:a16="http://schemas.microsoft.com/office/drawing/2014/main" id="{3BB5FF88-10BD-D7ED-7E8A-DEE1EA2FBA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9182" y="2516168"/>
              <a:ext cx="312276" cy="276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50625" tIns="25313" rIns="50625" bIns="25313">
              <a:spAutoFit/>
            </a:bodyPr>
            <a:lstStyle/>
            <a:p>
              <a:pPr defTabSz="342900"/>
              <a:r>
                <a:rPr lang="pt-BR" altLang="pt-BR" dirty="0">
                  <a:solidFill>
                    <a:prstClr val="black"/>
                  </a:solidFill>
                  <a:latin typeface="Calibri" panose="020F0502020204030204" pitchFamily="34" charset="0"/>
                </a:rPr>
                <a:t>6% </a:t>
              </a:r>
            </a:p>
          </p:txBody>
        </p:sp>
        <p:sp>
          <p:nvSpPr>
            <p:cNvPr id="17" name="AutoShape 13">
              <a:extLst>
                <a:ext uri="{FF2B5EF4-FFF2-40B4-BE49-F238E27FC236}">
                  <a16:creationId xmlns:a16="http://schemas.microsoft.com/office/drawing/2014/main" id="{72D39059-3B7C-7FDB-44DA-150A6FAAA3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6376" y="2445920"/>
              <a:ext cx="80963" cy="415529"/>
            </a:xfrm>
            <a:prstGeom prst="downArrow">
              <a:avLst>
                <a:gd name="adj1" fmla="val 50000"/>
                <a:gd name="adj2" fmla="val 128309"/>
              </a:avLst>
            </a:prstGeom>
            <a:solidFill>
              <a:srgbClr val="4F81BD"/>
            </a:solidFill>
            <a:ln w="25560">
              <a:solidFill>
                <a:srgbClr val="3A5F8B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342900"/>
              <a:endParaRPr lang="pt-BR" altLang="pt-BR">
                <a:solidFill>
                  <a:prstClr val="black"/>
                </a:solidFill>
                <a:latin typeface="Tw Cen MT" panose="020B0602020104020603"/>
              </a:endParaRPr>
            </a:p>
          </p:txBody>
        </p:sp>
      </p:grpSp>
      <p:sp>
        <p:nvSpPr>
          <p:cNvPr id="25" name="Retângulo 24">
            <a:extLst>
              <a:ext uri="{FF2B5EF4-FFF2-40B4-BE49-F238E27FC236}">
                <a16:creationId xmlns:a16="http://schemas.microsoft.com/office/drawing/2014/main" id="{DC257147-976C-5E66-4EC0-E84DDBB83414}"/>
              </a:ext>
            </a:extLst>
          </p:cNvPr>
          <p:cNvSpPr/>
          <p:nvPr/>
        </p:nvSpPr>
        <p:spPr>
          <a:xfrm>
            <a:off x="4443548" y="1546439"/>
            <a:ext cx="2167451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r>
              <a:rPr lang="pt-BR" dirty="0" err="1">
                <a:solidFill>
                  <a:prstClr val="white"/>
                </a:solidFill>
                <a:latin typeface="Tw Cen MT" panose="020B0602020104020603"/>
              </a:rPr>
              <a:t>Cabeçal</a:t>
            </a:r>
            <a:r>
              <a:rPr lang="pt-BR" dirty="0">
                <a:solidFill>
                  <a:prstClr val="white"/>
                </a:solidFill>
                <a:latin typeface="Tw Cen MT" panose="020B0602020104020603"/>
              </a:rPr>
              <a:t> de controle</a:t>
            </a:r>
          </a:p>
        </p:txBody>
      </p:sp>
      <p:sp>
        <p:nvSpPr>
          <p:cNvPr id="26" name="Rectangle 16">
            <a:extLst>
              <a:ext uri="{FF2B5EF4-FFF2-40B4-BE49-F238E27FC236}">
                <a16:creationId xmlns:a16="http://schemas.microsoft.com/office/drawing/2014/main" id="{282560D0-73A1-6657-25CE-E56F3D4314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4134" y="4465633"/>
            <a:ext cx="2431947" cy="154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67500" tIns="33750" rIns="67500" bIns="33750">
            <a:spAutoFit/>
          </a:bodyPr>
          <a:lstStyle>
            <a:lvl1pPr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defTabSz="342900" eaLnBrk="1">
              <a:tabLst>
                <a:tab pos="542925" algn="l"/>
                <a:tab pos="1085850" algn="l"/>
                <a:tab pos="1628775" algn="l"/>
              </a:tabLst>
            </a:pPr>
            <a:r>
              <a:rPr lang="pt-BR" altLang="pt-BR" sz="2400" dirty="0" err="1">
                <a:solidFill>
                  <a:prstClr val="black"/>
                </a:solidFill>
                <a:latin typeface="Calibri" panose="020F0502020204030204" pitchFamily="34" charset="0"/>
              </a:rPr>
              <a:t>hf</a:t>
            </a:r>
            <a:r>
              <a:rPr lang="pt-BR" altLang="pt-BR" sz="2400" dirty="0">
                <a:solidFill>
                  <a:prstClr val="black"/>
                </a:solidFill>
                <a:latin typeface="Calibri" panose="020F0502020204030204" pitchFamily="34" charset="0"/>
              </a:rPr>
              <a:t> </a:t>
            </a:r>
            <a:r>
              <a:rPr lang="pt-BR" altLang="pt-BR" sz="2400" dirty="0" err="1">
                <a:solidFill>
                  <a:prstClr val="black"/>
                </a:solidFill>
                <a:latin typeface="Calibri" panose="020F0502020204030204" pitchFamily="34" charset="0"/>
              </a:rPr>
              <a:t>cabeçal</a:t>
            </a:r>
            <a:r>
              <a:rPr lang="pt-BR" altLang="pt-BR" sz="2400" dirty="0">
                <a:solidFill>
                  <a:prstClr val="black"/>
                </a:solidFill>
                <a:latin typeface="Calibri" panose="020F0502020204030204" pitchFamily="34" charset="0"/>
              </a:rPr>
              <a:t>= 5  </a:t>
            </a:r>
            <a:r>
              <a:rPr lang="pt-BR" altLang="pt-BR" sz="2400" dirty="0" err="1">
                <a:solidFill>
                  <a:prstClr val="black"/>
                </a:solidFill>
                <a:latin typeface="Calibri" panose="020F0502020204030204" pitchFamily="34" charset="0"/>
              </a:rPr>
              <a:t>mca</a:t>
            </a:r>
            <a:endParaRPr lang="pt-BR" altLang="pt-BR" sz="240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defTabSz="342900" eaLnBrk="1">
              <a:tabLst>
                <a:tab pos="542925" algn="l"/>
                <a:tab pos="1085850" algn="l"/>
                <a:tab pos="1628775" algn="l"/>
              </a:tabLst>
            </a:pPr>
            <a:r>
              <a:rPr lang="pt-BR" altLang="pt-BR" sz="2400" dirty="0" err="1">
                <a:solidFill>
                  <a:prstClr val="black"/>
                </a:solidFill>
                <a:latin typeface="Calibri" panose="020F0502020204030204" pitchFamily="34" charset="0"/>
              </a:rPr>
              <a:t>Hgs</a:t>
            </a:r>
            <a:r>
              <a:rPr lang="pt-BR" altLang="pt-BR" sz="2400" dirty="0">
                <a:solidFill>
                  <a:prstClr val="black"/>
                </a:solidFill>
                <a:latin typeface="Calibri" panose="020F0502020204030204" pitchFamily="34" charset="0"/>
              </a:rPr>
              <a:t> = 3m</a:t>
            </a:r>
          </a:p>
          <a:p>
            <a:pPr defTabSz="342900" eaLnBrk="1">
              <a:tabLst>
                <a:tab pos="542925" algn="l"/>
                <a:tab pos="1085850" algn="l"/>
                <a:tab pos="1628775" algn="l"/>
              </a:tabLst>
            </a:pPr>
            <a:r>
              <a:rPr lang="pt-BR" altLang="pt-BR" sz="2400" dirty="0" err="1">
                <a:solidFill>
                  <a:prstClr val="black"/>
                </a:solidFill>
                <a:latin typeface="Calibri" panose="020F0502020204030204" pitchFamily="34" charset="0"/>
              </a:rPr>
              <a:t>hfs</a:t>
            </a:r>
            <a:r>
              <a:rPr lang="pt-BR" altLang="pt-BR" sz="2400" dirty="0">
                <a:solidFill>
                  <a:prstClr val="black"/>
                </a:solidFill>
                <a:latin typeface="Calibri" panose="020F0502020204030204" pitchFamily="34" charset="0"/>
              </a:rPr>
              <a:t> = 0,8 m</a:t>
            </a:r>
          </a:p>
          <a:p>
            <a:pPr defTabSz="342900" eaLnBrk="1">
              <a:tabLst>
                <a:tab pos="542925" algn="l"/>
                <a:tab pos="1085850" algn="l"/>
                <a:tab pos="1628775" algn="l"/>
              </a:tabLst>
            </a:pPr>
            <a:endParaRPr lang="pt-BR" altLang="pt-BR" sz="2400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27" name="Rectangle 12">
            <a:extLst>
              <a:ext uri="{FF2B5EF4-FFF2-40B4-BE49-F238E27FC236}">
                <a16:creationId xmlns:a16="http://schemas.microsoft.com/office/drawing/2014/main" id="{BCC5FC50-17CF-2F9A-9F8E-34DF093BAA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72096" y="5164547"/>
            <a:ext cx="471346" cy="345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67500" tIns="33750" rIns="67500" bIns="33750">
            <a:spAutoFit/>
          </a:bodyPr>
          <a:lstStyle/>
          <a:p>
            <a:pPr defTabSz="342900"/>
            <a:r>
              <a:rPr lang="pt-BR" altLang="pt-BR" dirty="0">
                <a:solidFill>
                  <a:prstClr val="black"/>
                </a:solidFill>
                <a:latin typeface="Calibri" panose="020F0502020204030204" pitchFamily="34" charset="0"/>
              </a:rPr>
              <a:t>0% </a:t>
            </a:r>
          </a:p>
        </p:txBody>
      </p:sp>
      <p:sp>
        <p:nvSpPr>
          <p:cNvPr id="28" name="AutoShape 13">
            <a:extLst>
              <a:ext uri="{FF2B5EF4-FFF2-40B4-BE49-F238E27FC236}">
                <a16:creationId xmlns:a16="http://schemas.microsoft.com/office/drawing/2014/main" id="{9B10A64F-5A3C-D8AD-C978-281C02260111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4627252" y="5094737"/>
            <a:ext cx="80963" cy="415529"/>
          </a:xfrm>
          <a:prstGeom prst="downArrow">
            <a:avLst>
              <a:gd name="adj1" fmla="val 50000"/>
              <a:gd name="adj2" fmla="val 128309"/>
            </a:avLst>
          </a:prstGeom>
          <a:solidFill>
            <a:srgbClr val="4F81BD"/>
          </a:solidFill>
          <a:ln w="25560">
            <a:solidFill>
              <a:srgbClr val="3A5F8B"/>
            </a:solidFill>
            <a:round/>
            <a:headEnd/>
            <a:tailEnd/>
          </a:ln>
        </p:spPr>
        <p:txBody>
          <a:bodyPr wrap="none" anchor="ctr"/>
          <a:lstStyle/>
          <a:p>
            <a:pPr defTabSz="342900"/>
            <a:endParaRPr lang="pt-BR" altLang="pt-BR" sz="1350">
              <a:solidFill>
                <a:prstClr val="black"/>
              </a:solidFill>
              <a:latin typeface="Tw Cen MT" panose="020B0602020104020603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F2772A01-4D34-8A6D-336B-0FC92A6666DB}"/>
              </a:ext>
            </a:extLst>
          </p:cNvPr>
          <p:cNvSpPr txBox="1"/>
          <p:nvPr/>
        </p:nvSpPr>
        <p:spPr>
          <a:xfrm flipH="1">
            <a:off x="344642" y="1583939"/>
            <a:ext cx="2903079" cy="132343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defTabSz="342900"/>
            <a:r>
              <a:rPr lang="pt-BR" sz="2000" dirty="0">
                <a:solidFill>
                  <a:prstClr val="black"/>
                </a:solidFill>
                <a:latin typeface="Tw Cen MT" panose="020B0602020104020603"/>
              </a:rPr>
              <a:t>TR = 4 dias </a:t>
            </a:r>
          </a:p>
          <a:p>
            <a:pPr defTabSz="342900"/>
            <a:r>
              <a:rPr lang="pt-BR" sz="2000" dirty="0">
                <a:solidFill>
                  <a:prstClr val="black"/>
                </a:solidFill>
                <a:latin typeface="Tw Cen MT" panose="020B0602020104020603"/>
              </a:rPr>
              <a:t>Assim 4 setores </a:t>
            </a:r>
          </a:p>
          <a:p>
            <a:pPr defTabSz="342900"/>
            <a:endParaRPr lang="pt-BR" sz="2000" dirty="0">
              <a:solidFill>
                <a:prstClr val="black"/>
              </a:solidFill>
              <a:latin typeface="Tw Cen MT" panose="020B0602020104020603"/>
            </a:endParaRPr>
          </a:p>
          <a:p>
            <a:pPr defTabSz="342900"/>
            <a:r>
              <a:rPr lang="pt-BR" sz="2000" dirty="0">
                <a:solidFill>
                  <a:prstClr val="black"/>
                </a:solidFill>
                <a:latin typeface="Tw Cen MT" panose="020B0602020104020603"/>
              </a:rPr>
              <a:t>Setor  = 600/4  = 150 m</a:t>
            </a:r>
          </a:p>
        </p:txBody>
      </p:sp>
      <p:cxnSp>
        <p:nvCxnSpPr>
          <p:cNvPr id="7" name="Conector reto 6">
            <a:extLst>
              <a:ext uri="{FF2B5EF4-FFF2-40B4-BE49-F238E27FC236}">
                <a16:creationId xmlns:a16="http://schemas.microsoft.com/office/drawing/2014/main" id="{8EE036C4-6DD3-F2CA-89EE-6976CEE7C0DE}"/>
              </a:ext>
            </a:extLst>
          </p:cNvPr>
          <p:cNvCxnSpPr/>
          <p:nvPr/>
        </p:nvCxnSpPr>
        <p:spPr>
          <a:xfrm>
            <a:off x="5565101" y="2503462"/>
            <a:ext cx="0" cy="26310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9652E9B4-8780-74BA-7B6E-8797AEF42F69}"/>
              </a:ext>
            </a:extLst>
          </p:cNvPr>
          <p:cNvCxnSpPr/>
          <p:nvPr/>
        </p:nvCxnSpPr>
        <p:spPr>
          <a:xfrm>
            <a:off x="6648827" y="2533531"/>
            <a:ext cx="0" cy="26310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72A9080C-EDF5-84D2-F3B9-D3852ED2844E}"/>
              </a:ext>
            </a:extLst>
          </p:cNvPr>
          <p:cNvCxnSpPr/>
          <p:nvPr/>
        </p:nvCxnSpPr>
        <p:spPr>
          <a:xfrm>
            <a:off x="4459970" y="2494213"/>
            <a:ext cx="0" cy="26310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de Seta Reta 9">
            <a:extLst>
              <a:ext uri="{FF2B5EF4-FFF2-40B4-BE49-F238E27FC236}">
                <a16:creationId xmlns:a16="http://schemas.microsoft.com/office/drawing/2014/main" id="{F7D3667D-A29C-6292-151B-8BF49FAF1AB3}"/>
              </a:ext>
            </a:extLst>
          </p:cNvPr>
          <p:cNvCxnSpPr>
            <a:cxnSpLocks/>
          </p:cNvCxnSpPr>
          <p:nvPr/>
        </p:nvCxnSpPr>
        <p:spPr>
          <a:xfrm flipH="1">
            <a:off x="3462405" y="5443385"/>
            <a:ext cx="4258361" cy="0"/>
          </a:xfrm>
          <a:prstGeom prst="straightConnector1">
            <a:avLst/>
          </a:prstGeom>
          <a:ln w="25400">
            <a:solidFill>
              <a:schemeClr val="tx1"/>
            </a:solidFill>
            <a:headEnd type="triangle" w="lg" len="lg"/>
            <a:tailEnd type="triangle" w="lg" len="lg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Conector de Seta Reta 11">
            <a:extLst>
              <a:ext uri="{FF2B5EF4-FFF2-40B4-BE49-F238E27FC236}">
                <a16:creationId xmlns:a16="http://schemas.microsoft.com/office/drawing/2014/main" id="{B7D62B0E-5034-C0EF-AECD-6B41D5BCEF94}"/>
              </a:ext>
            </a:extLst>
          </p:cNvPr>
          <p:cNvCxnSpPr>
            <a:cxnSpLocks/>
          </p:cNvCxnSpPr>
          <p:nvPr/>
        </p:nvCxnSpPr>
        <p:spPr>
          <a:xfrm>
            <a:off x="7884150" y="2533530"/>
            <a:ext cx="0" cy="2581736"/>
          </a:xfrm>
          <a:prstGeom prst="straightConnector1">
            <a:avLst/>
          </a:prstGeom>
          <a:ln w="25400">
            <a:solidFill>
              <a:schemeClr val="tx1"/>
            </a:solidFill>
            <a:headEnd type="triangle" w="lg" len="lg"/>
            <a:tailEnd type="triangle" w="lg" len="lg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" name="Conector de Seta Reta 17">
            <a:extLst>
              <a:ext uri="{FF2B5EF4-FFF2-40B4-BE49-F238E27FC236}">
                <a16:creationId xmlns:a16="http://schemas.microsoft.com/office/drawing/2014/main" id="{335D1930-43E7-EB37-6DA7-841E70B11EB4}"/>
              </a:ext>
            </a:extLst>
          </p:cNvPr>
          <p:cNvCxnSpPr>
            <a:cxnSpLocks/>
          </p:cNvCxnSpPr>
          <p:nvPr/>
        </p:nvCxnSpPr>
        <p:spPr>
          <a:xfrm flipH="1" flipV="1">
            <a:off x="3411105" y="2748302"/>
            <a:ext cx="1048865" cy="12882"/>
          </a:xfrm>
          <a:prstGeom prst="straightConnector1">
            <a:avLst/>
          </a:prstGeom>
          <a:ln w="25400">
            <a:solidFill>
              <a:schemeClr val="tx1"/>
            </a:solidFill>
            <a:headEnd type="triangle" w="lg" len="lg"/>
            <a:tailEnd type="triangle" w="lg" len="lg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" name="Conector de Seta Reta 20">
            <a:extLst>
              <a:ext uri="{FF2B5EF4-FFF2-40B4-BE49-F238E27FC236}">
                <a16:creationId xmlns:a16="http://schemas.microsoft.com/office/drawing/2014/main" id="{DC12723C-F622-FE13-3DB6-F75AE3376ADE}"/>
              </a:ext>
            </a:extLst>
          </p:cNvPr>
          <p:cNvCxnSpPr>
            <a:cxnSpLocks/>
          </p:cNvCxnSpPr>
          <p:nvPr/>
        </p:nvCxnSpPr>
        <p:spPr>
          <a:xfrm flipH="1">
            <a:off x="4488102" y="2748302"/>
            <a:ext cx="1016796" cy="0"/>
          </a:xfrm>
          <a:prstGeom prst="straightConnector1">
            <a:avLst/>
          </a:prstGeom>
          <a:ln w="25400">
            <a:solidFill>
              <a:schemeClr val="tx1"/>
            </a:solidFill>
            <a:headEnd type="triangle" w="lg" len="lg"/>
            <a:tailEnd type="triangle" w="lg" len="lg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2" name="Conector de Seta Reta 21">
            <a:extLst>
              <a:ext uri="{FF2B5EF4-FFF2-40B4-BE49-F238E27FC236}">
                <a16:creationId xmlns:a16="http://schemas.microsoft.com/office/drawing/2014/main" id="{75832D3B-63E2-34D2-BA75-8A4A6CEAFE73}"/>
              </a:ext>
            </a:extLst>
          </p:cNvPr>
          <p:cNvCxnSpPr>
            <a:cxnSpLocks/>
          </p:cNvCxnSpPr>
          <p:nvPr/>
        </p:nvCxnSpPr>
        <p:spPr>
          <a:xfrm flipH="1" flipV="1">
            <a:off x="5594069" y="2748625"/>
            <a:ext cx="994554" cy="6118"/>
          </a:xfrm>
          <a:prstGeom prst="straightConnector1">
            <a:avLst/>
          </a:prstGeom>
          <a:ln w="25400">
            <a:solidFill>
              <a:schemeClr val="tx1"/>
            </a:solidFill>
            <a:headEnd type="triangle" w="lg" len="lg"/>
            <a:tailEnd type="triangle" w="lg" len="lg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3" name="Conector de Seta Reta 22">
            <a:extLst>
              <a:ext uri="{FF2B5EF4-FFF2-40B4-BE49-F238E27FC236}">
                <a16:creationId xmlns:a16="http://schemas.microsoft.com/office/drawing/2014/main" id="{252E6478-2CBC-3FDE-92EE-2DEA5CCE13E3}"/>
              </a:ext>
            </a:extLst>
          </p:cNvPr>
          <p:cNvCxnSpPr>
            <a:cxnSpLocks/>
          </p:cNvCxnSpPr>
          <p:nvPr/>
        </p:nvCxnSpPr>
        <p:spPr>
          <a:xfrm flipH="1">
            <a:off x="6677795" y="2761183"/>
            <a:ext cx="945773" cy="11483"/>
          </a:xfrm>
          <a:prstGeom prst="straightConnector1">
            <a:avLst/>
          </a:prstGeom>
          <a:ln w="25400">
            <a:solidFill>
              <a:schemeClr val="tx1"/>
            </a:solidFill>
            <a:headEnd type="triangle" w="lg" len="lg"/>
            <a:tailEnd type="triangle" w="lg" len="lg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4" name="Rectangle 10">
            <a:extLst>
              <a:ext uri="{FF2B5EF4-FFF2-40B4-BE49-F238E27FC236}">
                <a16:creationId xmlns:a16="http://schemas.microsoft.com/office/drawing/2014/main" id="{5E8381EA-DDAD-312B-071D-40D80115EB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6905" y="2841965"/>
            <a:ext cx="690541" cy="328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50625" tIns="25313" rIns="50625" bIns="25313">
            <a:spAutoFit/>
          </a:bodyPr>
          <a:lstStyle>
            <a:lvl1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defTabSz="342900" eaLnBrk="1">
              <a:tabLst>
                <a:tab pos="542925" algn="l"/>
              </a:tabLst>
            </a:pPr>
            <a:r>
              <a:rPr lang="pt-BR" altLang="pt-BR" dirty="0">
                <a:solidFill>
                  <a:prstClr val="black"/>
                </a:solidFill>
                <a:latin typeface="Calibri" panose="020F0502020204030204" pitchFamily="34" charset="0"/>
              </a:rPr>
              <a:t>150 m</a:t>
            </a:r>
          </a:p>
        </p:txBody>
      </p:sp>
      <p:sp>
        <p:nvSpPr>
          <p:cNvPr id="31" name="Rectangle 10">
            <a:extLst>
              <a:ext uri="{FF2B5EF4-FFF2-40B4-BE49-F238E27FC236}">
                <a16:creationId xmlns:a16="http://schemas.microsoft.com/office/drawing/2014/main" id="{F4FDF0E8-CCAA-3050-259C-A1B44E63ED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50204" y="2863080"/>
            <a:ext cx="690541" cy="328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50625" tIns="25313" rIns="50625" bIns="25313">
            <a:spAutoFit/>
          </a:bodyPr>
          <a:lstStyle>
            <a:lvl1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defTabSz="342900" eaLnBrk="1">
              <a:tabLst>
                <a:tab pos="542925" algn="l"/>
              </a:tabLst>
            </a:pPr>
            <a:r>
              <a:rPr lang="pt-BR" altLang="pt-BR" dirty="0">
                <a:solidFill>
                  <a:prstClr val="black"/>
                </a:solidFill>
                <a:latin typeface="Calibri" panose="020F0502020204030204" pitchFamily="34" charset="0"/>
              </a:rPr>
              <a:t>150 m</a:t>
            </a:r>
          </a:p>
        </p:txBody>
      </p:sp>
      <p:sp>
        <p:nvSpPr>
          <p:cNvPr id="32" name="Rectangle 10">
            <a:extLst>
              <a:ext uri="{FF2B5EF4-FFF2-40B4-BE49-F238E27FC236}">
                <a16:creationId xmlns:a16="http://schemas.microsoft.com/office/drawing/2014/main" id="{C95493A8-90F8-B031-8C81-1EFD59342B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7707" y="2855144"/>
            <a:ext cx="690541" cy="328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50625" tIns="25313" rIns="50625" bIns="25313">
            <a:spAutoFit/>
          </a:bodyPr>
          <a:lstStyle>
            <a:lvl1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defTabSz="342900" eaLnBrk="1">
              <a:tabLst>
                <a:tab pos="542925" algn="l"/>
              </a:tabLst>
            </a:pPr>
            <a:r>
              <a:rPr lang="pt-BR" altLang="pt-BR" dirty="0">
                <a:solidFill>
                  <a:prstClr val="black"/>
                </a:solidFill>
                <a:latin typeface="Calibri" panose="020F0502020204030204" pitchFamily="34" charset="0"/>
              </a:rPr>
              <a:t>150 m</a:t>
            </a:r>
          </a:p>
        </p:txBody>
      </p:sp>
      <p:sp>
        <p:nvSpPr>
          <p:cNvPr id="33" name="Rectangle 10">
            <a:extLst>
              <a:ext uri="{FF2B5EF4-FFF2-40B4-BE49-F238E27FC236}">
                <a16:creationId xmlns:a16="http://schemas.microsoft.com/office/drawing/2014/main" id="{5BB959FF-4CCD-9692-2E15-D071E3E225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0929" y="2841965"/>
            <a:ext cx="690541" cy="328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50625" tIns="25313" rIns="50625" bIns="25313">
            <a:spAutoFit/>
          </a:bodyPr>
          <a:lstStyle>
            <a:lvl1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defTabSz="342900" eaLnBrk="1">
              <a:tabLst>
                <a:tab pos="542925" algn="l"/>
              </a:tabLst>
            </a:pPr>
            <a:r>
              <a:rPr lang="pt-BR" altLang="pt-BR" dirty="0">
                <a:solidFill>
                  <a:prstClr val="black"/>
                </a:solidFill>
                <a:latin typeface="Calibri" panose="020F0502020204030204" pitchFamily="34" charset="0"/>
              </a:rPr>
              <a:t>150 m</a:t>
            </a:r>
          </a:p>
        </p:txBody>
      </p:sp>
      <p:cxnSp>
        <p:nvCxnSpPr>
          <p:cNvPr id="35" name="Conector reto 34">
            <a:extLst>
              <a:ext uri="{FF2B5EF4-FFF2-40B4-BE49-F238E27FC236}">
                <a16:creationId xmlns:a16="http://schemas.microsoft.com/office/drawing/2014/main" id="{5FFC618D-4793-9326-23D4-72980D139C36}"/>
              </a:ext>
            </a:extLst>
          </p:cNvPr>
          <p:cNvCxnSpPr>
            <a:cxnSpLocks/>
          </p:cNvCxnSpPr>
          <p:nvPr/>
        </p:nvCxnSpPr>
        <p:spPr>
          <a:xfrm>
            <a:off x="5565101" y="1955869"/>
            <a:ext cx="0" cy="347796"/>
          </a:xfrm>
          <a:prstGeom prst="line">
            <a:avLst/>
          </a:prstGeom>
          <a:ln w="5715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8" name="Conector reto 37">
            <a:extLst>
              <a:ext uri="{FF2B5EF4-FFF2-40B4-BE49-F238E27FC236}">
                <a16:creationId xmlns:a16="http://schemas.microsoft.com/office/drawing/2014/main" id="{5B84D902-DD3F-5319-8FD4-89611E3CC0D5}"/>
              </a:ext>
            </a:extLst>
          </p:cNvPr>
          <p:cNvCxnSpPr>
            <a:cxnSpLocks/>
          </p:cNvCxnSpPr>
          <p:nvPr/>
        </p:nvCxnSpPr>
        <p:spPr>
          <a:xfrm>
            <a:off x="5504898" y="2303665"/>
            <a:ext cx="1677299" cy="0"/>
          </a:xfrm>
          <a:prstGeom prst="line">
            <a:avLst/>
          </a:prstGeom>
          <a:ln w="5715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1" name="Conector reto 40">
            <a:extLst>
              <a:ext uri="{FF2B5EF4-FFF2-40B4-BE49-F238E27FC236}">
                <a16:creationId xmlns:a16="http://schemas.microsoft.com/office/drawing/2014/main" id="{85E42C17-D217-C9BD-06ED-18A96B30349B}"/>
              </a:ext>
            </a:extLst>
          </p:cNvPr>
          <p:cNvCxnSpPr>
            <a:cxnSpLocks/>
          </p:cNvCxnSpPr>
          <p:nvPr/>
        </p:nvCxnSpPr>
        <p:spPr>
          <a:xfrm>
            <a:off x="3976974" y="2303665"/>
            <a:ext cx="1588127" cy="0"/>
          </a:xfrm>
          <a:prstGeom prst="line">
            <a:avLst/>
          </a:prstGeom>
          <a:ln w="5715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3" name="Conector reto 42">
            <a:extLst>
              <a:ext uri="{FF2B5EF4-FFF2-40B4-BE49-F238E27FC236}">
                <a16:creationId xmlns:a16="http://schemas.microsoft.com/office/drawing/2014/main" id="{5BBC2A7B-C449-18F2-BBD5-67EA34989783}"/>
              </a:ext>
            </a:extLst>
          </p:cNvPr>
          <p:cNvCxnSpPr>
            <a:cxnSpLocks/>
          </p:cNvCxnSpPr>
          <p:nvPr/>
        </p:nvCxnSpPr>
        <p:spPr>
          <a:xfrm>
            <a:off x="7182197" y="2304625"/>
            <a:ext cx="0" cy="347796"/>
          </a:xfrm>
          <a:prstGeom prst="line">
            <a:avLst/>
          </a:prstGeom>
          <a:ln w="5715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4" name="Conector reto 43">
            <a:extLst>
              <a:ext uri="{FF2B5EF4-FFF2-40B4-BE49-F238E27FC236}">
                <a16:creationId xmlns:a16="http://schemas.microsoft.com/office/drawing/2014/main" id="{E748D203-8F23-A4FC-D533-E333F2C55E30}"/>
              </a:ext>
            </a:extLst>
          </p:cNvPr>
          <p:cNvCxnSpPr>
            <a:cxnSpLocks/>
          </p:cNvCxnSpPr>
          <p:nvPr/>
        </p:nvCxnSpPr>
        <p:spPr>
          <a:xfrm>
            <a:off x="6103350" y="2317094"/>
            <a:ext cx="0" cy="347796"/>
          </a:xfrm>
          <a:prstGeom prst="line">
            <a:avLst/>
          </a:prstGeom>
          <a:ln w="5715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5" name="Conector reto 44">
            <a:extLst>
              <a:ext uri="{FF2B5EF4-FFF2-40B4-BE49-F238E27FC236}">
                <a16:creationId xmlns:a16="http://schemas.microsoft.com/office/drawing/2014/main" id="{492ED2CD-497F-D6A9-E554-2FE51358A146}"/>
              </a:ext>
            </a:extLst>
          </p:cNvPr>
          <p:cNvCxnSpPr>
            <a:cxnSpLocks/>
          </p:cNvCxnSpPr>
          <p:nvPr/>
        </p:nvCxnSpPr>
        <p:spPr>
          <a:xfrm>
            <a:off x="5043477" y="2303665"/>
            <a:ext cx="0" cy="347796"/>
          </a:xfrm>
          <a:prstGeom prst="line">
            <a:avLst/>
          </a:prstGeom>
          <a:ln w="5715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6" name="Conector reto 45">
            <a:extLst>
              <a:ext uri="{FF2B5EF4-FFF2-40B4-BE49-F238E27FC236}">
                <a16:creationId xmlns:a16="http://schemas.microsoft.com/office/drawing/2014/main" id="{1306A59C-91C2-C359-6CC5-1C9033B2480E}"/>
              </a:ext>
            </a:extLst>
          </p:cNvPr>
          <p:cNvCxnSpPr>
            <a:cxnSpLocks/>
          </p:cNvCxnSpPr>
          <p:nvPr/>
        </p:nvCxnSpPr>
        <p:spPr>
          <a:xfrm>
            <a:off x="3995407" y="2303665"/>
            <a:ext cx="0" cy="347796"/>
          </a:xfrm>
          <a:prstGeom prst="line">
            <a:avLst/>
          </a:prstGeom>
          <a:ln w="5715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9" name="Rectangle 10">
            <a:extLst>
              <a:ext uri="{FF2B5EF4-FFF2-40B4-BE49-F238E27FC236}">
                <a16:creationId xmlns:a16="http://schemas.microsoft.com/office/drawing/2014/main" id="{D37513C4-40E0-4860-9655-289FB22900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32264" y="1939810"/>
            <a:ext cx="323453" cy="328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50625" tIns="25313" rIns="50625" bIns="25313">
            <a:spAutoFit/>
          </a:bodyPr>
          <a:lstStyle>
            <a:lvl1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defTabSz="342900" eaLnBrk="1">
              <a:tabLst>
                <a:tab pos="542925" algn="l"/>
              </a:tabLst>
            </a:pPr>
            <a:r>
              <a:rPr lang="pt-BR" altLang="pt-BR" b="1" dirty="0">
                <a:solidFill>
                  <a:srgbClr val="A35DD1">
                    <a:lumMod val="75000"/>
                  </a:srgbClr>
                </a:solidFill>
                <a:latin typeface="Calibri" panose="020F0502020204030204" pitchFamily="34" charset="0"/>
              </a:rPr>
              <a:t>LP</a:t>
            </a:r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E44CC9A-7A92-A9F0-0AEC-8E65CDDE8E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Prof Patricia A A Marques LEB1571 Irrigação ESALQ 2023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113781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F2772A01-4D34-8A6D-336B-0FC92A6666DB}"/>
              </a:ext>
            </a:extLst>
          </p:cNvPr>
          <p:cNvSpPr txBox="1"/>
          <p:nvPr/>
        </p:nvSpPr>
        <p:spPr>
          <a:xfrm flipH="1">
            <a:off x="611094" y="705955"/>
            <a:ext cx="3498239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defTabSz="342900"/>
            <a:r>
              <a:rPr lang="pt-BR" sz="2400" dirty="0">
                <a:solidFill>
                  <a:prstClr val="black"/>
                </a:solidFill>
                <a:latin typeface="Tw Cen MT" panose="020B0602020104020603"/>
              </a:rPr>
              <a:t>Setor  = 600/4  = 150 m</a:t>
            </a:r>
          </a:p>
        </p:txBody>
      </p:sp>
      <p:grpSp>
        <p:nvGrpSpPr>
          <p:cNvPr id="6" name="Agrupar 5">
            <a:extLst>
              <a:ext uri="{FF2B5EF4-FFF2-40B4-BE49-F238E27FC236}">
                <a16:creationId xmlns:a16="http://schemas.microsoft.com/office/drawing/2014/main" id="{F3CBD1B0-6664-C5B5-5173-D7CD737D1B04}"/>
              </a:ext>
            </a:extLst>
          </p:cNvPr>
          <p:cNvGrpSpPr/>
          <p:nvPr/>
        </p:nvGrpSpPr>
        <p:grpSpPr>
          <a:xfrm>
            <a:off x="3686131" y="2204864"/>
            <a:ext cx="4218752" cy="2631017"/>
            <a:chOff x="1758504" y="1616055"/>
            <a:chExt cx="5328653" cy="2214563"/>
          </a:xfrm>
        </p:grpSpPr>
        <p:sp>
          <p:nvSpPr>
            <p:cNvPr id="11" name="Rectangle 1">
              <a:extLst>
                <a:ext uri="{FF2B5EF4-FFF2-40B4-BE49-F238E27FC236}">
                  <a16:creationId xmlns:a16="http://schemas.microsoft.com/office/drawing/2014/main" id="{B6DEE9FE-0B24-9425-E4E6-E9DD52F149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76876" y="1616055"/>
              <a:ext cx="3077766" cy="2214563"/>
            </a:xfrm>
            <a:prstGeom prst="rect">
              <a:avLst/>
            </a:prstGeom>
            <a:solidFill>
              <a:srgbClr val="FFFFFF"/>
            </a:solidFill>
            <a:ln w="25560">
              <a:solidFill>
                <a:srgbClr val="F7964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342900"/>
              <a:endParaRPr lang="pt-BR" altLang="pt-BR">
                <a:solidFill>
                  <a:prstClr val="black"/>
                </a:solidFill>
                <a:latin typeface="Tw Cen MT" panose="020B0602020104020603"/>
              </a:endParaRPr>
            </a:p>
          </p:txBody>
        </p:sp>
        <p:sp>
          <p:nvSpPr>
            <p:cNvPr id="19" name="Rectangle 11">
              <a:extLst>
                <a:ext uri="{FF2B5EF4-FFF2-40B4-BE49-F238E27FC236}">
                  <a16:creationId xmlns:a16="http://schemas.microsoft.com/office/drawing/2014/main" id="{D643C823-D746-6C29-8CEC-E11DF26F6D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48553" y="2578669"/>
              <a:ext cx="738604" cy="276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50625" tIns="25313" rIns="50625" bIns="25313">
              <a:spAutoFit/>
            </a:bodyPr>
            <a:lstStyle>
              <a:lvl1pPr eaLnBrk="0">
                <a:tabLst>
                  <a:tab pos="723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1pPr>
              <a:lvl2pPr eaLnBrk="0">
                <a:tabLst>
                  <a:tab pos="723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2pPr>
              <a:lvl3pPr eaLnBrk="0">
                <a:tabLst>
                  <a:tab pos="723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3pPr>
              <a:lvl4pPr eaLnBrk="0">
                <a:tabLst>
                  <a:tab pos="723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4pPr>
              <a:lvl5pPr eaLnBrk="0">
                <a:tabLst>
                  <a:tab pos="723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9pPr>
            </a:lstStyle>
            <a:p>
              <a:pPr defTabSz="342900" eaLnBrk="1">
                <a:tabLst>
                  <a:tab pos="542925" algn="l"/>
                </a:tabLst>
              </a:pPr>
              <a:r>
                <a:rPr lang="pt-BR" altLang="pt-BR" dirty="0">
                  <a:solidFill>
                    <a:prstClr val="black"/>
                  </a:solidFill>
                  <a:latin typeface="Calibri" panose="020F0502020204030204" pitchFamily="34" charset="0"/>
                </a:rPr>
                <a:t>50 m</a:t>
              </a:r>
            </a:p>
          </p:txBody>
        </p:sp>
        <p:sp>
          <p:nvSpPr>
            <p:cNvPr id="20" name="Rectangle 12">
              <a:extLst>
                <a:ext uri="{FF2B5EF4-FFF2-40B4-BE49-F238E27FC236}">
                  <a16:creationId xmlns:a16="http://schemas.microsoft.com/office/drawing/2014/main" id="{A680F362-0541-43C4-3066-1F4AED2584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8504" y="2515593"/>
              <a:ext cx="552306" cy="276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50625" tIns="25313" rIns="50625" bIns="25313">
              <a:spAutoFit/>
            </a:bodyPr>
            <a:lstStyle/>
            <a:p>
              <a:pPr defTabSz="342900"/>
              <a:r>
                <a:rPr lang="pt-BR" altLang="pt-BR" dirty="0">
                  <a:solidFill>
                    <a:prstClr val="black"/>
                  </a:solidFill>
                  <a:latin typeface="Calibri" panose="020F0502020204030204" pitchFamily="34" charset="0"/>
                </a:rPr>
                <a:t>6% </a:t>
              </a:r>
            </a:p>
          </p:txBody>
        </p:sp>
        <p:sp>
          <p:nvSpPr>
            <p:cNvPr id="29" name="AutoShape 13">
              <a:extLst>
                <a:ext uri="{FF2B5EF4-FFF2-40B4-BE49-F238E27FC236}">
                  <a16:creationId xmlns:a16="http://schemas.microsoft.com/office/drawing/2014/main" id="{888F0881-125A-1434-A3A5-B7D0F560E1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6376" y="2445920"/>
              <a:ext cx="80963" cy="415529"/>
            </a:xfrm>
            <a:prstGeom prst="downArrow">
              <a:avLst>
                <a:gd name="adj1" fmla="val 50000"/>
                <a:gd name="adj2" fmla="val 128309"/>
              </a:avLst>
            </a:prstGeom>
            <a:solidFill>
              <a:srgbClr val="4F81BD"/>
            </a:solidFill>
            <a:ln w="25560">
              <a:solidFill>
                <a:srgbClr val="3A5F8B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342900"/>
              <a:endParaRPr lang="pt-BR" altLang="pt-BR">
                <a:solidFill>
                  <a:prstClr val="black"/>
                </a:solidFill>
                <a:latin typeface="Tw Cen MT" panose="020B0602020104020603"/>
              </a:endParaRPr>
            </a:p>
          </p:txBody>
        </p:sp>
      </p:grpSp>
      <p:sp>
        <p:nvSpPr>
          <p:cNvPr id="30" name="Rectangle 12">
            <a:extLst>
              <a:ext uri="{FF2B5EF4-FFF2-40B4-BE49-F238E27FC236}">
                <a16:creationId xmlns:a16="http://schemas.microsoft.com/office/drawing/2014/main" id="{D997F22F-1D30-CD51-21E4-48D5791F98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45547" y="4865950"/>
            <a:ext cx="471346" cy="345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67500" tIns="33750" rIns="67500" bIns="33750">
            <a:spAutoFit/>
          </a:bodyPr>
          <a:lstStyle/>
          <a:p>
            <a:pPr defTabSz="342900"/>
            <a:r>
              <a:rPr lang="pt-BR" altLang="pt-BR" dirty="0">
                <a:solidFill>
                  <a:prstClr val="black"/>
                </a:solidFill>
                <a:latin typeface="Calibri" panose="020F0502020204030204" pitchFamily="34" charset="0"/>
              </a:rPr>
              <a:t>0% </a:t>
            </a:r>
          </a:p>
        </p:txBody>
      </p:sp>
      <p:sp>
        <p:nvSpPr>
          <p:cNvPr id="34" name="AutoShape 13">
            <a:extLst>
              <a:ext uri="{FF2B5EF4-FFF2-40B4-BE49-F238E27FC236}">
                <a16:creationId xmlns:a16="http://schemas.microsoft.com/office/drawing/2014/main" id="{2E376E5C-FF74-A264-CD22-1A2F36294672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5600703" y="4796140"/>
            <a:ext cx="80963" cy="415529"/>
          </a:xfrm>
          <a:prstGeom prst="downArrow">
            <a:avLst>
              <a:gd name="adj1" fmla="val 50000"/>
              <a:gd name="adj2" fmla="val 128309"/>
            </a:avLst>
          </a:prstGeom>
          <a:solidFill>
            <a:srgbClr val="4F81BD"/>
          </a:solidFill>
          <a:ln w="25560">
            <a:solidFill>
              <a:srgbClr val="3A5F8B"/>
            </a:solidFill>
            <a:round/>
            <a:headEnd/>
            <a:tailEnd/>
          </a:ln>
        </p:spPr>
        <p:txBody>
          <a:bodyPr wrap="none" anchor="ctr"/>
          <a:lstStyle/>
          <a:p>
            <a:pPr defTabSz="342900"/>
            <a:endParaRPr lang="pt-BR" altLang="pt-BR" sz="1350">
              <a:solidFill>
                <a:prstClr val="black"/>
              </a:solidFill>
              <a:latin typeface="Tw Cen MT" panose="020B0602020104020603"/>
            </a:endParaRPr>
          </a:p>
        </p:txBody>
      </p:sp>
      <p:cxnSp>
        <p:nvCxnSpPr>
          <p:cNvPr id="47" name="Conector de Seta Reta 46">
            <a:extLst>
              <a:ext uri="{FF2B5EF4-FFF2-40B4-BE49-F238E27FC236}">
                <a16:creationId xmlns:a16="http://schemas.microsoft.com/office/drawing/2014/main" id="{FD799D4E-37C9-407C-F29C-FD1F4D85093B}"/>
              </a:ext>
            </a:extLst>
          </p:cNvPr>
          <p:cNvCxnSpPr>
            <a:cxnSpLocks/>
          </p:cNvCxnSpPr>
          <p:nvPr/>
        </p:nvCxnSpPr>
        <p:spPr>
          <a:xfrm flipH="1">
            <a:off x="4254874" y="1794991"/>
            <a:ext cx="2436700" cy="0"/>
          </a:xfrm>
          <a:prstGeom prst="straightConnector1">
            <a:avLst/>
          </a:prstGeom>
          <a:ln w="25400">
            <a:solidFill>
              <a:schemeClr val="tx1"/>
            </a:solidFill>
            <a:headEnd type="triangle" w="lg" len="lg"/>
            <a:tailEnd type="triangle" w="lg" len="lg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2" name="Rectangle 10">
            <a:extLst>
              <a:ext uri="{FF2B5EF4-FFF2-40B4-BE49-F238E27FC236}">
                <a16:creationId xmlns:a16="http://schemas.microsoft.com/office/drawing/2014/main" id="{858F51A4-73FC-6411-428E-856C71EDC8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71021" y="1394980"/>
            <a:ext cx="690541" cy="328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50625" tIns="25313" rIns="50625" bIns="25313">
            <a:spAutoFit/>
          </a:bodyPr>
          <a:lstStyle>
            <a:lvl1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defTabSz="342900" eaLnBrk="1">
              <a:tabLst>
                <a:tab pos="542925" algn="l"/>
              </a:tabLst>
            </a:pPr>
            <a:r>
              <a:rPr lang="pt-BR" altLang="pt-BR" dirty="0">
                <a:solidFill>
                  <a:prstClr val="black"/>
                </a:solidFill>
                <a:latin typeface="Calibri" panose="020F0502020204030204" pitchFamily="34" charset="0"/>
              </a:rPr>
              <a:t>150 m</a:t>
            </a:r>
          </a:p>
        </p:txBody>
      </p:sp>
      <p:cxnSp>
        <p:nvCxnSpPr>
          <p:cNvPr id="61" name="Conector reto 60">
            <a:extLst>
              <a:ext uri="{FF2B5EF4-FFF2-40B4-BE49-F238E27FC236}">
                <a16:creationId xmlns:a16="http://schemas.microsoft.com/office/drawing/2014/main" id="{93704363-F936-A9A8-1B7F-24B0115A15A0}"/>
              </a:ext>
            </a:extLst>
          </p:cNvPr>
          <p:cNvCxnSpPr>
            <a:cxnSpLocks/>
          </p:cNvCxnSpPr>
          <p:nvPr/>
        </p:nvCxnSpPr>
        <p:spPr>
          <a:xfrm>
            <a:off x="5525449" y="1968419"/>
            <a:ext cx="0" cy="2848250"/>
          </a:xfrm>
          <a:prstGeom prst="line">
            <a:avLst/>
          </a:prstGeom>
          <a:ln w="3810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4" name="Conector de Seta Reta 63">
            <a:extLst>
              <a:ext uri="{FF2B5EF4-FFF2-40B4-BE49-F238E27FC236}">
                <a16:creationId xmlns:a16="http://schemas.microsoft.com/office/drawing/2014/main" id="{A2C66B17-D005-0BA2-5528-2241C5C9CC4A}"/>
              </a:ext>
            </a:extLst>
          </p:cNvPr>
          <p:cNvCxnSpPr>
            <a:cxnSpLocks/>
          </p:cNvCxnSpPr>
          <p:nvPr/>
        </p:nvCxnSpPr>
        <p:spPr>
          <a:xfrm flipV="1">
            <a:off x="7058272" y="2219308"/>
            <a:ext cx="0" cy="2646643"/>
          </a:xfrm>
          <a:prstGeom prst="straightConnector1">
            <a:avLst/>
          </a:prstGeom>
          <a:ln w="25400">
            <a:solidFill>
              <a:schemeClr val="tx1"/>
            </a:solidFill>
            <a:headEnd type="triangle" w="lg" len="lg"/>
            <a:tailEnd type="triangle" w="lg" len="lg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7" name="Conector reto 66">
            <a:extLst>
              <a:ext uri="{FF2B5EF4-FFF2-40B4-BE49-F238E27FC236}">
                <a16:creationId xmlns:a16="http://schemas.microsoft.com/office/drawing/2014/main" id="{AED8D50C-83E5-62DE-6842-89145C38A1A2}"/>
              </a:ext>
            </a:extLst>
          </p:cNvPr>
          <p:cNvCxnSpPr>
            <a:cxnSpLocks/>
          </p:cNvCxnSpPr>
          <p:nvPr/>
        </p:nvCxnSpPr>
        <p:spPr>
          <a:xfrm flipH="1">
            <a:off x="5525450" y="2543368"/>
            <a:ext cx="1080686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1" name="Conector reto 70">
            <a:extLst>
              <a:ext uri="{FF2B5EF4-FFF2-40B4-BE49-F238E27FC236}">
                <a16:creationId xmlns:a16="http://schemas.microsoft.com/office/drawing/2014/main" id="{2E11122B-95DD-2172-5127-578563CBB3B8}"/>
              </a:ext>
            </a:extLst>
          </p:cNvPr>
          <p:cNvCxnSpPr>
            <a:cxnSpLocks/>
          </p:cNvCxnSpPr>
          <p:nvPr/>
        </p:nvCxnSpPr>
        <p:spPr>
          <a:xfrm flipH="1">
            <a:off x="4348765" y="2552912"/>
            <a:ext cx="1166124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4" name="Conector reto 73">
            <a:extLst>
              <a:ext uri="{FF2B5EF4-FFF2-40B4-BE49-F238E27FC236}">
                <a16:creationId xmlns:a16="http://schemas.microsoft.com/office/drawing/2014/main" id="{205EF9BE-57D2-8A6F-3A4D-732B1DC04B25}"/>
              </a:ext>
            </a:extLst>
          </p:cNvPr>
          <p:cNvCxnSpPr>
            <a:cxnSpLocks/>
          </p:cNvCxnSpPr>
          <p:nvPr/>
        </p:nvCxnSpPr>
        <p:spPr>
          <a:xfrm flipH="1">
            <a:off x="5525450" y="2769890"/>
            <a:ext cx="1080686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5" name="Conector reto 74">
            <a:extLst>
              <a:ext uri="{FF2B5EF4-FFF2-40B4-BE49-F238E27FC236}">
                <a16:creationId xmlns:a16="http://schemas.microsoft.com/office/drawing/2014/main" id="{C78E693E-91E8-AC20-8423-220743F1ABD3}"/>
              </a:ext>
            </a:extLst>
          </p:cNvPr>
          <p:cNvCxnSpPr>
            <a:cxnSpLocks/>
          </p:cNvCxnSpPr>
          <p:nvPr/>
        </p:nvCxnSpPr>
        <p:spPr>
          <a:xfrm flipH="1">
            <a:off x="4348765" y="2769890"/>
            <a:ext cx="1166124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6" name="Conector reto 75">
            <a:extLst>
              <a:ext uri="{FF2B5EF4-FFF2-40B4-BE49-F238E27FC236}">
                <a16:creationId xmlns:a16="http://schemas.microsoft.com/office/drawing/2014/main" id="{5AC4FE18-4D67-AF6F-ECED-4F9CBE9286A0}"/>
              </a:ext>
            </a:extLst>
          </p:cNvPr>
          <p:cNvCxnSpPr>
            <a:cxnSpLocks/>
          </p:cNvCxnSpPr>
          <p:nvPr/>
        </p:nvCxnSpPr>
        <p:spPr>
          <a:xfrm flipH="1">
            <a:off x="5514890" y="2931988"/>
            <a:ext cx="1080686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7" name="Conector reto 76">
            <a:extLst>
              <a:ext uri="{FF2B5EF4-FFF2-40B4-BE49-F238E27FC236}">
                <a16:creationId xmlns:a16="http://schemas.microsoft.com/office/drawing/2014/main" id="{899E534A-FCAE-71AC-65A3-2504544706CB}"/>
              </a:ext>
            </a:extLst>
          </p:cNvPr>
          <p:cNvCxnSpPr>
            <a:cxnSpLocks/>
          </p:cNvCxnSpPr>
          <p:nvPr/>
        </p:nvCxnSpPr>
        <p:spPr>
          <a:xfrm flipH="1">
            <a:off x="4338205" y="2929063"/>
            <a:ext cx="1166124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8" name="Conector reto 77">
            <a:extLst>
              <a:ext uri="{FF2B5EF4-FFF2-40B4-BE49-F238E27FC236}">
                <a16:creationId xmlns:a16="http://schemas.microsoft.com/office/drawing/2014/main" id="{E523E4F3-31EF-8D36-D80C-091B5F885BCF}"/>
              </a:ext>
            </a:extLst>
          </p:cNvPr>
          <p:cNvCxnSpPr>
            <a:cxnSpLocks/>
          </p:cNvCxnSpPr>
          <p:nvPr/>
        </p:nvCxnSpPr>
        <p:spPr>
          <a:xfrm flipH="1">
            <a:off x="5504330" y="4615315"/>
            <a:ext cx="1080686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9" name="Conector reto 78">
            <a:extLst>
              <a:ext uri="{FF2B5EF4-FFF2-40B4-BE49-F238E27FC236}">
                <a16:creationId xmlns:a16="http://schemas.microsoft.com/office/drawing/2014/main" id="{2FB636B7-D2ED-877A-3BC3-0D81883E2035}"/>
              </a:ext>
            </a:extLst>
          </p:cNvPr>
          <p:cNvCxnSpPr>
            <a:cxnSpLocks/>
          </p:cNvCxnSpPr>
          <p:nvPr/>
        </p:nvCxnSpPr>
        <p:spPr>
          <a:xfrm flipH="1">
            <a:off x="4327645" y="4612390"/>
            <a:ext cx="1166124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80" name="Rectangle 10">
            <a:extLst>
              <a:ext uri="{FF2B5EF4-FFF2-40B4-BE49-F238E27FC236}">
                <a16:creationId xmlns:a16="http://schemas.microsoft.com/office/drawing/2014/main" id="{3232FEE8-0467-9278-4AA8-3B5A4C9F9A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06788" y="3066458"/>
            <a:ext cx="159947" cy="1159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50625" tIns="25313" rIns="50625" bIns="25313">
            <a:spAutoFit/>
          </a:bodyPr>
          <a:lstStyle>
            <a:lvl1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defTabSz="342900" eaLnBrk="1">
              <a:tabLst>
                <a:tab pos="542925" algn="l"/>
              </a:tabLst>
            </a:pPr>
            <a:r>
              <a:rPr lang="pt-BR" altLang="pt-BR" dirty="0">
                <a:solidFill>
                  <a:prstClr val="black"/>
                </a:solidFill>
                <a:latin typeface="Calibri" panose="020F0502020204030204" pitchFamily="34" charset="0"/>
              </a:rPr>
              <a:t>.</a:t>
            </a:r>
          </a:p>
          <a:p>
            <a:pPr defTabSz="342900" eaLnBrk="1">
              <a:tabLst>
                <a:tab pos="542925" algn="l"/>
              </a:tabLst>
            </a:pPr>
            <a:r>
              <a:rPr lang="pt-BR" altLang="pt-BR" dirty="0">
                <a:solidFill>
                  <a:prstClr val="black"/>
                </a:solidFill>
                <a:latin typeface="Calibri" panose="020F0502020204030204" pitchFamily="34" charset="0"/>
              </a:rPr>
              <a:t>.</a:t>
            </a:r>
          </a:p>
          <a:p>
            <a:pPr defTabSz="342900" eaLnBrk="1">
              <a:tabLst>
                <a:tab pos="542925" algn="l"/>
              </a:tabLst>
            </a:pPr>
            <a:r>
              <a:rPr lang="pt-BR" altLang="pt-BR" dirty="0">
                <a:solidFill>
                  <a:prstClr val="black"/>
                </a:solidFill>
                <a:latin typeface="Calibri" panose="020F0502020204030204" pitchFamily="34" charset="0"/>
              </a:rPr>
              <a:t>.</a:t>
            </a:r>
          </a:p>
          <a:p>
            <a:pPr defTabSz="342900" eaLnBrk="1">
              <a:tabLst>
                <a:tab pos="542925" algn="l"/>
              </a:tabLst>
            </a:pPr>
            <a:endParaRPr lang="pt-BR" altLang="pt-BR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81" name="Rectangle 10">
            <a:extLst>
              <a:ext uri="{FF2B5EF4-FFF2-40B4-BE49-F238E27FC236}">
                <a16:creationId xmlns:a16="http://schemas.microsoft.com/office/drawing/2014/main" id="{E436006E-961B-D3ED-4E1E-9E739ED775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5340" y="2515870"/>
            <a:ext cx="2731998" cy="1666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50625" tIns="25313" rIns="50625" bIns="25313">
            <a:spAutoFit/>
          </a:bodyPr>
          <a:lstStyle>
            <a:lvl1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defTabSz="342900" eaLnBrk="1">
              <a:tabLst>
                <a:tab pos="542925" algn="l"/>
              </a:tabLst>
            </a:pPr>
            <a:r>
              <a:rPr lang="pt-BR" altLang="pt-BR" sz="2100" b="1" dirty="0">
                <a:solidFill>
                  <a:srgbClr val="00B050"/>
                </a:solidFill>
                <a:latin typeface="Calibri" panose="020F0502020204030204" pitchFamily="34" charset="0"/>
              </a:rPr>
              <a:t>LD = Linha de derivação</a:t>
            </a:r>
          </a:p>
          <a:p>
            <a:pPr defTabSz="342900" eaLnBrk="1">
              <a:tabLst>
                <a:tab pos="542925" algn="l"/>
              </a:tabLst>
            </a:pPr>
            <a:endParaRPr lang="pt-BR" altLang="pt-BR" sz="2100" b="1" dirty="0">
              <a:solidFill>
                <a:srgbClr val="00B050"/>
              </a:solidFill>
              <a:latin typeface="Calibri" panose="020F0502020204030204" pitchFamily="34" charset="0"/>
            </a:endParaRPr>
          </a:p>
          <a:p>
            <a:pPr defTabSz="342900" eaLnBrk="1">
              <a:tabLst>
                <a:tab pos="542925" algn="l"/>
              </a:tabLst>
            </a:pPr>
            <a:endParaRPr lang="pt-BR" altLang="pt-BR" sz="2100" b="1" dirty="0">
              <a:solidFill>
                <a:srgbClr val="00B050"/>
              </a:solidFill>
              <a:latin typeface="Calibri" panose="020F0502020204030204" pitchFamily="34" charset="0"/>
            </a:endParaRPr>
          </a:p>
          <a:p>
            <a:pPr defTabSz="342900" eaLnBrk="1">
              <a:tabLst>
                <a:tab pos="542925" algn="l"/>
              </a:tabLst>
            </a:pPr>
            <a:endParaRPr lang="pt-BR" altLang="pt-BR" sz="2100" b="1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defTabSz="342900" eaLnBrk="1">
              <a:tabLst>
                <a:tab pos="542925" algn="l"/>
              </a:tabLst>
            </a:pPr>
            <a:r>
              <a:rPr lang="pt-BR" altLang="pt-BR" sz="2100" b="1" dirty="0">
                <a:solidFill>
                  <a:srgbClr val="00B0F0"/>
                </a:solidFill>
                <a:latin typeface="Calibri" panose="020F0502020204030204" pitchFamily="34" charset="0"/>
              </a:rPr>
              <a:t>LL = linha lateral</a:t>
            </a:r>
          </a:p>
        </p:txBody>
      </p:sp>
      <p:sp>
        <p:nvSpPr>
          <p:cNvPr id="82" name="Rectangle 10">
            <a:extLst>
              <a:ext uri="{FF2B5EF4-FFF2-40B4-BE49-F238E27FC236}">
                <a16:creationId xmlns:a16="http://schemas.microsoft.com/office/drawing/2014/main" id="{0CC8CA2D-067D-3025-5A9A-CBB24A7565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93769" y="3161357"/>
            <a:ext cx="385971" cy="374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50625" tIns="25313" rIns="50625" bIns="25313">
            <a:spAutoFit/>
          </a:bodyPr>
          <a:lstStyle>
            <a:lvl1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defTabSz="342900" eaLnBrk="1">
              <a:tabLst>
                <a:tab pos="542925" algn="l"/>
              </a:tabLst>
            </a:pPr>
            <a:r>
              <a:rPr lang="pt-BR" altLang="pt-BR" sz="2100" b="1" dirty="0">
                <a:solidFill>
                  <a:srgbClr val="00B050"/>
                </a:solidFill>
                <a:latin typeface="Calibri" panose="020F0502020204030204" pitchFamily="34" charset="0"/>
              </a:rPr>
              <a:t>LD</a:t>
            </a:r>
            <a:endParaRPr lang="pt-BR" altLang="pt-BR" sz="2100" b="1" dirty="0">
              <a:solidFill>
                <a:srgbClr val="00B0F0"/>
              </a:solidFill>
              <a:latin typeface="Calibri" panose="020F0502020204030204" pitchFamily="34" charset="0"/>
            </a:endParaRPr>
          </a:p>
        </p:txBody>
      </p:sp>
      <p:sp>
        <p:nvSpPr>
          <p:cNvPr id="83" name="Rectangle 10">
            <a:extLst>
              <a:ext uri="{FF2B5EF4-FFF2-40B4-BE49-F238E27FC236}">
                <a16:creationId xmlns:a16="http://schemas.microsoft.com/office/drawing/2014/main" id="{6DADF5D3-6D14-D22E-514E-736C611682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77845" y="2166689"/>
            <a:ext cx="329865" cy="374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50625" tIns="25313" rIns="50625" bIns="25313">
            <a:spAutoFit/>
          </a:bodyPr>
          <a:lstStyle>
            <a:lvl1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defTabSz="342900" eaLnBrk="1">
              <a:tabLst>
                <a:tab pos="542925" algn="l"/>
              </a:tabLst>
            </a:pPr>
            <a:r>
              <a:rPr lang="pt-BR" altLang="pt-BR" sz="2100" b="1" dirty="0">
                <a:solidFill>
                  <a:srgbClr val="00B0F0"/>
                </a:solidFill>
                <a:latin typeface="Calibri" panose="020F0502020204030204" pitchFamily="34" charset="0"/>
              </a:rPr>
              <a:t>LL</a:t>
            </a:r>
          </a:p>
        </p:txBody>
      </p:sp>
      <p:sp>
        <p:nvSpPr>
          <p:cNvPr id="2" name="Rectangle 10">
            <a:extLst>
              <a:ext uri="{FF2B5EF4-FFF2-40B4-BE49-F238E27FC236}">
                <a16:creationId xmlns:a16="http://schemas.microsoft.com/office/drawing/2014/main" id="{C83ADD42-BA9B-BC0E-49BB-9EB2BE36FF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8392" y="2882005"/>
            <a:ext cx="3070103" cy="1666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50625" tIns="25313" rIns="50625" bIns="25313">
            <a:spAutoFit/>
          </a:bodyPr>
          <a:lstStyle>
            <a:lvl1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defTabSz="342900" eaLnBrk="1">
              <a:tabLst>
                <a:tab pos="542925" algn="l"/>
              </a:tabLst>
            </a:pPr>
            <a:r>
              <a:rPr lang="pt-BR" altLang="pt-BR" sz="2100" b="1" dirty="0">
                <a:solidFill>
                  <a:srgbClr val="00B050"/>
                </a:solidFill>
                <a:latin typeface="Calibri" panose="020F0502020204030204" pitchFamily="34" charset="0"/>
              </a:rPr>
              <a:t>LD máxima = 50 m</a:t>
            </a:r>
          </a:p>
          <a:p>
            <a:pPr defTabSz="342900" eaLnBrk="1">
              <a:tabLst>
                <a:tab pos="542925" algn="l"/>
              </a:tabLst>
            </a:pPr>
            <a:endParaRPr lang="pt-BR" altLang="pt-BR" sz="2100" b="1" dirty="0">
              <a:solidFill>
                <a:srgbClr val="00B050"/>
              </a:solidFill>
              <a:latin typeface="Calibri" panose="020F0502020204030204" pitchFamily="34" charset="0"/>
            </a:endParaRPr>
          </a:p>
          <a:p>
            <a:pPr defTabSz="342900" eaLnBrk="1">
              <a:tabLst>
                <a:tab pos="542925" algn="l"/>
              </a:tabLst>
            </a:pPr>
            <a:endParaRPr lang="pt-BR" altLang="pt-BR" sz="2100" b="1" dirty="0">
              <a:solidFill>
                <a:srgbClr val="00B050"/>
              </a:solidFill>
              <a:latin typeface="Calibri" panose="020F0502020204030204" pitchFamily="34" charset="0"/>
            </a:endParaRPr>
          </a:p>
          <a:p>
            <a:pPr defTabSz="342900" eaLnBrk="1">
              <a:tabLst>
                <a:tab pos="542925" algn="l"/>
              </a:tabLst>
            </a:pPr>
            <a:endParaRPr lang="pt-BR" altLang="pt-BR" sz="2100" b="1" dirty="0">
              <a:solidFill>
                <a:srgbClr val="00B050"/>
              </a:solidFill>
              <a:latin typeface="Calibri" panose="020F0502020204030204" pitchFamily="34" charset="0"/>
            </a:endParaRPr>
          </a:p>
          <a:p>
            <a:pPr defTabSz="342900" eaLnBrk="1">
              <a:tabLst>
                <a:tab pos="542925" algn="l"/>
              </a:tabLst>
            </a:pPr>
            <a:r>
              <a:rPr lang="pt-BR" altLang="pt-BR" sz="2100" b="1" dirty="0">
                <a:solidFill>
                  <a:srgbClr val="00B0F0"/>
                </a:solidFill>
                <a:latin typeface="Calibri" panose="020F0502020204030204" pitchFamily="34" charset="0"/>
              </a:rPr>
              <a:t>LL máxima = 150/2 = 75 m </a:t>
            </a:r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819B9DD0-D87C-D84D-85B1-6416207BFD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Prof Patricia A A Marques LEB1571 Irrigação ESALQ 2023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644042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Object 3">
                <a:extLst>
                  <a:ext uri="{FF2B5EF4-FFF2-40B4-BE49-F238E27FC236}">
                    <a16:creationId xmlns:a16="http://schemas.microsoft.com/office/drawing/2014/main" id="{0D0AA9C1-1BA5-4FDD-AC10-413AF6016A04}"/>
                  </a:ext>
                </a:extLst>
              </p:cNvPr>
              <p:cNvSpPr txBox="1"/>
              <p:nvPr/>
            </p:nvSpPr>
            <p:spPr bwMode="auto">
              <a:xfrm>
                <a:off x="305099" y="541331"/>
                <a:ext cx="8439492" cy="577533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pPr defTabSz="342900"/>
                <a:r>
                  <a:rPr lang="pt-BR" sz="2100" b="1" u="sng" dirty="0">
                    <a:solidFill>
                      <a:srgbClr val="000000"/>
                    </a:solidFill>
                    <a:latin typeface="Century Gothic" panose="020B0502020202020204"/>
                  </a:rPr>
                  <a:t>Passo 8)</a:t>
                </a:r>
                <a:r>
                  <a:rPr lang="pt-BR" sz="2100" b="1" dirty="0">
                    <a:solidFill>
                      <a:srgbClr val="000000"/>
                    </a:solidFill>
                    <a:latin typeface="Century Gothic" panose="020B0502020202020204"/>
                  </a:rPr>
                  <a:t> </a:t>
                </a:r>
                <a:r>
                  <a:rPr lang="pt-BR" sz="2100" dirty="0">
                    <a:solidFill>
                      <a:srgbClr val="000000"/>
                    </a:solidFill>
                    <a:latin typeface="Century Gothic" panose="020B0502020202020204"/>
                  </a:rPr>
                  <a:t>Dimensionamento das linhas laterais (LL)</a:t>
                </a:r>
                <a:endParaRPr lang="pt-BR" dirty="0">
                  <a:solidFill>
                    <a:srgbClr val="000000"/>
                  </a:solidFill>
                  <a:latin typeface="Century Gothic" panose="020B0502020202020204"/>
                </a:endParaRPr>
              </a:p>
              <a:p>
                <a:pPr defTabSz="342900"/>
                <a:endParaRPr lang="pt-BR" u="sng" dirty="0">
                  <a:solidFill>
                    <a:srgbClr val="000000"/>
                  </a:solidFill>
                  <a:latin typeface="Century Gothic" panose="020B0502020202020204"/>
                </a:endParaRPr>
              </a:p>
              <a:p>
                <a:pPr defTabSz="342900"/>
                <a:r>
                  <a:rPr lang="pt-BR" sz="1500" dirty="0">
                    <a:solidFill>
                      <a:srgbClr val="000000"/>
                    </a:solidFill>
                    <a:latin typeface="Century Gothic" panose="020B0502020202020204"/>
                  </a:rPr>
                  <a:t>Lembrando: LL máxima = 150/2 = 75 m    e  espaçamento entre emissores =  Se  = 6 m</a:t>
                </a:r>
              </a:p>
              <a:p>
                <a:pPr defTabSz="342900"/>
                <a:endParaRPr lang="pt-BR" sz="1500" dirty="0">
                  <a:solidFill>
                    <a:srgbClr val="000000"/>
                  </a:solidFill>
                  <a:latin typeface="Century Gothic" panose="020B0502020202020204"/>
                </a:endParaRPr>
              </a:p>
              <a:p>
                <a:pPr defTabSz="34290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sz="16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  <m:r>
                        <a:rPr lang="pt-BR" sz="16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ú</m:t>
                      </m:r>
                      <m:r>
                        <m:rPr>
                          <m:sty m:val="p"/>
                        </m:rPr>
                        <a:rPr lang="pt-BR" sz="16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mero</m:t>
                      </m:r>
                      <m:r>
                        <a:rPr lang="pt-BR" sz="16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pt-BR" sz="16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de</m:t>
                      </m:r>
                      <m:r>
                        <a:rPr lang="pt-BR" sz="16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pt-BR" sz="16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emissores</m:t>
                      </m:r>
                      <m:r>
                        <a:rPr lang="pt-BR" sz="16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pt-BR" sz="16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na</m:t>
                      </m:r>
                      <m:r>
                        <a:rPr lang="pt-BR" sz="16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pt-BR" sz="16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LL</m:t>
                      </m:r>
                      <m:r>
                        <a:rPr lang="pt-BR" sz="16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pt-BR" sz="16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Ne</m:t>
                      </m:r>
                      <m:r>
                        <a:rPr lang="pt-BR" sz="16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=</m:t>
                      </m:r>
                      <m:f>
                        <m:fPr>
                          <m:ctrlPr>
                            <a:rPr lang="pt-BR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pt-BR" sz="16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LL</m:t>
                          </m:r>
                          <m:r>
                            <a:rPr lang="pt-BR" sz="16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pt-BR" sz="16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m</m:t>
                          </m:r>
                          <m:r>
                            <a:rPr lang="pt-BR" sz="16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á</m:t>
                          </m:r>
                          <m:r>
                            <m:rPr>
                              <m:sty m:val="p"/>
                            </m:rPr>
                            <a:rPr lang="pt-BR" sz="16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xima</m:t>
                          </m:r>
                          <m:r>
                            <a:rPr lang="pt-BR" sz="16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(</m:t>
                          </m:r>
                          <m:r>
                            <m:rPr>
                              <m:sty m:val="p"/>
                            </m:rPr>
                            <a:rPr lang="pt-BR" sz="16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m</m:t>
                          </m:r>
                          <m:r>
                            <a:rPr lang="pt-BR" sz="16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pt-BR" sz="16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Se</m:t>
                          </m:r>
                          <m:r>
                            <a:rPr lang="pt-BR" sz="16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(</m:t>
                          </m:r>
                          <m:r>
                            <m:rPr>
                              <m:sty m:val="p"/>
                            </m:rPr>
                            <a:rPr lang="pt-BR" sz="16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m</m:t>
                          </m:r>
                          <m:r>
                            <a:rPr lang="pt-BR" sz="16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 </m:t>
                          </m:r>
                        </m:den>
                      </m:f>
                      <m:r>
                        <a:rPr lang="pt-BR" sz="16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75 </m:t>
                          </m:r>
                          <m:r>
                            <m:rPr>
                              <m:sty m:val="p"/>
                            </m:rPr>
                            <a:rPr lang="pt-BR" sz="16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m</m:t>
                          </m:r>
                        </m:num>
                        <m:den>
                          <m:r>
                            <a:rPr lang="pt-BR" sz="16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6 </m:t>
                          </m:r>
                          <m:r>
                            <m:rPr>
                              <m:sty m:val="p"/>
                            </m:rPr>
                            <a:rPr lang="pt-BR" sz="16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m</m:t>
                          </m:r>
                        </m:den>
                      </m:f>
                      <m:r>
                        <a:rPr lang="pt-BR" sz="16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=12,5=12 </m:t>
                      </m:r>
                      <m:r>
                        <m:rPr>
                          <m:sty m:val="p"/>
                        </m:rPr>
                        <a:rPr lang="pt-BR" sz="16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microaspersores</m:t>
                      </m:r>
                    </m:oMath>
                  </m:oMathPara>
                </a14:m>
                <a:endParaRPr lang="pt-BR" sz="1600" dirty="0">
                  <a:solidFill>
                    <a:srgbClr val="000000"/>
                  </a:solidFill>
                  <a:latin typeface="Century Gothic" panose="020B0502020202020204"/>
                </a:endParaRPr>
              </a:p>
              <a:p>
                <a:pPr defTabSz="342900"/>
                <a:endParaRPr lang="pt-BR" dirty="0">
                  <a:solidFill>
                    <a:srgbClr val="000000"/>
                  </a:solidFill>
                  <a:latin typeface="Century Gothic" panose="020B0502020202020204"/>
                </a:endParaRPr>
              </a:p>
            </p:txBody>
          </p:sp>
        </mc:Choice>
        <mc:Fallback xmlns="">
          <p:sp>
            <p:nvSpPr>
              <p:cNvPr id="3" name="Object 3">
                <a:extLst>
                  <a:ext uri="{FF2B5EF4-FFF2-40B4-BE49-F238E27FC236}">
                    <a16:creationId xmlns:a16="http://schemas.microsoft.com/office/drawing/2014/main" id="{0D0AA9C1-1BA5-4FDD-AC10-413AF6016A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5099" y="541331"/>
                <a:ext cx="8439492" cy="5775338"/>
              </a:xfrm>
              <a:prstGeom prst="rect">
                <a:avLst/>
              </a:prstGeom>
              <a:blipFill>
                <a:blip r:embed="rId3"/>
                <a:stretch>
                  <a:fillRect l="-867" t="-63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Espaço Reservado para Rodapé 1">
            <a:extLst>
              <a:ext uri="{FF2B5EF4-FFF2-40B4-BE49-F238E27FC236}">
                <a16:creationId xmlns:a16="http://schemas.microsoft.com/office/drawing/2014/main" id="{8D43EF87-869B-4E44-8027-5F43E76481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59384" y="6240198"/>
            <a:ext cx="3909060" cy="256032"/>
          </a:xfrm>
        </p:spPr>
        <p:txBody>
          <a:bodyPr/>
          <a:lstStyle/>
          <a:p>
            <a:pPr defTabSz="342900"/>
            <a:r>
              <a:rPr lang="pt-BR" dirty="0" err="1">
                <a:latin typeface="Century Gothic" panose="020B0502020202020204"/>
              </a:rPr>
              <a:t>Prof</a:t>
            </a:r>
            <a:r>
              <a:rPr lang="pt-BR" dirty="0">
                <a:latin typeface="Century Gothic" panose="020B0502020202020204"/>
              </a:rPr>
              <a:t> Patricia A </a:t>
            </a:r>
            <a:r>
              <a:rPr lang="pt-BR" dirty="0" err="1">
                <a:latin typeface="Century Gothic" panose="020B0502020202020204"/>
              </a:rPr>
              <a:t>A</a:t>
            </a:r>
            <a:r>
              <a:rPr lang="pt-BR" dirty="0">
                <a:latin typeface="Century Gothic" panose="020B0502020202020204"/>
              </a:rPr>
              <a:t> Marques LEB1571 Irrigação ESALQ 2023</a:t>
            </a:r>
          </a:p>
        </p:txBody>
      </p:sp>
      <p:cxnSp>
        <p:nvCxnSpPr>
          <p:cNvPr id="9" name="Conector de Seta Reta 8">
            <a:extLst>
              <a:ext uri="{FF2B5EF4-FFF2-40B4-BE49-F238E27FC236}">
                <a16:creationId xmlns:a16="http://schemas.microsoft.com/office/drawing/2014/main" id="{E51ABE4B-E847-4E6A-0AE6-85845997AEFC}"/>
              </a:ext>
            </a:extLst>
          </p:cNvPr>
          <p:cNvCxnSpPr>
            <a:cxnSpLocks/>
          </p:cNvCxnSpPr>
          <p:nvPr/>
        </p:nvCxnSpPr>
        <p:spPr bwMode="auto">
          <a:xfrm flipV="1">
            <a:off x="2272247" y="4226521"/>
            <a:ext cx="4738399" cy="2621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5" name="Conector de Seta Reta 64">
            <a:extLst>
              <a:ext uri="{FF2B5EF4-FFF2-40B4-BE49-F238E27FC236}">
                <a16:creationId xmlns:a16="http://schemas.microsoft.com/office/drawing/2014/main" id="{56B2E4AA-A1C5-6B89-745E-CC7216E89CC8}"/>
              </a:ext>
            </a:extLst>
          </p:cNvPr>
          <p:cNvCxnSpPr>
            <a:cxnSpLocks/>
          </p:cNvCxnSpPr>
          <p:nvPr/>
        </p:nvCxnSpPr>
        <p:spPr bwMode="auto">
          <a:xfrm>
            <a:off x="6537669" y="3102660"/>
            <a:ext cx="402686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6" name="Conector de Seta Reta 65">
            <a:extLst>
              <a:ext uri="{FF2B5EF4-FFF2-40B4-BE49-F238E27FC236}">
                <a16:creationId xmlns:a16="http://schemas.microsoft.com/office/drawing/2014/main" id="{3BAC0462-74EF-1014-EBF6-8DD616F132F4}"/>
              </a:ext>
            </a:extLst>
          </p:cNvPr>
          <p:cNvCxnSpPr>
            <a:cxnSpLocks/>
          </p:cNvCxnSpPr>
          <p:nvPr/>
        </p:nvCxnSpPr>
        <p:spPr bwMode="auto">
          <a:xfrm>
            <a:off x="6134983" y="3102660"/>
            <a:ext cx="402686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7" name="Conector de Seta Reta 66">
            <a:extLst>
              <a:ext uri="{FF2B5EF4-FFF2-40B4-BE49-F238E27FC236}">
                <a16:creationId xmlns:a16="http://schemas.microsoft.com/office/drawing/2014/main" id="{3CFE91D8-D663-1EAA-5C47-6BF12024101E}"/>
              </a:ext>
            </a:extLst>
          </p:cNvPr>
          <p:cNvCxnSpPr>
            <a:cxnSpLocks/>
          </p:cNvCxnSpPr>
          <p:nvPr/>
        </p:nvCxnSpPr>
        <p:spPr bwMode="auto">
          <a:xfrm>
            <a:off x="5732297" y="3102660"/>
            <a:ext cx="402686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8" name="Conector de Seta Reta 67">
            <a:extLst>
              <a:ext uri="{FF2B5EF4-FFF2-40B4-BE49-F238E27FC236}">
                <a16:creationId xmlns:a16="http://schemas.microsoft.com/office/drawing/2014/main" id="{73CBE4AA-80AB-30B8-7447-712833D83417}"/>
              </a:ext>
            </a:extLst>
          </p:cNvPr>
          <p:cNvCxnSpPr>
            <a:cxnSpLocks/>
          </p:cNvCxnSpPr>
          <p:nvPr/>
        </p:nvCxnSpPr>
        <p:spPr bwMode="auto">
          <a:xfrm>
            <a:off x="5346317" y="3102660"/>
            <a:ext cx="402686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9" name="Conector de Seta Reta 68">
            <a:extLst>
              <a:ext uri="{FF2B5EF4-FFF2-40B4-BE49-F238E27FC236}">
                <a16:creationId xmlns:a16="http://schemas.microsoft.com/office/drawing/2014/main" id="{529A1418-EBDE-7ED0-DFEE-92D1BF533A0B}"/>
              </a:ext>
            </a:extLst>
          </p:cNvPr>
          <p:cNvCxnSpPr>
            <a:cxnSpLocks/>
          </p:cNvCxnSpPr>
          <p:nvPr/>
        </p:nvCxnSpPr>
        <p:spPr bwMode="auto">
          <a:xfrm>
            <a:off x="4943631" y="3102660"/>
            <a:ext cx="402686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0" name="Conector de Seta Reta 69">
            <a:extLst>
              <a:ext uri="{FF2B5EF4-FFF2-40B4-BE49-F238E27FC236}">
                <a16:creationId xmlns:a16="http://schemas.microsoft.com/office/drawing/2014/main" id="{427726DE-584F-7564-EBCA-A246DD293557}"/>
              </a:ext>
            </a:extLst>
          </p:cNvPr>
          <p:cNvCxnSpPr>
            <a:cxnSpLocks/>
          </p:cNvCxnSpPr>
          <p:nvPr/>
        </p:nvCxnSpPr>
        <p:spPr bwMode="auto">
          <a:xfrm>
            <a:off x="4540944" y="3102660"/>
            <a:ext cx="402686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1" name="Conector de Seta Reta 70">
            <a:extLst>
              <a:ext uri="{FF2B5EF4-FFF2-40B4-BE49-F238E27FC236}">
                <a16:creationId xmlns:a16="http://schemas.microsoft.com/office/drawing/2014/main" id="{74BDDE64-5D5D-1DC7-1C41-25C02639105D}"/>
              </a:ext>
            </a:extLst>
          </p:cNvPr>
          <p:cNvCxnSpPr>
            <a:cxnSpLocks/>
          </p:cNvCxnSpPr>
          <p:nvPr/>
        </p:nvCxnSpPr>
        <p:spPr bwMode="auto">
          <a:xfrm>
            <a:off x="4141408" y="3102660"/>
            <a:ext cx="402686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2" name="Conector de Seta Reta 71">
            <a:extLst>
              <a:ext uri="{FF2B5EF4-FFF2-40B4-BE49-F238E27FC236}">
                <a16:creationId xmlns:a16="http://schemas.microsoft.com/office/drawing/2014/main" id="{A979469F-3A3C-BE27-0960-064797C70E9B}"/>
              </a:ext>
            </a:extLst>
          </p:cNvPr>
          <p:cNvCxnSpPr>
            <a:cxnSpLocks/>
          </p:cNvCxnSpPr>
          <p:nvPr/>
        </p:nvCxnSpPr>
        <p:spPr bwMode="auto">
          <a:xfrm>
            <a:off x="3738722" y="3102660"/>
            <a:ext cx="402686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3" name="Conector de Seta Reta 72">
            <a:extLst>
              <a:ext uri="{FF2B5EF4-FFF2-40B4-BE49-F238E27FC236}">
                <a16:creationId xmlns:a16="http://schemas.microsoft.com/office/drawing/2014/main" id="{978CBAC4-07FF-B1A0-BB88-931DF40058AE}"/>
              </a:ext>
            </a:extLst>
          </p:cNvPr>
          <p:cNvCxnSpPr>
            <a:cxnSpLocks/>
          </p:cNvCxnSpPr>
          <p:nvPr/>
        </p:nvCxnSpPr>
        <p:spPr bwMode="auto">
          <a:xfrm>
            <a:off x="3336036" y="3102660"/>
            <a:ext cx="402686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7" name="Conector de Seta Reta 76">
            <a:extLst>
              <a:ext uri="{FF2B5EF4-FFF2-40B4-BE49-F238E27FC236}">
                <a16:creationId xmlns:a16="http://schemas.microsoft.com/office/drawing/2014/main" id="{234B85AD-FC99-4644-FDB9-60374C541CC0}"/>
              </a:ext>
            </a:extLst>
          </p:cNvPr>
          <p:cNvCxnSpPr>
            <a:cxnSpLocks/>
          </p:cNvCxnSpPr>
          <p:nvPr/>
        </p:nvCxnSpPr>
        <p:spPr bwMode="auto">
          <a:xfrm>
            <a:off x="2934896" y="3102660"/>
            <a:ext cx="402686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8" name="Conector de Seta Reta 77">
            <a:extLst>
              <a:ext uri="{FF2B5EF4-FFF2-40B4-BE49-F238E27FC236}">
                <a16:creationId xmlns:a16="http://schemas.microsoft.com/office/drawing/2014/main" id="{A3336BA9-2771-5653-BE6D-44102D23E58E}"/>
              </a:ext>
            </a:extLst>
          </p:cNvPr>
          <p:cNvCxnSpPr>
            <a:cxnSpLocks/>
          </p:cNvCxnSpPr>
          <p:nvPr/>
        </p:nvCxnSpPr>
        <p:spPr bwMode="auto">
          <a:xfrm>
            <a:off x="2532210" y="3102660"/>
            <a:ext cx="402686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9" name="Conector de Seta Reta 78">
            <a:extLst>
              <a:ext uri="{FF2B5EF4-FFF2-40B4-BE49-F238E27FC236}">
                <a16:creationId xmlns:a16="http://schemas.microsoft.com/office/drawing/2014/main" id="{8E16BE7D-61AC-5FEA-6114-748E10B27C94}"/>
              </a:ext>
            </a:extLst>
          </p:cNvPr>
          <p:cNvCxnSpPr>
            <a:cxnSpLocks/>
          </p:cNvCxnSpPr>
          <p:nvPr/>
        </p:nvCxnSpPr>
        <p:spPr bwMode="auto">
          <a:xfrm>
            <a:off x="2272247" y="3099083"/>
            <a:ext cx="259962" cy="357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1" name="CaixaDeTexto 80">
            <a:extLst>
              <a:ext uri="{FF2B5EF4-FFF2-40B4-BE49-F238E27FC236}">
                <a16:creationId xmlns:a16="http://schemas.microsoft.com/office/drawing/2014/main" id="{E3E57253-7259-329F-DCD2-1DBC51DF129E}"/>
              </a:ext>
            </a:extLst>
          </p:cNvPr>
          <p:cNvSpPr txBox="1"/>
          <p:nvPr/>
        </p:nvSpPr>
        <p:spPr>
          <a:xfrm>
            <a:off x="6557523" y="2852862"/>
            <a:ext cx="48142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/>
            <a:r>
              <a:rPr lang="pt-BR" sz="1000" dirty="0">
                <a:solidFill>
                  <a:prstClr val="black"/>
                </a:solidFill>
                <a:latin typeface="Century Gothic" panose="020B0502020202020204"/>
              </a:rPr>
              <a:t>6 m</a:t>
            </a:r>
          </a:p>
        </p:txBody>
      </p:sp>
      <p:sp>
        <p:nvSpPr>
          <p:cNvPr id="82" name="CaixaDeTexto 81">
            <a:extLst>
              <a:ext uri="{FF2B5EF4-FFF2-40B4-BE49-F238E27FC236}">
                <a16:creationId xmlns:a16="http://schemas.microsoft.com/office/drawing/2014/main" id="{930EE4F7-75C0-6D6E-AFED-E724684A550E}"/>
              </a:ext>
            </a:extLst>
          </p:cNvPr>
          <p:cNvSpPr txBox="1"/>
          <p:nvPr/>
        </p:nvSpPr>
        <p:spPr>
          <a:xfrm>
            <a:off x="2532209" y="2802625"/>
            <a:ext cx="58348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/>
            <a:r>
              <a:rPr lang="pt-BR" sz="1000" dirty="0">
                <a:solidFill>
                  <a:prstClr val="black"/>
                </a:solidFill>
                <a:latin typeface="Century Gothic" panose="020B0502020202020204"/>
              </a:rPr>
              <a:t>6 m</a:t>
            </a:r>
          </a:p>
        </p:txBody>
      </p:sp>
      <p:sp>
        <p:nvSpPr>
          <p:cNvPr id="83" name="CaixaDeTexto 82">
            <a:extLst>
              <a:ext uri="{FF2B5EF4-FFF2-40B4-BE49-F238E27FC236}">
                <a16:creationId xmlns:a16="http://schemas.microsoft.com/office/drawing/2014/main" id="{FF1C8C6F-BA25-DAF6-2808-51DE6AD301F3}"/>
              </a:ext>
            </a:extLst>
          </p:cNvPr>
          <p:cNvSpPr txBox="1"/>
          <p:nvPr/>
        </p:nvSpPr>
        <p:spPr>
          <a:xfrm>
            <a:off x="2105050" y="2826853"/>
            <a:ext cx="5943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/>
            <a:r>
              <a:rPr lang="pt-BR" sz="1000" dirty="0">
                <a:solidFill>
                  <a:prstClr val="black"/>
                </a:solidFill>
                <a:latin typeface="Century Gothic" panose="020B0502020202020204"/>
              </a:rPr>
              <a:t>3 m</a:t>
            </a:r>
          </a:p>
        </p:txBody>
      </p:sp>
      <p:sp>
        <p:nvSpPr>
          <p:cNvPr id="84" name="CaixaDeTexto 83">
            <a:extLst>
              <a:ext uri="{FF2B5EF4-FFF2-40B4-BE49-F238E27FC236}">
                <a16:creationId xmlns:a16="http://schemas.microsoft.com/office/drawing/2014/main" id="{2CE88030-8B62-BE5A-FE4A-6EF9D397D0A2}"/>
              </a:ext>
            </a:extLst>
          </p:cNvPr>
          <p:cNvSpPr txBox="1"/>
          <p:nvPr/>
        </p:nvSpPr>
        <p:spPr>
          <a:xfrm>
            <a:off x="2411760" y="3959602"/>
            <a:ext cx="532464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/>
            <a:r>
              <a:rPr lang="pt-BR" sz="900" dirty="0">
                <a:solidFill>
                  <a:prstClr val="black"/>
                </a:solidFill>
                <a:latin typeface="Century Gothic" panose="020B0502020202020204"/>
              </a:rPr>
              <a:t>1          2           3           4           5          6          7           8          9         10         11        12         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383D6D15-CA92-3089-B061-EB8EBDDB13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5768" y="3306851"/>
            <a:ext cx="255025" cy="607060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EC74291C-DF4B-6924-988C-B40A609E6E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5116" y="3306851"/>
            <a:ext cx="255025" cy="607060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F00714A3-B2CE-E18D-2EE2-F85C8F7927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2879" y="3290172"/>
            <a:ext cx="255025" cy="607060"/>
          </a:xfrm>
          <a:prstGeom prst="rect">
            <a:avLst/>
          </a:prstGeom>
        </p:spPr>
      </p:pic>
      <p:pic>
        <p:nvPicPr>
          <p:cNvPr id="23" name="Imagem 22">
            <a:extLst>
              <a:ext uri="{FF2B5EF4-FFF2-40B4-BE49-F238E27FC236}">
                <a16:creationId xmlns:a16="http://schemas.microsoft.com/office/drawing/2014/main" id="{498EC623-EDA7-D730-64F0-2B4C7EC366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7538" y="3331055"/>
            <a:ext cx="255025" cy="607060"/>
          </a:xfrm>
          <a:prstGeom prst="rect">
            <a:avLst/>
          </a:prstGeom>
        </p:spPr>
      </p:pic>
      <p:pic>
        <p:nvPicPr>
          <p:cNvPr id="24" name="Imagem 23">
            <a:extLst>
              <a:ext uri="{FF2B5EF4-FFF2-40B4-BE49-F238E27FC236}">
                <a16:creationId xmlns:a16="http://schemas.microsoft.com/office/drawing/2014/main" id="{E9C31FC3-0100-429A-960C-55491C0815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8754" y="3312899"/>
            <a:ext cx="255025" cy="607060"/>
          </a:xfrm>
          <a:prstGeom prst="rect">
            <a:avLst/>
          </a:prstGeom>
        </p:spPr>
      </p:pic>
      <p:pic>
        <p:nvPicPr>
          <p:cNvPr id="25" name="Imagem 24">
            <a:extLst>
              <a:ext uri="{FF2B5EF4-FFF2-40B4-BE49-F238E27FC236}">
                <a16:creationId xmlns:a16="http://schemas.microsoft.com/office/drawing/2014/main" id="{B85BD288-EE6E-2B78-E805-51934448AA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3808" y="3314665"/>
            <a:ext cx="255025" cy="607060"/>
          </a:xfrm>
          <a:prstGeom prst="rect">
            <a:avLst/>
          </a:prstGeom>
        </p:spPr>
      </p:pic>
      <p:pic>
        <p:nvPicPr>
          <p:cNvPr id="26" name="Imagem 25">
            <a:extLst>
              <a:ext uri="{FF2B5EF4-FFF2-40B4-BE49-F238E27FC236}">
                <a16:creationId xmlns:a16="http://schemas.microsoft.com/office/drawing/2014/main" id="{177D233B-6FD3-0865-2E59-FD2E100E0B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7961" y="3329815"/>
            <a:ext cx="255025" cy="607060"/>
          </a:xfrm>
          <a:prstGeom prst="rect">
            <a:avLst/>
          </a:prstGeom>
        </p:spPr>
      </p:pic>
      <p:pic>
        <p:nvPicPr>
          <p:cNvPr id="27" name="Imagem 26">
            <a:extLst>
              <a:ext uri="{FF2B5EF4-FFF2-40B4-BE49-F238E27FC236}">
                <a16:creationId xmlns:a16="http://schemas.microsoft.com/office/drawing/2014/main" id="{DAD662B7-53AA-726D-BD5F-882158DB55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3836" y="3352543"/>
            <a:ext cx="255025" cy="607060"/>
          </a:xfrm>
          <a:prstGeom prst="rect">
            <a:avLst/>
          </a:prstGeom>
        </p:spPr>
      </p:pic>
      <p:pic>
        <p:nvPicPr>
          <p:cNvPr id="28" name="Imagem 27">
            <a:extLst>
              <a:ext uri="{FF2B5EF4-FFF2-40B4-BE49-F238E27FC236}">
                <a16:creationId xmlns:a16="http://schemas.microsoft.com/office/drawing/2014/main" id="{6719A523-9DC5-F4EA-2BE5-7FB5550B21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8889" y="3354309"/>
            <a:ext cx="255025" cy="607060"/>
          </a:xfrm>
          <a:prstGeom prst="rect">
            <a:avLst/>
          </a:prstGeom>
        </p:spPr>
      </p:pic>
      <p:pic>
        <p:nvPicPr>
          <p:cNvPr id="29" name="Imagem 28">
            <a:extLst>
              <a:ext uri="{FF2B5EF4-FFF2-40B4-BE49-F238E27FC236}">
                <a16:creationId xmlns:a16="http://schemas.microsoft.com/office/drawing/2014/main" id="{FB460D67-E2FA-E767-9B3C-A5AE175F7D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8312" y="3298246"/>
            <a:ext cx="255025" cy="607060"/>
          </a:xfrm>
          <a:prstGeom prst="rect">
            <a:avLst/>
          </a:prstGeom>
        </p:spPr>
      </p:pic>
      <p:pic>
        <p:nvPicPr>
          <p:cNvPr id="30" name="Imagem 29">
            <a:extLst>
              <a:ext uri="{FF2B5EF4-FFF2-40B4-BE49-F238E27FC236}">
                <a16:creationId xmlns:a16="http://schemas.microsoft.com/office/drawing/2014/main" id="{708C6F81-908B-6CB8-5328-A8760BAABC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4187" y="3320973"/>
            <a:ext cx="255025" cy="607060"/>
          </a:xfrm>
          <a:prstGeom prst="rect">
            <a:avLst/>
          </a:prstGeom>
        </p:spPr>
      </p:pic>
      <p:pic>
        <p:nvPicPr>
          <p:cNvPr id="31" name="Imagem 30">
            <a:extLst>
              <a:ext uri="{FF2B5EF4-FFF2-40B4-BE49-F238E27FC236}">
                <a16:creationId xmlns:a16="http://schemas.microsoft.com/office/drawing/2014/main" id="{42B36349-FBF0-C800-124C-0383113878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9240" y="3322739"/>
            <a:ext cx="255025" cy="607060"/>
          </a:xfrm>
          <a:prstGeom prst="rect">
            <a:avLst/>
          </a:prstGeom>
        </p:spPr>
      </p:pic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A82D5628-40F9-E7F2-FCC1-44D3FE99DFC6}"/>
              </a:ext>
            </a:extLst>
          </p:cNvPr>
          <p:cNvCxnSpPr>
            <a:cxnSpLocks/>
          </p:cNvCxnSpPr>
          <p:nvPr/>
        </p:nvCxnSpPr>
        <p:spPr bwMode="auto">
          <a:xfrm flipH="1">
            <a:off x="2190192" y="3905306"/>
            <a:ext cx="48006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Conector reto 32">
            <a:extLst>
              <a:ext uri="{FF2B5EF4-FFF2-40B4-BE49-F238E27FC236}">
                <a16:creationId xmlns:a16="http://schemas.microsoft.com/office/drawing/2014/main" id="{41B3F127-4B78-6345-79BF-EC02E33DAAB6}"/>
              </a:ext>
            </a:extLst>
          </p:cNvPr>
          <p:cNvCxnSpPr>
            <a:cxnSpLocks/>
          </p:cNvCxnSpPr>
          <p:nvPr/>
        </p:nvCxnSpPr>
        <p:spPr bwMode="auto">
          <a:xfrm>
            <a:off x="6990792" y="3893427"/>
            <a:ext cx="202015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" name="CaixaDeTexto 3">
            <a:extLst>
              <a:ext uri="{FF2B5EF4-FFF2-40B4-BE49-F238E27FC236}">
                <a16:creationId xmlns:a16="http://schemas.microsoft.com/office/drawing/2014/main" id="{6AE9A05F-84D8-C52C-7462-9C702FF12BE6}"/>
              </a:ext>
            </a:extLst>
          </p:cNvPr>
          <p:cNvSpPr txBox="1"/>
          <p:nvPr/>
        </p:nvSpPr>
        <p:spPr>
          <a:xfrm>
            <a:off x="6915886" y="3663999"/>
            <a:ext cx="4533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/>
            <a:r>
              <a:rPr lang="pt-BR" sz="1000" dirty="0">
                <a:solidFill>
                  <a:schemeClr val="accent6">
                    <a:lumMod val="75000"/>
                  </a:schemeClr>
                </a:solidFill>
                <a:latin typeface="Century Gothic" panose="020B0502020202020204"/>
              </a:rPr>
              <a:t>3 m</a:t>
            </a:r>
          </a:p>
        </p:txBody>
      </p:sp>
    </p:spTree>
    <p:extLst>
      <p:ext uri="{BB962C8B-B14F-4D97-AF65-F5344CB8AC3E}">
        <p14:creationId xmlns:p14="http://schemas.microsoft.com/office/powerpoint/2010/main" val="30200090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>
            <a:extLst>
              <a:ext uri="{FF2B5EF4-FFF2-40B4-BE49-F238E27FC236}">
                <a16:creationId xmlns:a16="http://schemas.microsoft.com/office/drawing/2014/main" id="{0D0AA9C1-1BA5-4FDD-AC10-413AF6016A04}"/>
              </a:ext>
            </a:extLst>
          </p:cNvPr>
          <p:cNvSpPr txBox="1"/>
          <p:nvPr/>
        </p:nvSpPr>
        <p:spPr bwMode="auto">
          <a:xfrm>
            <a:off x="305099" y="497788"/>
            <a:ext cx="8439492" cy="5775338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defTabSz="342900"/>
            <a:endParaRPr lang="pt-BR" dirty="0">
              <a:solidFill>
                <a:srgbClr val="000000"/>
              </a:solidFill>
              <a:latin typeface="Century Gothic" panose="020B0502020202020204"/>
            </a:endParaRPr>
          </a:p>
        </p:txBody>
      </p:sp>
      <p:sp>
        <p:nvSpPr>
          <p:cNvPr id="2" name="Espaço Reservado para Rodapé 1">
            <a:extLst>
              <a:ext uri="{FF2B5EF4-FFF2-40B4-BE49-F238E27FC236}">
                <a16:creationId xmlns:a16="http://schemas.microsoft.com/office/drawing/2014/main" id="{8D43EF87-869B-4E44-8027-5F43E76481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r>
              <a:rPr lang="pt-BR" dirty="0" err="1">
                <a:latin typeface="Century Gothic" panose="020B0502020202020204"/>
              </a:rPr>
              <a:t>Prof</a:t>
            </a:r>
            <a:r>
              <a:rPr lang="pt-BR" dirty="0">
                <a:latin typeface="Century Gothic" panose="020B0502020202020204"/>
              </a:rPr>
              <a:t> Patricia A </a:t>
            </a:r>
            <a:r>
              <a:rPr lang="pt-BR" dirty="0" err="1">
                <a:latin typeface="Century Gothic" panose="020B0502020202020204"/>
              </a:rPr>
              <a:t>A</a:t>
            </a:r>
            <a:r>
              <a:rPr lang="pt-BR" dirty="0">
                <a:latin typeface="Century Gothic" panose="020B0502020202020204"/>
              </a:rPr>
              <a:t> Marques LEB1571 Irrigação ESALQ 2023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CaixaDeTexto 89">
                <a:extLst>
                  <a:ext uri="{FF2B5EF4-FFF2-40B4-BE49-F238E27FC236}">
                    <a16:creationId xmlns:a16="http://schemas.microsoft.com/office/drawing/2014/main" id="{F4E5E5D4-FBAA-E0A9-1066-8A2E4D0ABA77}"/>
                  </a:ext>
                </a:extLst>
              </p:cNvPr>
              <p:cNvSpPr txBox="1"/>
              <p:nvPr/>
            </p:nvSpPr>
            <p:spPr>
              <a:xfrm flipH="1">
                <a:off x="466750" y="636433"/>
                <a:ext cx="8207104" cy="54757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342900"/>
                <a:r>
                  <a:rPr lang="pt-BR" dirty="0">
                    <a:solidFill>
                      <a:prstClr val="black"/>
                    </a:solidFill>
                    <a:latin typeface="Century Gothic" panose="020B0502020202020204"/>
                  </a:rPr>
                  <a:t>São 11 espaços de 6 m + 1 espaço de 3m. </a:t>
                </a:r>
              </a:p>
              <a:p>
                <a:pPr defTabSz="342900"/>
                <a:endParaRPr lang="pt-BR" dirty="0">
                  <a:solidFill>
                    <a:prstClr val="black"/>
                  </a:solidFill>
                  <a:latin typeface="Century Gothic" panose="020B0502020202020204"/>
                </a:endParaRPr>
              </a:p>
              <a:p>
                <a:pPr defTabSz="342900"/>
                <a:r>
                  <a:rPr lang="pt-BR" dirty="0">
                    <a:solidFill>
                      <a:prstClr val="black"/>
                    </a:solidFill>
                    <a:latin typeface="Century Gothic" panose="020B0502020202020204"/>
                  </a:rPr>
                  <a:t>Assim , LL = (Ne-1) . Se (m) + ½ Se(m)  = 11 . 6 + ½ . 6 = 69 m &lt; 75 m OK  </a:t>
                </a:r>
              </a:p>
              <a:p>
                <a:pPr defTabSz="342900"/>
                <a:endParaRPr lang="pt-BR" dirty="0">
                  <a:solidFill>
                    <a:prstClr val="black"/>
                  </a:solidFill>
                  <a:latin typeface="Century Gothic" panose="020B0502020202020204"/>
                </a:endParaRPr>
              </a:p>
              <a:p>
                <a:pPr defTabSz="342900"/>
                <a:endParaRPr lang="pt-BR" dirty="0">
                  <a:solidFill>
                    <a:prstClr val="black"/>
                  </a:solidFill>
                  <a:latin typeface="Century Gothic" panose="020B0502020202020204"/>
                </a:endParaRPr>
              </a:p>
              <a:p>
                <a:pPr defTabSz="342900"/>
                <a:r>
                  <a:rPr lang="pt-BR" dirty="0">
                    <a:solidFill>
                      <a:prstClr val="black"/>
                    </a:solidFill>
                    <a:latin typeface="Century Gothic" panose="020B0502020202020204"/>
                  </a:rPr>
                  <a:t>(molhado 69 + 2,5 = 71,5 m)</a:t>
                </a:r>
              </a:p>
              <a:p>
                <a:pPr defTabSz="342900"/>
                <a:endParaRPr lang="pt-BR" dirty="0">
                  <a:solidFill>
                    <a:prstClr val="black"/>
                  </a:solidFill>
                  <a:latin typeface="Century Gothic" panose="020B0502020202020204"/>
                </a:endParaRPr>
              </a:p>
              <a:p>
                <a:pPr defTabSz="342900"/>
                <a:endParaRPr lang="pt-BR" dirty="0">
                  <a:solidFill>
                    <a:prstClr val="black"/>
                  </a:solidFill>
                  <a:latin typeface="Century Gothic" panose="020B0502020202020204"/>
                </a:endParaRPr>
              </a:p>
              <a:p>
                <a:pPr defTabSz="342900"/>
                <a:endParaRPr lang="pt-BR" dirty="0">
                  <a:solidFill>
                    <a:prstClr val="black"/>
                  </a:solidFill>
                  <a:latin typeface="Century Gothic" panose="020B0502020202020204"/>
                </a:endParaRPr>
              </a:p>
              <a:p>
                <a:pPr defTabSz="342900"/>
                <a:endParaRPr lang="pt-BR" dirty="0">
                  <a:solidFill>
                    <a:prstClr val="black"/>
                  </a:solidFill>
                  <a:latin typeface="Century Gothic" panose="020B0502020202020204"/>
                </a:endParaRPr>
              </a:p>
              <a:p>
                <a:pPr defTabSz="342900"/>
                <a:endParaRPr lang="pt-BR" dirty="0">
                  <a:solidFill>
                    <a:prstClr val="black"/>
                  </a:solidFill>
                  <a:latin typeface="Century Gothic" panose="020B0502020202020204"/>
                </a:endParaRPr>
              </a:p>
              <a:p>
                <a:pPr defTabSz="342900"/>
                <a:endParaRPr lang="pt-BR" dirty="0">
                  <a:solidFill>
                    <a:prstClr val="black"/>
                  </a:solidFill>
                  <a:latin typeface="Century Gothic" panose="020B0502020202020204"/>
                </a:endParaRPr>
              </a:p>
              <a:p>
                <a:pPr defTabSz="342900"/>
                <a:endParaRPr lang="pt-BR" dirty="0">
                  <a:solidFill>
                    <a:prstClr val="black"/>
                  </a:solidFill>
                  <a:latin typeface="Century Gothic" panose="020B0502020202020204"/>
                </a:endParaRPr>
              </a:p>
              <a:p>
                <a:pPr defTabSz="342900"/>
                <a:endParaRPr lang="pt-BR" dirty="0">
                  <a:solidFill>
                    <a:prstClr val="black"/>
                  </a:solidFill>
                  <a:latin typeface="Century Gothic" panose="020B0502020202020204"/>
                </a:endParaRPr>
              </a:p>
              <a:p>
                <a:pPr defTabSz="342900"/>
                <a:r>
                  <a:rPr lang="pt-BR" dirty="0">
                    <a:solidFill>
                      <a:prstClr val="black"/>
                    </a:solidFill>
                    <a:latin typeface="Century Gothic" panose="020B0502020202020204"/>
                  </a:rPr>
                  <a:t>Tubulação = 69m + + ½ . 6  = 72 m para manutenção do sistema. </a:t>
                </a:r>
              </a:p>
              <a:p>
                <a:pPr defTabSz="342900"/>
                <a:endParaRPr lang="pt-BR" dirty="0">
                  <a:solidFill>
                    <a:prstClr val="black"/>
                  </a:solidFill>
                  <a:latin typeface="Century Gothic" panose="020B0502020202020204"/>
                </a:endParaRPr>
              </a:p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pt-BR" dirty="0" smtClean="0">
                        <a:solidFill>
                          <a:srgbClr val="000000"/>
                        </a:solidFill>
                      </a:rPr>
                      <m:t>Vaz</m:t>
                    </m:r>
                    <m:r>
                      <m:rPr>
                        <m:nor/>
                      </m:rPr>
                      <a:rPr lang="pt-BR" dirty="0" smtClean="0">
                        <a:solidFill>
                          <a:srgbClr val="000000"/>
                        </a:solidFill>
                      </a:rPr>
                      <m:t>ã</m:t>
                    </m:r>
                    <m:r>
                      <m:rPr>
                        <m:nor/>
                      </m:rPr>
                      <a:rPr lang="pt-BR" dirty="0" smtClean="0">
                        <a:solidFill>
                          <a:srgbClr val="000000"/>
                        </a:solidFill>
                      </a:rPr>
                      <m:t>o</m:t>
                    </m:r>
                    <m:r>
                      <m:rPr>
                        <m:nor/>
                      </m:rPr>
                      <a:rPr lang="pt-BR" dirty="0" smtClean="0">
                        <a:solidFill>
                          <a:srgbClr val="000000"/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pt-BR" dirty="0" smtClean="0">
                        <a:solidFill>
                          <a:srgbClr val="000000"/>
                        </a:solidFill>
                      </a:rPr>
                      <m:t>da</m:t>
                    </m:r>
                    <m:r>
                      <m:rPr>
                        <m:nor/>
                      </m:rPr>
                      <a:rPr lang="pt-BR" dirty="0" smtClean="0">
                        <a:solidFill>
                          <a:srgbClr val="000000"/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pt-BR" dirty="0" smtClean="0">
                        <a:solidFill>
                          <a:srgbClr val="000000"/>
                        </a:solidFill>
                      </a:rPr>
                      <m:t>LL</m:t>
                    </m:r>
                    <m:r>
                      <m:rPr>
                        <m:nor/>
                      </m:rPr>
                      <a:rPr lang="pt-BR" dirty="0" smtClean="0">
                        <a:solidFill>
                          <a:srgbClr val="000000"/>
                        </a:solidFill>
                      </a:rPr>
                      <m:t> = </m:t>
                    </m:r>
                    <m:r>
                      <m:rPr>
                        <m:nor/>
                      </m:rPr>
                      <a:rPr lang="pt-BR" b="0" dirty="0" smtClean="0">
                        <a:solidFill>
                          <a:srgbClr val="000000"/>
                        </a:solidFill>
                      </a:rPr>
                      <m:t>QL</m:t>
                    </m:r>
                    <m:r>
                      <a:rPr lang="pt-BR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pt-BR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Ne</m:t>
                    </m:r>
                    <m:r>
                      <a:rPr lang="pt-BR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. </m:t>
                    </m:r>
                    <m:r>
                      <m:rPr>
                        <m:sty m:val="p"/>
                      </m:rPr>
                      <a:rPr lang="pt-BR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qe</m:t>
                    </m:r>
                    <m:r>
                      <a:rPr lang="pt-BR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=12 </m:t>
                    </m:r>
                    <m:r>
                      <m:rPr>
                        <m:sty m:val="p"/>
                      </m:rPr>
                      <a:rPr lang="pt-BR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aspersores</m:t>
                    </m:r>
                    <m:r>
                      <a:rPr lang="pt-BR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. 53</m:t>
                    </m:r>
                    <m:f>
                      <m:fPr>
                        <m:ctrlPr>
                          <a:rPr lang="pt-BR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pt-BR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L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pt-BR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den>
                    </m:f>
                    <m:r>
                      <a:rPr lang="pt-BR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=636 </m:t>
                    </m:r>
                    <m:f>
                      <m:fPr>
                        <m:ctrlPr>
                          <a:rPr lang="pt-BR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pt-BR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L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pt-BR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den>
                    </m:f>
                    <m:r>
                      <a:rPr lang="pt-BR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=0,000177 </m:t>
                    </m:r>
                    <m:sSup>
                      <m:sSupPr>
                        <m:ctrlPr>
                          <a:rPr lang="pt-BR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pt-BR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m</m:t>
                        </m:r>
                      </m:e>
                      <m:sup>
                        <m:r>
                          <a:rPr lang="pt-BR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pt-BR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/</m:t>
                    </m:r>
                  </m:oMath>
                </a14:m>
                <a:r>
                  <a:rPr lang="pt-BR" b="0" dirty="0">
                    <a:solidFill>
                      <a:srgbClr val="000000"/>
                    </a:solidFill>
                  </a:rPr>
                  <a:t>s</a:t>
                </a:r>
              </a:p>
              <a:p>
                <a:pPr algn="ctr"/>
                <a:endParaRPr lang="pt-BR" dirty="0">
                  <a:solidFill>
                    <a:srgbClr val="000000"/>
                  </a:solidFill>
                </a:endParaRPr>
              </a:p>
              <a:p>
                <a:pPr defTabSz="342900"/>
                <a:endParaRPr lang="pt-BR" dirty="0">
                  <a:solidFill>
                    <a:prstClr val="black"/>
                  </a:solidFill>
                  <a:latin typeface="Century Gothic" panose="020B0502020202020204"/>
                </a:endParaRPr>
              </a:p>
            </p:txBody>
          </p:sp>
        </mc:Choice>
        <mc:Fallback xmlns="">
          <p:sp>
            <p:nvSpPr>
              <p:cNvPr id="90" name="CaixaDeTexto 89">
                <a:extLst>
                  <a:ext uri="{FF2B5EF4-FFF2-40B4-BE49-F238E27FC236}">
                    <a16:creationId xmlns:a16="http://schemas.microsoft.com/office/drawing/2014/main" id="{F4E5E5D4-FBAA-E0A9-1066-8A2E4D0ABA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466750" y="636433"/>
                <a:ext cx="8207104" cy="5475794"/>
              </a:xfrm>
              <a:prstGeom prst="rect">
                <a:avLst/>
              </a:prstGeom>
              <a:blipFill>
                <a:blip r:embed="rId2"/>
                <a:stretch>
                  <a:fillRect l="-669" t="-55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Conector de Seta Reta 4">
            <a:extLst>
              <a:ext uri="{FF2B5EF4-FFF2-40B4-BE49-F238E27FC236}">
                <a16:creationId xmlns:a16="http://schemas.microsoft.com/office/drawing/2014/main" id="{E720F014-86FB-BAD8-1AEA-FD3EE6E90A02}"/>
              </a:ext>
            </a:extLst>
          </p:cNvPr>
          <p:cNvCxnSpPr>
            <a:cxnSpLocks/>
          </p:cNvCxnSpPr>
          <p:nvPr/>
        </p:nvCxnSpPr>
        <p:spPr bwMode="auto">
          <a:xfrm flipV="1">
            <a:off x="2200239" y="4055959"/>
            <a:ext cx="4738399" cy="2621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" name="Conector de Seta Reta 5">
            <a:extLst>
              <a:ext uri="{FF2B5EF4-FFF2-40B4-BE49-F238E27FC236}">
                <a16:creationId xmlns:a16="http://schemas.microsoft.com/office/drawing/2014/main" id="{5BD5DE66-247E-5DD0-7DDA-EEDC75A37D2F}"/>
              </a:ext>
            </a:extLst>
          </p:cNvPr>
          <p:cNvCxnSpPr>
            <a:cxnSpLocks/>
          </p:cNvCxnSpPr>
          <p:nvPr/>
        </p:nvCxnSpPr>
        <p:spPr bwMode="auto">
          <a:xfrm>
            <a:off x="6465661" y="2932098"/>
            <a:ext cx="402686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Conector de Seta Reta 6">
            <a:extLst>
              <a:ext uri="{FF2B5EF4-FFF2-40B4-BE49-F238E27FC236}">
                <a16:creationId xmlns:a16="http://schemas.microsoft.com/office/drawing/2014/main" id="{4CD273F1-0EA7-D8A4-2581-DC2B736D00C9}"/>
              </a:ext>
            </a:extLst>
          </p:cNvPr>
          <p:cNvCxnSpPr>
            <a:cxnSpLocks/>
          </p:cNvCxnSpPr>
          <p:nvPr/>
        </p:nvCxnSpPr>
        <p:spPr bwMode="auto">
          <a:xfrm>
            <a:off x="6062975" y="2932098"/>
            <a:ext cx="402686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Conector de Seta Reta 9">
            <a:extLst>
              <a:ext uri="{FF2B5EF4-FFF2-40B4-BE49-F238E27FC236}">
                <a16:creationId xmlns:a16="http://schemas.microsoft.com/office/drawing/2014/main" id="{A0438F88-5C44-12D7-91C7-62777BF883EA}"/>
              </a:ext>
            </a:extLst>
          </p:cNvPr>
          <p:cNvCxnSpPr>
            <a:cxnSpLocks/>
          </p:cNvCxnSpPr>
          <p:nvPr/>
        </p:nvCxnSpPr>
        <p:spPr bwMode="auto">
          <a:xfrm>
            <a:off x="5660289" y="2932098"/>
            <a:ext cx="402686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Conector de Seta Reta 12">
            <a:extLst>
              <a:ext uri="{FF2B5EF4-FFF2-40B4-BE49-F238E27FC236}">
                <a16:creationId xmlns:a16="http://schemas.microsoft.com/office/drawing/2014/main" id="{CB64126E-70D7-A242-8728-01B3397F5413}"/>
              </a:ext>
            </a:extLst>
          </p:cNvPr>
          <p:cNvCxnSpPr>
            <a:cxnSpLocks/>
          </p:cNvCxnSpPr>
          <p:nvPr/>
        </p:nvCxnSpPr>
        <p:spPr bwMode="auto">
          <a:xfrm>
            <a:off x="5274309" y="2932098"/>
            <a:ext cx="402686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Conector de Seta Reta 14">
            <a:extLst>
              <a:ext uri="{FF2B5EF4-FFF2-40B4-BE49-F238E27FC236}">
                <a16:creationId xmlns:a16="http://schemas.microsoft.com/office/drawing/2014/main" id="{4B80BB9F-C181-DCA9-136A-5A1D8A997D68}"/>
              </a:ext>
            </a:extLst>
          </p:cNvPr>
          <p:cNvCxnSpPr>
            <a:cxnSpLocks/>
          </p:cNvCxnSpPr>
          <p:nvPr/>
        </p:nvCxnSpPr>
        <p:spPr bwMode="auto">
          <a:xfrm>
            <a:off x="4871623" y="2932098"/>
            <a:ext cx="402686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Conector de Seta Reta 15">
            <a:extLst>
              <a:ext uri="{FF2B5EF4-FFF2-40B4-BE49-F238E27FC236}">
                <a16:creationId xmlns:a16="http://schemas.microsoft.com/office/drawing/2014/main" id="{9CC0D8BF-F3F6-5BBD-2C5B-A78F08E61223}"/>
              </a:ext>
            </a:extLst>
          </p:cNvPr>
          <p:cNvCxnSpPr>
            <a:cxnSpLocks/>
          </p:cNvCxnSpPr>
          <p:nvPr/>
        </p:nvCxnSpPr>
        <p:spPr bwMode="auto">
          <a:xfrm>
            <a:off x="4468936" y="2932098"/>
            <a:ext cx="402686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Conector de Seta Reta 16">
            <a:extLst>
              <a:ext uri="{FF2B5EF4-FFF2-40B4-BE49-F238E27FC236}">
                <a16:creationId xmlns:a16="http://schemas.microsoft.com/office/drawing/2014/main" id="{00309A1F-C3C5-392E-0785-9E3D17909BEE}"/>
              </a:ext>
            </a:extLst>
          </p:cNvPr>
          <p:cNvCxnSpPr>
            <a:cxnSpLocks/>
          </p:cNvCxnSpPr>
          <p:nvPr/>
        </p:nvCxnSpPr>
        <p:spPr bwMode="auto">
          <a:xfrm>
            <a:off x="4069400" y="2932098"/>
            <a:ext cx="402686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Conector de Seta Reta 17">
            <a:extLst>
              <a:ext uri="{FF2B5EF4-FFF2-40B4-BE49-F238E27FC236}">
                <a16:creationId xmlns:a16="http://schemas.microsoft.com/office/drawing/2014/main" id="{192DB7AB-7C31-EFC8-1239-FD9651130428}"/>
              </a:ext>
            </a:extLst>
          </p:cNvPr>
          <p:cNvCxnSpPr>
            <a:cxnSpLocks/>
          </p:cNvCxnSpPr>
          <p:nvPr/>
        </p:nvCxnSpPr>
        <p:spPr bwMode="auto">
          <a:xfrm>
            <a:off x="3666714" y="2932098"/>
            <a:ext cx="402686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Conector de Seta Reta 18">
            <a:extLst>
              <a:ext uri="{FF2B5EF4-FFF2-40B4-BE49-F238E27FC236}">
                <a16:creationId xmlns:a16="http://schemas.microsoft.com/office/drawing/2014/main" id="{39C85650-0EA1-ACB5-84C1-79FA88BC12F6}"/>
              </a:ext>
            </a:extLst>
          </p:cNvPr>
          <p:cNvCxnSpPr>
            <a:cxnSpLocks/>
          </p:cNvCxnSpPr>
          <p:nvPr/>
        </p:nvCxnSpPr>
        <p:spPr bwMode="auto">
          <a:xfrm>
            <a:off x="3264028" y="2932098"/>
            <a:ext cx="402686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Conector de Seta Reta 19">
            <a:extLst>
              <a:ext uri="{FF2B5EF4-FFF2-40B4-BE49-F238E27FC236}">
                <a16:creationId xmlns:a16="http://schemas.microsoft.com/office/drawing/2014/main" id="{FEA881A5-34D8-3818-03AB-B56AB19916A0}"/>
              </a:ext>
            </a:extLst>
          </p:cNvPr>
          <p:cNvCxnSpPr>
            <a:cxnSpLocks/>
          </p:cNvCxnSpPr>
          <p:nvPr/>
        </p:nvCxnSpPr>
        <p:spPr bwMode="auto">
          <a:xfrm>
            <a:off x="2862888" y="2932098"/>
            <a:ext cx="402686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Conector de Seta Reta 20">
            <a:extLst>
              <a:ext uri="{FF2B5EF4-FFF2-40B4-BE49-F238E27FC236}">
                <a16:creationId xmlns:a16="http://schemas.microsoft.com/office/drawing/2014/main" id="{613307B3-D6DC-694C-F740-20641A3CDAAC}"/>
              </a:ext>
            </a:extLst>
          </p:cNvPr>
          <p:cNvCxnSpPr>
            <a:cxnSpLocks/>
          </p:cNvCxnSpPr>
          <p:nvPr/>
        </p:nvCxnSpPr>
        <p:spPr bwMode="auto">
          <a:xfrm>
            <a:off x="2460202" y="2932098"/>
            <a:ext cx="402686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Conector de Seta Reta 21">
            <a:extLst>
              <a:ext uri="{FF2B5EF4-FFF2-40B4-BE49-F238E27FC236}">
                <a16:creationId xmlns:a16="http://schemas.microsoft.com/office/drawing/2014/main" id="{EDCAA156-C284-4444-859F-FA40B46DC0CE}"/>
              </a:ext>
            </a:extLst>
          </p:cNvPr>
          <p:cNvCxnSpPr>
            <a:cxnSpLocks/>
          </p:cNvCxnSpPr>
          <p:nvPr/>
        </p:nvCxnSpPr>
        <p:spPr bwMode="auto">
          <a:xfrm>
            <a:off x="2200239" y="2928521"/>
            <a:ext cx="259962" cy="357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2" name="CaixaDeTexto 31">
            <a:extLst>
              <a:ext uri="{FF2B5EF4-FFF2-40B4-BE49-F238E27FC236}">
                <a16:creationId xmlns:a16="http://schemas.microsoft.com/office/drawing/2014/main" id="{CC5E6032-6EC0-F63F-2E37-E0727EB66B15}"/>
              </a:ext>
            </a:extLst>
          </p:cNvPr>
          <p:cNvSpPr txBox="1"/>
          <p:nvPr/>
        </p:nvSpPr>
        <p:spPr>
          <a:xfrm>
            <a:off x="6485515" y="2682300"/>
            <a:ext cx="48142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/>
            <a:r>
              <a:rPr lang="pt-BR" sz="1000" dirty="0">
                <a:solidFill>
                  <a:prstClr val="black"/>
                </a:solidFill>
                <a:latin typeface="Century Gothic" panose="020B0502020202020204"/>
              </a:rPr>
              <a:t>6 m</a:t>
            </a:r>
          </a:p>
        </p:txBody>
      </p:sp>
      <p:sp>
        <p:nvSpPr>
          <p:cNvPr id="34" name="CaixaDeTexto 33">
            <a:extLst>
              <a:ext uri="{FF2B5EF4-FFF2-40B4-BE49-F238E27FC236}">
                <a16:creationId xmlns:a16="http://schemas.microsoft.com/office/drawing/2014/main" id="{EC8EF300-8B6C-9121-25BC-57C681503D90}"/>
              </a:ext>
            </a:extLst>
          </p:cNvPr>
          <p:cNvSpPr txBox="1"/>
          <p:nvPr/>
        </p:nvSpPr>
        <p:spPr>
          <a:xfrm>
            <a:off x="2460201" y="2632063"/>
            <a:ext cx="58348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/>
            <a:r>
              <a:rPr lang="pt-BR" sz="1000" dirty="0">
                <a:solidFill>
                  <a:prstClr val="black"/>
                </a:solidFill>
                <a:latin typeface="Century Gothic" panose="020B0502020202020204"/>
              </a:rPr>
              <a:t>6 m</a:t>
            </a:r>
          </a:p>
        </p:txBody>
      </p:sp>
      <p:sp>
        <p:nvSpPr>
          <p:cNvPr id="35" name="CaixaDeTexto 34">
            <a:extLst>
              <a:ext uri="{FF2B5EF4-FFF2-40B4-BE49-F238E27FC236}">
                <a16:creationId xmlns:a16="http://schemas.microsoft.com/office/drawing/2014/main" id="{33DCD1E6-0D47-3AD5-2FE8-54439ADC38AA}"/>
              </a:ext>
            </a:extLst>
          </p:cNvPr>
          <p:cNvSpPr txBox="1"/>
          <p:nvPr/>
        </p:nvSpPr>
        <p:spPr>
          <a:xfrm>
            <a:off x="2033042" y="2656291"/>
            <a:ext cx="5943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/>
            <a:r>
              <a:rPr lang="pt-BR" sz="1000" dirty="0">
                <a:solidFill>
                  <a:prstClr val="black"/>
                </a:solidFill>
                <a:latin typeface="Century Gothic" panose="020B0502020202020204"/>
              </a:rPr>
              <a:t>3 m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FA45A7A4-255F-A7AD-02F5-FA41CBA0029E}"/>
              </a:ext>
            </a:extLst>
          </p:cNvPr>
          <p:cNvSpPr txBox="1"/>
          <p:nvPr/>
        </p:nvSpPr>
        <p:spPr>
          <a:xfrm>
            <a:off x="2339752" y="3789040"/>
            <a:ext cx="532464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/>
            <a:r>
              <a:rPr lang="pt-BR" sz="900" dirty="0">
                <a:solidFill>
                  <a:prstClr val="black"/>
                </a:solidFill>
                <a:latin typeface="Century Gothic" panose="020B0502020202020204"/>
              </a:rPr>
              <a:t>1          2           3           4           5          6          7           8          9         10         11        12         </a:t>
            </a:r>
          </a:p>
        </p:txBody>
      </p:sp>
      <p:pic>
        <p:nvPicPr>
          <p:cNvPr id="37" name="Imagem 36">
            <a:extLst>
              <a:ext uri="{FF2B5EF4-FFF2-40B4-BE49-F238E27FC236}">
                <a16:creationId xmlns:a16="http://schemas.microsoft.com/office/drawing/2014/main" id="{D4157839-4AE5-5C28-E9E7-ADFEF621E6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3760" y="3136289"/>
            <a:ext cx="255025" cy="607060"/>
          </a:xfrm>
          <a:prstGeom prst="rect">
            <a:avLst/>
          </a:prstGeom>
        </p:spPr>
      </p:pic>
      <p:pic>
        <p:nvPicPr>
          <p:cNvPr id="38" name="Imagem 37">
            <a:extLst>
              <a:ext uri="{FF2B5EF4-FFF2-40B4-BE49-F238E27FC236}">
                <a16:creationId xmlns:a16="http://schemas.microsoft.com/office/drawing/2014/main" id="{CED2E131-56D7-5F89-9EF7-A690F014A3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3108" y="3136289"/>
            <a:ext cx="255025" cy="607060"/>
          </a:xfrm>
          <a:prstGeom prst="rect">
            <a:avLst/>
          </a:prstGeom>
        </p:spPr>
      </p:pic>
      <p:pic>
        <p:nvPicPr>
          <p:cNvPr id="39" name="Imagem 38">
            <a:extLst>
              <a:ext uri="{FF2B5EF4-FFF2-40B4-BE49-F238E27FC236}">
                <a16:creationId xmlns:a16="http://schemas.microsoft.com/office/drawing/2014/main" id="{2D43C9E9-BE68-1A15-ED57-7995DE81C9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0871" y="3119610"/>
            <a:ext cx="255025" cy="607060"/>
          </a:xfrm>
          <a:prstGeom prst="rect">
            <a:avLst/>
          </a:prstGeom>
        </p:spPr>
      </p:pic>
      <p:pic>
        <p:nvPicPr>
          <p:cNvPr id="40" name="Imagem 39">
            <a:extLst>
              <a:ext uri="{FF2B5EF4-FFF2-40B4-BE49-F238E27FC236}">
                <a16:creationId xmlns:a16="http://schemas.microsoft.com/office/drawing/2014/main" id="{3FFA36D6-EFBE-C4D6-7320-E9818FFEB6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5530" y="3160493"/>
            <a:ext cx="255025" cy="607060"/>
          </a:xfrm>
          <a:prstGeom prst="rect">
            <a:avLst/>
          </a:prstGeom>
        </p:spPr>
      </p:pic>
      <p:pic>
        <p:nvPicPr>
          <p:cNvPr id="41" name="Imagem 40">
            <a:extLst>
              <a:ext uri="{FF2B5EF4-FFF2-40B4-BE49-F238E27FC236}">
                <a16:creationId xmlns:a16="http://schemas.microsoft.com/office/drawing/2014/main" id="{F2031BFD-9E53-EBB1-BDA3-12725E62E5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6746" y="3142337"/>
            <a:ext cx="255025" cy="607060"/>
          </a:xfrm>
          <a:prstGeom prst="rect">
            <a:avLst/>
          </a:prstGeom>
        </p:spPr>
      </p:pic>
      <p:pic>
        <p:nvPicPr>
          <p:cNvPr id="42" name="Imagem 41">
            <a:extLst>
              <a:ext uri="{FF2B5EF4-FFF2-40B4-BE49-F238E27FC236}">
                <a16:creationId xmlns:a16="http://schemas.microsoft.com/office/drawing/2014/main" id="{6C3FBAFE-0BC9-3B5C-F273-F604306E32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1800" y="3144103"/>
            <a:ext cx="255025" cy="607060"/>
          </a:xfrm>
          <a:prstGeom prst="rect">
            <a:avLst/>
          </a:prstGeom>
        </p:spPr>
      </p:pic>
      <p:pic>
        <p:nvPicPr>
          <p:cNvPr id="43" name="Imagem 42">
            <a:extLst>
              <a:ext uri="{FF2B5EF4-FFF2-40B4-BE49-F238E27FC236}">
                <a16:creationId xmlns:a16="http://schemas.microsoft.com/office/drawing/2014/main" id="{1D077E1D-21B9-0F95-E9FE-81C8937433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5953" y="3159253"/>
            <a:ext cx="255025" cy="607060"/>
          </a:xfrm>
          <a:prstGeom prst="rect">
            <a:avLst/>
          </a:prstGeom>
        </p:spPr>
      </p:pic>
      <p:pic>
        <p:nvPicPr>
          <p:cNvPr id="44" name="Imagem 43">
            <a:extLst>
              <a:ext uri="{FF2B5EF4-FFF2-40B4-BE49-F238E27FC236}">
                <a16:creationId xmlns:a16="http://schemas.microsoft.com/office/drawing/2014/main" id="{8B916E76-F931-126E-CE44-BF46F7CFA0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1828" y="3181981"/>
            <a:ext cx="255025" cy="607060"/>
          </a:xfrm>
          <a:prstGeom prst="rect">
            <a:avLst/>
          </a:prstGeom>
        </p:spPr>
      </p:pic>
      <p:pic>
        <p:nvPicPr>
          <p:cNvPr id="45" name="Imagem 44">
            <a:extLst>
              <a:ext uri="{FF2B5EF4-FFF2-40B4-BE49-F238E27FC236}">
                <a16:creationId xmlns:a16="http://schemas.microsoft.com/office/drawing/2014/main" id="{A65A4A99-5FF5-B08E-2537-1759A2524A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6881" y="3183747"/>
            <a:ext cx="255025" cy="607060"/>
          </a:xfrm>
          <a:prstGeom prst="rect">
            <a:avLst/>
          </a:prstGeom>
        </p:spPr>
      </p:pic>
      <p:pic>
        <p:nvPicPr>
          <p:cNvPr id="46" name="Imagem 45">
            <a:extLst>
              <a:ext uri="{FF2B5EF4-FFF2-40B4-BE49-F238E27FC236}">
                <a16:creationId xmlns:a16="http://schemas.microsoft.com/office/drawing/2014/main" id="{6948F3EF-00F0-D84B-96C8-83B53F9FF2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6304" y="3127684"/>
            <a:ext cx="255025" cy="607060"/>
          </a:xfrm>
          <a:prstGeom prst="rect">
            <a:avLst/>
          </a:prstGeom>
        </p:spPr>
      </p:pic>
      <p:pic>
        <p:nvPicPr>
          <p:cNvPr id="47" name="Imagem 46">
            <a:extLst>
              <a:ext uri="{FF2B5EF4-FFF2-40B4-BE49-F238E27FC236}">
                <a16:creationId xmlns:a16="http://schemas.microsoft.com/office/drawing/2014/main" id="{3905E360-1256-C839-22DF-E72020F600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2179" y="3150411"/>
            <a:ext cx="255025" cy="607060"/>
          </a:xfrm>
          <a:prstGeom prst="rect">
            <a:avLst/>
          </a:prstGeom>
        </p:spPr>
      </p:pic>
      <p:pic>
        <p:nvPicPr>
          <p:cNvPr id="48" name="Imagem 47">
            <a:extLst>
              <a:ext uri="{FF2B5EF4-FFF2-40B4-BE49-F238E27FC236}">
                <a16:creationId xmlns:a16="http://schemas.microsoft.com/office/drawing/2014/main" id="{3AC8D57B-B195-1E3D-D76B-5083F91F0C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7232" y="3152177"/>
            <a:ext cx="255025" cy="607060"/>
          </a:xfrm>
          <a:prstGeom prst="rect">
            <a:avLst/>
          </a:prstGeom>
        </p:spPr>
      </p:pic>
      <p:cxnSp>
        <p:nvCxnSpPr>
          <p:cNvPr id="49" name="Conector reto 48">
            <a:extLst>
              <a:ext uri="{FF2B5EF4-FFF2-40B4-BE49-F238E27FC236}">
                <a16:creationId xmlns:a16="http://schemas.microsoft.com/office/drawing/2014/main" id="{256C59C2-F017-A129-F290-E15991BCA17C}"/>
              </a:ext>
            </a:extLst>
          </p:cNvPr>
          <p:cNvCxnSpPr>
            <a:cxnSpLocks/>
          </p:cNvCxnSpPr>
          <p:nvPr/>
        </p:nvCxnSpPr>
        <p:spPr bwMode="auto">
          <a:xfrm flipH="1">
            <a:off x="2118184" y="3734744"/>
            <a:ext cx="48006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0" name="Conector reto 49">
            <a:extLst>
              <a:ext uri="{FF2B5EF4-FFF2-40B4-BE49-F238E27FC236}">
                <a16:creationId xmlns:a16="http://schemas.microsoft.com/office/drawing/2014/main" id="{A906B17F-0742-F3FF-EC54-6333EA3B7A40}"/>
              </a:ext>
            </a:extLst>
          </p:cNvPr>
          <p:cNvCxnSpPr>
            <a:cxnSpLocks/>
          </p:cNvCxnSpPr>
          <p:nvPr/>
        </p:nvCxnSpPr>
        <p:spPr bwMode="auto">
          <a:xfrm>
            <a:off x="6918784" y="3722865"/>
            <a:ext cx="202015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1" name="CaixaDeTexto 50">
            <a:extLst>
              <a:ext uri="{FF2B5EF4-FFF2-40B4-BE49-F238E27FC236}">
                <a16:creationId xmlns:a16="http://schemas.microsoft.com/office/drawing/2014/main" id="{18C8758B-AACF-A163-B9AF-D6D5B070960E}"/>
              </a:ext>
            </a:extLst>
          </p:cNvPr>
          <p:cNvSpPr txBox="1"/>
          <p:nvPr/>
        </p:nvSpPr>
        <p:spPr>
          <a:xfrm>
            <a:off x="6843878" y="3493437"/>
            <a:ext cx="4533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/>
            <a:r>
              <a:rPr lang="pt-BR" sz="1000" dirty="0">
                <a:solidFill>
                  <a:schemeClr val="accent6">
                    <a:lumMod val="75000"/>
                  </a:schemeClr>
                </a:solidFill>
                <a:latin typeface="Century Gothic" panose="020B0502020202020204"/>
              </a:rPr>
              <a:t>3 m</a:t>
            </a:r>
          </a:p>
        </p:txBody>
      </p:sp>
    </p:spTree>
    <p:extLst>
      <p:ext uri="{BB962C8B-B14F-4D97-AF65-F5344CB8AC3E}">
        <p14:creationId xmlns:p14="http://schemas.microsoft.com/office/powerpoint/2010/main" val="21772657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F94878DF-9B71-2603-1487-0891C8F76A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1560" y="6166905"/>
            <a:ext cx="5004665" cy="365125"/>
          </a:xfrm>
        </p:spPr>
        <p:txBody>
          <a:bodyPr/>
          <a:lstStyle/>
          <a:p>
            <a:pPr rtl="0"/>
            <a:r>
              <a:rPr lang="pt-BR" noProof="0"/>
              <a:t>Prof Patricia A A Marques LEB1571 Irrigação ESALQ 2023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E670659F-9369-0F32-31BF-82DCF7818046}"/>
              </a:ext>
            </a:extLst>
          </p:cNvPr>
          <p:cNvSpPr txBox="1"/>
          <p:nvPr/>
        </p:nvSpPr>
        <p:spPr>
          <a:xfrm>
            <a:off x="467544" y="527917"/>
            <a:ext cx="8208912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schemeClr val="accent1">
                    <a:lumMod val="50000"/>
                  </a:schemeClr>
                </a:solidFill>
              </a:rPr>
              <a:t>LINHAS LATERAIS </a:t>
            </a:r>
          </a:p>
          <a:p>
            <a:pPr marL="285750" indent="-285750">
              <a:buFontTx/>
              <a:buChar char="-"/>
            </a:pPr>
            <a:r>
              <a:rPr lang="pt-BR" sz="2400" dirty="0"/>
              <a:t>instalados os emissores (gotejadores ou microaspersores)</a:t>
            </a:r>
          </a:p>
          <a:p>
            <a:pPr marL="285750" indent="-285750">
              <a:buFontTx/>
              <a:buChar char="-"/>
            </a:pPr>
            <a:r>
              <a:rPr lang="pt-BR" sz="2400" dirty="0"/>
              <a:t>polietileno de baixa densidade (PEBD), de cor preta, para evitar a proliferação de algas. </a:t>
            </a:r>
          </a:p>
          <a:p>
            <a:pPr marL="285750" indent="-285750">
              <a:buFontTx/>
              <a:buChar char="-"/>
            </a:pPr>
            <a:r>
              <a:rPr lang="pt-BR" sz="2400" dirty="0"/>
              <a:t>podem ser enterradas, no caso de fruteiras permanentes, aumentando a sua vida útil. </a:t>
            </a:r>
          </a:p>
          <a:p>
            <a:pPr marL="285750" indent="-285750">
              <a:buFontTx/>
              <a:buChar char="-"/>
            </a:pPr>
            <a:r>
              <a:rPr lang="pt-BR" sz="2400" dirty="0"/>
              <a:t>culturas de ciclo curto (melão, melancia), são colocadas na superfície do solo e após o ciclo da cultura são recolhidas. </a:t>
            </a:r>
          </a:p>
          <a:p>
            <a:pPr marL="285750" indent="-285750">
              <a:buFontTx/>
              <a:buChar char="-"/>
            </a:pPr>
            <a:r>
              <a:rPr lang="pt-BR" sz="2400" dirty="0"/>
              <a:t>materiais resistentes aos efeitos da radiação ultravioleta  e à ação das intempéries, sendo preferível a utilização de materiais não reciclados. </a:t>
            </a:r>
          </a:p>
          <a:p>
            <a:pPr marL="285750" indent="-285750">
              <a:buFontTx/>
              <a:buChar char="-"/>
            </a:pPr>
            <a:r>
              <a:rPr lang="pt-BR" sz="2400" dirty="0"/>
              <a:t>disponíveis no mercado brasileiro: PN20, PN30 e PN40 </a:t>
            </a:r>
          </a:p>
          <a:p>
            <a:pPr marL="285750" indent="-285750">
              <a:buFontTx/>
              <a:buChar char="-"/>
            </a:pPr>
            <a:r>
              <a:rPr lang="pt-BR" sz="2400" dirty="0"/>
              <a:t>As dimensões encontradas no mercado brasileiro: DN10, DN12, DN13, DN14, DN16, DN17, DN20, DN26, DN50, DN63, DN75, DN102, </a:t>
            </a:r>
            <a:r>
              <a:rPr lang="pt-BR" sz="2400" dirty="0" err="1"/>
              <a:t>etc</a:t>
            </a:r>
            <a:r>
              <a:rPr lang="pt-BR" sz="2400" dirty="0"/>
              <a:t> (ver material complementar). </a:t>
            </a:r>
          </a:p>
        </p:txBody>
      </p:sp>
    </p:spTree>
    <p:extLst>
      <p:ext uri="{BB962C8B-B14F-4D97-AF65-F5344CB8AC3E}">
        <p14:creationId xmlns:p14="http://schemas.microsoft.com/office/powerpoint/2010/main" val="28622887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Object 3">
                <a:extLst>
                  <a:ext uri="{FF2B5EF4-FFF2-40B4-BE49-F238E27FC236}">
                    <a16:creationId xmlns:a16="http://schemas.microsoft.com/office/drawing/2014/main" id="{0D0AA9C1-1BA5-4FDD-AC10-413AF6016A04}"/>
                  </a:ext>
                </a:extLst>
              </p:cNvPr>
              <p:cNvSpPr txBox="1"/>
              <p:nvPr/>
            </p:nvSpPr>
            <p:spPr bwMode="auto">
              <a:xfrm>
                <a:off x="503032" y="1333396"/>
                <a:ext cx="8127242" cy="483190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>
                <a:noAutofit/>
              </a:bodyPr>
              <a:lstStyle/>
              <a:p>
                <a:r>
                  <a:rPr lang="pt-BR" b="1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Perda de carga permitida na LL  </a:t>
                </a:r>
                <a:r>
                  <a:rPr lang="pt-BR" b="1" dirty="0">
                    <a:solidFill>
                      <a:schemeClr val="tx1"/>
                    </a:solidFill>
                    <a:latin typeface="Cambria Math" panose="02040503050406030204" pitchFamily="18" charset="0"/>
                    <a:sym typeface="Wingdings" panose="05000000000000000000" pitchFamily="2" charset="2"/>
                  </a:rPr>
                  <a:t> </a:t>
                </a:r>
                <a:r>
                  <a:rPr lang="el-GR" b="1" dirty="0">
                    <a:solidFill>
                      <a:schemeClr val="tx1"/>
                    </a:solidFill>
                    <a:latin typeface="Cambria Math" panose="02040503050406030204" pitchFamily="18" charset="0"/>
                    <a:sym typeface="Wingdings" panose="05000000000000000000" pitchFamily="2" charset="2"/>
                  </a:rPr>
                  <a:t>Δ</a:t>
                </a:r>
                <a:r>
                  <a:rPr lang="pt-BR" b="1" dirty="0">
                    <a:solidFill>
                      <a:schemeClr val="tx1"/>
                    </a:solidFill>
                    <a:latin typeface="Cambria Math" panose="02040503050406030204" pitchFamily="18" charset="0"/>
                    <a:sym typeface="Wingdings" panose="05000000000000000000" pitchFamily="2" charset="2"/>
                  </a:rPr>
                  <a:t>Q = 10%</a:t>
                </a:r>
              </a:p>
              <a:p>
                <a:endParaRPr lang="pt-BR" dirty="0">
                  <a:solidFill>
                    <a:schemeClr val="tx1"/>
                  </a:solidFill>
                  <a:latin typeface="Cambria Math" panose="02040503050406030204" pitchFamily="18" charset="0"/>
                  <a:sym typeface="Wingdings" panose="05000000000000000000" pitchFamily="2" charset="2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q</m:t>
                      </m:r>
                      <m:r>
                        <a:rPr lang="pt-BR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pt-BR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K</m:t>
                      </m:r>
                      <m:r>
                        <a:rPr lang="pt-BR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. </m:t>
                      </m:r>
                      <m:sSup>
                        <m:sSupPr>
                          <m:ctrlPr>
                            <a:rPr lang="pt-B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pt-BR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pt-BR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</m:sup>
                      </m:sSup>
                    </m:oMath>
                  </m:oMathPara>
                </a14:m>
                <a:endParaRPr lang="pt-BR" dirty="0">
                  <a:solidFill>
                    <a:schemeClr val="tx1"/>
                  </a:solidFill>
                  <a:latin typeface="Cambria Math" panose="02040503050406030204" pitchFamily="18" charset="0"/>
                  <a:sym typeface="Wingdings" panose="05000000000000000000" pitchFamily="2" charset="2"/>
                </a:endParaRPr>
              </a:p>
              <a:p>
                <a:endParaRPr lang="pt-BR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1,1=</m:t>
                      </m:r>
                      <m:f>
                        <m:fPr>
                          <m:ctrlPr>
                            <a:rPr lang="pt-B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pt-BR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qmax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pt-BR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qmim</m:t>
                          </m:r>
                        </m:den>
                      </m:f>
                      <m:r>
                        <a:rPr lang="pt-BR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pt-B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pt-BR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K</m:t>
                              </m:r>
                              <m:r>
                                <a:rPr lang="pt-BR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.</m:t>
                              </m:r>
                              <m:r>
                                <m:rPr>
                                  <m:sty m:val="p"/>
                                </m:rPr>
                                <a:rPr lang="pt-BR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Hmax</m:t>
                              </m:r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pt-BR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x</m:t>
                              </m:r>
                            </m:sup>
                          </m:sSup>
                        </m:num>
                        <m:den>
                          <m:r>
                            <m:rPr>
                              <m:sty m:val="p"/>
                            </m:rPr>
                            <a:rPr lang="pt-BR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K</m:t>
                          </m:r>
                          <m:r>
                            <a:rPr lang="pt-BR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 </m:t>
                          </m:r>
                          <m:sSup>
                            <m:sSupPr>
                              <m:ctrlPr>
                                <a:rPr lang="pt-B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pt-BR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Hmin</m:t>
                              </m:r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pt-BR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x</m:t>
                              </m:r>
                            </m:sup>
                          </m:sSup>
                        </m:den>
                      </m:f>
                      <m:r>
                        <a:rPr lang="pt-BR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pt-B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pt-B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pt-BR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pt-BR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pt-BR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K</m:t>
                                      </m:r>
                                      <m:r>
                                        <a:rPr lang="pt-BR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 .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pt-BR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Hmax</m:t>
                                      </m:r>
                                    </m:e>
                                    <m:sup/>
                                  </m:sSup>
                                </m:num>
                                <m:den>
                                  <m:r>
                                    <m:rPr>
                                      <m:sty m:val="p"/>
                                    </m:rPr>
                                    <a:rPr lang="pt-BR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K</m:t>
                                  </m:r>
                                  <m:r>
                                    <a:rPr lang="pt-BR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. </m:t>
                                  </m:r>
                                  <m:sSup>
                                    <m:sSupPr>
                                      <m:ctrlPr>
                                        <a:rPr lang="pt-BR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pt-BR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Hmin</m:t>
                                      </m:r>
                                    </m:e>
                                    <m:sup/>
                                  </m:sSup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pt-B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pt-BR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sSup>
                        <m:sSupPr>
                          <m:ctrlPr>
                            <a:rPr lang="pt-B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pt-B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pt-BR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pt-BR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pt-BR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Hmax</m:t>
                                      </m:r>
                                    </m:e>
                                    <m:sup/>
                                  </m:sSup>
                                </m:num>
                                <m:den>
                                  <m:sSup>
                                    <m:sSupPr>
                                      <m:ctrlPr>
                                        <a:rPr lang="pt-BR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pt-BR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Hmin</m:t>
                                      </m:r>
                                    </m:e>
                                    <m:sup/>
                                  </m:sSup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pt-B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pt-BR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endParaRPr lang="pt-BR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1,1=</m:t>
                      </m:r>
                      <m:f>
                        <m:fPr>
                          <m:ctrlPr>
                            <a:rPr lang="pt-BR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pt-BR" sz="20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qmax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pt-BR" sz="20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qmim</m:t>
                          </m:r>
                        </m:den>
                      </m:f>
                      <m:r>
                        <a:rPr lang="pt-BR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pt-BR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pt-BR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pt-BR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pt-BR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pt-BR" sz="200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Hmax</m:t>
                                      </m:r>
                                    </m:e>
                                    <m:sup/>
                                  </m:sSup>
                                </m:num>
                                <m:den>
                                  <m:sSup>
                                    <m:sSupPr>
                                      <m:ctrlPr>
                                        <a:rPr lang="pt-BR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pt-BR" sz="200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Hmin</m:t>
                                      </m:r>
                                    </m:e>
                                    <m:sup/>
                                  </m:sSup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pt-BR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pt-BR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r>
                        <m:rPr>
                          <m:nor/>
                        </m:rPr>
                        <a:rPr lang="el-GR" sz="20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r>
                        <m:rPr>
                          <m:nor/>
                        </m:rPr>
                        <a:rPr lang="pt-BR" sz="20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Q</m:t>
                      </m:r>
                      <m:r>
                        <m:rPr>
                          <m:nor/>
                        </m:rPr>
                        <a:rPr lang="pt-BR" sz="20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= 1, 1= </m:t>
                      </m:r>
                      <m:sSup>
                        <m:sSupPr>
                          <m:ctrlPr>
                            <a:rPr lang="pt-BR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pt-BR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lang="el-GR" sz="20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r>
                                <a:rPr lang="pt-BR" sz="20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</m:d>
                        </m:e>
                        <m:sup>
                          <m:r>
                            <a:rPr lang="pt-BR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pt-BR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endParaRPr lang="pt-BR" dirty="0">
                  <a:solidFill>
                    <a:schemeClr val="tx1"/>
                  </a:solidFill>
                  <a:latin typeface="Cambria Math" panose="02040503050406030204" pitchFamily="18" charset="0"/>
                  <a:sym typeface="Wingdings" panose="05000000000000000000" pitchFamily="2" charset="2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pt-B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1,1</m:t>
                          </m:r>
                        </m:e>
                        <m:sup>
                          <m:d>
                            <m:dPr>
                              <m:ctrlPr>
                                <a:rPr lang="pt-B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pt-BR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pt-BR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den>
                              </m:f>
                            </m:e>
                          </m:d>
                        </m:sup>
                      </m:sSup>
                      <m:r>
                        <a:rPr lang="pt-BR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l-GR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pt-BR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pt-BR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→</m:t>
                      </m:r>
                      <m:r>
                        <m:rPr>
                          <m:nor/>
                        </m:rPr>
                        <a:rPr lang="el-GR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pt-BR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pt-BR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 </m:t>
                      </m:r>
                      <m:sSup>
                        <m:sSupPr>
                          <m:ctrlPr>
                            <a:rPr lang="pt-B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1,1</m:t>
                          </m:r>
                        </m:e>
                        <m:sup>
                          <m:d>
                            <m:dPr>
                              <m:ctrlPr>
                                <a:rPr lang="pt-B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pt-BR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pt-BR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0,3276</m:t>
                                  </m:r>
                                </m:den>
                              </m:f>
                            </m:e>
                          </m:d>
                        </m:sup>
                      </m:sSup>
                      <m:r>
                        <a:rPr lang="pt-BR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=1,3377</m:t>
                      </m:r>
                    </m:oMath>
                  </m:oMathPara>
                </a14:m>
                <a:endParaRPr lang="pt-BR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algn="ctr"/>
                <a:endParaRPr lang="pt-BR" b="1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algn="ctr"/>
                <a:r>
                  <a:rPr lang="pt-BR" b="1" i="1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Assim </a:t>
                </a:r>
                <a:r>
                  <a:rPr lang="pt-BR" b="1" i="1" dirty="0" err="1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hf</a:t>
                </a:r>
                <a:r>
                  <a:rPr lang="pt-BR" b="1" i="1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 permitida = 33,77%</a:t>
                </a:r>
              </a:p>
              <a:p>
                <a:pPr algn="ctr"/>
                <a:endParaRPr lang="pt-BR" b="1" i="1" dirty="0">
                  <a:latin typeface="Cambria Math" panose="02040503050406030204" pitchFamily="18" charset="0"/>
                </a:endParaRPr>
              </a:p>
              <a:p>
                <a:pPr algn="ctr"/>
                <a:r>
                  <a:rPr lang="pt-BR" b="1" i="1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33,77% * PS  = 0,3377* 15 =  5,06 </a:t>
                </a:r>
                <a:r>
                  <a:rPr lang="pt-BR" b="1" i="1" dirty="0" err="1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mca</a:t>
                </a:r>
                <a:endParaRPr lang="pt-BR" b="1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endParaRPr lang="pt-BR" dirty="0">
                  <a:solidFill>
                    <a:schemeClr val="tx1"/>
                  </a:solidFill>
                  <a:latin typeface="Cambria Math" panose="02040503050406030204" pitchFamily="18" charset="0"/>
                  <a:sym typeface="Wingdings" panose="05000000000000000000" pitchFamily="2" charset="2"/>
                </a:endParaRPr>
              </a:p>
              <a:p>
                <a:endParaRPr lang="pt-BR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pt-BR" dirty="0">
                  <a:solidFill>
                    <a:schemeClr val="tx1"/>
                  </a:solidFill>
                  <a:latin typeface="Cambria Math" panose="02040503050406030204" pitchFamily="18" charset="0"/>
                  <a:sym typeface="Wingdings" panose="05000000000000000000" pitchFamily="2" charset="2"/>
                </a:endParaRPr>
              </a:p>
              <a:p>
                <a:endParaRPr lang="pt-BR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endParaRPr lang="pt-BR" dirty="0">
                  <a:solidFill>
                    <a:schemeClr val="tx1"/>
                  </a:solidFill>
                </a:endParaRPr>
              </a:p>
              <a:p>
                <a:endParaRPr lang="pt-BR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Object 3">
                <a:extLst>
                  <a:ext uri="{FF2B5EF4-FFF2-40B4-BE49-F238E27FC236}">
                    <a16:creationId xmlns:a16="http://schemas.microsoft.com/office/drawing/2014/main" id="{0D0AA9C1-1BA5-4FDD-AC10-413AF6016A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03032" y="1333396"/>
                <a:ext cx="8127242" cy="4831907"/>
              </a:xfrm>
              <a:prstGeom prst="rect">
                <a:avLst/>
              </a:prstGeom>
              <a:blipFill>
                <a:blip r:embed="rId2"/>
                <a:stretch>
                  <a:fillRect l="-599" t="-756" b="-1486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Espaço Reservado para Rodapé 1">
            <a:extLst>
              <a:ext uri="{FF2B5EF4-FFF2-40B4-BE49-F238E27FC236}">
                <a16:creationId xmlns:a16="http://schemas.microsoft.com/office/drawing/2014/main" id="{8D43EF87-869B-4E44-8027-5F43E76481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3032" y="6165304"/>
            <a:ext cx="5004665" cy="365125"/>
          </a:xfrm>
        </p:spPr>
        <p:txBody>
          <a:bodyPr/>
          <a:lstStyle/>
          <a:p>
            <a:pPr rtl="0"/>
            <a:r>
              <a:rPr lang="pt-BR" noProof="0" dirty="0" err="1"/>
              <a:t>Prof</a:t>
            </a:r>
            <a:r>
              <a:rPr lang="pt-BR" noProof="0" dirty="0"/>
              <a:t> Patricia A </a:t>
            </a:r>
            <a:r>
              <a:rPr lang="pt-BR" noProof="0" dirty="0" err="1"/>
              <a:t>A</a:t>
            </a:r>
            <a:r>
              <a:rPr lang="pt-BR" noProof="0" dirty="0"/>
              <a:t> Marques LEB1571 Irrigação ESALQ 2023</a:t>
            </a:r>
          </a:p>
        </p:txBody>
      </p:sp>
      <p:cxnSp>
        <p:nvCxnSpPr>
          <p:cNvPr id="6" name="Conector reto 5">
            <a:extLst>
              <a:ext uri="{FF2B5EF4-FFF2-40B4-BE49-F238E27FC236}">
                <a16:creationId xmlns:a16="http://schemas.microsoft.com/office/drawing/2014/main" id="{B60409E4-4B69-3F8F-2790-3883FF2B7713}"/>
              </a:ext>
            </a:extLst>
          </p:cNvPr>
          <p:cNvCxnSpPr>
            <a:cxnSpLocks/>
          </p:cNvCxnSpPr>
          <p:nvPr/>
        </p:nvCxnSpPr>
        <p:spPr>
          <a:xfrm>
            <a:off x="4716016" y="2564904"/>
            <a:ext cx="216024" cy="6480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17946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A6EBE118-2273-767F-1B8A-AA1F0DB24D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r>
              <a:rPr lang="pt-BR">
                <a:latin typeface="Century Gothic" panose="020B0502020202020204"/>
              </a:rPr>
              <a:t>Prof Patricia A A Marques LEB1571 Irrigação ESALQ 2023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Object 3">
                <a:extLst>
                  <a:ext uri="{FF2B5EF4-FFF2-40B4-BE49-F238E27FC236}">
                    <a16:creationId xmlns:a16="http://schemas.microsoft.com/office/drawing/2014/main" id="{6F32BE60-3856-AF15-C2FA-B5452DD836BC}"/>
                  </a:ext>
                </a:extLst>
              </p:cNvPr>
              <p:cNvSpPr txBox="1"/>
              <p:nvPr/>
            </p:nvSpPr>
            <p:spPr bwMode="auto">
              <a:xfrm>
                <a:off x="350658" y="1268760"/>
                <a:ext cx="8278992" cy="4046190"/>
              </a:xfrm>
              <a:prstGeom prst="rect">
                <a:avLst/>
              </a:prstGeom>
              <a:solidFill>
                <a:sysClr val="window" lastClr="FFFFFF"/>
              </a:solidFill>
              <a:ln>
                <a:solidFill>
                  <a:sysClr val="window" lastClr="FFFFFF"/>
                </a:solidFill>
              </a:ln>
            </p:spPr>
            <p:txBody>
              <a:bodyPr>
                <a:noAutofit/>
              </a:bodyPr>
              <a:lstStyle/>
              <a:p>
                <a:pPr defTabSz="685800">
                  <a:defRPr/>
                </a:pPr>
                <a:endParaRPr lang="pt-BR" i="1" kern="0" dirty="0">
                  <a:solidFill>
                    <a:srgbClr val="000000"/>
                  </a:solidFill>
                  <a:latin typeface="Century Gothic" panose="020B0502020202020204"/>
                </a:endParaRPr>
              </a:p>
              <a:p>
                <a:pPr defTabSz="685800">
                  <a:defRPr/>
                </a:pPr>
                <a:r>
                  <a:rPr lang="pt-BR" kern="0" dirty="0">
                    <a:solidFill>
                      <a:srgbClr val="000000"/>
                    </a:solidFill>
                    <a:latin typeface="Century Gothic" panose="020B0502020202020204"/>
                  </a:rPr>
                  <a:t>Ou simplesmente,</a:t>
                </a:r>
                <a14:m>
                  <m:oMath xmlns:m="http://schemas.openxmlformats.org/officeDocument/2006/math">
                    <m:r>
                      <a:rPr lang="pt-BR" kern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       </m:t>
                    </m:r>
                    <m:r>
                      <m:rPr>
                        <m:nor/>
                      </m:rPr>
                      <a:rPr lang="pt-BR" kern="0" dirty="0">
                        <a:solidFill>
                          <a:srgbClr val="000000"/>
                        </a:solidFill>
                        <a:latin typeface="Century Gothic" panose="020B0502020202020204"/>
                      </a:rPr>
                      <m:t>hf</m:t>
                    </m:r>
                    <m:r>
                      <m:rPr>
                        <m:nor/>
                      </m:rPr>
                      <a:rPr lang="pt-BR" kern="0" dirty="0">
                        <a:solidFill>
                          <a:srgbClr val="000000"/>
                        </a:solidFill>
                        <a:latin typeface="Century Gothic" panose="020B0502020202020204"/>
                      </a:rPr>
                      <m:t> </m:t>
                    </m:r>
                    <m:r>
                      <m:rPr>
                        <m:nor/>
                      </m:rPr>
                      <a:rPr lang="pt-BR" kern="0" dirty="0">
                        <a:solidFill>
                          <a:srgbClr val="000000"/>
                        </a:solidFill>
                        <a:latin typeface="Century Gothic" panose="020B0502020202020204"/>
                      </a:rPr>
                      <m:t>permitida</m:t>
                    </m:r>
                    <m:r>
                      <m:rPr>
                        <m:nor/>
                      </m:rPr>
                      <a:rPr lang="pt-BR" kern="0" dirty="0">
                        <a:solidFill>
                          <a:srgbClr val="000000"/>
                        </a:solidFill>
                        <a:latin typeface="Century Gothic" panose="020B0502020202020204"/>
                      </a:rPr>
                      <m:t> </m:t>
                    </m:r>
                    <m:r>
                      <a:rPr lang="pt-BR" i="1" kern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pt-BR" kern="0" dirty="0">
                        <a:solidFill>
                          <a:srgbClr val="000000"/>
                        </a:solidFill>
                        <a:latin typeface="Century Gothic" panose="020B0502020202020204"/>
                      </a:rPr>
                      <m:t> </m:t>
                    </m:r>
                    <m:r>
                      <m:rPr>
                        <m:nor/>
                      </m:rPr>
                      <a:rPr lang="pt-BR" kern="0" dirty="0">
                        <a:solidFill>
                          <a:srgbClr val="000000"/>
                        </a:solidFill>
                        <a:latin typeface="Century Gothic" panose="020B0502020202020204"/>
                      </a:rPr>
                      <m:t>PS</m:t>
                    </m:r>
                    <m:r>
                      <m:rPr>
                        <m:nor/>
                      </m:rPr>
                      <a:rPr lang="pt-BR" kern="0" dirty="0">
                        <a:solidFill>
                          <a:srgbClr val="000000"/>
                        </a:solidFill>
                        <a:latin typeface="Century Gothic" panose="020B0502020202020204"/>
                      </a:rPr>
                      <m:t> .</m:t>
                    </m:r>
                    <m:r>
                      <a:rPr lang="pt-BR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pt-BR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pt-BR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BR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1,1</m:t>
                            </m:r>
                          </m:e>
                          <m:sup>
                            <m:d>
                              <m:dPr>
                                <m:ctrlPr>
                                  <a:rPr lang="pt-BR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pt-BR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BR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pt-BR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den>
                                </m:f>
                              </m:e>
                            </m:d>
                          </m:sup>
                        </m:sSup>
                        <m:r>
                          <a:rPr lang="pt-BR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</m:oMath>
                </a14:m>
                <a:endParaRPr lang="pt-BR" i="1" dirty="0">
                  <a:solidFill>
                    <a:prstClr val="black"/>
                  </a:solidFill>
                  <a:latin typeface="Cambria Math" panose="02040503050406030204" pitchFamily="18" charset="0"/>
                </a:endParaRPr>
              </a:p>
              <a:p>
                <a:pPr defTabSz="685800">
                  <a:defRPr/>
                </a:pPr>
                <a:endParaRPr lang="pt-BR" kern="0" dirty="0">
                  <a:solidFill>
                    <a:srgbClr val="000000"/>
                  </a:solidFill>
                  <a:latin typeface="Century Gothic" panose="020B0502020202020204"/>
                </a:endParaRPr>
              </a:p>
              <a:p>
                <a:pPr defTabSz="685800">
                  <a:tabLst>
                    <a:tab pos="2335213" algn="l"/>
                  </a:tabLst>
                  <a:defRPr/>
                </a:pPr>
                <a:r>
                  <a:rPr lang="pt-BR" kern="0" dirty="0">
                    <a:solidFill>
                      <a:srgbClr val="000000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pt-BR" kern="0" dirty="0">
                        <a:solidFill>
                          <a:srgbClr val="000000"/>
                        </a:solidFill>
                        <a:latin typeface="Century Gothic" panose="020B0502020202020204"/>
                      </a:rPr>
                      <m:t>hf</m:t>
                    </m:r>
                    <m:r>
                      <m:rPr>
                        <m:nor/>
                      </m:rPr>
                      <a:rPr lang="pt-BR" kern="0" dirty="0">
                        <a:solidFill>
                          <a:srgbClr val="000000"/>
                        </a:solidFill>
                        <a:latin typeface="Century Gothic" panose="020B0502020202020204"/>
                      </a:rPr>
                      <m:t> </m:t>
                    </m:r>
                    <m:r>
                      <m:rPr>
                        <m:nor/>
                      </m:rPr>
                      <a:rPr lang="pt-BR" kern="0" dirty="0">
                        <a:solidFill>
                          <a:srgbClr val="000000"/>
                        </a:solidFill>
                        <a:latin typeface="Century Gothic" panose="020B0502020202020204"/>
                      </a:rPr>
                      <m:t>permitida</m:t>
                    </m:r>
                    <m:r>
                      <m:rPr>
                        <m:nor/>
                      </m:rPr>
                      <a:rPr lang="pt-BR" kern="0" dirty="0">
                        <a:solidFill>
                          <a:srgbClr val="000000"/>
                        </a:solidFill>
                        <a:latin typeface="Century Gothic" panose="020B0502020202020204"/>
                      </a:rPr>
                      <m:t> </m:t>
                    </m:r>
                    <m:r>
                      <a:rPr lang="pt-BR" i="1" kern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pt-BR" kern="0" dirty="0">
                        <a:solidFill>
                          <a:srgbClr val="000000"/>
                        </a:solidFill>
                        <a:latin typeface="Century Gothic" panose="020B0502020202020204"/>
                      </a:rPr>
                      <m:t> 15 .</m:t>
                    </m:r>
                    <m:r>
                      <a:rPr lang="pt-BR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pt-BR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pt-BR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BR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1,1</m:t>
                            </m:r>
                          </m:e>
                          <m:sup>
                            <m:d>
                              <m:dPr>
                                <m:ctrlPr>
                                  <a:rPr lang="pt-BR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pt-BR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BR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pt-BR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0,3276</m:t>
                                    </m:r>
                                  </m:den>
                                </m:f>
                              </m:e>
                            </m:d>
                          </m:sup>
                        </m:sSup>
                        <m:r>
                          <a:rPr lang="pt-BR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pt-BR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 </m:t>
                    </m:r>
                    <m:r>
                      <a:rPr lang="pt-BR" i="1" kern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5,06</m:t>
                    </m:r>
                    <m:r>
                      <a:rPr lang="pt-BR" kern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pt-BR" kern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mca</m:t>
                    </m:r>
                  </m:oMath>
                </a14:m>
                <a:endParaRPr lang="pt-BR" dirty="0">
                  <a:solidFill>
                    <a:prstClr val="black"/>
                  </a:solidFill>
                  <a:latin typeface="Cambria Math" panose="02040503050406030204" pitchFamily="18" charset="0"/>
                </a:endParaRPr>
              </a:p>
              <a:p>
                <a:pPr defTabSz="685800">
                  <a:defRPr/>
                </a:pPr>
                <a:endParaRPr lang="pt-BR" kern="0" dirty="0">
                  <a:solidFill>
                    <a:srgbClr val="000000"/>
                  </a:solidFill>
                  <a:latin typeface="Century Gothic" panose="020B0502020202020204"/>
                </a:endParaRPr>
              </a:p>
              <a:p>
                <a:pPr algn="ctr" defTabSz="685800">
                  <a:defRPr/>
                </a:pPr>
                <a:endParaRPr lang="pt-BR" b="1" dirty="0">
                  <a:solidFill>
                    <a:prstClr val="black"/>
                  </a:solidFill>
                  <a:latin typeface="Cambria Math" panose="02040503050406030204" pitchFamily="18" charset="0"/>
                </a:endParaRPr>
              </a:p>
              <a:p>
                <a:pPr algn="ctr" defTabSz="685800">
                  <a:defRPr/>
                </a:pPr>
                <a:r>
                  <a:rPr lang="pt-BR" b="1" dirty="0">
                    <a:solidFill>
                      <a:prstClr val="black"/>
                    </a:solidFill>
                    <a:latin typeface="Cambria Math" panose="02040503050406030204" pitchFamily="18" charset="0"/>
                  </a:rPr>
                  <a:t>Regra </a:t>
                </a:r>
              </a:p>
              <a:p>
                <a:pPr defTabSz="685800">
                  <a:defRPr/>
                </a:pPr>
                <a:endParaRPr lang="pt-BR" kern="0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pPr defTabSz="685800">
                  <a:defRPr/>
                </a:pPr>
                <a:r>
                  <a:rPr lang="pt-BR" kern="0" dirty="0">
                    <a:solidFill>
                      <a:srgbClr val="000000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pt-BR" kern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60% </m:t>
                    </m:r>
                    <m:r>
                      <m:rPr>
                        <m:nor/>
                      </m:rPr>
                      <a:rPr lang="pt-BR" kern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pt-BR" i="1" kern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m:rPr>
                        <m:sty m:val="p"/>
                      </m:rPr>
                      <a:rPr lang="pt-BR" kern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lateral</m:t>
                    </m:r>
                    <m:r>
                      <a:rPr lang="pt-BR" kern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: </m:t>
                    </m:r>
                  </m:oMath>
                </a14:m>
                <a:r>
                  <a:rPr lang="pt-BR" kern="0" dirty="0">
                    <a:solidFill>
                      <a:srgbClr val="000000"/>
                    </a:solidFill>
                    <a:latin typeface="Century Gothic" panose="020B0502020202020204"/>
                  </a:rPr>
                  <a:t>0,6 .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pt-BR" kern="0" dirty="0">
                        <a:solidFill>
                          <a:srgbClr val="000000"/>
                        </a:solidFill>
                        <a:latin typeface="Century Gothic" panose="020B0502020202020204"/>
                      </a:rPr>
                      <m:t>hf</m:t>
                    </m:r>
                    <m:r>
                      <m:rPr>
                        <m:nor/>
                      </m:rPr>
                      <a:rPr lang="pt-BR" kern="0" dirty="0">
                        <a:solidFill>
                          <a:srgbClr val="000000"/>
                        </a:solidFill>
                        <a:latin typeface="Century Gothic" panose="020B0502020202020204"/>
                      </a:rPr>
                      <m:t> </m:t>
                    </m:r>
                    <m:r>
                      <m:rPr>
                        <m:nor/>
                      </m:rPr>
                      <a:rPr lang="pt-BR" kern="0" dirty="0">
                        <a:solidFill>
                          <a:srgbClr val="000000"/>
                        </a:solidFill>
                        <a:latin typeface="Century Gothic" panose="020B0502020202020204"/>
                      </a:rPr>
                      <m:t>permitida</m:t>
                    </m:r>
                    <m:r>
                      <m:rPr>
                        <m:nor/>
                      </m:rPr>
                      <a:rPr lang="pt-BR" kern="0" dirty="0">
                        <a:solidFill>
                          <a:srgbClr val="000000"/>
                        </a:solidFill>
                        <a:latin typeface="Century Gothic" panose="020B0502020202020204"/>
                      </a:rPr>
                      <m:t> </m:t>
                    </m:r>
                    <m:r>
                      <a:rPr lang="pt-BR" i="1" kern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=0,6 . 5,06= </m:t>
                    </m:r>
                  </m:oMath>
                </a14:m>
                <a:r>
                  <a:rPr lang="pt-BR" dirty="0">
                    <a:solidFill>
                      <a:prstClr val="black"/>
                    </a:solidFill>
                    <a:latin typeface="Cambria Math" panose="02040503050406030204" pitchFamily="18" charset="0"/>
                  </a:rPr>
                  <a:t>3,04 </a:t>
                </a:r>
                <a:r>
                  <a:rPr lang="pt-BR" dirty="0" err="1">
                    <a:solidFill>
                      <a:prstClr val="black"/>
                    </a:solidFill>
                    <a:latin typeface="Cambria Math" panose="02040503050406030204" pitchFamily="18" charset="0"/>
                  </a:rPr>
                  <a:t>mca</a:t>
                </a:r>
                <a:endParaRPr lang="pt-BR" dirty="0">
                  <a:solidFill>
                    <a:prstClr val="black"/>
                  </a:solidFill>
                  <a:latin typeface="Cambria Math" panose="02040503050406030204" pitchFamily="18" charset="0"/>
                </a:endParaRPr>
              </a:p>
              <a:p>
                <a:pPr defTabSz="685800">
                  <a:defRPr/>
                </a:pPr>
                <a:endParaRPr lang="pt-BR" dirty="0">
                  <a:solidFill>
                    <a:prstClr val="black"/>
                  </a:solidFill>
                  <a:latin typeface="Cambria Math" panose="02040503050406030204" pitchFamily="18" charset="0"/>
                </a:endParaRPr>
              </a:p>
              <a:p>
                <a:pPr defTabSz="685800">
                  <a:defRPr/>
                </a:pPr>
                <a:r>
                  <a:rPr lang="pt-BR" kern="0" dirty="0">
                    <a:solidFill>
                      <a:srgbClr val="000000"/>
                    </a:solidFill>
                    <a:latin typeface="Century Gothic" panose="020B0502020202020204"/>
                  </a:rPr>
                  <a:t>	4</a:t>
                </a:r>
                <a14:m>
                  <m:oMath xmlns:m="http://schemas.openxmlformats.org/officeDocument/2006/math">
                    <m:r>
                      <a:rPr lang="pt-BR" kern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0% </m:t>
                    </m:r>
                    <m:r>
                      <m:rPr>
                        <m:nor/>
                      </m:rPr>
                      <a:rPr lang="pt-BR" kern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pt-BR" i="1" kern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m:rPr>
                        <m:sty m:val="p"/>
                      </m:rPr>
                      <a:rPr lang="pt-BR" b="0" i="0" kern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deriva</m:t>
                    </m:r>
                    <m:r>
                      <a:rPr lang="pt-BR" b="0" i="0" kern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çã</m:t>
                    </m:r>
                    <m:r>
                      <m:rPr>
                        <m:sty m:val="p"/>
                      </m:rPr>
                      <a:rPr lang="pt-BR" b="0" i="0" kern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o</m:t>
                    </m:r>
                    <m:r>
                      <a:rPr lang="pt-BR" kern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: </m:t>
                    </m:r>
                  </m:oMath>
                </a14:m>
                <a:r>
                  <a:rPr lang="pt-BR" kern="0" dirty="0">
                    <a:solidFill>
                      <a:srgbClr val="000000"/>
                    </a:solidFill>
                    <a:latin typeface="Century Gothic" panose="020B0502020202020204"/>
                  </a:rPr>
                  <a:t>0,4 .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pt-BR" kern="0" dirty="0">
                        <a:solidFill>
                          <a:srgbClr val="000000"/>
                        </a:solidFill>
                        <a:latin typeface="Century Gothic" panose="020B0502020202020204"/>
                      </a:rPr>
                      <m:t>hf</m:t>
                    </m:r>
                    <m:r>
                      <m:rPr>
                        <m:nor/>
                      </m:rPr>
                      <a:rPr lang="pt-BR" kern="0" dirty="0">
                        <a:solidFill>
                          <a:srgbClr val="000000"/>
                        </a:solidFill>
                        <a:latin typeface="Century Gothic" panose="020B0502020202020204"/>
                      </a:rPr>
                      <m:t> </m:t>
                    </m:r>
                    <m:r>
                      <m:rPr>
                        <m:nor/>
                      </m:rPr>
                      <a:rPr lang="pt-BR" kern="0" dirty="0">
                        <a:solidFill>
                          <a:srgbClr val="000000"/>
                        </a:solidFill>
                        <a:latin typeface="Century Gothic" panose="020B0502020202020204"/>
                      </a:rPr>
                      <m:t>permitida</m:t>
                    </m:r>
                    <m:r>
                      <m:rPr>
                        <m:nor/>
                      </m:rPr>
                      <a:rPr lang="pt-BR" kern="0" dirty="0">
                        <a:solidFill>
                          <a:srgbClr val="000000"/>
                        </a:solidFill>
                        <a:latin typeface="Century Gothic" panose="020B0502020202020204"/>
                      </a:rPr>
                      <m:t> </m:t>
                    </m:r>
                    <m:r>
                      <a:rPr lang="pt-BR" i="1" kern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=0,4 . 5,06= </m:t>
                    </m:r>
                  </m:oMath>
                </a14:m>
                <a:r>
                  <a:rPr lang="pt-BR" dirty="0">
                    <a:solidFill>
                      <a:prstClr val="black"/>
                    </a:solidFill>
                    <a:latin typeface="Cambria Math" panose="02040503050406030204" pitchFamily="18" charset="0"/>
                  </a:rPr>
                  <a:t>2,02 </a:t>
                </a:r>
                <a:r>
                  <a:rPr lang="pt-BR" dirty="0" err="1">
                    <a:solidFill>
                      <a:prstClr val="black"/>
                    </a:solidFill>
                    <a:latin typeface="Cambria Math" panose="02040503050406030204" pitchFamily="18" charset="0"/>
                  </a:rPr>
                  <a:t>mca</a:t>
                </a:r>
                <a:endParaRPr lang="pt-BR" dirty="0">
                  <a:solidFill>
                    <a:prstClr val="black"/>
                  </a:solidFill>
                  <a:latin typeface="Cambria Math" panose="02040503050406030204" pitchFamily="18" charset="0"/>
                </a:endParaRPr>
              </a:p>
              <a:p>
                <a:pPr defTabSz="685800">
                  <a:defRPr/>
                </a:pPr>
                <a:endParaRPr lang="pt-BR" dirty="0">
                  <a:solidFill>
                    <a:prstClr val="black"/>
                  </a:solidFill>
                  <a:latin typeface="Cambria Math" panose="02040503050406030204" pitchFamily="18" charset="0"/>
                </a:endParaRPr>
              </a:p>
              <a:p>
                <a:pPr defTabSz="685800">
                  <a:defRPr/>
                </a:pPr>
                <a:endParaRPr lang="pt-BR" kern="0" dirty="0">
                  <a:solidFill>
                    <a:srgbClr val="000000"/>
                  </a:solidFill>
                  <a:latin typeface="Century Gothic" panose="020B0502020202020204"/>
                </a:endParaRPr>
              </a:p>
              <a:p>
                <a:pPr defTabSz="685800">
                  <a:defRPr/>
                </a:pPr>
                <a:endParaRPr lang="pt-BR" kern="0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pPr defTabSz="685800">
                  <a:defRPr/>
                </a:pPr>
                <a:endParaRPr lang="pt-BR" kern="0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Object 3">
                <a:extLst>
                  <a:ext uri="{FF2B5EF4-FFF2-40B4-BE49-F238E27FC236}">
                    <a16:creationId xmlns:a16="http://schemas.microsoft.com/office/drawing/2014/main" id="{6F32BE60-3856-AF15-C2FA-B5452DD836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0658" y="1268760"/>
                <a:ext cx="8278992" cy="4046190"/>
              </a:xfrm>
              <a:prstGeom prst="rect">
                <a:avLst/>
              </a:prstGeom>
              <a:blipFill>
                <a:blip r:embed="rId2"/>
                <a:stretch>
                  <a:fillRect l="-588"/>
                </a:stretch>
              </a:blipFill>
              <a:ln>
                <a:solidFill>
                  <a:sysClr val="window" lastClr="FFFFFF"/>
                </a:solidFill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722866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B29A31AD-C583-E227-65B3-85393C606D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9512" y="6457711"/>
            <a:ext cx="5004665" cy="365125"/>
          </a:xfrm>
        </p:spPr>
        <p:txBody>
          <a:bodyPr/>
          <a:lstStyle/>
          <a:p>
            <a:pPr defTabSz="342900"/>
            <a:r>
              <a:rPr lang="pt-BR" dirty="0" err="1">
                <a:latin typeface="Century Gothic" panose="020B0502020202020204"/>
              </a:rPr>
              <a:t>Prof</a:t>
            </a:r>
            <a:r>
              <a:rPr lang="pt-BR" dirty="0">
                <a:latin typeface="Century Gothic" panose="020B0502020202020204"/>
              </a:rPr>
              <a:t> Patricia A </a:t>
            </a:r>
            <a:r>
              <a:rPr lang="pt-BR" dirty="0" err="1">
                <a:latin typeface="Century Gothic" panose="020B0502020202020204"/>
              </a:rPr>
              <a:t>A</a:t>
            </a:r>
            <a:r>
              <a:rPr lang="pt-BR" dirty="0">
                <a:latin typeface="Century Gothic" panose="020B0502020202020204"/>
              </a:rPr>
              <a:t> Marques LEB1571 Irrigação ESALQ 2023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F357E4D1-E8A4-2A26-86F1-734EE2250AEF}"/>
              </a:ext>
            </a:extLst>
          </p:cNvPr>
          <p:cNvSpPr txBox="1"/>
          <p:nvPr/>
        </p:nvSpPr>
        <p:spPr>
          <a:xfrm>
            <a:off x="402980" y="799632"/>
            <a:ext cx="8455270" cy="623248"/>
          </a:xfrm>
          <a:prstGeom prst="rect">
            <a:avLst/>
          </a:prstGeom>
          <a:noFill/>
        </p:spPr>
        <p:txBody>
          <a:bodyPr wrap="square" lIns="68580" tIns="34290" rIns="68580" bIns="34290" anchor="t">
            <a:spAutoFit/>
          </a:bodyPr>
          <a:lstStyle/>
          <a:p>
            <a:pPr algn="just" defTabSz="342900"/>
            <a:r>
              <a:rPr lang="pt-BR" dirty="0">
                <a:latin typeface="Times New Roman" panose="02020603050405020304" pitchFamily="18" charset="0"/>
                <a:ea typeface="Times New Roman" panose="02020603050405020304" pitchFamily="18" charset="0"/>
              </a:rPr>
              <a:t>Nossos dados:  PS = 15 </a:t>
            </a:r>
            <a:r>
              <a:rPr lang="pt-BR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mca</a:t>
            </a:r>
            <a:r>
              <a:rPr lang="pt-BR" dirty="0"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r>
              <a:rPr lang="pt-BR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hf</a:t>
            </a:r>
            <a:r>
              <a:rPr lang="pt-BR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permitida na lateral = 3,04 </a:t>
            </a:r>
            <a:r>
              <a:rPr lang="pt-BR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mca</a:t>
            </a:r>
            <a:r>
              <a:rPr lang="pt-BR" dirty="0">
                <a:latin typeface="Times New Roman" panose="02020603050405020304" pitchFamily="18" charset="0"/>
                <a:ea typeface="Times New Roman" panose="02020603050405020304" pitchFamily="18" charset="0"/>
              </a:rPr>
              <a:t>;  PVC  (b = 0,000135) e utilizaremos </a:t>
            </a:r>
            <a:r>
              <a:rPr lang="pt-BR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Flamant</a:t>
            </a:r>
            <a:r>
              <a:rPr lang="pt-BR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(m= 1,75); em nível, primeira saída a ½ espaçamento e L = 69 m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D23C43DB-3C43-CCAF-2122-78DC5F099F76}"/>
              </a:ext>
            </a:extLst>
          </p:cNvPr>
          <p:cNvSpPr/>
          <p:nvPr/>
        </p:nvSpPr>
        <p:spPr>
          <a:xfrm>
            <a:off x="348789" y="1433437"/>
            <a:ext cx="8510475" cy="504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pt-BR" sz="1350">
              <a:solidFill>
                <a:prstClr val="white"/>
              </a:solidFill>
              <a:latin typeface="Century Gothic" panose="020B0502020202020204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ixaDeTexto 5">
                <a:extLst>
                  <a:ext uri="{FF2B5EF4-FFF2-40B4-BE49-F238E27FC236}">
                    <a16:creationId xmlns:a16="http://schemas.microsoft.com/office/drawing/2014/main" id="{98BD607B-3154-7C65-DFDC-E74418B38ECF}"/>
                  </a:ext>
                </a:extLst>
              </p:cNvPr>
              <p:cNvSpPr txBox="1"/>
              <p:nvPr/>
            </p:nvSpPr>
            <p:spPr>
              <a:xfrm>
                <a:off x="308061" y="1545855"/>
                <a:ext cx="8587993" cy="485171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defTabSz="342900"/>
                <a:r>
                  <a:rPr lang="pt-BR" sz="2000" dirty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Solução:		</a:t>
                </a:r>
              </a:p>
              <a:p>
                <a:pPr algn="just" defTabSz="3429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00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pt-BR" sz="200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=  </m:t>
                      </m:r>
                      <m:f>
                        <m:fPr>
                          <m:ctrlPr>
                            <a:rPr lang="pt-BR" sz="2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pt-BR" sz="2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num>
                        <m:den>
                          <m:r>
                            <a:rPr lang="pt-BR" sz="2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pt-BR" sz="2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pt-BR" sz="2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−1 </m:t>
                          </m:r>
                        </m:den>
                      </m:f>
                      <m:r>
                        <a:rPr lang="pt-BR" sz="200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. </m:t>
                      </m:r>
                      <m:d>
                        <m:dPr>
                          <m:begChr m:val="["/>
                          <m:endChr m:val="]"/>
                          <m:ctrlPr>
                            <a:rPr lang="pt-BR" sz="2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sz="2000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000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pt-BR" sz="2000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pt-BR" sz="2000" b="0" i="1" smtClean="0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pt-BR" sz="2000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den>
                          </m:f>
                          <m:r>
                            <m:rPr>
                              <m:nor/>
                            </m:rPr>
                            <a:rPr lang="pt-BR" sz="2000" dirty="0">
                              <a:solidFill>
                                <a:prstClr val="white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pt-BR" sz="2000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pt-BR" sz="2000" i="1">
                                      <a:solidFill>
                                        <a:prstClr val="whit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pt-BR" sz="2000" i="1">
                                      <a:solidFill>
                                        <a:prstClr val="white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pt-BR" sz="2000" i="1">
                                      <a:solidFill>
                                        <a:prstClr val="white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  <m:r>
                                    <a:rPr lang="pt-BR" sz="2000" i="1">
                                      <a:solidFill>
                                        <a:prstClr val="white"/>
                                      </a:solidFill>
                                      <a:latin typeface="Cambria Math" panose="02040503050406030204" pitchFamily="18" charset="0"/>
                                    </a:rPr>
                                    <m:t>−1)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pt-BR" sz="2000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  <m:sSup>
                                <m:sSupPr>
                                  <m:ctrlPr>
                                    <a:rPr lang="pt-BR" sz="2000" i="1">
                                      <a:solidFill>
                                        <a:prstClr val="whit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sz="2000" i="1">
                                      <a:solidFill>
                                        <a:prstClr val="white"/>
                                      </a:solidFill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p>
                                  <m:r>
                                    <a:rPr lang="pt-BR" sz="2000" i="1">
                                      <a:solidFill>
                                        <a:prstClr val="white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r>
                        <a:rPr lang="pt-BR" sz="200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2 . 12</m:t>
                          </m:r>
                        </m:num>
                        <m:den>
                          <m:r>
                            <a:rPr lang="pt-BR" sz="2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2 . 12−1 </m:t>
                          </m:r>
                        </m:den>
                      </m:f>
                      <m:r>
                        <a:rPr lang="pt-BR" sz="200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. </m:t>
                      </m:r>
                      <m:d>
                        <m:dPr>
                          <m:begChr m:val="["/>
                          <m:endChr m:val="]"/>
                          <m:ctrlPr>
                            <a:rPr lang="pt-BR" sz="2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sz="2000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000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pt-BR" sz="2000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</a:rPr>
                                <m:t>1,75+1</m:t>
                              </m:r>
                            </m:den>
                          </m:f>
                          <m:r>
                            <a:rPr lang="pt-BR" sz="2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pt-BR" sz="2000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pt-BR" sz="2000" i="1">
                                      <a:solidFill>
                                        <a:prstClr val="whit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pt-BR" sz="2000" i="1">
                                      <a:solidFill>
                                        <a:prstClr val="white"/>
                                      </a:solidFill>
                                      <a:latin typeface="Cambria Math" panose="02040503050406030204" pitchFamily="18" charset="0"/>
                                    </a:rPr>
                                    <m:t>(1,75−1)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pt-BR" sz="2000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  <m:sSup>
                                <m:sSupPr>
                                  <m:ctrlPr>
                                    <a:rPr lang="pt-BR" sz="2000" i="1">
                                      <a:solidFill>
                                        <a:prstClr val="whit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sz="2000" i="1">
                                      <a:solidFill>
                                        <a:prstClr val="white"/>
                                      </a:solidFill>
                                      <a:latin typeface="Cambria Math" panose="02040503050406030204" pitchFamily="18" charset="0"/>
                                    </a:rPr>
                                    <m:t> . 12</m:t>
                                  </m:r>
                                </m:e>
                                <m:sup>
                                  <m:r>
                                    <a:rPr lang="pt-BR" sz="2000" i="1">
                                      <a:solidFill>
                                        <a:prstClr val="white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</m:oMath>
                  </m:oMathPara>
                </a14:m>
                <a:endParaRPr lang="pt-BR" sz="2000" i="1" dirty="0">
                  <a:solidFill>
                    <a:prstClr val="white"/>
                  </a:solidFill>
                  <a:latin typeface="Cambria Math" panose="02040503050406030204" pitchFamily="18" charset="0"/>
                </a:endParaRPr>
              </a:p>
              <a:p>
                <a:pPr algn="just" defTabSz="342900"/>
                <a:endParaRPr lang="pt-BR" sz="2000" b="0" i="1" dirty="0">
                  <a:solidFill>
                    <a:prstClr val="white"/>
                  </a:solidFill>
                  <a:latin typeface="Cambria Math" panose="02040503050406030204" pitchFamily="18" charset="0"/>
                </a:endParaRPr>
              </a:p>
              <a:p>
                <a:pPr algn="just" defTabSz="3429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000" b="0" i="1" smtClean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pt-BR" sz="200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=0,381</m:t>
                      </m:r>
                    </m:oMath>
                  </m:oMathPara>
                </a14:m>
                <a:endParaRPr lang="pt-BR" sz="2000" dirty="0">
                  <a:solidFill>
                    <a:prstClr val="white"/>
                  </a:solidFill>
                  <a:latin typeface="Times New Roman" panose="02020603050405020304" pitchFamily="18" charset="0"/>
                </a:endParaRPr>
              </a:p>
              <a:p>
                <a:pPr algn="just" defTabSz="342900"/>
                <a:endParaRPr lang="pt-BR" sz="2000" dirty="0">
                  <a:solidFill>
                    <a:prstClr val="white"/>
                  </a:solidFill>
                  <a:latin typeface="Times New Roman" panose="02020603050405020304" pitchFamily="18" charset="0"/>
                </a:endParaRPr>
              </a:p>
              <a:p>
                <a:pPr algn="ctr" defTabSz="342900"/>
                <a:endParaRPr lang="pt-BR" sz="20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 defTabSz="342900"/>
                <a:r>
                  <a:rPr lang="pt-BR" sz="2400" dirty="0" err="1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hf</a:t>
                </a:r>
                <a:r>
                  <a:rPr lang="pt-BR" sz="2400" dirty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* =</a:t>
                </a:r>
                <a14:m>
                  <m:oMath xmlns:m="http://schemas.openxmlformats.org/officeDocument/2006/math">
                    <m:r>
                      <a:rPr lang="pt-BR" sz="2400" i="1">
                        <a:solidFill>
                          <a:prstClr val="white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pt-BR" sz="24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24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h𝑓</m:t>
                        </m:r>
                      </m:num>
                      <m:den>
                        <m:r>
                          <a:rPr lang="pt-BR" sz="24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den>
                    </m:f>
                    <m:r>
                      <a:rPr lang="pt-BR" sz="2400" i="1">
                        <a:solidFill>
                          <a:prstClr val="white"/>
                        </a:solidFill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pt-BR" sz="24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24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3,04</m:t>
                        </m:r>
                      </m:num>
                      <m:den>
                        <m:r>
                          <a:rPr lang="pt-BR" sz="24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0,381</m:t>
                        </m:r>
                      </m:den>
                    </m:f>
                  </m:oMath>
                </a14:m>
                <a:r>
                  <a:rPr lang="pt-BR" sz="2400" dirty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7,98 </a:t>
                </a:r>
                <a:r>
                  <a:rPr lang="pt-BR" sz="2400" dirty="0" err="1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mca</a:t>
                </a:r>
                <a:endParaRPr lang="pt-BR" sz="24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 defTabSz="342900"/>
                <a:endParaRPr lang="pt-BR" sz="20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 defTabSz="3429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00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sSup>
                        <m:sSupPr>
                          <m:ctrlPr>
                            <a:rPr lang="pt-BR" sz="2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pt-BR" sz="2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pt-BR" sz="200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6,107 . </m:t>
                          </m:r>
                          <m:r>
                            <a:rPr lang="pt-BR" sz="2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pt-BR" sz="2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 . </m:t>
                          </m:r>
                          <m:sSup>
                            <m:sSupPr>
                              <m:ctrlPr>
                                <a:rPr lang="pt-BR" sz="2000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000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pt-BR" sz="2000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</a:rPr>
                                <m:t>1,75</m:t>
                              </m:r>
                            </m:sup>
                          </m:sSup>
                          <m:r>
                            <a:rPr lang="pt-BR" sz="2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 . </m:t>
                          </m:r>
                          <m:r>
                            <a:rPr lang="pt-BR" sz="2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sSup>
                            <m:sSupPr>
                              <m:ctrlPr>
                                <a:rPr lang="pt-BR" sz="2000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000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p>
                              <m:r>
                                <a:rPr lang="pt-BR" sz="2000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</a:rPr>
                                <m:t>4,76</m:t>
                              </m:r>
                            </m:sup>
                          </m:sSup>
                        </m:den>
                      </m:f>
                      <m:r>
                        <a:rPr lang="pt-BR" sz="200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→7,98 </m:t>
                      </m:r>
                      <m:r>
                        <a:rPr lang="pt-BR" sz="200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𝑚𝑐𝑎</m:t>
                      </m:r>
                      <m:r>
                        <a:rPr lang="pt-BR" sz="200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6,107 . 0,000135 . </m:t>
                          </m:r>
                          <m:sSup>
                            <m:sSupPr>
                              <m:ctrlPr>
                                <a:rPr lang="pt-BR" sz="2000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000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</a:rPr>
                                <m:t>0,000177</m:t>
                              </m:r>
                            </m:e>
                            <m:sup>
                              <m:r>
                                <a:rPr lang="pt-BR" sz="2000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</a:rPr>
                                <m:t>1,75</m:t>
                              </m:r>
                            </m:sup>
                          </m:sSup>
                          <m:r>
                            <a:rPr lang="pt-BR" sz="2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 . 69</m:t>
                          </m:r>
                        </m:num>
                        <m:den>
                          <m:sSup>
                            <m:sSupPr>
                              <m:ctrlPr>
                                <a:rPr lang="pt-BR" sz="2000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000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p>
                              <m:r>
                                <a:rPr lang="pt-BR" sz="2000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</a:rPr>
                                <m:t>4,76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pt-BR" sz="2000" i="1" dirty="0">
                  <a:solidFill>
                    <a:prstClr val="white"/>
                  </a:solidFill>
                  <a:latin typeface="Cambria Math" panose="02040503050406030204" pitchFamily="18" charset="0"/>
                </a:endParaRPr>
              </a:p>
              <a:p>
                <a:pPr algn="just" defTabSz="342900"/>
                <a:endParaRPr lang="pt-BR" sz="2000" i="1" dirty="0">
                  <a:solidFill>
                    <a:prstClr val="white"/>
                  </a:solidFill>
                  <a:latin typeface="Cambria Math" panose="02040503050406030204" pitchFamily="18" charset="0"/>
                </a:endParaRPr>
              </a:p>
              <a:p>
                <a:pPr algn="just" defTabSz="342900"/>
                <a:endParaRPr lang="pt-BR" sz="2000" i="1" dirty="0">
                  <a:solidFill>
                    <a:prstClr val="white"/>
                  </a:solidFill>
                  <a:latin typeface="Cambria Math" panose="02040503050406030204" pitchFamily="18" charset="0"/>
                </a:endParaRPr>
              </a:p>
              <a:p>
                <a:pPr algn="just" defTabSz="3429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00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pt-BR" sz="200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=0,01477 </m:t>
                      </m:r>
                      <m:r>
                        <a:rPr lang="pt-BR" sz="200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𝑚𝑚</m:t>
                      </m:r>
                      <m:r>
                        <a:rPr lang="pt-BR" sz="200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 →14,77 </m:t>
                      </m:r>
                      <m:r>
                        <a:rPr lang="pt-BR" sz="200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𝑚𝑚</m:t>
                      </m:r>
                    </m:oMath>
                  </m:oMathPara>
                </a14:m>
                <a:endParaRPr lang="pt-BR" sz="20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CaixaDeTexto 5">
                <a:extLst>
                  <a:ext uri="{FF2B5EF4-FFF2-40B4-BE49-F238E27FC236}">
                    <a16:creationId xmlns:a16="http://schemas.microsoft.com/office/drawing/2014/main" id="{98BD607B-3154-7C65-DFDC-E74418B38E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061" y="1545855"/>
                <a:ext cx="8587993" cy="4851713"/>
              </a:xfrm>
              <a:prstGeom prst="rect">
                <a:avLst/>
              </a:prstGeom>
              <a:blipFill>
                <a:blip r:embed="rId2"/>
                <a:stretch>
                  <a:fillRect l="-781" t="-75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008310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1">
            <a:extLst>
              <a:ext uri="{FF2B5EF4-FFF2-40B4-BE49-F238E27FC236}">
                <a16:creationId xmlns:a16="http://schemas.microsoft.com/office/drawing/2014/main" id="{0FA2BA41-3599-6725-172E-70556E8E32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r>
              <a:rPr lang="pt-BR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Prof Patricia A A Marques LEB1571 Irrigação ESALQ 2023</a:t>
            </a:r>
          </a:p>
        </p:txBody>
      </p:sp>
      <p:graphicFrame>
        <p:nvGraphicFramePr>
          <p:cNvPr id="4" name="Tabela 4">
            <a:extLst>
              <a:ext uri="{FF2B5EF4-FFF2-40B4-BE49-F238E27FC236}">
                <a16:creationId xmlns:a16="http://schemas.microsoft.com/office/drawing/2014/main" id="{F6FD40B5-0CD4-CE23-1FAD-6399048B1A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8906171"/>
              </p:ext>
            </p:extLst>
          </p:nvPr>
        </p:nvGraphicFramePr>
        <p:xfrm>
          <a:off x="987137" y="1117323"/>
          <a:ext cx="6918268" cy="20345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6089">
                  <a:extLst>
                    <a:ext uri="{9D8B030D-6E8A-4147-A177-3AD203B41FA5}">
                      <a16:colId xmlns:a16="http://schemas.microsoft.com/office/drawing/2014/main" val="2764691429"/>
                    </a:ext>
                  </a:extLst>
                </a:gridCol>
                <a:gridCol w="1748754">
                  <a:extLst>
                    <a:ext uri="{9D8B030D-6E8A-4147-A177-3AD203B41FA5}">
                      <a16:colId xmlns:a16="http://schemas.microsoft.com/office/drawing/2014/main" val="3175767851"/>
                    </a:ext>
                  </a:extLst>
                </a:gridCol>
                <a:gridCol w="1710380">
                  <a:extLst>
                    <a:ext uri="{9D8B030D-6E8A-4147-A177-3AD203B41FA5}">
                      <a16:colId xmlns:a16="http://schemas.microsoft.com/office/drawing/2014/main" val="836621551"/>
                    </a:ext>
                  </a:extLst>
                </a:gridCol>
                <a:gridCol w="1153045">
                  <a:extLst>
                    <a:ext uri="{9D8B030D-6E8A-4147-A177-3AD203B41FA5}">
                      <a16:colId xmlns:a16="http://schemas.microsoft.com/office/drawing/2014/main" val="886531383"/>
                    </a:ext>
                  </a:extLst>
                </a:gridCol>
              </a:tblGrid>
              <a:tr h="617220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DN e Diâmetro interno (</a:t>
                      </a:r>
                      <a:r>
                        <a:rPr lang="pt-BR" sz="2100" dirty="0"/>
                        <a:t>ø) (mm)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err="1"/>
                        <a:t>hf</a:t>
                      </a:r>
                      <a:r>
                        <a:rPr lang="pt-BR" sz="1800" dirty="0"/>
                        <a:t>* (</a:t>
                      </a:r>
                      <a:r>
                        <a:rPr lang="pt-BR" sz="1800" dirty="0" err="1"/>
                        <a:t>mca</a:t>
                      </a:r>
                      <a:r>
                        <a:rPr lang="pt-BR" sz="1800" dirty="0"/>
                        <a:t>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 err="1"/>
                        <a:t>hf</a:t>
                      </a:r>
                      <a:r>
                        <a:rPr lang="pt-BR" sz="1800" dirty="0"/>
                        <a:t> (</a:t>
                      </a:r>
                      <a:r>
                        <a:rPr lang="pt-BR" sz="1800" dirty="0" err="1"/>
                        <a:t>mca</a:t>
                      </a:r>
                      <a:r>
                        <a:rPr lang="pt-BR" sz="1800" dirty="0"/>
                        <a:t>)</a:t>
                      </a:r>
                    </a:p>
                    <a:p>
                      <a:pPr algn="ctr"/>
                      <a:endParaRPr lang="pt-BR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/>
                        <a:t>V (m/s)</a:t>
                      </a:r>
                    </a:p>
                    <a:p>
                      <a:pPr algn="ctr"/>
                      <a:endParaRPr lang="pt-BR" sz="18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785933525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13 (13,0)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14,68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5,59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1,33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100969388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14 (13,6)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11,82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4,50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1,21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752057026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16 (16,0)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5,46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2,08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0,88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604763416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20 (20,6)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1,63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0,62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0,53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174522592"/>
                  </a:ext>
                </a:extLst>
              </a:tr>
            </a:tbl>
          </a:graphicData>
        </a:graphic>
      </p:graphicFrame>
      <p:sp>
        <p:nvSpPr>
          <p:cNvPr id="6" name="CaixaDeTexto 5">
            <a:extLst>
              <a:ext uri="{FF2B5EF4-FFF2-40B4-BE49-F238E27FC236}">
                <a16:creationId xmlns:a16="http://schemas.microsoft.com/office/drawing/2014/main" id="{50DB61AF-1807-49E1-8C6A-DD1652AFAC9A}"/>
              </a:ext>
            </a:extLst>
          </p:cNvPr>
          <p:cNvSpPr txBox="1"/>
          <p:nvPr/>
        </p:nvSpPr>
        <p:spPr>
          <a:xfrm>
            <a:off x="973628" y="3429000"/>
            <a:ext cx="69317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342900"/>
            <a:r>
              <a:rPr lang="pt-BR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hf</a:t>
            </a:r>
            <a:r>
              <a:rPr lang="pt-BR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permitida na lateral = 3,04 </a:t>
            </a:r>
            <a:r>
              <a:rPr lang="pt-BR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mca</a:t>
            </a:r>
            <a:endParaRPr lang="pt-BR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4905199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B3132DC2-9042-098B-6BF5-18C7DB28BB2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805" t="9086" r="13028" b="3592"/>
          <a:stretch/>
        </p:blipFill>
        <p:spPr>
          <a:xfrm>
            <a:off x="5796136" y="149617"/>
            <a:ext cx="3158660" cy="6317320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5F022C64-2E68-7E02-960B-1D238A4F3CD3}"/>
              </a:ext>
            </a:extLst>
          </p:cNvPr>
          <p:cNvSpPr/>
          <p:nvPr/>
        </p:nvSpPr>
        <p:spPr>
          <a:xfrm>
            <a:off x="5004048" y="5871733"/>
            <a:ext cx="1224136" cy="6797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68042146-4E69-3CCD-E76D-0F2FB1F49D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781292"/>
            <a:ext cx="6938840" cy="2909420"/>
          </a:xfrm>
          <a:prstGeom prst="rect">
            <a:avLst/>
          </a:prstGeom>
        </p:spPr>
      </p:pic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3E5ADFA6-8122-7557-F408-4FD93413614B}"/>
              </a:ext>
            </a:extLst>
          </p:cNvPr>
          <p:cNvGraphicFramePr>
            <a:graphicFrameLocks/>
          </p:cNvGraphicFramePr>
          <p:nvPr/>
        </p:nvGraphicFramePr>
        <p:xfrm>
          <a:off x="189204" y="404664"/>
          <a:ext cx="4952060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Retângulo 9">
            <a:extLst>
              <a:ext uri="{FF2B5EF4-FFF2-40B4-BE49-F238E27FC236}">
                <a16:creationId xmlns:a16="http://schemas.microsoft.com/office/drawing/2014/main" id="{D7F7D3B2-B414-5F7A-699A-A0F1FE6BC270}"/>
              </a:ext>
            </a:extLst>
          </p:cNvPr>
          <p:cNvSpPr/>
          <p:nvPr/>
        </p:nvSpPr>
        <p:spPr>
          <a:xfrm>
            <a:off x="395536" y="5517231"/>
            <a:ext cx="6264696" cy="215247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Espaço Reservado para Rodapé 1">
            <a:extLst>
              <a:ext uri="{FF2B5EF4-FFF2-40B4-BE49-F238E27FC236}">
                <a16:creationId xmlns:a16="http://schemas.microsoft.com/office/drawing/2014/main" id="{71D30F07-545C-A4BC-E65F-C71FBE60B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6465056" y="2544346"/>
            <a:ext cx="5004665" cy="365125"/>
          </a:xfrm>
        </p:spPr>
        <p:txBody>
          <a:bodyPr/>
          <a:lstStyle/>
          <a:p>
            <a:pPr>
              <a:defRPr/>
            </a:pPr>
            <a:r>
              <a:rPr lang="pt-BR" dirty="0" err="1"/>
              <a:t>Prof</a:t>
            </a:r>
            <a:r>
              <a:rPr lang="pt-BR" dirty="0"/>
              <a:t> Patricia A </a:t>
            </a:r>
            <a:r>
              <a:rPr lang="pt-BR" dirty="0" err="1"/>
              <a:t>A</a:t>
            </a:r>
            <a:r>
              <a:rPr lang="pt-BR" dirty="0"/>
              <a:t> Marques LEB1571 Irrigação ESALQ 2023</a:t>
            </a:r>
          </a:p>
        </p:txBody>
      </p:sp>
    </p:spTree>
    <p:extLst>
      <p:ext uri="{BB962C8B-B14F-4D97-AF65-F5344CB8AC3E}">
        <p14:creationId xmlns:p14="http://schemas.microsoft.com/office/powerpoint/2010/main" val="360266255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1">
            <a:extLst>
              <a:ext uri="{FF2B5EF4-FFF2-40B4-BE49-F238E27FC236}">
                <a16:creationId xmlns:a16="http://schemas.microsoft.com/office/drawing/2014/main" id="{0FA2BA41-3599-6725-172E-70556E8E32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r>
              <a:rPr lang="pt-BR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Prof Patricia A A Marques LEB1571 Irrigação ESALQ 2023</a:t>
            </a:r>
          </a:p>
        </p:txBody>
      </p:sp>
      <p:graphicFrame>
        <p:nvGraphicFramePr>
          <p:cNvPr id="4" name="Tabela 4">
            <a:extLst>
              <a:ext uri="{FF2B5EF4-FFF2-40B4-BE49-F238E27FC236}">
                <a16:creationId xmlns:a16="http://schemas.microsoft.com/office/drawing/2014/main" id="{F6FD40B5-0CD4-CE23-1FAD-6399048B1AE1}"/>
              </a:ext>
            </a:extLst>
          </p:cNvPr>
          <p:cNvGraphicFramePr>
            <a:graphicFrameLocks noGrp="1"/>
          </p:cNvGraphicFramePr>
          <p:nvPr/>
        </p:nvGraphicFramePr>
        <p:xfrm>
          <a:off x="987137" y="1117323"/>
          <a:ext cx="6918268" cy="20345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6089">
                  <a:extLst>
                    <a:ext uri="{9D8B030D-6E8A-4147-A177-3AD203B41FA5}">
                      <a16:colId xmlns:a16="http://schemas.microsoft.com/office/drawing/2014/main" val="2764691429"/>
                    </a:ext>
                  </a:extLst>
                </a:gridCol>
                <a:gridCol w="1748754">
                  <a:extLst>
                    <a:ext uri="{9D8B030D-6E8A-4147-A177-3AD203B41FA5}">
                      <a16:colId xmlns:a16="http://schemas.microsoft.com/office/drawing/2014/main" val="3175767851"/>
                    </a:ext>
                  </a:extLst>
                </a:gridCol>
                <a:gridCol w="1710380">
                  <a:extLst>
                    <a:ext uri="{9D8B030D-6E8A-4147-A177-3AD203B41FA5}">
                      <a16:colId xmlns:a16="http://schemas.microsoft.com/office/drawing/2014/main" val="836621551"/>
                    </a:ext>
                  </a:extLst>
                </a:gridCol>
                <a:gridCol w="1153045">
                  <a:extLst>
                    <a:ext uri="{9D8B030D-6E8A-4147-A177-3AD203B41FA5}">
                      <a16:colId xmlns:a16="http://schemas.microsoft.com/office/drawing/2014/main" val="886531383"/>
                    </a:ext>
                  </a:extLst>
                </a:gridCol>
              </a:tblGrid>
              <a:tr h="617220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DN e Diâmetro interno (</a:t>
                      </a:r>
                      <a:r>
                        <a:rPr lang="pt-BR" sz="2100" dirty="0"/>
                        <a:t>ø) (mm)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err="1"/>
                        <a:t>hf</a:t>
                      </a:r>
                      <a:r>
                        <a:rPr lang="pt-BR" sz="1800" dirty="0"/>
                        <a:t>* (</a:t>
                      </a:r>
                      <a:r>
                        <a:rPr lang="pt-BR" sz="1800" dirty="0" err="1"/>
                        <a:t>mca</a:t>
                      </a:r>
                      <a:r>
                        <a:rPr lang="pt-BR" sz="1800" dirty="0"/>
                        <a:t>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 err="1"/>
                        <a:t>hf</a:t>
                      </a:r>
                      <a:r>
                        <a:rPr lang="pt-BR" sz="1800" dirty="0"/>
                        <a:t> (</a:t>
                      </a:r>
                      <a:r>
                        <a:rPr lang="pt-BR" sz="1800" dirty="0" err="1"/>
                        <a:t>mca</a:t>
                      </a:r>
                      <a:r>
                        <a:rPr lang="pt-BR" sz="1800" dirty="0"/>
                        <a:t>)</a:t>
                      </a:r>
                    </a:p>
                    <a:p>
                      <a:pPr algn="ctr"/>
                      <a:endParaRPr lang="pt-BR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/>
                        <a:t>V (m/s)</a:t>
                      </a:r>
                    </a:p>
                    <a:p>
                      <a:pPr algn="ctr"/>
                      <a:endParaRPr lang="pt-BR" sz="18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785933525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13 (13,0)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14,68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5,59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1,33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100969388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14 (13,6)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11,82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4,50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1,21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752057026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16 (16,0)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5,46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2,08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0,88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604763416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20 (20,6)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1,63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0,62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0,53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174522592"/>
                  </a:ext>
                </a:extLst>
              </a:tr>
            </a:tbl>
          </a:graphicData>
        </a:graphic>
      </p:graphicFrame>
      <p:sp>
        <p:nvSpPr>
          <p:cNvPr id="6" name="CaixaDeTexto 5">
            <a:extLst>
              <a:ext uri="{FF2B5EF4-FFF2-40B4-BE49-F238E27FC236}">
                <a16:creationId xmlns:a16="http://schemas.microsoft.com/office/drawing/2014/main" id="{50DB61AF-1807-49E1-8C6A-DD1652AFAC9A}"/>
              </a:ext>
            </a:extLst>
          </p:cNvPr>
          <p:cNvSpPr txBox="1"/>
          <p:nvPr/>
        </p:nvSpPr>
        <p:spPr>
          <a:xfrm>
            <a:off x="973628" y="3429000"/>
            <a:ext cx="69317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342900"/>
            <a:r>
              <a:rPr lang="pt-BR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hf</a:t>
            </a:r>
            <a:r>
              <a:rPr lang="pt-BR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permitida na lateral = 3,04 </a:t>
            </a:r>
            <a:r>
              <a:rPr lang="pt-BR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mca</a:t>
            </a:r>
            <a:r>
              <a:rPr lang="pt-BR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</a:t>
            </a:r>
            <a:r>
              <a:rPr lang="pt-BR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pt-BR" dirty="0">
                <a:solidFill>
                  <a:prstClr val="black"/>
                </a:solidFill>
                <a:latin typeface="Times New Roman" panose="02020603050405020304" pitchFamily="18" charset="0"/>
              </a:rPr>
              <a:t>Selecionado = 16 mm</a:t>
            </a:r>
            <a:endParaRPr lang="pt-BR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" name="Object 3">
            <a:extLst>
              <a:ext uri="{FF2B5EF4-FFF2-40B4-BE49-F238E27FC236}">
                <a16:creationId xmlns:a16="http://schemas.microsoft.com/office/drawing/2014/main" id="{DE9E14EB-D852-92E5-82F5-3A27F17E5D2D}"/>
              </a:ext>
            </a:extLst>
          </p:cNvPr>
          <p:cNvSpPr txBox="1"/>
          <p:nvPr/>
        </p:nvSpPr>
        <p:spPr bwMode="auto">
          <a:xfrm>
            <a:off x="441960" y="3973418"/>
            <a:ext cx="8008620" cy="1903854"/>
          </a:xfrm>
          <a:custGeom>
            <a:avLst/>
            <a:gdLst>
              <a:gd name="connsiteX0" fmla="*/ 0 w 8008620"/>
              <a:gd name="connsiteY0" fmla="*/ 0 h 1903854"/>
              <a:gd name="connsiteX1" fmla="*/ 491958 w 8008620"/>
              <a:gd name="connsiteY1" fmla="*/ 0 h 1903854"/>
              <a:gd name="connsiteX2" fmla="*/ 1064002 w 8008620"/>
              <a:gd name="connsiteY2" fmla="*/ 0 h 1903854"/>
              <a:gd name="connsiteX3" fmla="*/ 1475874 w 8008620"/>
              <a:gd name="connsiteY3" fmla="*/ 0 h 1903854"/>
              <a:gd name="connsiteX4" fmla="*/ 1967832 w 8008620"/>
              <a:gd name="connsiteY4" fmla="*/ 0 h 1903854"/>
              <a:gd name="connsiteX5" fmla="*/ 2379704 w 8008620"/>
              <a:gd name="connsiteY5" fmla="*/ 0 h 1903854"/>
              <a:gd name="connsiteX6" fmla="*/ 2871662 w 8008620"/>
              <a:gd name="connsiteY6" fmla="*/ 0 h 1903854"/>
              <a:gd name="connsiteX7" fmla="*/ 3603879 w 8008620"/>
              <a:gd name="connsiteY7" fmla="*/ 0 h 1903854"/>
              <a:gd name="connsiteX8" fmla="*/ 4175923 w 8008620"/>
              <a:gd name="connsiteY8" fmla="*/ 0 h 1903854"/>
              <a:gd name="connsiteX9" fmla="*/ 4908140 w 8008620"/>
              <a:gd name="connsiteY9" fmla="*/ 0 h 1903854"/>
              <a:gd name="connsiteX10" fmla="*/ 5400098 w 8008620"/>
              <a:gd name="connsiteY10" fmla="*/ 0 h 1903854"/>
              <a:gd name="connsiteX11" fmla="*/ 5731884 w 8008620"/>
              <a:gd name="connsiteY11" fmla="*/ 0 h 1903854"/>
              <a:gd name="connsiteX12" fmla="*/ 6303928 w 8008620"/>
              <a:gd name="connsiteY12" fmla="*/ 0 h 1903854"/>
              <a:gd name="connsiteX13" fmla="*/ 6635714 w 8008620"/>
              <a:gd name="connsiteY13" fmla="*/ 0 h 1903854"/>
              <a:gd name="connsiteX14" fmla="*/ 7207758 w 8008620"/>
              <a:gd name="connsiteY14" fmla="*/ 0 h 1903854"/>
              <a:gd name="connsiteX15" fmla="*/ 8008620 w 8008620"/>
              <a:gd name="connsiteY15" fmla="*/ 0 h 1903854"/>
              <a:gd name="connsiteX16" fmla="*/ 8008620 w 8008620"/>
              <a:gd name="connsiteY16" fmla="*/ 495002 h 1903854"/>
              <a:gd name="connsiteX17" fmla="*/ 8008620 w 8008620"/>
              <a:gd name="connsiteY17" fmla="*/ 932888 h 1903854"/>
              <a:gd name="connsiteX18" fmla="*/ 8008620 w 8008620"/>
              <a:gd name="connsiteY18" fmla="*/ 1446929 h 1903854"/>
              <a:gd name="connsiteX19" fmla="*/ 8008620 w 8008620"/>
              <a:gd name="connsiteY19" fmla="*/ 1903854 h 1903854"/>
              <a:gd name="connsiteX20" fmla="*/ 7436576 w 8008620"/>
              <a:gd name="connsiteY20" fmla="*/ 1903854 h 1903854"/>
              <a:gd name="connsiteX21" fmla="*/ 6704359 w 8008620"/>
              <a:gd name="connsiteY21" fmla="*/ 1903854 h 1903854"/>
              <a:gd name="connsiteX22" fmla="*/ 6052229 w 8008620"/>
              <a:gd name="connsiteY22" fmla="*/ 1903854 h 1903854"/>
              <a:gd name="connsiteX23" fmla="*/ 5480184 w 8008620"/>
              <a:gd name="connsiteY23" fmla="*/ 1903854 h 1903854"/>
              <a:gd name="connsiteX24" fmla="*/ 4828054 w 8008620"/>
              <a:gd name="connsiteY24" fmla="*/ 1903854 h 1903854"/>
              <a:gd name="connsiteX25" fmla="*/ 4095837 w 8008620"/>
              <a:gd name="connsiteY25" fmla="*/ 1903854 h 1903854"/>
              <a:gd name="connsiteX26" fmla="*/ 3443707 w 8008620"/>
              <a:gd name="connsiteY26" fmla="*/ 1903854 h 1903854"/>
              <a:gd name="connsiteX27" fmla="*/ 2951749 w 8008620"/>
              <a:gd name="connsiteY27" fmla="*/ 1903854 h 1903854"/>
              <a:gd name="connsiteX28" fmla="*/ 2459790 w 8008620"/>
              <a:gd name="connsiteY28" fmla="*/ 1903854 h 1903854"/>
              <a:gd name="connsiteX29" fmla="*/ 1887746 w 8008620"/>
              <a:gd name="connsiteY29" fmla="*/ 1903854 h 1903854"/>
              <a:gd name="connsiteX30" fmla="*/ 1555960 w 8008620"/>
              <a:gd name="connsiteY30" fmla="*/ 1903854 h 1903854"/>
              <a:gd name="connsiteX31" fmla="*/ 823744 w 8008620"/>
              <a:gd name="connsiteY31" fmla="*/ 1903854 h 1903854"/>
              <a:gd name="connsiteX32" fmla="*/ 0 w 8008620"/>
              <a:gd name="connsiteY32" fmla="*/ 1903854 h 1903854"/>
              <a:gd name="connsiteX33" fmla="*/ 0 w 8008620"/>
              <a:gd name="connsiteY33" fmla="*/ 1465968 h 1903854"/>
              <a:gd name="connsiteX34" fmla="*/ 0 w 8008620"/>
              <a:gd name="connsiteY34" fmla="*/ 1009043 h 1903854"/>
              <a:gd name="connsiteX35" fmla="*/ 0 w 8008620"/>
              <a:gd name="connsiteY35" fmla="*/ 552118 h 1903854"/>
              <a:gd name="connsiteX36" fmla="*/ 0 w 8008620"/>
              <a:gd name="connsiteY36" fmla="*/ 0 h 1903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8008620" h="1903854" fill="none" extrusionOk="0">
                <a:moveTo>
                  <a:pt x="0" y="0"/>
                </a:moveTo>
                <a:cubicBezTo>
                  <a:pt x="213875" y="-28604"/>
                  <a:pt x="263123" y="30256"/>
                  <a:pt x="491958" y="0"/>
                </a:cubicBezTo>
                <a:cubicBezTo>
                  <a:pt x="720793" y="-30256"/>
                  <a:pt x="836045" y="36371"/>
                  <a:pt x="1064002" y="0"/>
                </a:cubicBezTo>
                <a:cubicBezTo>
                  <a:pt x="1291959" y="-36371"/>
                  <a:pt x="1318849" y="8438"/>
                  <a:pt x="1475874" y="0"/>
                </a:cubicBezTo>
                <a:cubicBezTo>
                  <a:pt x="1632899" y="-8438"/>
                  <a:pt x="1805102" y="27857"/>
                  <a:pt x="1967832" y="0"/>
                </a:cubicBezTo>
                <a:cubicBezTo>
                  <a:pt x="2130562" y="-27857"/>
                  <a:pt x="2277850" y="24067"/>
                  <a:pt x="2379704" y="0"/>
                </a:cubicBezTo>
                <a:cubicBezTo>
                  <a:pt x="2481558" y="-24067"/>
                  <a:pt x="2671370" y="26896"/>
                  <a:pt x="2871662" y="0"/>
                </a:cubicBezTo>
                <a:cubicBezTo>
                  <a:pt x="3071954" y="-26896"/>
                  <a:pt x="3330103" y="27617"/>
                  <a:pt x="3603879" y="0"/>
                </a:cubicBezTo>
                <a:cubicBezTo>
                  <a:pt x="3877655" y="-27617"/>
                  <a:pt x="3966366" y="52908"/>
                  <a:pt x="4175923" y="0"/>
                </a:cubicBezTo>
                <a:cubicBezTo>
                  <a:pt x="4385480" y="-52908"/>
                  <a:pt x="4636225" y="81414"/>
                  <a:pt x="4908140" y="0"/>
                </a:cubicBezTo>
                <a:cubicBezTo>
                  <a:pt x="5180055" y="-81414"/>
                  <a:pt x="5190166" y="10499"/>
                  <a:pt x="5400098" y="0"/>
                </a:cubicBezTo>
                <a:cubicBezTo>
                  <a:pt x="5610030" y="-10499"/>
                  <a:pt x="5617615" y="23802"/>
                  <a:pt x="5731884" y="0"/>
                </a:cubicBezTo>
                <a:cubicBezTo>
                  <a:pt x="5846153" y="-23802"/>
                  <a:pt x="6018614" y="43826"/>
                  <a:pt x="6303928" y="0"/>
                </a:cubicBezTo>
                <a:cubicBezTo>
                  <a:pt x="6589242" y="-43826"/>
                  <a:pt x="6521224" y="38003"/>
                  <a:pt x="6635714" y="0"/>
                </a:cubicBezTo>
                <a:cubicBezTo>
                  <a:pt x="6750204" y="-38003"/>
                  <a:pt x="6961725" y="3979"/>
                  <a:pt x="7207758" y="0"/>
                </a:cubicBezTo>
                <a:cubicBezTo>
                  <a:pt x="7453791" y="-3979"/>
                  <a:pt x="7777122" y="28485"/>
                  <a:pt x="8008620" y="0"/>
                </a:cubicBezTo>
                <a:cubicBezTo>
                  <a:pt x="8062735" y="134010"/>
                  <a:pt x="8001104" y="346329"/>
                  <a:pt x="8008620" y="495002"/>
                </a:cubicBezTo>
                <a:cubicBezTo>
                  <a:pt x="8016136" y="643675"/>
                  <a:pt x="7985214" y="830666"/>
                  <a:pt x="8008620" y="932888"/>
                </a:cubicBezTo>
                <a:cubicBezTo>
                  <a:pt x="8032026" y="1035110"/>
                  <a:pt x="8006970" y="1294181"/>
                  <a:pt x="8008620" y="1446929"/>
                </a:cubicBezTo>
                <a:cubicBezTo>
                  <a:pt x="8010270" y="1599677"/>
                  <a:pt x="7961955" y="1762396"/>
                  <a:pt x="8008620" y="1903854"/>
                </a:cubicBezTo>
                <a:cubicBezTo>
                  <a:pt x="7870098" y="1935643"/>
                  <a:pt x="7655467" y="1854874"/>
                  <a:pt x="7436576" y="1903854"/>
                </a:cubicBezTo>
                <a:cubicBezTo>
                  <a:pt x="7217685" y="1952834"/>
                  <a:pt x="6896113" y="1841160"/>
                  <a:pt x="6704359" y="1903854"/>
                </a:cubicBezTo>
                <a:cubicBezTo>
                  <a:pt x="6512605" y="1966548"/>
                  <a:pt x="6205929" y="1899692"/>
                  <a:pt x="6052229" y="1903854"/>
                </a:cubicBezTo>
                <a:cubicBezTo>
                  <a:pt x="5898529" y="1908016"/>
                  <a:pt x="5652065" y="1837865"/>
                  <a:pt x="5480184" y="1903854"/>
                </a:cubicBezTo>
                <a:cubicBezTo>
                  <a:pt x="5308303" y="1969843"/>
                  <a:pt x="5110083" y="1863074"/>
                  <a:pt x="4828054" y="1903854"/>
                </a:cubicBezTo>
                <a:cubicBezTo>
                  <a:pt x="4546025" y="1944634"/>
                  <a:pt x="4351737" y="1819118"/>
                  <a:pt x="4095837" y="1903854"/>
                </a:cubicBezTo>
                <a:cubicBezTo>
                  <a:pt x="3839937" y="1988590"/>
                  <a:pt x="3714899" y="1866694"/>
                  <a:pt x="3443707" y="1903854"/>
                </a:cubicBezTo>
                <a:cubicBezTo>
                  <a:pt x="3172515" y="1941014"/>
                  <a:pt x="3189014" y="1856273"/>
                  <a:pt x="2951749" y="1903854"/>
                </a:cubicBezTo>
                <a:cubicBezTo>
                  <a:pt x="2714484" y="1951435"/>
                  <a:pt x="2676634" y="1888031"/>
                  <a:pt x="2459790" y="1903854"/>
                </a:cubicBezTo>
                <a:cubicBezTo>
                  <a:pt x="2242946" y="1919677"/>
                  <a:pt x="2010627" y="1836631"/>
                  <a:pt x="1887746" y="1903854"/>
                </a:cubicBezTo>
                <a:cubicBezTo>
                  <a:pt x="1764865" y="1971077"/>
                  <a:pt x="1689239" y="1867189"/>
                  <a:pt x="1555960" y="1903854"/>
                </a:cubicBezTo>
                <a:cubicBezTo>
                  <a:pt x="1422681" y="1940519"/>
                  <a:pt x="1178795" y="1885369"/>
                  <a:pt x="823744" y="1903854"/>
                </a:cubicBezTo>
                <a:cubicBezTo>
                  <a:pt x="468693" y="1922339"/>
                  <a:pt x="177296" y="1805321"/>
                  <a:pt x="0" y="1903854"/>
                </a:cubicBezTo>
                <a:cubicBezTo>
                  <a:pt x="-31437" y="1772262"/>
                  <a:pt x="48030" y="1658070"/>
                  <a:pt x="0" y="1465968"/>
                </a:cubicBezTo>
                <a:cubicBezTo>
                  <a:pt x="-48030" y="1273866"/>
                  <a:pt x="13871" y="1161068"/>
                  <a:pt x="0" y="1009043"/>
                </a:cubicBezTo>
                <a:cubicBezTo>
                  <a:pt x="-13871" y="857018"/>
                  <a:pt x="11585" y="661241"/>
                  <a:pt x="0" y="552118"/>
                </a:cubicBezTo>
                <a:cubicBezTo>
                  <a:pt x="-11585" y="442995"/>
                  <a:pt x="31953" y="256611"/>
                  <a:pt x="0" y="0"/>
                </a:cubicBezTo>
                <a:close/>
              </a:path>
              <a:path w="8008620" h="1903854" stroke="0" extrusionOk="0">
                <a:moveTo>
                  <a:pt x="0" y="0"/>
                </a:moveTo>
                <a:cubicBezTo>
                  <a:pt x="71610" y="-31883"/>
                  <a:pt x="186020" y="7157"/>
                  <a:pt x="331786" y="0"/>
                </a:cubicBezTo>
                <a:cubicBezTo>
                  <a:pt x="477552" y="-7157"/>
                  <a:pt x="741084" y="16829"/>
                  <a:pt x="983916" y="0"/>
                </a:cubicBezTo>
                <a:cubicBezTo>
                  <a:pt x="1226748" y="-16829"/>
                  <a:pt x="1438814" y="47584"/>
                  <a:pt x="1636047" y="0"/>
                </a:cubicBezTo>
                <a:cubicBezTo>
                  <a:pt x="1833280" y="-47584"/>
                  <a:pt x="1849247" y="25640"/>
                  <a:pt x="1967832" y="0"/>
                </a:cubicBezTo>
                <a:cubicBezTo>
                  <a:pt x="2086418" y="-25640"/>
                  <a:pt x="2470348" y="67625"/>
                  <a:pt x="2700049" y="0"/>
                </a:cubicBezTo>
                <a:cubicBezTo>
                  <a:pt x="2929750" y="-67625"/>
                  <a:pt x="2943407" y="20430"/>
                  <a:pt x="3031835" y="0"/>
                </a:cubicBezTo>
                <a:cubicBezTo>
                  <a:pt x="3120263" y="-20430"/>
                  <a:pt x="3438429" y="47088"/>
                  <a:pt x="3764051" y="0"/>
                </a:cubicBezTo>
                <a:cubicBezTo>
                  <a:pt x="4089673" y="-47088"/>
                  <a:pt x="4076490" y="14869"/>
                  <a:pt x="4175923" y="0"/>
                </a:cubicBezTo>
                <a:cubicBezTo>
                  <a:pt x="4275356" y="-14869"/>
                  <a:pt x="4631033" y="30612"/>
                  <a:pt x="4908140" y="0"/>
                </a:cubicBezTo>
                <a:cubicBezTo>
                  <a:pt x="5185247" y="-30612"/>
                  <a:pt x="5137299" y="29263"/>
                  <a:pt x="5320012" y="0"/>
                </a:cubicBezTo>
                <a:cubicBezTo>
                  <a:pt x="5502725" y="-29263"/>
                  <a:pt x="5622907" y="40513"/>
                  <a:pt x="5731884" y="0"/>
                </a:cubicBezTo>
                <a:cubicBezTo>
                  <a:pt x="5840861" y="-40513"/>
                  <a:pt x="6307608" y="50145"/>
                  <a:pt x="6464100" y="0"/>
                </a:cubicBezTo>
                <a:cubicBezTo>
                  <a:pt x="6620592" y="-50145"/>
                  <a:pt x="6944291" y="19762"/>
                  <a:pt x="7196317" y="0"/>
                </a:cubicBezTo>
                <a:cubicBezTo>
                  <a:pt x="7448343" y="-19762"/>
                  <a:pt x="7760120" y="5634"/>
                  <a:pt x="8008620" y="0"/>
                </a:cubicBezTo>
                <a:cubicBezTo>
                  <a:pt x="8046610" y="202100"/>
                  <a:pt x="7972459" y="294332"/>
                  <a:pt x="8008620" y="514041"/>
                </a:cubicBezTo>
                <a:cubicBezTo>
                  <a:pt x="8044781" y="733750"/>
                  <a:pt x="7966647" y="778161"/>
                  <a:pt x="8008620" y="951927"/>
                </a:cubicBezTo>
                <a:cubicBezTo>
                  <a:pt x="8050593" y="1125693"/>
                  <a:pt x="7992018" y="1298397"/>
                  <a:pt x="8008620" y="1408852"/>
                </a:cubicBezTo>
                <a:cubicBezTo>
                  <a:pt x="8025222" y="1519308"/>
                  <a:pt x="7980427" y="1789199"/>
                  <a:pt x="8008620" y="1903854"/>
                </a:cubicBezTo>
                <a:cubicBezTo>
                  <a:pt x="7680806" y="1950311"/>
                  <a:pt x="7587803" y="1836260"/>
                  <a:pt x="7276403" y="1903854"/>
                </a:cubicBezTo>
                <a:cubicBezTo>
                  <a:pt x="6965003" y="1971448"/>
                  <a:pt x="6767803" y="1875306"/>
                  <a:pt x="6544187" y="1903854"/>
                </a:cubicBezTo>
                <a:cubicBezTo>
                  <a:pt x="6320571" y="1932402"/>
                  <a:pt x="6148929" y="1894955"/>
                  <a:pt x="5811970" y="1903854"/>
                </a:cubicBezTo>
                <a:cubicBezTo>
                  <a:pt x="5475011" y="1912753"/>
                  <a:pt x="5606552" y="1880972"/>
                  <a:pt x="5480184" y="1903854"/>
                </a:cubicBezTo>
                <a:cubicBezTo>
                  <a:pt x="5353816" y="1926736"/>
                  <a:pt x="4998102" y="1824207"/>
                  <a:pt x="4747968" y="1903854"/>
                </a:cubicBezTo>
                <a:cubicBezTo>
                  <a:pt x="4497834" y="1983501"/>
                  <a:pt x="4514096" y="1897814"/>
                  <a:pt x="4336096" y="1903854"/>
                </a:cubicBezTo>
                <a:cubicBezTo>
                  <a:pt x="4158096" y="1909894"/>
                  <a:pt x="4007636" y="1837474"/>
                  <a:pt x="3764051" y="1903854"/>
                </a:cubicBezTo>
                <a:cubicBezTo>
                  <a:pt x="3520466" y="1970234"/>
                  <a:pt x="3371351" y="1864372"/>
                  <a:pt x="3272093" y="1903854"/>
                </a:cubicBezTo>
                <a:cubicBezTo>
                  <a:pt x="3172835" y="1943336"/>
                  <a:pt x="3003074" y="1858906"/>
                  <a:pt x="2860221" y="1903854"/>
                </a:cubicBezTo>
                <a:cubicBezTo>
                  <a:pt x="2717368" y="1948802"/>
                  <a:pt x="2462336" y="1861466"/>
                  <a:pt x="2128005" y="1903854"/>
                </a:cubicBezTo>
                <a:cubicBezTo>
                  <a:pt x="1793674" y="1946242"/>
                  <a:pt x="1741914" y="1849273"/>
                  <a:pt x="1475874" y="1903854"/>
                </a:cubicBezTo>
                <a:cubicBezTo>
                  <a:pt x="1209834" y="1958435"/>
                  <a:pt x="1176192" y="1856966"/>
                  <a:pt x="983916" y="1903854"/>
                </a:cubicBezTo>
                <a:cubicBezTo>
                  <a:pt x="791640" y="1950742"/>
                  <a:pt x="390561" y="1844902"/>
                  <a:pt x="0" y="1903854"/>
                </a:cubicBezTo>
                <a:cubicBezTo>
                  <a:pt x="-5666" y="1692874"/>
                  <a:pt x="41164" y="1664803"/>
                  <a:pt x="0" y="1465968"/>
                </a:cubicBezTo>
                <a:cubicBezTo>
                  <a:pt x="-41164" y="1267133"/>
                  <a:pt x="44605" y="1087918"/>
                  <a:pt x="0" y="990004"/>
                </a:cubicBezTo>
                <a:cubicBezTo>
                  <a:pt x="-44605" y="892090"/>
                  <a:pt x="2454" y="737043"/>
                  <a:pt x="0" y="552118"/>
                </a:cubicBezTo>
                <a:cubicBezTo>
                  <a:pt x="-2454" y="367193"/>
                  <a:pt x="23586" y="274103"/>
                  <a:pt x="0" y="0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786970889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>
            <a:normAutofit fontScale="92500" lnSpcReduction="10000"/>
          </a:bodyPr>
          <a:lstStyle/>
          <a:p>
            <a:pPr algn="ctr" defTabSz="342900"/>
            <a:r>
              <a:rPr lang="pt-BR" sz="2200" b="1" dirty="0">
                <a:solidFill>
                  <a:prstClr val="white"/>
                </a:solidFill>
                <a:latin typeface="Calibri" panose="020F0502020204030204"/>
              </a:rPr>
              <a:t>Resumo da linha lateral (LL):</a:t>
            </a:r>
          </a:p>
          <a:p>
            <a:pPr algn="ctr" defTabSz="342900"/>
            <a:endParaRPr lang="pt-BR" sz="2200" dirty="0">
              <a:solidFill>
                <a:prstClr val="white"/>
              </a:solidFill>
              <a:latin typeface="Cambria Math" panose="02040503050406030204" pitchFamily="18" charset="0"/>
            </a:endParaRPr>
          </a:p>
          <a:p>
            <a:pPr algn="ctr" defTabSz="342900"/>
            <a:r>
              <a:rPr lang="pt-BR" sz="2200" dirty="0">
                <a:solidFill>
                  <a:prstClr val="white"/>
                </a:solidFill>
                <a:latin typeface="Calibri" panose="020F0502020204030204"/>
              </a:rPr>
              <a:t>QLL = 0,000177 m³/s; </a:t>
            </a:r>
          </a:p>
          <a:p>
            <a:pPr algn="ctr" defTabSz="342900"/>
            <a:r>
              <a:rPr lang="pt-BR" sz="2200" dirty="0">
                <a:solidFill>
                  <a:prstClr val="white"/>
                </a:solidFill>
                <a:latin typeface="Calibri" panose="020F0502020204030204"/>
              </a:rPr>
              <a:t>diâmetro = 16 mm; </a:t>
            </a:r>
          </a:p>
          <a:p>
            <a:pPr algn="ctr" defTabSz="342900"/>
            <a:r>
              <a:rPr lang="pt-BR" sz="2200" dirty="0">
                <a:solidFill>
                  <a:prstClr val="white"/>
                </a:solidFill>
                <a:latin typeface="Calibri" panose="020F0502020204030204"/>
              </a:rPr>
              <a:t>L = 72 (69 + 3) m; </a:t>
            </a:r>
          </a:p>
          <a:p>
            <a:pPr algn="ctr" defTabSz="342900"/>
            <a:r>
              <a:rPr lang="pt-BR" sz="2200" dirty="0" err="1">
                <a:solidFill>
                  <a:prstClr val="white"/>
                </a:solidFill>
                <a:latin typeface="Calibri" panose="020F0502020204030204"/>
              </a:rPr>
              <a:t>hf</a:t>
            </a:r>
            <a:r>
              <a:rPr lang="pt-BR" sz="2200" dirty="0">
                <a:solidFill>
                  <a:prstClr val="white"/>
                </a:solidFill>
                <a:latin typeface="Calibri" panose="020F0502020204030204"/>
              </a:rPr>
              <a:t> = 2,08 </a:t>
            </a:r>
            <a:r>
              <a:rPr lang="pt-BR" sz="2200" dirty="0" err="1">
                <a:solidFill>
                  <a:prstClr val="white"/>
                </a:solidFill>
                <a:latin typeface="Calibri" panose="020F0502020204030204"/>
              </a:rPr>
              <a:t>mca</a:t>
            </a:r>
            <a:endParaRPr lang="pt-BR" sz="2200" dirty="0">
              <a:solidFill>
                <a:prstClr val="white"/>
              </a:solidFill>
              <a:latin typeface="Cambria Math" panose="02040503050406030204" pitchFamily="18" charset="0"/>
            </a:endParaRPr>
          </a:p>
          <a:p>
            <a:pPr algn="ctr" defTabSz="342900"/>
            <a:endParaRPr lang="pt-BR" dirty="0">
              <a:solidFill>
                <a:prstClr val="white"/>
              </a:solidFill>
              <a:latin typeface="AlternateGothic2 BT" panose="020B0608020202050204" pitchFamily="34" charset="0"/>
            </a:endParaRPr>
          </a:p>
          <a:p>
            <a:pPr algn="ctr" defTabSz="342900"/>
            <a:endParaRPr lang="pt-BR" dirty="0">
              <a:solidFill>
                <a:prstClr val="white"/>
              </a:solidFill>
              <a:latin typeface="AlternateGothic2 BT" panose="020B0608020202050204" pitchFamily="34" charset="0"/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799227C2-847B-B3FB-D576-8838CF8E0736}"/>
              </a:ext>
            </a:extLst>
          </p:cNvPr>
          <p:cNvSpPr/>
          <p:nvPr/>
        </p:nvSpPr>
        <p:spPr>
          <a:xfrm>
            <a:off x="755576" y="2492896"/>
            <a:ext cx="7488832" cy="2880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3820640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F94878DF-9B71-2603-1487-0891C8F76A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3568" y="6231017"/>
            <a:ext cx="5004665" cy="365125"/>
          </a:xfrm>
        </p:spPr>
        <p:txBody>
          <a:bodyPr/>
          <a:lstStyle/>
          <a:p>
            <a:pPr rtl="0"/>
            <a:r>
              <a:rPr lang="pt-BR" noProof="0" dirty="0" err="1"/>
              <a:t>Prof</a:t>
            </a:r>
            <a:r>
              <a:rPr lang="pt-BR" noProof="0" dirty="0"/>
              <a:t> Patricia A </a:t>
            </a:r>
            <a:r>
              <a:rPr lang="pt-BR" noProof="0" dirty="0" err="1"/>
              <a:t>A</a:t>
            </a:r>
            <a:r>
              <a:rPr lang="pt-BR" noProof="0" dirty="0"/>
              <a:t> Marques LEB1571 Irrigação ESALQ 2023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E670659F-9369-0F32-31BF-82DCF7818046}"/>
              </a:ext>
            </a:extLst>
          </p:cNvPr>
          <p:cNvSpPr txBox="1"/>
          <p:nvPr/>
        </p:nvSpPr>
        <p:spPr>
          <a:xfrm>
            <a:off x="1043608" y="620297"/>
            <a:ext cx="7632848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schemeClr val="accent1">
                    <a:lumMod val="50000"/>
                  </a:schemeClr>
                </a:solidFill>
              </a:rPr>
              <a:t>LINHAS DE DERIVAÇÃO OU SECUNDÁRIAS</a:t>
            </a:r>
          </a:p>
          <a:p>
            <a:pPr marL="342900" indent="-342900">
              <a:buFontTx/>
              <a:buChar char="-"/>
            </a:pPr>
            <a:r>
              <a:rPr lang="pt-BR" sz="2400" dirty="0"/>
              <a:t>conduzem água para as linhas laterais, através de múltiplas saídas. </a:t>
            </a:r>
          </a:p>
          <a:p>
            <a:pPr marL="342900" indent="-342900">
              <a:buFontTx/>
              <a:buChar char="-"/>
            </a:pPr>
            <a:r>
              <a:rPr lang="pt-BR" sz="2400" dirty="0"/>
              <a:t>normalmente, utilizadas tubulações de PVC (&lt; preço) ou PEBD. </a:t>
            </a:r>
          </a:p>
          <a:p>
            <a:pPr marL="342900" indent="-342900">
              <a:buFontTx/>
              <a:buChar char="-"/>
            </a:pPr>
            <a:r>
              <a:rPr lang="pt-BR" sz="2400" dirty="0"/>
              <a:t>devem ser fixas, soldáveis e enterradas, principalmente de PVC, devido à radiação ultravioleta. </a:t>
            </a:r>
          </a:p>
          <a:p>
            <a:pPr marL="342900" indent="-342900">
              <a:buFontTx/>
              <a:buChar char="-"/>
            </a:pPr>
            <a:r>
              <a:rPr lang="pt-BR" sz="2400" dirty="0"/>
              <a:t>Normalmente PS &lt; 40 </a:t>
            </a:r>
            <a:r>
              <a:rPr lang="pt-BR" sz="2400" dirty="0" err="1"/>
              <a:t>mca</a:t>
            </a:r>
            <a:r>
              <a:rPr lang="pt-BR" sz="2400" dirty="0"/>
              <a:t> (400 kPa), permitindo PN40</a:t>
            </a:r>
          </a:p>
          <a:p>
            <a:pPr marL="342900" indent="-342900">
              <a:buFontTx/>
              <a:buChar char="-"/>
            </a:pPr>
            <a:r>
              <a:rPr lang="pt-BR" sz="2400" dirty="0"/>
              <a:t>As tubulações de PVC são apresentadas em barras de 6 m e nos diâmetros DN 35, DN 50 e DN 75, mais usuais para as linhas de derivação</a:t>
            </a:r>
          </a:p>
          <a:p>
            <a:pPr marL="342900" indent="-342900">
              <a:buFontTx/>
              <a:buChar char="-"/>
            </a:pPr>
            <a:r>
              <a:rPr lang="pt-BR" sz="2400" dirty="0"/>
              <a:t>Se utilizar PEBD: DN10, DN12, DN13, DN14, DN16, DN17, DN20, DN26, DN50, DN63, DN75, DN102, </a:t>
            </a:r>
            <a:r>
              <a:rPr lang="pt-BR" sz="2400" dirty="0" err="1"/>
              <a:t>etc</a:t>
            </a:r>
            <a:endParaRPr lang="pt-BR" sz="2400" dirty="0"/>
          </a:p>
          <a:p>
            <a:pPr marL="342900" indent="-342900">
              <a:buFontTx/>
              <a:buChar char="-"/>
            </a:pPr>
            <a:r>
              <a:rPr lang="pt-BR" sz="2400" dirty="0"/>
              <a:t>- Se utilizar PE: DN20, DN25, DN32, DN40, DN50, DN63, DN75 </a:t>
            </a:r>
            <a:r>
              <a:rPr lang="pt-BR" sz="2400" dirty="0" err="1"/>
              <a:t>etc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89236850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Object 3">
                <a:extLst>
                  <a:ext uri="{FF2B5EF4-FFF2-40B4-BE49-F238E27FC236}">
                    <a16:creationId xmlns:a16="http://schemas.microsoft.com/office/drawing/2014/main" id="{0D0AA9C1-1BA5-4FDD-AC10-413AF6016A04}"/>
                  </a:ext>
                </a:extLst>
              </p:cNvPr>
              <p:cNvSpPr txBox="1"/>
              <p:nvPr/>
            </p:nvSpPr>
            <p:spPr bwMode="auto">
              <a:xfrm>
                <a:off x="508379" y="548680"/>
                <a:ext cx="8127242" cy="53345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>
                <a:noAutofit/>
              </a:bodyPr>
              <a:lstStyle/>
              <a:p>
                <a:pPr defTabSz="342900"/>
                <a:r>
                  <a:rPr lang="pt-BR" sz="2000" b="1" u="sng" dirty="0">
                    <a:solidFill>
                      <a:srgbClr val="000000"/>
                    </a:solidFill>
                    <a:latin typeface="Century Gothic" panose="020B0502020202020204"/>
                  </a:rPr>
                  <a:t>Passo 9)</a:t>
                </a:r>
                <a:r>
                  <a:rPr lang="pt-BR" sz="2000" b="1" dirty="0">
                    <a:solidFill>
                      <a:srgbClr val="000000"/>
                    </a:solidFill>
                    <a:latin typeface="Century Gothic" panose="020B0502020202020204"/>
                  </a:rPr>
                  <a:t> </a:t>
                </a:r>
                <a:r>
                  <a:rPr lang="pt-BR" sz="2000" dirty="0">
                    <a:solidFill>
                      <a:srgbClr val="000000"/>
                    </a:solidFill>
                    <a:latin typeface="Century Gothic" panose="020B0502020202020204"/>
                  </a:rPr>
                  <a:t>Dimensionamento das linhas de derivação (LD)</a:t>
                </a:r>
              </a:p>
              <a:p>
                <a:pPr defTabSz="342900"/>
                <a:endParaRPr lang="pt-BR" sz="2000" u="sng" dirty="0">
                  <a:solidFill>
                    <a:srgbClr val="000000"/>
                  </a:solidFill>
                  <a:latin typeface="Century Gothic" panose="020B0502020202020204"/>
                </a:endParaRPr>
              </a:p>
              <a:p>
                <a:pPr defTabSz="342900"/>
                <a:r>
                  <a:rPr lang="pt-BR" sz="2000" dirty="0">
                    <a:solidFill>
                      <a:srgbClr val="000000"/>
                    </a:solidFill>
                    <a:latin typeface="Century Gothic" panose="020B0502020202020204"/>
                  </a:rPr>
                  <a:t>Lembrando: LD máxima = 50 m    e  declividade = 6%</a:t>
                </a:r>
              </a:p>
              <a:p>
                <a:pPr defTabSz="342900"/>
                <a:endParaRPr lang="pt-BR" sz="2000" dirty="0">
                  <a:solidFill>
                    <a:srgbClr val="000000"/>
                  </a:solidFill>
                  <a:latin typeface="Century Gothic" panose="020B0502020202020204"/>
                </a:endParaRPr>
              </a:p>
              <a:p>
                <a:pPr defTabSz="34290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sz="2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  <m:r>
                        <a:rPr lang="pt-BR" sz="2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ú</m:t>
                      </m:r>
                      <m:r>
                        <m:rPr>
                          <m:sty m:val="p"/>
                        </m:rPr>
                        <a:rPr lang="pt-BR" sz="2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mero</m:t>
                      </m:r>
                      <m:r>
                        <a:rPr lang="pt-BR" sz="2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pt-BR" sz="2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de</m:t>
                      </m:r>
                      <m:r>
                        <a:rPr lang="pt-BR" sz="2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pt-BR" sz="2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LL</m:t>
                      </m:r>
                      <m:r>
                        <a:rPr lang="pt-BR" sz="20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pt-BR" sz="2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na</m:t>
                      </m:r>
                      <m:r>
                        <a:rPr lang="pt-BR" sz="2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pt-BR" sz="2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LD</m:t>
                      </m:r>
                      <m:r>
                        <a:rPr lang="pt-BR" sz="2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pt-BR" sz="2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NL</m:t>
                      </m:r>
                      <m:r>
                        <a:rPr lang="pt-BR" sz="2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=</m:t>
                      </m:r>
                      <m:f>
                        <m:fPr>
                          <m:ctrlP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pt-BR" sz="20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LD</m:t>
                          </m:r>
                          <m:r>
                            <a:rPr lang="pt-BR" sz="20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pt-BR" sz="20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m</m:t>
                          </m:r>
                          <m:r>
                            <a:rPr lang="pt-BR" sz="20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á</m:t>
                          </m:r>
                          <m:r>
                            <m:rPr>
                              <m:sty m:val="p"/>
                            </m:rPr>
                            <a:rPr lang="pt-BR" sz="20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xima</m:t>
                          </m:r>
                          <m:r>
                            <a:rPr lang="pt-BR" sz="20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(</m:t>
                          </m:r>
                          <m:r>
                            <m:rPr>
                              <m:sty m:val="p"/>
                            </m:rPr>
                            <a:rPr lang="pt-BR" sz="20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m</m:t>
                          </m:r>
                          <m:r>
                            <a:rPr lang="pt-BR" sz="20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m:rPr>
                              <m:sty m:val="p"/>
                            </m:rPr>
                            <a:rPr lang="pt-BR" sz="20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e</m:t>
                          </m:r>
                          <m:r>
                            <a:rPr lang="pt-BR" sz="20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(</m:t>
                          </m:r>
                          <m:r>
                            <m:rPr>
                              <m:sty m:val="p"/>
                            </m:rPr>
                            <a:rPr lang="pt-BR" sz="20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m</m:t>
                          </m:r>
                          <m:r>
                            <a:rPr lang="pt-BR" sz="20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 </m:t>
                          </m:r>
                        </m:den>
                      </m:f>
                      <m:r>
                        <a:rPr lang="pt-BR" sz="2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50</m:t>
                          </m:r>
                          <m:r>
                            <a:rPr lang="pt-BR" sz="20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pt-BR" sz="20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m</m:t>
                          </m:r>
                        </m:num>
                        <m:den>
                          <m: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  <m:r>
                            <a:rPr lang="pt-BR" sz="20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pt-BR" sz="20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m</m:t>
                          </m:r>
                        </m:den>
                      </m:f>
                      <m:r>
                        <a:rPr lang="pt-BR" sz="2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=7,14=7 </m:t>
                      </m:r>
                      <m:r>
                        <m:rPr>
                          <m:sty m:val="p"/>
                        </m:rPr>
                        <a:rPr lang="pt-BR" sz="2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LL</m:t>
                      </m:r>
                    </m:oMath>
                  </m:oMathPara>
                </a14:m>
                <a:endParaRPr lang="pt-BR" sz="2000" dirty="0">
                  <a:solidFill>
                    <a:srgbClr val="000000"/>
                  </a:solidFill>
                  <a:latin typeface="Century Gothic" panose="020B0502020202020204"/>
                </a:endParaRPr>
              </a:p>
              <a:p>
                <a:pPr defTabSz="342900"/>
                <a:endParaRPr lang="pt-BR" sz="2000" dirty="0">
                  <a:solidFill>
                    <a:srgbClr val="000000"/>
                  </a:solidFill>
                  <a:latin typeface="Century Gothic" panose="020B0502020202020204"/>
                </a:endParaRPr>
              </a:p>
              <a:p>
                <a:pPr defTabSz="342900"/>
                <a:r>
                  <a:rPr lang="pt-BR" sz="2000" dirty="0">
                    <a:solidFill>
                      <a:srgbClr val="000000"/>
                    </a:solidFill>
                    <a:latin typeface="Century Gothic" panose="020B0502020202020204"/>
                  </a:rPr>
                  <a:t>			Serão 7 de </a:t>
                </a:r>
                <a:r>
                  <a:rPr lang="pt-BR" sz="2000" u="sng" dirty="0">
                    <a:solidFill>
                      <a:srgbClr val="000000"/>
                    </a:solidFill>
                    <a:latin typeface="Century Gothic" panose="020B0502020202020204"/>
                  </a:rPr>
                  <a:t>cada lado</a:t>
                </a:r>
                <a:r>
                  <a:rPr lang="pt-BR" sz="2000" dirty="0">
                    <a:solidFill>
                      <a:srgbClr val="000000"/>
                    </a:solidFill>
                    <a:latin typeface="Century Gothic" panose="020B0502020202020204"/>
                  </a:rPr>
                  <a:t>. Assim </a:t>
                </a:r>
                <a:r>
                  <a:rPr lang="pt-BR" sz="2000" b="1" dirty="0">
                    <a:solidFill>
                      <a:srgbClr val="000000"/>
                    </a:solidFill>
                    <a:latin typeface="Century Gothic" panose="020B0502020202020204"/>
                  </a:rPr>
                  <a:t>14</a:t>
                </a:r>
                <a:r>
                  <a:rPr lang="pt-BR" sz="2000" dirty="0">
                    <a:solidFill>
                      <a:srgbClr val="000000"/>
                    </a:solidFill>
                    <a:latin typeface="Century Gothic" panose="020B0502020202020204"/>
                  </a:rPr>
                  <a:t> LL por setor</a:t>
                </a:r>
              </a:p>
              <a:p>
                <a:pPr defTabSz="342900"/>
                <a:endParaRPr lang="pt-BR" sz="2000" dirty="0">
                  <a:solidFill>
                    <a:srgbClr val="000000"/>
                  </a:solidFill>
                  <a:latin typeface="Century Gothic" panose="020B0502020202020204"/>
                </a:endParaRPr>
              </a:p>
            </p:txBody>
          </p:sp>
        </mc:Choice>
        <mc:Fallback xmlns="">
          <p:sp>
            <p:nvSpPr>
              <p:cNvPr id="3" name="Object 3">
                <a:extLst>
                  <a:ext uri="{FF2B5EF4-FFF2-40B4-BE49-F238E27FC236}">
                    <a16:creationId xmlns:a16="http://schemas.microsoft.com/office/drawing/2014/main" id="{0D0AA9C1-1BA5-4FDD-AC10-413AF6016A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08379" y="548680"/>
                <a:ext cx="8127242" cy="5334596"/>
              </a:xfrm>
              <a:prstGeom prst="rect">
                <a:avLst/>
              </a:prstGeom>
              <a:blipFill>
                <a:blip r:embed="rId2"/>
                <a:stretch>
                  <a:fillRect l="-674" t="-456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Espaço Reservado para Rodapé 1">
            <a:extLst>
              <a:ext uri="{FF2B5EF4-FFF2-40B4-BE49-F238E27FC236}">
                <a16:creationId xmlns:a16="http://schemas.microsoft.com/office/drawing/2014/main" id="{8D43EF87-869B-4E44-8027-5F43E76481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r>
              <a:rPr lang="pt-BR" dirty="0" err="1">
                <a:latin typeface="Century Gothic" panose="020B0502020202020204"/>
              </a:rPr>
              <a:t>Prof</a:t>
            </a:r>
            <a:r>
              <a:rPr lang="pt-BR" dirty="0">
                <a:latin typeface="Century Gothic" panose="020B0502020202020204"/>
              </a:rPr>
              <a:t> Patricia A </a:t>
            </a:r>
            <a:r>
              <a:rPr lang="pt-BR" dirty="0" err="1">
                <a:latin typeface="Century Gothic" panose="020B0502020202020204"/>
              </a:rPr>
              <a:t>A</a:t>
            </a:r>
            <a:r>
              <a:rPr lang="pt-BR" dirty="0">
                <a:latin typeface="Century Gothic" panose="020B0502020202020204"/>
              </a:rPr>
              <a:t> Marques LEB1571 Irrigação ESALQ 2023</a:t>
            </a:r>
          </a:p>
        </p:txBody>
      </p:sp>
      <p:sp>
        <p:nvSpPr>
          <p:cNvPr id="90" name="CaixaDeTexto 89">
            <a:extLst>
              <a:ext uri="{FF2B5EF4-FFF2-40B4-BE49-F238E27FC236}">
                <a16:creationId xmlns:a16="http://schemas.microsoft.com/office/drawing/2014/main" id="{F4E5E5D4-FBAA-E0A9-1066-8A2E4D0ABA77}"/>
              </a:ext>
            </a:extLst>
          </p:cNvPr>
          <p:cNvSpPr txBox="1"/>
          <p:nvPr/>
        </p:nvSpPr>
        <p:spPr>
          <a:xfrm flipH="1">
            <a:off x="685330" y="3573016"/>
            <a:ext cx="795029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/>
            <a:r>
              <a:rPr lang="pt-BR" dirty="0">
                <a:solidFill>
                  <a:prstClr val="black"/>
                </a:solidFill>
                <a:latin typeface="Century Gothic" panose="020B0502020202020204"/>
              </a:rPr>
              <a:t>São 6 espaços de 7 m + 1 espaço de 3,5 m. </a:t>
            </a:r>
          </a:p>
          <a:p>
            <a:pPr defTabSz="342900"/>
            <a:r>
              <a:rPr lang="pt-BR" dirty="0">
                <a:solidFill>
                  <a:prstClr val="black"/>
                </a:solidFill>
                <a:latin typeface="Century Gothic" panose="020B0502020202020204"/>
              </a:rPr>
              <a:t>Assim , LD = (NL-1) . Le (m) + ½ Le(m)  = 6 . 7 + ½ . 7 = 45,5 m &lt; 50 m OK</a:t>
            </a:r>
          </a:p>
          <a:p>
            <a:pPr defTabSz="342900"/>
            <a:endParaRPr lang="pt-BR" dirty="0">
              <a:solidFill>
                <a:prstClr val="black"/>
              </a:solidFill>
              <a:latin typeface="Century Gothic" panose="020B0502020202020204"/>
            </a:endParaRPr>
          </a:p>
          <a:p>
            <a:pPr defTabSz="342900"/>
            <a:r>
              <a:rPr lang="pt-BR" dirty="0">
                <a:solidFill>
                  <a:prstClr val="black"/>
                </a:solidFill>
                <a:latin typeface="Century Gothic" panose="020B0502020202020204"/>
              </a:rPr>
              <a:t>Tubulação = 45,5 m</a:t>
            </a:r>
          </a:p>
          <a:p>
            <a:pPr defTabSz="342900"/>
            <a:r>
              <a:rPr lang="pt-BR" dirty="0">
                <a:solidFill>
                  <a:prstClr val="black"/>
                </a:solidFill>
                <a:latin typeface="Century Gothic" panose="020B0502020202020204"/>
              </a:rPr>
              <a:t>QLD = </a:t>
            </a:r>
            <a:r>
              <a:rPr lang="pt-BR" b="1" dirty="0">
                <a:solidFill>
                  <a:prstClr val="black"/>
                </a:solidFill>
                <a:latin typeface="Century Gothic" panose="020B0502020202020204"/>
              </a:rPr>
              <a:t>14 </a:t>
            </a:r>
            <a:r>
              <a:rPr lang="pt-BR" dirty="0">
                <a:solidFill>
                  <a:prstClr val="black"/>
                </a:solidFill>
                <a:latin typeface="Century Gothic" panose="020B0502020202020204"/>
              </a:rPr>
              <a:t>. 0,000177 m³/s = 0,00248 m³/s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5ACB98C3-96E5-00E6-CFFD-EED70B58B2E0}"/>
              </a:ext>
            </a:extLst>
          </p:cNvPr>
          <p:cNvSpPr/>
          <p:nvPr/>
        </p:nvSpPr>
        <p:spPr>
          <a:xfrm>
            <a:off x="508378" y="3573016"/>
            <a:ext cx="8127242" cy="1944216"/>
          </a:xfrm>
          <a:prstGeom prst="rect">
            <a:avLst/>
          </a:prstGeom>
          <a:noFill/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0820993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F2772A01-4D34-8A6D-336B-0FC92A6666DB}"/>
              </a:ext>
            </a:extLst>
          </p:cNvPr>
          <p:cNvSpPr txBox="1"/>
          <p:nvPr/>
        </p:nvSpPr>
        <p:spPr>
          <a:xfrm flipH="1">
            <a:off x="611094" y="705955"/>
            <a:ext cx="3498239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defTabSz="342900"/>
            <a:r>
              <a:rPr lang="pt-BR" sz="2400" dirty="0">
                <a:solidFill>
                  <a:prstClr val="black"/>
                </a:solidFill>
                <a:latin typeface="Tw Cen MT" panose="020B0602020104020603"/>
              </a:rPr>
              <a:t>Setor  = 600/4  = 150 m</a:t>
            </a:r>
          </a:p>
        </p:txBody>
      </p:sp>
      <p:grpSp>
        <p:nvGrpSpPr>
          <p:cNvPr id="6" name="Agrupar 5">
            <a:extLst>
              <a:ext uri="{FF2B5EF4-FFF2-40B4-BE49-F238E27FC236}">
                <a16:creationId xmlns:a16="http://schemas.microsoft.com/office/drawing/2014/main" id="{F3CBD1B0-6664-C5B5-5173-D7CD737D1B04}"/>
              </a:ext>
            </a:extLst>
          </p:cNvPr>
          <p:cNvGrpSpPr/>
          <p:nvPr/>
        </p:nvGrpSpPr>
        <p:grpSpPr>
          <a:xfrm>
            <a:off x="3686131" y="2204864"/>
            <a:ext cx="4218752" cy="2631017"/>
            <a:chOff x="1758504" y="1616055"/>
            <a:chExt cx="5328653" cy="2214563"/>
          </a:xfrm>
        </p:grpSpPr>
        <p:sp>
          <p:nvSpPr>
            <p:cNvPr id="11" name="Rectangle 1">
              <a:extLst>
                <a:ext uri="{FF2B5EF4-FFF2-40B4-BE49-F238E27FC236}">
                  <a16:creationId xmlns:a16="http://schemas.microsoft.com/office/drawing/2014/main" id="{B6DEE9FE-0B24-9425-E4E6-E9DD52F149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76876" y="1616055"/>
              <a:ext cx="3077766" cy="2214563"/>
            </a:xfrm>
            <a:prstGeom prst="rect">
              <a:avLst/>
            </a:prstGeom>
            <a:solidFill>
              <a:srgbClr val="FFFFFF"/>
            </a:solidFill>
            <a:ln w="25560">
              <a:solidFill>
                <a:srgbClr val="F7964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342900"/>
              <a:endParaRPr lang="pt-BR" altLang="pt-BR">
                <a:solidFill>
                  <a:prstClr val="black"/>
                </a:solidFill>
                <a:latin typeface="Tw Cen MT" panose="020B0602020104020603"/>
              </a:endParaRPr>
            </a:p>
          </p:txBody>
        </p:sp>
        <p:sp>
          <p:nvSpPr>
            <p:cNvPr id="19" name="Rectangle 11">
              <a:extLst>
                <a:ext uri="{FF2B5EF4-FFF2-40B4-BE49-F238E27FC236}">
                  <a16:creationId xmlns:a16="http://schemas.microsoft.com/office/drawing/2014/main" id="{D643C823-D746-6C29-8CEC-E11DF26F6D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48553" y="2578669"/>
              <a:ext cx="738604" cy="276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50625" tIns="25313" rIns="50625" bIns="25313">
              <a:spAutoFit/>
            </a:bodyPr>
            <a:lstStyle>
              <a:lvl1pPr eaLnBrk="0">
                <a:tabLst>
                  <a:tab pos="723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1pPr>
              <a:lvl2pPr eaLnBrk="0">
                <a:tabLst>
                  <a:tab pos="723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2pPr>
              <a:lvl3pPr eaLnBrk="0">
                <a:tabLst>
                  <a:tab pos="723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3pPr>
              <a:lvl4pPr eaLnBrk="0">
                <a:tabLst>
                  <a:tab pos="723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4pPr>
              <a:lvl5pPr eaLnBrk="0">
                <a:tabLst>
                  <a:tab pos="723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9pPr>
            </a:lstStyle>
            <a:p>
              <a:pPr defTabSz="342900" eaLnBrk="1">
                <a:tabLst>
                  <a:tab pos="542925" algn="l"/>
                </a:tabLst>
              </a:pPr>
              <a:r>
                <a:rPr lang="pt-BR" altLang="pt-BR" dirty="0">
                  <a:solidFill>
                    <a:prstClr val="black"/>
                  </a:solidFill>
                  <a:latin typeface="Calibri" panose="020F0502020204030204" pitchFamily="34" charset="0"/>
                </a:rPr>
                <a:t>50 m</a:t>
              </a:r>
            </a:p>
          </p:txBody>
        </p:sp>
        <p:sp>
          <p:nvSpPr>
            <p:cNvPr id="20" name="Rectangle 12">
              <a:extLst>
                <a:ext uri="{FF2B5EF4-FFF2-40B4-BE49-F238E27FC236}">
                  <a16:creationId xmlns:a16="http://schemas.microsoft.com/office/drawing/2014/main" id="{A680F362-0541-43C4-3066-1F4AED2584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8504" y="2515593"/>
              <a:ext cx="552306" cy="276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50625" tIns="25313" rIns="50625" bIns="25313">
              <a:spAutoFit/>
            </a:bodyPr>
            <a:lstStyle/>
            <a:p>
              <a:pPr defTabSz="342900"/>
              <a:r>
                <a:rPr lang="pt-BR" altLang="pt-BR" dirty="0">
                  <a:solidFill>
                    <a:prstClr val="black"/>
                  </a:solidFill>
                  <a:latin typeface="Calibri" panose="020F0502020204030204" pitchFamily="34" charset="0"/>
                </a:rPr>
                <a:t>6% </a:t>
              </a:r>
            </a:p>
          </p:txBody>
        </p:sp>
        <p:sp>
          <p:nvSpPr>
            <p:cNvPr id="29" name="AutoShape 13">
              <a:extLst>
                <a:ext uri="{FF2B5EF4-FFF2-40B4-BE49-F238E27FC236}">
                  <a16:creationId xmlns:a16="http://schemas.microsoft.com/office/drawing/2014/main" id="{888F0881-125A-1434-A3A5-B7D0F560E1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6376" y="2445920"/>
              <a:ext cx="80963" cy="415529"/>
            </a:xfrm>
            <a:prstGeom prst="downArrow">
              <a:avLst>
                <a:gd name="adj1" fmla="val 50000"/>
                <a:gd name="adj2" fmla="val 128309"/>
              </a:avLst>
            </a:prstGeom>
            <a:solidFill>
              <a:srgbClr val="4F81BD"/>
            </a:solidFill>
            <a:ln w="25560">
              <a:solidFill>
                <a:srgbClr val="3A5F8B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342900"/>
              <a:endParaRPr lang="pt-BR" altLang="pt-BR">
                <a:solidFill>
                  <a:prstClr val="black"/>
                </a:solidFill>
                <a:latin typeface="Tw Cen MT" panose="020B0602020104020603"/>
              </a:endParaRPr>
            </a:p>
          </p:txBody>
        </p:sp>
      </p:grpSp>
      <p:sp>
        <p:nvSpPr>
          <p:cNvPr id="30" name="Rectangle 12">
            <a:extLst>
              <a:ext uri="{FF2B5EF4-FFF2-40B4-BE49-F238E27FC236}">
                <a16:creationId xmlns:a16="http://schemas.microsoft.com/office/drawing/2014/main" id="{D997F22F-1D30-CD51-21E4-48D5791F98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45547" y="4865950"/>
            <a:ext cx="471346" cy="345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67500" tIns="33750" rIns="67500" bIns="33750">
            <a:spAutoFit/>
          </a:bodyPr>
          <a:lstStyle/>
          <a:p>
            <a:pPr defTabSz="342900"/>
            <a:r>
              <a:rPr lang="pt-BR" altLang="pt-BR" dirty="0">
                <a:solidFill>
                  <a:prstClr val="black"/>
                </a:solidFill>
                <a:latin typeface="Calibri" panose="020F0502020204030204" pitchFamily="34" charset="0"/>
              </a:rPr>
              <a:t>0% </a:t>
            </a:r>
          </a:p>
        </p:txBody>
      </p:sp>
      <p:sp>
        <p:nvSpPr>
          <p:cNvPr id="34" name="AutoShape 13">
            <a:extLst>
              <a:ext uri="{FF2B5EF4-FFF2-40B4-BE49-F238E27FC236}">
                <a16:creationId xmlns:a16="http://schemas.microsoft.com/office/drawing/2014/main" id="{2E376E5C-FF74-A264-CD22-1A2F36294672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5600703" y="4796140"/>
            <a:ext cx="80963" cy="415529"/>
          </a:xfrm>
          <a:prstGeom prst="downArrow">
            <a:avLst>
              <a:gd name="adj1" fmla="val 50000"/>
              <a:gd name="adj2" fmla="val 128309"/>
            </a:avLst>
          </a:prstGeom>
          <a:solidFill>
            <a:srgbClr val="4F81BD"/>
          </a:solidFill>
          <a:ln w="25560">
            <a:solidFill>
              <a:srgbClr val="3A5F8B"/>
            </a:solidFill>
            <a:round/>
            <a:headEnd/>
            <a:tailEnd/>
          </a:ln>
        </p:spPr>
        <p:txBody>
          <a:bodyPr wrap="none" anchor="ctr"/>
          <a:lstStyle/>
          <a:p>
            <a:pPr defTabSz="342900"/>
            <a:endParaRPr lang="pt-BR" altLang="pt-BR" sz="1350">
              <a:solidFill>
                <a:prstClr val="black"/>
              </a:solidFill>
              <a:latin typeface="Tw Cen MT" panose="020B0602020104020603"/>
            </a:endParaRPr>
          </a:p>
        </p:txBody>
      </p:sp>
      <p:cxnSp>
        <p:nvCxnSpPr>
          <p:cNvPr id="47" name="Conector de Seta Reta 46">
            <a:extLst>
              <a:ext uri="{FF2B5EF4-FFF2-40B4-BE49-F238E27FC236}">
                <a16:creationId xmlns:a16="http://schemas.microsoft.com/office/drawing/2014/main" id="{FD799D4E-37C9-407C-F29C-FD1F4D85093B}"/>
              </a:ext>
            </a:extLst>
          </p:cNvPr>
          <p:cNvCxnSpPr>
            <a:cxnSpLocks/>
          </p:cNvCxnSpPr>
          <p:nvPr/>
        </p:nvCxnSpPr>
        <p:spPr>
          <a:xfrm flipH="1">
            <a:off x="4254874" y="1794991"/>
            <a:ext cx="2436700" cy="0"/>
          </a:xfrm>
          <a:prstGeom prst="straightConnector1">
            <a:avLst/>
          </a:prstGeom>
          <a:ln w="25400">
            <a:solidFill>
              <a:schemeClr val="tx1"/>
            </a:solidFill>
            <a:headEnd type="triangle" w="lg" len="lg"/>
            <a:tailEnd type="triangle" w="lg" len="lg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2" name="Rectangle 10">
            <a:extLst>
              <a:ext uri="{FF2B5EF4-FFF2-40B4-BE49-F238E27FC236}">
                <a16:creationId xmlns:a16="http://schemas.microsoft.com/office/drawing/2014/main" id="{858F51A4-73FC-6411-428E-856C71EDC8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71021" y="1394980"/>
            <a:ext cx="690541" cy="328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50625" tIns="25313" rIns="50625" bIns="25313">
            <a:spAutoFit/>
          </a:bodyPr>
          <a:lstStyle>
            <a:lvl1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defTabSz="342900" eaLnBrk="1">
              <a:tabLst>
                <a:tab pos="542925" algn="l"/>
              </a:tabLst>
            </a:pPr>
            <a:r>
              <a:rPr lang="pt-BR" altLang="pt-BR" dirty="0">
                <a:solidFill>
                  <a:prstClr val="black"/>
                </a:solidFill>
                <a:latin typeface="Calibri" panose="020F0502020204030204" pitchFamily="34" charset="0"/>
              </a:rPr>
              <a:t>150 m</a:t>
            </a:r>
          </a:p>
        </p:txBody>
      </p:sp>
      <p:cxnSp>
        <p:nvCxnSpPr>
          <p:cNvPr id="61" name="Conector reto 60">
            <a:extLst>
              <a:ext uri="{FF2B5EF4-FFF2-40B4-BE49-F238E27FC236}">
                <a16:creationId xmlns:a16="http://schemas.microsoft.com/office/drawing/2014/main" id="{93704363-F936-A9A8-1B7F-24B0115A15A0}"/>
              </a:ext>
            </a:extLst>
          </p:cNvPr>
          <p:cNvCxnSpPr>
            <a:cxnSpLocks/>
          </p:cNvCxnSpPr>
          <p:nvPr/>
        </p:nvCxnSpPr>
        <p:spPr>
          <a:xfrm>
            <a:off x="5525449" y="2000595"/>
            <a:ext cx="10561" cy="2580533"/>
          </a:xfrm>
          <a:prstGeom prst="line">
            <a:avLst/>
          </a:prstGeom>
          <a:ln w="3810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4" name="Conector de Seta Reta 63">
            <a:extLst>
              <a:ext uri="{FF2B5EF4-FFF2-40B4-BE49-F238E27FC236}">
                <a16:creationId xmlns:a16="http://schemas.microsoft.com/office/drawing/2014/main" id="{A2C66B17-D005-0BA2-5528-2241C5C9CC4A}"/>
              </a:ext>
            </a:extLst>
          </p:cNvPr>
          <p:cNvCxnSpPr>
            <a:cxnSpLocks/>
          </p:cNvCxnSpPr>
          <p:nvPr/>
        </p:nvCxnSpPr>
        <p:spPr>
          <a:xfrm flipV="1">
            <a:off x="7058272" y="2219308"/>
            <a:ext cx="0" cy="2646643"/>
          </a:xfrm>
          <a:prstGeom prst="straightConnector1">
            <a:avLst/>
          </a:prstGeom>
          <a:ln w="25400">
            <a:solidFill>
              <a:schemeClr val="tx1"/>
            </a:solidFill>
            <a:headEnd type="triangle" w="lg" len="lg"/>
            <a:tailEnd type="triangle" w="lg" len="lg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7" name="Conector reto 66">
            <a:extLst>
              <a:ext uri="{FF2B5EF4-FFF2-40B4-BE49-F238E27FC236}">
                <a16:creationId xmlns:a16="http://schemas.microsoft.com/office/drawing/2014/main" id="{AED8D50C-83E5-62DE-6842-89145C38A1A2}"/>
              </a:ext>
            </a:extLst>
          </p:cNvPr>
          <p:cNvCxnSpPr>
            <a:cxnSpLocks/>
          </p:cNvCxnSpPr>
          <p:nvPr/>
        </p:nvCxnSpPr>
        <p:spPr>
          <a:xfrm flipH="1">
            <a:off x="5525450" y="2543368"/>
            <a:ext cx="1080686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1" name="Conector reto 70">
            <a:extLst>
              <a:ext uri="{FF2B5EF4-FFF2-40B4-BE49-F238E27FC236}">
                <a16:creationId xmlns:a16="http://schemas.microsoft.com/office/drawing/2014/main" id="{2E11122B-95DD-2172-5127-578563CBB3B8}"/>
              </a:ext>
            </a:extLst>
          </p:cNvPr>
          <p:cNvCxnSpPr>
            <a:cxnSpLocks/>
          </p:cNvCxnSpPr>
          <p:nvPr/>
        </p:nvCxnSpPr>
        <p:spPr>
          <a:xfrm flipH="1">
            <a:off x="4348765" y="2552912"/>
            <a:ext cx="1166124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8" name="Conector reto 77">
            <a:extLst>
              <a:ext uri="{FF2B5EF4-FFF2-40B4-BE49-F238E27FC236}">
                <a16:creationId xmlns:a16="http://schemas.microsoft.com/office/drawing/2014/main" id="{E523E4F3-31EF-8D36-D80C-091B5F885BCF}"/>
              </a:ext>
            </a:extLst>
          </p:cNvPr>
          <p:cNvCxnSpPr>
            <a:cxnSpLocks/>
          </p:cNvCxnSpPr>
          <p:nvPr/>
        </p:nvCxnSpPr>
        <p:spPr>
          <a:xfrm flipH="1">
            <a:off x="5504330" y="4615315"/>
            <a:ext cx="1080686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9" name="Conector reto 78">
            <a:extLst>
              <a:ext uri="{FF2B5EF4-FFF2-40B4-BE49-F238E27FC236}">
                <a16:creationId xmlns:a16="http://schemas.microsoft.com/office/drawing/2014/main" id="{2FB636B7-D2ED-877A-3BC3-0D81883E2035}"/>
              </a:ext>
            </a:extLst>
          </p:cNvPr>
          <p:cNvCxnSpPr>
            <a:cxnSpLocks/>
          </p:cNvCxnSpPr>
          <p:nvPr/>
        </p:nvCxnSpPr>
        <p:spPr>
          <a:xfrm flipH="1">
            <a:off x="4341980" y="4612390"/>
            <a:ext cx="1166124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81" name="Rectangle 10">
            <a:extLst>
              <a:ext uri="{FF2B5EF4-FFF2-40B4-BE49-F238E27FC236}">
                <a16:creationId xmlns:a16="http://schemas.microsoft.com/office/drawing/2014/main" id="{E436006E-961B-D3ED-4E1E-9E739ED775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5340" y="2515870"/>
            <a:ext cx="2731998" cy="1666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50625" tIns="25313" rIns="50625" bIns="25313">
            <a:spAutoFit/>
          </a:bodyPr>
          <a:lstStyle>
            <a:lvl1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defTabSz="342900" eaLnBrk="1">
              <a:tabLst>
                <a:tab pos="542925" algn="l"/>
              </a:tabLst>
            </a:pPr>
            <a:r>
              <a:rPr lang="pt-BR" altLang="pt-BR" sz="2100" b="1" dirty="0">
                <a:solidFill>
                  <a:srgbClr val="00B050"/>
                </a:solidFill>
                <a:latin typeface="Calibri" panose="020F0502020204030204" pitchFamily="34" charset="0"/>
              </a:rPr>
              <a:t>LD = Linha de derivação</a:t>
            </a:r>
          </a:p>
          <a:p>
            <a:pPr defTabSz="342900" eaLnBrk="1">
              <a:tabLst>
                <a:tab pos="542925" algn="l"/>
              </a:tabLst>
            </a:pPr>
            <a:endParaRPr lang="pt-BR" altLang="pt-BR" sz="2100" b="1" dirty="0">
              <a:solidFill>
                <a:srgbClr val="00B050"/>
              </a:solidFill>
              <a:latin typeface="Calibri" panose="020F0502020204030204" pitchFamily="34" charset="0"/>
            </a:endParaRPr>
          </a:p>
          <a:p>
            <a:pPr defTabSz="342900" eaLnBrk="1">
              <a:tabLst>
                <a:tab pos="542925" algn="l"/>
              </a:tabLst>
            </a:pPr>
            <a:endParaRPr lang="pt-BR" altLang="pt-BR" sz="2100" b="1" dirty="0">
              <a:solidFill>
                <a:srgbClr val="00B050"/>
              </a:solidFill>
              <a:latin typeface="Calibri" panose="020F0502020204030204" pitchFamily="34" charset="0"/>
            </a:endParaRPr>
          </a:p>
          <a:p>
            <a:pPr defTabSz="342900" eaLnBrk="1">
              <a:tabLst>
                <a:tab pos="542925" algn="l"/>
              </a:tabLst>
            </a:pPr>
            <a:endParaRPr lang="pt-BR" altLang="pt-BR" sz="2100" b="1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defTabSz="342900" eaLnBrk="1">
              <a:tabLst>
                <a:tab pos="542925" algn="l"/>
              </a:tabLst>
            </a:pPr>
            <a:r>
              <a:rPr lang="pt-BR" altLang="pt-BR" sz="2100" b="1" dirty="0">
                <a:solidFill>
                  <a:srgbClr val="00B0F0"/>
                </a:solidFill>
                <a:latin typeface="Calibri" panose="020F0502020204030204" pitchFamily="34" charset="0"/>
              </a:rPr>
              <a:t>LL = linha lateral</a:t>
            </a:r>
          </a:p>
        </p:txBody>
      </p:sp>
      <p:sp>
        <p:nvSpPr>
          <p:cNvPr id="82" name="Rectangle 10">
            <a:extLst>
              <a:ext uri="{FF2B5EF4-FFF2-40B4-BE49-F238E27FC236}">
                <a16:creationId xmlns:a16="http://schemas.microsoft.com/office/drawing/2014/main" id="{0CC8CA2D-067D-3025-5A9A-CBB24A7565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93769" y="3161357"/>
            <a:ext cx="385971" cy="374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50625" tIns="25313" rIns="50625" bIns="25313">
            <a:spAutoFit/>
          </a:bodyPr>
          <a:lstStyle>
            <a:lvl1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defTabSz="342900" eaLnBrk="1">
              <a:tabLst>
                <a:tab pos="542925" algn="l"/>
              </a:tabLst>
            </a:pPr>
            <a:r>
              <a:rPr lang="pt-BR" altLang="pt-BR" sz="2100" b="1" dirty="0">
                <a:solidFill>
                  <a:srgbClr val="00B050"/>
                </a:solidFill>
                <a:latin typeface="Calibri" panose="020F0502020204030204" pitchFamily="34" charset="0"/>
              </a:rPr>
              <a:t>LD</a:t>
            </a:r>
            <a:endParaRPr lang="pt-BR" altLang="pt-BR" sz="2100" b="1" dirty="0">
              <a:solidFill>
                <a:srgbClr val="00B0F0"/>
              </a:solidFill>
              <a:latin typeface="Calibri" panose="020F0502020204030204" pitchFamily="34" charset="0"/>
            </a:endParaRPr>
          </a:p>
        </p:txBody>
      </p:sp>
      <p:sp>
        <p:nvSpPr>
          <p:cNvPr id="2" name="Rectangle 10">
            <a:extLst>
              <a:ext uri="{FF2B5EF4-FFF2-40B4-BE49-F238E27FC236}">
                <a16:creationId xmlns:a16="http://schemas.microsoft.com/office/drawing/2014/main" id="{C83ADD42-BA9B-BC0E-49BB-9EB2BE36FF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8392" y="2882005"/>
            <a:ext cx="3009188" cy="2313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50625" tIns="25313" rIns="50625" bIns="25313">
            <a:spAutoFit/>
          </a:bodyPr>
          <a:lstStyle>
            <a:lvl1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defTabSz="342900" eaLnBrk="1">
              <a:tabLst>
                <a:tab pos="542925" algn="l"/>
              </a:tabLst>
            </a:pPr>
            <a:r>
              <a:rPr lang="pt-BR" altLang="pt-BR" sz="2100" b="1" dirty="0">
                <a:solidFill>
                  <a:srgbClr val="00B050"/>
                </a:solidFill>
                <a:latin typeface="Calibri" panose="020F0502020204030204" pitchFamily="34" charset="0"/>
              </a:rPr>
              <a:t>LD máxima = 50 m</a:t>
            </a:r>
          </a:p>
          <a:p>
            <a:pPr defTabSz="342900" eaLnBrk="1">
              <a:tabLst>
                <a:tab pos="542925" algn="l"/>
              </a:tabLst>
            </a:pPr>
            <a:endParaRPr lang="pt-BR" altLang="pt-BR" sz="2100" b="1" dirty="0">
              <a:solidFill>
                <a:srgbClr val="00B050"/>
              </a:solidFill>
              <a:latin typeface="Calibri" panose="020F0502020204030204" pitchFamily="34" charset="0"/>
            </a:endParaRPr>
          </a:p>
          <a:p>
            <a:pPr defTabSz="342900" eaLnBrk="1">
              <a:tabLst>
                <a:tab pos="542925" algn="l"/>
              </a:tabLst>
            </a:pPr>
            <a:endParaRPr lang="pt-BR" altLang="pt-BR" sz="2100" b="1" dirty="0">
              <a:solidFill>
                <a:srgbClr val="00B050"/>
              </a:solidFill>
              <a:latin typeface="Calibri" panose="020F0502020204030204" pitchFamily="34" charset="0"/>
            </a:endParaRPr>
          </a:p>
          <a:p>
            <a:pPr defTabSz="342900" eaLnBrk="1">
              <a:tabLst>
                <a:tab pos="542925" algn="l"/>
              </a:tabLst>
            </a:pPr>
            <a:endParaRPr lang="pt-BR" altLang="pt-BR" sz="2100" b="1" dirty="0">
              <a:solidFill>
                <a:srgbClr val="00B050"/>
              </a:solidFill>
              <a:latin typeface="Calibri" panose="020F0502020204030204" pitchFamily="34" charset="0"/>
            </a:endParaRPr>
          </a:p>
          <a:p>
            <a:pPr defTabSz="342900" eaLnBrk="1">
              <a:tabLst>
                <a:tab pos="542925" algn="l"/>
              </a:tabLst>
            </a:pPr>
            <a:r>
              <a:rPr lang="pt-BR" altLang="pt-BR" sz="2100" b="1" dirty="0">
                <a:solidFill>
                  <a:srgbClr val="00B0F0"/>
                </a:solidFill>
                <a:latin typeface="Calibri" panose="020F0502020204030204" pitchFamily="34" charset="0"/>
              </a:rPr>
              <a:t>LL máxima = 150/2 = 75 m</a:t>
            </a:r>
          </a:p>
          <a:p>
            <a:pPr defTabSz="342900" eaLnBrk="1">
              <a:tabLst>
                <a:tab pos="542925" algn="l"/>
              </a:tabLst>
            </a:pPr>
            <a:r>
              <a:rPr lang="pt-BR" altLang="pt-BR" sz="2100" b="1" dirty="0">
                <a:solidFill>
                  <a:srgbClr val="00B0F0"/>
                </a:solidFill>
                <a:latin typeface="Calibri" panose="020F0502020204030204" pitchFamily="34" charset="0"/>
              </a:rPr>
              <a:t>LL adotado  = 69 m</a:t>
            </a:r>
          </a:p>
          <a:p>
            <a:pPr defTabSz="342900" eaLnBrk="1">
              <a:tabLst>
                <a:tab pos="542925" algn="l"/>
              </a:tabLst>
            </a:pPr>
            <a:r>
              <a:rPr lang="pt-BR" altLang="pt-BR" sz="2100" b="1" dirty="0">
                <a:solidFill>
                  <a:srgbClr val="00B0F0"/>
                </a:solidFill>
                <a:latin typeface="Calibri" panose="020F0502020204030204" pitchFamily="34" charset="0"/>
              </a:rPr>
              <a:t>12 microaspersores </a:t>
            </a:r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819B9DD0-D87C-D84D-85B1-6416207BFD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Prof Patricia A A Marques LEB1571 Irrigação ESALQ 2023</a:t>
            </a:r>
            <a:endParaRPr lang="pt-BR" dirty="0"/>
          </a:p>
        </p:txBody>
      </p:sp>
      <p:cxnSp>
        <p:nvCxnSpPr>
          <p:cNvPr id="23" name="Conector reto 22">
            <a:extLst>
              <a:ext uri="{FF2B5EF4-FFF2-40B4-BE49-F238E27FC236}">
                <a16:creationId xmlns:a16="http://schemas.microsoft.com/office/drawing/2014/main" id="{2C2AF2E1-F31A-C693-DC19-DB02B67E5C40}"/>
              </a:ext>
            </a:extLst>
          </p:cNvPr>
          <p:cNvCxnSpPr>
            <a:cxnSpLocks/>
          </p:cNvCxnSpPr>
          <p:nvPr/>
        </p:nvCxnSpPr>
        <p:spPr>
          <a:xfrm flipH="1">
            <a:off x="5536010" y="3548369"/>
            <a:ext cx="1080686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4" name="Conector reto 23">
            <a:extLst>
              <a:ext uri="{FF2B5EF4-FFF2-40B4-BE49-F238E27FC236}">
                <a16:creationId xmlns:a16="http://schemas.microsoft.com/office/drawing/2014/main" id="{87B730AC-6D69-3D43-89AE-4E8D1F1703CC}"/>
              </a:ext>
            </a:extLst>
          </p:cNvPr>
          <p:cNvCxnSpPr>
            <a:cxnSpLocks/>
          </p:cNvCxnSpPr>
          <p:nvPr/>
        </p:nvCxnSpPr>
        <p:spPr>
          <a:xfrm flipH="1">
            <a:off x="4359325" y="3557913"/>
            <a:ext cx="1166124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5" name="Conector reto 24">
            <a:extLst>
              <a:ext uri="{FF2B5EF4-FFF2-40B4-BE49-F238E27FC236}">
                <a16:creationId xmlns:a16="http://schemas.microsoft.com/office/drawing/2014/main" id="{2F5AF4EB-6705-FC09-0AF4-EE82478D01EF}"/>
              </a:ext>
            </a:extLst>
          </p:cNvPr>
          <p:cNvCxnSpPr>
            <a:cxnSpLocks/>
          </p:cNvCxnSpPr>
          <p:nvPr/>
        </p:nvCxnSpPr>
        <p:spPr>
          <a:xfrm flipH="1">
            <a:off x="5546571" y="2870668"/>
            <a:ext cx="1080686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6" name="Conector reto 25">
            <a:extLst>
              <a:ext uri="{FF2B5EF4-FFF2-40B4-BE49-F238E27FC236}">
                <a16:creationId xmlns:a16="http://schemas.microsoft.com/office/drawing/2014/main" id="{F0180993-5C44-C331-3269-C45F87E4D0A2}"/>
              </a:ext>
            </a:extLst>
          </p:cNvPr>
          <p:cNvCxnSpPr>
            <a:cxnSpLocks/>
          </p:cNvCxnSpPr>
          <p:nvPr/>
        </p:nvCxnSpPr>
        <p:spPr>
          <a:xfrm flipH="1">
            <a:off x="4369886" y="2880212"/>
            <a:ext cx="1166124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7" name="Conector reto 26">
            <a:extLst>
              <a:ext uri="{FF2B5EF4-FFF2-40B4-BE49-F238E27FC236}">
                <a16:creationId xmlns:a16="http://schemas.microsoft.com/office/drawing/2014/main" id="{2703B2B1-01D5-D959-1A1E-56AD72928CCD}"/>
              </a:ext>
            </a:extLst>
          </p:cNvPr>
          <p:cNvCxnSpPr>
            <a:cxnSpLocks/>
          </p:cNvCxnSpPr>
          <p:nvPr/>
        </p:nvCxnSpPr>
        <p:spPr>
          <a:xfrm flipH="1">
            <a:off x="5504330" y="3212976"/>
            <a:ext cx="1080686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8" name="Conector reto 27">
            <a:extLst>
              <a:ext uri="{FF2B5EF4-FFF2-40B4-BE49-F238E27FC236}">
                <a16:creationId xmlns:a16="http://schemas.microsoft.com/office/drawing/2014/main" id="{B5404653-17B0-BFD8-5546-120DE08D5B8E}"/>
              </a:ext>
            </a:extLst>
          </p:cNvPr>
          <p:cNvCxnSpPr>
            <a:cxnSpLocks/>
          </p:cNvCxnSpPr>
          <p:nvPr/>
        </p:nvCxnSpPr>
        <p:spPr>
          <a:xfrm flipH="1">
            <a:off x="4327645" y="3212976"/>
            <a:ext cx="1166124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1" name="Conector reto 30">
            <a:extLst>
              <a:ext uri="{FF2B5EF4-FFF2-40B4-BE49-F238E27FC236}">
                <a16:creationId xmlns:a16="http://schemas.microsoft.com/office/drawing/2014/main" id="{F2788EB0-93C0-549D-AC15-B8F456F27682}"/>
              </a:ext>
            </a:extLst>
          </p:cNvPr>
          <p:cNvCxnSpPr>
            <a:cxnSpLocks/>
          </p:cNvCxnSpPr>
          <p:nvPr/>
        </p:nvCxnSpPr>
        <p:spPr>
          <a:xfrm flipH="1">
            <a:off x="5536010" y="3923512"/>
            <a:ext cx="1080686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2" name="Conector reto 31">
            <a:extLst>
              <a:ext uri="{FF2B5EF4-FFF2-40B4-BE49-F238E27FC236}">
                <a16:creationId xmlns:a16="http://schemas.microsoft.com/office/drawing/2014/main" id="{6E76C067-1583-CAC3-40B7-0990C60323E8}"/>
              </a:ext>
            </a:extLst>
          </p:cNvPr>
          <p:cNvCxnSpPr>
            <a:cxnSpLocks/>
          </p:cNvCxnSpPr>
          <p:nvPr/>
        </p:nvCxnSpPr>
        <p:spPr>
          <a:xfrm flipH="1">
            <a:off x="4359325" y="3933056"/>
            <a:ext cx="1166124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3" name="Conector reto 32">
            <a:extLst>
              <a:ext uri="{FF2B5EF4-FFF2-40B4-BE49-F238E27FC236}">
                <a16:creationId xmlns:a16="http://schemas.microsoft.com/office/drawing/2014/main" id="{0E4BDEE6-D88B-AF7E-A625-0BE589DB8ACC}"/>
              </a:ext>
            </a:extLst>
          </p:cNvPr>
          <p:cNvCxnSpPr>
            <a:cxnSpLocks/>
          </p:cNvCxnSpPr>
          <p:nvPr/>
        </p:nvCxnSpPr>
        <p:spPr>
          <a:xfrm flipH="1">
            <a:off x="5557132" y="4283552"/>
            <a:ext cx="1080686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5" name="Conector reto 34">
            <a:extLst>
              <a:ext uri="{FF2B5EF4-FFF2-40B4-BE49-F238E27FC236}">
                <a16:creationId xmlns:a16="http://schemas.microsoft.com/office/drawing/2014/main" id="{D51D5E54-1229-D208-3060-08E7DDDE2C12}"/>
              </a:ext>
            </a:extLst>
          </p:cNvPr>
          <p:cNvCxnSpPr>
            <a:cxnSpLocks/>
          </p:cNvCxnSpPr>
          <p:nvPr/>
        </p:nvCxnSpPr>
        <p:spPr>
          <a:xfrm flipH="1">
            <a:off x="4380447" y="4293096"/>
            <a:ext cx="1166124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940040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A6EBE118-2273-767F-1B8A-AA1F0DB24D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r>
              <a:rPr lang="pt-BR" dirty="0" err="1">
                <a:latin typeface="Century Gothic" panose="020B0502020202020204"/>
              </a:rPr>
              <a:t>Prof</a:t>
            </a:r>
            <a:r>
              <a:rPr lang="pt-BR" dirty="0">
                <a:latin typeface="Century Gothic" panose="020B0502020202020204"/>
              </a:rPr>
              <a:t> Patricia A </a:t>
            </a:r>
            <a:r>
              <a:rPr lang="pt-BR" dirty="0" err="1">
                <a:latin typeface="Century Gothic" panose="020B0502020202020204"/>
              </a:rPr>
              <a:t>A</a:t>
            </a:r>
            <a:r>
              <a:rPr lang="pt-BR" dirty="0">
                <a:latin typeface="Century Gothic" panose="020B0502020202020204"/>
              </a:rPr>
              <a:t> Marques LEB1571 Irrigação ESALQ 2023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Object 3">
                <a:extLst>
                  <a:ext uri="{FF2B5EF4-FFF2-40B4-BE49-F238E27FC236}">
                    <a16:creationId xmlns:a16="http://schemas.microsoft.com/office/drawing/2014/main" id="{6F32BE60-3856-AF15-C2FA-B5452DD836BC}"/>
                  </a:ext>
                </a:extLst>
              </p:cNvPr>
              <p:cNvSpPr txBox="1"/>
              <p:nvPr/>
            </p:nvSpPr>
            <p:spPr bwMode="auto">
              <a:xfrm>
                <a:off x="539552" y="579128"/>
                <a:ext cx="8278992" cy="5082120"/>
              </a:xfrm>
              <a:prstGeom prst="rect">
                <a:avLst/>
              </a:prstGeom>
              <a:noFill/>
              <a:ln w="57150" cap="flat" cmpd="sng" algn="ctr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6"/>
              </a:fontRef>
            </p:style>
            <p:txBody>
              <a:bodyPr>
                <a:noAutofit/>
              </a:bodyPr>
              <a:lstStyle/>
              <a:p>
                <a:pPr defTabSz="685800">
                  <a:defRPr/>
                </a:pPr>
                <a:endParaRPr lang="pt-BR" i="1" kern="0" dirty="0">
                  <a:solidFill>
                    <a:srgbClr val="000000"/>
                  </a:solidFill>
                  <a:latin typeface="Century Gothic" panose="020B0502020202020204"/>
                </a:endParaRPr>
              </a:p>
              <a:p>
                <a:pPr algn="ctr" defTabSz="685800">
                  <a:defRPr/>
                </a:pPr>
                <a:r>
                  <a:rPr lang="pt-BR" sz="2400" b="1" dirty="0">
                    <a:solidFill>
                      <a:schemeClr val="accent6">
                        <a:lumMod val="75000"/>
                      </a:schemeClr>
                    </a:solidFill>
                    <a:latin typeface="Cambria Math" panose="02040503050406030204" pitchFamily="18" charset="0"/>
                  </a:rPr>
                  <a:t>Lembrando Regra </a:t>
                </a:r>
              </a:p>
              <a:p>
                <a:pPr defTabSz="685800">
                  <a:defRPr/>
                </a:pPr>
                <a:endParaRPr lang="pt-BR" sz="2000" kern="0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pPr defTabSz="685800">
                  <a:defRPr/>
                </a:pPr>
                <a:r>
                  <a:rPr lang="pt-BR" sz="2000" kern="0" dirty="0">
                    <a:solidFill>
                      <a:srgbClr val="000000"/>
                    </a:solidFill>
                  </a:rPr>
                  <a:t>				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pt-BR" sz="2000" kern="0" dirty="0" smtClean="0">
                        <a:solidFill>
                          <a:srgbClr val="000000"/>
                        </a:solidFill>
                      </a:rPr>
                      <m:t>hf</m:t>
                    </m:r>
                    <m:r>
                      <m:rPr>
                        <m:nor/>
                      </m:rPr>
                      <a:rPr lang="pt-BR" sz="2000" kern="0" dirty="0" smtClean="0">
                        <a:solidFill>
                          <a:srgbClr val="000000"/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pt-BR" sz="2000" kern="0" dirty="0" smtClean="0">
                        <a:solidFill>
                          <a:srgbClr val="000000"/>
                        </a:solidFill>
                      </a:rPr>
                      <m:t>permitida</m:t>
                    </m:r>
                    <m:r>
                      <m:rPr>
                        <m:nor/>
                      </m:rPr>
                      <a:rPr lang="pt-BR" sz="2000" kern="0" dirty="0" smtClean="0">
                        <a:solidFill>
                          <a:srgbClr val="000000"/>
                        </a:solidFill>
                      </a:rPr>
                      <m:t> </m:t>
                    </m:r>
                    <m:r>
                      <a:rPr lang="pt-BR" sz="2000" b="0" i="1" kern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pt-BR" sz="2000" kern="0" dirty="0">
                        <a:solidFill>
                          <a:srgbClr val="000000"/>
                        </a:solidFill>
                      </a:rPr>
                      <m:t> </m:t>
                    </m:r>
                    <m:r>
                      <a:rPr lang="pt-BR" sz="2000" b="0" i="1" kern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5,06</m:t>
                    </m:r>
                    <m:r>
                      <a:rPr lang="pt-BR" sz="2000" b="0" i="0" kern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pt-BR" sz="2000" b="0" i="0" kern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mca</m:t>
                    </m:r>
                  </m:oMath>
                </a14:m>
                <a:endParaRPr lang="pt-BR" sz="2000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  <a:p>
                <a:pPr defTabSz="685800">
                  <a:defRPr/>
                </a:pPr>
                <a:endParaRPr lang="pt-BR" sz="2000" kern="0" dirty="0">
                  <a:solidFill>
                    <a:srgbClr val="000000"/>
                  </a:solidFill>
                </a:endParaRPr>
              </a:p>
              <a:p>
                <a:pPr defTabSz="685800">
                  <a:defRPr/>
                </a:pPr>
                <a:r>
                  <a:rPr lang="pt-BR" sz="2000" kern="0" dirty="0">
                    <a:solidFill>
                      <a:srgbClr val="000000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pt-BR" sz="2000" kern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60% </m:t>
                    </m:r>
                    <m:r>
                      <m:rPr>
                        <m:nor/>
                      </m:rPr>
                      <a:rPr lang="pt-BR" sz="2000" kern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pt-BR" sz="2000" i="1" kern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m:rPr>
                        <m:sty m:val="p"/>
                      </m:rPr>
                      <a:rPr lang="pt-BR" sz="2000" kern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lateral</m:t>
                    </m:r>
                    <m:r>
                      <a:rPr lang="pt-BR" sz="2000" kern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: </m:t>
                    </m:r>
                  </m:oMath>
                </a14:m>
                <a:r>
                  <a:rPr lang="pt-BR" sz="2000" kern="0" dirty="0">
                    <a:solidFill>
                      <a:srgbClr val="000000"/>
                    </a:solidFill>
                    <a:latin typeface="Century Gothic" panose="020B0502020202020204"/>
                  </a:rPr>
                  <a:t>0,6 .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pt-BR" sz="2000" kern="0" dirty="0">
                        <a:solidFill>
                          <a:srgbClr val="000000"/>
                        </a:solidFill>
                        <a:latin typeface="Century Gothic" panose="020B0502020202020204"/>
                      </a:rPr>
                      <m:t>hf</m:t>
                    </m:r>
                    <m:r>
                      <m:rPr>
                        <m:nor/>
                      </m:rPr>
                      <a:rPr lang="pt-BR" sz="2000" kern="0" dirty="0">
                        <a:solidFill>
                          <a:srgbClr val="000000"/>
                        </a:solidFill>
                        <a:latin typeface="Century Gothic" panose="020B0502020202020204"/>
                      </a:rPr>
                      <m:t> </m:t>
                    </m:r>
                    <m:r>
                      <m:rPr>
                        <m:nor/>
                      </m:rPr>
                      <a:rPr lang="pt-BR" sz="2000" kern="0" dirty="0">
                        <a:solidFill>
                          <a:srgbClr val="000000"/>
                        </a:solidFill>
                        <a:latin typeface="Century Gothic" panose="020B0502020202020204"/>
                      </a:rPr>
                      <m:t>permitida</m:t>
                    </m:r>
                    <m:r>
                      <m:rPr>
                        <m:nor/>
                      </m:rPr>
                      <a:rPr lang="pt-BR" sz="2000" kern="0" dirty="0">
                        <a:solidFill>
                          <a:srgbClr val="000000"/>
                        </a:solidFill>
                        <a:latin typeface="Century Gothic" panose="020B0502020202020204"/>
                      </a:rPr>
                      <m:t> </m:t>
                    </m:r>
                    <m:r>
                      <a:rPr lang="pt-BR" sz="2000" i="1" kern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=0,6 . 5,06= </m:t>
                    </m:r>
                  </m:oMath>
                </a14:m>
                <a:r>
                  <a:rPr lang="pt-BR" sz="2000" dirty="0">
                    <a:solidFill>
                      <a:prstClr val="black"/>
                    </a:solidFill>
                    <a:latin typeface="Cambria Math" panose="02040503050406030204" pitchFamily="18" charset="0"/>
                  </a:rPr>
                  <a:t>3,04 </a:t>
                </a:r>
                <a:r>
                  <a:rPr lang="pt-BR" sz="2000" dirty="0" err="1">
                    <a:solidFill>
                      <a:prstClr val="black"/>
                    </a:solidFill>
                    <a:latin typeface="Cambria Math" panose="02040503050406030204" pitchFamily="18" charset="0"/>
                  </a:rPr>
                  <a:t>mca</a:t>
                </a:r>
                <a:endParaRPr lang="pt-BR" sz="2000" dirty="0">
                  <a:solidFill>
                    <a:prstClr val="black"/>
                  </a:solidFill>
                  <a:latin typeface="Cambria Math" panose="02040503050406030204" pitchFamily="18" charset="0"/>
                </a:endParaRPr>
              </a:p>
              <a:p>
                <a:pPr defTabSz="685800">
                  <a:defRPr/>
                </a:pPr>
                <a:endParaRPr lang="pt-BR" sz="2000" dirty="0">
                  <a:solidFill>
                    <a:prstClr val="black"/>
                  </a:solidFill>
                  <a:latin typeface="Cambria Math" panose="02040503050406030204" pitchFamily="18" charset="0"/>
                </a:endParaRPr>
              </a:p>
              <a:p>
                <a:pPr defTabSz="685800">
                  <a:defRPr/>
                </a:pPr>
                <a:r>
                  <a:rPr lang="pt-BR" sz="2000" kern="0" dirty="0">
                    <a:solidFill>
                      <a:srgbClr val="000000"/>
                    </a:solidFill>
                    <a:latin typeface="Century Gothic" panose="020B0502020202020204"/>
                  </a:rPr>
                  <a:t>	4</a:t>
                </a:r>
                <a14:m>
                  <m:oMath xmlns:m="http://schemas.openxmlformats.org/officeDocument/2006/math">
                    <m:r>
                      <a:rPr lang="pt-BR" sz="2000" kern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0% </m:t>
                    </m:r>
                    <m:r>
                      <m:rPr>
                        <m:nor/>
                      </m:rPr>
                      <a:rPr lang="pt-BR" sz="2000" kern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pt-BR" sz="2000" i="1" kern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m:rPr>
                        <m:sty m:val="p"/>
                      </m:rPr>
                      <a:rPr lang="pt-BR" sz="2000" kern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lateral</m:t>
                    </m:r>
                    <m:r>
                      <a:rPr lang="pt-BR" sz="2000" kern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: </m:t>
                    </m:r>
                  </m:oMath>
                </a14:m>
                <a:r>
                  <a:rPr lang="pt-BR" sz="2000" kern="0" dirty="0">
                    <a:solidFill>
                      <a:srgbClr val="000000"/>
                    </a:solidFill>
                    <a:latin typeface="Century Gothic" panose="020B0502020202020204"/>
                  </a:rPr>
                  <a:t>0,4 .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pt-BR" sz="2000" kern="0" dirty="0">
                        <a:solidFill>
                          <a:srgbClr val="000000"/>
                        </a:solidFill>
                        <a:latin typeface="Century Gothic" panose="020B0502020202020204"/>
                      </a:rPr>
                      <m:t>hf</m:t>
                    </m:r>
                    <m:r>
                      <m:rPr>
                        <m:nor/>
                      </m:rPr>
                      <a:rPr lang="pt-BR" sz="2000" kern="0" dirty="0">
                        <a:solidFill>
                          <a:srgbClr val="000000"/>
                        </a:solidFill>
                        <a:latin typeface="Century Gothic" panose="020B0502020202020204"/>
                      </a:rPr>
                      <m:t> </m:t>
                    </m:r>
                    <m:r>
                      <m:rPr>
                        <m:nor/>
                      </m:rPr>
                      <a:rPr lang="pt-BR" sz="2000" kern="0" dirty="0">
                        <a:solidFill>
                          <a:srgbClr val="000000"/>
                        </a:solidFill>
                        <a:latin typeface="Century Gothic" panose="020B0502020202020204"/>
                      </a:rPr>
                      <m:t>permitida</m:t>
                    </m:r>
                    <m:r>
                      <m:rPr>
                        <m:nor/>
                      </m:rPr>
                      <a:rPr lang="pt-BR" sz="2000" kern="0" dirty="0">
                        <a:solidFill>
                          <a:srgbClr val="000000"/>
                        </a:solidFill>
                        <a:latin typeface="Century Gothic" panose="020B0502020202020204"/>
                      </a:rPr>
                      <m:t> </m:t>
                    </m:r>
                    <m:r>
                      <a:rPr lang="pt-BR" sz="2000" i="1" kern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=0,4 . 5,06= </m:t>
                    </m:r>
                  </m:oMath>
                </a14:m>
                <a:r>
                  <a:rPr lang="pt-BR" sz="2000" dirty="0">
                    <a:solidFill>
                      <a:prstClr val="black"/>
                    </a:solidFill>
                    <a:latin typeface="Cambria Math" panose="02040503050406030204" pitchFamily="18" charset="0"/>
                  </a:rPr>
                  <a:t>2,02 </a:t>
                </a:r>
                <a:r>
                  <a:rPr lang="pt-BR" sz="2000" dirty="0" err="1">
                    <a:solidFill>
                      <a:prstClr val="black"/>
                    </a:solidFill>
                    <a:latin typeface="Cambria Math" panose="02040503050406030204" pitchFamily="18" charset="0"/>
                  </a:rPr>
                  <a:t>mca</a:t>
                </a:r>
                <a:endParaRPr lang="pt-BR" sz="2000" dirty="0">
                  <a:solidFill>
                    <a:prstClr val="black"/>
                  </a:solidFill>
                  <a:latin typeface="Cambria Math" panose="02040503050406030204" pitchFamily="18" charset="0"/>
                </a:endParaRPr>
              </a:p>
              <a:p>
                <a:pPr defTabSz="685800">
                  <a:defRPr/>
                </a:pPr>
                <a:endParaRPr lang="pt-BR" sz="2000" dirty="0">
                  <a:solidFill>
                    <a:prstClr val="black"/>
                  </a:solidFill>
                  <a:latin typeface="Cambria Math" panose="02040503050406030204" pitchFamily="18" charset="0"/>
                </a:endParaRPr>
              </a:p>
              <a:p>
                <a:pPr defTabSz="685800">
                  <a:defRPr/>
                </a:pPr>
                <a:endParaRPr lang="pt-BR" sz="2000" dirty="0">
                  <a:solidFill>
                    <a:prstClr val="black"/>
                  </a:solidFill>
                  <a:latin typeface="Cambria Math" panose="02040503050406030204" pitchFamily="18" charset="0"/>
                </a:endParaRPr>
              </a:p>
              <a:p>
                <a:pPr defTabSz="685800">
                  <a:defRPr/>
                </a:pPr>
                <a:r>
                  <a:rPr lang="pt-BR" sz="2000" dirty="0">
                    <a:solidFill>
                      <a:prstClr val="black"/>
                    </a:solidFill>
                    <a:latin typeface="Cambria Math" panose="02040503050406030204" pitchFamily="18" charset="0"/>
                  </a:rPr>
                  <a:t>	</a:t>
                </a:r>
                <a:r>
                  <a:rPr lang="pt-BR" sz="2000" dirty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Utilizamos anteriormente </a:t>
                </a:r>
                <a:r>
                  <a:rPr lang="pt-BR" sz="2000" b="1" dirty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2,08 </a:t>
                </a:r>
                <a:r>
                  <a:rPr lang="pt-BR" sz="2000" b="1" dirty="0" err="1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mca</a:t>
                </a:r>
                <a:r>
                  <a:rPr lang="pt-BR" sz="2000" b="1" dirty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pt-BR" sz="2000" dirty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na lateral</a:t>
                </a:r>
                <a:r>
                  <a:rPr lang="pt-BR" sz="2000" dirty="0">
                    <a:solidFill>
                      <a:prstClr val="black"/>
                    </a:solidFill>
                    <a:latin typeface="Cambria Math" panose="02040503050406030204" pitchFamily="18" charset="0"/>
                  </a:rPr>
                  <a:t>. </a:t>
                </a:r>
              </a:p>
              <a:p>
                <a:pPr defTabSz="685800">
                  <a:defRPr/>
                </a:pPr>
                <a:endParaRPr lang="pt-BR" sz="2000" dirty="0">
                  <a:solidFill>
                    <a:prstClr val="black"/>
                  </a:solidFill>
                  <a:latin typeface="Cambria Math" panose="02040503050406030204" pitchFamily="18" charset="0"/>
                </a:endParaRPr>
              </a:p>
              <a:p>
                <a:pPr defTabSz="685800">
                  <a:defRPr/>
                </a:pPr>
                <a:r>
                  <a:rPr lang="pt-BR" sz="2000" dirty="0">
                    <a:solidFill>
                      <a:prstClr val="black"/>
                    </a:solidFill>
                    <a:latin typeface="Cambria Math" panose="02040503050406030204" pitchFamily="18" charset="0"/>
                  </a:rPr>
                  <a:t>	Assim: 5,06 – 2,08  + desnível = 5,06 – 2,08 + 6/100 * 45,5 m</a:t>
                </a:r>
              </a:p>
              <a:p>
                <a:pPr defTabSz="685800">
                  <a:defRPr/>
                </a:pPr>
                <a:r>
                  <a:rPr lang="pt-BR" sz="2000" dirty="0">
                    <a:solidFill>
                      <a:prstClr val="black"/>
                    </a:solidFill>
                    <a:latin typeface="Cambria Math" panose="02040503050406030204" pitchFamily="18" charset="0"/>
                  </a:rPr>
                  <a:t>	</a:t>
                </a:r>
              </a:p>
              <a:p>
                <a:pPr defTabSz="685800">
                  <a:defRPr/>
                </a:pPr>
                <a:r>
                  <a:rPr lang="pt-BR" sz="2000" dirty="0">
                    <a:solidFill>
                      <a:prstClr val="black"/>
                    </a:solidFill>
                    <a:latin typeface="Cambria Math" panose="02040503050406030204" pitchFamily="18" charset="0"/>
                  </a:rPr>
                  <a:t>	</a:t>
                </a:r>
                <a:r>
                  <a:rPr lang="pt-BR" sz="2000" dirty="0" err="1">
                    <a:solidFill>
                      <a:prstClr val="black"/>
                    </a:solidFill>
                    <a:latin typeface="Cambria Math" panose="02040503050406030204" pitchFamily="18" charset="0"/>
                  </a:rPr>
                  <a:t>hf</a:t>
                </a:r>
                <a:r>
                  <a:rPr lang="pt-BR" sz="2000" dirty="0">
                    <a:solidFill>
                      <a:prstClr val="black"/>
                    </a:solidFill>
                    <a:latin typeface="Cambria Math" panose="02040503050406030204" pitchFamily="18" charset="0"/>
                  </a:rPr>
                  <a:t> permitida LD  =  </a:t>
                </a:r>
                <a:r>
                  <a:rPr lang="pt-BR" sz="2400" b="1" dirty="0">
                    <a:solidFill>
                      <a:prstClr val="black"/>
                    </a:solidFill>
                    <a:latin typeface="Cambria Math" panose="02040503050406030204" pitchFamily="18" charset="0"/>
                  </a:rPr>
                  <a:t>5,71 </a:t>
                </a:r>
                <a:r>
                  <a:rPr lang="pt-BR" sz="2400" b="1" dirty="0" err="1">
                    <a:solidFill>
                      <a:prstClr val="black"/>
                    </a:solidFill>
                    <a:latin typeface="Cambria Math" panose="02040503050406030204" pitchFamily="18" charset="0"/>
                  </a:rPr>
                  <a:t>mca</a:t>
                </a:r>
                <a:r>
                  <a:rPr lang="pt-BR" sz="2400" b="1" dirty="0">
                    <a:solidFill>
                      <a:prstClr val="black"/>
                    </a:solidFill>
                    <a:latin typeface="Cambria Math" panose="02040503050406030204" pitchFamily="18" charset="0"/>
                  </a:rPr>
                  <a:t> para LD</a:t>
                </a:r>
                <a:endParaRPr lang="pt-BR" sz="2000" b="1" kern="0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pPr defTabSz="685800">
                  <a:defRPr/>
                </a:pPr>
                <a:endParaRPr lang="pt-BR" kern="0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Object 3">
                <a:extLst>
                  <a:ext uri="{FF2B5EF4-FFF2-40B4-BE49-F238E27FC236}">
                    <a16:creationId xmlns:a16="http://schemas.microsoft.com/office/drawing/2014/main" id="{6F32BE60-3856-AF15-C2FA-B5452DD836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9552" y="579128"/>
                <a:ext cx="8278992" cy="50821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57150" cap="flat" cmpd="sng" algn="ctr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592676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B29A31AD-C583-E227-65B3-85393C606D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5536" y="6191058"/>
            <a:ext cx="5004665" cy="365125"/>
          </a:xfrm>
        </p:spPr>
        <p:txBody>
          <a:bodyPr/>
          <a:lstStyle/>
          <a:p>
            <a:pPr defTabSz="257175"/>
            <a:r>
              <a:rPr lang="pt-BR">
                <a:latin typeface="Century Gothic" panose="020B0502020202020204"/>
              </a:rPr>
              <a:t>Prof Patricia A A Marques LEB1571 Irrigação ESALQ 2023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F357E4D1-E8A4-2A26-86F1-734EE2250AEF}"/>
              </a:ext>
            </a:extLst>
          </p:cNvPr>
          <p:cNvSpPr txBox="1"/>
          <p:nvPr/>
        </p:nvSpPr>
        <p:spPr>
          <a:xfrm>
            <a:off x="553452" y="491321"/>
            <a:ext cx="7978987" cy="1283045"/>
          </a:xfrm>
          <a:prstGeom prst="rect">
            <a:avLst/>
          </a:prstGeom>
          <a:solidFill>
            <a:schemeClr val="bg1"/>
          </a:solidFill>
        </p:spPr>
        <p:txBody>
          <a:bodyPr wrap="square" lIns="51435" tIns="25718" rIns="51435" bIns="25718" anchor="t">
            <a:spAutoFit/>
          </a:bodyPr>
          <a:lstStyle/>
          <a:p>
            <a:pPr algn="ctr" defTabSz="257175"/>
            <a:r>
              <a:rPr lang="pt-B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Nossos dados:  PS = 15 </a:t>
            </a:r>
            <a:r>
              <a:rPr lang="pt-BR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mca</a:t>
            </a:r>
            <a:r>
              <a:rPr lang="pt-B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r>
              <a:rPr lang="pt-BR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hf</a:t>
            </a:r>
            <a:r>
              <a:rPr lang="pt-B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permitida na derivação = 5,71 </a:t>
            </a:r>
            <a:r>
              <a:rPr lang="pt-BR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mca</a:t>
            </a:r>
            <a:r>
              <a:rPr lang="pt-B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;  </a:t>
            </a:r>
          </a:p>
          <a:p>
            <a:pPr algn="ctr" defTabSz="257175"/>
            <a:r>
              <a:rPr lang="pt-B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QD = 0,00248 m³/s, PVC  (b = 0,000135 ou C =150), utilizaremos </a:t>
            </a:r>
          </a:p>
          <a:p>
            <a:pPr algn="ctr" defTabSz="257175"/>
            <a:r>
              <a:rPr lang="pt-BR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Flamant</a:t>
            </a:r>
            <a:r>
              <a:rPr lang="pt-B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(m= 1,75) ou HW (m = 1,852);  primeira saída a ½ espaçamento </a:t>
            </a:r>
          </a:p>
          <a:p>
            <a:pPr algn="ctr" defTabSz="257175"/>
            <a:r>
              <a:rPr lang="pt-B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e L = 45,5 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CaixaDeTexto 5">
                <a:extLst>
                  <a:ext uri="{FF2B5EF4-FFF2-40B4-BE49-F238E27FC236}">
                    <a16:creationId xmlns:a16="http://schemas.microsoft.com/office/drawing/2014/main" id="{98BD607B-3154-7C65-DFDC-E74418B38ECF}"/>
                  </a:ext>
                </a:extLst>
              </p:cNvPr>
              <p:cNvSpPr txBox="1"/>
              <p:nvPr/>
            </p:nvSpPr>
            <p:spPr>
              <a:xfrm>
                <a:off x="758591" y="1941607"/>
                <a:ext cx="7880684" cy="16658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defTabSz="257175"/>
                <a:r>
                  <a:rPr lang="pt-BR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Solução:	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 sz="2000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F</m:t>
                    </m:r>
                    <m:r>
                      <a:rPr lang="pt-BR" sz="2000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7 </m:t>
                    </m:r>
                    <m:r>
                      <m:rPr>
                        <m:sty m:val="p"/>
                      </m:rPr>
                      <a:rPr lang="pt-BR" sz="2000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saidas</m:t>
                    </m:r>
                    <m:r>
                      <a:rPr lang="pt-BR" sz="2000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=0,394</m:t>
                    </m:r>
                  </m:oMath>
                </a14:m>
                <a:r>
                  <a:rPr lang="pt-BR" sz="2000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 </a:t>
                </a:r>
                <a:r>
                  <a:rPr lang="pt-BR" sz="2000" dirty="0">
                    <a:solidFill>
                      <a:schemeClr val="tx1"/>
                    </a:solidFill>
                    <a:latin typeface="Times New Roman" panose="02020603050405020304" pitchFamily="18" charset="0"/>
                    <a:sym typeface="Wingdings" panose="05000000000000000000" pitchFamily="2" charset="2"/>
                  </a:rPr>
                  <a:t> </a:t>
                </a:r>
                <a:r>
                  <a:rPr lang="pt-BR" sz="2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hf</a:t>
                </a:r>
                <a:r>
                  <a:rPr lang="pt-BR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* =</a:t>
                </a:r>
                <a14:m>
                  <m:oMath xmlns:m="http://schemas.openxmlformats.org/officeDocument/2006/math">
                    <m:r>
                      <a:rPr lang="pt-BR" sz="2000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pt-BR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pt-BR" sz="20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hf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pt-BR" sz="20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F</m:t>
                        </m:r>
                      </m:den>
                    </m:f>
                    <m:r>
                      <a:rPr lang="pt-BR" sz="2000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pt-BR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20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5,71</m:t>
                        </m:r>
                      </m:num>
                      <m:den>
                        <m:r>
                          <a:rPr lang="pt-BR" sz="20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0,438</m:t>
                        </m:r>
                      </m:den>
                    </m:f>
                  </m:oMath>
                </a14:m>
                <a:r>
                  <a:rPr lang="pt-BR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14,49 </a:t>
                </a:r>
                <a:r>
                  <a:rPr lang="pt-BR" sz="2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mca</a:t>
                </a:r>
                <a:endParaRPr lang="pt-BR" sz="2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 defTabSz="257175"/>
                <a:endParaRPr lang="pt-BR" sz="2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 defTabSz="257175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 sz="2000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h</m:t>
                    </m:r>
                    <m:sSup>
                      <m:sSupPr>
                        <m:ctrlPr>
                          <a:rPr lang="pt-BR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pt-BR" sz="20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f</m:t>
                        </m:r>
                      </m:e>
                      <m:sup>
                        <m:r>
                          <a:rPr lang="pt-BR" sz="20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pt-BR" sz="2000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20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6,107 . </m:t>
                        </m:r>
                        <m:r>
                          <m:rPr>
                            <m:sty m:val="p"/>
                          </m:rPr>
                          <a:rPr lang="pt-BR" sz="20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b</m:t>
                        </m:r>
                        <m:r>
                          <a:rPr lang="pt-BR" sz="20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. </m:t>
                        </m:r>
                        <m:sSup>
                          <m:sSupPr>
                            <m:ctrlPr>
                              <a:rPr lang="pt-BR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pt-BR" sz="2000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Q</m:t>
                            </m:r>
                          </m:e>
                          <m:sup>
                            <m:r>
                              <a:rPr lang="pt-BR" sz="2000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1,75</m:t>
                            </m:r>
                          </m:sup>
                        </m:sSup>
                        <m:r>
                          <a:rPr lang="pt-BR" sz="20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. </m:t>
                        </m:r>
                        <m:r>
                          <m:rPr>
                            <m:sty m:val="p"/>
                          </m:rPr>
                          <a:rPr lang="pt-BR" sz="20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L</m:t>
                        </m:r>
                      </m:num>
                      <m:den>
                        <m:sSup>
                          <m:sSupPr>
                            <m:ctrlPr>
                              <a:rPr lang="pt-BR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pt-BR" sz="2000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D</m:t>
                            </m:r>
                          </m:e>
                          <m:sup>
                            <m:r>
                              <a:rPr lang="pt-BR" sz="2000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4,76</m:t>
                            </m:r>
                          </m:sup>
                        </m:sSup>
                      </m:den>
                    </m:f>
                    <m:r>
                      <a:rPr lang="pt-BR" sz="2000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→1</m:t>
                    </m:r>
                    <m:r>
                      <a:rPr lang="pt-BR" sz="2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4,49</m:t>
                    </m:r>
                    <m:r>
                      <a:rPr lang="pt-BR" sz="2000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pt-BR" sz="2000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mca</m:t>
                    </m:r>
                    <m:r>
                      <a:rPr lang="pt-BR" sz="2000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20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6,107 . 0,000135 . </m:t>
                        </m:r>
                        <m:sSup>
                          <m:sSupPr>
                            <m:ctrlPr>
                              <a:rPr lang="pt-BR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BR" sz="2000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0,00248</m:t>
                            </m:r>
                          </m:e>
                          <m:sup>
                            <m:r>
                              <a:rPr lang="pt-BR" sz="2000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1,75</m:t>
                            </m:r>
                          </m:sup>
                        </m:sSup>
                        <m:r>
                          <a:rPr lang="pt-BR" sz="20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. </m:t>
                        </m:r>
                        <m:r>
                          <a:rPr lang="pt-BR" sz="20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45,5</m:t>
                        </m:r>
                      </m:num>
                      <m:den>
                        <m:sSup>
                          <m:sSupPr>
                            <m:ctrlPr>
                              <a:rPr lang="pt-BR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pt-BR" sz="2000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D</m:t>
                            </m:r>
                          </m:e>
                          <m:sup>
                            <m:r>
                              <a:rPr lang="pt-BR" sz="2000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4,76</m:t>
                            </m:r>
                          </m:sup>
                        </m:sSup>
                      </m:den>
                    </m:f>
                  </m:oMath>
                </a14:m>
                <a:r>
                  <a:rPr lang="pt-BR" sz="2000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 </a:t>
                </a:r>
              </a:p>
              <a:p>
                <a:pPr algn="just" defTabSz="257175"/>
                <a:r>
                  <a:rPr lang="pt-BR" sz="2000" dirty="0">
                    <a:solidFill>
                      <a:schemeClr val="tx1"/>
                    </a:solidFill>
                    <a:latin typeface="Cambria Math" panose="02040503050406030204" pitchFamily="18" charset="0"/>
                    <a:sym typeface="Wingdings" panose="05000000000000000000" pitchFamily="2" charset="2"/>
                  </a:rPr>
                  <a:t>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 sz="2000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D</m:t>
                    </m:r>
                    <m:r>
                      <a:rPr lang="pt-BR" sz="2000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=0,0315</m:t>
                    </m:r>
                    <m:r>
                      <a:rPr lang="pt-BR" sz="2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pt-BR" sz="2000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pt-BR" sz="2000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m</m:t>
                    </m:r>
                    <m:r>
                      <a:rPr lang="pt-BR" sz="2000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→31,52</m:t>
                    </m:r>
                    <m:r>
                      <a:rPr lang="pt-BR" sz="2000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pt-BR" sz="2000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mm</m:t>
                    </m:r>
                  </m:oMath>
                </a14:m>
                <a:endParaRPr lang="pt-BR" sz="2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" name="CaixaDeTexto 5">
                <a:extLst>
                  <a:ext uri="{FF2B5EF4-FFF2-40B4-BE49-F238E27FC236}">
                    <a16:creationId xmlns:a16="http://schemas.microsoft.com/office/drawing/2014/main" id="{98BD607B-3154-7C65-DFDC-E74418B38E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591" y="1941607"/>
                <a:ext cx="7880684" cy="1665841"/>
              </a:xfrm>
              <a:prstGeom prst="rect">
                <a:avLst/>
              </a:prstGeom>
              <a:blipFill>
                <a:blip r:embed="rId2"/>
                <a:stretch>
                  <a:fillRect l="-773" b="-586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3929163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B29A31AD-C583-E227-65B3-85393C606D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5536" y="6191058"/>
            <a:ext cx="5004665" cy="365125"/>
          </a:xfrm>
        </p:spPr>
        <p:txBody>
          <a:bodyPr/>
          <a:lstStyle/>
          <a:p>
            <a:pPr defTabSz="257175"/>
            <a:r>
              <a:rPr lang="pt-BR">
                <a:latin typeface="Century Gothic" panose="020B0502020202020204"/>
              </a:rPr>
              <a:t>Prof Patricia A A Marques LEB1571 Irrigação ESALQ 2023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F357E4D1-E8A4-2A26-86F1-734EE2250AEF}"/>
              </a:ext>
            </a:extLst>
          </p:cNvPr>
          <p:cNvSpPr txBox="1"/>
          <p:nvPr/>
        </p:nvSpPr>
        <p:spPr>
          <a:xfrm>
            <a:off x="553452" y="491321"/>
            <a:ext cx="7978987" cy="1283045"/>
          </a:xfrm>
          <a:prstGeom prst="rect">
            <a:avLst/>
          </a:prstGeom>
          <a:solidFill>
            <a:schemeClr val="bg1"/>
          </a:solidFill>
        </p:spPr>
        <p:txBody>
          <a:bodyPr wrap="square" lIns="51435" tIns="25718" rIns="51435" bIns="25718" anchor="t">
            <a:spAutoFit/>
          </a:bodyPr>
          <a:lstStyle/>
          <a:p>
            <a:pPr algn="ctr" defTabSz="257175"/>
            <a:r>
              <a:rPr lang="pt-B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Nossos dados:  PS = 15 </a:t>
            </a:r>
            <a:r>
              <a:rPr lang="pt-BR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mca</a:t>
            </a:r>
            <a:r>
              <a:rPr lang="pt-B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r>
              <a:rPr lang="pt-BR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hf</a:t>
            </a:r>
            <a:r>
              <a:rPr lang="pt-B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permitida na derivação = 5,71 </a:t>
            </a:r>
            <a:r>
              <a:rPr lang="pt-BR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mca</a:t>
            </a:r>
            <a:r>
              <a:rPr lang="pt-B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;  </a:t>
            </a:r>
          </a:p>
          <a:p>
            <a:pPr algn="ctr" defTabSz="257175"/>
            <a:r>
              <a:rPr lang="pt-B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QD = 0,00248 m³/s, PVC  (b = 0,000135 ou C =150), utilizaremos </a:t>
            </a:r>
          </a:p>
          <a:p>
            <a:pPr algn="ctr" defTabSz="257175"/>
            <a:r>
              <a:rPr lang="pt-BR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Flamant</a:t>
            </a:r>
            <a:r>
              <a:rPr lang="pt-B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(m= 1,75) ou HW (m = 1,852);  primeira saída a ½ espaçamento </a:t>
            </a:r>
          </a:p>
          <a:p>
            <a:pPr algn="ctr" defTabSz="257175"/>
            <a:r>
              <a:rPr lang="pt-B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e L = 45,5 m</a:t>
            </a:r>
          </a:p>
        </p:txBody>
      </p:sp>
      <p:graphicFrame>
        <p:nvGraphicFramePr>
          <p:cNvPr id="2" name="Tabela 4">
            <a:extLst>
              <a:ext uri="{FF2B5EF4-FFF2-40B4-BE49-F238E27FC236}">
                <a16:creationId xmlns:a16="http://schemas.microsoft.com/office/drawing/2014/main" id="{4D4470BE-7D8F-431B-C958-609E049E87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3075340"/>
              </p:ext>
            </p:extLst>
          </p:nvPr>
        </p:nvGraphicFramePr>
        <p:xfrm>
          <a:off x="251520" y="3920023"/>
          <a:ext cx="3725185" cy="21259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3417">
                  <a:extLst>
                    <a:ext uri="{9D8B030D-6E8A-4147-A177-3AD203B41FA5}">
                      <a16:colId xmlns:a16="http://schemas.microsoft.com/office/drawing/2014/main" val="2764691429"/>
                    </a:ext>
                  </a:extLst>
                </a:gridCol>
                <a:gridCol w="909964">
                  <a:extLst>
                    <a:ext uri="{9D8B030D-6E8A-4147-A177-3AD203B41FA5}">
                      <a16:colId xmlns:a16="http://schemas.microsoft.com/office/drawing/2014/main" val="3175767851"/>
                    </a:ext>
                  </a:extLst>
                </a:gridCol>
                <a:gridCol w="843550">
                  <a:extLst>
                    <a:ext uri="{9D8B030D-6E8A-4147-A177-3AD203B41FA5}">
                      <a16:colId xmlns:a16="http://schemas.microsoft.com/office/drawing/2014/main" val="836621551"/>
                    </a:ext>
                  </a:extLst>
                </a:gridCol>
                <a:gridCol w="798254">
                  <a:extLst>
                    <a:ext uri="{9D8B030D-6E8A-4147-A177-3AD203B41FA5}">
                      <a16:colId xmlns:a16="http://schemas.microsoft.com/office/drawing/2014/main" val="886531383"/>
                    </a:ext>
                  </a:extLst>
                </a:gridCol>
              </a:tblGrid>
              <a:tr h="668655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DN e Diâmetro interno (ø) (mm)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err="1"/>
                        <a:t>hf</a:t>
                      </a:r>
                      <a:r>
                        <a:rPr lang="pt-BR" sz="1800" dirty="0"/>
                        <a:t>* (</a:t>
                      </a:r>
                      <a:r>
                        <a:rPr lang="pt-BR" sz="1800" dirty="0" err="1"/>
                        <a:t>mca</a:t>
                      </a:r>
                      <a:r>
                        <a:rPr lang="pt-BR" sz="1800" dirty="0"/>
                        <a:t>)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 err="1"/>
                        <a:t>hf</a:t>
                      </a:r>
                      <a:endParaRPr lang="pt-BR" sz="1800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/>
                        <a:t> (</a:t>
                      </a:r>
                      <a:r>
                        <a:rPr lang="pt-BR" sz="1800" dirty="0" err="1"/>
                        <a:t>mca</a:t>
                      </a:r>
                      <a:r>
                        <a:rPr lang="pt-BR" sz="1800" dirty="0"/>
                        <a:t>)</a:t>
                      </a:r>
                    </a:p>
                    <a:p>
                      <a:pPr algn="ctr"/>
                      <a:endParaRPr lang="pt-BR" sz="18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/>
                        <a:t>V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/>
                        <a:t>(m/s)</a:t>
                      </a:r>
                    </a:p>
                    <a:p>
                      <a:pPr algn="ctr"/>
                      <a:endParaRPr lang="pt-BR" sz="1800" dirty="0"/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785933525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26 (26)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36,24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14,27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4,67</a:t>
                      </a: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4100969388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35 (32)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13,49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5,31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3,08</a:t>
                      </a: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2752057026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40 (36,2)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7,50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2,96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2,40</a:t>
                      </a: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604763416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3" name="CaixaDeTexto 2">
                <a:extLst>
                  <a:ext uri="{FF2B5EF4-FFF2-40B4-BE49-F238E27FC236}">
                    <a16:creationId xmlns:a16="http://schemas.microsoft.com/office/drawing/2014/main" id="{93CDC39A-CA4A-D38B-BFC5-3BEC4877D776}"/>
                  </a:ext>
                </a:extLst>
              </p:cNvPr>
              <p:cNvSpPr txBox="1"/>
              <p:nvPr/>
            </p:nvSpPr>
            <p:spPr>
              <a:xfrm>
                <a:off x="758591" y="1941607"/>
                <a:ext cx="7880684" cy="16658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defTabSz="257175"/>
                <a:r>
                  <a:rPr lang="pt-BR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Solução:	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 sz="2000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F</m:t>
                    </m:r>
                    <m:r>
                      <a:rPr lang="pt-BR" sz="2000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7 </m:t>
                    </m:r>
                    <m:r>
                      <m:rPr>
                        <m:sty m:val="p"/>
                      </m:rPr>
                      <a:rPr lang="pt-BR" sz="2000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saidas</m:t>
                    </m:r>
                    <m:r>
                      <a:rPr lang="pt-BR" sz="2000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=0,394</m:t>
                    </m:r>
                  </m:oMath>
                </a14:m>
                <a:r>
                  <a:rPr lang="pt-BR" sz="2000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 </a:t>
                </a:r>
                <a:r>
                  <a:rPr lang="pt-BR" sz="2000" dirty="0">
                    <a:solidFill>
                      <a:schemeClr val="tx1"/>
                    </a:solidFill>
                    <a:latin typeface="Times New Roman" panose="02020603050405020304" pitchFamily="18" charset="0"/>
                    <a:sym typeface="Wingdings" panose="05000000000000000000" pitchFamily="2" charset="2"/>
                  </a:rPr>
                  <a:t> </a:t>
                </a:r>
                <a:r>
                  <a:rPr lang="pt-BR" sz="2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hf</a:t>
                </a:r>
                <a:r>
                  <a:rPr lang="pt-BR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* =</a:t>
                </a:r>
                <a14:m>
                  <m:oMath xmlns:m="http://schemas.openxmlformats.org/officeDocument/2006/math">
                    <m:r>
                      <a:rPr lang="pt-BR" sz="2000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pt-BR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pt-BR" sz="20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hf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pt-BR" sz="20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F</m:t>
                        </m:r>
                      </m:den>
                    </m:f>
                    <m:r>
                      <a:rPr lang="pt-BR" sz="2000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pt-BR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20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5,71</m:t>
                        </m:r>
                      </m:num>
                      <m:den>
                        <m:r>
                          <a:rPr lang="pt-BR" sz="20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0,438</m:t>
                        </m:r>
                      </m:den>
                    </m:f>
                  </m:oMath>
                </a14:m>
                <a:r>
                  <a:rPr lang="pt-BR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14,49 </a:t>
                </a:r>
                <a:r>
                  <a:rPr lang="pt-BR" sz="2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mca</a:t>
                </a:r>
                <a:endParaRPr lang="pt-BR" sz="2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 defTabSz="257175"/>
                <a:endParaRPr lang="pt-BR" sz="2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 defTabSz="257175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 sz="2000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h</m:t>
                    </m:r>
                    <m:sSup>
                      <m:sSupPr>
                        <m:ctrlPr>
                          <a:rPr lang="pt-BR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pt-BR" sz="20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f</m:t>
                        </m:r>
                      </m:e>
                      <m:sup>
                        <m:r>
                          <a:rPr lang="pt-BR" sz="20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pt-BR" sz="2000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20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6,107 . </m:t>
                        </m:r>
                        <m:r>
                          <m:rPr>
                            <m:sty m:val="p"/>
                          </m:rPr>
                          <a:rPr lang="pt-BR" sz="20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b</m:t>
                        </m:r>
                        <m:r>
                          <a:rPr lang="pt-BR" sz="20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. </m:t>
                        </m:r>
                        <m:sSup>
                          <m:sSupPr>
                            <m:ctrlPr>
                              <a:rPr lang="pt-BR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pt-BR" sz="2000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Q</m:t>
                            </m:r>
                          </m:e>
                          <m:sup>
                            <m:r>
                              <a:rPr lang="pt-BR" sz="2000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1,75</m:t>
                            </m:r>
                          </m:sup>
                        </m:sSup>
                        <m:r>
                          <a:rPr lang="pt-BR" sz="20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. </m:t>
                        </m:r>
                        <m:r>
                          <m:rPr>
                            <m:sty m:val="p"/>
                          </m:rPr>
                          <a:rPr lang="pt-BR" sz="20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L</m:t>
                        </m:r>
                      </m:num>
                      <m:den>
                        <m:sSup>
                          <m:sSupPr>
                            <m:ctrlPr>
                              <a:rPr lang="pt-BR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pt-BR" sz="2000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D</m:t>
                            </m:r>
                          </m:e>
                          <m:sup>
                            <m:r>
                              <a:rPr lang="pt-BR" sz="2000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4,76</m:t>
                            </m:r>
                          </m:sup>
                        </m:sSup>
                      </m:den>
                    </m:f>
                    <m:r>
                      <a:rPr lang="pt-BR" sz="2000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→1</m:t>
                    </m:r>
                    <m:r>
                      <a:rPr lang="pt-BR" sz="2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4,49</m:t>
                    </m:r>
                    <m:r>
                      <a:rPr lang="pt-BR" sz="2000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pt-BR" sz="2000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mca</m:t>
                    </m:r>
                    <m:r>
                      <a:rPr lang="pt-BR" sz="2000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20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6,107 . 0,000135 . </m:t>
                        </m:r>
                        <m:sSup>
                          <m:sSupPr>
                            <m:ctrlPr>
                              <a:rPr lang="pt-BR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BR" sz="2000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0,00248</m:t>
                            </m:r>
                          </m:e>
                          <m:sup>
                            <m:r>
                              <a:rPr lang="pt-BR" sz="2000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1,75</m:t>
                            </m:r>
                          </m:sup>
                        </m:sSup>
                        <m:r>
                          <a:rPr lang="pt-BR" sz="20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. </m:t>
                        </m:r>
                        <m:r>
                          <a:rPr lang="pt-BR" sz="20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45,5</m:t>
                        </m:r>
                      </m:num>
                      <m:den>
                        <m:sSup>
                          <m:sSupPr>
                            <m:ctrlPr>
                              <a:rPr lang="pt-BR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pt-BR" sz="2000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D</m:t>
                            </m:r>
                          </m:e>
                          <m:sup>
                            <m:r>
                              <a:rPr lang="pt-BR" sz="2000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4,76</m:t>
                            </m:r>
                          </m:sup>
                        </m:sSup>
                      </m:den>
                    </m:f>
                  </m:oMath>
                </a14:m>
                <a:r>
                  <a:rPr lang="pt-BR" sz="2000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 </a:t>
                </a:r>
              </a:p>
              <a:p>
                <a:pPr algn="just" defTabSz="257175"/>
                <a:r>
                  <a:rPr lang="pt-BR" sz="2000" dirty="0">
                    <a:solidFill>
                      <a:schemeClr val="tx1"/>
                    </a:solidFill>
                    <a:latin typeface="Cambria Math" panose="02040503050406030204" pitchFamily="18" charset="0"/>
                    <a:sym typeface="Wingdings" panose="05000000000000000000" pitchFamily="2" charset="2"/>
                  </a:rPr>
                  <a:t>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 sz="2000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D</m:t>
                    </m:r>
                    <m:r>
                      <a:rPr lang="pt-BR" sz="2000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=0,</m:t>
                    </m:r>
                    <m:r>
                      <a:rPr lang="pt-BR" sz="2000">
                        <a:latin typeface="Cambria Math" panose="02040503050406030204" pitchFamily="18" charset="0"/>
                      </a:rPr>
                      <m:t>03152 </m:t>
                    </m:r>
                    <m:r>
                      <m:rPr>
                        <m:sty m:val="p"/>
                      </m:rPr>
                      <a:rPr lang="pt-BR" sz="2000">
                        <a:latin typeface="Cambria Math" panose="02040503050406030204" pitchFamily="18" charset="0"/>
                      </a:rPr>
                      <m:t>m</m:t>
                    </m:r>
                    <m:r>
                      <a:rPr lang="pt-BR" sz="2000">
                        <a:latin typeface="Cambria Math" panose="02040503050406030204" pitchFamily="18" charset="0"/>
                      </a:rPr>
                      <m:t> →31,52 </m:t>
                    </m:r>
                    <m:r>
                      <m:rPr>
                        <m:sty m:val="p"/>
                      </m:rPr>
                      <a:rPr lang="pt-BR" sz="2000">
                        <a:latin typeface="Cambria Math" panose="02040503050406030204" pitchFamily="18" charset="0"/>
                      </a:rPr>
                      <m:t>mm</m:t>
                    </m:r>
                  </m:oMath>
                </a14:m>
                <a:endParaRPr lang="pt-BR" sz="2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CaixaDeTexto 2">
                <a:extLst>
                  <a:ext uri="{FF2B5EF4-FFF2-40B4-BE49-F238E27FC236}">
                    <a16:creationId xmlns:a16="http://schemas.microsoft.com/office/drawing/2014/main" id="{93CDC39A-CA4A-D38B-BFC5-3BEC4877D7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591" y="1941607"/>
                <a:ext cx="7880684" cy="1665841"/>
              </a:xfrm>
              <a:prstGeom prst="rect">
                <a:avLst/>
              </a:prstGeom>
              <a:blipFill>
                <a:blip r:embed="rId2"/>
                <a:stretch>
                  <a:fillRect l="-773" b="-586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7933729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B29A31AD-C583-E227-65B3-85393C606D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5536" y="6191058"/>
            <a:ext cx="5004665" cy="365125"/>
          </a:xfrm>
        </p:spPr>
        <p:txBody>
          <a:bodyPr/>
          <a:lstStyle/>
          <a:p>
            <a:pPr defTabSz="257175"/>
            <a:r>
              <a:rPr lang="pt-BR">
                <a:latin typeface="Century Gothic" panose="020B0502020202020204"/>
              </a:rPr>
              <a:t>Prof Patricia A A Marques LEB1571 Irrigação ESALQ 2023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F357E4D1-E8A4-2A26-86F1-734EE2250AEF}"/>
              </a:ext>
            </a:extLst>
          </p:cNvPr>
          <p:cNvSpPr txBox="1"/>
          <p:nvPr/>
        </p:nvSpPr>
        <p:spPr>
          <a:xfrm>
            <a:off x="553452" y="491321"/>
            <a:ext cx="7978987" cy="1283045"/>
          </a:xfrm>
          <a:prstGeom prst="rect">
            <a:avLst/>
          </a:prstGeom>
          <a:solidFill>
            <a:schemeClr val="bg1"/>
          </a:solidFill>
        </p:spPr>
        <p:txBody>
          <a:bodyPr wrap="square" lIns="51435" tIns="25718" rIns="51435" bIns="25718" anchor="t">
            <a:spAutoFit/>
          </a:bodyPr>
          <a:lstStyle/>
          <a:p>
            <a:pPr algn="ctr" defTabSz="257175"/>
            <a:r>
              <a:rPr lang="pt-B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Nossos dados:  PS = 15 </a:t>
            </a:r>
            <a:r>
              <a:rPr lang="pt-BR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mca</a:t>
            </a:r>
            <a:r>
              <a:rPr lang="pt-B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r>
              <a:rPr lang="pt-BR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hf</a:t>
            </a:r>
            <a:r>
              <a:rPr lang="pt-B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permitida na derivação = 5,71 </a:t>
            </a:r>
            <a:r>
              <a:rPr lang="pt-BR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mca</a:t>
            </a:r>
            <a:r>
              <a:rPr lang="pt-B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;  </a:t>
            </a:r>
          </a:p>
          <a:p>
            <a:pPr algn="ctr" defTabSz="257175"/>
            <a:r>
              <a:rPr lang="pt-B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QD = 0,00248 m³/s, PVC  (b = 0,000135 ou C =150), utilizaremos </a:t>
            </a:r>
          </a:p>
          <a:p>
            <a:pPr algn="ctr" defTabSz="257175"/>
            <a:r>
              <a:rPr lang="pt-BR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Flamant</a:t>
            </a:r>
            <a:r>
              <a:rPr lang="pt-B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(m= 1,75) ou HW (m = 1,852);  primeira saída a ½ espaçamento </a:t>
            </a:r>
          </a:p>
          <a:p>
            <a:pPr algn="ctr" defTabSz="257175"/>
            <a:r>
              <a:rPr lang="pt-B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e L = 45,5 m</a:t>
            </a:r>
          </a:p>
        </p:txBody>
      </p:sp>
      <p:graphicFrame>
        <p:nvGraphicFramePr>
          <p:cNvPr id="2" name="Tabela 4">
            <a:extLst>
              <a:ext uri="{FF2B5EF4-FFF2-40B4-BE49-F238E27FC236}">
                <a16:creationId xmlns:a16="http://schemas.microsoft.com/office/drawing/2014/main" id="{4D4470BE-7D8F-431B-C958-609E049E87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1556167"/>
              </p:ext>
            </p:extLst>
          </p:nvPr>
        </p:nvGraphicFramePr>
        <p:xfrm>
          <a:off x="251520" y="3920023"/>
          <a:ext cx="3725185" cy="21259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3417">
                  <a:extLst>
                    <a:ext uri="{9D8B030D-6E8A-4147-A177-3AD203B41FA5}">
                      <a16:colId xmlns:a16="http://schemas.microsoft.com/office/drawing/2014/main" val="2764691429"/>
                    </a:ext>
                  </a:extLst>
                </a:gridCol>
                <a:gridCol w="909964">
                  <a:extLst>
                    <a:ext uri="{9D8B030D-6E8A-4147-A177-3AD203B41FA5}">
                      <a16:colId xmlns:a16="http://schemas.microsoft.com/office/drawing/2014/main" val="3175767851"/>
                    </a:ext>
                  </a:extLst>
                </a:gridCol>
                <a:gridCol w="843550">
                  <a:extLst>
                    <a:ext uri="{9D8B030D-6E8A-4147-A177-3AD203B41FA5}">
                      <a16:colId xmlns:a16="http://schemas.microsoft.com/office/drawing/2014/main" val="836621551"/>
                    </a:ext>
                  </a:extLst>
                </a:gridCol>
                <a:gridCol w="798254">
                  <a:extLst>
                    <a:ext uri="{9D8B030D-6E8A-4147-A177-3AD203B41FA5}">
                      <a16:colId xmlns:a16="http://schemas.microsoft.com/office/drawing/2014/main" val="886531383"/>
                    </a:ext>
                  </a:extLst>
                </a:gridCol>
              </a:tblGrid>
              <a:tr h="668655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DN e Diâmetro interno (ø) (mm)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err="1"/>
                        <a:t>hf</a:t>
                      </a:r>
                      <a:r>
                        <a:rPr lang="pt-BR" sz="1800" dirty="0"/>
                        <a:t>* (</a:t>
                      </a:r>
                      <a:r>
                        <a:rPr lang="pt-BR" sz="1800" dirty="0" err="1"/>
                        <a:t>mca</a:t>
                      </a:r>
                      <a:r>
                        <a:rPr lang="pt-BR" sz="1800" dirty="0"/>
                        <a:t>)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 err="1"/>
                        <a:t>hf</a:t>
                      </a:r>
                      <a:endParaRPr lang="pt-BR" sz="1800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/>
                        <a:t> (</a:t>
                      </a:r>
                      <a:r>
                        <a:rPr lang="pt-BR" sz="1800" dirty="0" err="1"/>
                        <a:t>mca</a:t>
                      </a:r>
                      <a:r>
                        <a:rPr lang="pt-BR" sz="1800" dirty="0"/>
                        <a:t>)</a:t>
                      </a:r>
                    </a:p>
                    <a:p>
                      <a:pPr algn="ctr"/>
                      <a:endParaRPr lang="pt-BR" sz="18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/>
                        <a:t>V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/>
                        <a:t>(m/s)</a:t>
                      </a:r>
                    </a:p>
                    <a:p>
                      <a:pPr algn="ctr"/>
                      <a:endParaRPr lang="pt-BR" sz="1800" dirty="0"/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785933525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26 (26)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36,24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14,27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4,67</a:t>
                      </a: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4100969388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35 (32)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13,49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5,31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3,08</a:t>
                      </a: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2752057026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40 (36,2)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7,50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2,96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2,40</a:t>
                      </a: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604763416"/>
                  </a:ext>
                </a:extLst>
              </a:tr>
            </a:tbl>
          </a:graphicData>
        </a:graphic>
      </p:graphicFrame>
      <p:sp>
        <p:nvSpPr>
          <p:cNvPr id="3" name="Object 3">
            <a:extLst>
              <a:ext uri="{FF2B5EF4-FFF2-40B4-BE49-F238E27FC236}">
                <a16:creationId xmlns:a16="http://schemas.microsoft.com/office/drawing/2014/main" id="{EE02D1C5-972D-9945-3290-4E49331673BC}"/>
              </a:ext>
            </a:extLst>
          </p:cNvPr>
          <p:cNvSpPr txBox="1"/>
          <p:nvPr/>
        </p:nvSpPr>
        <p:spPr bwMode="auto">
          <a:xfrm>
            <a:off x="4343733" y="3920022"/>
            <a:ext cx="4023962" cy="2029257"/>
          </a:xfrm>
          <a:custGeom>
            <a:avLst/>
            <a:gdLst>
              <a:gd name="connsiteX0" fmla="*/ 0 w 4023962"/>
              <a:gd name="connsiteY0" fmla="*/ 0 h 2029257"/>
              <a:gd name="connsiteX1" fmla="*/ 574852 w 4023962"/>
              <a:gd name="connsiteY1" fmla="*/ 0 h 2029257"/>
              <a:gd name="connsiteX2" fmla="*/ 1028985 w 4023962"/>
              <a:gd name="connsiteY2" fmla="*/ 0 h 2029257"/>
              <a:gd name="connsiteX3" fmla="*/ 1684316 w 4023962"/>
              <a:gd name="connsiteY3" fmla="*/ 0 h 2029257"/>
              <a:gd name="connsiteX4" fmla="*/ 2138448 w 4023962"/>
              <a:gd name="connsiteY4" fmla="*/ 0 h 2029257"/>
              <a:gd name="connsiteX5" fmla="*/ 2592581 w 4023962"/>
              <a:gd name="connsiteY5" fmla="*/ 0 h 2029257"/>
              <a:gd name="connsiteX6" fmla="*/ 3167433 w 4023962"/>
              <a:gd name="connsiteY6" fmla="*/ 0 h 2029257"/>
              <a:gd name="connsiteX7" fmla="*/ 4023962 w 4023962"/>
              <a:gd name="connsiteY7" fmla="*/ 0 h 2029257"/>
              <a:gd name="connsiteX8" fmla="*/ 4023962 w 4023962"/>
              <a:gd name="connsiteY8" fmla="*/ 507314 h 2029257"/>
              <a:gd name="connsiteX9" fmla="*/ 4023962 w 4023962"/>
              <a:gd name="connsiteY9" fmla="*/ 974043 h 2029257"/>
              <a:gd name="connsiteX10" fmla="*/ 4023962 w 4023962"/>
              <a:gd name="connsiteY10" fmla="*/ 1420480 h 2029257"/>
              <a:gd name="connsiteX11" fmla="*/ 4023962 w 4023962"/>
              <a:gd name="connsiteY11" fmla="*/ 2029257 h 2029257"/>
              <a:gd name="connsiteX12" fmla="*/ 3569829 w 4023962"/>
              <a:gd name="connsiteY12" fmla="*/ 2029257 h 2029257"/>
              <a:gd name="connsiteX13" fmla="*/ 2954738 w 4023962"/>
              <a:gd name="connsiteY13" fmla="*/ 2029257 h 2029257"/>
              <a:gd name="connsiteX14" fmla="*/ 2339646 w 4023962"/>
              <a:gd name="connsiteY14" fmla="*/ 2029257 h 2029257"/>
              <a:gd name="connsiteX15" fmla="*/ 1684316 w 4023962"/>
              <a:gd name="connsiteY15" fmla="*/ 2029257 h 2029257"/>
              <a:gd name="connsiteX16" fmla="*/ 1149703 w 4023962"/>
              <a:gd name="connsiteY16" fmla="*/ 2029257 h 2029257"/>
              <a:gd name="connsiteX17" fmla="*/ 574852 w 4023962"/>
              <a:gd name="connsiteY17" fmla="*/ 2029257 h 2029257"/>
              <a:gd name="connsiteX18" fmla="*/ 0 w 4023962"/>
              <a:gd name="connsiteY18" fmla="*/ 2029257 h 2029257"/>
              <a:gd name="connsiteX19" fmla="*/ 0 w 4023962"/>
              <a:gd name="connsiteY19" fmla="*/ 1562528 h 2029257"/>
              <a:gd name="connsiteX20" fmla="*/ 0 w 4023962"/>
              <a:gd name="connsiteY20" fmla="*/ 1014629 h 2029257"/>
              <a:gd name="connsiteX21" fmla="*/ 0 w 4023962"/>
              <a:gd name="connsiteY21" fmla="*/ 527607 h 2029257"/>
              <a:gd name="connsiteX22" fmla="*/ 0 w 4023962"/>
              <a:gd name="connsiteY22" fmla="*/ 0 h 2029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4023962" h="2029257" fill="none" extrusionOk="0">
                <a:moveTo>
                  <a:pt x="0" y="0"/>
                </a:moveTo>
                <a:cubicBezTo>
                  <a:pt x="154962" y="-56001"/>
                  <a:pt x="403434" y="24552"/>
                  <a:pt x="574852" y="0"/>
                </a:cubicBezTo>
                <a:cubicBezTo>
                  <a:pt x="746270" y="-24552"/>
                  <a:pt x="916629" y="7327"/>
                  <a:pt x="1028985" y="0"/>
                </a:cubicBezTo>
                <a:cubicBezTo>
                  <a:pt x="1141341" y="-7327"/>
                  <a:pt x="1504400" y="42238"/>
                  <a:pt x="1684316" y="0"/>
                </a:cubicBezTo>
                <a:cubicBezTo>
                  <a:pt x="1864232" y="-42238"/>
                  <a:pt x="2040980" y="4566"/>
                  <a:pt x="2138448" y="0"/>
                </a:cubicBezTo>
                <a:cubicBezTo>
                  <a:pt x="2235916" y="-4566"/>
                  <a:pt x="2424831" y="47413"/>
                  <a:pt x="2592581" y="0"/>
                </a:cubicBezTo>
                <a:cubicBezTo>
                  <a:pt x="2760331" y="-47413"/>
                  <a:pt x="2998426" y="57309"/>
                  <a:pt x="3167433" y="0"/>
                </a:cubicBezTo>
                <a:cubicBezTo>
                  <a:pt x="3336440" y="-57309"/>
                  <a:pt x="3621855" y="32644"/>
                  <a:pt x="4023962" y="0"/>
                </a:cubicBezTo>
                <a:cubicBezTo>
                  <a:pt x="4053594" y="132768"/>
                  <a:pt x="3967383" y="302752"/>
                  <a:pt x="4023962" y="507314"/>
                </a:cubicBezTo>
                <a:cubicBezTo>
                  <a:pt x="4080541" y="711876"/>
                  <a:pt x="3973203" y="748754"/>
                  <a:pt x="4023962" y="974043"/>
                </a:cubicBezTo>
                <a:cubicBezTo>
                  <a:pt x="4074721" y="1199332"/>
                  <a:pt x="4007717" y="1245192"/>
                  <a:pt x="4023962" y="1420480"/>
                </a:cubicBezTo>
                <a:cubicBezTo>
                  <a:pt x="4040207" y="1595768"/>
                  <a:pt x="3952026" y="1740936"/>
                  <a:pt x="4023962" y="2029257"/>
                </a:cubicBezTo>
                <a:cubicBezTo>
                  <a:pt x="3872624" y="2059080"/>
                  <a:pt x="3722115" y="1993876"/>
                  <a:pt x="3569829" y="2029257"/>
                </a:cubicBezTo>
                <a:cubicBezTo>
                  <a:pt x="3417543" y="2064638"/>
                  <a:pt x="3242511" y="1989636"/>
                  <a:pt x="2954738" y="2029257"/>
                </a:cubicBezTo>
                <a:cubicBezTo>
                  <a:pt x="2666965" y="2068878"/>
                  <a:pt x="2565392" y="1989969"/>
                  <a:pt x="2339646" y="2029257"/>
                </a:cubicBezTo>
                <a:cubicBezTo>
                  <a:pt x="2113900" y="2068545"/>
                  <a:pt x="1900067" y="1976006"/>
                  <a:pt x="1684316" y="2029257"/>
                </a:cubicBezTo>
                <a:cubicBezTo>
                  <a:pt x="1468565" y="2082508"/>
                  <a:pt x="1332200" y="2026699"/>
                  <a:pt x="1149703" y="2029257"/>
                </a:cubicBezTo>
                <a:cubicBezTo>
                  <a:pt x="967206" y="2031815"/>
                  <a:pt x="817659" y="2025745"/>
                  <a:pt x="574852" y="2029257"/>
                </a:cubicBezTo>
                <a:cubicBezTo>
                  <a:pt x="332045" y="2032769"/>
                  <a:pt x="241787" y="1986657"/>
                  <a:pt x="0" y="2029257"/>
                </a:cubicBezTo>
                <a:cubicBezTo>
                  <a:pt x="-5586" y="1924942"/>
                  <a:pt x="43107" y="1764585"/>
                  <a:pt x="0" y="1562528"/>
                </a:cubicBezTo>
                <a:cubicBezTo>
                  <a:pt x="-43107" y="1360471"/>
                  <a:pt x="32452" y="1235069"/>
                  <a:pt x="0" y="1014629"/>
                </a:cubicBezTo>
                <a:cubicBezTo>
                  <a:pt x="-32452" y="794189"/>
                  <a:pt x="21251" y="744921"/>
                  <a:pt x="0" y="527607"/>
                </a:cubicBezTo>
                <a:cubicBezTo>
                  <a:pt x="-21251" y="310293"/>
                  <a:pt x="47469" y="184701"/>
                  <a:pt x="0" y="0"/>
                </a:cubicBezTo>
                <a:close/>
              </a:path>
              <a:path w="4023962" h="2029257" stroke="0" extrusionOk="0">
                <a:moveTo>
                  <a:pt x="0" y="0"/>
                </a:moveTo>
                <a:cubicBezTo>
                  <a:pt x="194907" y="-24794"/>
                  <a:pt x="345894" y="23583"/>
                  <a:pt x="454133" y="0"/>
                </a:cubicBezTo>
                <a:cubicBezTo>
                  <a:pt x="562372" y="-23583"/>
                  <a:pt x="792019" y="21483"/>
                  <a:pt x="1069224" y="0"/>
                </a:cubicBezTo>
                <a:cubicBezTo>
                  <a:pt x="1346429" y="-21483"/>
                  <a:pt x="1475896" y="73090"/>
                  <a:pt x="1684316" y="0"/>
                </a:cubicBezTo>
                <a:cubicBezTo>
                  <a:pt x="1892736" y="-73090"/>
                  <a:pt x="1945906" y="45510"/>
                  <a:pt x="2138448" y="0"/>
                </a:cubicBezTo>
                <a:cubicBezTo>
                  <a:pt x="2330990" y="-45510"/>
                  <a:pt x="2612916" y="28315"/>
                  <a:pt x="2793779" y="0"/>
                </a:cubicBezTo>
                <a:cubicBezTo>
                  <a:pt x="2974642" y="-28315"/>
                  <a:pt x="3023786" y="39349"/>
                  <a:pt x="3247912" y="0"/>
                </a:cubicBezTo>
                <a:cubicBezTo>
                  <a:pt x="3472038" y="-39349"/>
                  <a:pt x="3643319" y="48169"/>
                  <a:pt x="4023962" y="0"/>
                </a:cubicBezTo>
                <a:cubicBezTo>
                  <a:pt x="4055167" y="161839"/>
                  <a:pt x="3969333" y="344973"/>
                  <a:pt x="4023962" y="466729"/>
                </a:cubicBezTo>
                <a:cubicBezTo>
                  <a:pt x="4078591" y="588485"/>
                  <a:pt x="4002491" y="821824"/>
                  <a:pt x="4023962" y="933458"/>
                </a:cubicBezTo>
                <a:cubicBezTo>
                  <a:pt x="4045433" y="1045092"/>
                  <a:pt x="4020070" y="1271143"/>
                  <a:pt x="4023962" y="1379895"/>
                </a:cubicBezTo>
                <a:cubicBezTo>
                  <a:pt x="4027854" y="1488647"/>
                  <a:pt x="3965371" y="1747080"/>
                  <a:pt x="4023962" y="2029257"/>
                </a:cubicBezTo>
                <a:cubicBezTo>
                  <a:pt x="3874368" y="2073498"/>
                  <a:pt x="3653571" y="1975563"/>
                  <a:pt x="3368631" y="2029257"/>
                </a:cubicBezTo>
                <a:cubicBezTo>
                  <a:pt x="3083691" y="2082951"/>
                  <a:pt x="3015978" y="1969808"/>
                  <a:pt x="2834019" y="2029257"/>
                </a:cubicBezTo>
                <a:cubicBezTo>
                  <a:pt x="2652060" y="2088706"/>
                  <a:pt x="2520806" y="1991787"/>
                  <a:pt x="2339646" y="2029257"/>
                </a:cubicBezTo>
                <a:cubicBezTo>
                  <a:pt x="2158486" y="2066727"/>
                  <a:pt x="1984468" y="2001401"/>
                  <a:pt x="1724555" y="2029257"/>
                </a:cubicBezTo>
                <a:cubicBezTo>
                  <a:pt x="1464642" y="2057113"/>
                  <a:pt x="1324333" y="2011274"/>
                  <a:pt x="1189943" y="2029257"/>
                </a:cubicBezTo>
                <a:cubicBezTo>
                  <a:pt x="1055553" y="2047240"/>
                  <a:pt x="820733" y="2028880"/>
                  <a:pt x="615091" y="2029257"/>
                </a:cubicBezTo>
                <a:cubicBezTo>
                  <a:pt x="409449" y="2029634"/>
                  <a:pt x="272672" y="2027007"/>
                  <a:pt x="0" y="2029257"/>
                </a:cubicBezTo>
                <a:cubicBezTo>
                  <a:pt x="-30940" y="1861333"/>
                  <a:pt x="17560" y="1666554"/>
                  <a:pt x="0" y="1562528"/>
                </a:cubicBezTo>
                <a:cubicBezTo>
                  <a:pt x="-17560" y="1458502"/>
                  <a:pt x="7039" y="1311809"/>
                  <a:pt x="0" y="1095799"/>
                </a:cubicBezTo>
                <a:cubicBezTo>
                  <a:pt x="-7039" y="879789"/>
                  <a:pt x="7954" y="741020"/>
                  <a:pt x="0" y="588485"/>
                </a:cubicBezTo>
                <a:cubicBezTo>
                  <a:pt x="-7954" y="435950"/>
                  <a:pt x="51773" y="292718"/>
                  <a:pt x="0" y="0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786970889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>
            <a:noAutofit/>
          </a:bodyPr>
          <a:lstStyle/>
          <a:p>
            <a:pPr algn="ctr" defTabSz="257175"/>
            <a:r>
              <a:rPr lang="pt-BR" sz="2000" b="1" dirty="0">
                <a:solidFill>
                  <a:schemeClr val="bg1"/>
                </a:solidFill>
                <a:latin typeface="Calibri" panose="020F0502020204030204"/>
              </a:rPr>
              <a:t>Resumo da linha derivação (LD):</a:t>
            </a:r>
          </a:p>
          <a:p>
            <a:pPr algn="ctr" defTabSz="257175"/>
            <a:endParaRPr lang="pt-BR" sz="2000" dirty="0">
              <a:solidFill>
                <a:schemeClr val="bg1"/>
              </a:solidFill>
              <a:latin typeface="Cambria Math" panose="02040503050406030204" pitchFamily="18" charset="0"/>
            </a:endParaRPr>
          </a:p>
          <a:p>
            <a:pPr algn="ctr" defTabSz="257175"/>
            <a:r>
              <a:rPr lang="pt-BR" sz="2000" dirty="0">
                <a:solidFill>
                  <a:schemeClr val="bg1"/>
                </a:solidFill>
                <a:latin typeface="Calibri" panose="020F0502020204030204"/>
              </a:rPr>
              <a:t>QLL = 0,00248 m³/s; </a:t>
            </a:r>
          </a:p>
          <a:p>
            <a:pPr algn="ctr" defTabSz="257175"/>
            <a:r>
              <a:rPr lang="pt-BR" sz="2000" dirty="0">
                <a:solidFill>
                  <a:schemeClr val="bg1"/>
                </a:solidFill>
                <a:latin typeface="Calibri" panose="020F0502020204030204"/>
              </a:rPr>
              <a:t>diâmetro = 35 mm; </a:t>
            </a:r>
          </a:p>
          <a:p>
            <a:pPr algn="ctr" defTabSz="257175"/>
            <a:r>
              <a:rPr lang="pt-BR" sz="2000" dirty="0">
                <a:solidFill>
                  <a:schemeClr val="bg1"/>
                </a:solidFill>
                <a:latin typeface="Calibri" panose="020F0502020204030204"/>
              </a:rPr>
              <a:t>L = 45,5 m; </a:t>
            </a:r>
          </a:p>
          <a:p>
            <a:pPr algn="ctr" defTabSz="257175"/>
            <a:r>
              <a:rPr lang="pt-BR" sz="2000" dirty="0" err="1">
                <a:solidFill>
                  <a:schemeClr val="bg1"/>
                </a:solidFill>
                <a:latin typeface="Calibri" panose="020F0502020204030204"/>
              </a:rPr>
              <a:t>hf</a:t>
            </a:r>
            <a:r>
              <a:rPr lang="pt-BR" sz="2000" dirty="0">
                <a:solidFill>
                  <a:schemeClr val="bg1"/>
                </a:solidFill>
                <a:latin typeface="Calibri" panose="020F0502020204030204"/>
              </a:rPr>
              <a:t> = 5,31 </a:t>
            </a:r>
            <a:r>
              <a:rPr lang="pt-BR" sz="2000" dirty="0" err="1">
                <a:solidFill>
                  <a:schemeClr val="bg1"/>
                </a:solidFill>
                <a:latin typeface="Calibri" panose="020F0502020204030204"/>
              </a:rPr>
              <a:t>mca</a:t>
            </a:r>
            <a:endParaRPr lang="pt-BR" sz="2000" dirty="0">
              <a:solidFill>
                <a:schemeClr val="bg1"/>
              </a:solidFill>
              <a:latin typeface="Cambria Math" panose="02040503050406030204" pitchFamily="18" charset="0"/>
            </a:endParaRPr>
          </a:p>
          <a:p>
            <a:pPr algn="ctr" defTabSz="257175"/>
            <a:endParaRPr lang="pt-BR" sz="2000" dirty="0">
              <a:solidFill>
                <a:schemeClr val="bg1"/>
              </a:solidFill>
              <a:latin typeface="AlternateGothic2 BT" panose="020B0608020202050204" pitchFamily="34" charset="0"/>
            </a:endParaRPr>
          </a:p>
          <a:p>
            <a:pPr algn="ctr" defTabSz="257175"/>
            <a:endParaRPr lang="pt-BR" sz="2000" dirty="0">
              <a:solidFill>
                <a:schemeClr val="bg1"/>
              </a:solidFill>
              <a:latin typeface="AlternateGothic2 BT" panose="020B0608020202050204" pitchFamily="34" charset="0"/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2CD20BC2-4D8B-DC27-CEC5-E69F2292A8C4}"/>
              </a:ext>
            </a:extLst>
          </p:cNvPr>
          <p:cNvSpPr/>
          <p:nvPr/>
        </p:nvSpPr>
        <p:spPr>
          <a:xfrm>
            <a:off x="107504" y="5445223"/>
            <a:ext cx="4023962" cy="30788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CaixaDeTexto 7">
                <a:extLst>
                  <a:ext uri="{FF2B5EF4-FFF2-40B4-BE49-F238E27FC236}">
                    <a16:creationId xmlns:a16="http://schemas.microsoft.com/office/drawing/2014/main" id="{5F747387-75D7-8A2B-D8DF-A4675F951141}"/>
                  </a:ext>
                </a:extLst>
              </p:cNvPr>
              <p:cNvSpPr txBox="1"/>
              <p:nvPr/>
            </p:nvSpPr>
            <p:spPr>
              <a:xfrm>
                <a:off x="758591" y="1941607"/>
                <a:ext cx="7880684" cy="16658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defTabSz="257175"/>
                <a:r>
                  <a:rPr lang="pt-BR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Solução:	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 sz="2000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F</m:t>
                    </m:r>
                    <m:r>
                      <a:rPr lang="pt-BR" sz="2000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7 </m:t>
                    </m:r>
                    <m:r>
                      <m:rPr>
                        <m:sty m:val="p"/>
                      </m:rPr>
                      <a:rPr lang="pt-BR" sz="2000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saidas</m:t>
                    </m:r>
                    <m:r>
                      <a:rPr lang="pt-BR" sz="2000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=0,394</m:t>
                    </m:r>
                  </m:oMath>
                </a14:m>
                <a:r>
                  <a:rPr lang="pt-BR" sz="2000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 </a:t>
                </a:r>
                <a:r>
                  <a:rPr lang="pt-BR" sz="2000" dirty="0">
                    <a:solidFill>
                      <a:schemeClr val="tx1"/>
                    </a:solidFill>
                    <a:latin typeface="Times New Roman" panose="02020603050405020304" pitchFamily="18" charset="0"/>
                    <a:sym typeface="Wingdings" panose="05000000000000000000" pitchFamily="2" charset="2"/>
                  </a:rPr>
                  <a:t> </a:t>
                </a:r>
                <a:r>
                  <a:rPr lang="pt-BR" sz="2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hf</a:t>
                </a:r>
                <a:r>
                  <a:rPr lang="pt-BR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* =</a:t>
                </a:r>
                <a14:m>
                  <m:oMath xmlns:m="http://schemas.openxmlformats.org/officeDocument/2006/math">
                    <m:r>
                      <a:rPr lang="pt-BR" sz="2000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pt-BR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pt-BR" sz="20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hf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pt-BR" sz="20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F</m:t>
                        </m:r>
                      </m:den>
                    </m:f>
                    <m:r>
                      <a:rPr lang="pt-BR" sz="2000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pt-BR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20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5,71</m:t>
                        </m:r>
                      </m:num>
                      <m:den>
                        <m:r>
                          <a:rPr lang="pt-BR" sz="20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0,438</m:t>
                        </m:r>
                      </m:den>
                    </m:f>
                  </m:oMath>
                </a14:m>
                <a:r>
                  <a:rPr lang="pt-BR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14,49 </a:t>
                </a:r>
                <a:r>
                  <a:rPr lang="pt-BR" sz="2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mca</a:t>
                </a:r>
                <a:endParaRPr lang="pt-BR" sz="2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 defTabSz="257175"/>
                <a:endParaRPr lang="pt-BR" sz="2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 defTabSz="257175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 sz="2000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h</m:t>
                    </m:r>
                    <m:sSup>
                      <m:sSupPr>
                        <m:ctrlPr>
                          <a:rPr lang="pt-BR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pt-BR" sz="20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f</m:t>
                        </m:r>
                      </m:e>
                      <m:sup>
                        <m:r>
                          <a:rPr lang="pt-BR" sz="20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pt-BR" sz="2000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20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6,107 . </m:t>
                        </m:r>
                        <m:r>
                          <m:rPr>
                            <m:sty m:val="p"/>
                          </m:rPr>
                          <a:rPr lang="pt-BR" sz="20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b</m:t>
                        </m:r>
                        <m:r>
                          <a:rPr lang="pt-BR" sz="20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. </m:t>
                        </m:r>
                        <m:sSup>
                          <m:sSupPr>
                            <m:ctrlPr>
                              <a:rPr lang="pt-BR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pt-BR" sz="2000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Q</m:t>
                            </m:r>
                          </m:e>
                          <m:sup>
                            <m:r>
                              <a:rPr lang="pt-BR" sz="2000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1,75</m:t>
                            </m:r>
                          </m:sup>
                        </m:sSup>
                        <m:r>
                          <a:rPr lang="pt-BR" sz="20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. </m:t>
                        </m:r>
                        <m:r>
                          <m:rPr>
                            <m:sty m:val="p"/>
                          </m:rPr>
                          <a:rPr lang="pt-BR" sz="20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L</m:t>
                        </m:r>
                      </m:num>
                      <m:den>
                        <m:sSup>
                          <m:sSupPr>
                            <m:ctrlPr>
                              <a:rPr lang="pt-BR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pt-BR" sz="2000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D</m:t>
                            </m:r>
                          </m:e>
                          <m:sup>
                            <m:r>
                              <a:rPr lang="pt-BR" sz="2000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4,76</m:t>
                            </m:r>
                          </m:sup>
                        </m:sSup>
                      </m:den>
                    </m:f>
                    <m:r>
                      <a:rPr lang="pt-BR" sz="2000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→1</m:t>
                    </m:r>
                    <m:r>
                      <a:rPr lang="pt-BR" sz="2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4,49</m:t>
                    </m:r>
                    <m:r>
                      <a:rPr lang="pt-BR" sz="2000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pt-BR" sz="2000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mca</m:t>
                    </m:r>
                    <m:r>
                      <a:rPr lang="pt-BR" sz="2000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20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6,107 . 0,000135 . </m:t>
                        </m:r>
                        <m:sSup>
                          <m:sSupPr>
                            <m:ctrlPr>
                              <a:rPr lang="pt-BR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BR" sz="2000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0,00248</m:t>
                            </m:r>
                          </m:e>
                          <m:sup>
                            <m:r>
                              <a:rPr lang="pt-BR" sz="2000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1,75</m:t>
                            </m:r>
                          </m:sup>
                        </m:sSup>
                        <m:r>
                          <a:rPr lang="pt-BR" sz="20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. </m:t>
                        </m:r>
                        <m:r>
                          <a:rPr lang="pt-BR" sz="20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45,5</m:t>
                        </m:r>
                      </m:num>
                      <m:den>
                        <m:sSup>
                          <m:sSupPr>
                            <m:ctrlPr>
                              <a:rPr lang="pt-BR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pt-BR" sz="2000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D</m:t>
                            </m:r>
                          </m:e>
                          <m:sup>
                            <m:r>
                              <a:rPr lang="pt-BR" sz="2000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4,76</m:t>
                            </m:r>
                          </m:sup>
                        </m:sSup>
                      </m:den>
                    </m:f>
                  </m:oMath>
                </a14:m>
                <a:r>
                  <a:rPr lang="pt-BR" sz="2000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 </a:t>
                </a:r>
              </a:p>
              <a:p>
                <a:pPr algn="just" defTabSz="257175"/>
                <a:r>
                  <a:rPr lang="pt-BR" sz="2000" dirty="0">
                    <a:solidFill>
                      <a:schemeClr val="tx1"/>
                    </a:solidFill>
                    <a:latin typeface="Cambria Math" panose="02040503050406030204" pitchFamily="18" charset="0"/>
                    <a:sym typeface="Wingdings" panose="05000000000000000000" pitchFamily="2" charset="2"/>
                  </a:rPr>
                  <a:t>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 sz="2000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D</m:t>
                    </m:r>
                    <m:r>
                      <a:rPr lang="pt-BR" sz="2000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=0,</m:t>
                    </m:r>
                    <m:r>
                      <a:rPr lang="pt-BR" sz="2000">
                        <a:latin typeface="Cambria Math" panose="02040503050406030204" pitchFamily="18" charset="0"/>
                      </a:rPr>
                      <m:t>03152 </m:t>
                    </m:r>
                    <m:r>
                      <m:rPr>
                        <m:sty m:val="p"/>
                      </m:rPr>
                      <a:rPr lang="pt-BR" sz="2000">
                        <a:latin typeface="Cambria Math" panose="02040503050406030204" pitchFamily="18" charset="0"/>
                      </a:rPr>
                      <m:t>m</m:t>
                    </m:r>
                    <m:r>
                      <a:rPr lang="pt-BR" sz="2000">
                        <a:latin typeface="Cambria Math" panose="02040503050406030204" pitchFamily="18" charset="0"/>
                      </a:rPr>
                      <m:t> →31,52 </m:t>
                    </m:r>
                    <m:r>
                      <m:rPr>
                        <m:sty m:val="p"/>
                      </m:rPr>
                      <a:rPr lang="pt-BR" sz="2000">
                        <a:latin typeface="Cambria Math" panose="02040503050406030204" pitchFamily="18" charset="0"/>
                      </a:rPr>
                      <m:t>mm</m:t>
                    </m:r>
                  </m:oMath>
                </a14:m>
                <a:endParaRPr lang="pt-BR" sz="2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8" name="CaixaDeTexto 7">
                <a:extLst>
                  <a:ext uri="{FF2B5EF4-FFF2-40B4-BE49-F238E27FC236}">
                    <a16:creationId xmlns:a16="http://schemas.microsoft.com/office/drawing/2014/main" id="{5F747387-75D7-8A2B-D8DF-A4675F9511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591" y="1941607"/>
                <a:ext cx="7880684" cy="1665841"/>
              </a:xfrm>
              <a:prstGeom prst="rect">
                <a:avLst/>
              </a:prstGeom>
              <a:blipFill>
                <a:blip r:embed="rId2"/>
                <a:stretch>
                  <a:fillRect l="-773" b="-586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4467722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F94878DF-9B71-2603-1487-0891C8F76A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pt-BR" noProof="0"/>
              <a:t>Prof Patricia A A Marques LEB1571 Irrigação ESALQ 2023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E670659F-9369-0F32-31BF-82DCF7818046}"/>
              </a:ext>
            </a:extLst>
          </p:cNvPr>
          <p:cNvSpPr txBox="1"/>
          <p:nvPr/>
        </p:nvSpPr>
        <p:spPr>
          <a:xfrm>
            <a:off x="1295636" y="764704"/>
            <a:ext cx="6552728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schemeClr val="accent1">
                    <a:lumMod val="50000"/>
                  </a:schemeClr>
                </a:solidFill>
              </a:rPr>
              <a:t>LINHAS PRINCIPAIS E ADUTORAS </a:t>
            </a:r>
          </a:p>
          <a:p>
            <a:pPr algn="ctr"/>
            <a:endParaRPr lang="pt-BR" sz="24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>
              <a:buFontTx/>
              <a:buChar char="-"/>
            </a:pPr>
            <a:r>
              <a:rPr lang="pt-BR" sz="2400" dirty="0"/>
              <a:t>adução da água para todas as unidades do sistema de irrigação.</a:t>
            </a:r>
          </a:p>
          <a:p>
            <a:pPr marL="342900" indent="-342900">
              <a:buFontTx/>
              <a:buChar char="-"/>
            </a:pPr>
            <a:endParaRPr lang="pt-BR" sz="2400" dirty="0"/>
          </a:p>
          <a:p>
            <a:pPr marL="342900" indent="-342900">
              <a:buFontTx/>
              <a:buChar char="-"/>
            </a:pPr>
            <a:r>
              <a:rPr lang="pt-BR" sz="2400" dirty="0"/>
              <a:t>tubos de PVC rígido, fixo, azul: junta elástica ou junta soldável. -  tubulações PN40 (pequenos projetos), PN60, PN80 ou PN125 (grandes projetos). </a:t>
            </a:r>
          </a:p>
          <a:p>
            <a:pPr marL="342900" indent="-342900">
              <a:buFontTx/>
              <a:buChar char="-"/>
            </a:pPr>
            <a:endParaRPr lang="pt-BR" sz="2400" dirty="0"/>
          </a:p>
          <a:p>
            <a:pPr marL="342900" indent="-342900">
              <a:buFontTx/>
              <a:buChar char="-"/>
            </a:pPr>
            <a:r>
              <a:rPr lang="pt-BR" sz="2400" dirty="0"/>
              <a:t>diâmetros variam: DN50, DN75, DN100, DN125, DN150, DN200, DN250 e DN300</a:t>
            </a:r>
          </a:p>
        </p:txBody>
      </p:sp>
    </p:spTree>
    <p:extLst>
      <p:ext uri="{BB962C8B-B14F-4D97-AF65-F5344CB8AC3E}">
        <p14:creationId xmlns:p14="http://schemas.microsoft.com/office/powerpoint/2010/main" val="425174353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>
            <a:extLst>
              <a:ext uri="{FF2B5EF4-FFF2-40B4-BE49-F238E27FC236}">
                <a16:creationId xmlns:a16="http://schemas.microsoft.com/office/drawing/2014/main" id="{8A085C71-381D-17D9-CECE-4AACED9B90A9}"/>
              </a:ext>
            </a:extLst>
          </p:cNvPr>
          <p:cNvSpPr txBox="1"/>
          <p:nvPr/>
        </p:nvSpPr>
        <p:spPr bwMode="auto">
          <a:xfrm>
            <a:off x="167275" y="1065816"/>
            <a:ext cx="8585390" cy="4726369"/>
          </a:xfrm>
          <a:prstGeom prst="rect">
            <a:avLst/>
          </a:prstGeom>
          <a:noFill/>
          <a:ln>
            <a:solidFill>
              <a:sysClr val="window" lastClr="FFFFFF"/>
            </a:solidFill>
          </a:ln>
        </p:spPr>
        <p:txBody>
          <a:bodyPr>
            <a:noAutofit/>
          </a:bodyPr>
          <a:lstStyle/>
          <a:p>
            <a:pPr defTabSz="685800">
              <a:defRPr/>
            </a:pPr>
            <a:endParaRPr lang="pt-BR" u="sng" kern="0" dirty="0">
              <a:solidFill>
                <a:srgbClr val="000000"/>
              </a:solidFill>
              <a:latin typeface="Century Gothic" panose="020B0502020202020204"/>
            </a:endParaRPr>
          </a:p>
          <a:p>
            <a:pPr defTabSz="685800">
              <a:defRPr/>
            </a:pPr>
            <a:endParaRPr lang="pt-BR" i="1" kern="0" dirty="0">
              <a:solidFill>
                <a:srgbClr val="000000"/>
              </a:solidFill>
              <a:latin typeface="Century Gothic" panose="020B0502020202020204"/>
            </a:endParaRPr>
          </a:p>
          <a:p>
            <a:pPr defTabSz="685800">
              <a:defRPr/>
            </a:pPr>
            <a:endParaRPr lang="pt-BR" kern="0" dirty="0">
              <a:solidFill>
                <a:srgbClr val="000000"/>
              </a:solidFill>
              <a:latin typeface="Cambria Math" panose="02040503050406030204" pitchFamily="18" charset="0"/>
            </a:endParaRPr>
          </a:p>
          <a:p>
            <a:pPr defTabSz="685800">
              <a:defRPr/>
            </a:pPr>
            <a:endParaRPr lang="pt-BR" kern="0" dirty="0">
              <a:solidFill>
                <a:srgbClr val="000000"/>
              </a:solidFill>
              <a:latin typeface="Cambria Math" panose="02040503050406030204" pitchFamily="18" charset="0"/>
            </a:endParaRPr>
          </a:p>
        </p:txBody>
      </p:sp>
      <p:grpSp>
        <p:nvGrpSpPr>
          <p:cNvPr id="2" name="Agrupar 1">
            <a:extLst>
              <a:ext uri="{FF2B5EF4-FFF2-40B4-BE49-F238E27FC236}">
                <a16:creationId xmlns:a16="http://schemas.microsoft.com/office/drawing/2014/main" id="{21332D3F-13AB-CD69-E460-A5D2CEACF2B7}"/>
              </a:ext>
            </a:extLst>
          </p:cNvPr>
          <p:cNvGrpSpPr/>
          <p:nvPr/>
        </p:nvGrpSpPr>
        <p:grpSpPr>
          <a:xfrm>
            <a:off x="2574180" y="2503461"/>
            <a:ext cx="5883493" cy="2939924"/>
            <a:chOff x="1879182" y="1616055"/>
            <a:chExt cx="4201725" cy="2474574"/>
          </a:xfrm>
        </p:grpSpPr>
        <p:sp>
          <p:nvSpPr>
            <p:cNvPr id="5" name="Rectangle 1">
              <a:extLst>
                <a:ext uri="{FF2B5EF4-FFF2-40B4-BE49-F238E27FC236}">
                  <a16:creationId xmlns:a16="http://schemas.microsoft.com/office/drawing/2014/main" id="{A57BAEEA-3AFC-BF0B-9BED-259CB913F8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76876" y="1616055"/>
              <a:ext cx="3077766" cy="2214563"/>
            </a:xfrm>
            <a:prstGeom prst="rect">
              <a:avLst/>
            </a:prstGeom>
            <a:solidFill>
              <a:srgbClr val="FFFFFF"/>
            </a:solidFill>
            <a:ln w="25560">
              <a:solidFill>
                <a:srgbClr val="F7964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 altLang="pt-BR">
                <a:solidFill>
                  <a:prstClr val="black"/>
                </a:solidFill>
                <a:latin typeface="Tw Cen MT" panose="020B0602020104020603"/>
              </a:endParaRPr>
            </a:p>
          </p:txBody>
        </p:sp>
        <p:sp>
          <p:nvSpPr>
            <p:cNvPr id="14" name="Rectangle 10">
              <a:extLst>
                <a:ext uri="{FF2B5EF4-FFF2-40B4-BE49-F238E27FC236}">
                  <a16:creationId xmlns:a16="http://schemas.microsoft.com/office/drawing/2014/main" id="{3FC74A07-C2CE-C071-0756-379D62F5A7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36150" y="3814447"/>
              <a:ext cx="493153" cy="276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50625" tIns="25313" rIns="50625" bIns="25313">
              <a:spAutoFit/>
            </a:bodyPr>
            <a:lstStyle>
              <a:lvl1pPr eaLnBrk="0">
                <a:tabLst>
                  <a:tab pos="723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1pPr>
              <a:lvl2pPr eaLnBrk="0">
                <a:tabLst>
                  <a:tab pos="723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2pPr>
              <a:lvl3pPr eaLnBrk="0">
                <a:tabLst>
                  <a:tab pos="723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3pPr>
              <a:lvl4pPr eaLnBrk="0">
                <a:tabLst>
                  <a:tab pos="723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4pPr>
              <a:lvl5pPr eaLnBrk="0">
                <a:tabLst>
                  <a:tab pos="723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9pPr>
            </a:lstStyle>
            <a:p>
              <a:pPr eaLnBrk="1"/>
              <a:r>
                <a:rPr lang="pt-BR" altLang="pt-BR" dirty="0">
                  <a:solidFill>
                    <a:prstClr val="black"/>
                  </a:solidFill>
                  <a:latin typeface="Calibri" panose="020F0502020204030204" pitchFamily="34" charset="0"/>
                </a:rPr>
                <a:t>600 m</a:t>
              </a:r>
            </a:p>
          </p:txBody>
        </p:sp>
        <p:sp>
          <p:nvSpPr>
            <p:cNvPr id="15" name="Rectangle 11">
              <a:extLst>
                <a:ext uri="{FF2B5EF4-FFF2-40B4-BE49-F238E27FC236}">
                  <a16:creationId xmlns:a16="http://schemas.microsoft.com/office/drawing/2014/main" id="{BA5186B1-475F-7463-5C71-F4D19B885C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71323" y="2585224"/>
              <a:ext cx="409584" cy="276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50625" tIns="25313" rIns="50625" bIns="25313">
              <a:spAutoFit/>
            </a:bodyPr>
            <a:lstStyle>
              <a:lvl1pPr eaLnBrk="0">
                <a:tabLst>
                  <a:tab pos="723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1pPr>
              <a:lvl2pPr eaLnBrk="0">
                <a:tabLst>
                  <a:tab pos="723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2pPr>
              <a:lvl3pPr eaLnBrk="0">
                <a:tabLst>
                  <a:tab pos="723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3pPr>
              <a:lvl4pPr eaLnBrk="0">
                <a:tabLst>
                  <a:tab pos="723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4pPr>
              <a:lvl5pPr eaLnBrk="0">
                <a:tabLst>
                  <a:tab pos="723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9pPr>
            </a:lstStyle>
            <a:p>
              <a:pPr eaLnBrk="1"/>
              <a:r>
                <a:rPr lang="pt-BR" altLang="pt-BR" dirty="0">
                  <a:solidFill>
                    <a:prstClr val="black"/>
                  </a:solidFill>
                  <a:latin typeface="Calibri" panose="020F0502020204030204" pitchFamily="34" charset="0"/>
                </a:rPr>
                <a:t>50 m</a:t>
              </a:r>
            </a:p>
          </p:txBody>
        </p:sp>
        <p:sp>
          <p:nvSpPr>
            <p:cNvPr id="16" name="Rectangle 12">
              <a:extLst>
                <a:ext uri="{FF2B5EF4-FFF2-40B4-BE49-F238E27FC236}">
                  <a16:creationId xmlns:a16="http://schemas.microsoft.com/office/drawing/2014/main" id="{3BB5FF88-10BD-D7ED-7E8A-DEE1EA2FBA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9182" y="2516168"/>
              <a:ext cx="312276" cy="276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50625" tIns="25313" rIns="50625" bIns="25313">
              <a:spAutoFit/>
            </a:bodyPr>
            <a:lstStyle/>
            <a:p>
              <a:r>
                <a:rPr lang="pt-BR" altLang="pt-BR" dirty="0">
                  <a:solidFill>
                    <a:prstClr val="black"/>
                  </a:solidFill>
                  <a:latin typeface="Calibri" panose="020F0502020204030204" pitchFamily="34" charset="0"/>
                </a:rPr>
                <a:t>6% </a:t>
              </a:r>
            </a:p>
          </p:txBody>
        </p:sp>
        <p:sp>
          <p:nvSpPr>
            <p:cNvPr id="17" name="AutoShape 13">
              <a:extLst>
                <a:ext uri="{FF2B5EF4-FFF2-40B4-BE49-F238E27FC236}">
                  <a16:creationId xmlns:a16="http://schemas.microsoft.com/office/drawing/2014/main" id="{72D39059-3B7C-7FDB-44DA-150A6FAAA3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6376" y="2445920"/>
              <a:ext cx="80963" cy="415529"/>
            </a:xfrm>
            <a:prstGeom prst="downArrow">
              <a:avLst>
                <a:gd name="adj1" fmla="val 50000"/>
                <a:gd name="adj2" fmla="val 128309"/>
              </a:avLst>
            </a:prstGeom>
            <a:solidFill>
              <a:srgbClr val="4F81BD"/>
            </a:solidFill>
            <a:ln w="25560">
              <a:solidFill>
                <a:srgbClr val="3A5F8B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 altLang="pt-BR">
                <a:solidFill>
                  <a:prstClr val="black"/>
                </a:solidFill>
                <a:latin typeface="Tw Cen MT" panose="020B0602020104020603"/>
              </a:endParaRPr>
            </a:p>
          </p:txBody>
        </p:sp>
      </p:grpSp>
      <p:sp>
        <p:nvSpPr>
          <p:cNvPr id="25" name="Retângulo 24">
            <a:extLst>
              <a:ext uri="{FF2B5EF4-FFF2-40B4-BE49-F238E27FC236}">
                <a16:creationId xmlns:a16="http://schemas.microsoft.com/office/drawing/2014/main" id="{DC257147-976C-5E66-4EC0-E84DDBB83414}"/>
              </a:ext>
            </a:extLst>
          </p:cNvPr>
          <p:cNvSpPr/>
          <p:nvPr/>
        </p:nvSpPr>
        <p:spPr>
          <a:xfrm>
            <a:off x="4443548" y="1546439"/>
            <a:ext cx="2167451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err="1">
                <a:solidFill>
                  <a:prstClr val="white"/>
                </a:solidFill>
                <a:latin typeface="Tw Cen MT" panose="020B0602020104020603"/>
              </a:rPr>
              <a:t>Cabeçal</a:t>
            </a:r>
            <a:r>
              <a:rPr lang="pt-BR" dirty="0">
                <a:solidFill>
                  <a:prstClr val="white"/>
                </a:solidFill>
                <a:latin typeface="Tw Cen MT" panose="020B0602020104020603"/>
              </a:rPr>
              <a:t> de controle</a:t>
            </a:r>
          </a:p>
        </p:txBody>
      </p:sp>
      <p:sp>
        <p:nvSpPr>
          <p:cNvPr id="26" name="Rectangle 16">
            <a:extLst>
              <a:ext uri="{FF2B5EF4-FFF2-40B4-BE49-F238E27FC236}">
                <a16:creationId xmlns:a16="http://schemas.microsoft.com/office/drawing/2014/main" id="{282560D0-73A1-6657-25CE-E56F3D4314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465" y="4160283"/>
            <a:ext cx="1865253" cy="1176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67500" tIns="33750" rIns="67500" bIns="33750">
            <a:spAutoFit/>
          </a:bodyPr>
          <a:lstStyle>
            <a:lvl1pPr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eaLnBrk="1"/>
            <a:r>
              <a:rPr lang="pt-BR" altLang="pt-BR" dirty="0" err="1">
                <a:solidFill>
                  <a:prstClr val="black"/>
                </a:solidFill>
                <a:latin typeface="Calibri" panose="020F0502020204030204" pitchFamily="34" charset="0"/>
              </a:rPr>
              <a:t>hf</a:t>
            </a:r>
            <a:r>
              <a:rPr lang="pt-BR" altLang="pt-BR" dirty="0">
                <a:solidFill>
                  <a:prstClr val="black"/>
                </a:solidFill>
                <a:latin typeface="Calibri" panose="020F0502020204030204" pitchFamily="34" charset="0"/>
              </a:rPr>
              <a:t> </a:t>
            </a:r>
            <a:r>
              <a:rPr lang="pt-BR" altLang="pt-BR" dirty="0" err="1">
                <a:solidFill>
                  <a:prstClr val="black"/>
                </a:solidFill>
                <a:latin typeface="Calibri" panose="020F0502020204030204" pitchFamily="34" charset="0"/>
              </a:rPr>
              <a:t>cabeçal</a:t>
            </a:r>
            <a:r>
              <a:rPr lang="pt-BR" altLang="pt-BR" dirty="0">
                <a:solidFill>
                  <a:prstClr val="black"/>
                </a:solidFill>
                <a:latin typeface="Calibri" panose="020F0502020204030204" pitchFamily="34" charset="0"/>
              </a:rPr>
              <a:t>= 5  </a:t>
            </a:r>
            <a:r>
              <a:rPr lang="pt-BR" altLang="pt-BR" dirty="0" err="1">
                <a:solidFill>
                  <a:prstClr val="black"/>
                </a:solidFill>
                <a:latin typeface="Calibri" panose="020F0502020204030204" pitchFamily="34" charset="0"/>
              </a:rPr>
              <a:t>mca</a:t>
            </a:r>
            <a:endParaRPr lang="pt-BR" altLang="pt-BR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eaLnBrk="1"/>
            <a:r>
              <a:rPr lang="pt-BR" altLang="pt-BR" dirty="0" err="1">
                <a:solidFill>
                  <a:prstClr val="black"/>
                </a:solidFill>
                <a:latin typeface="Calibri" panose="020F0502020204030204" pitchFamily="34" charset="0"/>
              </a:rPr>
              <a:t>Hgs</a:t>
            </a:r>
            <a:r>
              <a:rPr lang="pt-BR" altLang="pt-BR" dirty="0">
                <a:solidFill>
                  <a:prstClr val="black"/>
                </a:solidFill>
                <a:latin typeface="Calibri" panose="020F0502020204030204" pitchFamily="34" charset="0"/>
              </a:rPr>
              <a:t> = 3m</a:t>
            </a:r>
          </a:p>
          <a:p>
            <a:pPr eaLnBrk="1"/>
            <a:r>
              <a:rPr lang="pt-BR" altLang="pt-BR" dirty="0" err="1">
                <a:solidFill>
                  <a:prstClr val="black"/>
                </a:solidFill>
                <a:latin typeface="Calibri" panose="020F0502020204030204" pitchFamily="34" charset="0"/>
              </a:rPr>
              <a:t>Hfs</a:t>
            </a:r>
            <a:r>
              <a:rPr lang="pt-BR" altLang="pt-BR" dirty="0">
                <a:solidFill>
                  <a:prstClr val="black"/>
                </a:solidFill>
                <a:latin typeface="Calibri" panose="020F0502020204030204" pitchFamily="34" charset="0"/>
              </a:rPr>
              <a:t> = 0,8 m</a:t>
            </a:r>
          </a:p>
          <a:p>
            <a:pPr eaLnBrk="1"/>
            <a:endParaRPr lang="pt-BR" altLang="pt-BR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27" name="Rectangle 12">
            <a:extLst>
              <a:ext uri="{FF2B5EF4-FFF2-40B4-BE49-F238E27FC236}">
                <a16:creationId xmlns:a16="http://schemas.microsoft.com/office/drawing/2014/main" id="{BCC5FC50-17CF-2F9A-9F8E-34DF093BAA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72096" y="5164547"/>
            <a:ext cx="471346" cy="345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67500" tIns="33750" rIns="67500" bIns="33750">
            <a:spAutoFit/>
          </a:bodyPr>
          <a:lstStyle/>
          <a:p>
            <a:r>
              <a:rPr lang="pt-BR" altLang="pt-BR" dirty="0">
                <a:solidFill>
                  <a:prstClr val="black"/>
                </a:solidFill>
                <a:latin typeface="Calibri" panose="020F0502020204030204" pitchFamily="34" charset="0"/>
              </a:rPr>
              <a:t>0% </a:t>
            </a:r>
          </a:p>
        </p:txBody>
      </p:sp>
      <p:sp>
        <p:nvSpPr>
          <p:cNvPr id="28" name="AutoShape 13">
            <a:extLst>
              <a:ext uri="{FF2B5EF4-FFF2-40B4-BE49-F238E27FC236}">
                <a16:creationId xmlns:a16="http://schemas.microsoft.com/office/drawing/2014/main" id="{9B10A64F-5A3C-D8AD-C978-281C02260111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4627252" y="5094737"/>
            <a:ext cx="80963" cy="415529"/>
          </a:xfrm>
          <a:prstGeom prst="downArrow">
            <a:avLst>
              <a:gd name="adj1" fmla="val 50000"/>
              <a:gd name="adj2" fmla="val 128309"/>
            </a:avLst>
          </a:prstGeom>
          <a:solidFill>
            <a:srgbClr val="4F81BD"/>
          </a:solidFill>
          <a:ln w="25560">
            <a:solidFill>
              <a:srgbClr val="3A5F8B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 altLang="pt-BR" sz="1350">
              <a:solidFill>
                <a:prstClr val="black"/>
              </a:solidFill>
              <a:latin typeface="Tw Cen MT" panose="020B0602020104020603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F2772A01-4D34-8A6D-336B-0FC92A6666DB}"/>
              </a:ext>
            </a:extLst>
          </p:cNvPr>
          <p:cNvSpPr txBox="1"/>
          <p:nvPr/>
        </p:nvSpPr>
        <p:spPr>
          <a:xfrm flipH="1">
            <a:off x="424835" y="1061586"/>
            <a:ext cx="2573124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tx1"/>
                </a:solidFill>
              </a:rPr>
              <a:t>TR = 4 dias </a:t>
            </a:r>
          </a:p>
          <a:p>
            <a:r>
              <a:rPr lang="pt-BR" dirty="0">
                <a:solidFill>
                  <a:schemeClr val="tx1"/>
                </a:solidFill>
              </a:rPr>
              <a:t>Assim 4 setores </a:t>
            </a:r>
          </a:p>
          <a:p>
            <a:endParaRPr lang="pt-BR" dirty="0">
              <a:solidFill>
                <a:schemeClr val="tx1"/>
              </a:solidFill>
            </a:endParaRPr>
          </a:p>
          <a:p>
            <a:r>
              <a:rPr lang="pt-BR" dirty="0">
                <a:solidFill>
                  <a:schemeClr val="tx1"/>
                </a:solidFill>
              </a:rPr>
              <a:t>Setor  = 600/4  = 150 m</a:t>
            </a:r>
          </a:p>
        </p:txBody>
      </p:sp>
      <p:cxnSp>
        <p:nvCxnSpPr>
          <p:cNvPr id="7" name="Conector reto 6">
            <a:extLst>
              <a:ext uri="{FF2B5EF4-FFF2-40B4-BE49-F238E27FC236}">
                <a16:creationId xmlns:a16="http://schemas.microsoft.com/office/drawing/2014/main" id="{8EE036C4-6DD3-F2CA-89EE-6976CEE7C0DE}"/>
              </a:ext>
            </a:extLst>
          </p:cNvPr>
          <p:cNvCxnSpPr/>
          <p:nvPr/>
        </p:nvCxnSpPr>
        <p:spPr>
          <a:xfrm>
            <a:off x="5565101" y="2503462"/>
            <a:ext cx="0" cy="26310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9652E9B4-8780-74BA-7B6E-8797AEF42F69}"/>
              </a:ext>
            </a:extLst>
          </p:cNvPr>
          <p:cNvCxnSpPr/>
          <p:nvPr/>
        </p:nvCxnSpPr>
        <p:spPr>
          <a:xfrm>
            <a:off x="6648827" y="2533531"/>
            <a:ext cx="0" cy="26310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72A9080C-EDF5-84D2-F3B9-D3852ED2844E}"/>
              </a:ext>
            </a:extLst>
          </p:cNvPr>
          <p:cNvCxnSpPr/>
          <p:nvPr/>
        </p:nvCxnSpPr>
        <p:spPr>
          <a:xfrm>
            <a:off x="4459970" y="2494213"/>
            <a:ext cx="0" cy="26310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de Seta Reta 9">
            <a:extLst>
              <a:ext uri="{FF2B5EF4-FFF2-40B4-BE49-F238E27FC236}">
                <a16:creationId xmlns:a16="http://schemas.microsoft.com/office/drawing/2014/main" id="{F7D3667D-A29C-6292-151B-8BF49FAF1AB3}"/>
              </a:ext>
            </a:extLst>
          </p:cNvPr>
          <p:cNvCxnSpPr>
            <a:cxnSpLocks/>
          </p:cNvCxnSpPr>
          <p:nvPr/>
        </p:nvCxnSpPr>
        <p:spPr>
          <a:xfrm flipH="1">
            <a:off x="3462405" y="5443385"/>
            <a:ext cx="4258361" cy="0"/>
          </a:xfrm>
          <a:prstGeom prst="straightConnector1">
            <a:avLst/>
          </a:prstGeom>
          <a:ln w="25400">
            <a:solidFill>
              <a:schemeClr val="tx1"/>
            </a:solidFill>
            <a:headEnd type="triangle" w="lg" len="lg"/>
            <a:tailEnd type="triangle" w="lg" len="lg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Conector de Seta Reta 11">
            <a:extLst>
              <a:ext uri="{FF2B5EF4-FFF2-40B4-BE49-F238E27FC236}">
                <a16:creationId xmlns:a16="http://schemas.microsoft.com/office/drawing/2014/main" id="{B7D62B0E-5034-C0EF-AECD-6B41D5BCEF94}"/>
              </a:ext>
            </a:extLst>
          </p:cNvPr>
          <p:cNvCxnSpPr>
            <a:cxnSpLocks/>
          </p:cNvCxnSpPr>
          <p:nvPr/>
        </p:nvCxnSpPr>
        <p:spPr>
          <a:xfrm>
            <a:off x="7884150" y="2533530"/>
            <a:ext cx="0" cy="2581736"/>
          </a:xfrm>
          <a:prstGeom prst="straightConnector1">
            <a:avLst/>
          </a:prstGeom>
          <a:ln w="25400">
            <a:solidFill>
              <a:schemeClr val="tx1"/>
            </a:solidFill>
            <a:headEnd type="triangle" w="lg" len="lg"/>
            <a:tailEnd type="triangle" w="lg" len="lg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" name="Conector de Seta Reta 17">
            <a:extLst>
              <a:ext uri="{FF2B5EF4-FFF2-40B4-BE49-F238E27FC236}">
                <a16:creationId xmlns:a16="http://schemas.microsoft.com/office/drawing/2014/main" id="{335D1930-43E7-EB37-6DA7-841E70B11EB4}"/>
              </a:ext>
            </a:extLst>
          </p:cNvPr>
          <p:cNvCxnSpPr>
            <a:cxnSpLocks/>
          </p:cNvCxnSpPr>
          <p:nvPr/>
        </p:nvCxnSpPr>
        <p:spPr>
          <a:xfrm flipH="1" flipV="1">
            <a:off x="3411105" y="2748302"/>
            <a:ext cx="1048865" cy="12882"/>
          </a:xfrm>
          <a:prstGeom prst="straightConnector1">
            <a:avLst/>
          </a:prstGeom>
          <a:ln w="25400">
            <a:solidFill>
              <a:schemeClr val="tx1"/>
            </a:solidFill>
            <a:headEnd type="triangle" w="lg" len="lg"/>
            <a:tailEnd type="triangle" w="lg" len="lg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" name="Conector de Seta Reta 20">
            <a:extLst>
              <a:ext uri="{FF2B5EF4-FFF2-40B4-BE49-F238E27FC236}">
                <a16:creationId xmlns:a16="http://schemas.microsoft.com/office/drawing/2014/main" id="{DC12723C-F622-FE13-3DB6-F75AE3376ADE}"/>
              </a:ext>
            </a:extLst>
          </p:cNvPr>
          <p:cNvCxnSpPr>
            <a:cxnSpLocks/>
          </p:cNvCxnSpPr>
          <p:nvPr/>
        </p:nvCxnSpPr>
        <p:spPr>
          <a:xfrm flipH="1">
            <a:off x="4488102" y="2748302"/>
            <a:ext cx="1016796" cy="0"/>
          </a:xfrm>
          <a:prstGeom prst="straightConnector1">
            <a:avLst/>
          </a:prstGeom>
          <a:ln w="25400">
            <a:solidFill>
              <a:schemeClr val="tx1"/>
            </a:solidFill>
            <a:headEnd type="triangle" w="lg" len="lg"/>
            <a:tailEnd type="triangle" w="lg" len="lg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2" name="Conector de Seta Reta 21">
            <a:extLst>
              <a:ext uri="{FF2B5EF4-FFF2-40B4-BE49-F238E27FC236}">
                <a16:creationId xmlns:a16="http://schemas.microsoft.com/office/drawing/2014/main" id="{75832D3B-63E2-34D2-BA75-8A4A6CEAFE73}"/>
              </a:ext>
            </a:extLst>
          </p:cNvPr>
          <p:cNvCxnSpPr>
            <a:cxnSpLocks/>
          </p:cNvCxnSpPr>
          <p:nvPr/>
        </p:nvCxnSpPr>
        <p:spPr>
          <a:xfrm flipH="1" flipV="1">
            <a:off x="5594069" y="2748625"/>
            <a:ext cx="994554" cy="6118"/>
          </a:xfrm>
          <a:prstGeom prst="straightConnector1">
            <a:avLst/>
          </a:prstGeom>
          <a:ln w="25400">
            <a:solidFill>
              <a:schemeClr val="tx1"/>
            </a:solidFill>
            <a:headEnd type="triangle" w="lg" len="lg"/>
            <a:tailEnd type="triangle" w="lg" len="lg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3" name="Conector de Seta Reta 22">
            <a:extLst>
              <a:ext uri="{FF2B5EF4-FFF2-40B4-BE49-F238E27FC236}">
                <a16:creationId xmlns:a16="http://schemas.microsoft.com/office/drawing/2014/main" id="{252E6478-2CBC-3FDE-92EE-2DEA5CCE13E3}"/>
              </a:ext>
            </a:extLst>
          </p:cNvPr>
          <p:cNvCxnSpPr>
            <a:cxnSpLocks/>
          </p:cNvCxnSpPr>
          <p:nvPr/>
        </p:nvCxnSpPr>
        <p:spPr>
          <a:xfrm flipH="1">
            <a:off x="6677795" y="2761183"/>
            <a:ext cx="945773" cy="11483"/>
          </a:xfrm>
          <a:prstGeom prst="straightConnector1">
            <a:avLst/>
          </a:prstGeom>
          <a:ln w="25400">
            <a:solidFill>
              <a:schemeClr val="tx1"/>
            </a:solidFill>
            <a:headEnd type="triangle" w="lg" len="lg"/>
            <a:tailEnd type="triangle" w="lg" len="lg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4" name="Rectangle 10">
            <a:extLst>
              <a:ext uri="{FF2B5EF4-FFF2-40B4-BE49-F238E27FC236}">
                <a16:creationId xmlns:a16="http://schemas.microsoft.com/office/drawing/2014/main" id="{5E8381EA-DDAD-312B-071D-40D80115EB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6905" y="2841965"/>
            <a:ext cx="690541" cy="328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50625" tIns="25313" rIns="50625" bIns="25313">
            <a:spAutoFit/>
          </a:bodyPr>
          <a:lstStyle>
            <a:lvl1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eaLnBrk="1"/>
            <a:r>
              <a:rPr lang="pt-BR" altLang="pt-BR" dirty="0">
                <a:solidFill>
                  <a:prstClr val="black"/>
                </a:solidFill>
                <a:latin typeface="Calibri" panose="020F0502020204030204" pitchFamily="34" charset="0"/>
              </a:rPr>
              <a:t>150 m</a:t>
            </a:r>
          </a:p>
        </p:txBody>
      </p:sp>
      <p:sp>
        <p:nvSpPr>
          <p:cNvPr id="31" name="Rectangle 10">
            <a:extLst>
              <a:ext uri="{FF2B5EF4-FFF2-40B4-BE49-F238E27FC236}">
                <a16:creationId xmlns:a16="http://schemas.microsoft.com/office/drawing/2014/main" id="{F4FDF0E8-CCAA-3050-259C-A1B44E63ED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50204" y="2863080"/>
            <a:ext cx="690541" cy="328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50625" tIns="25313" rIns="50625" bIns="25313">
            <a:spAutoFit/>
          </a:bodyPr>
          <a:lstStyle>
            <a:lvl1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eaLnBrk="1"/>
            <a:r>
              <a:rPr lang="pt-BR" altLang="pt-BR" dirty="0">
                <a:solidFill>
                  <a:prstClr val="black"/>
                </a:solidFill>
                <a:latin typeface="Calibri" panose="020F0502020204030204" pitchFamily="34" charset="0"/>
              </a:rPr>
              <a:t>150 m</a:t>
            </a:r>
          </a:p>
        </p:txBody>
      </p:sp>
      <p:sp>
        <p:nvSpPr>
          <p:cNvPr id="32" name="Rectangle 10">
            <a:extLst>
              <a:ext uri="{FF2B5EF4-FFF2-40B4-BE49-F238E27FC236}">
                <a16:creationId xmlns:a16="http://schemas.microsoft.com/office/drawing/2014/main" id="{C95493A8-90F8-B031-8C81-1EFD59342B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7707" y="2855144"/>
            <a:ext cx="690541" cy="328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50625" tIns="25313" rIns="50625" bIns="25313">
            <a:spAutoFit/>
          </a:bodyPr>
          <a:lstStyle>
            <a:lvl1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eaLnBrk="1"/>
            <a:r>
              <a:rPr lang="pt-BR" altLang="pt-BR" dirty="0">
                <a:solidFill>
                  <a:prstClr val="black"/>
                </a:solidFill>
                <a:latin typeface="Calibri" panose="020F0502020204030204" pitchFamily="34" charset="0"/>
              </a:rPr>
              <a:t>150 m</a:t>
            </a:r>
          </a:p>
        </p:txBody>
      </p:sp>
      <p:sp>
        <p:nvSpPr>
          <p:cNvPr id="33" name="Rectangle 10">
            <a:extLst>
              <a:ext uri="{FF2B5EF4-FFF2-40B4-BE49-F238E27FC236}">
                <a16:creationId xmlns:a16="http://schemas.microsoft.com/office/drawing/2014/main" id="{5BB959FF-4CCD-9692-2E15-D071E3E225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0929" y="2841965"/>
            <a:ext cx="690541" cy="328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50625" tIns="25313" rIns="50625" bIns="25313">
            <a:spAutoFit/>
          </a:bodyPr>
          <a:lstStyle>
            <a:lvl1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eaLnBrk="1"/>
            <a:r>
              <a:rPr lang="pt-BR" altLang="pt-BR" dirty="0">
                <a:solidFill>
                  <a:prstClr val="black"/>
                </a:solidFill>
                <a:latin typeface="Calibri" panose="020F0502020204030204" pitchFamily="34" charset="0"/>
              </a:rPr>
              <a:t>150 m</a:t>
            </a:r>
          </a:p>
        </p:txBody>
      </p:sp>
      <p:cxnSp>
        <p:nvCxnSpPr>
          <p:cNvPr id="35" name="Conector reto 34">
            <a:extLst>
              <a:ext uri="{FF2B5EF4-FFF2-40B4-BE49-F238E27FC236}">
                <a16:creationId xmlns:a16="http://schemas.microsoft.com/office/drawing/2014/main" id="{5FFC618D-4793-9326-23D4-72980D139C36}"/>
              </a:ext>
            </a:extLst>
          </p:cNvPr>
          <p:cNvCxnSpPr>
            <a:cxnSpLocks/>
          </p:cNvCxnSpPr>
          <p:nvPr/>
        </p:nvCxnSpPr>
        <p:spPr>
          <a:xfrm>
            <a:off x="5565101" y="1955869"/>
            <a:ext cx="0" cy="347796"/>
          </a:xfrm>
          <a:prstGeom prst="line">
            <a:avLst/>
          </a:prstGeom>
          <a:ln w="5715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8" name="Conector reto 37">
            <a:extLst>
              <a:ext uri="{FF2B5EF4-FFF2-40B4-BE49-F238E27FC236}">
                <a16:creationId xmlns:a16="http://schemas.microsoft.com/office/drawing/2014/main" id="{5B84D902-DD3F-5319-8FD4-89611E3CC0D5}"/>
              </a:ext>
            </a:extLst>
          </p:cNvPr>
          <p:cNvCxnSpPr>
            <a:cxnSpLocks/>
          </p:cNvCxnSpPr>
          <p:nvPr/>
        </p:nvCxnSpPr>
        <p:spPr>
          <a:xfrm>
            <a:off x="5504898" y="2303665"/>
            <a:ext cx="1677299" cy="0"/>
          </a:xfrm>
          <a:prstGeom prst="line">
            <a:avLst/>
          </a:prstGeom>
          <a:ln w="5715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1" name="Conector reto 40">
            <a:extLst>
              <a:ext uri="{FF2B5EF4-FFF2-40B4-BE49-F238E27FC236}">
                <a16:creationId xmlns:a16="http://schemas.microsoft.com/office/drawing/2014/main" id="{85E42C17-D217-C9BD-06ED-18A96B30349B}"/>
              </a:ext>
            </a:extLst>
          </p:cNvPr>
          <p:cNvCxnSpPr>
            <a:cxnSpLocks/>
          </p:cNvCxnSpPr>
          <p:nvPr/>
        </p:nvCxnSpPr>
        <p:spPr>
          <a:xfrm>
            <a:off x="3976974" y="2303665"/>
            <a:ext cx="1588127" cy="0"/>
          </a:xfrm>
          <a:prstGeom prst="line">
            <a:avLst/>
          </a:prstGeom>
          <a:ln w="5715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3" name="Conector reto 42">
            <a:extLst>
              <a:ext uri="{FF2B5EF4-FFF2-40B4-BE49-F238E27FC236}">
                <a16:creationId xmlns:a16="http://schemas.microsoft.com/office/drawing/2014/main" id="{5BBC2A7B-C449-18F2-BBD5-67EA34989783}"/>
              </a:ext>
            </a:extLst>
          </p:cNvPr>
          <p:cNvCxnSpPr>
            <a:cxnSpLocks/>
          </p:cNvCxnSpPr>
          <p:nvPr/>
        </p:nvCxnSpPr>
        <p:spPr>
          <a:xfrm>
            <a:off x="7182197" y="2304625"/>
            <a:ext cx="0" cy="347796"/>
          </a:xfrm>
          <a:prstGeom prst="line">
            <a:avLst/>
          </a:prstGeom>
          <a:ln w="5715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4" name="Conector reto 43">
            <a:extLst>
              <a:ext uri="{FF2B5EF4-FFF2-40B4-BE49-F238E27FC236}">
                <a16:creationId xmlns:a16="http://schemas.microsoft.com/office/drawing/2014/main" id="{E748D203-8F23-A4FC-D533-E333F2C55E30}"/>
              </a:ext>
            </a:extLst>
          </p:cNvPr>
          <p:cNvCxnSpPr>
            <a:cxnSpLocks/>
          </p:cNvCxnSpPr>
          <p:nvPr/>
        </p:nvCxnSpPr>
        <p:spPr>
          <a:xfrm>
            <a:off x="6103350" y="2317094"/>
            <a:ext cx="0" cy="347796"/>
          </a:xfrm>
          <a:prstGeom prst="line">
            <a:avLst/>
          </a:prstGeom>
          <a:ln w="5715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5" name="Conector reto 44">
            <a:extLst>
              <a:ext uri="{FF2B5EF4-FFF2-40B4-BE49-F238E27FC236}">
                <a16:creationId xmlns:a16="http://schemas.microsoft.com/office/drawing/2014/main" id="{492ED2CD-497F-D6A9-E554-2FE51358A146}"/>
              </a:ext>
            </a:extLst>
          </p:cNvPr>
          <p:cNvCxnSpPr>
            <a:cxnSpLocks/>
          </p:cNvCxnSpPr>
          <p:nvPr/>
        </p:nvCxnSpPr>
        <p:spPr>
          <a:xfrm>
            <a:off x="5043477" y="2303665"/>
            <a:ext cx="0" cy="347796"/>
          </a:xfrm>
          <a:prstGeom prst="line">
            <a:avLst/>
          </a:prstGeom>
          <a:ln w="5715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6" name="Conector reto 45">
            <a:extLst>
              <a:ext uri="{FF2B5EF4-FFF2-40B4-BE49-F238E27FC236}">
                <a16:creationId xmlns:a16="http://schemas.microsoft.com/office/drawing/2014/main" id="{1306A59C-91C2-C359-6CC5-1C9033B2480E}"/>
              </a:ext>
            </a:extLst>
          </p:cNvPr>
          <p:cNvCxnSpPr>
            <a:cxnSpLocks/>
          </p:cNvCxnSpPr>
          <p:nvPr/>
        </p:nvCxnSpPr>
        <p:spPr>
          <a:xfrm>
            <a:off x="3995407" y="2303665"/>
            <a:ext cx="0" cy="347796"/>
          </a:xfrm>
          <a:prstGeom prst="line">
            <a:avLst/>
          </a:prstGeom>
          <a:ln w="5715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9" name="Rectangle 10">
            <a:extLst>
              <a:ext uri="{FF2B5EF4-FFF2-40B4-BE49-F238E27FC236}">
                <a16:creationId xmlns:a16="http://schemas.microsoft.com/office/drawing/2014/main" id="{D37513C4-40E0-4860-9655-289FB22900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32264" y="1939810"/>
            <a:ext cx="323453" cy="328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50625" tIns="25313" rIns="50625" bIns="25313">
            <a:spAutoFit/>
          </a:bodyPr>
          <a:lstStyle>
            <a:lvl1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eaLnBrk="1"/>
            <a:r>
              <a:rPr lang="pt-BR" altLang="pt-BR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LP</a:t>
            </a:r>
          </a:p>
        </p:txBody>
      </p:sp>
    </p:spTree>
    <p:extLst>
      <p:ext uri="{BB962C8B-B14F-4D97-AF65-F5344CB8AC3E}">
        <p14:creationId xmlns:p14="http://schemas.microsoft.com/office/powerpoint/2010/main" val="20363874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4">
            <a:extLst>
              <a:ext uri="{FF2B5EF4-FFF2-40B4-BE49-F238E27FC236}">
                <a16:creationId xmlns:a16="http://schemas.microsoft.com/office/drawing/2014/main" id="{1FB9D612-A2FC-4A68-AEF2-7E7CE7CDC5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550" y="836613"/>
            <a:ext cx="7129463" cy="2879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34819" name="Text Box 5">
            <a:extLst>
              <a:ext uri="{FF2B5EF4-FFF2-40B4-BE49-F238E27FC236}">
                <a16:creationId xmlns:a16="http://schemas.microsoft.com/office/drawing/2014/main" id="{09CE293D-EF31-4FDA-9571-2A9C7FE674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1638" y="333375"/>
            <a:ext cx="7667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/>
              <a:t>600 m</a:t>
            </a:r>
          </a:p>
        </p:txBody>
      </p:sp>
      <p:sp>
        <p:nvSpPr>
          <p:cNvPr id="34820" name="Text Box 6">
            <a:extLst>
              <a:ext uri="{FF2B5EF4-FFF2-40B4-BE49-F238E27FC236}">
                <a16:creationId xmlns:a16="http://schemas.microsoft.com/office/drawing/2014/main" id="{3B004B9E-2651-49D5-ACE0-B427047984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1628775"/>
            <a:ext cx="7223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/>
              <a:t>6% ↓</a:t>
            </a:r>
          </a:p>
        </p:txBody>
      </p:sp>
      <p:sp>
        <p:nvSpPr>
          <p:cNvPr id="34821" name="Text Box 7">
            <a:extLst>
              <a:ext uri="{FF2B5EF4-FFF2-40B4-BE49-F238E27FC236}">
                <a16:creationId xmlns:a16="http://schemas.microsoft.com/office/drawing/2014/main" id="{517689FC-B522-4B93-9630-7D360C99FA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72450" y="1844675"/>
            <a:ext cx="6508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/>
              <a:t>50 m</a:t>
            </a:r>
          </a:p>
        </p:txBody>
      </p:sp>
      <p:sp>
        <p:nvSpPr>
          <p:cNvPr id="34822" name="Text Box 8">
            <a:extLst>
              <a:ext uri="{FF2B5EF4-FFF2-40B4-BE49-F238E27FC236}">
                <a16:creationId xmlns:a16="http://schemas.microsoft.com/office/drawing/2014/main" id="{3C09FD37-F59D-474D-823F-1C57C2E288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544" y="3893017"/>
            <a:ext cx="6464077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2400" dirty="0"/>
              <a:t>Emissor disponível: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2400" dirty="0" err="1"/>
              <a:t>Microaspersor</a:t>
            </a:r>
            <a:r>
              <a:rPr lang="pt-BR" altLang="pt-BR" sz="2400" dirty="0"/>
              <a:t> HADAR 7110 NAANDANJAIN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2400" dirty="0"/>
              <a:t>PS = 15mca; </a:t>
            </a:r>
            <a:r>
              <a:rPr lang="pt-BR" altLang="pt-BR" sz="2400" dirty="0" err="1"/>
              <a:t>qe</a:t>
            </a:r>
            <a:r>
              <a:rPr lang="pt-BR" altLang="pt-BR" sz="2400" dirty="0"/>
              <a:t> = 53 L/h e diâmetro molhado = 5m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24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2400" dirty="0"/>
              <a:t>q = 42,613 * H</a:t>
            </a:r>
            <a:r>
              <a:rPr lang="pt-BR" altLang="pt-BR" sz="2400" baseline="30000" dirty="0"/>
              <a:t>0,3276</a:t>
            </a:r>
            <a:endParaRPr lang="pt-BR" altLang="pt-BR" sz="2400" dirty="0"/>
          </a:p>
        </p:txBody>
      </p:sp>
      <p:sp>
        <p:nvSpPr>
          <p:cNvPr id="2" name="Espaço Reservado para Rodapé 1">
            <a:extLst>
              <a:ext uri="{FF2B5EF4-FFF2-40B4-BE49-F238E27FC236}">
                <a16:creationId xmlns:a16="http://schemas.microsoft.com/office/drawing/2014/main" id="{44B423D9-DDB0-C1B5-C002-076BB261B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95019" y="6317794"/>
            <a:ext cx="5004665" cy="365125"/>
          </a:xfrm>
        </p:spPr>
        <p:txBody>
          <a:bodyPr/>
          <a:lstStyle/>
          <a:p>
            <a:pPr>
              <a:defRPr/>
            </a:pPr>
            <a:r>
              <a:rPr lang="pt-BR" dirty="0" err="1"/>
              <a:t>Prof</a:t>
            </a:r>
            <a:r>
              <a:rPr lang="pt-BR" dirty="0"/>
              <a:t> Patricia A </a:t>
            </a:r>
            <a:r>
              <a:rPr lang="pt-BR" dirty="0" err="1"/>
              <a:t>A</a:t>
            </a:r>
            <a:r>
              <a:rPr lang="pt-BR" dirty="0"/>
              <a:t> Marques LEB1571 Irrigação ESALQ 2023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>
            <a:extLst>
              <a:ext uri="{FF2B5EF4-FFF2-40B4-BE49-F238E27FC236}">
                <a16:creationId xmlns:a16="http://schemas.microsoft.com/office/drawing/2014/main" id="{8A085C71-381D-17D9-CECE-4AACED9B90A9}"/>
              </a:ext>
            </a:extLst>
          </p:cNvPr>
          <p:cNvSpPr txBox="1"/>
          <p:nvPr/>
        </p:nvSpPr>
        <p:spPr bwMode="auto">
          <a:xfrm>
            <a:off x="167275" y="1065816"/>
            <a:ext cx="8585390" cy="4726369"/>
          </a:xfrm>
          <a:prstGeom prst="rect">
            <a:avLst/>
          </a:prstGeom>
          <a:noFill/>
          <a:ln>
            <a:solidFill>
              <a:sysClr val="window" lastClr="FFFFFF"/>
            </a:solidFill>
          </a:ln>
        </p:spPr>
        <p:txBody>
          <a:bodyPr>
            <a:noAutofit/>
          </a:bodyPr>
          <a:lstStyle/>
          <a:p>
            <a:pPr defTabSz="685800">
              <a:defRPr/>
            </a:pPr>
            <a:endParaRPr lang="pt-BR" u="sng" kern="0" dirty="0">
              <a:solidFill>
                <a:srgbClr val="000000"/>
              </a:solidFill>
              <a:latin typeface="Century Gothic" panose="020B0502020202020204"/>
            </a:endParaRPr>
          </a:p>
          <a:p>
            <a:pPr defTabSz="685800">
              <a:defRPr/>
            </a:pPr>
            <a:endParaRPr lang="pt-BR" i="1" kern="0" dirty="0">
              <a:solidFill>
                <a:srgbClr val="000000"/>
              </a:solidFill>
              <a:latin typeface="Century Gothic" panose="020B0502020202020204"/>
            </a:endParaRPr>
          </a:p>
          <a:p>
            <a:pPr defTabSz="685800">
              <a:defRPr/>
            </a:pPr>
            <a:endParaRPr lang="pt-BR" kern="0" dirty="0">
              <a:solidFill>
                <a:srgbClr val="000000"/>
              </a:solidFill>
              <a:latin typeface="Cambria Math" panose="02040503050406030204" pitchFamily="18" charset="0"/>
            </a:endParaRPr>
          </a:p>
          <a:p>
            <a:pPr defTabSz="685800">
              <a:defRPr/>
            </a:pPr>
            <a:endParaRPr lang="pt-BR" kern="0" dirty="0">
              <a:solidFill>
                <a:srgbClr val="000000"/>
              </a:solidFill>
              <a:latin typeface="Cambria Math" panose="02040503050406030204" pitchFamily="18" charset="0"/>
            </a:endParaRP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EB9B9179-756D-127D-EBEC-F7C284DF2C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970" r="11911" b="57684"/>
          <a:stretch/>
        </p:blipFill>
        <p:spPr>
          <a:xfrm>
            <a:off x="843980" y="1065815"/>
            <a:ext cx="7891572" cy="3011257"/>
          </a:xfrm>
          <a:prstGeom prst="rect">
            <a:avLst/>
          </a:prstGeom>
        </p:spPr>
      </p:pic>
      <p:cxnSp>
        <p:nvCxnSpPr>
          <p:cNvPr id="13" name="Conector de Seta Reta 12">
            <a:extLst>
              <a:ext uri="{FF2B5EF4-FFF2-40B4-BE49-F238E27FC236}">
                <a16:creationId xmlns:a16="http://schemas.microsoft.com/office/drawing/2014/main" id="{59D34D45-3787-42A4-9AE5-3B930DFE51D9}"/>
              </a:ext>
            </a:extLst>
          </p:cNvPr>
          <p:cNvCxnSpPr>
            <a:cxnSpLocks/>
          </p:cNvCxnSpPr>
          <p:nvPr/>
        </p:nvCxnSpPr>
        <p:spPr>
          <a:xfrm flipH="1">
            <a:off x="2051720" y="4468148"/>
            <a:ext cx="2664296" cy="0"/>
          </a:xfrm>
          <a:prstGeom prst="straightConnector1">
            <a:avLst/>
          </a:prstGeom>
          <a:ln>
            <a:headEnd type="triangle" w="lg" len="lg"/>
            <a:tailEnd type="triangle" w="lg" len="lg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9" name="Rectangle 10">
            <a:extLst>
              <a:ext uri="{FF2B5EF4-FFF2-40B4-BE49-F238E27FC236}">
                <a16:creationId xmlns:a16="http://schemas.microsoft.com/office/drawing/2014/main" id="{9167053D-2331-6297-CE3E-A3758B66DC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5816" y="4520344"/>
            <a:ext cx="916981" cy="437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67500" tIns="33750" rIns="67500" bIns="33750">
            <a:spAutoFit/>
          </a:bodyPr>
          <a:lstStyle>
            <a:lvl1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eaLnBrk="1"/>
            <a:r>
              <a:rPr lang="pt-BR" altLang="pt-BR" sz="2400" dirty="0">
                <a:solidFill>
                  <a:prstClr val="black"/>
                </a:solidFill>
                <a:latin typeface="Calibri" panose="020F0502020204030204" pitchFamily="34" charset="0"/>
              </a:rPr>
              <a:t>225 m</a:t>
            </a:r>
          </a:p>
        </p:txBody>
      </p:sp>
      <p:cxnSp>
        <p:nvCxnSpPr>
          <p:cNvPr id="34" name="Conector de Seta Reta 33">
            <a:extLst>
              <a:ext uri="{FF2B5EF4-FFF2-40B4-BE49-F238E27FC236}">
                <a16:creationId xmlns:a16="http://schemas.microsoft.com/office/drawing/2014/main" id="{761677B6-3FD6-A368-7C34-6523903A65B9}"/>
              </a:ext>
            </a:extLst>
          </p:cNvPr>
          <p:cNvCxnSpPr>
            <a:cxnSpLocks/>
          </p:cNvCxnSpPr>
          <p:nvPr/>
        </p:nvCxnSpPr>
        <p:spPr>
          <a:xfrm flipH="1">
            <a:off x="4831637" y="4468148"/>
            <a:ext cx="2664296" cy="0"/>
          </a:xfrm>
          <a:prstGeom prst="straightConnector1">
            <a:avLst/>
          </a:prstGeom>
          <a:ln>
            <a:headEnd type="triangle" w="lg" len="lg"/>
            <a:tailEnd type="triangle" w="lg" len="lg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6" name="Rectangle 10">
            <a:extLst>
              <a:ext uri="{FF2B5EF4-FFF2-40B4-BE49-F238E27FC236}">
                <a16:creationId xmlns:a16="http://schemas.microsoft.com/office/drawing/2014/main" id="{B89DE343-A313-C9C7-BFA9-5299F4392F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5733" y="4520344"/>
            <a:ext cx="916981" cy="437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67500" tIns="33750" rIns="67500" bIns="33750">
            <a:spAutoFit/>
          </a:bodyPr>
          <a:lstStyle>
            <a:lvl1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eaLnBrk="1"/>
            <a:r>
              <a:rPr lang="pt-BR" altLang="pt-BR" sz="2400" dirty="0">
                <a:solidFill>
                  <a:prstClr val="black"/>
                </a:solidFill>
                <a:latin typeface="Calibri" panose="020F0502020204030204" pitchFamily="34" charset="0"/>
              </a:rPr>
              <a:t>225 m</a:t>
            </a:r>
          </a:p>
        </p:txBody>
      </p:sp>
      <p:sp>
        <p:nvSpPr>
          <p:cNvPr id="5" name="Fluxograma: Somador 4">
            <a:extLst>
              <a:ext uri="{FF2B5EF4-FFF2-40B4-BE49-F238E27FC236}">
                <a16:creationId xmlns:a16="http://schemas.microsoft.com/office/drawing/2014/main" id="{C48D0975-0B32-D2AE-55C6-78D564DCDE0F}"/>
              </a:ext>
            </a:extLst>
          </p:cNvPr>
          <p:cNvSpPr/>
          <p:nvPr/>
        </p:nvSpPr>
        <p:spPr>
          <a:xfrm>
            <a:off x="1979712" y="2606986"/>
            <a:ext cx="244419" cy="288032"/>
          </a:xfrm>
          <a:prstGeom prst="flowChartSummingJunctio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Fluxograma: Somador 5">
            <a:extLst>
              <a:ext uri="{FF2B5EF4-FFF2-40B4-BE49-F238E27FC236}">
                <a16:creationId xmlns:a16="http://schemas.microsoft.com/office/drawing/2014/main" id="{88554A61-4C9A-A1C0-EA0B-2F5C94E25570}"/>
              </a:ext>
            </a:extLst>
          </p:cNvPr>
          <p:cNvSpPr/>
          <p:nvPr/>
        </p:nvSpPr>
        <p:spPr>
          <a:xfrm>
            <a:off x="3802101" y="2605528"/>
            <a:ext cx="244419" cy="288032"/>
          </a:xfrm>
          <a:prstGeom prst="flowChartSummingJunctio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Fluxograma: Somador 6">
            <a:extLst>
              <a:ext uri="{FF2B5EF4-FFF2-40B4-BE49-F238E27FC236}">
                <a16:creationId xmlns:a16="http://schemas.microsoft.com/office/drawing/2014/main" id="{22CB1019-753F-60B6-4F03-065309FE472E}"/>
              </a:ext>
            </a:extLst>
          </p:cNvPr>
          <p:cNvSpPr/>
          <p:nvPr/>
        </p:nvSpPr>
        <p:spPr>
          <a:xfrm>
            <a:off x="5624490" y="2571443"/>
            <a:ext cx="244419" cy="288032"/>
          </a:xfrm>
          <a:prstGeom prst="flowChartSummingJunctio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Fluxograma: Somador 7">
            <a:extLst>
              <a:ext uri="{FF2B5EF4-FFF2-40B4-BE49-F238E27FC236}">
                <a16:creationId xmlns:a16="http://schemas.microsoft.com/office/drawing/2014/main" id="{34374EBA-8062-BFEA-637E-DDC15F6C6F83}"/>
              </a:ext>
            </a:extLst>
          </p:cNvPr>
          <p:cNvSpPr/>
          <p:nvPr/>
        </p:nvSpPr>
        <p:spPr>
          <a:xfrm>
            <a:off x="7495933" y="2571443"/>
            <a:ext cx="244419" cy="288032"/>
          </a:xfrm>
          <a:prstGeom prst="flowChartSummingJunctio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Fluxograma: Somador 8">
            <a:extLst>
              <a:ext uri="{FF2B5EF4-FFF2-40B4-BE49-F238E27FC236}">
                <a16:creationId xmlns:a16="http://schemas.microsoft.com/office/drawing/2014/main" id="{EFB6F0A0-5DD4-4200-1B2C-7E5E9B40D45F}"/>
              </a:ext>
            </a:extLst>
          </p:cNvPr>
          <p:cNvSpPr/>
          <p:nvPr/>
        </p:nvSpPr>
        <p:spPr>
          <a:xfrm>
            <a:off x="4493869" y="2283411"/>
            <a:ext cx="244419" cy="288032"/>
          </a:xfrm>
          <a:prstGeom prst="flowChartSummingJunctio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Fluxograma: Somador 11">
            <a:extLst>
              <a:ext uri="{FF2B5EF4-FFF2-40B4-BE49-F238E27FC236}">
                <a16:creationId xmlns:a16="http://schemas.microsoft.com/office/drawing/2014/main" id="{33DAF5BC-2899-55E0-EC7A-C5412CA1F914}"/>
              </a:ext>
            </a:extLst>
          </p:cNvPr>
          <p:cNvSpPr/>
          <p:nvPr/>
        </p:nvSpPr>
        <p:spPr>
          <a:xfrm>
            <a:off x="4919076" y="2283411"/>
            <a:ext cx="244419" cy="288032"/>
          </a:xfrm>
          <a:prstGeom prst="flowChartSummingJunctio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5020443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>
            <a:extLst>
              <a:ext uri="{FF2B5EF4-FFF2-40B4-BE49-F238E27FC236}">
                <a16:creationId xmlns:a16="http://schemas.microsoft.com/office/drawing/2014/main" id="{0D0AA9C1-1BA5-4FDD-AC10-413AF6016A04}"/>
              </a:ext>
            </a:extLst>
          </p:cNvPr>
          <p:cNvSpPr txBox="1"/>
          <p:nvPr/>
        </p:nvSpPr>
        <p:spPr bwMode="auto">
          <a:xfrm>
            <a:off x="254189" y="364107"/>
            <a:ext cx="8635621" cy="588429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defTabSz="342900"/>
            <a:r>
              <a:rPr lang="pt-BR" sz="2000" b="1" u="sng" dirty="0">
                <a:solidFill>
                  <a:srgbClr val="000000"/>
                </a:solidFill>
                <a:latin typeface="Century Gothic" panose="020B0502020202020204"/>
              </a:rPr>
              <a:t>Passo 10)</a:t>
            </a:r>
            <a:r>
              <a:rPr lang="pt-BR" sz="2000" b="1" dirty="0">
                <a:solidFill>
                  <a:srgbClr val="000000"/>
                </a:solidFill>
                <a:latin typeface="Century Gothic" panose="020B0502020202020204"/>
              </a:rPr>
              <a:t> </a:t>
            </a:r>
            <a:r>
              <a:rPr lang="pt-BR" sz="2000" dirty="0">
                <a:solidFill>
                  <a:srgbClr val="000000"/>
                </a:solidFill>
                <a:latin typeface="Century Gothic" panose="020B0502020202020204"/>
              </a:rPr>
              <a:t>Dimensionamento da linha principal (LP)</a:t>
            </a:r>
          </a:p>
          <a:p>
            <a:pPr defTabSz="342900"/>
            <a:endParaRPr lang="pt-BR" sz="2000" u="sng" dirty="0">
              <a:solidFill>
                <a:srgbClr val="000000"/>
              </a:solidFill>
              <a:latin typeface="Century Gothic" panose="020B0502020202020204"/>
            </a:endParaRPr>
          </a:p>
          <a:p>
            <a:pPr defTabSz="342900"/>
            <a:r>
              <a:rPr lang="pt-BR" sz="2000" dirty="0">
                <a:solidFill>
                  <a:srgbClr val="000000"/>
                </a:solidFill>
                <a:latin typeface="Century Gothic" panose="020B0502020202020204"/>
              </a:rPr>
              <a:t>Lembrando: LP máxima = 225 m    </a:t>
            </a:r>
          </a:p>
          <a:p>
            <a:pPr defTabSz="342900"/>
            <a:endParaRPr lang="pt-BR" sz="2000" dirty="0">
              <a:solidFill>
                <a:srgbClr val="000000"/>
              </a:solidFill>
              <a:latin typeface="Century Gothic" panose="020B0502020202020204"/>
            </a:endParaRPr>
          </a:p>
          <a:p>
            <a:pPr defTabSz="342900"/>
            <a:r>
              <a:rPr lang="pt-BR" sz="2000" dirty="0">
                <a:solidFill>
                  <a:srgbClr val="000000"/>
                </a:solidFill>
                <a:latin typeface="Century Gothic" panose="020B0502020202020204"/>
              </a:rPr>
              <a:t>Irrigar um setor por vez  = QP = QD = 0,00248 m³/s </a:t>
            </a:r>
          </a:p>
          <a:p>
            <a:pPr defTabSz="342900"/>
            <a:endParaRPr lang="pt-BR" sz="2000" dirty="0">
              <a:solidFill>
                <a:srgbClr val="000000"/>
              </a:solidFill>
              <a:latin typeface="Century Gothic" panose="020B0502020202020204"/>
            </a:endParaRPr>
          </a:p>
          <a:p>
            <a:pPr defTabSz="342900"/>
            <a:r>
              <a:rPr lang="pt-BR" sz="2000" dirty="0">
                <a:solidFill>
                  <a:srgbClr val="000000"/>
                </a:solidFill>
                <a:latin typeface="Century Gothic" panose="020B0502020202020204"/>
              </a:rPr>
              <a:t>Utilizaremos critério da Velocidade (1 a 2 m/s) </a:t>
            </a:r>
            <a:r>
              <a:rPr lang="pt-BR" sz="2000" dirty="0">
                <a:solidFill>
                  <a:srgbClr val="000000"/>
                </a:solidFill>
                <a:latin typeface="Century Gothic" panose="020B0502020202020204"/>
                <a:sym typeface="Wingdings" panose="05000000000000000000" pitchFamily="2" charset="2"/>
              </a:rPr>
              <a:t> </a:t>
            </a:r>
            <a:r>
              <a:rPr lang="pt-BR" sz="2000" dirty="0" err="1">
                <a:solidFill>
                  <a:srgbClr val="000000"/>
                </a:solidFill>
                <a:latin typeface="Century Gothic" panose="020B0502020202020204"/>
                <a:sym typeface="Wingdings" panose="05000000000000000000" pitchFamily="2" charset="2"/>
              </a:rPr>
              <a:t>Vm</a:t>
            </a:r>
            <a:r>
              <a:rPr lang="pt-BR" sz="2000" dirty="0">
                <a:solidFill>
                  <a:srgbClr val="000000"/>
                </a:solidFill>
                <a:latin typeface="Century Gothic" panose="020B0502020202020204"/>
                <a:sym typeface="Wingdings" panose="05000000000000000000" pitchFamily="2" charset="2"/>
              </a:rPr>
              <a:t> = 1,5 m/s</a:t>
            </a:r>
            <a:endParaRPr lang="pt-BR" sz="2000" dirty="0">
              <a:solidFill>
                <a:srgbClr val="000000"/>
              </a:solidFill>
              <a:latin typeface="Century Gothic" panose="020B0502020202020204"/>
            </a:endParaRPr>
          </a:p>
          <a:p>
            <a:pPr defTabSz="342900"/>
            <a:r>
              <a:rPr lang="pt-BR" sz="2000" dirty="0">
                <a:solidFill>
                  <a:srgbClr val="000000"/>
                </a:solidFill>
                <a:latin typeface="Century Gothic" panose="020B0502020202020204"/>
              </a:rPr>
              <a:t>			</a:t>
            </a:r>
          </a:p>
        </p:txBody>
      </p:sp>
      <p:sp>
        <p:nvSpPr>
          <p:cNvPr id="2" name="Espaço Reservado para Rodapé 1">
            <a:extLst>
              <a:ext uri="{FF2B5EF4-FFF2-40B4-BE49-F238E27FC236}">
                <a16:creationId xmlns:a16="http://schemas.microsoft.com/office/drawing/2014/main" id="{8D43EF87-869B-4E44-8027-5F43E76481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4189" y="6476001"/>
            <a:ext cx="5004665" cy="365125"/>
          </a:xfrm>
        </p:spPr>
        <p:txBody>
          <a:bodyPr/>
          <a:lstStyle/>
          <a:p>
            <a:pPr defTabSz="342900"/>
            <a:r>
              <a:rPr lang="pt-BR" dirty="0" err="1">
                <a:latin typeface="Century Gothic" panose="020B0502020202020204"/>
              </a:rPr>
              <a:t>Prof</a:t>
            </a:r>
            <a:r>
              <a:rPr lang="pt-BR" dirty="0">
                <a:latin typeface="Century Gothic" panose="020B0502020202020204"/>
              </a:rPr>
              <a:t> Patricia A </a:t>
            </a:r>
            <a:r>
              <a:rPr lang="pt-BR" dirty="0" err="1">
                <a:latin typeface="Century Gothic" panose="020B0502020202020204"/>
              </a:rPr>
              <a:t>A</a:t>
            </a:r>
            <a:r>
              <a:rPr lang="pt-BR" dirty="0">
                <a:latin typeface="Century Gothic" panose="020B0502020202020204"/>
              </a:rPr>
              <a:t> Marques LEB1571 Irrigação ESALQ 2023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ixaDeTexto 5">
                <a:extLst>
                  <a:ext uri="{FF2B5EF4-FFF2-40B4-BE49-F238E27FC236}">
                    <a16:creationId xmlns:a16="http://schemas.microsoft.com/office/drawing/2014/main" id="{68085631-CBE5-F842-3B40-3066A1A1B4F9}"/>
                  </a:ext>
                </a:extLst>
              </p:cNvPr>
              <p:cNvSpPr txBox="1"/>
              <p:nvPr/>
            </p:nvSpPr>
            <p:spPr>
              <a:xfrm>
                <a:off x="1187624" y="2762526"/>
                <a:ext cx="7200800" cy="8616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 sz="24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Dt</m:t>
                    </m:r>
                    <m:r>
                      <a:rPr lang="pt-BR" sz="24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 </m:t>
                    </m:r>
                    <m:rad>
                      <m:radPr>
                        <m:degHide m:val="on"/>
                        <m:ctrlPr>
                          <a:rPr lang="pt-BR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pt-BR" sz="2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2400" b="0" i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4 . </m:t>
                            </m:r>
                            <m:r>
                              <m:rPr>
                                <m:sty m:val="p"/>
                              </m:rPr>
                              <a:rPr lang="pt-BR" sz="2400" b="0" i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Q</m:t>
                            </m:r>
                          </m:num>
                          <m:den>
                            <m:r>
                              <a:rPr lang="pt-BR" sz="2400" b="0" i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 . 2</m:t>
                            </m:r>
                          </m:den>
                        </m:f>
                      </m:e>
                    </m:rad>
                    <m:r>
                      <a:rPr lang="pt-BR" sz="24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  <m:rad>
                      <m:radPr>
                        <m:degHide m:val="on"/>
                        <m:ctrlPr>
                          <a:rPr lang="pt-BR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pt-BR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2400" i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4 . </m:t>
                            </m:r>
                            <m:r>
                              <a:rPr lang="pt-BR" sz="2400" b="0" i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0,00248</m:t>
                            </m:r>
                          </m:num>
                          <m:den>
                            <m:r>
                              <a:rPr lang="pt-BR" sz="2400" i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 . </m:t>
                            </m:r>
                            <m:r>
                              <a:rPr lang="pt-BR" sz="2400" b="0" i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1,5</m:t>
                            </m:r>
                          </m:den>
                        </m:f>
                      </m:e>
                    </m:rad>
                    <m:r>
                      <a:rPr lang="pt-BR" sz="24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=0,04588 </m:t>
                    </m:r>
                    <m:r>
                      <m:rPr>
                        <m:sty m:val="p"/>
                      </m:rPr>
                      <a:rPr lang="pt-BR" sz="24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m</m:t>
                    </m:r>
                    <m:r>
                      <a:rPr lang="pt-BR" sz="24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=45, 88 </m:t>
                    </m:r>
                    <m:r>
                      <m:rPr>
                        <m:sty m:val="p"/>
                      </m:rPr>
                      <a:rPr lang="pt-BR" sz="24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mm</m:t>
                    </m:r>
                  </m:oMath>
                </a14:m>
                <a:r>
                  <a:rPr lang="pt-BR" sz="2400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 </a:t>
                </a:r>
                <a:endParaRPr lang="pt-BR" sz="2400" dirty="0"/>
              </a:p>
            </p:txBody>
          </p:sp>
        </mc:Choice>
        <mc:Fallback xmlns="">
          <p:sp>
            <p:nvSpPr>
              <p:cNvPr id="6" name="CaixaDeTexto 5">
                <a:extLst>
                  <a:ext uri="{FF2B5EF4-FFF2-40B4-BE49-F238E27FC236}">
                    <a16:creationId xmlns:a16="http://schemas.microsoft.com/office/drawing/2014/main" id="{68085631-CBE5-F842-3B40-3066A1A1B4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624" y="2762526"/>
                <a:ext cx="7200800" cy="86164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CaixaDeTexto 7">
            <a:extLst>
              <a:ext uri="{FF2B5EF4-FFF2-40B4-BE49-F238E27FC236}">
                <a16:creationId xmlns:a16="http://schemas.microsoft.com/office/drawing/2014/main" id="{46A23B20-5D1A-9CE2-BA3F-CF4CDB7E8089}"/>
              </a:ext>
            </a:extLst>
          </p:cNvPr>
          <p:cNvSpPr txBox="1"/>
          <p:nvPr/>
        </p:nvSpPr>
        <p:spPr>
          <a:xfrm>
            <a:off x="431539" y="4336122"/>
            <a:ext cx="828092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400" dirty="0">
                <a:solidFill>
                  <a:srgbClr val="000000"/>
                </a:solidFill>
                <a:latin typeface="Cambria Math" panose="02040503050406030204" pitchFamily="18" charset="0"/>
              </a:rPr>
              <a:t>Diâmetro comercial  	 50 mm (6”) PVC  </a:t>
            </a:r>
            <a:r>
              <a:rPr lang="pt-BR" sz="2400" dirty="0">
                <a:solidFill>
                  <a:srgbClr val="000000"/>
                </a:solidFill>
                <a:latin typeface="Cambria Math" panose="02040503050406030204" pitchFamily="18" charset="0"/>
                <a:sym typeface="Wingdings" panose="05000000000000000000" pitchFamily="2" charset="2"/>
              </a:rPr>
              <a:t> usar HW (C= 150)</a:t>
            </a:r>
          </a:p>
          <a:p>
            <a:pPr algn="just" defTabSz="257175"/>
            <a:endParaRPr lang="pt-BR" sz="2400" dirty="0">
              <a:solidFill>
                <a:srgbClr val="000000"/>
              </a:solidFill>
              <a:latin typeface="Cambria Math" panose="02040503050406030204" pitchFamily="18" charset="0"/>
              <a:sym typeface="Wingdings" panose="05000000000000000000" pitchFamily="2" charset="2"/>
            </a:endParaRPr>
          </a:p>
          <a:p>
            <a:pPr algn="just" defTabSz="257175"/>
            <a:r>
              <a:rPr lang="pt-BR" sz="2400" dirty="0">
                <a:solidFill>
                  <a:srgbClr val="000000"/>
                </a:solidFill>
                <a:latin typeface="Cambria Math" panose="02040503050406030204" pitchFamily="18" charset="0"/>
                <a:sym typeface="Wingdings" panose="05000000000000000000" pitchFamily="2" charset="2"/>
              </a:rPr>
              <a:t>	</a:t>
            </a:r>
            <a:endParaRPr lang="pt-BR" sz="2400" dirty="0">
              <a:solidFill>
                <a:srgbClr val="000000"/>
              </a:solidFill>
              <a:latin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293622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>
            <a:extLst>
              <a:ext uri="{FF2B5EF4-FFF2-40B4-BE49-F238E27FC236}">
                <a16:creationId xmlns:a16="http://schemas.microsoft.com/office/drawing/2014/main" id="{0D0AA9C1-1BA5-4FDD-AC10-413AF6016A04}"/>
              </a:ext>
            </a:extLst>
          </p:cNvPr>
          <p:cNvSpPr txBox="1"/>
          <p:nvPr/>
        </p:nvSpPr>
        <p:spPr bwMode="auto">
          <a:xfrm>
            <a:off x="254189" y="364107"/>
            <a:ext cx="8635621" cy="588429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defTabSz="342900"/>
            <a:r>
              <a:rPr lang="pt-BR" sz="2000" dirty="0">
                <a:solidFill>
                  <a:srgbClr val="000000"/>
                </a:solidFill>
                <a:latin typeface="Century Gothic" panose="020B0502020202020204"/>
              </a:rPr>
              <a:t>		</a:t>
            </a:r>
          </a:p>
        </p:txBody>
      </p:sp>
      <p:sp>
        <p:nvSpPr>
          <p:cNvPr id="2" name="Espaço Reservado para Rodapé 1">
            <a:extLst>
              <a:ext uri="{FF2B5EF4-FFF2-40B4-BE49-F238E27FC236}">
                <a16:creationId xmlns:a16="http://schemas.microsoft.com/office/drawing/2014/main" id="{8D43EF87-869B-4E44-8027-5F43E76481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4189" y="6476001"/>
            <a:ext cx="5004665" cy="365125"/>
          </a:xfrm>
        </p:spPr>
        <p:txBody>
          <a:bodyPr/>
          <a:lstStyle/>
          <a:p>
            <a:pPr defTabSz="342900"/>
            <a:r>
              <a:rPr lang="pt-BR" dirty="0" err="1">
                <a:latin typeface="Century Gothic" panose="020B0502020202020204"/>
              </a:rPr>
              <a:t>Prof</a:t>
            </a:r>
            <a:r>
              <a:rPr lang="pt-BR" dirty="0">
                <a:latin typeface="Century Gothic" panose="020B0502020202020204"/>
              </a:rPr>
              <a:t> Patricia A </a:t>
            </a:r>
            <a:r>
              <a:rPr lang="pt-BR" dirty="0" err="1">
                <a:latin typeface="Century Gothic" panose="020B0502020202020204"/>
              </a:rPr>
              <a:t>A</a:t>
            </a:r>
            <a:r>
              <a:rPr lang="pt-BR" dirty="0">
                <a:latin typeface="Century Gothic" panose="020B0502020202020204"/>
              </a:rPr>
              <a:t> Marques LEB1571 Irrigação ESALQ 2023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ixaDeTexto 7">
                <a:extLst>
                  <a:ext uri="{FF2B5EF4-FFF2-40B4-BE49-F238E27FC236}">
                    <a16:creationId xmlns:a16="http://schemas.microsoft.com/office/drawing/2014/main" id="{46A23B20-5D1A-9CE2-BA3F-CF4CDB7E8089}"/>
                  </a:ext>
                </a:extLst>
              </p:cNvPr>
              <p:cNvSpPr txBox="1"/>
              <p:nvPr/>
            </p:nvSpPr>
            <p:spPr>
              <a:xfrm>
                <a:off x="431539" y="836712"/>
                <a:ext cx="8280920" cy="240238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pt-BR" sz="2400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Diâmetro comercial  	 50 mm (6”) PVC  </a:t>
                </a:r>
                <a:r>
                  <a:rPr lang="pt-BR" sz="2400" dirty="0">
                    <a:solidFill>
                      <a:srgbClr val="000000"/>
                    </a:solidFill>
                    <a:latin typeface="Cambria Math" panose="02040503050406030204" pitchFamily="18" charset="0"/>
                    <a:sym typeface="Wingdings" panose="05000000000000000000" pitchFamily="2" charset="2"/>
                  </a:rPr>
                  <a:t> usar HW (C= 150)</a:t>
                </a:r>
              </a:p>
              <a:p>
                <a:pPr algn="just" defTabSz="257175"/>
                <a:endParaRPr lang="pt-BR" sz="2400" dirty="0">
                  <a:solidFill>
                    <a:srgbClr val="000000"/>
                  </a:solidFill>
                  <a:latin typeface="Cambria Math" panose="02040503050406030204" pitchFamily="18" charset="0"/>
                  <a:sym typeface="Wingdings" panose="05000000000000000000" pitchFamily="2" charset="2"/>
                </a:endParaRPr>
              </a:p>
              <a:p>
                <a:pPr algn="just" defTabSz="257175"/>
                <a:r>
                  <a:rPr lang="pt-BR" sz="2400" dirty="0">
                    <a:solidFill>
                      <a:srgbClr val="000000"/>
                    </a:solidFill>
                    <a:latin typeface="Cambria Math" panose="02040503050406030204" pitchFamily="18" charset="0"/>
                    <a:sym typeface="Wingdings" panose="05000000000000000000" pitchFamily="2" charset="2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hf</m:t>
                    </m:r>
                    <m:r>
                      <a:rPr lang="pt-BR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pt-BR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10,65</m:t>
                        </m:r>
                        <m:r>
                          <a:rPr lang="pt-BR" sz="28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. </m:t>
                        </m:r>
                        <m:sSup>
                          <m:sSupPr>
                            <m:ctrlPr>
                              <a:rPr lang="pt-BR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pt-BR" sz="2800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Q</m:t>
                            </m:r>
                          </m:e>
                          <m:sup>
                            <m:r>
                              <a:rPr lang="pt-BR" sz="2800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1,</m:t>
                            </m:r>
                            <m:r>
                              <a:rPr lang="pt-BR" sz="28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852</m:t>
                            </m:r>
                          </m:sup>
                        </m:sSup>
                        <m:r>
                          <a:rPr lang="pt-BR" sz="28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. </m:t>
                        </m:r>
                        <m:r>
                          <m:rPr>
                            <m:sty m:val="p"/>
                          </m:rPr>
                          <a:rPr lang="pt-BR" sz="28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L</m:t>
                        </m:r>
                      </m:num>
                      <m:den>
                        <m:sSup>
                          <m:sSupPr>
                            <m:ctrlPr>
                              <a:rPr lang="pt-BR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BR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pt-BR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1,852</m:t>
                            </m:r>
                          </m:sup>
                        </m:sSup>
                        <m:r>
                          <a:rPr lang="pt-BR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.  </m:t>
                        </m:r>
                        <m:sSup>
                          <m:sSupPr>
                            <m:ctrlPr>
                              <a:rPr lang="pt-BR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pt-BR" sz="2800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D</m:t>
                            </m:r>
                          </m:e>
                          <m:sup>
                            <m:r>
                              <a:rPr lang="pt-BR" sz="2800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4,</m:t>
                            </m:r>
                            <m:r>
                              <a:rPr lang="pt-BR" sz="28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87</m:t>
                            </m:r>
                          </m:sup>
                        </m:sSup>
                      </m:den>
                    </m:f>
                    <m:r>
                      <a:rPr lang="pt-BR" sz="2800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10,65</m:t>
                        </m:r>
                        <m:r>
                          <a:rPr lang="pt-BR" sz="28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. </m:t>
                        </m:r>
                        <m:sSup>
                          <m:sSupPr>
                            <m:ctrlPr>
                              <a:rPr lang="pt-BR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BR" sz="2800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0,00248</m:t>
                            </m:r>
                          </m:e>
                          <m:sup>
                            <m:r>
                              <a:rPr lang="pt-BR" sz="2800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1,</m:t>
                            </m:r>
                            <m:r>
                              <a:rPr lang="pt-BR" sz="28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852</m:t>
                            </m:r>
                          </m:sup>
                        </m:sSup>
                        <m:r>
                          <a:rPr lang="pt-BR" sz="28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. </m:t>
                        </m:r>
                        <m:r>
                          <a:rPr lang="pt-BR" sz="2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225</m:t>
                        </m:r>
                      </m:num>
                      <m:den>
                        <m:sSup>
                          <m:sSupPr>
                            <m:ctrlPr>
                              <a:rPr lang="pt-BR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BR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0,05</m:t>
                            </m:r>
                          </m:e>
                          <m:sup>
                            <m:r>
                              <a:rPr lang="pt-BR" sz="2800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4,</m:t>
                            </m:r>
                            <m:r>
                              <a:rPr lang="pt-BR" sz="28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87</m:t>
                            </m:r>
                          </m:sup>
                        </m:sSup>
                      </m:den>
                    </m:f>
                    <m:r>
                      <a:rPr lang="pt-BR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pt-BR" sz="2800" b="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algn="just" defTabSz="257175"/>
                <a:endParaRPr lang="pt-BR" sz="2800" b="0" i="0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algn="just" defTabSz="257175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hf</m:t>
                    </m:r>
                    <m:r>
                      <a:rPr lang="pt-BR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 </m:t>
                    </m:r>
                    <m:r>
                      <a:rPr lang="pt-BR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7,24</m:t>
                    </m:r>
                    <m:r>
                      <a:rPr lang="pt-BR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pt-BR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mca</m:t>
                    </m:r>
                  </m:oMath>
                </a14:m>
                <a:r>
                  <a:rPr lang="pt-BR" sz="2800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pt-BR" sz="2800" dirty="0">
                    <a:solidFill>
                      <a:srgbClr val="000000"/>
                    </a:solidFill>
                    <a:latin typeface="Cambria Math" panose="02040503050406030204" pitchFamily="18" charset="0"/>
                    <a:sym typeface="Wingdings" panose="05000000000000000000" pitchFamily="2" charset="2"/>
                  </a:rPr>
                  <a:t>e V = 1,26 m/s	</a:t>
                </a:r>
                <a:r>
                  <a:rPr lang="pt-BR" sz="2400" dirty="0">
                    <a:solidFill>
                      <a:srgbClr val="000000"/>
                    </a:solidFill>
                    <a:latin typeface="Cambria Math" panose="02040503050406030204" pitchFamily="18" charset="0"/>
                    <a:sym typeface="Wingdings" panose="05000000000000000000" pitchFamily="2" charset="2"/>
                  </a:rPr>
                  <a:t>		</a:t>
                </a:r>
                <a:endParaRPr lang="pt-BR" sz="2400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CaixaDeTexto 7">
                <a:extLst>
                  <a:ext uri="{FF2B5EF4-FFF2-40B4-BE49-F238E27FC236}">
                    <a16:creationId xmlns:a16="http://schemas.microsoft.com/office/drawing/2014/main" id="{46A23B20-5D1A-9CE2-BA3F-CF4CDB7E80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539" y="836712"/>
                <a:ext cx="8280920" cy="2402389"/>
              </a:xfrm>
              <a:prstGeom prst="rect">
                <a:avLst/>
              </a:prstGeom>
              <a:blipFill>
                <a:blip r:embed="rId2"/>
                <a:stretch>
                  <a:fillRect l="-1178" t="-2030" b="-609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bject 3">
            <a:extLst>
              <a:ext uri="{FF2B5EF4-FFF2-40B4-BE49-F238E27FC236}">
                <a16:creationId xmlns:a16="http://schemas.microsoft.com/office/drawing/2014/main" id="{4EAA7313-062C-9D88-FF99-9A1671DD2967}"/>
              </a:ext>
            </a:extLst>
          </p:cNvPr>
          <p:cNvSpPr txBox="1"/>
          <p:nvPr/>
        </p:nvSpPr>
        <p:spPr bwMode="auto">
          <a:xfrm>
            <a:off x="2555776" y="3414363"/>
            <a:ext cx="4892302" cy="2402389"/>
          </a:xfrm>
          <a:custGeom>
            <a:avLst/>
            <a:gdLst>
              <a:gd name="connsiteX0" fmla="*/ 0 w 4892302"/>
              <a:gd name="connsiteY0" fmla="*/ 0 h 2402389"/>
              <a:gd name="connsiteX1" fmla="*/ 592512 w 4892302"/>
              <a:gd name="connsiteY1" fmla="*/ 0 h 2402389"/>
              <a:gd name="connsiteX2" fmla="*/ 1185024 w 4892302"/>
              <a:gd name="connsiteY2" fmla="*/ 0 h 2402389"/>
              <a:gd name="connsiteX3" fmla="*/ 1728613 w 4892302"/>
              <a:gd name="connsiteY3" fmla="*/ 0 h 2402389"/>
              <a:gd name="connsiteX4" fmla="*/ 2174356 w 4892302"/>
              <a:gd name="connsiteY4" fmla="*/ 0 h 2402389"/>
              <a:gd name="connsiteX5" fmla="*/ 2766869 w 4892302"/>
              <a:gd name="connsiteY5" fmla="*/ 0 h 2402389"/>
              <a:gd name="connsiteX6" fmla="*/ 3163689 w 4892302"/>
              <a:gd name="connsiteY6" fmla="*/ 0 h 2402389"/>
              <a:gd name="connsiteX7" fmla="*/ 3805124 w 4892302"/>
              <a:gd name="connsiteY7" fmla="*/ 0 h 2402389"/>
              <a:gd name="connsiteX8" fmla="*/ 4299790 w 4892302"/>
              <a:gd name="connsiteY8" fmla="*/ 0 h 2402389"/>
              <a:gd name="connsiteX9" fmla="*/ 4892302 w 4892302"/>
              <a:gd name="connsiteY9" fmla="*/ 0 h 2402389"/>
              <a:gd name="connsiteX10" fmla="*/ 4892302 w 4892302"/>
              <a:gd name="connsiteY10" fmla="*/ 480478 h 2402389"/>
              <a:gd name="connsiteX11" fmla="*/ 4892302 w 4892302"/>
              <a:gd name="connsiteY11" fmla="*/ 936932 h 2402389"/>
              <a:gd name="connsiteX12" fmla="*/ 4892302 w 4892302"/>
              <a:gd name="connsiteY12" fmla="*/ 1441433 h 2402389"/>
              <a:gd name="connsiteX13" fmla="*/ 4892302 w 4892302"/>
              <a:gd name="connsiteY13" fmla="*/ 1945935 h 2402389"/>
              <a:gd name="connsiteX14" fmla="*/ 4892302 w 4892302"/>
              <a:gd name="connsiteY14" fmla="*/ 2402389 h 2402389"/>
              <a:gd name="connsiteX15" fmla="*/ 4397636 w 4892302"/>
              <a:gd name="connsiteY15" fmla="*/ 2402389 h 2402389"/>
              <a:gd name="connsiteX16" fmla="*/ 4000816 w 4892302"/>
              <a:gd name="connsiteY16" fmla="*/ 2402389 h 2402389"/>
              <a:gd name="connsiteX17" fmla="*/ 3359381 w 4892302"/>
              <a:gd name="connsiteY17" fmla="*/ 2402389 h 2402389"/>
              <a:gd name="connsiteX18" fmla="*/ 2864715 w 4892302"/>
              <a:gd name="connsiteY18" fmla="*/ 2402389 h 2402389"/>
              <a:gd name="connsiteX19" fmla="*/ 2321126 w 4892302"/>
              <a:gd name="connsiteY19" fmla="*/ 2402389 h 2402389"/>
              <a:gd name="connsiteX20" fmla="*/ 1728613 w 4892302"/>
              <a:gd name="connsiteY20" fmla="*/ 2402389 h 2402389"/>
              <a:gd name="connsiteX21" fmla="*/ 1136101 w 4892302"/>
              <a:gd name="connsiteY21" fmla="*/ 2402389 h 2402389"/>
              <a:gd name="connsiteX22" fmla="*/ 543589 w 4892302"/>
              <a:gd name="connsiteY22" fmla="*/ 2402389 h 2402389"/>
              <a:gd name="connsiteX23" fmla="*/ 0 w 4892302"/>
              <a:gd name="connsiteY23" fmla="*/ 2402389 h 2402389"/>
              <a:gd name="connsiteX24" fmla="*/ 0 w 4892302"/>
              <a:gd name="connsiteY24" fmla="*/ 1945935 h 2402389"/>
              <a:gd name="connsiteX25" fmla="*/ 0 w 4892302"/>
              <a:gd name="connsiteY25" fmla="*/ 1537529 h 2402389"/>
              <a:gd name="connsiteX26" fmla="*/ 0 w 4892302"/>
              <a:gd name="connsiteY26" fmla="*/ 1057051 h 2402389"/>
              <a:gd name="connsiteX27" fmla="*/ 0 w 4892302"/>
              <a:gd name="connsiteY27" fmla="*/ 576573 h 2402389"/>
              <a:gd name="connsiteX28" fmla="*/ 0 w 4892302"/>
              <a:gd name="connsiteY28" fmla="*/ 0 h 2402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4892302" h="2402389" fill="none" extrusionOk="0">
                <a:moveTo>
                  <a:pt x="0" y="0"/>
                </a:moveTo>
                <a:cubicBezTo>
                  <a:pt x="142858" y="-2435"/>
                  <a:pt x="391155" y="3658"/>
                  <a:pt x="592512" y="0"/>
                </a:cubicBezTo>
                <a:cubicBezTo>
                  <a:pt x="793869" y="-3658"/>
                  <a:pt x="952640" y="11942"/>
                  <a:pt x="1185024" y="0"/>
                </a:cubicBezTo>
                <a:cubicBezTo>
                  <a:pt x="1417408" y="-11942"/>
                  <a:pt x="1506295" y="62310"/>
                  <a:pt x="1728613" y="0"/>
                </a:cubicBezTo>
                <a:cubicBezTo>
                  <a:pt x="1950931" y="-62310"/>
                  <a:pt x="2046463" y="50618"/>
                  <a:pt x="2174356" y="0"/>
                </a:cubicBezTo>
                <a:cubicBezTo>
                  <a:pt x="2302249" y="-50618"/>
                  <a:pt x="2516443" y="56000"/>
                  <a:pt x="2766869" y="0"/>
                </a:cubicBezTo>
                <a:cubicBezTo>
                  <a:pt x="3017295" y="-56000"/>
                  <a:pt x="2981732" y="31564"/>
                  <a:pt x="3163689" y="0"/>
                </a:cubicBezTo>
                <a:cubicBezTo>
                  <a:pt x="3345646" y="-31564"/>
                  <a:pt x="3649115" y="50922"/>
                  <a:pt x="3805124" y="0"/>
                </a:cubicBezTo>
                <a:cubicBezTo>
                  <a:pt x="3961134" y="-50922"/>
                  <a:pt x="4069886" y="18356"/>
                  <a:pt x="4299790" y="0"/>
                </a:cubicBezTo>
                <a:cubicBezTo>
                  <a:pt x="4529694" y="-18356"/>
                  <a:pt x="4722251" y="16163"/>
                  <a:pt x="4892302" y="0"/>
                </a:cubicBezTo>
                <a:cubicBezTo>
                  <a:pt x="4893423" y="160912"/>
                  <a:pt x="4878177" y="255806"/>
                  <a:pt x="4892302" y="480478"/>
                </a:cubicBezTo>
                <a:cubicBezTo>
                  <a:pt x="4906427" y="705150"/>
                  <a:pt x="4864387" y="810000"/>
                  <a:pt x="4892302" y="936932"/>
                </a:cubicBezTo>
                <a:cubicBezTo>
                  <a:pt x="4920217" y="1063864"/>
                  <a:pt x="4849967" y="1308439"/>
                  <a:pt x="4892302" y="1441433"/>
                </a:cubicBezTo>
                <a:cubicBezTo>
                  <a:pt x="4934637" y="1574427"/>
                  <a:pt x="4874085" y="1839255"/>
                  <a:pt x="4892302" y="1945935"/>
                </a:cubicBezTo>
                <a:cubicBezTo>
                  <a:pt x="4910519" y="2052615"/>
                  <a:pt x="4876670" y="2196139"/>
                  <a:pt x="4892302" y="2402389"/>
                </a:cubicBezTo>
                <a:cubicBezTo>
                  <a:pt x="4650414" y="2407343"/>
                  <a:pt x="4603682" y="2380397"/>
                  <a:pt x="4397636" y="2402389"/>
                </a:cubicBezTo>
                <a:cubicBezTo>
                  <a:pt x="4191590" y="2424381"/>
                  <a:pt x="4116568" y="2399181"/>
                  <a:pt x="4000816" y="2402389"/>
                </a:cubicBezTo>
                <a:cubicBezTo>
                  <a:pt x="3885064" y="2405597"/>
                  <a:pt x="3512008" y="2336381"/>
                  <a:pt x="3359381" y="2402389"/>
                </a:cubicBezTo>
                <a:cubicBezTo>
                  <a:pt x="3206754" y="2468397"/>
                  <a:pt x="3073189" y="2367853"/>
                  <a:pt x="2864715" y="2402389"/>
                </a:cubicBezTo>
                <a:cubicBezTo>
                  <a:pt x="2656241" y="2436925"/>
                  <a:pt x="2549363" y="2384897"/>
                  <a:pt x="2321126" y="2402389"/>
                </a:cubicBezTo>
                <a:cubicBezTo>
                  <a:pt x="2092889" y="2419881"/>
                  <a:pt x="1998529" y="2396481"/>
                  <a:pt x="1728613" y="2402389"/>
                </a:cubicBezTo>
                <a:cubicBezTo>
                  <a:pt x="1458697" y="2408297"/>
                  <a:pt x="1256333" y="2398463"/>
                  <a:pt x="1136101" y="2402389"/>
                </a:cubicBezTo>
                <a:cubicBezTo>
                  <a:pt x="1015869" y="2406315"/>
                  <a:pt x="773916" y="2364998"/>
                  <a:pt x="543589" y="2402389"/>
                </a:cubicBezTo>
                <a:cubicBezTo>
                  <a:pt x="313262" y="2439780"/>
                  <a:pt x="228961" y="2344894"/>
                  <a:pt x="0" y="2402389"/>
                </a:cubicBezTo>
                <a:cubicBezTo>
                  <a:pt x="-2445" y="2306645"/>
                  <a:pt x="38600" y="2061276"/>
                  <a:pt x="0" y="1945935"/>
                </a:cubicBezTo>
                <a:cubicBezTo>
                  <a:pt x="-38600" y="1830594"/>
                  <a:pt x="18476" y="1665653"/>
                  <a:pt x="0" y="1537529"/>
                </a:cubicBezTo>
                <a:cubicBezTo>
                  <a:pt x="-18476" y="1409405"/>
                  <a:pt x="50942" y="1228447"/>
                  <a:pt x="0" y="1057051"/>
                </a:cubicBezTo>
                <a:cubicBezTo>
                  <a:pt x="-50942" y="885655"/>
                  <a:pt x="48366" y="710992"/>
                  <a:pt x="0" y="576573"/>
                </a:cubicBezTo>
                <a:cubicBezTo>
                  <a:pt x="-48366" y="442154"/>
                  <a:pt x="33817" y="217927"/>
                  <a:pt x="0" y="0"/>
                </a:cubicBezTo>
                <a:close/>
              </a:path>
              <a:path w="4892302" h="2402389" stroke="0" extrusionOk="0">
                <a:moveTo>
                  <a:pt x="0" y="0"/>
                </a:moveTo>
                <a:cubicBezTo>
                  <a:pt x="99348" y="-32022"/>
                  <a:pt x="307755" y="41390"/>
                  <a:pt x="396820" y="0"/>
                </a:cubicBezTo>
                <a:cubicBezTo>
                  <a:pt x="485885" y="-41390"/>
                  <a:pt x="782180" y="21935"/>
                  <a:pt x="989332" y="0"/>
                </a:cubicBezTo>
                <a:cubicBezTo>
                  <a:pt x="1196484" y="-21935"/>
                  <a:pt x="1320767" y="27255"/>
                  <a:pt x="1581844" y="0"/>
                </a:cubicBezTo>
                <a:cubicBezTo>
                  <a:pt x="1842921" y="-27255"/>
                  <a:pt x="1862033" y="28943"/>
                  <a:pt x="1978664" y="0"/>
                </a:cubicBezTo>
                <a:cubicBezTo>
                  <a:pt x="2095295" y="-28943"/>
                  <a:pt x="2365934" y="71044"/>
                  <a:pt x="2620100" y="0"/>
                </a:cubicBezTo>
                <a:cubicBezTo>
                  <a:pt x="2874266" y="-71044"/>
                  <a:pt x="2922487" y="19835"/>
                  <a:pt x="3016920" y="0"/>
                </a:cubicBezTo>
                <a:cubicBezTo>
                  <a:pt x="3111353" y="-19835"/>
                  <a:pt x="3478932" y="9102"/>
                  <a:pt x="3658355" y="0"/>
                </a:cubicBezTo>
                <a:cubicBezTo>
                  <a:pt x="3837778" y="-9102"/>
                  <a:pt x="3990460" y="8571"/>
                  <a:pt x="4104098" y="0"/>
                </a:cubicBezTo>
                <a:cubicBezTo>
                  <a:pt x="4217736" y="-8571"/>
                  <a:pt x="4649653" y="39310"/>
                  <a:pt x="4892302" y="0"/>
                </a:cubicBezTo>
                <a:cubicBezTo>
                  <a:pt x="4905124" y="152023"/>
                  <a:pt x="4855246" y="299788"/>
                  <a:pt x="4892302" y="432430"/>
                </a:cubicBezTo>
                <a:cubicBezTo>
                  <a:pt x="4929358" y="565072"/>
                  <a:pt x="4886769" y="743160"/>
                  <a:pt x="4892302" y="960956"/>
                </a:cubicBezTo>
                <a:cubicBezTo>
                  <a:pt x="4897835" y="1178752"/>
                  <a:pt x="4885791" y="1255967"/>
                  <a:pt x="4892302" y="1489481"/>
                </a:cubicBezTo>
                <a:cubicBezTo>
                  <a:pt x="4898813" y="1722995"/>
                  <a:pt x="4844502" y="1697756"/>
                  <a:pt x="4892302" y="1897887"/>
                </a:cubicBezTo>
                <a:cubicBezTo>
                  <a:pt x="4940102" y="2098018"/>
                  <a:pt x="4888735" y="2220816"/>
                  <a:pt x="4892302" y="2402389"/>
                </a:cubicBezTo>
                <a:cubicBezTo>
                  <a:pt x="4670640" y="2446404"/>
                  <a:pt x="4502115" y="2361911"/>
                  <a:pt x="4250867" y="2402389"/>
                </a:cubicBezTo>
                <a:cubicBezTo>
                  <a:pt x="3999619" y="2442867"/>
                  <a:pt x="3941638" y="2367082"/>
                  <a:pt x="3756201" y="2402389"/>
                </a:cubicBezTo>
                <a:cubicBezTo>
                  <a:pt x="3570764" y="2437696"/>
                  <a:pt x="3457704" y="2389217"/>
                  <a:pt x="3212612" y="2402389"/>
                </a:cubicBezTo>
                <a:cubicBezTo>
                  <a:pt x="2967520" y="2415561"/>
                  <a:pt x="2747938" y="2344662"/>
                  <a:pt x="2571176" y="2402389"/>
                </a:cubicBezTo>
                <a:cubicBezTo>
                  <a:pt x="2394414" y="2460116"/>
                  <a:pt x="2317367" y="2373043"/>
                  <a:pt x="2125433" y="2402389"/>
                </a:cubicBezTo>
                <a:cubicBezTo>
                  <a:pt x="1933499" y="2431735"/>
                  <a:pt x="1648882" y="2370454"/>
                  <a:pt x="1483998" y="2402389"/>
                </a:cubicBezTo>
                <a:cubicBezTo>
                  <a:pt x="1319114" y="2434324"/>
                  <a:pt x="1136429" y="2336792"/>
                  <a:pt x="842563" y="2402389"/>
                </a:cubicBezTo>
                <a:cubicBezTo>
                  <a:pt x="548698" y="2467986"/>
                  <a:pt x="406619" y="2327720"/>
                  <a:pt x="0" y="2402389"/>
                </a:cubicBezTo>
                <a:cubicBezTo>
                  <a:pt x="-32927" y="2282567"/>
                  <a:pt x="63110" y="2022072"/>
                  <a:pt x="0" y="1873863"/>
                </a:cubicBezTo>
                <a:cubicBezTo>
                  <a:pt x="-63110" y="1725654"/>
                  <a:pt x="18886" y="1621220"/>
                  <a:pt x="0" y="1369362"/>
                </a:cubicBezTo>
                <a:cubicBezTo>
                  <a:pt x="-18886" y="1117504"/>
                  <a:pt x="33928" y="989961"/>
                  <a:pt x="0" y="888884"/>
                </a:cubicBezTo>
                <a:cubicBezTo>
                  <a:pt x="-33928" y="787807"/>
                  <a:pt x="44898" y="666290"/>
                  <a:pt x="0" y="456454"/>
                </a:cubicBezTo>
                <a:cubicBezTo>
                  <a:pt x="-44898" y="246618"/>
                  <a:pt x="38702" y="143380"/>
                  <a:pt x="0" y="0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786970889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>
            <a:noAutofit/>
          </a:bodyPr>
          <a:lstStyle/>
          <a:p>
            <a:pPr algn="ctr" defTabSz="257175"/>
            <a:r>
              <a:rPr lang="pt-BR" sz="2400" b="1" dirty="0">
                <a:solidFill>
                  <a:schemeClr val="bg1"/>
                </a:solidFill>
                <a:latin typeface="Calibri" panose="020F0502020204030204"/>
              </a:rPr>
              <a:t>Resumo da linha lateral (LP):</a:t>
            </a:r>
          </a:p>
          <a:p>
            <a:pPr algn="ctr" defTabSz="257175"/>
            <a:endParaRPr lang="pt-BR" sz="2400" dirty="0">
              <a:solidFill>
                <a:schemeClr val="bg1"/>
              </a:solidFill>
              <a:latin typeface="Cambria Math" panose="02040503050406030204" pitchFamily="18" charset="0"/>
            </a:endParaRPr>
          </a:p>
          <a:p>
            <a:pPr algn="ctr" defTabSz="257175"/>
            <a:r>
              <a:rPr lang="pt-BR" sz="2400" dirty="0">
                <a:solidFill>
                  <a:schemeClr val="bg1"/>
                </a:solidFill>
                <a:latin typeface="Calibri" panose="020F0502020204030204"/>
              </a:rPr>
              <a:t>QP = 0,00248 m³/s; </a:t>
            </a:r>
          </a:p>
          <a:p>
            <a:pPr algn="ctr" defTabSz="257175"/>
            <a:r>
              <a:rPr lang="pt-BR" sz="2400" dirty="0">
                <a:solidFill>
                  <a:schemeClr val="bg1"/>
                </a:solidFill>
                <a:latin typeface="Calibri" panose="020F0502020204030204"/>
              </a:rPr>
              <a:t>diâmetro = 50 mm PVC; </a:t>
            </a:r>
          </a:p>
          <a:p>
            <a:pPr algn="ctr" defTabSz="257175"/>
            <a:r>
              <a:rPr lang="pt-BR" sz="2400" dirty="0">
                <a:solidFill>
                  <a:schemeClr val="bg1"/>
                </a:solidFill>
                <a:latin typeface="Calibri" panose="020F0502020204030204"/>
              </a:rPr>
              <a:t>L = 225 m; </a:t>
            </a:r>
          </a:p>
          <a:p>
            <a:pPr algn="ctr" defTabSz="257175"/>
            <a:r>
              <a:rPr lang="pt-BR" sz="2400" dirty="0" err="1">
                <a:solidFill>
                  <a:schemeClr val="bg1"/>
                </a:solidFill>
                <a:latin typeface="Calibri" panose="020F0502020204030204"/>
              </a:rPr>
              <a:t>hf</a:t>
            </a:r>
            <a:r>
              <a:rPr lang="pt-BR" sz="2400" dirty="0">
                <a:solidFill>
                  <a:schemeClr val="bg1"/>
                </a:solidFill>
                <a:latin typeface="Calibri" panose="020F0502020204030204"/>
              </a:rPr>
              <a:t> = 7,24 </a:t>
            </a:r>
            <a:r>
              <a:rPr lang="pt-BR" sz="2400" dirty="0" err="1">
                <a:solidFill>
                  <a:schemeClr val="bg1"/>
                </a:solidFill>
                <a:latin typeface="Calibri" panose="020F0502020204030204"/>
              </a:rPr>
              <a:t>mca</a:t>
            </a:r>
            <a:endParaRPr lang="pt-BR" sz="2400" dirty="0">
              <a:solidFill>
                <a:schemeClr val="bg1"/>
              </a:solidFill>
              <a:latin typeface="Cambria Math" panose="02040503050406030204" pitchFamily="18" charset="0"/>
            </a:endParaRPr>
          </a:p>
          <a:p>
            <a:pPr algn="ctr" defTabSz="257175"/>
            <a:endParaRPr lang="pt-BR" sz="2400" dirty="0">
              <a:solidFill>
                <a:schemeClr val="bg1"/>
              </a:solidFill>
              <a:latin typeface="AlternateGothic2 BT" panose="020B0608020202050204" pitchFamily="34" charset="0"/>
            </a:endParaRPr>
          </a:p>
          <a:p>
            <a:pPr algn="ctr" defTabSz="257175"/>
            <a:endParaRPr lang="pt-BR" sz="2400" dirty="0">
              <a:solidFill>
                <a:schemeClr val="bg1"/>
              </a:solidFill>
              <a:latin typeface="AlternateGothic2 BT" panose="020B06080202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222372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1">
            <a:extLst>
              <a:ext uri="{FF2B5EF4-FFF2-40B4-BE49-F238E27FC236}">
                <a16:creationId xmlns:a16="http://schemas.microsoft.com/office/drawing/2014/main" id="{B4513E09-2CBA-84C2-27E3-6974BA1E9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9512" y="6299990"/>
            <a:ext cx="5004665" cy="365125"/>
          </a:xfrm>
        </p:spPr>
        <p:txBody>
          <a:bodyPr/>
          <a:lstStyle/>
          <a:p>
            <a:pPr>
              <a:defRPr/>
            </a:pPr>
            <a:r>
              <a:rPr lang="pt-BR" dirty="0" err="1"/>
              <a:t>Prof</a:t>
            </a:r>
            <a:r>
              <a:rPr lang="pt-BR" dirty="0"/>
              <a:t> Patricia A </a:t>
            </a:r>
            <a:r>
              <a:rPr lang="pt-BR" dirty="0" err="1"/>
              <a:t>A</a:t>
            </a:r>
            <a:r>
              <a:rPr lang="pt-BR" dirty="0"/>
              <a:t> Marques LEB1571 Irrigação ESALQ 2023</a:t>
            </a: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B9E14D78-277B-080A-5664-1286C985B8B5}"/>
              </a:ext>
            </a:extLst>
          </p:cNvPr>
          <p:cNvSpPr txBox="1"/>
          <p:nvPr/>
        </p:nvSpPr>
        <p:spPr bwMode="auto">
          <a:xfrm>
            <a:off x="567690" y="192885"/>
            <a:ext cx="8008620" cy="1903854"/>
          </a:xfrm>
          <a:custGeom>
            <a:avLst/>
            <a:gdLst>
              <a:gd name="connsiteX0" fmla="*/ 0 w 8008620"/>
              <a:gd name="connsiteY0" fmla="*/ 0 h 1903854"/>
              <a:gd name="connsiteX1" fmla="*/ 491958 w 8008620"/>
              <a:gd name="connsiteY1" fmla="*/ 0 h 1903854"/>
              <a:gd name="connsiteX2" fmla="*/ 1064002 w 8008620"/>
              <a:gd name="connsiteY2" fmla="*/ 0 h 1903854"/>
              <a:gd name="connsiteX3" fmla="*/ 1475874 w 8008620"/>
              <a:gd name="connsiteY3" fmla="*/ 0 h 1903854"/>
              <a:gd name="connsiteX4" fmla="*/ 1967832 w 8008620"/>
              <a:gd name="connsiteY4" fmla="*/ 0 h 1903854"/>
              <a:gd name="connsiteX5" fmla="*/ 2379704 w 8008620"/>
              <a:gd name="connsiteY5" fmla="*/ 0 h 1903854"/>
              <a:gd name="connsiteX6" fmla="*/ 2871662 w 8008620"/>
              <a:gd name="connsiteY6" fmla="*/ 0 h 1903854"/>
              <a:gd name="connsiteX7" fmla="*/ 3603879 w 8008620"/>
              <a:gd name="connsiteY7" fmla="*/ 0 h 1903854"/>
              <a:gd name="connsiteX8" fmla="*/ 4175923 w 8008620"/>
              <a:gd name="connsiteY8" fmla="*/ 0 h 1903854"/>
              <a:gd name="connsiteX9" fmla="*/ 4908140 w 8008620"/>
              <a:gd name="connsiteY9" fmla="*/ 0 h 1903854"/>
              <a:gd name="connsiteX10" fmla="*/ 5400098 w 8008620"/>
              <a:gd name="connsiteY10" fmla="*/ 0 h 1903854"/>
              <a:gd name="connsiteX11" fmla="*/ 5731884 w 8008620"/>
              <a:gd name="connsiteY11" fmla="*/ 0 h 1903854"/>
              <a:gd name="connsiteX12" fmla="*/ 6303928 w 8008620"/>
              <a:gd name="connsiteY12" fmla="*/ 0 h 1903854"/>
              <a:gd name="connsiteX13" fmla="*/ 6635714 w 8008620"/>
              <a:gd name="connsiteY13" fmla="*/ 0 h 1903854"/>
              <a:gd name="connsiteX14" fmla="*/ 7207758 w 8008620"/>
              <a:gd name="connsiteY14" fmla="*/ 0 h 1903854"/>
              <a:gd name="connsiteX15" fmla="*/ 8008620 w 8008620"/>
              <a:gd name="connsiteY15" fmla="*/ 0 h 1903854"/>
              <a:gd name="connsiteX16" fmla="*/ 8008620 w 8008620"/>
              <a:gd name="connsiteY16" fmla="*/ 495002 h 1903854"/>
              <a:gd name="connsiteX17" fmla="*/ 8008620 w 8008620"/>
              <a:gd name="connsiteY17" fmla="*/ 932888 h 1903854"/>
              <a:gd name="connsiteX18" fmla="*/ 8008620 w 8008620"/>
              <a:gd name="connsiteY18" fmla="*/ 1446929 h 1903854"/>
              <a:gd name="connsiteX19" fmla="*/ 8008620 w 8008620"/>
              <a:gd name="connsiteY19" fmla="*/ 1903854 h 1903854"/>
              <a:gd name="connsiteX20" fmla="*/ 7436576 w 8008620"/>
              <a:gd name="connsiteY20" fmla="*/ 1903854 h 1903854"/>
              <a:gd name="connsiteX21" fmla="*/ 6704359 w 8008620"/>
              <a:gd name="connsiteY21" fmla="*/ 1903854 h 1903854"/>
              <a:gd name="connsiteX22" fmla="*/ 6052229 w 8008620"/>
              <a:gd name="connsiteY22" fmla="*/ 1903854 h 1903854"/>
              <a:gd name="connsiteX23" fmla="*/ 5480184 w 8008620"/>
              <a:gd name="connsiteY23" fmla="*/ 1903854 h 1903854"/>
              <a:gd name="connsiteX24" fmla="*/ 4828054 w 8008620"/>
              <a:gd name="connsiteY24" fmla="*/ 1903854 h 1903854"/>
              <a:gd name="connsiteX25" fmla="*/ 4095837 w 8008620"/>
              <a:gd name="connsiteY25" fmla="*/ 1903854 h 1903854"/>
              <a:gd name="connsiteX26" fmla="*/ 3443707 w 8008620"/>
              <a:gd name="connsiteY26" fmla="*/ 1903854 h 1903854"/>
              <a:gd name="connsiteX27" fmla="*/ 2951749 w 8008620"/>
              <a:gd name="connsiteY27" fmla="*/ 1903854 h 1903854"/>
              <a:gd name="connsiteX28" fmla="*/ 2459790 w 8008620"/>
              <a:gd name="connsiteY28" fmla="*/ 1903854 h 1903854"/>
              <a:gd name="connsiteX29" fmla="*/ 1887746 w 8008620"/>
              <a:gd name="connsiteY29" fmla="*/ 1903854 h 1903854"/>
              <a:gd name="connsiteX30" fmla="*/ 1555960 w 8008620"/>
              <a:gd name="connsiteY30" fmla="*/ 1903854 h 1903854"/>
              <a:gd name="connsiteX31" fmla="*/ 823744 w 8008620"/>
              <a:gd name="connsiteY31" fmla="*/ 1903854 h 1903854"/>
              <a:gd name="connsiteX32" fmla="*/ 0 w 8008620"/>
              <a:gd name="connsiteY32" fmla="*/ 1903854 h 1903854"/>
              <a:gd name="connsiteX33" fmla="*/ 0 w 8008620"/>
              <a:gd name="connsiteY33" fmla="*/ 1465968 h 1903854"/>
              <a:gd name="connsiteX34" fmla="*/ 0 w 8008620"/>
              <a:gd name="connsiteY34" fmla="*/ 1009043 h 1903854"/>
              <a:gd name="connsiteX35" fmla="*/ 0 w 8008620"/>
              <a:gd name="connsiteY35" fmla="*/ 552118 h 1903854"/>
              <a:gd name="connsiteX36" fmla="*/ 0 w 8008620"/>
              <a:gd name="connsiteY36" fmla="*/ 0 h 1903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8008620" h="1903854" fill="none" extrusionOk="0">
                <a:moveTo>
                  <a:pt x="0" y="0"/>
                </a:moveTo>
                <a:cubicBezTo>
                  <a:pt x="213875" y="-28604"/>
                  <a:pt x="263123" y="30256"/>
                  <a:pt x="491958" y="0"/>
                </a:cubicBezTo>
                <a:cubicBezTo>
                  <a:pt x="720793" y="-30256"/>
                  <a:pt x="836045" y="36371"/>
                  <a:pt x="1064002" y="0"/>
                </a:cubicBezTo>
                <a:cubicBezTo>
                  <a:pt x="1291959" y="-36371"/>
                  <a:pt x="1318849" y="8438"/>
                  <a:pt x="1475874" y="0"/>
                </a:cubicBezTo>
                <a:cubicBezTo>
                  <a:pt x="1632899" y="-8438"/>
                  <a:pt x="1805102" y="27857"/>
                  <a:pt x="1967832" y="0"/>
                </a:cubicBezTo>
                <a:cubicBezTo>
                  <a:pt x="2130562" y="-27857"/>
                  <a:pt x="2277850" y="24067"/>
                  <a:pt x="2379704" y="0"/>
                </a:cubicBezTo>
                <a:cubicBezTo>
                  <a:pt x="2481558" y="-24067"/>
                  <a:pt x="2671370" y="26896"/>
                  <a:pt x="2871662" y="0"/>
                </a:cubicBezTo>
                <a:cubicBezTo>
                  <a:pt x="3071954" y="-26896"/>
                  <a:pt x="3330103" y="27617"/>
                  <a:pt x="3603879" y="0"/>
                </a:cubicBezTo>
                <a:cubicBezTo>
                  <a:pt x="3877655" y="-27617"/>
                  <a:pt x="3966366" y="52908"/>
                  <a:pt x="4175923" y="0"/>
                </a:cubicBezTo>
                <a:cubicBezTo>
                  <a:pt x="4385480" y="-52908"/>
                  <a:pt x="4636225" y="81414"/>
                  <a:pt x="4908140" y="0"/>
                </a:cubicBezTo>
                <a:cubicBezTo>
                  <a:pt x="5180055" y="-81414"/>
                  <a:pt x="5190166" y="10499"/>
                  <a:pt x="5400098" y="0"/>
                </a:cubicBezTo>
                <a:cubicBezTo>
                  <a:pt x="5610030" y="-10499"/>
                  <a:pt x="5617615" y="23802"/>
                  <a:pt x="5731884" y="0"/>
                </a:cubicBezTo>
                <a:cubicBezTo>
                  <a:pt x="5846153" y="-23802"/>
                  <a:pt x="6018614" y="43826"/>
                  <a:pt x="6303928" y="0"/>
                </a:cubicBezTo>
                <a:cubicBezTo>
                  <a:pt x="6589242" y="-43826"/>
                  <a:pt x="6521224" y="38003"/>
                  <a:pt x="6635714" y="0"/>
                </a:cubicBezTo>
                <a:cubicBezTo>
                  <a:pt x="6750204" y="-38003"/>
                  <a:pt x="6961725" y="3979"/>
                  <a:pt x="7207758" y="0"/>
                </a:cubicBezTo>
                <a:cubicBezTo>
                  <a:pt x="7453791" y="-3979"/>
                  <a:pt x="7777122" y="28485"/>
                  <a:pt x="8008620" y="0"/>
                </a:cubicBezTo>
                <a:cubicBezTo>
                  <a:pt x="8062735" y="134010"/>
                  <a:pt x="8001104" y="346329"/>
                  <a:pt x="8008620" y="495002"/>
                </a:cubicBezTo>
                <a:cubicBezTo>
                  <a:pt x="8016136" y="643675"/>
                  <a:pt x="7985214" y="830666"/>
                  <a:pt x="8008620" y="932888"/>
                </a:cubicBezTo>
                <a:cubicBezTo>
                  <a:pt x="8032026" y="1035110"/>
                  <a:pt x="8006970" y="1294181"/>
                  <a:pt x="8008620" y="1446929"/>
                </a:cubicBezTo>
                <a:cubicBezTo>
                  <a:pt x="8010270" y="1599677"/>
                  <a:pt x="7961955" y="1762396"/>
                  <a:pt x="8008620" y="1903854"/>
                </a:cubicBezTo>
                <a:cubicBezTo>
                  <a:pt x="7870098" y="1935643"/>
                  <a:pt x="7655467" y="1854874"/>
                  <a:pt x="7436576" y="1903854"/>
                </a:cubicBezTo>
                <a:cubicBezTo>
                  <a:pt x="7217685" y="1952834"/>
                  <a:pt x="6896113" y="1841160"/>
                  <a:pt x="6704359" y="1903854"/>
                </a:cubicBezTo>
                <a:cubicBezTo>
                  <a:pt x="6512605" y="1966548"/>
                  <a:pt x="6205929" y="1899692"/>
                  <a:pt x="6052229" y="1903854"/>
                </a:cubicBezTo>
                <a:cubicBezTo>
                  <a:pt x="5898529" y="1908016"/>
                  <a:pt x="5652065" y="1837865"/>
                  <a:pt x="5480184" y="1903854"/>
                </a:cubicBezTo>
                <a:cubicBezTo>
                  <a:pt x="5308303" y="1969843"/>
                  <a:pt x="5110083" y="1863074"/>
                  <a:pt x="4828054" y="1903854"/>
                </a:cubicBezTo>
                <a:cubicBezTo>
                  <a:pt x="4546025" y="1944634"/>
                  <a:pt x="4351737" y="1819118"/>
                  <a:pt x="4095837" y="1903854"/>
                </a:cubicBezTo>
                <a:cubicBezTo>
                  <a:pt x="3839937" y="1988590"/>
                  <a:pt x="3714899" y="1866694"/>
                  <a:pt x="3443707" y="1903854"/>
                </a:cubicBezTo>
                <a:cubicBezTo>
                  <a:pt x="3172515" y="1941014"/>
                  <a:pt x="3189014" y="1856273"/>
                  <a:pt x="2951749" y="1903854"/>
                </a:cubicBezTo>
                <a:cubicBezTo>
                  <a:pt x="2714484" y="1951435"/>
                  <a:pt x="2676634" y="1888031"/>
                  <a:pt x="2459790" y="1903854"/>
                </a:cubicBezTo>
                <a:cubicBezTo>
                  <a:pt x="2242946" y="1919677"/>
                  <a:pt x="2010627" y="1836631"/>
                  <a:pt x="1887746" y="1903854"/>
                </a:cubicBezTo>
                <a:cubicBezTo>
                  <a:pt x="1764865" y="1971077"/>
                  <a:pt x="1689239" y="1867189"/>
                  <a:pt x="1555960" y="1903854"/>
                </a:cubicBezTo>
                <a:cubicBezTo>
                  <a:pt x="1422681" y="1940519"/>
                  <a:pt x="1178795" y="1885369"/>
                  <a:pt x="823744" y="1903854"/>
                </a:cubicBezTo>
                <a:cubicBezTo>
                  <a:pt x="468693" y="1922339"/>
                  <a:pt x="177296" y="1805321"/>
                  <a:pt x="0" y="1903854"/>
                </a:cubicBezTo>
                <a:cubicBezTo>
                  <a:pt x="-31437" y="1772262"/>
                  <a:pt x="48030" y="1658070"/>
                  <a:pt x="0" y="1465968"/>
                </a:cubicBezTo>
                <a:cubicBezTo>
                  <a:pt x="-48030" y="1273866"/>
                  <a:pt x="13871" y="1161068"/>
                  <a:pt x="0" y="1009043"/>
                </a:cubicBezTo>
                <a:cubicBezTo>
                  <a:pt x="-13871" y="857018"/>
                  <a:pt x="11585" y="661241"/>
                  <a:pt x="0" y="552118"/>
                </a:cubicBezTo>
                <a:cubicBezTo>
                  <a:pt x="-11585" y="442995"/>
                  <a:pt x="31953" y="256611"/>
                  <a:pt x="0" y="0"/>
                </a:cubicBezTo>
                <a:close/>
              </a:path>
              <a:path w="8008620" h="1903854" stroke="0" extrusionOk="0">
                <a:moveTo>
                  <a:pt x="0" y="0"/>
                </a:moveTo>
                <a:cubicBezTo>
                  <a:pt x="71610" y="-31883"/>
                  <a:pt x="186020" y="7157"/>
                  <a:pt x="331786" y="0"/>
                </a:cubicBezTo>
                <a:cubicBezTo>
                  <a:pt x="477552" y="-7157"/>
                  <a:pt x="741084" y="16829"/>
                  <a:pt x="983916" y="0"/>
                </a:cubicBezTo>
                <a:cubicBezTo>
                  <a:pt x="1226748" y="-16829"/>
                  <a:pt x="1438814" y="47584"/>
                  <a:pt x="1636047" y="0"/>
                </a:cubicBezTo>
                <a:cubicBezTo>
                  <a:pt x="1833280" y="-47584"/>
                  <a:pt x="1849247" y="25640"/>
                  <a:pt x="1967832" y="0"/>
                </a:cubicBezTo>
                <a:cubicBezTo>
                  <a:pt x="2086418" y="-25640"/>
                  <a:pt x="2470348" y="67625"/>
                  <a:pt x="2700049" y="0"/>
                </a:cubicBezTo>
                <a:cubicBezTo>
                  <a:pt x="2929750" y="-67625"/>
                  <a:pt x="2943407" y="20430"/>
                  <a:pt x="3031835" y="0"/>
                </a:cubicBezTo>
                <a:cubicBezTo>
                  <a:pt x="3120263" y="-20430"/>
                  <a:pt x="3438429" y="47088"/>
                  <a:pt x="3764051" y="0"/>
                </a:cubicBezTo>
                <a:cubicBezTo>
                  <a:pt x="4089673" y="-47088"/>
                  <a:pt x="4076490" y="14869"/>
                  <a:pt x="4175923" y="0"/>
                </a:cubicBezTo>
                <a:cubicBezTo>
                  <a:pt x="4275356" y="-14869"/>
                  <a:pt x="4631033" y="30612"/>
                  <a:pt x="4908140" y="0"/>
                </a:cubicBezTo>
                <a:cubicBezTo>
                  <a:pt x="5185247" y="-30612"/>
                  <a:pt x="5137299" y="29263"/>
                  <a:pt x="5320012" y="0"/>
                </a:cubicBezTo>
                <a:cubicBezTo>
                  <a:pt x="5502725" y="-29263"/>
                  <a:pt x="5622907" y="40513"/>
                  <a:pt x="5731884" y="0"/>
                </a:cubicBezTo>
                <a:cubicBezTo>
                  <a:pt x="5840861" y="-40513"/>
                  <a:pt x="6307608" y="50145"/>
                  <a:pt x="6464100" y="0"/>
                </a:cubicBezTo>
                <a:cubicBezTo>
                  <a:pt x="6620592" y="-50145"/>
                  <a:pt x="6944291" y="19762"/>
                  <a:pt x="7196317" y="0"/>
                </a:cubicBezTo>
                <a:cubicBezTo>
                  <a:pt x="7448343" y="-19762"/>
                  <a:pt x="7760120" y="5634"/>
                  <a:pt x="8008620" y="0"/>
                </a:cubicBezTo>
                <a:cubicBezTo>
                  <a:pt x="8046610" y="202100"/>
                  <a:pt x="7972459" y="294332"/>
                  <a:pt x="8008620" y="514041"/>
                </a:cubicBezTo>
                <a:cubicBezTo>
                  <a:pt x="8044781" y="733750"/>
                  <a:pt x="7966647" y="778161"/>
                  <a:pt x="8008620" y="951927"/>
                </a:cubicBezTo>
                <a:cubicBezTo>
                  <a:pt x="8050593" y="1125693"/>
                  <a:pt x="7992018" y="1298397"/>
                  <a:pt x="8008620" y="1408852"/>
                </a:cubicBezTo>
                <a:cubicBezTo>
                  <a:pt x="8025222" y="1519308"/>
                  <a:pt x="7980427" y="1789199"/>
                  <a:pt x="8008620" y="1903854"/>
                </a:cubicBezTo>
                <a:cubicBezTo>
                  <a:pt x="7680806" y="1950311"/>
                  <a:pt x="7587803" y="1836260"/>
                  <a:pt x="7276403" y="1903854"/>
                </a:cubicBezTo>
                <a:cubicBezTo>
                  <a:pt x="6965003" y="1971448"/>
                  <a:pt x="6767803" y="1875306"/>
                  <a:pt x="6544187" y="1903854"/>
                </a:cubicBezTo>
                <a:cubicBezTo>
                  <a:pt x="6320571" y="1932402"/>
                  <a:pt x="6148929" y="1894955"/>
                  <a:pt x="5811970" y="1903854"/>
                </a:cubicBezTo>
                <a:cubicBezTo>
                  <a:pt x="5475011" y="1912753"/>
                  <a:pt x="5606552" y="1880972"/>
                  <a:pt x="5480184" y="1903854"/>
                </a:cubicBezTo>
                <a:cubicBezTo>
                  <a:pt x="5353816" y="1926736"/>
                  <a:pt x="4998102" y="1824207"/>
                  <a:pt x="4747968" y="1903854"/>
                </a:cubicBezTo>
                <a:cubicBezTo>
                  <a:pt x="4497834" y="1983501"/>
                  <a:pt x="4514096" y="1897814"/>
                  <a:pt x="4336096" y="1903854"/>
                </a:cubicBezTo>
                <a:cubicBezTo>
                  <a:pt x="4158096" y="1909894"/>
                  <a:pt x="4007636" y="1837474"/>
                  <a:pt x="3764051" y="1903854"/>
                </a:cubicBezTo>
                <a:cubicBezTo>
                  <a:pt x="3520466" y="1970234"/>
                  <a:pt x="3371351" y="1864372"/>
                  <a:pt x="3272093" y="1903854"/>
                </a:cubicBezTo>
                <a:cubicBezTo>
                  <a:pt x="3172835" y="1943336"/>
                  <a:pt x="3003074" y="1858906"/>
                  <a:pt x="2860221" y="1903854"/>
                </a:cubicBezTo>
                <a:cubicBezTo>
                  <a:pt x="2717368" y="1948802"/>
                  <a:pt x="2462336" y="1861466"/>
                  <a:pt x="2128005" y="1903854"/>
                </a:cubicBezTo>
                <a:cubicBezTo>
                  <a:pt x="1793674" y="1946242"/>
                  <a:pt x="1741914" y="1849273"/>
                  <a:pt x="1475874" y="1903854"/>
                </a:cubicBezTo>
                <a:cubicBezTo>
                  <a:pt x="1209834" y="1958435"/>
                  <a:pt x="1176192" y="1856966"/>
                  <a:pt x="983916" y="1903854"/>
                </a:cubicBezTo>
                <a:cubicBezTo>
                  <a:pt x="791640" y="1950742"/>
                  <a:pt x="390561" y="1844902"/>
                  <a:pt x="0" y="1903854"/>
                </a:cubicBezTo>
                <a:cubicBezTo>
                  <a:pt x="-5666" y="1692874"/>
                  <a:pt x="41164" y="1664803"/>
                  <a:pt x="0" y="1465968"/>
                </a:cubicBezTo>
                <a:cubicBezTo>
                  <a:pt x="-41164" y="1267133"/>
                  <a:pt x="44605" y="1087918"/>
                  <a:pt x="0" y="990004"/>
                </a:cubicBezTo>
                <a:cubicBezTo>
                  <a:pt x="-44605" y="892090"/>
                  <a:pt x="2454" y="737043"/>
                  <a:pt x="0" y="552118"/>
                </a:cubicBezTo>
                <a:cubicBezTo>
                  <a:pt x="-2454" y="367193"/>
                  <a:pt x="23586" y="274103"/>
                  <a:pt x="0" y="0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786970889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>
            <a:normAutofit fontScale="92500" lnSpcReduction="10000"/>
          </a:bodyPr>
          <a:lstStyle/>
          <a:p>
            <a:pPr algn="ctr" defTabSz="342900"/>
            <a:r>
              <a:rPr lang="pt-BR" sz="2200" b="1" dirty="0">
                <a:solidFill>
                  <a:prstClr val="white"/>
                </a:solidFill>
                <a:latin typeface="Calibri" panose="020F0502020204030204"/>
              </a:rPr>
              <a:t>Resumo da linha lateral (LL):</a:t>
            </a:r>
          </a:p>
          <a:p>
            <a:pPr algn="ctr" defTabSz="342900"/>
            <a:endParaRPr lang="pt-BR" sz="2200" dirty="0">
              <a:solidFill>
                <a:prstClr val="white"/>
              </a:solidFill>
              <a:latin typeface="Cambria Math" panose="02040503050406030204" pitchFamily="18" charset="0"/>
            </a:endParaRPr>
          </a:p>
          <a:p>
            <a:pPr algn="ctr" defTabSz="342900"/>
            <a:r>
              <a:rPr lang="pt-BR" sz="2200" dirty="0">
                <a:solidFill>
                  <a:prstClr val="white"/>
                </a:solidFill>
                <a:latin typeface="Calibri" panose="020F0502020204030204"/>
              </a:rPr>
              <a:t>QLL = 0,000177 m³/s; </a:t>
            </a:r>
          </a:p>
          <a:p>
            <a:pPr algn="ctr" defTabSz="342900"/>
            <a:r>
              <a:rPr lang="pt-BR" sz="2200" dirty="0">
                <a:solidFill>
                  <a:prstClr val="white"/>
                </a:solidFill>
                <a:latin typeface="Calibri" panose="020F0502020204030204"/>
              </a:rPr>
              <a:t>diâmetro = 16 mm; </a:t>
            </a:r>
          </a:p>
          <a:p>
            <a:pPr algn="ctr" defTabSz="342900"/>
            <a:r>
              <a:rPr lang="pt-BR" sz="2200" dirty="0">
                <a:solidFill>
                  <a:prstClr val="white"/>
                </a:solidFill>
                <a:latin typeface="Calibri" panose="020F0502020204030204"/>
              </a:rPr>
              <a:t>L = 72 (69 + 3) m; </a:t>
            </a:r>
          </a:p>
          <a:p>
            <a:pPr algn="ctr" defTabSz="342900"/>
            <a:r>
              <a:rPr lang="pt-BR" sz="2200" dirty="0" err="1">
                <a:solidFill>
                  <a:prstClr val="white"/>
                </a:solidFill>
                <a:latin typeface="Calibri" panose="020F0502020204030204"/>
              </a:rPr>
              <a:t>hf</a:t>
            </a:r>
            <a:r>
              <a:rPr lang="pt-BR" sz="2200" dirty="0">
                <a:solidFill>
                  <a:prstClr val="white"/>
                </a:solidFill>
                <a:latin typeface="Calibri" panose="020F0502020204030204"/>
              </a:rPr>
              <a:t> = 2,08 </a:t>
            </a:r>
            <a:r>
              <a:rPr lang="pt-BR" sz="2200" dirty="0" err="1">
                <a:solidFill>
                  <a:prstClr val="white"/>
                </a:solidFill>
                <a:latin typeface="Calibri" panose="020F0502020204030204"/>
              </a:rPr>
              <a:t>mca</a:t>
            </a:r>
            <a:endParaRPr lang="pt-BR" sz="2200" dirty="0">
              <a:solidFill>
                <a:prstClr val="white"/>
              </a:solidFill>
              <a:latin typeface="Cambria Math" panose="02040503050406030204" pitchFamily="18" charset="0"/>
            </a:endParaRPr>
          </a:p>
          <a:p>
            <a:pPr algn="ctr" defTabSz="342900"/>
            <a:endParaRPr lang="pt-BR" dirty="0">
              <a:solidFill>
                <a:prstClr val="white"/>
              </a:solidFill>
              <a:latin typeface="AlternateGothic2 BT" panose="020B0608020202050204" pitchFamily="34" charset="0"/>
            </a:endParaRPr>
          </a:p>
          <a:p>
            <a:pPr algn="ctr" defTabSz="342900"/>
            <a:endParaRPr lang="pt-BR" dirty="0">
              <a:solidFill>
                <a:prstClr val="white"/>
              </a:solidFill>
              <a:latin typeface="AlternateGothic2 BT" panose="020B0608020202050204" pitchFamily="34" charset="0"/>
            </a:endParaRPr>
          </a:p>
        </p:txBody>
      </p:sp>
      <p:sp>
        <p:nvSpPr>
          <p:cNvPr id="4" name="Object 3">
            <a:extLst>
              <a:ext uri="{FF2B5EF4-FFF2-40B4-BE49-F238E27FC236}">
                <a16:creationId xmlns:a16="http://schemas.microsoft.com/office/drawing/2014/main" id="{2C2C6171-6F7D-6CAB-BB9A-77A339F0D5A7}"/>
              </a:ext>
            </a:extLst>
          </p:cNvPr>
          <p:cNvSpPr txBox="1"/>
          <p:nvPr/>
        </p:nvSpPr>
        <p:spPr bwMode="auto">
          <a:xfrm>
            <a:off x="567690" y="2162456"/>
            <a:ext cx="8008620" cy="2029257"/>
          </a:xfrm>
          <a:custGeom>
            <a:avLst/>
            <a:gdLst>
              <a:gd name="connsiteX0" fmla="*/ 0 w 8008620"/>
              <a:gd name="connsiteY0" fmla="*/ 0 h 2029257"/>
              <a:gd name="connsiteX1" fmla="*/ 491958 w 8008620"/>
              <a:gd name="connsiteY1" fmla="*/ 0 h 2029257"/>
              <a:gd name="connsiteX2" fmla="*/ 1064002 w 8008620"/>
              <a:gd name="connsiteY2" fmla="*/ 0 h 2029257"/>
              <a:gd name="connsiteX3" fmla="*/ 1475874 w 8008620"/>
              <a:gd name="connsiteY3" fmla="*/ 0 h 2029257"/>
              <a:gd name="connsiteX4" fmla="*/ 1967832 w 8008620"/>
              <a:gd name="connsiteY4" fmla="*/ 0 h 2029257"/>
              <a:gd name="connsiteX5" fmla="*/ 2379704 w 8008620"/>
              <a:gd name="connsiteY5" fmla="*/ 0 h 2029257"/>
              <a:gd name="connsiteX6" fmla="*/ 2871662 w 8008620"/>
              <a:gd name="connsiteY6" fmla="*/ 0 h 2029257"/>
              <a:gd name="connsiteX7" fmla="*/ 3603879 w 8008620"/>
              <a:gd name="connsiteY7" fmla="*/ 0 h 2029257"/>
              <a:gd name="connsiteX8" fmla="*/ 4175923 w 8008620"/>
              <a:gd name="connsiteY8" fmla="*/ 0 h 2029257"/>
              <a:gd name="connsiteX9" fmla="*/ 4908140 w 8008620"/>
              <a:gd name="connsiteY9" fmla="*/ 0 h 2029257"/>
              <a:gd name="connsiteX10" fmla="*/ 5400098 w 8008620"/>
              <a:gd name="connsiteY10" fmla="*/ 0 h 2029257"/>
              <a:gd name="connsiteX11" fmla="*/ 5731884 w 8008620"/>
              <a:gd name="connsiteY11" fmla="*/ 0 h 2029257"/>
              <a:gd name="connsiteX12" fmla="*/ 6303928 w 8008620"/>
              <a:gd name="connsiteY12" fmla="*/ 0 h 2029257"/>
              <a:gd name="connsiteX13" fmla="*/ 6635714 w 8008620"/>
              <a:gd name="connsiteY13" fmla="*/ 0 h 2029257"/>
              <a:gd name="connsiteX14" fmla="*/ 7207758 w 8008620"/>
              <a:gd name="connsiteY14" fmla="*/ 0 h 2029257"/>
              <a:gd name="connsiteX15" fmla="*/ 8008620 w 8008620"/>
              <a:gd name="connsiteY15" fmla="*/ 0 h 2029257"/>
              <a:gd name="connsiteX16" fmla="*/ 8008620 w 8008620"/>
              <a:gd name="connsiteY16" fmla="*/ 527607 h 2029257"/>
              <a:gd name="connsiteX17" fmla="*/ 8008620 w 8008620"/>
              <a:gd name="connsiteY17" fmla="*/ 994336 h 2029257"/>
              <a:gd name="connsiteX18" fmla="*/ 8008620 w 8008620"/>
              <a:gd name="connsiteY18" fmla="*/ 1542235 h 2029257"/>
              <a:gd name="connsiteX19" fmla="*/ 8008620 w 8008620"/>
              <a:gd name="connsiteY19" fmla="*/ 2029257 h 2029257"/>
              <a:gd name="connsiteX20" fmla="*/ 7436576 w 8008620"/>
              <a:gd name="connsiteY20" fmla="*/ 2029257 h 2029257"/>
              <a:gd name="connsiteX21" fmla="*/ 6704359 w 8008620"/>
              <a:gd name="connsiteY21" fmla="*/ 2029257 h 2029257"/>
              <a:gd name="connsiteX22" fmla="*/ 6052229 w 8008620"/>
              <a:gd name="connsiteY22" fmla="*/ 2029257 h 2029257"/>
              <a:gd name="connsiteX23" fmla="*/ 5480184 w 8008620"/>
              <a:gd name="connsiteY23" fmla="*/ 2029257 h 2029257"/>
              <a:gd name="connsiteX24" fmla="*/ 4828054 w 8008620"/>
              <a:gd name="connsiteY24" fmla="*/ 2029257 h 2029257"/>
              <a:gd name="connsiteX25" fmla="*/ 4095837 w 8008620"/>
              <a:gd name="connsiteY25" fmla="*/ 2029257 h 2029257"/>
              <a:gd name="connsiteX26" fmla="*/ 3443707 w 8008620"/>
              <a:gd name="connsiteY26" fmla="*/ 2029257 h 2029257"/>
              <a:gd name="connsiteX27" fmla="*/ 2951749 w 8008620"/>
              <a:gd name="connsiteY27" fmla="*/ 2029257 h 2029257"/>
              <a:gd name="connsiteX28" fmla="*/ 2459790 w 8008620"/>
              <a:gd name="connsiteY28" fmla="*/ 2029257 h 2029257"/>
              <a:gd name="connsiteX29" fmla="*/ 1887746 w 8008620"/>
              <a:gd name="connsiteY29" fmla="*/ 2029257 h 2029257"/>
              <a:gd name="connsiteX30" fmla="*/ 1555960 w 8008620"/>
              <a:gd name="connsiteY30" fmla="*/ 2029257 h 2029257"/>
              <a:gd name="connsiteX31" fmla="*/ 823744 w 8008620"/>
              <a:gd name="connsiteY31" fmla="*/ 2029257 h 2029257"/>
              <a:gd name="connsiteX32" fmla="*/ 0 w 8008620"/>
              <a:gd name="connsiteY32" fmla="*/ 2029257 h 2029257"/>
              <a:gd name="connsiteX33" fmla="*/ 0 w 8008620"/>
              <a:gd name="connsiteY33" fmla="*/ 1562528 h 2029257"/>
              <a:gd name="connsiteX34" fmla="*/ 0 w 8008620"/>
              <a:gd name="connsiteY34" fmla="*/ 1075506 h 2029257"/>
              <a:gd name="connsiteX35" fmla="*/ 0 w 8008620"/>
              <a:gd name="connsiteY35" fmla="*/ 588485 h 2029257"/>
              <a:gd name="connsiteX36" fmla="*/ 0 w 8008620"/>
              <a:gd name="connsiteY36" fmla="*/ 0 h 2029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8008620" h="2029257" fill="none" extrusionOk="0">
                <a:moveTo>
                  <a:pt x="0" y="0"/>
                </a:moveTo>
                <a:cubicBezTo>
                  <a:pt x="213875" y="-28604"/>
                  <a:pt x="263123" y="30256"/>
                  <a:pt x="491958" y="0"/>
                </a:cubicBezTo>
                <a:cubicBezTo>
                  <a:pt x="720793" y="-30256"/>
                  <a:pt x="836045" y="36371"/>
                  <a:pt x="1064002" y="0"/>
                </a:cubicBezTo>
                <a:cubicBezTo>
                  <a:pt x="1291959" y="-36371"/>
                  <a:pt x="1318849" y="8438"/>
                  <a:pt x="1475874" y="0"/>
                </a:cubicBezTo>
                <a:cubicBezTo>
                  <a:pt x="1632899" y="-8438"/>
                  <a:pt x="1805102" y="27857"/>
                  <a:pt x="1967832" y="0"/>
                </a:cubicBezTo>
                <a:cubicBezTo>
                  <a:pt x="2130562" y="-27857"/>
                  <a:pt x="2277850" y="24067"/>
                  <a:pt x="2379704" y="0"/>
                </a:cubicBezTo>
                <a:cubicBezTo>
                  <a:pt x="2481558" y="-24067"/>
                  <a:pt x="2671370" y="26896"/>
                  <a:pt x="2871662" y="0"/>
                </a:cubicBezTo>
                <a:cubicBezTo>
                  <a:pt x="3071954" y="-26896"/>
                  <a:pt x="3330103" y="27617"/>
                  <a:pt x="3603879" y="0"/>
                </a:cubicBezTo>
                <a:cubicBezTo>
                  <a:pt x="3877655" y="-27617"/>
                  <a:pt x="3966366" y="52908"/>
                  <a:pt x="4175923" y="0"/>
                </a:cubicBezTo>
                <a:cubicBezTo>
                  <a:pt x="4385480" y="-52908"/>
                  <a:pt x="4636225" y="81414"/>
                  <a:pt x="4908140" y="0"/>
                </a:cubicBezTo>
                <a:cubicBezTo>
                  <a:pt x="5180055" y="-81414"/>
                  <a:pt x="5190166" y="10499"/>
                  <a:pt x="5400098" y="0"/>
                </a:cubicBezTo>
                <a:cubicBezTo>
                  <a:pt x="5610030" y="-10499"/>
                  <a:pt x="5617615" y="23802"/>
                  <a:pt x="5731884" y="0"/>
                </a:cubicBezTo>
                <a:cubicBezTo>
                  <a:pt x="5846153" y="-23802"/>
                  <a:pt x="6018614" y="43826"/>
                  <a:pt x="6303928" y="0"/>
                </a:cubicBezTo>
                <a:cubicBezTo>
                  <a:pt x="6589242" y="-43826"/>
                  <a:pt x="6521224" y="38003"/>
                  <a:pt x="6635714" y="0"/>
                </a:cubicBezTo>
                <a:cubicBezTo>
                  <a:pt x="6750204" y="-38003"/>
                  <a:pt x="6961725" y="3979"/>
                  <a:pt x="7207758" y="0"/>
                </a:cubicBezTo>
                <a:cubicBezTo>
                  <a:pt x="7453791" y="-3979"/>
                  <a:pt x="7777122" y="28485"/>
                  <a:pt x="8008620" y="0"/>
                </a:cubicBezTo>
                <a:cubicBezTo>
                  <a:pt x="8054411" y="122457"/>
                  <a:pt x="7973124" y="361719"/>
                  <a:pt x="8008620" y="527607"/>
                </a:cubicBezTo>
                <a:cubicBezTo>
                  <a:pt x="8044116" y="693495"/>
                  <a:pt x="7961171" y="817993"/>
                  <a:pt x="8008620" y="994336"/>
                </a:cubicBezTo>
                <a:cubicBezTo>
                  <a:pt x="8056069" y="1170679"/>
                  <a:pt x="7974831" y="1327262"/>
                  <a:pt x="8008620" y="1542235"/>
                </a:cubicBezTo>
                <a:cubicBezTo>
                  <a:pt x="8042409" y="1757208"/>
                  <a:pt x="7994202" y="1930801"/>
                  <a:pt x="8008620" y="2029257"/>
                </a:cubicBezTo>
                <a:cubicBezTo>
                  <a:pt x="7870098" y="2061046"/>
                  <a:pt x="7655467" y="1980277"/>
                  <a:pt x="7436576" y="2029257"/>
                </a:cubicBezTo>
                <a:cubicBezTo>
                  <a:pt x="7217685" y="2078237"/>
                  <a:pt x="6896113" y="1966563"/>
                  <a:pt x="6704359" y="2029257"/>
                </a:cubicBezTo>
                <a:cubicBezTo>
                  <a:pt x="6512605" y="2091951"/>
                  <a:pt x="6205929" y="2025095"/>
                  <a:pt x="6052229" y="2029257"/>
                </a:cubicBezTo>
                <a:cubicBezTo>
                  <a:pt x="5898529" y="2033419"/>
                  <a:pt x="5652065" y="1963268"/>
                  <a:pt x="5480184" y="2029257"/>
                </a:cubicBezTo>
                <a:cubicBezTo>
                  <a:pt x="5308303" y="2095246"/>
                  <a:pt x="5110083" y="1988477"/>
                  <a:pt x="4828054" y="2029257"/>
                </a:cubicBezTo>
                <a:cubicBezTo>
                  <a:pt x="4546025" y="2070037"/>
                  <a:pt x="4351737" y="1944521"/>
                  <a:pt x="4095837" y="2029257"/>
                </a:cubicBezTo>
                <a:cubicBezTo>
                  <a:pt x="3839937" y="2113993"/>
                  <a:pt x="3714899" y="1992097"/>
                  <a:pt x="3443707" y="2029257"/>
                </a:cubicBezTo>
                <a:cubicBezTo>
                  <a:pt x="3172515" y="2066417"/>
                  <a:pt x="3189014" y="1981676"/>
                  <a:pt x="2951749" y="2029257"/>
                </a:cubicBezTo>
                <a:cubicBezTo>
                  <a:pt x="2714484" y="2076838"/>
                  <a:pt x="2676634" y="2013434"/>
                  <a:pt x="2459790" y="2029257"/>
                </a:cubicBezTo>
                <a:cubicBezTo>
                  <a:pt x="2242946" y="2045080"/>
                  <a:pt x="2010627" y="1962034"/>
                  <a:pt x="1887746" y="2029257"/>
                </a:cubicBezTo>
                <a:cubicBezTo>
                  <a:pt x="1764865" y="2096480"/>
                  <a:pt x="1689239" y="1992592"/>
                  <a:pt x="1555960" y="2029257"/>
                </a:cubicBezTo>
                <a:cubicBezTo>
                  <a:pt x="1422681" y="2065922"/>
                  <a:pt x="1178795" y="2010772"/>
                  <a:pt x="823744" y="2029257"/>
                </a:cubicBezTo>
                <a:cubicBezTo>
                  <a:pt x="468693" y="2047742"/>
                  <a:pt x="177296" y="1930724"/>
                  <a:pt x="0" y="2029257"/>
                </a:cubicBezTo>
                <a:cubicBezTo>
                  <a:pt x="-11302" y="1806908"/>
                  <a:pt x="16766" y="1660478"/>
                  <a:pt x="0" y="1562528"/>
                </a:cubicBezTo>
                <a:cubicBezTo>
                  <a:pt x="-16766" y="1464578"/>
                  <a:pt x="35080" y="1231863"/>
                  <a:pt x="0" y="1075506"/>
                </a:cubicBezTo>
                <a:cubicBezTo>
                  <a:pt x="-35080" y="919149"/>
                  <a:pt x="39954" y="781185"/>
                  <a:pt x="0" y="588485"/>
                </a:cubicBezTo>
                <a:cubicBezTo>
                  <a:pt x="-39954" y="395785"/>
                  <a:pt x="24453" y="214974"/>
                  <a:pt x="0" y="0"/>
                </a:cubicBezTo>
                <a:close/>
              </a:path>
              <a:path w="8008620" h="2029257" stroke="0" extrusionOk="0">
                <a:moveTo>
                  <a:pt x="0" y="0"/>
                </a:moveTo>
                <a:cubicBezTo>
                  <a:pt x="71610" y="-31883"/>
                  <a:pt x="186020" y="7157"/>
                  <a:pt x="331786" y="0"/>
                </a:cubicBezTo>
                <a:cubicBezTo>
                  <a:pt x="477552" y="-7157"/>
                  <a:pt x="741084" y="16829"/>
                  <a:pt x="983916" y="0"/>
                </a:cubicBezTo>
                <a:cubicBezTo>
                  <a:pt x="1226748" y="-16829"/>
                  <a:pt x="1438814" y="47584"/>
                  <a:pt x="1636047" y="0"/>
                </a:cubicBezTo>
                <a:cubicBezTo>
                  <a:pt x="1833280" y="-47584"/>
                  <a:pt x="1849247" y="25640"/>
                  <a:pt x="1967832" y="0"/>
                </a:cubicBezTo>
                <a:cubicBezTo>
                  <a:pt x="2086418" y="-25640"/>
                  <a:pt x="2470348" y="67625"/>
                  <a:pt x="2700049" y="0"/>
                </a:cubicBezTo>
                <a:cubicBezTo>
                  <a:pt x="2929750" y="-67625"/>
                  <a:pt x="2943407" y="20430"/>
                  <a:pt x="3031835" y="0"/>
                </a:cubicBezTo>
                <a:cubicBezTo>
                  <a:pt x="3120263" y="-20430"/>
                  <a:pt x="3438429" y="47088"/>
                  <a:pt x="3764051" y="0"/>
                </a:cubicBezTo>
                <a:cubicBezTo>
                  <a:pt x="4089673" y="-47088"/>
                  <a:pt x="4076490" y="14869"/>
                  <a:pt x="4175923" y="0"/>
                </a:cubicBezTo>
                <a:cubicBezTo>
                  <a:pt x="4275356" y="-14869"/>
                  <a:pt x="4631033" y="30612"/>
                  <a:pt x="4908140" y="0"/>
                </a:cubicBezTo>
                <a:cubicBezTo>
                  <a:pt x="5185247" y="-30612"/>
                  <a:pt x="5137299" y="29263"/>
                  <a:pt x="5320012" y="0"/>
                </a:cubicBezTo>
                <a:cubicBezTo>
                  <a:pt x="5502725" y="-29263"/>
                  <a:pt x="5622907" y="40513"/>
                  <a:pt x="5731884" y="0"/>
                </a:cubicBezTo>
                <a:cubicBezTo>
                  <a:pt x="5840861" y="-40513"/>
                  <a:pt x="6307608" y="50145"/>
                  <a:pt x="6464100" y="0"/>
                </a:cubicBezTo>
                <a:cubicBezTo>
                  <a:pt x="6620592" y="-50145"/>
                  <a:pt x="6944291" y="19762"/>
                  <a:pt x="7196317" y="0"/>
                </a:cubicBezTo>
                <a:cubicBezTo>
                  <a:pt x="7448343" y="-19762"/>
                  <a:pt x="7760120" y="5634"/>
                  <a:pt x="8008620" y="0"/>
                </a:cubicBezTo>
                <a:cubicBezTo>
                  <a:pt x="8024355" y="256340"/>
                  <a:pt x="7963098" y="388377"/>
                  <a:pt x="8008620" y="547899"/>
                </a:cubicBezTo>
                <a:cubicBezTo>
                  <a:pt x="8054142" y="707421"/>
                  <a:pt x="8007849" y="913179"/>
                  <a:pt x="8008620" y="1014629"/>
                </a:cubicBezTo>
                <a:cubicBezTo>
                  <a:pt x="8009391" y="1116079"/>
                  <a:pt x="7991217" y="1290200"/>
                  <a:pt x="8008620" y="1501650"/>
                </a:cubicBezTo>
                <a:cubicBezTo>
                  <a:pt x="8026023" y="1713100"/>
                  <a:pt x="7949821" y="1814718"/>
                  <a:pt x="8008620" y="2029257"/>
                </a:cubicBezTo>
                <a:cubicBezTo>
                  <a:pt x="7680806" y="2075714"/>
                  <a:pt x="7587803" y="1961663"/>
                  <a:pt x="7276403" y="2029257"/>
                </a:cubicBezTo>
                <a:cubicBezTo>
                  <a:pt x="6965003" y="2096851"/>
                  <a:pt x="6767803" y="2000709"/>
                  <a:pt x="6544187" y="2029257"/>
                </a:cubicBezTo>
                <a:cubicBezTo>
                  <a:pt x="6320571" y="2057805"/>
                  <a:pt x="6148929" y="2020358"/>
                  <a:pt x="5811970" y="2029257"/>
                </a:cubicBezTo>
                <a:cubicBezTo>
                  <a:pt x="5475011" y="2038156"/>
                  <a:pt x="5606552" y="2006375"/>
                  <a:pt x="5480184" y="2029257"/>
                </a:cubicBezTo>
                <a:cubicBezTo>
                  <a:pt x="5353816" y="2052139"/>
                  <a:pt x="4998102" y="1949610"/>
                  <a:pt x="4747968" y="2029257"/>
                </a:cubicBezTo>
                <a:cubicBezTo>
                  <a:pt x="4497834" y="2108904"/>
                  <a:pt x="4514096" y="2023217"/>
                  <a:pt x="4336096" y="2029257"/>
                </a:cubicBezTo>
                <a:cubicBezTo>
                  <a:pt x="4158096" y="2035297"/>
                  <a:pt x="4007636" y="1962877"/>
                  <a:pt x="3764051" y="2029257"/>
                </a:cubicBezTo>
                <a:cubicBezTo>
                  <a:pt x="3520466" y="2095637"/>
                  <a:pt x="3371351" y="1989775"/>
                  <a:pt x="3272093" y="2029257"/>
                </a:cubicBezTo>
                <a:cubicBezTo>
                  <a:pt x="3172835" y="2068739"/>
                  <a:pt x="3003074" y="1984309"/>
                  <a:pt x="2860221" y="2029257"/>
                </a:cubicBezTo>
                <a:cubicBezTo>
                  <a:pt x="2717368" y="2074205"/>
                  <a:pt x="2462336" y="1986869"/>
                  <a:pt x="2128005" y="2029257"/>
                </a:cubicBezTo>
                <a:cubicBezTo>
                  <a:pt x="1793674" y="2071645"/>
                  <a:pt x="1741914" y="1974676"/>
                  <a:pt x="1475874" y="2029257"/>
                </a:cubicBezTo>
                <a:cubicBezTo>
                  <a:pt x="1209834" y="2083838"/>
                  <a:pt x="1176192" y="1982369"/>
                  <a:pt x="983916" y="2029257"/>
                </a:cubicBezTo>
                <a:cubicBezTo>
                  <a:pt x="791640" y="2076145"/>
                  <a:pt x="390561" y="1970305"/>
                  <a:pt x="0" y="2029257"/>
                </a:cubicBezTo>
                <a:cubicBezTo>
                  <a:pt x="-4997" y="1876952"/>
                  <a:pt x="13156" y="1719130"/>
                  <a:pt x="0" y="1562528"/>
                </a:cubicBezTo>
                <a:cubicBezTo>
                  <a:pt x="-13156" y="1405926"/>
                  <a:pt x="48478" y="1248899"/>
                  <a:pt x="0" y="1055214"/>
                </a:cubicBezTo>
                <a:cubicBezTo>
                  <a:pt x="-48478" y="861529"/>
                  <a:pt x="1324" y="693429"/>
                  <a:pt x="0" y="588485"/>
                </a:cubicBezTo>
                <a:cubicBezTo>
                  <a:pt x="-1324" y="483541"/>
                  <a:pt x="35070" y="121735"/>
                  <a:pt x="0" y="0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786970889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>
            <a:noAutofit/>
          </a:bodyPr>
          <a:lstStyle/>
          <a:p>
            <a:pPr algn="ctr" defTabSz="257175"/>
            <a:r>
              <a:rPr lang="pt-BR" sz="2000" b="1" dirty="0">
                <a:solidFill>
                  <a:schemeClr val="bg1"/>
                </a:solidFill>
                <a:latin typeface="Calibri" panose="020F0502020204030204"/>
              </a:rPr>
              <a:t>Resumo da linha derivação (LD):</a:t>
            </a:r>
          </a:p>
          <a:p>
            <a:pPr algn="ctr" defTabSz="257175"/>
            <a:endParaRPr lang="pt-BR" sz="2000" dirty="0">
              <a:solidFill>
                <a:schemeClr val="bg1"/>
              </a:solidFill>
              <a:latin typeface="Cambria Math" panose="02040503050406030204" pitchFamily="18" charset="0"/>
            </a:endParaRPr>
          </a:p>
          <a:p>
            <a:pPr algn="ctr" defTabSz="257175"/>
            <a:r>
              <a:rPr lang="pt-BR" sz="2000" dirty="0">
                <a:solidFill>
                  <a:schemeClr val="bg1"/>
                </a:solidFill>
                <a:latin typeface="Calibri" panose="020F0502020204030204"/>
              </a:rPr>
              <a:t>QLL = 0,00248 m³/s; </a:t>
            </a:r>
          </a:p>
          <a:p>
            <a:pPr algn="ctr" defTabSz="257175"/>
            <a:r>
              <a:rPr lang="pt-BR" sz="2000" dirty="0">
                <a:solidFill>
                  <a:schemeClr val="bg1"/>
                </a:solidFill>
                <a:latin typeface="Calibri" panose="020F0502020204030204"/>
              </a:rPr>
              <a:t>diâmetro = 35 mm; </a:t>
            </a:r>
          </a:p>
          <a:p>
            <a:pPr algn="ctr" defTabSz="257175"/>
            <a:r>
              <a:rPr lang="pt-BR" sz="2000" dirty="0">
                <a:solidFill>
                  <a:schemeClr val="bg1"/>
                </a:solidFill>
                <a:latin typeface="Calibri" panose="020F0502020204030204"/>
              </a:rPr>
              <a:t>L = 45,5 m; </a:t>
            </a:r>
          </a:p>
          <a:p>
            <a:pPr algn="ctr" defTabSz="257175"/>
            <a:r>
              <a:rPr lang="pt-BR" sz="2000" dirty="0" err="1">
                <a:solidFill>
                  <a:schemeClr val="bg1"/>
                </a:solidFill>
                <a:latin typeface="Calibri" panose="020F0502020204030204"/>
              </a:rPr>
              <a:t>hf</a:t>
            </a:r>
            <a:r>
              <a:rPr lang="pt-BR" sz="2000" dirty="0">
                <a:solidFill>
                  <a:schemeClr val="bg1"/>
                </a:solidFill>
                <a:latin typeface="Calibri" panose="020F0502020204030204"/>
              </a:rPr>
              <a:t> = 5,31 </a:t>
            </a:r>
            <a:r>
              <a:rPr lang="pt-BR" sz="2000" dirty="0" err="1">
                <a:solidFill>
                  <a:schemeClr val="bg1"/>
                </a:solidFill>
                <a:latin typeface="Calibri" panose="020F0502020204030204"/>
              </a:rPr>
              <a:t>mca</a:t>
            </a:r>
            <a:endParaRPr lang="pt-BR" sz="2000" dirty="0">
              <a:solidFill>
                <a:schemeClr val="bg1"/>
              </a:solidFill>
              <a:latin typeface="Cambria Math" panose="02040503050406030204" pitchFamily="18" charset="0"/>
            </a:endParaRPr>
          </a:p>
          <a:p>
            <a:pPr algn="ctr" defTabSz="257175"/>
            <a:endParaRPr lang="pt-BR" sz="2000" dirty="0">
              <a:solidFill>
                <a:schemeClr val="bg1"/>
              </a:solidFill>
              <a:latin typeface="AlternateGothic2 BT" panose="020B0608020202050204" pitchFamily="34" charset="0"/>
            </a:endParaRPr>
          </a:p>
          <a:p>
            <a:pPr algn="ctr" defTabSz="257175"/>
            <a:endParaRPr lang="pt-BR" sz="2000" dirty="0">
              <a:solidFill>
                <a:schemeClr val="bg1"/>
              </a:solidFill>
              <a:latin typeface="AlternateGothic2 BT" panose="020B0608020202050204" pitchFamily="34" charset="0"/>
            </a:endParaRPr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4F88C2CC-4F89-E880-8F7D-A815BD8B8F54}"/>
              </a:ext>
            </a:extLst>
          </p:cNvPr>
          <p:cNvSpPr txBox="1"/>
          <p:nvPr/>
        </p:nvSpPr>
        <p:spPr bwMode="auto">
          <a:xfrm>
            <a:off x="564006" y="4270732"/>
            <a:ext cx="8008620" cy="2029258"/>
          </a:xfrm>
          <a:custGeom>
            <a:avLst/>
            <a:gdLst>
              <a:gd name="connsiteX0" fmla="*/ 0 w 8008620"/>
              <a:gd name="connsiteY0" fmla="*/ 0 h 2029258"/>
              <a:gd name="connsiteX1" fmla="*/ 491958 w 8008620"/>
              <a:gd name="connsiteY1" fmla="*/ 0 h 2029258"/>
              <a:gd name="connsiteX2" fmla="*/ 983916 w 8008620"/>
              <a:gd name="connsiteY2" fmla="*/ 0 h 2029258"/>
              <a:gd name="connsiteX3" fmla="*/ 1716133 w 8008620"/>
              <a:gd name="connsiteY3" fmla="*/ 0 h 2029258"/>
              <a:gd name="connsiteX4" fmla="*/ 2128005 w 8008620"/>
              <a:gd name="connsiteY4" fmla="*/ 0 h 2029258"/>
              <a:gd name="connsiteX5" fmla="*/ 2700049 w 8008620"/>
              <a:gd name="connsiteY5" fmla="*/ 0 h 2029258"/>
              <a:gd name="connsiteX6" fmla="*/ 3352180 w 8008620"/>
              <a:gd name="connsiteY6" fmla="*/ 0 h 2029258"/>
              <a:gd name="connsiteX7" fmla="*/ 3924224 w 8008620"/>
              <a:gd name="connsiteY7" fmla="*/ 0 h 2029258"/>
              <a:gd name="connsiteX8" fmla="*/ 4576354 w 8008620"/>
              <a:gd name="connsiteY8" fmla="*/ 0 h 2029258"/>
              <a:gd name="connsiteX9" fmla="*/ 5148399 w 8008620"/>
              <a:gd name="connsiteY9" fmla="*/ 0 h 2029258"/>
              <a:gd name="connsiteX10" fmla="*/ 5880615 w 8008620"/>
              <a:gd name="connsiteY10" fmla="*/ 0 h 2029258"/>
              <a:gd name="connsiteX11" fmla="*/ 6212401 w 8008620"/>
              <a:gd name="connsiteY11" fmla="*/ 0 h 2029258"/>
              <a:gd name="connsiteX12" fmla="*/ 6624273 w 8008620"/>
              <a:gd name="connsiteY12" fmla="*/ 0 h 2029258"/>
              <a:gd name="connsiteX13" fmla="*/ 7036145 w 8008620"/>
              <a:gd name="connsiteY13" fmla="*/ 0 h 2029258"/>
              <a:gd name="connsiteX14" fmla="*/ 7448017 w 8008620"/>
              <a:gd name="connsiteY14" fmla="*/ 0 h 2029258"/>
              <a:gd name="connsiteX15" fmla="*/ 8008620 w 8008620"/>
              <a:gd name="connsiteY15" fmla="*/ 0 h 2029258"/>
              <a:gd name="connsiteX16" fmla="*/ 8008620 w 8008620"/>
              <a:gd name="connsiteY16" fmla="*/ 547900 h 2029258"/>
              <a:gd name="connsiteX17" fmla="*/ 8008620 w 8008620"/>
              <a:gd name="connsiteY17" fmla="*/ 1014629 h 2029258"/>
              <a:gd name="connsiteX18" fmla="*/ 8008620 w 8008620"/>
              <a:gd name="connsiteY18" fmla="*/ 1461066 h 2029258"/>
              <a:gd name="connsiteX19" fmla="*/ 8008620 w 8008620"/>
              <a:gd name="connsiteY19" fmla="*/ 2029258 h 2029258"/>
              <a:gd name="connsiteX20" fmla="*/ 7676834 w 8008620"/>
              <a:gd name="connsiteY20" fmla="*/ 2029258 h 2029258"/>
              <a:gd name="connsiteX21" fmla="*/ 7184876 w 8008620"/>
              <a:gd name="connsiteY21" fmla="*/ 2029258 h 2029258"/>
              <a:gd name="connsiteX22" fmla="*/ 6692918 w 8008620"/>
              <a:gd name="connsiteY22" fmla="*/ 2029258 h 2029258"/>
              <a:gd name="connsiteX23" fmla="*/ 6120874 w 8008620"/>
              <a:gd name="connsiteY23" fmla="*/ 2029258 h 2029258"/>
              <a:gd name="connsiteX24" fmla="*/ 5709002 w 8008620"/>
              <a:gd name="connsiteY24" fmla="*/ 2029258 h 2029258"/>
              <a:gd name="connsiteX25" fmla="*/ 5217044 w 8008620"/>
              <a:gd name="connsiteY25" fmla="*/ 2029258 h 2029258"/>
              <a:gd name="connsiteX26" fmla="*/ 4805172 w 8008620"/>
              <a:gd name="connsiteY26" fmla="*/ 2029258 h 2029258"/>
              <a:gd name="connsiteX27" fmla="*/ 4153042 w 8008620"/>
              <a:gd name="connsiteY27" fmla="*/ 2029258 h 2029258"/>
              <a:gd name="connsiteX28" fmla="*/ 3741170 w 8008620"/>
              <a:gd name="connsiteY28" fmla="*/ 2029258 h 2029258"/>
              <a:gd name="connsiteX29" fmla="*/ 3169125 w 8008620"/>
              <a:gd name="connsiteY29" fmla="*/ 2029258 h 2029258"/>
              <a:gd name="connsiteX30" fmla="*/ 2837340 w 8008620"/>
              <a:gd name="connsiteY30" fmla="*/ 2029258 h 2029258"/>
              <a:gd name="connsiteX31" fmla="*/ 2345382 w 8008620"/>
              <a:gd name="connsiteY31" fmla="*/ 2029258 h 2029258"/>
              <a:gd name="connsiteX32" fmla="*/ 1853423 w 8008620"/>
              <a:gd name="connsiteY32" fmla="*/ 2029258 h 2029258"/>
              <a:gd name="connsiteX33" fmla="*/ 1281379 w 8008620"/>
              <a:gd name="connsiteY33" fmla="*/ 2029258 h 2029258"/>
              <a:gd name="connsiteX34" fmla="*/ 549163 w 8008620"/>
              <a:gd name="connsiteY34" fmla="*/ 2029258 h 2029258"/>
              <a:gd name="connsiteX35" fmla="*/ 0 w 8008620"/>
              <a:gd name="connsiteY35" fmla="*/ 2029258 h 2029258"/>
              <a:gd name="connsiteX36" fmla="*/ 0 w 8008620"/>
              <a:gd name="connsiteY36" fmla="*/ 1481358 h 2029258"/>
              <a:gd name="connsiteX37" fmla="*/ 0 w 8008620"/>
              <a:gd name="connsiteY37" fmla="*/ 1034922 h 2029258"/>
              <a:gd name="connsiteX38" fmla="*/ 0 w 8008620"/>
              <a:gd name="connsiteY38" fmla="*/ 588485 h 2029258"/>
              <a:gd name="connsiteX39" fmla="*/ 0 w 8008620"/>
              <a:gd name="connsiteY39" fmla="*/ 0 h 2029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8008620" h="2029258" fill="none" extrusionOk="0">
                <a:moveTo>
                  <a:pt x="0" y="0"/>
                </a:moveTo>
                <a:cubicBezTo>
                  <a:pt x="222495" y="-17362"/>
                  <a:pt x="309617" y="36612"/>
                  <a:pt x="491958" y="0"/>
                </a:cubicBezTo>
                <a:cubicBezTo>
                  <a:pt x="674299" y="-36612"/>
                  <a:pt x="761992" y="41320"/>
                  <a:pt x="983916" y="0"/>
                </a:cubicBezTo>
                <a:cubicBezTo>
                  <a:pt x="1205840" y="-41320"/>
                  <a:pt x="1357243" y="34580"/>
                  <a:pt x="1716133" y="0"/>
                </a:cubicBezTo>
                <a:cubicBezTo>
                  <a:pt x="2075023" y="-34580"/>
                  <a:pt x="1997098" y="22640"/>
                  <a:pt x="2128005" y="0"/>
                </a:cubicBezTo>
                <a:cubicBezTo>
                  <a:pt x="2258912" y="-22640"/>
                  <a:pt x="2430126" y="9176"/>
                  <a:pt x="2700049" y="0"/>
                </a:cubicBezTo>
                <a:cubicBezTo>
                  <a:pt x="2969972" y="-9176"/>
                  <a:pt x="3099924" y="26570"/>
                  <a:pt x="3352180" y="0"/>
                </a:cubicBezTo>
                <a:cubicBezTo>
                  <a:pt x="3604436" y="-26570"/>
                  <a:pt x="3753333" y="34791"/>
                  <a:pt x="3924224" y="0"/>
                </a:cubicBezTo>
                <a:cubicBezTo>
                  <a:pt x="4095115" y="-34791"/>
                  <a:pt x="4421469" y="42603"/>
                  <a:pt x="4576354" y="0"/>
                </a:cubicBezTo>
                <a:cubicBezTo>
                  <a:pt x="4731239" y="-42603"/>
                  <a:pt x="4909770" y="34667"/>
                  <a:pt x="5148399" y="0"/>
                </a:cubicBezTo>
                <a:cubicBezTo>
                  <a:pt x="5387029" y="-34667"/>
                  <a:pt x="5628509" y="49135"/>
                  <a:pt x="5880615" y="0"/>
                </a:cubicBezTo>
                <a:cubicBezTo>
                  <a:pt x="6132721" y="-49135"/>
                  <a:pt x="6116413" y="3012"/>
                  <a:pt x="6212401" y="0"/>
                </a:cubicBezTo>
                <a:cubicBezTo>
                  <a:pt x="6308389" y="-3012"/>
                  <a:pt x="6485655" y="36482"/>
                  <a:pt x="6624273" y="0"/>
                </a:cubicBezTo>
                <a:cubicBezTo>
                  <a:pt x="6762891" y="-36482"/>
                  <a:pt x="6947731" y="41303"/>
                  <a:pt x="7036145" y="0"/>
                </a:cubicBezTo>
                <a:cubicBezTo>
                  <a:pt x="7124559" y="-41303"/>
                  <a:pt x="7280292" y="3766"/>
                  <a:pt x="7448017" y="0"/>
                </a:cubicBezTo>
                <a:cubicBezTo>
                  <a:pt x="7615742" y="-3766"/>
                  <a:pt x="7746600" y="42630"/>
                  <a:pt x="8008620" y="0"/>
                </a:cubicBezTo>
                <a:cubicBezTo>
                  <a:pt x="8029221" y="145478"/>
                  <a:pt x="7978098" y="418388"/>
                  <a:pt x="8008620" y="547900"/>
                </a:cubicBezTo>
                <a:cubicBezTo>
                  <a:pt x="8039142" y="677412"/>
                  <a:pt x="7967857" y="883947"/>
                  <a:pt x="8008620" y="1014629"/>
                </a:cubicBezTo>
                <a:cubicBezTo>
                  <a:pt x="8049383" y="1145311"/>
                  <a:pt x="8005708" y="1310947"/>
                  <a:pt x="8008620" y="1461066"/>
                </a:cubicBezTo>
                <a:cubicBezTo>
                  <a:pt x="8011532" y="1611185"/>
                  <a:pt x="8004709" y="1820255"/>
                  <a:pt x="8008620" y="2029258"/>
                </a:cubicBezTo>
                <a:cubicBezTo>
                  <a:pt x="7934979" y="2038488"/>
                  <a:pt x="7817120" y="1998992"/>
                  <a:pt x="7676834" y="2029258"/>
                </a:cubicBezTo>
                <a:cubicBezTo>
                  <a:pt x="7536548" y="2059524"/>
                  <a:pt x="7411537" y="2020449"/>
                  <a:pt x="7184876" y="2029258"/>
                </a:cubicBezTo>
                <a:cubicBezTo>
                  <a:pt x="6958215" y="2038067"/>
                  <a:pt x="6889251" y="2009997"/>
                  <a:pt x="6692918" y="2029258"/>
                </a:cubicBezTo>
                <a:cubicBezTo>
                  <a:pt x="6496585" y="2048519"/>
                  <a:pt x="6329991" y="2025226"/>
                  <a:pt x="6120874" y="2029258"/>
                </a:cubicBezTo>
                <a:cubicBezTo>
                  <a:pt x="5911757" y="2033290"/>
                  <a:pt x="5822511" y="2014147"/>
                  <a:pt x="5709002" y="2029258"/>
                </a:cubicBezTo>
                <a:cubicBezTo>
                  <a:pt x="5595493" y="2044369"/>
                  <a:pt x="5426588" y="1998213"/>
                  <a:pt x="5217044" y="2029258"/>
                </a:cubicBezTo>
                <a:cubicBezTo>
                  <a:pt x="5007500" y="2060303"/>
                  <a:pt x="4907095" y="2000692"/>
                  <a:pt x="4805172" y="2029258"/>
                </a:cubicBezTo>
                <a:cubicBezTo>
                  <a:pt x="4703249" y="2057824"/>
                  <a:pt x="4391402" y="1991006"/>
                  <a:pt x="4153042" y="2029258"/>
                </a:cubicBezTo>
                <a:cubicBezTo>
                  <a:pt x="3914682" y="2067510"/>
                  <a:pt x="3886751" y="2021478"/>
                  <a:pt x="3741170" y="2029258"/>
                </a:cubicBezTo>
                <a:cubicBezTo>
                  <a:pt x="3595589" y="2037038"/>
                  <a:pt x="3287170" y="1994952"/>
                  <a:pt x="3169125" y="2029258"/>
                </a:cubicBezTo>
                <a:cubicBezTo>
                  <a:pt x="3051080" y="2063564"/>
                  <a:pt x="2951270" y="2019239"/>
                  <a:pt x="2837340" y="2029258"/>
                </a:cubicBezTo>
                <a:cubicBezTo>
                  <a:pt x="2723410" y="2039277"/>
                  <a:pt x="2462937" y="2022061"/>
                  <a:pt x="2345382" y="2029258"/>
                </a:cubicBezTo>
                <a:cubicBezTo>
                  <a:pt x="2227827" y="2036455"/>
                  <a:pt x="2028599" y="2028347"/>
                  <a:pt x="1853423" y="2029258"/>
                </a:cubicBezTo>
                <a:cubicBezTo>
                  <a:pt x="1678247" y="2030169"/>
                  <a:pt x="1524150" y="2001402"/>
                  <a:pt x="1281379" y="2029258"/>
                </a:cubicBezTo>
                <a:cubicBezTo>
                  <a:pt x="1038608" y="2057114"/>
                  <a:pt x="735130" y="1997131"/>
                  <a:pt x="549163" y="2029258"/>
                </a:cubicBezTo>
                <a:cubicBezTo>
                  <a:pt x="363196" y="2061385"/>
                  <a:pt x="131983" y="1991344"/>
                  <a:pt x="0" y="2029258"/>
                </a:cubicBezTo>
                <a:cubicBezTo>
                  <a:pt x="-9635" y="1759256"/>
                  <a:pt x="10475" y="1630734"/>
                  <a:pt x="0" y="1481358"/>
                </a:cubicBezTo>
                <a:cubicBezTo>
                  <a:pt x="-10475" y="1331982"/>
                  <a:pt x="19423" y="1240646"/>
                  <a:pt x="0" y="1034922"/>
                </a:cubicBezTo>
                <a:cubicBezTo>
                  <a:pt x="-19423" y="829198"/>
                  <a:pt x="21801" y="780150"/>
                  <a:pt x="0" y="588485"/>
                </a:cubicBezTo>
                <a:cubicBezTo>
                  <a:pt x="-21801" y="396820"/>
                  <a:pt x="20456" y="147135"/>
                  <a:pt x="0" y="0"/>
                </a:cubicBezTo>
                <a:close/>
              </a:path>
              <a:path w="8008620" h="2029258" stroke="0" extrusionOk="0">
                <a:moveTo>
                  <a:pt x="0" y="0"/>
                </a:moveTo>
                <a:cubicBezTo>
                  <a:pt x="202816" y="-32351"/>
                  <a:pt x="476807" y="10683"/>
                  <a:pt x="652130" y="0"/>
                </a:cubicBezTo>
                <a:cubicBezTo>
                  <a:pt x="827453" y="-10683"/>
                  <a:pt x="1132638" y="13502"/>
                  <a:pt x="1304261" y="0"/>
                </a:cubicBezTo>
                <a:cubicBezTo>
                  <a:pt x="1475884" y="-13502"/>
                  <a:pt x="1504017" y="11387"/>
                  <a:pt x="1636047" y="0"/>
                </a:cubicBezTo>
                <a:cubicBezTo>
                  <a:pt x="1768077" y="-11387"/>
                  <a:pt x="1913525" y="39318"/>
                  <a:pt x="2047919" y="0"/>
                </a:cubicBezTo>
                <a:cubicBezTo>
                  <a:pt x="2182313" y="-39318"/>
                  <a:pt x="2278827" y="11697"/>
                  <a:pt x="2459790" y="0"/>
                </a:cubicBezTo>
                <a:cubicBezTo>
                  <a:pt x="2640753" y="-11697"/>
                  <a:pt x="2747271" y="2405"/>
                  <a:pt x="2871662" y="0"/>
                </a:cubicBezTo>
                <a:cubicBezTo>
                  <a:pt x="2996053" y="-2405"/>
                  <a:pt x="3362658" y="71489"/>
                  <a:pt x="3603879" y="0"/>
                </a:cubicBezTo>
                <a:cubicBezTo>
                  <a:pt x="3845100" y="-71489"/>
                  <a:pt x="4004844" y="215"/>
                  <a:pt x="4175923" y="0"/>
                </a:cubicBezTo>
                <a:cubicBezTo>
                  <a:pt x="4347002" y="-215"/>
                  <a:pt x="4494913" y="27826"/>
                  <a:pt x="4747968" y="0"/>
                </a:cubicBezTo>
                <a:cubicBezTo>
                  <a:pt x="5001023" y="-27826"/>
                  <a:pt x="4982780" y="35710"/>
                  <a:pt x="5159839" y="0"/>
                </a:cubicBezTo>
                <a:cubicBezTo>
                  <a:pt x="5336898" y="-35710"/>
                  <a:pt x="5329126" y="21284"/>
                  <a:pt x="5491625" y="0"/>
                </a:cubicBezTo>
                <a:cubicBezTo>
                  <a:pt x="5654124" y="-21284"/>
                  <a:pt x="5694596" y="19775"/>
                  <a:pt x="5823411" y="0"/>
                </a:cubicBezTo>
                <a:cubicBezTo>
                  <a:pt x="5952226" y="-19775"/>
                  <a:pt x="6115646" y="34297"/>
                  <a:pt x="6235283" y="0"/>
                </a:cubicBezTo>
                <a:cubicBezTo>
                  <a:pt x="6354920" y="-34297"/>
                  <a:pt x="6459146" y="14046"/>
                  <a:pt x="6567068" y="0"/>
                </a:cubicBezTo>
                <a:cubicBezTo>
                  <a:pt x="6674991" y="-14046"/>
                  <a:pt x="6824860" y="39376"/>
                  <a:pt x="7059026" y="0"/>
                </a:cubicBezTo>
                <a:cubicBezTo>
                  <a:pt x="7293192" y="-39376"/>
                  <a:pt x="7538251" y="106174"/>
                  <a:pt x="8008620" y="0"/>
                </a:cubicBezTo>
                <a:cubicBezTo>
                  <a:pt x="8061015" y="227822"/>
                  <a:pt x="7981349" y="386978"/>
                  <a:pt x="8008620" y="527607"/>
                </a:cubicBezTo>
                <a:cubicBezTo>
                  <a:pt x="8035891" y="668236"/>
                  <a:pt x="7972509" y="907436"/>
                  <a:pt x="8008620" y="1014629"/>
                </a:cubicBezTo>
                <a:cubicBezTo>
                  <a:pt x="8044731" y="1121822"/>
                  <a:pt x="8008365" y="1284084"/>
                  <a:pt x="8008620" y="1521944"/>
                </a:cubicBezTo>
                <a:cubicBezTo>
                  <a:pt x="8008875" y="1759805"/>
                  <a:pt x="7998709" y="1853747"/>
                  <a:pt x="8008620" y="2029258"/>
                </a:cubicBezTo>
                <a:cubicBezTo>
                  <a:pt x="7827591" y="2063730"/>
                  <a:pt x="7669940" y="2003894"/>
                  <a:pt x="7516662" y="2029258"/>
                </a:cubicBezTo>
                <a:cubicBezTo>
                  <a:pt x="7363384" y="2054622"/>
                  <a:pt x="7214509" y="2013638"/>
                  <a:pt x="7104790" y="2029258"/>
                </a:cubicBezTo>
                <a:cubicBezTo>
                  <a:pt x="6995071" y="2044878"/>
                  <a:pt x="6621634" y="1963882"/>
                  <a:pt x="6452660" y="2029258"/>
                </a:cubicBezTo>
                <a:cubicBezTo>
                  <a:pt x="6283686" y="2094634"/>
                  <a:pt x="6237006" y="1991696"/>
                  <a:pt x="6040788" y="2029258"/>
                </a:cubicBezTo>
                <a:cubicBezTo>
                  <a:pt x="5844570" y="2066820"/>
                  <a:pt x="5655022" y="1998420"/>
                  <a:pt x="5548830" y="2029258"/>
                </a:cubicBezTo>
                <a:cubicBezTo>
                  <a:pt x="5442638" y="2060096"/>
                  <a:pt x="5244678" y="1961901"/>
                  <a:pt x="4976785" y="2029258"/>
                </a:cubicBezTo>
                <a:cubicBezTo>
                  <a:pt x="4708892" y="2096615"/>
                  <a:pt x="4512513" y="1986507"/>
                  <a:pt x="4244569" y="2029258"/>
                </a:cubicBezTo>
                <a:cubicBezTo>
                  <a:pt x="3976625" y="2072009"/>
                  <a:pt x="3819583" y="1971838"/>
                  <a:pt x="3672524" y="2029258"/>
                </a:cubicBezTo>
                <a:cubicBezTo>
                  <a:pt x="3525465" y="2086678"/>
                  <a:pt x="3444671" y="2028212"/>
                  <a:pt x="3260652" y="2029258"/>
                </a:cubicBezTo>
                <a:cubicBezTo>
                  <a:pt x="3076633" y="2030304"/>
                  <a:pt x="2806808" y="1982799"/>
                  <a:pt x="2528436" y="2029258"/>
                </a:cubicBezTo>
                <a:cubicBezTo>
                  <a:pt x="2250064" y="2075717"/>
                  <a:pt x="2119134" y="1969914"/>
                  <a:pt x="1956391" y="2029258"/>
                </a:cubicBezTo>
                <a:cubicBezTo>
                  <a:pt x="1793649" y="2088602"/>
                  <a:pt x="1732994" y="2021993"/>
                  <a:pt x="1624606" y="2029258"/>
                </a:cubicBezTo>
                <a:cubicBezTo>
                  <a:pt x="1516218" y="2036523"/>
                  <a:pt x="1314526" y="2000701"/>
                  <a:pt x="1132648" y="2029258"/>
                </a:cubicBezTo>
                <a:cubicBezTo>
                  <a:pt x="950770" y="2057815"/>
                  <a:pt x="740117" y="2020062"/>
                  <a:pt x="560603" y="2029258"/>
                </a:cubicBezTo>
                <a:cubicBezTo>
                  <a:pt x="381090" y="2038454"/>
                  <a:pt x="222918" y="1998421"/>
                  <a:pt x="0" y="2029258"/>
                </a:cubicBezTo>
                <a:cubicBezTo>
                  <a:pt x="-38933" y="1771619"/>
                  <a:pt x="64251" y="1652768"/>
                  <a:pt x="0" y="1481358"/>
                </a:cubicBezTo>
                <a:cubicBezTo>
                  <a:pt x="-64251" y="1309948"/>
                  <a:pt x="47033" y="1194813"/>
                  <a:pt x="0" y="994336"/>
                </a:cubicBezTo>
                <a:cubicBezTo>
                  <a:pt x="-47033" y="793859"/>
                  <a:pt x="1827" y="702165"/>
                  <a:pt x="0" y="507315"/>
                </a:cubicBezTo>
                <a:cubicBezTo>
                  <a:pt x="-1827" y="312465"/>
                  <a:pt x="50661" y="176844"/>
                  <a:pt x="0" y="0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05677769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>
            <a:noAutofit/>
          </a:bodyPr>
          <a:lstStyle>
            <a:defPPr>
              <a:defRPr lang="en-US"/>
            </a:defPPr>
            <a:lvl1pPr algn="ctr" defTabSz="257175">
              <a:defRPr sz="2000" b="1">
                <a:solidFill>
                  <a:schemeClr val="bg1"/>
                </a:solidFill>
                <a:latin typeface="Calibri" panose="020F0502020204030204"/>
              </a:defRPr>
            </a:lvl1pPr>
          </a:lstStyle>
          <a:p>
            <a:r>
              <a:rPr lang="pt-BR" dirty="0"/>
              <a:t>Resumo da linha lateral (LP):</a:t>
            </a:r>
          </a:p>
          <a:p>
            <a:endParaRPr lang="pt-BR" dirty="0"/>
          </a:p>
          <a:p>
            <a:r>
              <a:rPr lang="pt-BR" b="0" dirty="0"/>
              <a:t>QP = 0,00248 m³/s; </a:t>
            </a:r>
          </a:p>
          <a:p>
            <a:r>
              <a:rPr lang="pt-BR" b="0" dirty="0"/>
              <a:t>diâmetro = 50 mm PVC; </a:t>
            </a:r>
          </a:p>
          <a:p>
            <a:r>
              <a:rPr lang="pt-BR" b="0" dirty="0"/>
              <a:t>L = 225 m; </a:t>
            </a:r>
          </a:p>
          <a:p>
            <a:r>
              <a:rPr lang="pt-BR" b="0" dirty="0" err="1"/>
              <a:t>hf</a:t>
            </a:r>
            <a:r>
              <a:rPr lang="pt-BR" b="0" dirty="0"/>
              <a:t> = 7,24 </a:t>
            </a:r>
            <a:r>
              <a:rPr lang="pt-BR" b="0" dirty="0" err="1"/>
              <a:t>mca</a:t>
            </a:r>
            <a:endParaRPr lang="pt-BR" b="0" dirty="0"/>
          </a:p>
        </p:txBody>
      </p:sp>
    </p:spTree>
    <p:extLst>
      <p:ext uri="{BB962C8B-B14F-4D97-AF65-F5344CB8AC3E}">
        <p14:creationId xmlns:p14="http://schemas.microsoft.com/office/powerpoint/2010/main" val="101113554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819B9DD0-D87C-D84D-85B1-6416207BFD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-2373117" y="4077299"/>
            <a:ext cx="5004665" cy="365125"/>
          </a:xfrm>
        </p:spPr>
        <p:txBody>
          <a:bodyPr/>
          <a:lstStyle/>
          <a:p>
            <a:pPr>
              <a:defRPr/>
            </a:pPr>
            <a:r>
              <a:rPr lang="pt-BR" dirty="0" err="1"/>
              <a:t>Prof</a:t>
            </a:r>
            <a:r>
              <a:rPr lang="pt-BR" dirty="0"/>
              <a:t> Patricia A </a:t>
            </a:r>
            <a:r>
              <a:rPr lang="pt-BR" dirty="0" err="1"/>
              <a:t>A</a:t>
            </a:r>
            <a:r>
              <a:rPr lang="pt-BR" dirty="0"/>
              <a:t> Marques LEB1571 Irrigação ESALQ 2023</a:t>
            </a:r>
          </a:p>
        </p:txBody>
      </p:sp>
      <p:grpSp>
        <p:nvGrpSpPr>
          <p:cNvPr id="116" name="Agrupar 115">
            <a:extLst>
              <a:ext uri="{FF2B5EF4-FFF2-40B4-BE49-F238E27FC236}">
                <a16:creationId xmlns:a16="http://schemas.microsoft.com/office/drawing/2014/main" id="{133A0A52-886E-9D97-6D03-EAB3C373391E}"/>
              </a:ext>
            </a:extLst>
          </p:cNvPr>
          <p:cNvGrpSpPr/>
          <p:nvPr/>
        </p:nvGrpSpPr>
        <p:grpSpPr>
          <a:xfrm>
            <a:off x="232130" y="459686"/>
            <a:ext cx="6804772" cy="5258383"/>
            <a:chOff x="22652" y="496964"/>
            <a:chExt cx="6804772" cy="5258383"/>
          </a:xfrm>
        </p:grpSpPr>
        <p:grpSp>
          <p:nvGrpSpPr>
            <p:cNvPr id="6" name="Agrupar 5">
              <a:extLst>
                <a:ext uri="{FF2B5EF4-FFF2-40B4-BE49-F238E27FC236}">
                  <a16:creationId xmlns:a16="http://schemas.microsoft.com/office/drawing/2014/main" id="{F3CBD1B0-6664-C5B5-5173-D7CD737D1B04}"/>
                </a:ext>
              </a:extLst>
            </p:cNvPr>
            <p:cNvGrpSpPr/>
            <p:nvPr/>
          </p:nvGrpSpPr>
          <p:grpSpPr>
            <a:xfrm>
              <a:off x="22652" y="1890752"/>
              <a:ext cx="4658067" cy="3381449"/>
              <a:chOff x="1605883" y="1616055"/>
              <a:chExt cx="3948759" cy="2214563"/>
            </a:xfrm>
          </p:grpSpPr>
          <p:sp>
            <p:nvSpPr>
              <p:cNvPr id="11" name="Rectangle 1">
                <a:extLst>
                  <a:ext uri="{FF2B5EF4-FFF2-40B4-BE49-F238E27FC236}">
                    <a16:creationId xmlns:a16="http://schemas.microsoft.com/office/drawing/2014/main" id="{B6DEE9FE-0B24-9425-E4E6-E9DD52F149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76876" y="1616055"/>
                <a:ext cx="3077766" cy="2214563"/>
              </a:xfrm>
              <a:prstGeom prst="rect">
                <a:avLst/>
              </a:prstGeom>
              <a:solidFill>
                <a:srgbClr val="FFFFFF"/>
              </a:solidFill>
              <a:ln w="25560">
                <a:solidFill>
                  <a:srgbClr val="F7964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342900"/>
                <a:endParaRPr lang="pt-BR" altLang="pt-BR">
                  <a:solidFill>
                    <a:prstClr val="black"/>
                  </a:solidFill>
                  <a:latin typeface="Tw Cen MT" panose="020B0602020104020603"/>
                </a:endParaRPr>
              </a:p>
            </p:txBody>
          </p:sp>
          <p:sp>
            <p:nvSpPr>
              <p:cNvPr id="19" name="Rectangle 11">
                <a:extLst>
                  <a:ext uri="{FF2B5EF4-FFF2-40B4-BE49-F238E27FC236}">
                    <a16:creationId xmlns:a16="http://schemas.microsoft.com/office/drawing/2014/main" id="{D643C823-D746-6C29-8CEC-E11DF26F6D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05883" y="2429915"/>
                <a:ext cx="738604" cy="2761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50625" tIns="25313" rIns="50625" bIns="25313">
                <a:spAutoFit/>
              </a:bodyPr>
              <a:lstStyle>
                <a:lvl1pPr eaLnBrk="0">
                  <a:tabLst>
                    <a:tab pos="7239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Lucida Sans Unicode" panose="020B0602030504020204" pitchFamily="34" charset="0"/>
                  </a:defRPr>
                </a:lvl1pPr>
                <a:lvl2pPr eaLnBrk="0">
                  <a:tabLst>
                    <a:tab pos="7239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Lucida Sans Unicode" panose="020B0602030504020204" pitchFamily="34" charset="0"/>
                  </a:defRPr>
                </a:lvl2pPr>
                <a:lvl3pPr eaLnBrk="0">
                  <a:tabLst>
                    <a:tab pos="7239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Lucida Sans Unicode" panose="020B0602030504020204" pitchFamily="34" charset="0"/>
                  </a:defRPr>
                </a:lvl3pPr>
                <a:lvl4pPr eaLnBrk="0">
                  <a:tabLst>
                    <a:tab pos="7239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Lucida Sans Unicode" panose="020B0602030504020204" pitchFamily="34" charset="0"/>
                  </a:defRPr>
                </a:lvl4pPr>
                <a:lvl5pPr eaLnBrk="0">
                  <a:tabLst>
                    <a:tab pos="7239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Lucida Sans Unicode" panose="020B0602030504020204" pitchFamily="34" charset="0"/>
                  </a:defRPr>
                </a:lvl5pPr>
                <a:lvl6pPr marL="2514600" indent="-228600" defTabSz="449263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7239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Lucida Sans Unicode" panose="020B0602030504020204" pitchFamily="34" charset="0"/>
                  </a:defRPr>
                </a:lvl6pPr>
                <a:lvl7pPr marL="2971800" indent="-228600" defTabSz="449263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7239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Lucida Sans Unicode" panose="020B0602030504020204" pitchFamily="34" charset="0"/>
                  </a:defRPr>
                </a:lvl7pPr>
                <a:lvl8pPr marL="3429000" indent="-228600" defTabSz="449263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7239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Lucida Sans Unicode" panose="020B0602030504020204" pitchFamily="34" charset="0"/>
                  </a:defRPr>
                </a:lvl8pPr>
                <a:lvl9pPr marL="3886200" indent="-228600" defTabSz="449263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7239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Lucida Sans Unicode" panose="020B0602030504020204" pitchFamily="34" charset="0"/>
                  </a:defRPr>
                </a:lvl9pPr>
              </a:lstStyle>
              <a:p>
                <a:pPr defTabSz="342900" eaLnBrk="1">
                  <a:tabLst>
                    <a:tab pos="542925" algn="l"/>
                  </a:tabLst>
                </a:pPr>
                <a:r>
                  <a:rPr lang="pt-BR" altLang="pt-BR" dirty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50 m</a:t>
                </a:r>
              </a:p>
            </p:txBody>
          </p:sp>
          <p:sp>
            <p:nvSpPr>
              <p:cNvPr id="20" name="Rectangle 12">
                <a:extLst>
                  <a:ext uri="{FF2B5EF4-FFF2-40B4-BE49-F238E27FC236}">
                    <a16:creationId xmlns:a16="http://schemas.microsoft.com/office/drawing/2014/main" id="{A680F362-0541-43C4-3066-1F4AED2584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36309" y="2239168"/>
                <a:ext cx="552306" cy="2761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50625" tIns="25313" rIns="50625" bIns="25313">
                <a:spAutoFit/>
              </a:bodyPr>
              <a:lstStyle/>
              <a:p>
                <a:pPr defTabSz="342900"/>
                <a:r>
                  <a:rPr lang="pt-BR" altLang="pt-BR" dirty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6% </a:t>
                </a:r>
              </a:p>
            </p:txBody>
          </p:sp>
          <p:sp>
            <p:nvSpPr>
              <p:cNvPr id="29" name="AutoShape 13">
                <a:extLst>
                  <a:ext uri="{FF2B5EF4-FFF2-40B4-BE49-F238E27FC236}">
                    <a16:creationId xmlns:a16="http://schemas.microsoft.com/office/drawing/2014/main" id="{888F0881-125A-1434-A3A5-B7D0F560E1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86376" y="2445920"/>
                <a:ext cx="80963" cy="415529"/>
              </a:xfrm>
              <a:prstGeom prst="downArrow">
                <a:avLst>
                  <a:gd name="adj1" fmla="val 50000"/>
                  <a:gd name="adj2" fmla="val 128309"/>
                </a:avLst>
              </a:prstGeom>
              <a:solidFill>
                <a:srgbClr val="4F81BD"/>
              </a:solidFill>
              <a:ln w="25560">
                <a:solidFill>
                  <a:srgbClr val="3A5F8B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342900"/>
                <a:endParaRPr lang="pt-BR" altLang="pt-BR">
                  <a:solidFill>
                    <a:prstClr val="black"/>
                  </a:solidFill>
                  <a:latin typeface="Tw Cen MT" panose="020B0602020104020603"/>
                </a:endParaRPr>
              </a:p>
            </p:txBody>
          </p:sp>
        </p:grpSp>
        <p:sp>
          <p:nvSpPr>
            <p:cNvPr id="30" name="Rectangle 12">
              <a:extLst>
                <a:ext uri="{FF2B5EF4-FFF2-40B4-BE49-F238E27FC236}">
                  <a16:creationId xmlns:a16="http://schemas.microsoft.com/office/drawing/2014/main" id="{D997F22F-1D30-CD51-21E4-48D5791F98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28182" y="5310847"/>
              <a:ext cx="702293" cy="4436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67500" tIns="33750" rIns="67500" bIns="33750">
              <a:spAutoFit/>
            </a:bodyPr>
            <a:lstStyle/>
            <a:p>
              <a:pPr defTabSz="342900"/>
              <a:r>
                <a:rPr lang="pt-BR" altLang="pt-BR" dirty="0">
                  <a:solidFill>
                    <a:prstClr val="black"/>
                  </a:solidFill>
                  <a:latin typeface="Calibri" panose="020F0502020204030204" pitchFamily="34" charset="0"/>
                </a:rPr>
                <a:t>0% </a:t>
              </a:r>
            </a:p>
          </p:txBody>
        </p:sp>
        <p:sp>
          <p:nvSpPr>
            <p:cNvPr id="34" name="AutoShape 13">
              <a:extLst>
                <a:ext uri="{FF2B5EF4-FFF2-40B4-BE49-F238E27FC236}">
                  <a16:creationId xmlns:a16="http://schemas.microsoft.com/office/drawing/2014/main" id="{2E376E5C-FF74-A264-CD22-1A2F3629467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3063638" y="5178586"/>
              <a:ext cx="104056" cy="619127"/>
            </a:xfrm>
            <a:prstGeom prst="downArrow">
              <a:avLst>
                <a:gd name="adj1" fmla="val 50000"/>
                <a:gd name="adj2" fmla="val 128309"/>
              </a:avLst>
            </a:prstGeom>
            <a:solidFill>
              <a:srgbClr val="4F81BD"/>
            </a:solidFill>
            <a:ln w="25560">
              <a:solidFill>
                <a:srgbClr val="3A5F8B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342900"/>
              <a:endParaRPr lang="pt-BR" altLang="pt-BR" sz="1350">
                <a:solidFill>
                  <a:prstClr val="black"/>
                </a:solidFill>
                <a:latin typeface="Tw Cen MT" panose="020B0602020104020603"/>
              </a:endParaRPr>
            </a:p>
          </p:txBody>
        </p:sp>
        <p:sp>
          <p:nvSpPr>
            <p:cNvPr id="52" name="Rectangle 10">
              <a:extLst>
                <a:ext uri="{FF2B5EF4-FFF2-40B4-BE49-F238E27FC236}">
                  <a16:creationId xmlns:a16="http://schemas.microsoft.com/office/drawing/2014/main" id="{858F51A4-73FC-6411-428E-856C71EDC8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51832" y="1432680"/>
              <a:ext cx="1028888" cy="4217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50625" tIns="25313" rIns="50625" bIns="25313">
              <a:spAutoFit/>
            </a:bodyPr>
            <a:lstStyle>
              <a:lvl1pPr eaLnBrk="0">
                <a:tabLst>
                  <a:tab pos="723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1pPr>
              <a:lvl2pPr eaLnBrk="0">
                <a:tabLst>
                  <a:tab pos="723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2pPr>
              <a:lvl3pPr eaLnBrk="0">
                <a:tabLst>
                  <a:tab pos="723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3pPr>
              <a:lvl4pPr eaLnBrk="0">
                <a:tabLst>
                  <a:tab pos="723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4pPr>
              <a:lvl5pPr eaLnBrk="0">
                <a:tabLst>
                  <a:tab pos="723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9pPr>
            </a:lstStyle>
            <a:p>
              <a:pPr defTabSz="342900" eaLnBrk="1">
                <a:tabLst>
                  <a:tab pos="542925" algn="l"/>
                </a:tabLst>
              </a:pPr>
              <a:r>
                <a:rPr lang="pt-BR" altLang="pt-BR" dirty="0">
                  <a:solidFill>
                    <a:prstClr val="black"/>
                  </a:solidFill>
                  <a:latin typeface="Calibri" panose="020F0502020204030204" pitchFamily="34" charset="0"/>
                </a:rPr>
                <a:t>225m </a:t>
              </a:r>
            </a:p>
          </p:txBody>
        </p:sp>
        <p:cxnSp>
          <p:nvCxnSpPr>
            <p:cNvPr id="61" name="Conector reto 60">
              <a:extLst>
                <a:ext uri="{FF2B5EF4-FFF2-40B4-BE49-F238E27FC236}">
                  <a16:creationId xmlns:a16="http://schemas.microsoft.com/office/drawing/2014/main" id="{93704363-F936-A9A8-1B7F-24B0115A15A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943223" y="1743461"/>
              <a:ext cx="5014" cy="3252654"/>
            </a:xfrm>
            <a:prstGeom prst="line">
              <a:avLst/>
            </a:prstGeom>
            <a:ln w="38100"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64" name="Conector de Seta Reta 63">
              <a:extLst>
                <a:ext uri="{FF2B5EF4-FFF2-40B4-BE49-F238E27FC236}">
                  <a16:creationId xmlns:a16="http://schemas.microsoft.com/office/drawing/2014/main" id="{A2C66B17-D005-0BA2-5528-2241C5C9CC4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11560" y="1854387"/>
              <a:ext cx="0" cy="3401532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triangle" w="lg" len="lg"/>
              <a:tailEnd type="triangle" w="lg" len="lg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Conector reto 78">
              <a:extLst>
                <a:ext uri="{FF2B5EF4-FFF2-40B4-BE49-F238E27FC236}">
                  <a16:creationId xmlns:a16="http://schemas.microsoft.com/office/drawing/2014/main" id="{2FB636B7-D2ED-877A-3BC3-0D81883E203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99734" y="4984965"/>
              <a:ext cx="1737494" cy="0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82" name="Rectangle 10">
              <a:extLst>
                <a:ext uri="{FF2B5EF4-FFF2-40B4-BE49-F238E27FC236}">
                  <a16:creationId xmlns:a16="http://schemas.microsoft.com/office/drawing/2014/main" id="{0CC8CA2D-067D-3025-5A9A-CBB24A7565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89686" y="3120633"/>
              <a:ext cx="575087" cy="4810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50625" tIns="25313" rIns="50625" bIns="25313">
              <a:spAutoFit/>
            </a:bodyPr>
            <a:lstStyle>
              <a:lvl1pPr eaLnBrk="0">
                <a:tabLst>
                  <a:tab pos="723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1pPr>
              <a:lvl2pPr eaLnBrk="0">
                <a:tabLst>
                  <a:tab pos="723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2pPr>
              <a:lvl3pPr eaLnBrk="0">
                <a:tabLst>
                  <a:tab pos="723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3pPr>
              <a:lvl4pPr eaLnBrk="0">
                <a:tabLst>
                  <a:tab pos="723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4pPr>
              <a:lvl5pPr eaLnBrk="0">
                <a:tabLst>
                  <a:tab pos="723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9pPr>
            </a:lstStyle>
            <a:p>
              <a:pPr defTabSz="342900" eaLnBrk="1">
                <a:tabLst>
                  <a:tab pos="542925" algn="l"/>
                </a:tabLst>
              </a:pPr>
              <a:r>
                <a:rPr lang="pt-BR" altLang="pt-BR" sz="2100" b="1" dirty="0">
                  <a:solidFill>
                    <a:srgbClr val="00B050"/>
                  </a:solidFill>
                  <a:latin typeface="Calibri" panose="020F0502020204030204" pitchFamily="34" charset="0"/>
                </a:rPr>
                <a:t>LD</a:t>
              </a:r>
              <a:endParaRPr lang="pt-BR" altLang="pt-BR" sz="2100" b="1" dirty="0">
                <a:solidFill>
                  <a:srgbClr val="00B0F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83" name="Rectangle 10">
              <a:extLst>
                <a:ext uri="{FF2B5EF4-FFF2-40B4-BE49-F238E27FC236}">
                  <a16:creationId xmlns:a16="http://schemas.microsoft.com/office/drawing/2014/main" id="{6DADF5D3-6D14-D22E-514E-736C611682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12050" y="5274305"/>
              <a:ext cx="491490" cy="4810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50625" tIns="25313" rIns="50625" bIns="25313">
              <a:spAutoFit/>
            </a:bodyPr>
            <a:lstStyle>
              <a:lvl1pPr eaLnBrk="0">
                <a:tabLst>
                  <a:tab pos="723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1pPr>
              <a:lvl2pPr eaLnBrk="0">
                <a:tabLst>
                  <a:tab pos="723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2pPr>
              <a:lvl3pPr eaLnBrk="0">
                <a:tabLst>
                  <a:tab pos="723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3pPr>
              <a:lvl4pPr eaLnBrk="0">
                <a:tabLst>
                  <a:tab pos="723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4pPr>
              <a:lvl5pPr eaLnBrk="0">
                <a:tabLst>
                  <a:tab pos="723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9pPr>
            </a:lstStyle>
            <a:p>
              <a:pPr defTabSz="342900" eaLnBrk="1">
                <a:tabLst>
                  <a:tab pos="542925" algn="l"/>
                </a:tabLst>
              </a:pPr>
              <a:r>
                <a:rPr lang="pt-BR" altLang="pt-BR" sz="2100" b="1" dirty="0">
                  <a:solidFill>
                    <a:srgbClr val="00B0F0"/>
                  </a:solidFill>
                  <a:latin typeface="Calibri" panose="020F0502020204030204" pitchFamily="34" charset="0"/>
                </a:rPr>
                <a:t>LL</a:t>
              </a:r>
            </a:p>
          </p:txBody>
        </p:sp>
        <p:sp>
          <p:nvSpPr>
            <p:cNvPr id="62" name="Retângulo 61">
              <a:extLst>
                <a:ext uri="{FF2B5EF4-FFF2-40B4-BE49-F238E27FC236}">
                  <a16:creationId xmlns:a16="http://schemas.microsoft.com/office/drawing/2014/main" id="{82E3EB21-EEA7-EB03-AB00-763DE1605EE6}"/>
                </a:ext>
              </a:extLst>
            </p:cNvPr>
            <p:cNvSpPr/>
            <p:nvPr/>
          </p:nvSpPr>
          <p:spPr>
            <a:xfrm>
              <a:off x="3597980" y="496964"/>
              <a:ext cx="3229444" cy="55527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 err="1">
                  <a:solidFill>
                    <a:prstClr val="white"/>
                  </a:solidFill>
                  <a:latin typeface="Tw Cen MT" panose="020B0602020104020603"/>
                </a:rPr>
                <a:t>Cabeçal</a:t>
              </a:r>
              <a:r>
                <a:rPr lang="pt-BR" dirty="0">
                  <a:solidFill>
                    <a:prstClr val="white"/>
                  </a:solidFill>
                  <a:latin typeface="Tw Cen MT" panose="020B0602020104020603"/>
                </a:rPr>
                <a:t> de controle</a:t>
              </a:r>
            </a:p>
          </p:txBody>
        </p:sp>
        <p:cxnSp>
          <p:nvCxnSpPr>
            <p:cNvPr id="69" name="Conector reto 68">
              <a:extLst>
                <a:ext uri="{FF2B5EF4-FFF2-40B4-BE49-F238E27FC236}">
                  <a16:creationId xmlns:a16="http://schemas.microsoft.com/office/drawing/2014/main" id="{2C094BE6-CB93-ABB8-E887-4EB2EF0A8864}"/>
                </a:ext>
              </a:extLst>
            </p:cNvPr>
            <p:cNvCxnSpPr>
              <a:cxnSpLocks/>
            </p:cNvCxnSpPr>
            <p:nvPr/>
          </p:nvCxnSpPr>
          <p:spPr>
            <a:xfrm>
              <a:off x="5269064" y="1023174"/>
              <a:ext cx="0" cy="446996"/>
            </a:xfrm>
            <a:prstGeom prst="line">
              <a:avLst/>
            </a:prstGeom>
            <a:ln w="57150"/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72" name="Conector reto 71">
              <a:extLst>
                <a:ext uri="{FF2B5EF4-FFF2-40B4-BE49-F238E27FC236}">
                  <a16:creationId xmlns:a16="http://schemas.microsoft.com/office/drawing/2014/main" id="{86E0177E-1D6E-9695-9A6E-CC81EE6E1556}"/>
                </a:ext>
              </a:extLst>
            </p:cNvPr>
            <p:cNvCxnSpPr>
              <a:cxnSpLocks/>
            </p:cNvCxnSpPr>
            <p:nvPr/>
          </p:nvCxnSpPr>
          <p:spPr>
            <a:xfrm>
              <a:off x="2902797" y="1470170"/>
              <a:ext cx="2366267" cy="0"/>
            </a:xfrm>
            <a:prstGeom prst="line">
              <a:avLst/>
            </a:prstGeom>
            <a:ln w="57150"/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77" name="Conector reto 76">
              <a:extLst>
                <a:ext uri="{FF2B5EF4-FFF2-40B4-BE49-F238E27FC236}">
                  <a16:creationId xmlns:a16="http://schemas.microsoft.com/office/drawing/2014/main" id="{AE42A920-F135-D525-357A-6E4F22719F5F}"/>
                </a:ext>
              </a:extLst>
            </p:cNvPr>
            <p:cNvCxnSpPr>
              <a:cxnSpLocks/>
            </p:cNvCxnSpPr>
            <p:nvPr/>
          </p:nvCxnSpPr>
          <p:spPr>
            <a:xfrm>
              <a:off x="2948237" y="1457711"/>
              <a:ext cx="0" cy="446996"/>
            </a:xfrm>
            <a:prstGeom prst="line">
              <a:avLst/>
            </a:prstGeom>
            <a:ln w="57150"/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84" name="Rectangle 10">
              <a:extLst>
                <a:ext uri="{FF2B5EF4-FFF2-40B4-BE49-F238E27FC236}">
                  <a16:creationId xmlns:a16="http://schemas.microsoft.com/office/drawing/2014/main" id="{FE189AF4-420D-252A-4CEB-8E9E9E587B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1119" y="1334214"/>
              <a:ext cx="481936" cy="4217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50625" tIns="25313" rIns="50625" bIns="25313">
              <a:spAutoFit/>
            </a:bodyPr>
            <a:lstStyle>
              <a:lvl1pPr eaLnBrk="0">
                <a:tabLst>
                  <a:tab pos="723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1pPr>
              <a:lvl2pPr eaLnBrk="0">
                <a:tabLst>
                  <a:tab pos="723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2pPr>
              <a:lvl3pPr eaLnBrk="0">
                <a:tabLst>
                  <a:tab pos="723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3pPr>
              <a:lvl4pPr eaLnBrk="0">
                <a:tabLst>
                  <a:tab pos="723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4pPr>
              <a:lvl5pPr eaLnBrk="0">
                <a:tabLst>
                  <a:tab pos="723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9pPr>
            </a:lstStyle>
            <a:p>
              <a:pPr eaLnBrk="1"/>
              <a:r>
                <a:rPr lang="pt-BR" altLang="pt-BR" b="1" dirty="0">
                  <a:solidFill>
                    <a:schemeClr val="accent6">
                      <a:lumMod val="75000"/>
                    </a:schemeClr>
                  </a:solidFill>
                  <a:latin typeface="Calibri" panose="020F0502020204030204" pitchFamily="34" charset="0"/>
                </a:rPr>
                <a:t>LP</a:t>
              </a:r>
            </a:p>
          </p:txBody>
        </p:sp>
        <p:sp>
          <p:nvSpPr>
            <p:cNvPr id="90" name="Fluxograma: Somador 89">
              <a:extLst>
                <a:ext uri="{FF2B5EF4-FFF2-40B4-BE49-F238E27FC236}">
                  <a16:creationId xmlns:a16="http://schemas.microsoft.com/office/drawing/2014/main" id="{1642B509-3B27-B1C2-5BBB-6AD2D483EDB7}"/>
                </a:ext>
              </a:extLst>
            </p:cNvPr>
            <p:cNvSpPr/>
            <p:nvPr/>
          </p:nvSpPr>
          <p:spPr>
            <a:xfrm>
              <a:off x="2731112" y="1719915"/>
              <a:ext cx="392326" cy="336273"/>
            </a:xfrm>
            <a:prstGeom prst="flowChartSummingJunction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  <p:sp>
        <p:nvSpPr>
          <p:cNvPr id="100" name="AutoShape 2">
            <a:extLst>
              <a:ext uri="{FF2B5EF4-FFF2-40B4-BE49-F238E27FC236}">
                <a16:creationId xmlns:a16="http://schemas.microsoft.com/office/drawing/2014/main" id="{2909AFCF-4DA1-C969-DAAF-C93E796DE3D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cxnSp>
        <p:nvCxnSpPr>
          <p:cNvPr id="105" name="Conector de Seta Reta 104">
            <a:extLst>
              <a:ext uri="{FF2B5EF4-FFF2-40B4-BE49-F238E27FC236}">
                <a16:creationId xmlns:a16="http://schemas.microsoft.com/office/drawing/2014/main" id="{2AD03184-7D9E-BD08-4510-AA06C3E530C8}"/>
              </a:ext>
            </a:extLst>
          </p:cNvPr>
          <p:cNvCxnSpPr>
            <a:cxnSpLocks/>
          </p:cNvCxnSpPr>
          <p:nvPr/>
        </p:nvCxnSpPr>
        <p:spPr>
          <a:xfrm>
            <a:off x="3299809" y="5028630"/>
            <a:ext cx="1424591" cy="1110906"/>
          </a:xfrm>
          <a:prstGeom prst="straightConnector1">
            <a:avLst/>
          </a:prstGeom>
          <a:ln w="25400">
            <a:solidFill>
              <a:schemeClr val="tx2">
                <a:lumMod val="75000"/>
              </a:schemeClr>
            </a:solidFill>
            <a:headEnd type="none" w="lg" len="lg"/>
            <a:tailEnd type="triangle" w="lg" len="lg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6" name="Conector de Seta Reta 105">
            <a:extLst>
              <a:ext uri="{FF2B5EF4-FFF2-40B4-BE49-F238E27FC236}">
                <a16:creationId xmlns:a16="http://schemas.microsoft.com/office/drawing/2014/main" id="{689B7509-2EAC-54A8-1F82-F861EBBCD5CD}"/>
              </a:ext>
            </a:extLst>
          </p:cNvPr>
          <p:cNvCxnSpPr>
            <a:cxnSpLocks/>
          </p:cNvCxnSpPr>
          <p:nvPr/>
        </p:nvCxnSpPr>
        <p:spPr>
          <a:xfrm>
            <a:off x="5572144" y="1563796"/>
            <a:ext cx="238942" cy="486287"/>
          </a:xfrm>
          <a:prstGeom prst="straightConnector1">
            <a:avLst/>
          </a:prstGeom>
          <a:ln w="25400">
            <a:solidFill>
              <a:schemeClr val="tx2">
                <a:lumMod val="75000"/>
              </a:schemeClr>
            </a:solidFill>
            <a:headEnd type="none" w="lg" len="lg"/>
            <a:tailEnd type="triangle" w="lg" len="lg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7" name="Conector de Seta Reta 106">
            <a:extLst>
              <a:ext uri="{FF2B5EF4-FFF2-40B4-BE49-F238E27FC236}">
                <a16:creationId xmlns:a16="http://schemas.microsoft.com/office/drawing/2014/main" id="{CFADB949-75E6-D13A-A4FE-580001801335}"/>
              </a:ext>
            </a:extLst>
          </p:cNvPr>
          <p:cNvCxnSpPr>
            <a:cxnSpLocks/>
          </p:cNvCxnSpPr>
          <p:nvPr/>
        </p:nvCxnSpPr>
        <p:spPr>
          <a:xfrm>
            <a:off x="3292056" y="2036079"/>
            <a:ext cx="2160411" cy="2432648"/>
          </a:xfrm>
          <a:prstGeom prst="straightConnector1">
            <a:avLst/>
          </a:prstGeom>
          <a:ln w="25400">
            <a:solidFill>
              <a:schemeClr val="tx2">
                <a:lumMod val="75000"/>
              </a:schemeClr>
            </a:solidFill>
            <a:headEnd type="none" w="lg" len="lg"/>
            <a:tailEnd type="triangle" w="lg" len="lg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09" name="Imagem 108">
            <a:extLst>
              <a:ext uri="{FF2B5EF4-FFF2-40B4-BE49-F238E27FC236}">
                <a16:creationId xmlns:a16="http://schemas.microsoft.com/office/drawing/2014/main" id="{7CFFE935-BEE8-A7B4-7A83-479923A9DF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2076" y="4378574"/>
            <a:ext cx="255025" cy="607060"/>
          </a:xfrm>
          <a:prstGeom prst="rect">
            <a:avLst/>
          </a:prstGeom>
        </p:spPr>
      </p:pic>
      <p:sp>
        <p:nvSpPr>
          <p:cNvPr id="110" name="Rectangle 11">
            <a:extLst>
              <a:ext uri="{FF2B5EF4-FFF2-40B4-BE49-F238E27FC236}">
                <a16:creationId xmlns:a16="http://schemas.microsoft.com/office/drawing/2014/main" id="{06108DE7-BC9E-ADC7-37C7-542098C70B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8832" y="4081791"/>
            <a:ext cx="1261512" cy="328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50625" tIns="25313" rIns="50625" bIns="25313">
            <a:spAutoFit/>
          </a:bodyPr>
          <a:lstStyle>
            <a:lvl1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defTabSz="342900" eaLnBrk="1">
              <a:tabLst>
                <a:tab pos="542925" algn="l"/>
              </a:tabLst>
            </a:pPr>
            <a:r>
              <a:rPr lang="pt-BR" altLang="pt-BR" dirty="0">
                <a:solidFill>
                  <a:prstClr val="black"/>
                </a:solidFill>
                <a:latin typeface="Calibri" panose="020F0502020204030204" pitchFamily="34" charset="0"/>
              </a:rPr>
              <a:t>PS = 15 </a:t>
            </a:r>
            <a:r>
              <a:rPr lang="pt-BR" altLang="pt-BR" dirty="0" err="1">
                <a:solidFill>
                  <a:prstClr val="black"/>
                </a:solidFill>
                <a:latin typeface="Calibri" panose="020F0502020204030204" pitchFamily="34" charset="0"/>
              </a:rPr>
              <a:t>mca</a:t>
            </a:r>
            <a:endParaRPr lang="pt-BR" altLang="pt-BR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125" name="CaixaDeTexto 124">
            <a:extLst>
              <a:ext uri="{FF2B5EF4-FFF2-40B4-BE49-F238E27FC236}">
                <a16:creationId xmlns:a16="http://schemas.microsoft.com/office/drawing/2014/main" id="{B51D5BF6-F7EF-1F32-D64A-5A4B2A8C6B70}"/>
              </a:ext>
            </a:extLst>
          </p:cNvPr>
          <p:cNvSpPr txBox="1"/>
          <p:nvPr/>
        </p:nvSpPr>
        <p:spPr>
          <a:xfrm>
            <a:off x="5655649" y="2106076"/>
            <a:ext cx="1388929" cy="46166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26" name="CaixaDeTexto 125">
            <a:extLst>
              <a:ext uri="{FF2B5EF4-FFF2-40B4-BE49-F238E27FC236}">
                <a16:creationId xmlns:a16="http://schemas.microsoft.com/office/drawing/2014/main" id="{13242E3F-2D0E-87C8-4A07-9E829F28F41C}"/>
              </a:ext>
            </a:extLst>
          </p:cNvPr>
          <p:cNvSpPr txBox="1"/>
          <p:nvPr/>
        </p:nvSpPr>
        <p:spPr>
          <a:xfrm>
            <a:off x="5271303" y="4077072"/>
            <a:ext cx="1388929" cy="46166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27" name="CaixaDeTexto 126">
            <a:extLst>
              <a:ext uri="{FF2B5EF4-FFF2-40B4-BE49-F238E27FC236}">
                <a16:creationId xmlns:a16="http://schemas.microsoft.com/office/drawing/2014/main" id="{164D1416-2DAB-1E45-D0C2-4586B0AD58A8}"/>
              </a:ext>
            </a:extLst>
          </p:cNvPr>
          <p:cNvSpPr txBox="1"/>
          <p:nvPr/>
        </p:nvSpPr>
        <p:spPr>
          <a:xfrm>
            <a:off x="4905053" y="5931751"/>
            <a:ext cx="1388929" cy="46166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06923228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819B9DD0-D87C-D84D-85B1-6416207BFD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-2373117" y="4077299"/>
            <a:ext cx="5004665" cy="365125"/>
          </a:xfrm>
        </p:spPr>
        <p:txBody>
          <a:bodyPr/>
          <a:lstStyle/>
          <a:p>
            <a:pPr>
              <a:defRPr/>
            </a:pPr>
            <a:r>
              <a:rPr lang="pt-BR" dirty="0" err="1"/>
              <a:t>Prof</a:t>
            </a:r>
            <a:r>
              <a:rPr lang="pt-BR" dirty="0"/>
              <a:t> Patricia A </a:t>
            </a:r>
            <a:r>
              <a:rPr lang="pt-BR" dirty="0" err="1"/>
              <a:t>A</a:t>
            </a:r>
            <a:r>
              <a:rPr lang="pt-BR" dirty="0"/>
              <a:t> Marques LEB1571 Irrigação ESALQ 2023</a:t>
            </a:r>
          </a:p>
        </p:txBody>
      </p:sp>
      <p:grpSp>
        <p:nvGrpSpPr>
          <p:cNvPr id="116" name="Agrupar 115">
            <a:extLst>
              <a:ext uri="{FF2B5EF4-FFF2-40B4-BE49-F238E27FC236}">
                <a16:creationId xmlns:a16="http://schemas.microsoft.com/office/drawing/2014/main" id="{133A0A52-886E-9D97-6D03-EAB3C373391E}"/>
              </a:ext>
            </a:extLst>
          </p:cNvPr>
          <p:cNvGrpSpPr/>
          <p:nvPr/>
        </p:nvGrpSpPr>
        <p:grpSpPr>
          <a:xfrm>
            <a:off x="232130" y="490859"/>
            <a:ext cx="6804772" cy="5258383"/>
            <a:chOff x="22652" y="496964"/>
            <a:chExt cx="6804772" cy="5258383"/>
          </a:xfrm>
        </p:grpSpPr>
        <p:grpSp>
          <p:nvGrpSpPr>
            <p:cNvPr id="6" name="Agrupar 5">
              <a:extLst>
                <a:ext uri="{FF2B5EF4-FFF2-40B4-BE49-F238E27FC236}">
                  <a16:creationId xmlns:a16="http://schemas.microsoft.com/office/drawing/2014/main" id="{F3CBD1B0-6664-C5B5-5173-D7CD737D1B04}"/>
                </a:ext>
              </a:extLst>
            </p:cNvPr>
            <p:cNvGrpSpPr/>
            <p:nvPr/>
          </p:nvGrpSpPr>
          <p:grpSpPr>
            <a:xfrm>
              <a:off x="22652" y="1890752"/>
              <a:ext cx="4658067" cy="3381449"/>
              <a:chOff x="1605883" y="1616055"/>
              <a:chExt cx="3948759" cy="2214563"/>
            </a:xfrm>
          </p:grpSpPr>
          <p:sp>
            <p:nvSpPr>
              <p:cNvPr id="11" name="Rectangle 1">
                <a:extLst>
                  <a:ext uri="{FF2B5EF4-FFF2-40B4-BE49-F238E27FC236}">
                    <a16:creationId xmlns:a16="http://schemas.microsoft.com/office/drawing/2014/main" id="{B6DEE9FE-0B24-9425-E4E6-E9DD52F149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76876" y="1616055"/>
                <a:ext cx="3077766" cy="2214563"/>
              </a:xfrm>
              <a:prstGeom prst="rect">
                <a:avLst/>
              </a:prstGeom>
              <a:solidFill>
                <a:srgbClr val="FFFFFF"/>
              </a:solidFill>
              <a:ln w="25560">
                <a:solidFill>
                  <a:srgbClr val="F7964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342900"/>
                <a:endParaRPr lang="pt-BR" altLang="pt-BR">
                  <a:solidFill>
                    <a:prstClr val="black"/>
                  </a:solidFill>
                  <a:latin typeface="Tw Cen MT" panose="020B0602020104020603"/>
                </a:endParaRPr>
              </a:p>
            </p:txBody>
          </p:sp>
          <p:sp>
            <p:nvSpPr>
              <p:cNvPr id="19" name="Rectangle 11">
                <a:extLst>
                  <a:ext uri="{FF2B5EF4-FFF2-40B4-BE49-F238E27FC236}">
                    <a16:creationId xmlns:a16="http://schemas.microsoft.com/office/drawing/2014/main" id="{D643C823-D746-6C29-8CEC-E11DF26F6D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05883" y="2429915"/>
                <a:ext cx="738604" cy="2761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50625" tIns="25313" rIns="50625" bIns="25313">
                <a:spAutoFit/>
              </a:bodyPr>
              <a:lstStyle>
                <a:lvl1pPr eaLnBrk="0">
                  <a:tabLst>
                    <a:tab pos="7239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Lucida Sans Unicode" panose="020B0602030504020204" pitchFamily="34" charset="0"/>
                  </a:defRPr>
                </a:lvl1pPr>
                <a:lvl2pPr eaLnBrk="0">
                  <a:tabLst>
                    <a:tab pos="7239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Lucida Sans Unicode" panose="020B0602030504020204" pitchFamily="34" charset="0"/>
                  </a:defRPr>
                </a:lvl2pPr>
                <a:lvl3pPr eaLnBrk="0">
                  <a:tabLst>
                    <a:tab pos="7239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Lucida Sans Unicode" panose="020B0602030504020204" pitchFamily="34" charset="0"/>
                  </a:defRPr>
                </a:lvl3pPr>
                <a:lvl4pPr eaLnBrk="0">
                  <a:tabLst>
                    <a:tab pos="7239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Lucida Sans Unicode" panose="020B0602030504020204" pitchFamily="34" charset="0"/>
                  </a:defRPr>
                </a:lvl4pPr>
                <a:lvl5pPr eaLnBrk="0">
                  <a:tabLst>
                    <a:tab pos="7239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Lucida Sans Unicode" panose="020B0602030504020204" pitchFamily="34" charset="0"/>
                  </a:defRPr>
                </a:lvl5pPr>
                <a:lvl6pPr marL="2514600" indent="-228600" defTabSz="449263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7239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Lucida Sans Unicode" panose="020B0602030504020204" pitchFamily="34" charset="0"/>
                  </a:defRPr>
                </a:lvl6pPr>
                <a:lvl7pPr marL="2971800" indent="-228600" defTabSz="449263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7239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Lucida Sans Unicode" panose="020B0602030504020204" pitchFamily="34" charset="0"/>
                  </a:defRPr>
                </a:lvl7pPr>
                <a:lvl8pPr marL="3429000" indent="-228600" defTabSz="449263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7239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Lucida Sans Unicode" panose="020B0602030504020204" pitchFamily="34" charset="0"/>
                  </a:defRPr>
                </a:lvl8pPr>
                <a:lvl9pPr marL="3886200" indent="-228600" defTabSz="449263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7239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Lucida Sans Unicode" panose="020B0602030504020204" pitchFamily="34" charset="0"/>
                  </a:defRPr>
                </a:lvl9pPr>
              </a:lstStyle>
              <a:p>
                <a:pPr defTabSz="342900" eaLnBrk="1">
                  <a:tabLst>
                    <a:tab pos="542925" algn="l"/>
                  </a:tabLst>
                </a:pPr>
                <a:r>
                  <a:rPr lang="pt-BR" altLang="pt-BR" dirty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50 m</a:t>
                </a:r>
              </a:p>
            </p:txBody>
          </p:sp>
          <p:sp>
            <p:nvSpPr>
              <p:cNvPr id="20" name="Rectangle 12">
                <a:extLst>
                  <a:ext uri="{FF2B5EF4-FFF2-40B4-BE49-F238E27FC236}">
                    <a16:creationId xmlns:a16="http://schemas.microsoft.com/office/drawing/2014/main" id="{A680F362-0541-43C4-3066-1F4AED2584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36309" y="2239168"/>
                <a:ext cx="552306" cy="2761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50625" tIns="25313" rIns="50625" bIns="25313">
                <a:spAutoFit/>
              </a:bodyPr>
              <a:lstStyle/>
              <a:p>
                <a:pPr defTabSz="342900"/>
                <a:r>
                  <a:rPr lang="pt-BR" altLang="pt-BR" dirty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6% </a:t>
                </a:r>
              </a:p>
            </p:txBody>
          </p:sp>
          <p:sp>
            <p:nvSpPr>
              <p:cNvPr id="29" name="AutoShape 13">
                <a:extLst>
                  <a:ext uri="{FF2B5EF4-FFF2-40B4-BE49-F238E27FC236}">
                    <a16:creationId xmlns:a16="http://schemas.microsoft.com/office/drawing/2014/main" id="{888F0881-125A-1434-A3A5-B7D0F560E1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86376" y="2445920"/>
                <a:ext cx="80963" cy="415529"/>
              </a:xfrm>
              <a:prstGeom prst="downArrow">
                <a:avLst>
                  <a:gd name="adj1" fmla="val 50000"/>
                  <a:gd name="adj2" fmla="val 128309"/>
                </a:avLst>
              </a:prstGeom>
              <a:solidFill>
                <a:srgbClr val="4F81BD"/>
              </a:solidFill>
              <a:ln w="25560">
                <a:solidFill>
                  <a:srgbClr val="3A5F8B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342900"/>
                <a:endParaRPr lang="pt-BR" altLang="pt-BR">
                  <a:solidFill>
                    <a:prstClr val="black"/>
                  </a:solidFill>
                  <a:latin typeface="Tw Cen MT" panose="020B0602020104020603"/>
                </a:endParaRPr>
              </a:p>
            </p:txBody>
          </p:sp>
        </p:grpSp>
        <p:sp>
          <p:nvSpPr>
            <p:cNvPr id="30" name="Rectangle 12">
              <a:extLst>
                <a:ext uri="{FF2B5EF4-FFF2-40B4-BE49-F238E27FC236}">
                  <a16:creationId xmlns:a16="http://schemas.microsoft.com/office/drawing/2014/main" id="{D997F22F-1D30-CD51-21E4-48D5791F98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28182" y="5310847"/>
              <a:ext cx="702293" cy="4436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67500" tIns="33750" rIns="67500" bIns="33750">
              <a:spAutoFit/>
            </a:bodyPr>
            <a:lstStyle/>
            <a:p>
              <a:pPr defTabSz="342900"/>
              <a:r>
                <a:rPr lang="pt-BR" altLang="pt-BR" dirty="0">
                  <a:solidFill>
                    <a:prstClr val="black"/>
                  </a:solidFill>
                  <a:latin typeface="Calibri" panose="020F0502020204030204" pitchFamily="34" charset="0"/>
                </a:rPr>
                <a:t>0% </a:t>
              </a:r>
            </a:p>
          </p:txBody>
        </p:sp>
        <p:sp>
          <p:nvSpPr>
            <p:cNvPr id="34" name="AutoShape 13">
              <a:extLst>
                <a:ext uri="{FF2B5EF4-FFF2-40B4-BE49-F238E27FC236}">
                  <a16:creationId xmlns:a16="http://schemas.microsoft.com/office/drawing/2014/main" id="{2E376E5C-FF74-A264-CD22-1A2F3629467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3063638" y="5178586"/>
              <a:ext cx="104056" cy="619127"/>
            </a:xfrm>
            <a:prstGeom prst="downArrow">
              <a:avLst>
                <a:gd name="adj1" fmla="val 50000"/>
                <a:gd name="adj2" fmla="val 128309"/>
              </a:avLst>
            </a:prstGeom>
            <a:solidFill>
              <a:srgbClr val="4F81BD"/>
            </a:solidFill>
            <a:ln w="25560">
              <a:solidFill>
                <a:srgbClr val="3A5F8B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342900"/>
              <a:endParaRPr lang="pt-BR" altLang="pt-BR" sz="1350">
                <a:solidFill>
                  <a:prstClr val="black"/>
                </a:solidFill>
                <a:latin typeface="Tw Cen MT" panose="020B0602020104020603"/>
              </a:endParaRPr>
            </a:p>
          </p:txBody>
        </p:sp>
        <p:sp>
          <p:nvSpPr>
            <p:cNvPr id="52" name="Rectangle 10">
              <a:extLst>
                <a:ext uri="{FF2B5EF4-FFF2-40B4-BE49-F238E27FC236}">
                  <a16:creationId xmlns:a16="http://schemas.microsoft.com/office/drawing/2014/main" id="{858F51A4-73FC-6411-428E-856C71EDC8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51832" y="1432680"/>
              <a:ext cx="1028888" cy="4217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50625" tIns="25313" rIns="50625" bIns="25313">
              <a:spAutoFit/>
            </a:bodyPr>
            <a:lstStyle>
              <a:lvl1pPr eaLnBrk="0">
                <a:tabLst>
                  <a:tab pos="723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1pPr>
              <a:lvl2pPr eaLnBrk="0">
                <a:tabLst>
                  <a:tab pos="723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2pPr>
              <a:lvl3pPr eaLnBrk="0">
                <a:tabLst>
                  <a:tab pos="723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3pPr>
              <a:lvl4pPr eaLnBrk="0">
                <a:tabLst>
                  <a:tab pos="723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4pPr>
              <a:lvl5pPr eaLnBrk="0">
                <a:tabLst>
                  <a:tab pos="723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9pPr>
            </a:lstStyle>
            <a:p>
              <a:pPr defTabSz="342900" eaLnBrk="1">
                <a:tabLst>
                  <a:tab pos="542925" algn="l"/>
                </a:tabLst>
              </a:pPr>
              <a:r>
                <a:rPr lang="pt-BR" altLang="pt-BR" dirty="0">
                  <a:solidFill>
                    <a:prstClr val="black"/>
                  </a:solidFill>
                  <a:latin typeface="Calibri" panose="020F0502020204030204" pitchFamily="34" charset="0"/>
                </a:rPr>
                <a:t>225m </a:t>
              </a:r>
            </a:p>
          </p:txBody>
        </p:sp>
        <p:cxnSp>
          <p:nvCxnSpPr>
            <p:cNvPr id="61" name="Conector reto 60">
              <a:extLst>
                <a:ext uri="{FF2B5EF4-FFF2-40B4-BE49-F238E27FC236}">
                  <a16:creationId xmlns:a16="http://schemas.microsoft.com/office/drawing/2014/main" id="{93704363-F936-A9A8-1B7F-24B0115A15A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943223" y="1743461"/>
              <a:ext cx="5014" cy="3252654"/>
            </a:xfrm>
            <a:prstGeom prst="line">
              <a:avLst/>
            </a:prstGeom>
            <a:ln w="38100"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64" name="Conector de Seta Reta 63">
              <a:extLst>
                <a:ext uri="{FF2B5EF4-FFF2-40B4-BE49-F238E27FC236}">
                  <a16:creationId xmlns:a16="http://schemas.microsoft.com/office/drawing/2014/main" id="{A2C66B17-D005-0BA2-5528-2241C5C9CC4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11560" y="1854387"/>
              <a:ext cx="0" cy="3401532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triangle" w="lg" len="lg"/>
              <a:tailEnd type="triangle" w="lg" len="lg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Conector reto 78">
              <a:extLst>
                <a:ext uri="{FF2B5EF4-FFF2-40B4-BE49-F238E27FC236}">
                  <a16:creationId xmlns:a16="http://schemas.microsoft.com/office/drawing/2014/main" id="{2FB636B7-D2ED-877A-3BC3-0D81883E203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99734" y="4984965"/>
              <a:ext cx="1737494" cy="0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82" name="Rectangle 10">
              <a:extLst>
                <a:ext uri="{FF2B5EF4-FFF2-40B4-BE49-F238E27FC236}">
                  <a16:creationId xmlns:a16="http://schemas.microsoft.com/office/drawing/2014/main" id="{0CC8CA2D-067D-3025-5A9A-CBB24A7565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89686" y="3120633"/>
              <a:ext cx="575087" cy="4810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50625" tIns="25313" rIns="50625" bIns="25313">
              <a:spAutoFit/>
            </a:bodyPr>
            <a:lstStyle>
              <a:lvl1pPr eaLnBrk="0">
                <a:tabLst>
                  <a:tab pos="723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1pPr>
              <a:lvl2pPr eaLnBrk="0">
                <a:tabLst>
                  <a:tab pos="723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2pPr>
              <a:lvl3pPr eaLnBrk="0">
                <a:tabLst>
                  <a:tab pos="723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3pPr>
              <a:lvl4pPr eaLnBrk="0">
                <a:tabLst>
                  <a:tab pos="723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4pPr>
              <a:lvl5pPr eaLnBrk="0">
                <a:tabLst>
                  <a:tab pos="723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9pPr>
            </a:lstStyle>
            <a:p>
              <a:pPr defTabSz="342900" eaLnBrk="1">
                <a:tabLst>
                  <a:tab pos="542925" algn="l"/>
                </a:tabLst>
              </a:pPr>
              <a:r>
                <a:rPr lang="pt-BR" altLang="pt-BR" sz="2100" b="1" dirty="0">
                  <a:solidFill>
                    <a:srgbClr val="00B050"/>
                  </a:solidFill>
                  <a:latin typeface="Calibri" panose="020F0502020204030204" pitchFamily="34" charset="0"/>
                </a:rPr>
                <a:t>LD</a:t>
              </a:r>
              <a:endParaRPr lang="pt-BR" altLang="pt-BR" sz="2100" b="1" dirty="0">
                <a:solidFill>
                  <a:srgbClr val="00B0F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83" name="Rectangle 10">
              <a:extLst>
                <a:ext uri="{FF2B5EF4-FFF2-40B4-BE49-F238E27FC236}">
                  <a16:creationId xmlns:a16="http://schemas.microsoft.com/office/drawing/2014/main" id="{6DADF5D3-6D14-D22E-514E-736C611682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12050" y="5274305"/>
              <a:ext cx="491490" cy="4810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50625" tIns="25313" rIns="50625" bIns="25313">
              <a:spAutoFit/>
            </a:bodyPr>
            <a:lstStyle>
              <a:lvl1pPr eaLnBrk="0">
                <a:tabLst>
                  <a:tab pos="723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1pPr>
              <a:lvl2pPr eaLnBrk="0">
                <a:tabLst>
                  <a:tab pos="723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2pPr>
              <a:lvl3pPr eaLnBrk="0">
                <a:tabLst>
                  <a:tab pos="723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3pPr>
              <a:lvl4pPr eaLnBrk="0">
                <a:tabLst>
                  <a:tab pos="723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4pPr>
              <a:lvl5pPr eaLnBrk="0">
                <a:tabLst>
                  <a:tab pos="723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9pPr>
            </a:lstStyle>
            <a:p>
              <a:pPr defTabSz="342900" eaLnBrk="1">
                <a:tabLst>
                  <a:tab pos="542925" algn="l"/>
                </a:tabLst>
              </a:pPr>
              <a:r>
                <a:rPr lang="pt-BR" altLang="pt-BR" sz="2100" b="1" dirty="0">
                  <a:solidFill>
                    <a:srgbClr val="00B0F0"/>
                  </a:solidFill>
                  <a:latin typeface="Calibri" panose="020F0502020204030204" pitchFamily="34" charset="0"/>
                </a:rPr>
                <a:t>LL</a:t>
              </a:r>
            </a:p>
          </p:txBody>
        </p:sp>
        <p:sp>
          <p:nvSpPr>
            <p:cNvPr id="62" name="Retângulo 61">
              <a:extLst>
                <a:ext uri="{FF2B5EF4-FFF2-40B4-BE49-F238E27FC236}">
                  <a16:creationId xmlns:a16="http://schemas.microsoft.com/office/drawing/2014/main" id="{82E3EB21-EEA7-EB03-AB00-763DE1605EE6}"/>
                </a:ext>
              </a:extLst>
            </p:cNvPr>
            <p:cNvSpPr/>
            <p:nvPr/>
          </p:nvSpPr>
          <p:spPr>
            <a:xfrm>
              <a:off x="3597980" y="496964"/>
              <a:ext cx="3229444" cy="55527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 err="1">
                  <a:solidFill>
                    <a:prstClr val="white"/>
                  </a:solidFill>
                  <a:latin typeface="Tw Cen MT" panose="020B0602020104020603"/>
                </a:rPr>
                <a:t>Cabeçal</a:t>
              </a:r>
              <a:r>
                <a:rPr lang="pt-BR" dirty="0">
                  <a:solidFill>
                    <a:prstClr val="white"/>
                  </a:solidFill>
                  <a:latin typeface="Tw Cen MT" panose="020B0602020104020603"/>
                </a:rPr>
                <a:t> de controle</a:t>
              </a:r>
            </a:p>
          </p:txBody>
        </p:sp>
        <p:cxnSp>
          <p:nvCxnSpPr>
            <p:cNvPr id="69" name="Conector reto 68">
              <a:extLst>
                <a:ext uri="{FF2B5EF4-FFF2-40B4-BE49-F238E27FC236}">
                  <a16:creationId xmlns:a16="http://schemas.microsoft.com/office/drawing/2014/main" id="{2C094BE6-CB93-ABB8-E887-4EB2EF0A8864}"/>
                </a:ext>
              </a:extLst>
            </p:cNvPr>
            <p:cNvCxnSpPr>
              <a:cxnSpLocks/>
            </p:cNvCxnSpPr>
            <p:nvPr/>
          </p:nvCxnSpPr>
          <p:spPr>
            <a:xfrm>
              <a:off x="5269064" y="1023174"/>
              <a:ext cx="0" cy="446996"/>
            </a:xfrm>
            <a:prstGeom prst="line">
              <a:avLst/>
            </a:prstGeom>
            <a:ln w="57150"/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72" name="Conector reto 71">
              <a:extLst>
                <a:ext uri="{FF2B5EF4-FFF2-40B4-BE49-F238E27FC236}">
                  <a16:creationId xmlns:a16="http://schemas.microsoft.com/office/drawing/2014/main" id="{86E0177E-1D6E-9695-9A6E-CC81EE6E1556}"/>
                </a:ext>
              </a:extLst>
            </p:cNvPr>
            <p:cNvCxnSpPr>
              <a:cxnSpLocks/>
            </p:cNvCxnSpPr>
            <p:nvPr/>
          </p:nvCxnSpPr>
          <p:spPr>
            <a:xfrm>
              <a:off x="2902797" y="1470170"/>
              <a:ext cx="2366267" cy="0"/>
            </a:xfrm>
            <a:prstGeom prst="line">
              <a:avLst/>
            </a:prstGeom>
            <a:ln w="57150"/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77" name="Conector reto 76">
              <a:extLst>
                <a:ext uri="{FF2B5EF4-FFF2-40B4-BE49-F238E27FC236}">
                  <a16:creationId xmlns:a16="http://schemas.microsoft.com/office/drawing/2014/main" id="{AE42A920-F135-D525-357A-6E4F22719F5F}"/>
                </a:ext>
              </a:extLst>
            </p:cNvPr>
            <p:cNvCxnSpPr>
              <a:cxnSpLocks/>
            </p:cNvCxnSpPr>
            <p:nvPr/>
          </p:nvCxnSpPr>
          <p:spPr>
            <a:xfrm>
              <a:off x="2948237" y="1457711"/>
              <a:ext cx="0" cy="446996"/>
            </a:xfrm>
            <a:prstGeom prst="line">
              <a:avLst/>
            </a:prstGeom>
            <a:ln w="57150"/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84" name="Rectangle 10">
              <a:extLst>
                <a:ext uri="{FF2B5EF4-FFF2-40B4-BE49-F238E27FC236}">
                  <a16:creationId xmlns:a16="http://schemas.microsoft.com/office/drawing/2014/main" id="{FE189AF4-420D-252A-4CEB-8E9E9E587B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1119" y="1334214"/>
              <a:ext cx="481936" cy="4217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50625" tIns="25313" rIns="50625" bIns="25313">
              <a:spAutoFit/>
            </a:bodyPr>
            <a:lstStyle>
              <a:lvl1pPr eaLnBrk="0">
                <a:tabLst>
                  <a:tab pos="723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1pPr>
              <a:lvl2pPr eaLnBrk="0">
                <a:tabLst>
                  <a:tab pos="723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2pPr>
              <a:lvl3pPr eaLnBrk="0">
                <a:tabLst>
                  <a:tab pos="723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3pPr>
              <a:lvl4pPr eaLnBrk="0">
                <a:tabLst>
                  <a:tab pos="723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4pPr>
              <a:lvl5pPr eaLnBrk="0">
                <a:tabLst>
                  <a:tab pos="723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9pPr>
            </a:lstStyle>
            <a:p>
              <a:pPr eaLnBrk="1"/>
              <a:r>
                <a:rPr lang="pt-BR" altLang="pt-BR" b="1" dirty="0">
                  <a:solidFill>
                    <a:schemeClr val="accent6">
                      <a:lumMod val="75000"/>
                    </a:schemeClr>
                  </a:solidFill>
                  <a:latin typeface="Calibri" panose="020F0502020204030204" pitchFamily="34" charset="0"/>
                </a:rPr>
                <a:t>LP</a:t>
              </a:r>
            </a:p>
          </p:txBody>
        </p:sp>
        <p:sp>
          <p:nvSpPr>
            <p:cNvPr id="90" name="Fluxograma: Somador 89">
              <a:extLst>
                <a:ext uri="{FF2B5EF4-FFF2-40B4-BE49-F238E27FC236}">
                  <a16:creationId xmlns:a16="http://schemas.microsoft.com/office/drawing/2014/main" id="{1642B509-3B27-B1C2-5BBB-6AD2D483EDB7}"/>
                </a:ext>
              </a:extLst>
            </p:cNvPr>
            <p:cNvSpPr/>
            <p:nvPr/>
          </p:nvSpPr>
          <p:spPr>
            <a:xfrm>
              <a:off x="2731112" y="1719915"/>
              <a:ext cx="392326" cy="336273"/>
            </a:xfrm>
            <a:prstGeom prst="flowChartSummingJunction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100" name="AutoShape 2">
            <a:extLst>
              <a:ext uri="{FF2B5EF4-FFF2-40B4-BE49-F238E27FC236}">
                <a16:creationId xmlns:a16="http://schemas.microsoft.com/office/drawing/2014/main" id="{2909AFCF-4DA1-C969-DAAF-C93E796DE3D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cxnSp>
        <p:nvCxnSpPr>
          <p:cNvPr id="105" name="Conector de Seta Reta 104">
            <a:extLst>
              <a:ext uri="{FF2B5EF4-FFF2-40B4-BE49-F238E27FC236}">
                <a16:creationId xmlns:a16="http://schemas.microsoft.com/office/drawing/2014/main" id="{2AD03184-7D9E-BD08-4510-AA06C3E530C8}"/>
              </a:ext>
            </a:extLst>
          </p:cNvPr>
          <p:cNvCxnSpPr>
            <a:cxnSpLocks/>
          </p:cNvCxnSpPr>
          <p:nvPr/>
        </p:nvCxnSpPr>
        <p:spPr>
          <a:xfrm>
            <a:off x="3299809" y="5028630"/>
            <a:ext cx="1424591" cy="1110906"/>
          </a:xfrm>
          <a:prstGeom prst="straightConnector1">
            <a:avLst/>
          </a:prstGeom>
          <a:ln w="25400">
            <a:solidFill>
              <a:schemeClr val="tx2">
                <a:lumMod val="75000"/>
              </a:schemeClr>
            </a:solidFill>
            <a:headEnd type="none" w="lg" len="lg"/>
            <a:tailEnd type="triangle" w="lg" len="lg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6" name="Conector de Seta Reta 105">
            <a:extLst>
              <a:ext uri="{FF2B5EF4-FFF2-40B4-BE49-F238E27FC236}">
                <a16:creationId xmlns:a16="http://schemas.microsoft.com/office/drawing/2014/main" id="{689B7509-2EAC-54A8-1F82-F861EBBCD5CD}"/>
              </a:ext>
            </a:extLst>
          </p:cNvPr>
          <p:cNvCxnSpPr>
            <a:cxnSpLocks/>
          </p:cNvCxnSpPr>
          <p:nvPr/>
        </p:nvCxnSpPr>
        <p:spPr>
          <a:xfrm>
            <a:off x="5572144" y="1563796"/>
            <a:ext cx="238942" cy="486287"/>
          </a:xfrm>
          <a:prstGeom prst="straightConnector1">
            <a:avLst/>
          </a:prstGeom>
          <a:ln w="25400">
            <a:solidFill>
              <a:schemeClr val="tx2">
                <a:lumMod val="75000"/>
              </a:schemeClr>
            </a:solidFill>
            <a:headEnd type="none" w="lg" len="lg"/>
            <a:tailEnd type="triangle" w="lg" len="lg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7" name="Conector de Seta Reta 106">
            <a:extLst>
              <a:ext uri="{FF2B5EF4-FFF2-40B4-BE49-F238E27FC236}">
                <a16:creationId xmlns:a16="http://schemas.microsoft.com/office/drawing/2014/main" id="{CFADB949-75E6-D13A-A4FE-580001801335}"/>
              </a:ext>
            </a:extLst>
          </p:cNvPr>
          <p:cNvCxnSpPr>
            <a:cxnSpLocks/>
          </p:cNvCxnSpPr>
          <p:nvPr/>
        </p:nvCxnSpPr>
        <p:spPr>
          <a:xfrm>
            <a:off x="3292056" y="2036079"/>
            <a:ext cx="2160411" cy="2432648"/>
          </a:xfrm>
          <a:prstGeom prst="straightConnector1">
            <a:avLst/>
          </a:prstGeom>
          <a:ln w="25400">
            <a:solidFill>
              <a:schemeClr val="tx2">
                <a:lumMod val="75000"/>
              </a:schemeClr>
            </a:solidFill>
            <a:headEnd type="none" w="lg" len="lg"/>
            <a:tailEnd type="triangle" w="lg" len="lg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09" name="Imagem 108">
            <a:extLst>
              <a:ext uri="{FF2B5EF4-FFF2-40B4-BE49-F238E27FC236}">
                <a16:creationId xmlns:a16="http://schemas.microsoft.com/office/drawing/2014/main" id="{7CFFE935-BEE8-A7B4-7A83-479923A9DF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2076" y="4378574"/>
            <a:ext cx="255025" cy="607060"/>
          </a:xfrm>
          <a:prstGeom prst="rect">
            <a:avLst/>
          </a:prstGeom>
        </p:spPr>
      </p:pic>
      <p:sp>
        <p:nvSpPr>
          <p:cNvPr id="110" name="Rectangle 11">
            <a:extLst>
              <a:ext uri="{FF2B5EF4-FFF2-40B4-BE49-F238E27FC236}">
                <a16:creationId xmlns:a16="http://schemas.microsoft.com/office/drawing/2014/main" id="{06108DE7-BC9E-ADC7-37C7-542098C70B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8832" y="4081791"/>
            <a:ext cx="1261512" cy="328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50625" tIns="25313" rIns="50625" bIns="25313">
            <a:spAutoFit/>
          </a:bodyPr>
          <a:lstStyle>
            <a:lvl1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defTabSz="342900" eaLnBrk="1">
              <a:tabLst>
                <a:tab pos="542925" algn="l"/>
              </a:tabLst>
            </a:pPr>
            <a:r>
              <a:rPr lang="pt-BR" altLang="pt-BR" dirty="0">
                <a:solidFill>
                  <a:prstClr val="black"/>
                </a:solidFill>
                <a:latin typeface="Calibri" panose="020F0502020204030204" pitchFamily="34" charset="0"/>
              </a:rPr>
              <a:t>PS = 15 </a:t>
            </a:r>
            <a:r>
              <a:rPr lang="pt-BR" altLang="pt-BR" dirty="0" err="1">
                <a:solidFill>
                  <a:prstClr val="black"/>
                </a:solidFill>
                <a:latin typeface="Calibri" panose="020F0502020204030204" pitchFamily="34" charset="0"/>
              </a:rPr>
              <a:t>mca</a:t>
            </a:r>
            <a:endParaRPr lang="pt-BR" altLang="pt-BR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111" name="Rectangle 11">
            <a:extLst>
              <a:ext uri="{FF2B5EF4-FFF2-40B4-BE49-F238E27FC236}">
                <a16:creationId xmlns:a16="http://schemas.microsoft.com/office/drawing/2014/main" id="{0436DE58-5292-95A1-3657-6235BC46EF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1886" y="6165695"/>
            <a:ext cx="6953981" cy="358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50625" tIns="25313" rIns="50625" bIns="25313">
            <a:spAutoFit/>
          </a:bodyPr>
          <a:lstStyle>
            <a:lvl1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defTabSz="342900" eaLnBrk="1">
              <a:tabLst>
                <a:tab pos="542925" algn="l"/>
              </a:tabLst>
            </a:pPr>
            <a:r>
              <a:rPr lang="pt-BR" altLang="pt-BR" sz="2000" b="1" dirty="0">
                <a:solidFill>
                  <a:prstClr val="black"/>
                </a:solidFill>
                <a:latin typeface="Calibri" panose="020F0502020204030204" pitchFamily="34" charset="0"/>
              </a:rPr>
              <a:t>PIL = PS + ¾ </a:t>
            </a:r>
            <a:r>
              <a:rPr lang="pt-BR" altLang="pt-BR" sz="2000" b="1" dirty="0" err="1">
                <a:solidFill>
                  <a:prstClr val="black"/>
                </a:solidFill>
                <a:latin typeface="Calibri" panose="020F0502020204030204" pitchFamily="34" charset="0"/>
              </a:rPr>
              <a:t>hf</a:t>
            </a:r>
            <a:r>
              <a:rPr lang="pt-BR" altLang="pt-BR" sz="2000" b="1" dirty="0">
                <a:solidFill>
                  <a:prstClr val="black"/>
                </a:solidFill>
                <a:latin typeface="Calibri" panose="020F0502020204030204" pitchFamily="34" charset="0"/>
              </a:rPr>
              <a:t> LL+ desnível = 15 + ¾ 2,08 + 0 = 16,56 </a:t>
            </a:r>
            <a:r>
              <a:rPr lang="pt-BR" altLang="pt-BR" sz="2000" b="1" dirty="0" err="1">
                <a:solidFill>
                  <a:prstClr val="black"/>
                </a:solidFill>
                <a:latin typeface="Calibri" panose="020F0502020204030204" pitchFamily="34" charset="0"/>
              </a:rPr>
              <a:t>mca</a:t>
            </a:r>
            <a:endParaRPr lang="pt-BR" altLang="pt-BR" sz="2000" b="1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B7CEAEC8-FCC5-76E2-E3D2-45E46E52AB17}"/>
              </a:ext>
            </a:extLst>
          </p:cNvPr>
          <p:cNvSpPr txBox="1"/>
          <p:nvPr/>
        </p:nvSpPr>
        <p:spPr>
          <a:xfrm>
            <a:off x="5271303" y="4077072"/>
            <a:ext cx="1388929" cy="46166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A05438AF-1CF4-250F-90D2-6E8CA9261B6A}"/>
              </a:ext>
            </a:extLst>
          </p:cNvPr>
          <p:cNvSpPr txBox="1"/>
          <p:nvPr/>
        </p:nvSpPr>
        <p:spPr>
          <a:xfrm>
            <a:off x="5545359" y="2281441"/>
            <a:ext cx="1388929" cy="46166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43F87FD3-77AE-7D9B-03A3-4736DBD1952A}"/>
              </a:ext>
            </a:extLst>
          </p:cNvPr>
          <p:cNvSpPr/>
          <p:nvPr/>
        </p:nvSpPr>
        <p:spPr>
          <a:xfrm>
            <a:off x="1548832" y="6139536"/>
            <a:ext cx="6551560" cy="550247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8992278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819B9DD0-D87C-D84D-85B1-6416207BFD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-2373117" y="4077299"/>
            <a:ext cx="5004665" cy="365125"/>
          </a:xfrm>
        </p:spPr>
        <p:txBody>
          <a:bodyPr/>
          <a:lstStyle/>
          <a:p>
            <a:pPr>
              <a:defRPr/>
            </a:pPr>
            <a:r>
              <a:rPr lang="pt-BR" dirty="0" err="1"/>
              <a:t>Prof</a:t>
            </a:r>
            <a:r>
              <a:rPr lang="pt-BR" dirty="0"/>
              <a:t> Patricia A </a:t>
            </a:r>
            <a:r>
              <a:rPr lang="pt-BR" dirty="0" err="1"/>
              <a:t>A</a:t>
            </a:r>
            <a:r>
              <a:rPr lang="pt-BR" dirty="0"/>
              <a:t> Marques LEB1571 Irrigação ESALQ 2023</a:t>
            </a:r>
          </a:p>
        </p:txBody>
      </p:sp>
      <p:grpSp>
        <p:nvGrpSpPr>
          <p:cNvPr id="116" name="Agrupar 115">
            <a:extLst>
              <a:ext uri="{FF2B5EF4-FFF2-40B4-BE49-F238E27FC236}">
                <a16:creationId xmlns:a16="http://schemas.microsoft.com/office/drawing/2014/main" id="{133A0A52-886E-9D97-6D03-EAB3C373391E}"/>
              </a:ext>
            </a:extLst>
          </p:cNvPr>
          <p:cNvGrpSpPr/>
          <p:nvPr/>
        </p:nvGrpSpPr>
        <p:grpSpPr>
          <a:xfrm>
            <a:off x="232130" y="490859"/>
            <a:ext cx="6804772" cy="5258383"/>
            <a:chOff x="22652" y="496964"/>
            <a:chExt cx="6804772" cy="5258383"/>
          </a:xfrm>
        </p:grpSpPr>
        <p:grpSp>
          <p:nvGrpSpPr>
            <p:cNvPr id="6" name="Agrupar 5">
              <a:extLst>
                <a:ext uri="{FF2B5EF4-FFF2-40B4-BE49-F238E27FC236}">
                  <a16:creationId xmlns:a16="http://schemas.microsoft.com/office/drawing/2014/main" id="{F3CBD1B0-6664-C5B5-5173-D7CD737D1B04}"/>
                </a:ext>
              </a:extLst>
            </p:cNvPr>
            <p:cNvGrpSpPr/>
            <p:nvPr/>
          </p:nvGrpSpPr>
          <p:grpSpPr>
            <a:xfrm>
              <a:off x="22652" y="1890752"/>
              <a:ext cx="4658067" cy="3381449"/>
              <a:chOff x="1605883" y="1616055"/>
              <a:chExt cx="3948759" cy="2214563"/>
            </a:xfrm>
          </p:grpSpPr>
          <p:sp>
            <p:nvSpPr>
              <p:cNvPr id="11" name="Rectangle 1">
                <a:extLst>
                  <a:ext uri="{FF2B5EF4-FFF2-40B4-BE49-F238E27FC236}">
                    <a16:creationId xmlns:a16="http://schemas.microsoft.com/office/drawing/2014/main" id="{B6DEE9FE-0B24-9425-E4E6-E9DD52F149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76876" y="1616055"/>
                <a:ext cx="3077766" cy="2214563"/>
              </a:xfrm>
              <a:prstGeom prst="rect">
                <a:avLst/>
              </a:prstGeom>
              <a:solidFill>
                <a:srgbClr val="FFFFFF"/>
              </a:solidFill>
              <a:ln w="25560">
                <a:solidFill>
                  <a:srgbClr val="F7964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342900"/>
                <a:endParaRPr lang="pt-BR" altLang="pt-BR">
                  <a:solidFill>
                    <a:prstClr val="black"/>
                  </a:solidFill>
                  <a:latin typeface="Tw Cen MT" panose="020B0602020104020603"/>
                </a:endParaRPr>
              </a:p>
            </p:txBody>
          </p:sp>
          <p:sp>
            <p:nvSpPr>
              <p:cNvPr id="19" name="Rectangle 11">
                <a:extLst>
                  <a:ext uri="{FF2B5EF4-FFF2-40B4-BE49-F238E27FC236}">
                    <a16:creationId xmlns:a16="http://schemas.microsoft.com/office/drawing/2014/main" id="{D643C823-D746-6C29-8CEC-E11DF26F6D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05883" y="2429915"/>
                <a:ext cx="738604" cy="2761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50625" tIns="25313" rIns="50625" bIns="25313">
                <a:spAutoFit/>
              </a:bodyPr>
              <a:lstStyle>
                <a:lvl1pPr eaLnBrk="0">
                  <a:tabLst>
                    <a:tab pos="7239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Lucida Sans Unicode" panose="020B0602030504020204" pitchFamily="34" charset="0"/>
                  </a:defRPr>
                </a:lvl1pPr>
                <a:lvl2pPr eaLnBrk="0">
                  <a:tabLst>
                    <a:tab pos="7239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Lucida Sans Unicode" panose="020B0602030504020204" pitchFamily="34" charset="0"/>
                  </a:defRPr>
                </a:lvl2pPr>
                <a:lvl3pPr eaLnBrk="0">
                  <a:tabLst>
                    <a:tab pos="7239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Lucida Sans Unicode" panose="020B0602030504020204" pitchFamily="34" charset="0"/>
                  </a:defRPr>
                </a:lvl3pPr>
                <a:lvl4pPr eaLnBrk="0">
                  <a:tabLst>
                    <a:tab pos="7239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Lucida Sans Unicode" panose="020B0602030504020204" pitchFamily="34" charset="0"/>
                  </a:defRPr>
                </a:lvl4pPr>
                <a:lvl5pPr eaLnBrk="0">
                  <a:tabLst>
                    <a:tab pos="7239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Lucida Sans Unicode" panose="020B0602030504020204" pitchFamily="34" charset="0"/>
                  </a:defRPr>
                </a:lvl5pPr>
                <a:lvl6pPr marL="2514600" indent="-228600" defTabSz="449263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7239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Lucida Sans Unicode" panose="020B0602030504020204" pitchFamily="34" charset="0"/>
                  </a:defRPr>
                </a:lvl6pPr>
                <a:lvl7pPr marL="2971800" indent="-228600" defTabSz="449263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7239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Lucida Sans Unicode" panose="020B0602030504020204" pitchFamily="34" charset="0"/>
                  </a:defRPr>
                </a:lvl7pPr>
                <a:lvl8pPr marL="3429000" indent="-228600" defTabSz="449263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7239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Lucida Sans Unicode" panose="020B0602030504020204" pitchFamily="34" charset="0"/>
                  </a:defRPr>
                </a:lvl8pPr>
                <a:lvl9pPr marL="3886200" indent="-228600" defTabSz="449263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7239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Lucida Sans Unicode" panose="020B0602030504020204" pitchFamily="34" charset="0"/>
                  </a:defRPr>
                </a:lvl9pPr>
              </a:lstStyle>
              <a:p>
                <a:pPr defTabSz="342900" eaLnBrk="1">
                  <a:tabLst>
                    <a:tab pos="542925" algn="l"/>
                  </a:tabLst>
                </a:pPr>
                <a:r>
                  <a:rPr lang="pt-BR" altLang="pt-BR" dirty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50 m</a:t>
                </a:r>
              </a:p>
            </p:txBody>
          </p:sp>
          <p:sp>
            <p:nvSpPr>
              <p:cNvPr id="20" name="Rectangle 12">
                <a:extLst>
                  <a:ext uri="{FF2B5EF4-FFF2-40B4-BE49-F238E27FC236}">
                    <a16:creationId xmlns:a16="http://schemas.microsoft.com/office/drawing/2014/main" id="{A680F362-0541-43C4-3066-1F4AED2584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36309" y="2239168"/>
                <a:ext cx="552306" cy="2761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50625" tIns="25313" rIns="50625" bIns="25313">
                <a:spAutoFit/>
              </a:bodyPr>
              <a:lstStyle/>
              <a:p>
                <a:pPr defTabSz="342900"/>
                <a:r>
                  <a:rPr lang="pt-BR" altLang="pt-BR" dirty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6% </a:t>
                </a:r>
              </a:p>
            </p:txBody>
          </p:sp>
          <p:sp>
            <p:nvSpPr>
              <p:cNvPr id="29" name="AutoShape 13">
                <a:extLst>
                  <a:ext uri="{FF2B5EF4-FFF2-40B4-BE49-F238E27FC236}">
                    <a16:creationId xmlns:a16="http://schemas.microsoft.com/office/drawing/2014/main" id="{888F0881-125A-1434-A3A5-B7D0F560E1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86376" y="2445920"/>
                <a:ext cx="80963" cy="415529"/>
              </a:xfrm>
              <a:prstGeom prst="downArrow">
                <a:avLst>
                  <a:gd name="adj1" fmla="val 50000"/>
                  <a:gd name="adj2" fmla="val 128309"/>
                </a:avLst>
              </a:prstGeom>
              <a:solidFill>
                <a:srgbClr val="4F81BD"/>
              </a:solidFill>
              <a:ln w="25560">
                <a:solidFill>
                  <a:srgbClr val="3A5F8B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342900"/>
                <a:endParaRPr lang="pt-BR" altLang="pt-BR">
                  <a:solidFill>
                    <a:prstClr val="black"/>
                  </a:solidFill>
                  <a:latin typeface="Tw Cen MT" panose="020B0602020104020603"/>
                </a:endParaRPr>
              </a:p>
            </p:txBody>
          </p:sp>
        </p:grpSp>
        <p:sp>
          <p:nvSpPr>
            <p:cNvPr id="30" name="Rectangle 12">
              <a:extLst>
                <a:ext uri="{FF2B5EF4-FFF2-40B4-BE49-F238E27FC236}">
                  <a16:creationId xmlns:a16="http://schemas.microsoft.com/office/drawing/2014/main" id="{D997F22F-1D30-CD51-21E4-48D5791F98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28182" y="5310847"/>
              <a:ext cx="702293" cy="4436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67500" tIns="33750" rIns="67500" bIns="33750">
              <a:spAutoFit/>
            </a:bodyPr>
            <a:lstStyle/>
            <a:p>
              <a:pPr defTabSz="342900"/>
              <a:r>
                <a:rPr lang="pt-BR" altLang="pt-BR" dirty="0">
                  <a:solidFill>
                    <a:prstClr val="black"/>
                  </a:solidFill>
                  <a:latin typeface="Calibri" panose="020F0502020204030204" pitchFamily="34" charset="0"/>
                </a:rPr>
                <a:t>0% </a:t>
              </a:r>
            </a:p>
          </p:txBody>
        </p:sp>
        <p:sp>
          <p:nvSpPr>
            <p:cNvPr id="34" name="AutoShape 13">
              <a:extLst>
                <a:ext uri="{FF2B5EF4-FFF2-40B4-BE49-F238E27FC236}">
                  <a16:creationId xmlns:a16="http://schemas.microsoft.com/office/drawing/2014/main" id="{2E376E5C-FF74-A264-CD22-1A2F3629467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3063638" y="5178586"/>
              <a:ext cx="104056" cy="619127"/>
            </a:xfrm>
            <a:prstGeom prst="downArrow">
              <a:avLst>
                <a:gd name="adj1" fmla="val 50000"/>
                <a:gd name="adj2" fmla="val 128309"/>
              </a:avLst>
            </a:prstGeom>
            <a:solidFill>
              <a:srgbClr val="4F81BD"/>
            </a:solidFill>
            <a:ln w="25560">
              <a:solidFill>
                <a:srgbClr val="3A5F8B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342900"/>
              <a:endParaRPr lang="pt-BR" altLang="pt-BR" sz="1350">
                <a:solidFill>
                  <a:prstClr val="black"/>
                </a:solidFill>
                <a:latin typeface="Tw Cen MT" panose="020B0602020104020603"/>
              </a:endParaRPr>
            </a:p>
          </p:txBody>
        </p:sp>
        <p:sp>
          <p:nvSpPr>
            <p:cNvPr id="52" name="Rectangle 10">
              <a:extLst>
                <a:ext uri="{FF2B5EF4-FFF2-40B4-BE49-F238E27FC236}">
                  <a16:creationId xmlns:a16="http://schemas.microsoft.com/office/drawing/2014/main" id="{858F51A4-73FC-6411-428E-856C71EDC8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51832" y="1432680"/>
              <a:ext cx="1028888" cy="4217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50625" tIns="25313" rIns="50625" bIns="25313">
              <a:spAutoFit/>
            </a:bodyPr>
            <a:lstStyle>
              <a:lvl1pPr eaLnBrk="0">
                <a:tabLst>
                  <a:tab pos="723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1pPr>
              <a:lvl2pPr eaLnBrk="0">
                <a:tabLst>
                  <a:tab pos="723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2pPr>
              <a:lvl3pPr eaLnBrk="0">
                <a:tabLst>
                  <a:tab pos="723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3pPr>
              <a:lvl4pPr eaLnBrk="0">
                <a:tabLst>
                  <a:tab pos="723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4pPr>
              <a:lvl5pPr eaLnBrk="0">
                <a:tabLst>
                  <a:tab pos="723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9pPr>
            </a:lstStyle>
            <a:p>
              <a:pPr defTabSz="342900" eaLnBrk="1">
                <a:tabLst>
                  <a:tab pos="542925" algn="l"/>
                </a:tabLst>
              </a:pPr>
              <a:r>
                <a:rPr lang="pt-BR" altLang="pt-BR" dirty="0">
                  <a:solidFill>
                    <a:prstClr val="black"/>
                  </a:solidFill>
                  <a:latin typeface="Calibri" panose="020F0502020204030204" pitchFamily="34" charset="0"/>
                </a:rPr>
                <a:t>225m </a:t>
              </a:r>
            </a:p>
          </p:txBody>
        </p:sp>
        <p:cxnSp>
          <p:nvCxnSpPr>
            <p:cNvPr id="61" name="Conector reto 60">
              <a:extLst>
                <a:ext uri="{FF2B5EF4-FFF2-40B4-BE49-F238E27FC236}">
                  <a16:creationId xmlns:a16="http://schemas.microsoft.com/office/drawing/2014/main" id="{93704363-F936-A9A8-1B7F-24B0115A15A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943223" y="1743461"/>
              <a:ext cx="5014" cy="3252654"/>
            </a:xfrm>
            <a:prstGeom prst="line">
              <a:avLst/>
            </a:prstGeom>
            <a:ln w="38100"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64" name="Conector de Seta Reta 63">
              <a:extLst>
                <a:ext uri="{FF2B5EF4-FFF2-40B4-BE49-F238E27FC236}">
                  <a16:creationId xmlns:a16="http://schemas.microsoft.com/office/drawing/2014/main" id="{A2C66B17-D005-0BA2-5528-2241C5C9CC4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11560" y="1854387"/>
              <a:ext cx="0" cy="3401532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triangle" w="lg" len="lg"/>
              <a:tailEnd type="triangle" w="lg" len="lg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Conector reto 78">
              <a:extLst>
                <a:ext uri="{FF2B5EF4-FFF2-40B4-BE49-F238E27FC236}">
                  <a16:creationId xmlns:a16="http://schemas.microsoft.com/office/drawing/2014/main" id="{2FB636B7-D2ED-877A-3BC3-0D81883E203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99734" y="4984965"/>
              <a:ext cx="1737494" cy="0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82" name="Rectangle 10">
              <a:extLst>
                <a:ext uri="{FF2B5EF4-FFF2-40B4-BE49-F238E27FC236}">
                  <a16:creationId xmlns:a16="http://schemas.microsoft.com/office/drawing/2014/main" id="{0CC8CA2D-067D-3025-5A9A-CBB24A7565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89686" y="3120633"/>
              <a:ext cx="575087" cy="4810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50625" tIns="25313" rIns="50625" bIns="25313">
              <a:spAutoFit/>
            </a:bodyPr>
            <a:lstStyle>
              <a:lvl1pPr eaLnBrk="0">
                <a:tabLst>
                  <a:tab pos="723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1pPr>
              <a:lvl2pPr eaLnBrk="0">
                <a:tabLst>
                  <a:tab pos="723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2pPr>
              <a:lvl3pPr eaLnBrk="0">
                <a:tabLst>
                  <a:tab pos="723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3pPr>
              <a:lvl4pPr eaLnBrk="0">
                <a:tabLst>
                  <a:tab pos="723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4pPr>
              <a:lvl5pPr eaLnBrk="0">
                <a:tabLst>
                  <a:tab pos="723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9pPr>
            </a:lstStyle>
            <a:p>
              <a:pPr defTabSz="342900" eaLnBrk="1">
                <a:tabLst>
                  <a:tab pos="542925" algn="l"/>
                </a:tabLst>
              </a:pPr>
              <a:r>
                <a:rPr lang="pt-BR" altLang="pt-BR" sz="2100" b="1" dirty="0">
                  <a:solidFill>
                    <a:srgbClr val="00B050"/>
                  </a:solidFill>
                  <a:latin typeface="Calibri" panose="020F0502020204030204" pitchFamily="34" charset="0"/>
                </a:rPr>
                <a:t>LD</a:t>
              </a:r>
              <a:endParaRPr lang="pt-BR" altLang="pt-BR" sz="2100" b="1" dirty="0">
                <a:solidFill>
                  <a:srgbClr val="00B0F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83" name="Rectangle 10">
              <a:extLst>
                <a:ext uri="{FF2B5EF4-FFF2-40B4-BE49-F238E27FC236}">
                  <a16:creationId xmlns:a16="http://schemas.microsoft.com/office/drawing/2014/main" id="{6DADF5D3-6D14-D22E-514E-736C611682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12050" y="5274305"/>
              <a:ext cx="491490" cy="4810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50625" tIns="25313" rIns="50625" bIns="25313">
              <a:spAutoFit/>
            </a:bodyPr>
            <a:lstStyle>
              <a:lvl1pPr eaLnBrk="0">
                <a:tabLst>
                  <a:tab pos="723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1pPr>
              <a:lvl2pPr eaLnBrk="0">
                <a:tabLst>
                  <a:tab pos="723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2pPr>
              <a:lvl3pPr eaLnBrk="0">
                <a:tabLst>
                  <a:tab pos="723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3pPr>
              <a:lvl4pPr eaLnBrk="0">
                <a:tabLst>
                  <a:tab pos="723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4pPr>
              <a:lvl5pPr eaLnBrk="0">
                <a:tabLst>
                  <a:tab pos="723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9pPr>
            </a:lstStyle>
            <a:p>
              <a:pPr defTabSz="342900" eaLnBrk="1">
                <a:tabLst>
                  <a:tab pos="542925" algn="l"/>
                </a:tabLst>
              </a:pPr>
              <a:r>
                <a:rPr lang="pt-BR" altLang="pt-BR" sz="2100" b="1" dirty="0">
                  <a:solidFill>
                    <a:srgbClr val="00B0F0"/>
                  </a:solidFill>
                  <a:latin typeface="Calibri" panose="020F0502020204030204" pitchFamily="34" charset="0"/>
                </a:rPr>
                <a:t>LL</a:t>
              </a:r>
            </a:p>
          </p:txBody>
        </p:sp>
        <p:sp>
          <p:nvSpPr>
            <p:cNvPr id="62" name="Retângulo 61">
              <a:extLst>
                <a:ext uri="{FF2B5EF4-FFF2-40B4-BE49-F238E27FC236}">
                  <a16:creationId xmlns:a16="http://schemas.microsoft.com/office/drawing/2014/main" id="{82E3EB21-EEA7-EB03-AB00-763DE1605EE6}"/>
                </a:ext>
              </a:extLst>
            </p:cNvPr>
            <p:cNvSpPr/>
            <p:nvPr/>
          </p:nvSpPr>
          <p:spPr>
            <a:xfrm>
              <a:off x="3597980" y="496964"/>
              <a:ext cx="3229444" cy="55527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 err="1">
                  <a:solidFill>
                    <a:prstClr val="white"/>
                  </a:solidFill>
                  <a:latin typeface="Tw Cen MT" panose="020B0602020104020603"/>
                </a:rPr>
                <a:t>Cabeçal</a:t>
              </a:r>
              <a:r>
                <a:rPr lang="pt-BR" dirty="0">
                  <a:solidFill>
                    <a:prstClr val="white"/>
                  </a:solidFill>
                  <a:latin typeface="Tw Cen MT" panose="020B0602020104020603"/>
                </a:rPr>
                <a:t> de controle</a:t>
              </a:r>
            </a:p>
          </p:txBody>
        </p:sp>
        <p:cxnSp>
          <p:nvCxnSpPr>
            <p:cNvPr id="69" name="Conector reto 68">
              <a:extLst>
                <a:ext uri="{FF2B5EF4-FFF2-40B4-BE49-F238E27FC236}">
                  <a16:creationId xmlns:a16="http://schemas.microsoft.com/office/drawing/2014/main" id="{2C094BE6-CB93-ABB8-E887-4EB2EF0A8864}"/>
                </a:ext>
              </a:extLst>
            </p:cNvPr>
            <p:cNvCxnSpPr>
              <a:cxnSpLocks/>
            </p:cNvCxnSpPr>
            <p:nvPr/>
          </p:nvCxnSpPr>
          <p:spPr>
            <a:xfrm>
              <a:off x="5269064" y="1023174"/>
              <a:ext cx="0" cy="446996"/>
            </a:xfrm>
            <a:prstGeom prst="line">
              <a:avLst/>
            </a:prstGeom>
            <a:ln w="57150"/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72" name="Conector reto 71">
              <a:extLst>
                <a:ext uri="{FF2B5EF4-FFF2-40B4-BE49-F238E27FC236}">
                  <a16:creationId xmlns:a16="http://schemas.microsoft.com/office/drawing/2014/main" id="{86E0177E-1D6E-9695-9A6E-CC81EE6E1556}"/>
                </a:ext>
              </a:extLst>
            </p:cNvPr>
            <p:cNvCxnSpPr>
              <a:cxnSpLocks/>
            </p:cNvCxnSpPr>
            <p:nvPr/>
          </p:nvCxnSpPr>
          <p:spPr>
            <a:xfrm>
              <a:off x="2902797" y="1470170"/>
              <a:ext cx="2366267" cy="0"/>
            </a:xfrm>
            <a:prstGeom prst="line">
              <a:avLst/>
            </a:prstGeom>
            <a:ln w="57150"/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77" name="Conector reto 76">
              <a:extLst>
                <a:ext uri="{FF2B5EF4-FFF2-40B4-BE49-F238E27FC236}">
                  <a16:creationId xmlns:a16="http://schemas.microsoft.com/office/drawing/2014/main" id="{AE42A920-F135-D525-357A-6E4F22719F5F}"/>
                </a:ext>
              </a:extLst>
            </p:cNvPr>
            <p:cNvCxnSpPr>
              <a:cxnSpLocks/>
            </p:cNvCxnSpPr>
            <p:nvPr/>
          </p:nvCxnSpPr>
          <p:spPr>
            <a:xfrm>
              <a:off x="2948237" y="1457711"/>
              <a:ext cx="0" cy="446996"/>
            </a:xfrm>
            <a:prstGeom prst="line">
              <a:avLst/>
            </a:prstGeom>
            <a:ln w="57150"/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84" name="Rectangle 10">
              <a:extLst>
                <a:ext uri="{FF2B5EF4-FFF2-40B4-BE49-F238E27FC236}">
                  <a16:creationId xmlns:a16="http://schemas.microsoft.com/office/drawing/2014/main" id="{FE189AF4-420D-252A-4CEB-8E9E9E587B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1119" y="1334214"/>
              <a:ext cx="481936" cy="4217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50625" tIns="25313" rIns="50625" bIns="25313">
              <a:spAutoFit/>
            </a:bodyPr>
            <a:lstStyle>
              <a:lvl1pPr eaLnBrk="0">
                <a:tabLst>
                  <a:tab pos="723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1pPr>
              <a:lvl2pPr eaLnBrk="0">
                <a:tabLst>
                  <a:tab pos="723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2pPr>
              <a:lvl3pPr eaLnBrk="0">
                <a:tabLst>
                  <a:tab pos="723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3pPr>
              <a:lvl4pPr eaLnBrk="0">
                <a:tabLst>
                  <a:tab pos="723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4pPr>
              <a:lvl5pPr eaLnBrk="0">
                <a:tabLst>
                  <a:tab pos="723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9pPr>
            </a:lstStyle>
            <a:p>
              <a:pPr eaLnBrk="1"/>
              <a:r>
                <a:rPr lang="pt-BR" altLang="pt-BR" b="1" dirty="0">
                  <a:solidFill>
                    <a:schemeClr val="accent6">
                      <a:lumMod val="75000"/>
                    </a:schemeClr>
                  </a:solidFill>
                  <a:latin typeface="Calibri" panose="020F0502020204030204" pitchFamily="34" charset="0"/>
                </a:rPr>
                <a:t>LP</a:t>
              </a:r>
            </a:p>
          </p:txBody>
        </p:sp>
        <p:sp>
          <p:nvSpPr>
            <p:cNvPr id="90" name="Fluxograma: Somador 89">
              <a:extLst>
                <a:ext uri="{FF2B5EF4-FFF2-40B4-BE49-F238E27FC236}">
                  <a16:creationId xmlns:a16="http://schemas.microsoft.com/office/drawing/2014/main" id="{1642B509-3B27-B1C2-5BBB-6AD2D483EDB7}"/>
                </a:ext>
              </a:extLst>
            </p:cNvPr>
            <p:cNvSpPr/>
            <p:nvPr/>
          </p:nvSpPr>
          <p:spPr>
            <a:xfrm>
              <a:off x="2731112" y="1719915"/>
              <a:ext cx="392326" cy="336273"/>
            </a:xfrm>
            <a:prstGeom prst="flowChartSummingJunction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100" name="AutoShape 2">
            <a:extLst>
              <a:ext uri="{FF2B5EF4-FFF2-40B4-BE49-F238E27FC236}">
                <a16:creationId xmlns:a16="http://schemas.microsoft.com/office/drawing/2014/main" id="{2909AFCF-4DA1-C969-DAAF-C93E796DE3D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cxnSp>
        <p:nvCxnSpPr>
          <p:cNvPr id="105" name="Conector de Seta Reta 104">
            <a:extLst>
              <a:ext uri="{FF2B5EF4-FFF2-40B4-BE49-F238E27FC236}">
                <a16:creationId xmlns:a16="http://schemas.microsoft.com/office/drawing/2014/main" id="{2AD03184-7D9E-BD08-4510-AA06C3E530C8}"/>
              </a:ext>
            </a:extLst>
          </p:cNvPr>
          <p:cNvCxnSpPr>
            <a:cxnSpLocks/>
          </p:cNvCxnSpPr>
          <p:nvPr/>
        </p:nvCxnSpPr>
        <p:spPr>
          <a:xfrm>
            <a:off x="3299809" y="5028630"/>
            <a:ext cx="1424591" cy="1110906"/>
          </a:xfrm>
          <a:prstGeom prst="straightConnector1">
            <a:avLst/>
          </a:prstGeom>
          <a:ln w="25400">
            <a:solidFill>
              <a:schemeClr val="tx2">
                <a:lumMod val="75000"/>
              </a:schemeClr>
            </a:solidFill>
            <a:headEnd type="none" w="lg" len="lg"/>
            <a:tailEnd type="triangle" w="lg" len="lg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6" name="Conector de Seta Reta 105">
            <a:extLst>
              <a:ext uri="{FF2B5EF4-FFF2-40B4-BE49-F238E27FC236}">
                <a16:creationId xmlns:a16="http://schemas.microsoft.com/office/drawing/2014/main" id="{689B7509-2EAC-54A8-1F82-F861EBBCD5CD}"/>
              </a:ext>
            </a:extLst>
          </p:cNvPr>
          <p:cNvCxnSpPr>
            <a:cxnSpLocks/>
          </p:cNvCxnSpPr>
          <p:nvPr/>
        </p:nvCxnSpPr>
        <p:spPr>
          <a:xfrm>
            <a:off x="5572144" y="1563796"/>
            <a:ext cx="238942" cy="486287"/>
          </a:xfrm>
          <a:prstGeom prst="straightConnector1">
            <a:avLst/>
          </a:prstGeom>
          <a:ln w="25400">
            <a:solidFill>
              <a:schemeClr val="tx2">
                <a:lumMod val="75000"/>
              </a:schemeClr>
            </a:solidFill>
            <a:headEnd type="none" w="lg" len="lg"/>
            <a:tailEnd type="triangle" w="lg" len="lg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7" name="Conector de Seta Reta 106">
            <a:extLst>
              <a:ext uri="{FF2B5EF4-FFF2-40B4-BE49-F238E27FC236}">
                <a16:creationId xmlns:a16="http://schemas.microsoft.com/office/drawing/2014/main" id="{CFADB949-75E6-D13A-A4FE-580001801335}"/>
              </a:ext>
            </a:extLst>
          </p:cNvPr>
          <p:cNvCxnSpPr>
            <a:cxnSpLocks/>
          </p:cNvCxnSpPr>
          <p:nvPr/>
        </p:nvCxnSpPr>
        <p:spPr>
          <a:xfrm>
            <a:off x="3292056" y="2036079"/>
            <a:ext cx="2160411" cy="2432648"/>
          </a:xfrm>
          <a:prstGeom prst="straightConnector1">
            <a:avLst/>
          </a:prstGeom>
          <a:ln w="25400">
            <a:solidFill>
              <a:schemeClr val="tx2">
                <a:lumMod val="75000"/>
              </a:schemeClr>
            </a:solidFill>
            <a:headEnd type="none" w="lg" len="lg"/>
            <a:tailEnd type="triangle" w="lg" len="lg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09" name="Imagem 108">
            <a:extLst>
              <a:ext uri="{FF2B5EF4-FFF2-40B4-BE49-F238E27FC236}">
                <a16:creationId xmlns:a16="http://schemas.microsoft.com/office/drawing/2014/main" id="{7CFFE935-BEE8-A7B4-7A83-479923A9DF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2076" y="4378574"/>
            <a:ext cx="255025" cy="607060"/>
          </a:xfrm>
          <a:prstGeom prst="rect">
            <a:avLst/>
          </a:prstGeom>
        </p:spPr>
      </p:pic>
      <p:sp>
        <p:nvSpPr>
          <p:cNvPr id="110" name="Rectangle 11">
            <a:extLst>
              <a:ext uri="{FF2B5EF4-FFF2-40B4-BE49-F238E27FC236}">
                <a16:creationId xmlns:a16="http://schemas.microsoft.com/office/drawing/2014/main" id="{06108DE7-BC9E-ADC7-37C7-542098C70B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8832" y="4081791"/>
            <a:ext cx="1261512" cy="328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50625" tIns="25313" rIns="50625" bIns="25313">
            <a:spAutoFit/>
          </a:bodyPr>
          <a:lstStyle>
            <a:lvl1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defTabSz="342900" eaLnBrk="1">
              <a:tabLst>
                <a:tab pos="542925" algn="l"/>
              </a:tabLst>
            </a:pPr>
            <a:r>
              <a:rPr lang="pt-BR" altLang="pt-BR" dirty="0">
                <a:solidFill>
                  <a:prstClr val="black"/>
                </a:solidFill>
                <a:latin typeface="Calibri" panose="020F0502020204030204" pitchFamily="34" charset="0"/>
              </a:rPr>
              <a:t>PS = 15 </a:t>
            </a:r>
            <a:r>
              <a:rPr lang="pt-BR" altLang="pt-BR" dirty="0" err="1">
                <a:solidFill>
                  <a:prstClr val="black"/>
                </a:solidFill>
                <a:latin typeface="Calibri" panose="020F0502020204030204" pitchFamily="34" charset="0"/>
              </a:rPr>
              <a:t>mca</a:t>
            </a:r>
            <a:endParaRPr lang="pt-BR" altLang="pt-BR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111" name="Rectangle 11">
            <a:extLst>
              <a:ext uri="{FF2B5EF4-FFF2-40B4-BE49-F238E27FC236}">
                <a16:creationId xmlns:a16="http://schemas.microsoft.com/office/drawing/2014/main" id="{0436DE58-5292-95A1-3657-6235BC46EF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1886" y="6165695"/>
            <a:ext cx="6953981" cy="358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50625" tIns="25313" rIns="50625" bIns="25313">
            <a:spAutoFit/>
          </a:bodyPr>
          <a:lstStyle>
            <a:lvl1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defTabSz="342900" eaLnBrk="1">
              <a:tabLst>
                <a:tab pos="542925" algn="l"/>
              </a:tabLst>
            </a:pPr>
            <a:r>
              <a:rPr lang="pt-BR" altLang="pt-BR" sz="2000" b="1" dirty="0">
                <a:solidFill>
                  <a:prstClr val="black"/>
                </a:solidFill>
                <a:latin typeface="Calibri" panose="020F0502020204030204" pitchFamily="34" charset="0"/>
              </a:rPr>
              <a:t>PIL = PS + ¾ </a:t>
            </a:r>
            <a:r>
              <a:rPr lang="pt-BR" altLang="pt-BR" sz="2000" b="1" dirty="0" err="1">
                <a:solidFill>
                  <a:prstClr val="black"/>
                </a:solidFill>
                <a:latin typeface="Calibri" panose="020F0502020204030204" pitchFamily="34" charset="0"/>
              </a:rPr>
              <a:t>hf</a:t>
            </a:r>
            <a:r>
              <a:rPr lang="pt-BR" altLang="pt-BR" sz="2000" b="1" dirty="0">
                <a:solidFill>
                  <a:prstClr val="black"/>
                </a:solidFill>
                <a:latin typeface="Calibri" panose="020F0502020204030204" pitchFamily="34" charset="0"/>
              </a:rPr>
              <a:t> LL+ desnível = 15 + ¾ 2,08 + 0 = 16,56 </a:t>
            </a:r>
            <a:r>
              <a:rPr lang="pt-BR" altLang="pt-BR" sz="2000" b="1" dirty="0" err="1">
                <a:solidFill>
                  <a:prstClr val="black"/>
                </a:solidFill>
                <a:latin typeface="Calibri" panose="020F0502020204030204" pitchFamily="34" charset="0"/>
              </a:rPr>
              <a:t>mca</a:t>
            </a:r>
            <a:endParaRPr lang="pt-BR" altLang="pt-BR" sz="2000" b="1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119" name="Rectangle 11">
            <a:extLst>
              <a:ext uri="{FF2B5EF4-FFF2-40B4-BE49-F238E27FC236}">
                <a16:creationId xmlns:a16="http://schemas.microsoft.com/office/drawing/2014/main" id="{8B19272F-46EE-5BAB-2160-AB75AD38C3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66909" y="4533199"/>
            <a:ext cx="3752355" cy="97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50625" tIns="25313" rIns="50625" bIns="25313">
            <a:spAutoFit/>
          </a:bodyPr>
          <a:lstStyle>
            <a:lvl1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defTabSz="342900" eaLnBrk="1">
              <a:tabLst>
                <a:tab pos="542925" algn="l"/>
              </a:tabLst>
            </a:pPr>
            <a:r>
              <a:rPr lang="pt-BR" altLang="pt-BR" sz="2000" b="1" dirty="0">
                <a:solidFill>
                  <a:prstClr val="black"/>
                </a:solidFill>
                <a:latin typeface="Calibri" panose="020F0502020204030204" pitchFamily="34" charset="0"/>
              </a:rPr>
              <a:t>PID  = PIL + </a:t>
            </a:r>
            <a:r>
              <a:rPr lang="pt-BR" altLang="pt-BR" sz="2000" b="1" dirty="0" err="1">
                <a:solidFill>
                  <a:prstClr val="black"/>
                </a:solidFill>
                <a:latin typeface="Calibri" panose="020F0502020204030204" pitchFamily="34" charset="0"/>
              </a:rPr>
              <a:t>hf</a:t>
            </a:r>
            <a:r>
              <a:rPr lang="pt-BR" altLang="pt-BR" sz="2000" b="1" dirty="0">
                <a:solidFill>
                  <a:prstClr val="black"/>
                </a:solidFill>
                <a:latin typeface="Calibri" panose="020F0502020204030204" pitchFamily="34" charset="0"/>
              </a:rPr>
              <a:t> LD - desnível = </a:t>
            </a:r>
          </a:p>
          <a:p>
            <a:pPr defTabSz="342900" eaLnBrk="1">
              <a:tabLst>
                <a:tab pos="542925" algn="l"/>
              </a:tabLst>
            </a:pPr>
            <a:r>
              <a:rPr lang="pt-BR" altLang="pt-BR" sz="2000" b="1" dirty="0">
                <a:solidFill>
                  <a:prstClr val="black"/>
                </a:solidFill>
                <a:latin typeface="Calibri" panose="020F0502020204030204" pitchFamily="34" charset="0"/>
              </a:rPr>
              <a:t>PID = 16,56 + 5,31 + 6/100 . 45,5 = </a:t>
            </a:r>
          </a:p>
          <a:p>
            <a:pPr defTabSz="342900" eaLnBrk="1">
              <a:tabLst>
                <a:tab pos="542925" algn="l"/>
              </a:tabLst>
            </a:pPr>
            <a:r>
              <a:rPr lang="pt-BR" altLang="pt-BR" sz="2000" b="1" dirty="0">
                <a:solidFill>
                  <a:prstClr val="black"/>
                </a:solidFill>
                <a:latin typeface="Calibri" panose="020F0502020204030204" pitchFamily="34" charset="0"/>
              </a:rPr>
              <a:t>PID =  24,6 </a:t>
            </a:r>
            <a:r>
              <a:rPr lang="pt-BR" altLang="pt-BR" sz="2000" b="1" dirty="0" err="1">
                <a:solidFill>
                  <a:prstClr val="black"/>
                </a:solidFill>
                <a:latin typeface="Calibri" panose="020F0502020204030204" pitchFamily="34" charset="0"/>
              </a:rPr>
              <a:t>mca</a:t>
            </a:r>
            <a:endParaRPr lang="pt-BR" altLang="pt-BR" sz="2000" b="1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B7A3DF87-AC1F-F170-3FC9-1BC67F4AF567}"/>
              </a:ext>
            </a:extLst>
          </p:cNvPr>
          <p:cNvSpPr txBox="1"/>
          <p:nvPr/>
        </p:nvSpPr>
        <p:spPr>
          <a:xfrm>
            <a:off x="5661528" y="2199485"/>
            <a:ext cx="1388929" cy="46166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945BFCF3-17FC-2F28-BFD6-141D860C09F1}"/>
              </a:ext>
            </a:extLst>
          </p:cNvPr>
          <p:cNvSpPr/>
          <p:nvPr/>
        </p:nvSpPr>
        <p:spPr>
          <a:xfrm>
            <a:off x="1548832" y="6139536"/>
            <a:ext cx="6551560" cy="550247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B506895F-3D46-94A5-2F48-A2A3CC1D8A12}"/>
              </a:ext>
            </a:extLst>
          </p:cNvPr>
          <p:cNvSpPr/>
          <p:nvPr/>
        </p:nvSpPr>
        <p:spPr>
          <a:xfrm>
            <a:off x="5019409" y="4486819"/>
            <a:ext cx="3789431" cy="1075204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0411455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819B9DD0-D87C-D84D-85B1-6416207BFD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-2373117" y="4077299"/>
            <a:ext cx="5004665" cy="365125"/>
          </a:xfrm>
        </p:spPr>
        <p:txBody>
          <a:bodyPr/>
          <a:lstStyle/>
          <a:p>
            <a:pPr>
              <a:defRPr/>
            </a:pPr>
            <a:r>
              <a:rPr lang="pt-BR" dirty="0" err="1"/>
              <a:t>Prof</a:t>
            </a:r>
            <a:r>
              <a:rPr lang="pt-BR" dirty="0"/>
              <a:t> Patricia A </a:t>
            </a:r>
            <a:r>
              <a:rPr lang="pt-BR" dirty="0" err="1"/>
              <a:t>A</a:t>
            </a:r>
            <a:r>
              <a:rPr lang="pt-BR" dirty="0"/>
              <a:t> Marques LEB1571 Irrigação ESALQ 2023</a:t>
            </a:r>
          </a:p>
        </p:txBody>
      </p:sp>
      <p:grpSp>
        <p:nvGrpSpPr>
          <p:cNvPr id="116" name="Agrupar 115">
            <a:extLst>
              <a:ext uri="{FF2B5EF4-FFF2-40B4-BE49-F238E27FC236}">
                <a16:creationId xmlns:a16="http://schemas.microsoft.com/office/drawing/2014/main" id="{133A0A52-886E-9D97-6D03-EAB3C373391E}"/>
              </a:ext>
            </a:extLst>
          </p:cNvPr>
          <p:cNvGrpSpPr/>
          <p:nvPr/>
        </p:nvGrpSpPr>
        <p:grpSpPr>
          <a:xfrm>
            <a:off x="232130" y="490859"/>
            <a:ext cx="6804772" cy="5258383"/>
            <a:chOff x="22652" y="496964"/>
            <a:chExt cx="6804772" cy="5258383"/>
          </a:xfrm>
        </p:grpSpPr>
        <p:grpSp>
          <p:nvGrpSpPr>
            <p:cNvPr id="6" name="Agrupar 5">
              <a:extLst>
                <a:ext uri="{FF2B5EF4-FFF2-40B4-BE49-F238E27FC236}">
                  <a16:creationId xmlns:a16="http://schemas.microsoft.com/office/drawing/2014/main" id="{F3CBD1B0-6664-C5B5-5173-D7CD737D1B04}"/>
                </a:ext>
              </a:extLst>
            </p:cNvPr>
            <p:cNvGrpSpPr/>
            <p:nvPr/>
          </p:nvGrpSpPr>
          <p:grpSpPr>
            <a:xfrm>
              <a:off x="22652" y="1890752"/>
              <a:ext cx="4658067" cy="3381449"/>
              <a:chOff x="1605883" y="1616055"/>
              <a:chExt cx="3948759" cy="2214563"/>
            </a:xfrm>
          </p:grpSpPr>
          <p:sp>
            <p:nvSpPr>
              <p:cNvPr id="11" name="Rectangle 1">
                <a:extLst>
                  <a:ext uri="{FF2B5EF4-FFF2-40B4-BE49-F238E27FC236}">
                    <a16:creationId xmlns:a16="http://schemas.microsoft.com/office/drawing/2014/main" id="{B6DEE9FE-0B24-9425-E4E6-E9DD52F149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76876" y="1616055"/>
                <a:ext cx="3077766" cy="2214563"/>
              </a:xfrm>
              <a:prstGeom prst="rect">
                <a:avLst/>
              </a:prstGeom>
              <a:solidFill>
                <a:srgbClr val="FFFFFF"/>
              </a:solidFill>
              <a:ln w="25560">
                <a:solidFill>
                  <a:srgbClr val="F7964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342900"/>
                <a:endParaRPr lang="pt-BR" altLang="pt-BR">
                  <a:solidFill>
                    <a:prstClr val="black"/>
                  </a:solidFill>
                  <a:latin typeface="Tw Cen MT" panose="020B0602020104020603"/>
                </a:endParaRPr>
              </a:p>
            </p:txBody>
          </p:sp>
          <p:sp>
            <p:nvSpPr>
              <p:cNvPr id="19" name="Rectangle 11">
                <a:extLst>
                  <a:ext uri="{FF2B5EF4-FFF2-40B4-BE49-F238E27FC236}">
                    <a16:creationId xmlns:a16="http://schemas.microsoft.com/office/drawing/2014/main" id="{D643C823-D746-6C29-8CEC-E11DF26F6D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05883" y="2429915"/>
                <a:ext cx="738604" cy="2761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50625" tIns="25313" rIns="50625" bIns="25313">
                <a:spAutoFit/>
              </a:bodyPr>
              <a:lstStyle>
                <a:lvl1pPr eaLnBrk="0">
                  <a:tabLst>
                    <a:tab pos="7239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Lucida Sans Unicode" panose="020B0602030504020204" pitchFamily="34" charset="0"/>
                  </a:defRPr>
                </a:lvl1pPr>
                <a:lvl2pPr eaLnBrk="0">
                  <a:tabLst>
                    <a:tab pos="7239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Lucida Sans Unicode" panose="020B0602030504020204" pitchFamily="34" charset="0"/>
                  </a:defRPr>
                </a:lvl2pPr>
                <a:lvl3pPr eaLnBrk="0">
                  <a:tabLst>
                    <a:tab pos="7239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Lucida Sans Unicode" panose="020B0602030504020204" pitchFamily="34" charset="0"/>
                  </a:defRPr>
                </a:lvl3pPr>
                <a:lvl4pPr eaLnBrk="0">
                  <a:tabLst>
                    <a:tab pos="7239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Lucida Sans Unicode" panose="020B0602030504020204" pitchFamily="34" charset="0"/>
                  </a:defRPr>
                </a:lvl4pPr>
                <a:lvl5pPr eaLnBrk="0">
                  <a:tabLst>
                    <a:tab pos="7239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Lucida Sans Unicode" panose="020B0602030504020204" pitchFamily="34" charset="0"/>
                  </a:defRPr>
                </a:lvl5pPr>
                <a:lvl6pPr marL="2514600" indent="-228600" defTabSz="449263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7239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Lucida Sans Unicode" panose="020B0602030504020204" pitchFamily="34" charset="0"/>
                  </a:defRPr>
                </a:lvl6pPr>
                <a:lvl7pPr marL="2971800" indent="-228600" defTabSz="449263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7239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Lucida Sans Unicode" panose="020B0602030504020204" pitchFamily="34" charset="0"/>
                  </a:defRPr>
                </a:lvl7pPr>
                <a:lvl8pPr marL="3429000" indent="-228600" defTabSz="449263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7239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Lucida Sans Unicode" panose="020B0602030504020204" pitchFamily="34" charset="0"/>
                  </a:defRPr>
                </a:lvl8pPr>
                <a:lvl9pPr marL="3886200" indent="-228600" defTabSz="449263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7239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Lucida Sans Unicode" panose="020B0602030504020204" pitchFamily="34" charset="0"/>
                  </a:defRPr>
                </a:lvl9pPr>
              </a:lstStyle>
              <a:p>
                <a:pPr defTabSz="342900" eaLnBrk="1">
                  <a:tabLst>
                    <a:tab pos="542925" algn="l"/>
                  </a:tabLst>
                </a:pPr>
                <a:r>
                  <a:rPr lang="pt-BR" altLang="pt-BR" dirty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50 m</a:t>
                </a:r>
              </a:p>
            </p:txBody>
          </p:sp>
          <p:sp>
            <p:nvSpPr>
              <p:cNvPr id="20" name="Rectangle 12">
                <a:extLst>
                  <a:ext uri="{FF2B5EF4-FFF2-40B4-BE49-F238E27FC236}">
                    <a16:creationId xmlns:a16="http://schemas.microsoft.com/office/drawing/2014/main" id="{A680F362-0541-43C4-3066-1F4AED2584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36309" y="2239168"/>
                <a:ext cx="552306" cy="2761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50625" tIns="25313" rIns="50625" bIns="25313">
                <a:spAutoFit/>
              </a:bodyPr>
              <a:lstStyle/>
              <a:p>
                <a:pPr defTabSz="342900"/>
                <a:r>
                  <a:rPr lang="pt-BR" altLang="pt-BR" dirty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6% </a:t>
                </a:r>
              </a:p>
            </p:txBody>
          </p:sp>
          <p:sp>
            <p:nvSpPr>
              <p:cNvPr id="29" name="AutoShape 13">
                <a:extLst>
                  <a:ext uri="{FF2B5EF4-FFF2-40B4-BE49-F238E27FC236}">
                    <a16:creationId xmlns:a16="http://schemas.microsoft.com/office/drawing/2014/main" id="{888F0881-125A-1434-A3A5-B7D0F560E1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86376" y="2445920"/>
                <a:ext cx="80963" cy="415529"/>
              </a:xfrm>
              <a:prstGeom prst="downArrow">
                <a:avLst>
                  <a:gd name="adj1" fmla="val 50000"/>
                  <a:gd name="adj2" fmla="val 128309"/>
                </a:avLst>
              </a:prstGeom>
              <a:solidFill>
                <a:srgbClr val="4F81BD"/>
              </a:solidFill>
              <a:ln w="25560">
                <a:solidFill>
                  <a:srgbClr val="3A5F8B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342900"/>
                <a:endParaRPr lang="pt-BR" altLang="pt-BR">
                  <a:solidFill>
                    <a:prstClr val="black"/>
                  </a:solidFill>
                  <a:latin typeface="Tw Cen MT" panose="020B0602020104020603"/>
                </a:endParaRPr>
              </a:p>
            </p:txBody>
          </p:sp>
        </p:grpSp>
        <p:sp>
          <p:nvSpPr>
            <p:cNvPr id="30" name="Rectangle 12">
              <a:extLst>
                <a:ext uri="{FF2B5EF4-FFF2-40B4-BE49-F238E27FC236}">
                  <a16:creationId xmlns:a16="http://schemas.microsoft.com/office/drawing/2014/main" id="{D997F22F-1D30-CD51-21E4-48D5791F98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28182" y="5310847"/>
              <a:ext cx="702293" cy="4436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67500" tIns="33750" rIns="67500" bIns="33750">
              <a:spAutoFit/>
            </a:bodyPr>
            <a:lstStyle/>
            <a:p>
              <a:pPr defTabSz="342900"/>
              <a:r>
                <a:rPr lang="pt-BR" altLang="pt-BR" dirty="0">
                  <a:solidFill>
                    <a:prstClr val="black"/>
                  </a:solidFill>
                  <a:latin typeface="Calibri" panose="020F0502020204030204" pitchFamily="34" charset="0"/>
                </a:rPr>
                <a:t>0% </a:t>
              </a:r>
            </a:p>
          </p:txBody>
        </p:sp>
        <p:sp>
          <p:nvSpPr>
            <p:cNvPr id="34" name="AutoShape 13">
              <a:extLst>
                <a:ext uri="{FF2B5EF4-FFF2-40B4-BE49-F238E27FC236}">
                  <a16:creationId xmlns:a16="http://schemas.microsoft.com/office/drawing/2014/main" id="{2E376E5C-FF74-A264-CD22-1A2F3629467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3063638" y="5178586"/>
              <a:ext cx="104056" cy="619127"/>
            </a:xfrm>
            <a:prstGeom prst="downArrow">
              <a:avLst>
                <a:gd name="adj1" fmla="val 50000"/>
                <a:gd name="adj2" fmla="val 128309"/>
              </a:avLst>
            </a:prstGeom>
            <a:solidFill>
              <a:srgbClr val="4F81BD"/>
            </a:solidFill>
            <a:ln w="25560">
              <a:solidFill>
                <a:srgbClr val="3A5F8B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342900"/>
              <a:endParaRPr lang="pt-BR" altLang="pt-BR" sz="1350">
                <a:solidFill>
                  <a:prstClr val="black"/>
                </a:solidFill>
                <a:latin typeface="Tw Cen MT" panose="020B0602020104020603"/>
              </a:endParaRPr>
            </a:p>
          </p:txBody>
        </p:sp>
        <p:sp>
          <p:nvSpPr>
            <p:cNvPr id="52" name="Rectangle 10">
              <a:extLst>
                <a:ext uri="{FF2B5EF4-FFF2-40B4-BE49-F238E27FC236}">
                  <a16:creationId xmlns:a16="http://schemas.microsoft.com/office/drawing/2014/main" id="{858F51A4-73FC-6411-428E-856C71EDC8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51832" y="1432680"/>
              <a:ext cx="1028888" cy="4217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50625" tIns="25313" rIns="50625" bIns="25313">
              <a:spAutoFit/>
            </a:bodyPr>
            <a:lstStyle>
              <a:lvl1pPr eaLnBrk="0">
                <a:tabLst>
                  <a:tab pos="723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1pPr>
              <a:lvl2pPr eaLnBrk="0">
                <a:tabLst>
                  <a:tab pos="723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2pPr>
              <a:lvl3pPr eaLnBrk="0">
                <a:tabLst>
                  <a:tab pos="723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3pPr>
              <a:lvl4pPr eaLnBrk="0">
                <a:tabLst>
                  <a:tab pos="723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4pPr>
              <a:lvl5pPr eaLnBrk="0">
                <a:tabLst>
                  <a:tab pos="723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9pPr>
            </a:lstStyle>
            <a:p>
              <a:pPr defTabSz="342900" eaLnBrk="1">
                <a:tabLst>
                  <a:tab pos="542925" algn="l"/>
                </a:tabLst>
              </a:pPr>
              <a:r>
                <a:rPr lang="pt-BR" altLang="pt-BR" dirty="0">
                  <a:solidFill>
                    <a:prstClr val="black"/>
                  </a:solidFill>
                  <a:latin typeface="Calibri" panose="020F0502020204030204" pitchFamily="34" charset="0"/>
                </a:rPr>
                <a:t>225m </a:t>
              </a:r>
            </a:p>
          </p:txBody>
        </p:sp>
        <p:cxnSp>
          <p:nvCxnSpPr>
            <p:cNvPr id="61" name="Conector reto 60">
              <a:extLst>
                <a:ext uri="{FF2B5EF4-FFF2-40B4-BE49-F238E27FC236}">
                  <a16:creationId xmlns:a16="http://schemas.microsoft.com/office/drawing/2014/main" id="{93704363-F936-A9A8-1B7F-24B0115A15A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943223" y="1743461"/>
              <a:ext cx="5014" cy="3252654"/>
            </a:xfrm>
            <a:prstGeom prst="line">
              <a:avLst/>
            </a:prstGeom>
            <a:ln w="38100"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64" name="Conector de Seta Reta 63">
              <a:extLst>
                <a:ext uri="{FF2B5EF4-FFF2-40B4-BE49-F238E27FC236}">
                  <a16:creationId xmlns:a16="http://schemas.microsoft.com/office/drawing/2014/main" id="{A2C66B17-D005-0BA2-5528-2241C5C9CC4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11560" y="1854387"/>
              <a:ext cx="0" cy="3401532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triangle" w="lg" len="lg"/>
              <a:tailEnd type="triangle" w="lg" len="lg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Conector reto 78">
              <a:extLst>
                <a:ext uri="{FF2B5EF4-FFF2-40B4-BE49-F238E27FC236}">
                  <a16:creationId xmlns:a16="http://schemas.microsoft.com/office/drawing/2014/main" id="{2FB636B7-D2ED-877A-3BC3-0D81883E203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99734" y="4984965"/>
              <a:ext cx="1737494" cy="0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82" name="Rectangle 10">
              <a:extLst>
                <a:ext uri="{FF2B5EF4-FFF2-40B4-BE49-F238E27FC236}">
                  <a16:creationId xmlns:a16="http://schemas.microsoft.com/office/drawing/2014/main" id="{0CC8CA2D-067D-3025-5A9A-CBB24A7565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89686" y="3120633"/>
              <a:ext cx="575087" cy="4810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50625" tIns="25313" rIns="50625" bIns="25313">
              <a:spAutoFit/>
            </a:bodyPr>
            <a:lstStyle>
              <a:lvl1pPr eaLnBrk="0">
                <a:tabLst>
                  <a:tab pos="723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1pPr>
              <a:lvl2pPr eaLnBrk="0">
                <a:tabLst>
                  <a:tab pos="723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2pPr>
              <a:lvl3pPr eaLnBrk="0">
                <a:tabLst>
                  <a:tab pos="723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3pPr>
              <a:lvl4pPr eaLnBrk="0">
                <a:tabLst>
                  <a:tab pos="723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4pPr>
              <a:lvl5pPr eaLnBrk="0">
                <a:tabLst>
                  <a:tab pos="723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9pPr>
            </a:lstStyle>
            <a:p>
              <a:pPr defTabSz="342900" eaLnBrk="1">
                <a:tabLst>
                  <a:tab pos="542925" algn="l"/>
                </a:tabLst>
              </a:pPr>
              <a:r>
                <a:rPr lang="pt-BR" altLang="pt-BR" sz="2100" b="1" dirty="0">
                  <a:solidFill>
                    <a:srgbClr val="00B050"/>
                  </a:solidFill>
                  <a:latin typeface="Calibri" panose="020F0502020204030204" pitchFamily="34" charset="0"/>
                </a:rPr>
                <a:t>LD</a:t>
              </a:r>
              <a:endParaRPr lang="pt-BR" altLang="pt-BR" sz="2100" b="1" dirty="0">
                <a:solidFill>
                  <a:srgbClr val="00B0F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83" name="Rectangle 10">
              <a:extLst>
                <a:ext uri="{FF2B5EF4-FFF2-40B4-BE49-F238E27FC236}">
                  <a16:creationId xmlns:a16="http://schemas.microsoft.com/office/drawing/2014/main" id="{6DADF5D3-6D14-D22E-514E-736C611682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12050" y="5274305"/>
              <a:ext cx="491490" cy="4810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50625" tIns="25313" rIns="50625" bIns="25313">
              <a:spAutoFit/>
            </a:bodyPr>
            <a:lstStyle>
              <a:lvl1pPr eaLnBrk="0">
                <a:tabLst>
                  <a:tab pos="723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1pPr>
              <a:lvl2pPr eaLnBrk="0">
                <a:tabLst>
                  <a:tab pos="723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2pPr>
              <a:lvl3pPr eaLnBrk="0">
                <a:tabLst>
                  <a:tab pos="723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3pPr>
              <a:lvl4pPr eaLnBrk="0">
                <a:tabLst>
                  <a:tab pos="723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4pPr>
              <a:lvl5pPr eaLnBrk="0">
                <a:tabLst>
                  <a:tab pos="723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9pPr>
            </a:lstStyle>
            <a:p>
              <a:pPr defTabSz="342900" eaLnBrk="1">
                <a:tabLst>
                  <a:tab pos="542925" algn="l"/>
                </a:tabLst>
              </a:pPr>
              <a:r>
                <a:rPr lang="pt-BR" altLang="pt-BR" sz="2100" b="1" dirty="0">
                  <a:solidFill>
                    <a:srgbClr val="00B0F0"/>
                  </a:solidFill>
                  <a:latin typeface="Calibri" panose="020F0502020204030204" pitchFamily="34" charset="0"/>
                </a:rPr>
                <a:t>LL</a:t>
              </a:r>
            </a:p>
          </p:txBody>
        </p:sp>
        <p:sp>
          <p:nvSpPr>
            <p:cNvPr id="62" name="Retângulo 61">
              <a:extLst>
                <a:ext uri="{FF2B5EF4-FFF2-40B4-BE49-F238E27FC236}">
                  <a16:creationId xmlns:a16="http://schemas.microsoft.com/office/drawing/2014/main" id="{82E3EB21-EEA7-EB03-AB00-763DE1605EE6}"/>
                </a:ext>
              </a:extLst>
            </p:cNvPr>
            <p:cNvSpPr/>
            <p:nvPr/>
          </p:nvSpPr>
          <p:spPr>
            <a:xfrm>
              <a:off x="3597980" y="496964"/>
              <a:ext cx="3229444" cy="55527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 err="1">
                  <a:solidFill>
                    <a:prstClr val="white"/>
                  </a:solidFill>
                  <a:latin typeface="Tw Cen MT" panose="020B0602020104020603"/>
                </a:rPr>
                <a:t>Cabeçal</a:t>
              </a:r>
              <a:r>
                <a:rPr lang="pt-BR" dirty="0">
                  <a:solidFill>
                    <a:prstClr val="white"/>
                  </a:solidFill>
                  <a:latin typeface="Tw Cen MT" panose="020B0602020104020603"/>
                </a:rPr>
                <a:t> de controle</a:t>
              </a:r>
            </a:p>
          </p:txBody>
        </p:sp>
        <p:cxnSp>
          <p:nvCxnSpPr>
            <p:cNvPr id="69" name="Conector reto 68">
              <a:extLst>
                <a:ext uri="{FF2B5EF4-FFF2-40B4-BE49-F238E27FC236}">
                  <a16:creationId xmlns:a16="http://schemas.microsoft.com/office/drawing/2014/main" id="{2C094BE6-CB93-ABB8-E887-4EB2EF0A8864}"/>
                </a:ext>
              </a:extLst>
            </p:cNvPr>
            <p:cNvCxnSpPr>
              <a:cxnSpLocks/>
            </p:cNvCxnSpPr>
            <p:nvPr/>
          </p:nvCxnSpPr>
          <p:spPr>
            <a:xfrm>
              <a:off x="5269064" y="1023174"/>
              <a:ext cx="0" cy="446996"/>
            </a:xfrm>
            <a:prstGeom prst="line">
              <a:avLst/>
            </a:prstGeom>
            <a:ln w="57150"/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72" name="Conector reto 71">
              <a:extLst>
                <a:ext uri="{FF2B5EF4-FFF2-40B4-BE49-F238E27FC236}">
                  <a16:creationId xmlns:a16="http://schemas.microsoft.com/office/drawing/2014/main" id="{86E0177E-1D6E-9695-9A6E-CC81EE6E1556}"/>
                </a:ext>
              </a:extLst>
            </p:cNvPr>
            <p:cNvCxnSpPr>
              <a:cxnSpLocks/>
            </p:cNvCxnSpPr>
            <p:nvPr/>
          </p:nvCxnSpPr>
          <p:spPr>
            <a:xfrm>
              <a:off x="2902797" y="1470170"/>
              <a:ext cx="2366267" cy="0"/>
            </a:xfrm>
            <a:prstGeom prst="line">
              <a:avLst/>
            </a:prstGeom>
            <a:ln w="57150"/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77" name="Conector reto 76">
              <a:extLst>
                <a:ext uri="{FF2B5EF4-FFF2-40B4-BE49-F238E27FC236}">
                  <a16:creationId xmlns:a16="http://schemas.microsoft.com/office/drawing/2014/main" id="{AE42A920-F135-D525-357A-6E4F22719F5F}"/>
                </a:ext>
              </a:extLst>
            </p:cNvPr>
            <p:cNvCxnSpPr>
              <a:cxnSpLocks/>
            </p:cNvCxnSpPr>
            <p:nvPr/>
          </p:nvCxnSpPr>
          <p:spPr>
            <a:xfrm>
              <a:off x="2948237" y="1457711"/>
              <a:ext cx="0" cy="446996"/>
            </a:xfrm>
            <a:prstGeom prst="line">
              <a:avLst/>
            </a:prstGeom>
            <a:ln w="57150"/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84" name="Rectangle 10">
              <a:extLst>
                <a:ext uri="{FF2B5EF4-FFF2-40B4-BE49-F238E27FC236}">
                  <a16:creationId xmlns:a16="http://schemas.microsoft.com/office/drawing/2014/main" id="{FE189AF4-420D-252A-4CEB-8E9E9E587B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1119" y="1334214"/>
              <a:ext cx="481936" cy="4217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50625" tIns="25313" rIns="50625" bIns="25313">
              <a:spAutoFit/>
            </a:bodyPr>
            <a:lstStyle>
              <a:lvl1pPr eaLnBrk="0">
                <a:tabLst>
                  <a:tab pos="723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1pPr>
              <a:lvl2pPr eaLnBrk="0">
                <a:tabLst>
                  <a:tab pos="723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2pPr>
              <a:lvl3pPr eaLnBrk="0">
                <a:tabLst>
                  <a:tab pos="723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3pPr>
              <a:lvl4pPr eaLnBrk="0">
                <a:tabLst>
                  <a:tab pos="723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4pPr>
              <a:lvl5pPr eaLnBrk="0">
                <a:tabLst>
                  <a:tab pos="723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9pPr>
            </a:lstStyle>
            <a:p>
              <a:pPr eaLnBrk="1"/>
              <a:r>
                <a:rPr lang="pt-BR" altLang="pt-BR" b="1" dirty="0">
                  <a:solidFill>
                    <a:schemeClr val="accent6">
                      <a:lumMod val="75000"/>
                    </a:schemeClr>
                  </a:solidFill>
                  <a:latin typeface="Calibri" panose="020F0502020204030204" pitchFamily="34" charset="0"/>
                </a:rPr>
                <a:t>LP</a:t>
              </a:r>
            </a:p>
          </p:txBody>
        </p:sp>
        <p:sp>
          <p:nvSpPr>
            <p:cNvPr id="90" name="Fluxograma: Somador 89">
              <a:extLst>
                <a:ext uri="{FF2B5EF4-FFF2-40B4-BE49-F238E27FC236}">
                  <a16:creationId xmlns:a16="http://schemas.microsoft.com/office/drawing/2014/main" id="{1642B509-3B27-B1C2-5BBB-6AD2D483EDB7}"/>
                </a:ext>
              </a:extLst>
            </p:cNvPr>
            <p:cNvSpPr/>
            <p:nvPr/>
          </p:nvSpPr>
          <p:spPr>
            <a:xfrm>
              <a:off x="2731112" y="1719915"/>
              <a:ext cx="392326" cy="336273"/>
            </a:xfrm>
            <a:prstGeom prst="flowChartSummingJunction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100" name="AutoShape 2">
            <a:extLst>
              <a:ext uri="{FF2B5EF4-FFF2-40B4-BE49-F238E27FC236}">
                <a16:creationId xmlns:a16="http://schemas.microsoft.com/office/drawing/2014/main" id="{2909AFCF-4DA1-C969-DAAF-C93E796DE3D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cxnSp>
        <p:nvCxnSpPr>
          <p:cNvPr id="105" name="Conector de Seta Reta 104">
            <a:extLst>
              <a:ext uri="{FF2B5EF4-FFF2-40B4-BE49-F238E27FC236}">
                <a16:creationId xmlns:a16="http://schemas.microsoft.com/office/drawing/2014/main" id="{2AD03184-7D9E-BD08-4510-AA06C3E530C8}"/>
              </a:ext>
            </a:extLst>
          </p:cNvPr>
          <p:cNvCxnSpPr>
            <a:cxnSpLocks/>
          </p:cNvCxnSpPr>
          <p:nvPr/>
        </p:nvCxnSpPr>
        <p:spPr>
          <a:xfrm>
            <a:off x="3299809" y="5028630"/>
            <a:ext cx="1424591" cy="1110906"/>
          </a:xfrm>
          <a:prstGeom prst="straightConnector1">
            <a:avLst/>
          </a:prstGeom>
          <a:ln w="25400">
            <a:solidFill>
              <a:schemeClr val="tx2">
                <a:lumMod val="75000"/>
              </a:schemeClr>
            </a:solidFill>
            <a:headEnd type="none" w="lg" len="lg"/>
            <a:tailEnd type="triangle" w="lg" len="lg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6" name="Conector de Seta Reta 105">
            <a:extLst>
              <a:ext uri="{FF2B5EF4-FFF2-40B4-BE49-F238E27FC236}">
                <a16:creationId xmlns:a16="http://schemas.microsoft.com/office/drawing/2014/main" id="{689B7509-2EAC-54A8-1F82-F861EBBCD5CD}"/>
              </a:ext>
            </a:extLst>
          </p:cNvPr>
          <p:cNvCxnSpPr>
            <a:cxnSpLocks/>
          </p:cNvCxnSpPr>
          <p:nvPr/>
        </p:nvCxnSpPr>
        <p:spPr>
          <a:xfrm>
            <a:off x="5572144" y="1563796"/>
            <a:ext cx="238942" cy="486287"/>
          </a:xfrm>
          <a:prstGeom prst="straightConnector1">
            <a:avLst/>
          </a:prstGeom>
          <a:ln w="25400">
            <a:solidFill>
              <a:schemeClr val="tx2">
                <a:lumMod val="75000"/>
              </a:schemeClr>
            </a:solidFill>
            <a:headEnd type="none" w="lg" len="lg"/>
            <a:tailEnd type="triangle" w="lg" len="lg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7" name="Conector de Seta Reta 106">
            <a:extLst>
              <a:ext uri="{FF2B5EF4-FFF2-40B4-BE49-F238E27FC236}">
                <a16:creationId xmlns:a16="http://schemas.microsoft.com/office/drawing/2014/main" id="{CFADB949-75E6-D13A-A4FE-580001801335}"/>
              </a:ext>
            </a:extLst>
          </p:cNvPr>
          <p:cNvCxnSpPr>
            <a:cxnSpLocks/>
          </p:cNvCxnSpPr>
          <p:nvPr/>
        </p:nvCxnSpPr>
        <p:spPr>
          <a:xfrm>
            <a:off x="3292056" y="2036079"/>
            <a:ext cx="2160411" cy="2432648"/>
          </a:xfrm>
          <a:prstGeom prst="straightConnector1">
            <a:avLst/>
          </a:prstGeom>
          <a:ln w="25400">
            <a:solidFill>
              <a:schemeClr val="tx2">
                <a:lumMod val="75000"/>
              </a:schemeClr>
            </a:solidFill>
            <a:headEnd type="none" w="lg" len="lg"/>
            <a:tailEnd type="triangle" w="lg" len="lg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09" name="Imagem 108">
            <a:extLst>
              <a:ext uri="{FF2B5EF4-FFF2-40B4-BE49-F238E27FC236}">
                <a16:creationId xmlns:a16="http://schemas.microsoft.com/office/drawing/2014/main" id="{7CFFE935-BEE8-A7B4-7A83-479923A9DF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2076" y="4378574"/>
            <a:ext cx="255025" cy="607060"/>
          </a:xfrm>
          <a:prstGeom prst="rect">
            <a:avLst/>
          </a:prstGeom>
        </p:spPr>
      </p:pic>
      <p:sp>
        <p:nvSpPr>
          <p:cNvPr id="110" name="Rectangle 11">
            <a:extLst>
              <a:ext uri="{FF2B5EF4-FFF2-40B4-BE49-F238E27FC236}">
                <a16:creationId xmlns:a16="http://schemas.microsoft.com/office/drawing/2014/main" id="{06108DE7-BC9E-ADC7-37C7-542098C70B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8832" y="4081791"/>
            <a:ext cx="1261512" cy="328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50625" tIns="25313" rIns="50625" bIns="25313">
            <a:spAutoFit/>
          </a:bodyPr>
          <a:lstStyle>
            <a:lvl1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defTabSz="342900" eaLnBrk="1">
              <a:tabLst>
                <a:tab pos="542925" algn="l"/>
              </a:tabLst>
            </a:pPr>
            <a:r>
              <a:rPr lang="pt-BR" altLang="pt-BR" dirty="0">
                <a:solidFill>
                  <a:prstClr val="black"/>
                </a:solidFill>
                <a:latin typeface="Calibri" panose="020F0502020204030204" pitchFamily="34" charset="0"/>
              </a:rPr>
              <a:t>PS = 15 </a:t>
            </a:r>
            <a:r>
              <a:rPr lang="pt-BR" altLang="pt-BR" dirty="0" err="1">
                <a:solidFill>
                  <a:prstClr val="black"/>
                </a:solidFill>
                <a:latin typeface="Calibri" panose="020F0502020204030204" pitchFamily="34" charset="0"/>
              </a:rPr>
              <a:t>mca</a:t>
            </a:r>
            <a:endParaRPr lang="pt-BR" altLang="pt-BR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111" name="Rectangle 11">
            <a:extLst>
              <a:ext uri="{FF2B5EF4-FFF2-40B4-BE49-F238E27FC236}">
                <a16:creationId xmlns:a16="http://schemas.microsoft.com/office/drawing/2014/main" id="{0436DE58-5292-95A1-3657-6235BC46EF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1886" y="6165695"/>
            <a:ext cx="6953981" cy="358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50625" tIns="25313" rIns="50625" bIns="25313">
            <a:spAutoFit/>
          </a:bodyPr>
          <a:lstStyle>
            <a:lvl1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defTabSz="342900" eaLnBrk="1">
              <a:tabLst>
                <a:tab pos="542925" algn="l"/>
              </a:tabLst>
            </a:pPr>
            <a:r>
              <a:rPr lang="pt-BR" altLang="pt-BR" sz="2000" b="1" dirty="0">
                <a:solidFill>
                  <a:prstClr val="black"/>
                </a:solidFill>
                <a:latin typeface="Calibri" panose="020F0502020204030204" pitchFamily="34" charset="0"/>
              </a:rPr>
              <a:t>PIL = PS + ¾ </a:t>
            </a:r>
            <a:r>
              <a:rPr lang="pt-BR" altLang="pt-BR" sz="2000" b="1" dirty="0" err="1">
                <a:solidFill>
                  <a:prstClr val="black"/>
                </a:solidFill>
                <a:latin typeface="Calibri" panose="020F0502020204030204" pitchFamily="34" charset="0"/>
              </a:rPr>
              <a:t>hf</a:t>
            </a:r>
            <a:r>
              <a:rPr lang="pt-BR" altLang="pt-BR" sz="2000" b="1" dirty="0">
                <a:solidFill>
                  <a:prstClr val="black"/>
                </a:solidFill>
                <a:latin typeface="Calibri" panose="020F0502020204030204" pitchFamily="34" charset="0"/>
              </a:rPr>
              <a:t> LL+ desnível = 15 + ¾ 2,08 + 0 = 16,56 </a:t>
            </a:r>
            <a:r>
              <a:rPr lang="pt-BR" altLang="pt-BR" sz="2000" b="1" dirty="0" err="1">
                <a:solidFill>
                  <a:prstClr val="black"/>
                </a:solidFill>
                <a:latin typeface="Calibri" panose="020F0502020204030204" pitchFamily="34" charset="0"/>
              </a:rPr>
              <a:t>mca</a:t>
            </a:r>
            <a:endParaRPr lang="pt-BR" altLang="pt-BR" sz="2000" b="1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122" name="Rectangle 11">
            <a:extLst>
              <a:ext uri="{FF2B5EF4-FFF2-40B4-BE49-F238E27FC236}">
                <a16:creationId xmlns:a16="http://schemas.microsoft.com/office/drawing/2014/main" id="{E9349E2A-5FC7-3BF4-D62C-8D249B6994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92130" y="2114555"/>
            <a:ext cx="4009677" cy="1590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50625" tIns="25313" rIns="50625" bIns="25313">
            <a:spAutoFit/>
          </a:bodyPr>
          <a:lstStyle>
            <a:lvl1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defTabSz="342900" eaLnBrk="1">
              <a:tabLst>
                <a:tab pos="542925" algn="l"/>
              </a:tabLst>
            </a:pPr>
            <a:r>
              <a:rPr lang="pt-BR" altLang="pt-BR" sz="2000" b="1" dirty="0">
                <a:solidFill>
                  <a:prstClr val="black"/>
                </a:solidFill>
                <a:latin typeface="Calibri" panose="020F0502020204030204" pitchFamily="34" charset="0"/>
              </a:rPr>
              <a:t>PIP  = PID  + </a:t>
            </a:r>
            <a:r>
              <a:rPr lang="pt-BR" altLang="pt-BR" sz="2000" b="1" dirty="0" err="1">
                <a:solidFill>
                  <a:prstClr val="black"/>
                </a:solidFill>
                <a:latin typeface="Calibri" panose="020F0502020204030204" pitchFamily="34" charset="0"/>
              </a:rPr>
              <a:t>hf</a:t>
            </a:r>
            <a:r>
              <a:rPr lang="pt-BR" altLang="pt-BR" sz="2000" b="1" dirty="0">
                <a:solidFill>
                  <a:prstClr val="black"/>
                </a:solidFill>
                <a:latin typeface="Calibri" panose="020F0502020204030204" pitchFamily="34" charset="0"/>
              </a:rPr>
              <a:t> LP + </a:t>
            </a:r>
            <a:r>
              <a:rPr lang="pt-BR" altLang="pt-BR" sz="2000" b="1" dirty="0" err="1">
                <a:solidFill>
                  <a:prstClr val="black"/>
                </a:solidFill>
                <a:latin typeface="Calibri" panose="020F0502020204030204" pitchFamily="34" charset="0"/>
              </a:rPr>
              <a:t>hf</a:t>
            </a:r>
            <a:r>
              <a:rPr lang="pt-BR" altLang="pt-BR" sz="2000" b="1" dirty="0">
                <a:solidFill>
                  <a:prstClr val="black"/>
                </a:solidFill>
                <a:latin typeface="Calibri" panose="020F0502020204030204" pitchFamily="34" charset="0"/>
              </a:rPr>
              <a:t> peças=</a:t>
            </a:r>
          </a:p>
          <a:p>
            <a:pPr defTabSz="342900" eaLnBrk="1">
              <a:tabLst>
                <a:tab pos="542925" algn="l"/>
              </a:tabLst>
            </a:pPr>
            <a:r>
              <a:rPr lang="pt-BR" altLang="pt-BR" sz="2000" b="1" dirty="0">
                <a:solidFill>
                  <a:prstClr val="black"/>
                </a:solidFill>
                <a:latin typeface="Calibri" panose="020F0502020204030204" pitchFamily="34" charset="0"/>
              </a:rPr>
              <a:t> 24,6 + 7,24  +  2 =  33,84 </a:t>
            </a:r>
            <a:r>
              <a:rPr lang="pt-BR" altLang="pt-BR" sz="2000" b="1" dirty="0" err="1">
                <a:solidFill>
                  <a:prstClr val="black"/>
                </a:solidFill>
                <a:latin typeface="Calibri" panose="020F0502020204030204" pitchFamily="34" charset="0"/>
              </a:rPr>
              <a:t>mca</a:t>
            </a:r>
            <a:endParaRPr lang="pt-BR" altLang="pt-BR" sz="2000" b="1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defTabSz="342900" eaLnBrk="1">
              <a:tabLst>
                <a:tab pos="542925" algn="l"/>
              </a:tabLst>
            </a:pPr>
            <a:endParaRPr lang="pt-BR" altLang="pt-BR" sz="2000" b="1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defTabSz="342900" eaLnBrk="1">
              <a:tabLst>
                <a:tab pos="542925" algn="l"/>
              </a:tabLst>
            </a:pPr>
            <a:r>
              <a:rPr lang="pt-BR" altLang="pt-BR" sz="2000" b="1" dirty="0">
                <a:solidFill>
                  <a:prstClr val="black"/>
                </a:solidFill>
                <a:latin typeface="Calibri" panose="020F0502020204030204" pitchFamily="34" charset="0"/>
              </a:rPr>
              <a:t>+ </a:t>
            </a:r>
            <a:r>
              <a:rPr lang="pt-BR" altLang="pt-BR" sz="2000" b="1" dirty="0" err="1">
                <a:solidFill>
                  <a:prstClr val="black"/>
                </a:solidFill>
                <a:latin typeface="Calibri" panose="020F0502020204030204" pitchFamily="34" charset="0"/>
              </a:rPr>
              <a:t>hf</a:t>
            </a:r>
            <a:r>
              <a:rPr lang="pt-BR" altLang="pt-BR" sz="2000" b="1" dirty="0">
                <a:solidFill>
                  <a:prstClr val="black"/>
                </a:solidFill>
                <a:latin typeface="Calibri" panose="020F0502020204030204" pitchFamily="34" charset="0"/>
              </a:rPr>
              <a:t> localizadas = 5%</a:t>
            </a:r>
          </a:p>
          <a:p>
            <a:pPr defTabSz="342900" eaLnBrk="1">
              <a:tabLst>
                <a:tab pos="542925" algn="l"/>
              </a:tabLst>
            </a:pPr>
            <a:r>
              <a:rPr lang="pt-BR" altLang="pt-BR" sz="2000" b="1" dirty="0">
                <a:solidFill>
                  <a:prstClr val="black"/>
                </a:solidFill>
                <a:latin typeface="Calibri" panose="020F0502020204030204" pitchFamily="34" charset="0"/>
              </a:rPr>
              <a:t>PIP = 31,81 . 1,05 = 35,53 </a:t>
            </a:r>
            <a:r>
              <a:rPr lang="pt-BR" altLang="pt-BR" sz="2000" b="1" dirty="0" err="1">
                <a:solidFill>
                  <a:prstClr val="black"/>
                </a:solidFill>
                <a:latin typeface="Calibri" panose="020F0502020204030204" pitchFamily="34" charset="0"/>
              </a:rPr>
              <a:t>mca</a:t>
            </a:r>
            <a:endParaRPr lang="pt-BR" altLang="pt-BR" sz="2000" b="1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8AF9EA70-4E9B-C068-E639-0AF017756905}"/>
              </a:ext>
            </a:extLst>
          </p:cNvPr>
          <p:cNvSpPr/>
          <p:nvPr/>
        </p:nvSpPr>
        <p:spPr>
          <a:xfrm>
            <a:off x="1548832" y="6139536"/>
            <a:ext cx="6551560" cy="550247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3065245F-BA84-8414-D3EC-7B495D66F811}"/>
              </a:ext>
            </a:extLst>
          </p:cNvPr>
          <p:cNvSpPr/>
          <p:nvPr/>
        </p:nvSpPr>
        <p:spPr>
          <a:xfrm>
            <a:off x="5019409" y="4486819"/>
            <a:ext cx="3789431" cy="1075204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BB3DB5EC-BDB9-D451-EBB0-1D9A27C3B809}"/>
              </a:ext>
            </a:extLst>
          </p:cNvPr>
          <p:cNvSpPr/>
          <p:nvPr/>
        </p:nvSpPr>
        <p:spPr>
          <a:xfrm>
            <a:off x="4999071" y="2030138"/>
            <a:ext cx="3789431" cy="1756117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995BDF1F-F3CC-8638-C5C2-3B950FBCBA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66909" y="4533199"/>
            <a:ext cx="3752355" cy="97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50625" tIns="25313" rIns="50625" bIns="25313">
            <a:spAutoFit/>
          </a:bodyPr>
          <a:lstStyle>
            <a:lvl1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defTabSz="342900" eaLnBrk="1">
              <a:tabLst>
                <a:tab pos="542925" algn="l"/>
              </a:tabLst>
            </a:pPr>
            <a:r>
              <a:rPr lang="pt-BR" altLang="pt-BR" sz="2000" b="1" dirty="0">
                <a:solidFill>
                  <a:prstClr val="black"/>
                </a:solidFill>
                <a:latin typeface="Calibri" panose="020F0502020204030204" pitchFamily="34" charset="0"/>
              </a:rPr>
              <a:t>PID  = PIL + </a:t>
            </a:r>
            <a:r>
              <a:rPr lang="pt-BR" altLang="pt-BR" sz="2000" b="1" dirty="0" err="1">
                <a:solidFill>
                  <a:prstClr val="black"/>
                </a:solidFill>
                <a:latin typeface="Calibri" panose="020F0502020204030204" pitchFamily="34" charset="0"/>
              </a:rPr>
              <a:t>hf</a:t>
            </a:r>
            <a:r>
              <a:rPr lang="pt-BR" altLang="pt-BR" sz="2000" b="1" dirty="0">
                <a:solidFill>
                  <a:prstClr val="black"/>
                </a:solidFill>
                <a:latin typeface="Calibri" panose="020F0502020204030204" pitchFamily="34" charset="0"/>
              </a:rPr>
              <a:t> LD - desnível = </a:t>
            </a:r>
          </a:p>
          <a:p>
            <a:pPr defTabSz="342900" eaLnBrk="1">
              <a:tabLst>
                <a:tab pos="542925" algn="l"/>
              </a:tabLst>
            </a:pPr>
            <a:r>
              <a:rPr lang="pt-BR" altLang="pt-BR" sz="2000" b="1" dirty="0">
                <a:solidFill>
                  <a:prstClr val="black"/>
                </a:solidFill>
                <a:latin typeface="Calibri" panose="020F0502020204030204" pitchFamily="34" charset="0"/>
              </a:rPr>
              <a:t>PID = 16,56 + 5,31 + 6/100 . 45,5 = </a:t>
            </a:r>
          </a:p>
          <a:p>
            <a:pPr defTabSz="342900" eaLnBrk="1">
              <a:tabLst>
                <a:tab pos="542925" algn="l"/>
              </a:tabLst>
            </a:pPr>
            <a:r>
              <a:rPr lang="pt-BR" altLang="pt-BR" sz="2000" b="1" dirty="0">
                <a:solidFill>
                  <a:prstClr val="black"/>
                </a:solidFill>
                <a:latin typeface="Calibri" panose="020F0502020204030204" pitchFamily="34" charset="0"/>
              </a:rPr>
              <a:t>PID =  24,6 </a:t>
            </a:r>
            <a:r>
              <a:rPr lang="pt-BR" altLang="pt-BR" sz="2000" b="1" dirty="0" err="1">
                <a:solidFill>
                  <a:prstClr val="black"/>
                </a:solidFill>
                <a:latin typeface="Calibri" panose="020F0502020204030204" pitchFamily="34" charset="0"/>
              </a:rPr>
              <a:t>mca</a:t>
            </a:r>
            <a:endParaRPr lang="pt-BR" altLang="pt-BR" sz="2000" b="1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333606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Object 3">
                <a:extLst>
                  <a:ext uri="{FF2B5EF4-FFF2-40B4-BE49-F238E27FC236}">
                    <a16:creationId xmlns:a16="http://schemas.microsoft.com/office/drawing/2014/main" id="{0D0AA9C1-1BA5-4FDD-AC10-413AF6016A04}"/>
                  </a:ext>
                </a:extLst>
              </p:cNvPr>
              <p:cNvSpPr txBox="1"/>
              <p:nvPr/>
            </p:nvSpPr>
            <p:spPr bwMode="auto">
              <a:xfrm>
                <a:off x="429905" y="1253575"/>
                <a:ext cx="8284191" cy="483972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>
                <a:noAutofit/>
              </a:bodyPr>
              <a:lstStyle/>
              <a:p>
                <a:r>
                  <a:rPr lang="pt-BR" sz="2100" b="1" u="sng" dirty="0">
                    <a:solidFill>
                      <a:schemeClr val="tx1"/>
                    </a:solidFill>
                  </a:rPr>
                  <a:t>Passo 11)</a:t>
                </a:r>
                <a:r>
                  <a:rPr lang="pt-BR" sz="2100" b="1" dirty="0">
                    <a:solidFill>
                      <a:schemeClr val="tx1"/>
                    </a:solidFill>
                  </a:rPr>
                  <a:t> </a:t>
                </a:r>
                <a:r>
                  <a:rPr lang="pt-BR" sz="2100" dirty="0">
                    <a:solidFill>
                      <a:schemeClr val="tx1"/>
                    </a:solidFill>
                  </a:rPr>
                  <a:t>Dimensionamento MB</a:t>
                </a:r>
              </a:p>
              <a:p>
                <a:endParaRPr lang="pt-BR" sz="1500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endParaRPr lang="pt-BR" sz="2100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endParaRPr lang="pt-BR" sz="2100" dirty="0">
                  <a:latin typeface="Cambria Math" panose="02040503050406030204" pitchFamily="18" charset="0"/>
                </a:endParaRPr>
              </a:p>
              <a:p>
                <a:endParaRPr lang="pt-BR" sz="2100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endParaRPr lang="pt-BR" sz="2100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endParaRPr lang="pt-BR" sz="2100" dirty="0">
                  <a:latin typeface="Cambria Math" panose="02040503050406030204" pitchFamily="18" charset="0"/>
                </a:endParaRPr>
              </a:p>
              <a:p>
                <a:endParaRPr lang="pt-BR" sz="2100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pt-BR" sz="21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       </m:t>
                    </m:r>
                    <m:r>
                      <m:rPr>
                        <m:sty m:val="p"/>
                      </m:rPr>
                      <a:rPr lang="pt-BR" sz="21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Pot</m:t>
                    </m:r>
                    <m:r>
                      <a:rPr lang="pt-BR" sz="21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pt-BR" sz="21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pt-BR" sz="2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cv</m:t>
                        </m:r>
                      </m:e>
                    </m:d>
                    <m:r>
                      <a:rPr lang="pt-BR" sz="21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pt-BR" sz="21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pt-BR" sz="2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Q</m:t>
                        </m:r>
                        <m:r>
                          <a:rPr lang="pt-BR" sz="2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ctrlPr>
                              <a:rPr lang="pt-BR" sz="21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pt-BR" sz="21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pt-BR" sz="21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pt-BR" sz="210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m</m:t>
                                    </m:r>
                                  </m:e>
                                  <m:sup>
                                    <m:r>
                                      <a:rPr lang="pt-BR" sz="210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m:rPr>
                                    <m:sty m:val="p"/>
                                  </m:rPr>
                                  <a:rPr lang="pt-BR" sz="21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s</m:t>
                                </m:r>
                              </m:den>
                            </m:f>
                          </m:e>
                        </m:d>
                        <m:r>
                          <a:rPr lang="pt-BR" sz="2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. </m:t>
                        </m:r>
                        <m:r>
                          <m:rPr>
                            <m:sty m:val="p"/>
                          </m:rPr>
                          <a:rPr lang="pt-BR" sz="2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HMT</m:t>
                        </m:r>
                        <m:r>
                          <a:rPr lang="pt-BR" sz="2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ctrlPr>
                              <a:rPr lang="pt-BR" sz="21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pt-BR" sz="21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mca</m:t>
                            </m:r>
                          </m:e>
                        </m:d>
                        <m:r>
                          <a:rPr lang="pt-BR" sz="2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. 1000</m:t>
                        </m:r>
                      </m:num>
                      <m:den>
                        <m:r>
                          <a:rPr lang="pt-BR" sz="2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75 . ƞ</m:t>
                        </m:r>
                      </m:den>
                    </m:f>
                    <m:r>
                      <a:rPr lang="pt-BR" sz="21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=</m:t>
                    </m:r>
                    <m:f>
                      <m:fPr>
                        <m:ctrlPr>
                          <a:rPr lang="pt-BR" sz="21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2100" b="0" i="0" smtClean="0">
                            <a:latin typeface="Cambria Math" panose="02040503050406030204" pitchFamily="18" charset="0"/>
                          </a:rPr>
                          <m:t>0,00248</m:t>
                        </m:r>
                        <m:r>
                          <a:rPr lang="pt-BR" sz="21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ctrlPr>
                              <a:rPr lang="pt-BR" sz="21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pt-BR" sz="21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pt-BR" sz="21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pt-BR" sz="2100">
                                        <a:latin typeface="Cambria Math" panose="02040503050406030204" pitchFamily="18" charset="0"/>
                                      </a:rPr>
                                      <m:t>m</m:t>
                                    </m:r>
                                  </m:e>
                                  <m:sup>
                                    <m:r>
                                      <a:rPr lang="pt-BR" sz="210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m:rPr>
                                    <m:sty m:val="p"/>
                                  </m:rPr>
                                  <a:rPr lang="pt-BR" sz="2100">
                                    <a:latin typeface="Cambria Math" panose="02040503050406030204" pitchFamily="18" charset="0"/>
                                  </a:rPr>
                                  <m:t>s</m:t>
                                </m:r>
                              </m:den>
                            </m:f>
                          </m:e>
                        </m:d>
                        <m:r>
                          <a:rPr lang="pt-BR" sz="210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pt-BR" sz="2100" b="0" i="0" smtClean="0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pt-BR" sz="210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pt-BR" sz="2100" b="0" i="0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pt-BR" sz="2100" b="0" i="0" smtClean="0">
                            <a:latin typeface="Cambria Math" panose="02040503050406030204" pitchFamily="18" charset="0"/>
                          </a:rPr>
                          <m:t>4,33</m:t>
                        </m:r>
                        <m:r>
                          <a:rPr lang="pt-BR" sz="2100"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ctrlPr>
                              <a:rPr lang="pt-BR" sz="21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pt-BR" sz="2100">
                                <a:latin typeface="Cambria Math" panose="02040503050406030204" pitchFamily="18" charset="0"/>
                              </a:rPr>
                              <m:t>mca</m:t>
                            </m:r>
                          </m:e>
                        </m:d>
                        <m:r>
                          <a:rPr lang="pt-BR" sz="2100">
                            <a:latin typeface="Cambria Math" panose="02040503050406030204" pitchFamily="18" charset="0"/>
                          </a:rPr>
                          <m:t>. 1000</m:t>
                        </m:r>
                      </m:num>
                      <m:den>
                        <m:r>
                          <a:rPr lang="pt-BR" sz="2100">
                            <a:latin typeface="Cambria Math" panose="02040503050406030204" pitchFamily="18" charset="0"/>
                          </a:rPr>
                          <m:t>75 . </m:t>
                        </m:r>
                        <m:r>
                          <a:rPr lang="pt-BR" sz="2100" b="0" i="0" smtClean="0">
                            <a:latin typeface="Cambria Math" panose="02040503050406030204" pitchFamily="18" charset="0"/>
                          </a:rPr>
                          <m:t> 0,6</m:t>
                        </m:r>
                      </m:den>
                    </m:f>
                  </m:oMath>
                </a14:m>
                <a:r>
                  <a:rPr lang="pt-BR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			</a:t>
                </a:r>
              </a:p>
              <a:p>
                <a:r>
                  <a:rPr lang="pt-BR" sz="2100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	</a:t>
                </a:r>
              </a:p>
              <a:p>
                <a:endParaRPr lang="pt-BR" sz="2100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3" name="Object 3">
                <a:extLst>
                  <a:ext uri="{FF2B5EF4-FFF2-40B4-BE49-F238E27FC236}">
                    <a16:creationId xmlns:a16="http://schemas.microsoft.com/office/drawing/2014/main" id="{0D0AA9C1-1BA5-4FDD-AC10-413AF6016A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29905" y="1253575"/>
                <a:ext cx="8284191" cy="4839721"/>
              </a:xfrm>
              <a:prstGeom prst="rect">
                <a:avLst/>
              </a:prstGeom>
              <a:blipFill>
                <a:blip r:embed="rId2"/>
                <a:stretch>
                  <a:fillRect l="-809" t="-879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Espaço Reservado para Rodapé 1">
            <a:extLst>
              <a:ext uri="{FF2B5EF4-FFF2-40B4-BE49-F238E27FC236}">
                <a16:creationId xmlns:a16="http://schemas.microsoft.com/office/drawing/2014/main" id="{12D3CEAC-729F-4D6B-B9CB-8DA3B77A1C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1560" y="6181963"/>
            <a:ext cx="5004665" cy="365125"/>
          </a:xfrm>
        </p:spPr>
        <p:txBody>
          <a:bodyPr/>
          <a:lstStyle/>
          <a:p>
            <a:pPr rtl="0"/>
            <a:r>
              <a:rPr lang="pt-BR" noProof="0" dirty="0" err="1"/>
              <a:t>Prof</a:t>
            </a:r>
            <a:r>
              <a:rPr lang="pt-BR" noProof="0" dirty="0"/>
              <a:t> Patricia A </a:t>
            </a:r>
            <a:r>
              <a:rPr lang="pt-BR" noProof="0" dirty="0" err="1"/>
              <a:t>A</a:t>
            </a:r>
            <a:r>
              <a:rPr lang="pt-BR" noProof="0" dirty="0"/>
              <a:t> Marques LEB1571 Irrigação ESALQ 2023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CaixaDeTexto 21">
                <a:extLst>
                  <a:ext uri="{FF2B5EF4-FFF2-40B4-BE49-F238E27FC236}">
                    <a16:creationId xmlns:a16="http://schemas.microsoft.com/office/drawing/2014/main" id="{64367DD4-A4FD-EB8E-406C-F0BE1D7FBBE7}"/>
                  </a:ext>
                </a:extLst>
              </p:cNvPr>
              <p:cNvSpPr txBox="1"/>
              <p:nvPr/>
            </p:nvSpPr>
            <p:spPr>
              <a:xfrm>
                <a:off x="323528" y="5181504"/>
                <a:ext cx="337226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𝐏𝐨𝐭</m:t>
                      </m:r>
                      <m:r>
                        <a:rPr lang="pt-BR" sz="1800" b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pt-BR" sz="1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1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𝒄𝒗</m:t>
                          </m:r>
                        </m:e>
                      </m:d>
                      <m:r>
                        <a:rPr lang="pt-BR" sz="18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18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pt-BR" sz="18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pt-BR" sz="18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𝟒𝟒</m:t>
                      </m:r>
                      <m:r>
                        <a:rPr lang="pt-BR" sz="18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18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𝐜𝐯</m:t>
                      </m:r>
                      <m:r>
                        <a:rPr lang="pt-BR" sz="18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pt-BR" b="1" dirty="0"/>
              </a:p>
            </p:txBody>
          </p:sp>
        </mc:Choice>
        <mc:Fallback>
          <p:sp>
            <p:nvSpPr>
              <p:cNvPr id="22" name="CaixaDeTexto 21">
                <a:extLst>
                  <a:ext uri="{FF2B5EF4-FFF2-40B4-BE49-F238E27FC236}">
                    <a16:creationId xmlns:a16="http://schemas.microsoft.com/office/drawing/2014/main" id="{64367DD4-A4FD-EB8E-406C-F0BE1D7FBB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5181504"/>
                <a:ext cx="3372268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ectangle 16">
            <a:extLst>
              <a:ext uri="{FF2B5EF4-FFF2-40B4-BE49-F238E27FC236}">
                <a16:creationId xmlns:a16="http://schemas.microsoft.com/office/drawing/2014/main" id="{6437AB3A-9186-DCFC-5ECF-205804D38A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87664" y="1903911"/>
            <a:ext cx="2158453" cy="1321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5000" rIns="90000" bIns="45000">
            <a:spAutoFit/>
          </a:bodyPr>
          <a:lstStyle>
            <a:lvl1pPr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pt-BR" altLang="pt-BR" sz="2000" dirty="0" err="1">
                <a:latin typeface="Calibri" panose="020F0502020204030204" pitchFamily="34" charset="0"/>
              </a:rPr>
              <a:t>hf</a:t>
            </a:r>
            <a:r>
              <a:rPr lang="pt-BR" altLang="pt-BR" sz="2000" dirty="0">
                <a:latin typeface="Calibri" panose="020F0502020204030204" pitchFamily="34" charset="0"/>
              </a:rPr>
              <a:t> </a:t>
            </a:r>
            <a:r>
              <a:rPr lang="pt-BR" altLang="pt-BR" sz="2000" dirty="0" err="1">
                <a:latin typeface="Calibri" panose="020F0502020204030204" pitchFamily="34" charset="0"/>
              </a:rPr>
              <a:t>cabeçal</a:t>
            </a:r>
            <a:r>
              <a:rPr lang="pt-BR" altLang="pt-BR" sz="2000" dirty="0">
                <a:latin typeface="Calibri" panose="020F0502020204030204" pitchFamily="34" charset="0"/>
              </a:rPr>
              <a:t>= 5  </a:t>
            </a:r>
            <a:r>
              <a:rPr lang="pt-BR" altLang="pt-BR" sz="2000" dirty="0" err="1">
                <a:latin typeface="Calibri" panose="020F0502020204030204" pitchFamily="34" charset="0"/>
              </a:rPr>
              <a:t>mca</a:t>
            </a:r>
            <a:endParaRPr lang="pt-BR" altLang="pt-BR" sz="2000" dirty="0">
              <a:latin typeface="Calibri" panose="020F0502020204030204" pitchFamily="34" charset="0"/>
            </a:endParaRPr>
          </a:p>
          <a:p>
            <a:pPr eaLnBrk="1" hangingPunct="1">
              <a:lnSpc>
                <a:spcPct val="100000"/>
              </a:lnSpc>
            </a:pPr>
            <a:r>
              <a:rPr lang="pt-BR" altLang="pt-BR" sz="2000" dirty="0" err="1">
                <a:latin typeface="Calibri" panose="020F0502020204030204" pitchFamily="34" charset="0"/>
              </a:rPr>
              <a:t>Hgs</a:t>
            </a:r>
            <a:r>
              <a:rPr lang="pt-BR" altLang="pt-BR" sz="2000" dirty="0">
                <a:latin typeface="Calibri" panose="020F0502020204030204" pitchFamily="34" charset="0"/>
              </a:rPr>
              <a:t> = 3m</a:t>
            </a:r>
          </a:p>
          <a:p>
            <a:pPr eaLnBrk="1" hangingPunct="1">
              <a:lnSpc>
                <a:spcPct val="100000"/>
              </a:lnSpc>
            </a:pPr>
            <a:r>
              <a:rPr lang="pt-BR" altLang="pt-BR" sz="2000" dirty="0" err="1">
                <a:latin typeface="Calibri" panose="020F0502020204030204" pitchFamily="34" charset="0"/>
              </a:rPr>
              <a:t>Hfs</a:t>
            </a:r>
            <a:r>
              <a:rPr lang="pt-BR" altLang="pt-BR" sz="2000" dirty="0">
                <a:latin typeface="Calibri" panose="020F0502020204030204" pitchFamily="34" charset="0"/>
              </a:rPr>
              <a:t> = 0,8 m</a:t>
            </a:r>
          </a:p>
          <a:p>
            <a:pPr eaLnBrk="1" hangingPunct="1">
              <a:lnSpc>
                <a:spcPct val="100000"/>
              </a:lnSpc>
            </a:pPr>
            <a:endParaRPr lang="pt-BR" altLang="pt-BR" sz="2000" dirty="0">
              <a:latin typeface="Calibri" panose="020F0502020204030204" pitchFamily="34" charset="0"/>
            </a:endParaRPr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CC39BFC6-8D0F-BC0F-F208-0B4CA106C79B}"/>
              </a:ext>
            </a:extLst>
          </p:cNvPr>
          <p:cNvSpPr txBox="1"/>
          <p:nvPr/>
        </p:nvSpPr>
        <p:spPr>
          <a:xfrm>
            <a:off x="901665" y="980728"/>
            <a:ext cx="7414752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342900">
              <a:tabLst>
                <a:tab pos="542925" algn="l"/>
              </a:tabLst>
            </a:pPr>
            <a:endParaRPr lang="pt-BR" altLang="pt-BR" sz="200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defTabSz="342900">
              <a:tabLst>
                <a:tab pos="542925" algn="l"/>
              </a:tabLst>
            </a:pPr>
            <a:endParaRPr lang="pt-BR" altLang="pt-BR" sz="200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defTabSz="342900">
              <a:tabLst>
                <a:tab pos="542925" algn="l"/>
              </a:tabLst>
            </a:pPr>
            <a:endParaRPr lang="pt-BR" altLang="pt-BR" sz="200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defTabSz="342900">
              <a:tabLst>
                <a:tab pos="542925" algn="l"/>
              </a:tabLst>
            </a:pPr>
            <a:endParaRPr lang="pt-BR" altLang="pt-BR" sz="200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defTabSz="342900">
              <a:tabLst>
                <a:tab pos="542925" algn="l"/>
              </a:tabLst>
            </a:pPr>
            <a:r>
              <a:rPr lang="pt-BR" altLang="pt-BR" sz="2000" dirty="0">
                <a:solidFill>
                  <a:prstClr val="black"/>
                </a:solidFill>
                <a:latin typeface="Calibri" panose="020F0502020204030204" pitchFamily="34" charset="0"/>
              </a:rPr>
              <a:t>PIP =  35,53 </a:t>
            </a:r>
            <a:r>
              <a:rPr lang="pt-BR" altLang="pt-BR" sz="2000" dirty="0" err="1">
                <a:solidFill>
                  <a:prstClr val="black"/>
                </a:solidFill>
                <a:latin typeface="Calibri" panose="020F0502020204030204" pitchFamily="34" charset="0"/>
              </a:rPr>
              <a:t>mca</a:t>
            </a:r>
            <a:r>
              <a:rPr lang="pt-BR" altLang="pt-BR" sz="2000" dirty="0">
                <a:solidFill>
                  <a:prstClr val="black"/>
                </a:solidFill>
                <a:latin typeface="Calibri" panose="020F0502020204030204" pitchFamily="34" charset="0"/>
              </a:rPr>
              <a:t> +                                                =  44,33 </a:t>
            </a:r>
            <a:r>
              <a:rPr lang="pt-BR" altLang="pt-BR" sz="2000" dirty="0" err="1">
                <a:solidFill>
                  <a:prstClr val="black"/>
                </a:solidFill>
                <a:latin typeface="Calibri" panose="020F0502020204030204" pitchFamily="34" charset="0"/>
              </a:rPr>
              <a:t>mca</a:t>
            </a:r>
            <a:endParaRPr lang="pt-BR" altLang="pt-BR" sz="200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defTabSz="342900">
              <a:tabLst>
                <a:tab pos="542925" algn="l"/>
              </a:tabLst>
            </a:pPr>
            <a:endParaRPr lang="pt-BR" altLang="pt-BR" sz="200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defTabSz="342900">
              <a:tabLst>
                <a:tab pos="542925" algn="l"/>
              </a:tabLst>
            </a:pPr>
            <a:endParaRPr lang="pt-BR" altLang="pt-BR" sz="200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defTabSz="342900">
              <a:tabLst>
                <a:tab pos="542925" algn="l"/>
              </a:tabLst>
            </a:pPr>
            <a:r>
              <a:rPr lang="pt-BR" altLang="pt-BR" sz="2000" dirty="0">
                <a:solidFill>
                  <a:prstClr val="black"/>
                </a:solidFill>
                <a:latin typeface="Calibri" panose="020F0502020204030204" pitchFamily="34" charset="0"/>
              </a:rPr>
              <a:t>Q = 0,00248 m³/s =  8,93 m³/h e </a:t>
            </a:r>
            <a:r>
              <a:rPr lang="pt-BR" sz="2000" dirty="0">
                <a:solidFill>
                  <a:prstClr val="black"/>
                </a:solidFill>
                <a:latin typeface="Calibri" panose="020F0502020204030204" pitchFamily="34" charset="0"/>
              </a:rPr>
              <a:t>Eficiência da MB = 60%</a:t>
            </a:r>
            <a:endParaRPr lang="pt-BR" sz="2000" dirty="0">
              <a:solidFill>
                <a:srgbClr val="000000"/>
              </a:solidFill>
              <a:latin typeface="Cambria Math" panose="02040503050406030204" pitchFamily="18" charset="0"/>
            </a:endParaRPr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C011D095-8CF3-8006-FF10-87EF2697B122}"/>
              </a:ext>
            </a:extLst>
          </p:cNvPr>
          <p:cNvSpPr txBox="1"/>
          <p:nvPr/>
        </p:nvSpPr>
        <p:spPr>
          <a:xfrm>
            <a:off x="3802173" y="4766005"/>
            <a:ext cx="4652929" cy="1015663"/>
          </a:xfrm>
          <a:custGeom>
            <a:avLst/>
            <a:gdLst>
              <a:gd name="connsiteX0" fmla="*/ 0 w 4652929"/>
              <a:gd name="connsiteY0" fmla="*/ 0 h 1015663"/>
              <a:gd name="connsiteX1" fmla="*/ 442028 w 4652929"/>
              <a:gd name="connsiteY1" fmla="*/ 0 h 1015663"/>
              <a:gd name="connsiteX2" fmla="*/ 930586 w 4652929"/>
              <a:gd name="connsiteY2" fmla="*/ 0 h 1015663"/>
              <a:gd name="connsiteX3" fmla="*/ 1419143 w 4652929"/>
              <a:gd name="connsiteY3" fmla="*/ 0 h 1015663"/>
              <a:gd name="connsiteX4" fmla="*/ 1954230 w 4652929"/>
              <a:gd name="connsiteY4" fmla="*/ 0 h 1015663"/>
              <a:gd name="connsiteX5" fmla="*/ 2442788 w 4652929"/>
              <a:gd name="connsiteY5" fmla="*/ 0 h 1015663"/>
              <a:gd name="connsiteX6" fmla="*/ 2884816 w 4652929"/>
              <a:gd name="connsiteY6" fmla="*/ 0 h 1015663"/>
              <a:gd name="connsiteX7" fmla="*/ 3559491 w 4652929"/>
              <a:gd name="connsiteY7" fmla="*/ 0 h 1015663"/>
              <a:gd name="connsiteX8" fmla="*/ 4094578 w 4652929"/>
              <a:gd name="connsiteY8" fmla="*/ 0 h 1015663"/>
              <a:gd name="connsiteX9" fmla="*/ 4652929 w 4652929"/>
              <a:gd name="connsiteY9" fmla="*/ 0 h 1015663"/>
              <a:gd name="connsiteX10" fmla="*/ 4652929 w 4652929"/>
              <a:gd name="connsiteY10" fmla="*/ 528145 h 1015663"/>
              <a:gd name="connsiteX11" fmla="*/ 4652929 w 4652929"/>
              <a:gd name="connsiteY11" fmla="*/ 1015663 h 1015663"/>
              <a:gd name="connsiteX12" fmla="*/ 3978254 w 4652929"/>
              <a:gd name="connsiteY12" fmla="*/ 1015663 h 1015663"/>
              <a:gd name="connsiteX13" fmla="*/ 3350109 w 4652929"/>
              <a:gd name="connsiteY13" fmla="*/ 1015663 h 1015663"/>
              <a:gd name="connsiteX14" fmla="*/ 2768493 w 4652929"/>
              <a:gd name="connsiteY14" fmla="*/ 1015663 h 1015663"/>
              <a:gd name="connsiteX15" fmla="*/ 2140347 w 4652929"/>
              <a:gd name="connsiteY15" fmla="*/ 1015663 h 1015663"/>
              <a:gd name="connsiteX16" fmla="*/ 1698319 w 4652929"/>
              <a:gd name="connsiteY16" fmla="*/ 1015663 h 1015663"/>
              <a:gd name="connsiteX17" fmla="*/ 1023644 w 4652929"/>
              <a:gd name="connsiteY17" fmla="*/ 1015663 h 1015663"/>
              <a:gd name="connsiteX18" fmla="*/ 0 w 4652929"/>
              <a:gd name="connsiteY18" fmla="*/ 1015663 h 1015663"/>
              <a:gd name="connsiteX19" fmla="*/ 0 w 4652929"/>
              <a:gd name="connsiteY19" fmla="*/ 507832 h 1015663"/>
              <a:gd name="connsiteX20" fmla="*/ 0 w 4652929"/>
              <a:gd name="connsiteY20" fmla="*/ 0 h 1015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652929" h="1015663" extrusionOk="0">
                <a:moveTo>
                  <a:pt x="0" y="0"/>
                </a:moveTo>
                <a:cubicBezTo>
                  <a:pt x="109936" y="-10006"/>
                  <a:pt x="274957" y="14132"/>
                  <a:pt x="442028" y="0"/>
                </a:cubicBezTo>
                <a:cubicBezTo>
                  <a:pt x="609099" y="-14132"/>
                  <a:pt x="727199" y="49016"/>
                  <a:pt x="930586" y="0"/>
                </a:cubicBezTo>
                <a:cubicBezTo>
                  <a:pt x="1133973" y="-49016"/>
                  <a:pt x="1179283" y="49062"/>
                  <a:pt x="1419143" y="0"/>
                </a:cubicBezTo>
                <a:cubicBezTo>
                  <a:pt x="1659003" y="-49062"/>
                  <a:pt x="1835635" y="29650"/>
                  <a:pt x="1954230" y="0"/>
                </a:cubicBezTo>
                <a:cubicBezTo>
                  <a:pt x="2072825" y="-29650"/>
                  <a:pt x="2236697" y="21474"/>
                  <a:pt x="2442788" y="0"/>
                </a:cubicBezTo>
                <a:cubicBezTo>
                  <a:pt x="2648879" y="-21474"/>
                  <a:pt x="2695705" y="23914"/>
                  <a:pt x="2884816" y="0"/>
                </a:cubicBezTo>
                <a:cubicBezTo>
                  <a:pt x="3073927" y="-23914"/>
                  <a:pt x="3341256" y="58411"/>
                  <a:pt x="3559491" y="0"/>
                </a:cubicBezTo>
                <a:cubicBezTo>
                  <a:pt x="3777726" y="-58411"/>
                  <a:pt x="3858578" y="3415"/>
                  <a:pt x="4094578" y="0"/>
                </a:cubicBezTo>
                <a:cubicBezTo>
                  <a:pt x="4330578" y="-3415"/>
                  <a:pt x="4485237" y="40249"/>
                  <a:pt x="4652929" y="0"/>
                </a:cubicBezTo>
                <a:cubicBezTo>
                  <a:pt x="4677294" y="129943"/>
                  <a:pt x="4621032" y="362104"/>
                  <a:pt x="4652929" y="528145"/>
                </a:cubicBezTo>
                <a:cubicBezTo>
                  <a:pt x="4684826" y="694186"/>
                  <a:pt x="4625377" y="784341"/>
                  <a:pt x="4652929" y="1015663"/>
                </a:cubicBezTo>
                <a:cubicBezTo>
                  <a:pt x="4398986" y="1021118"/>
                  <a:pt x="4204783" y="945066"/>
                  <a:pt x="3978254" y="1015663"/>
                </a:cubicBezTo>
                <a:cubicBezTo>
                  <a:pt x="3751726" y="1086260"/>
                  <a:pt x="3559810" y="942543"/>
                  <a:pt x="3350109" y="1015663"/>
                </a:cubicBezTo>
                <a:cubicBezTo>
                  <a:pt x="3140409" y="1088783"/>
                  <a:pt x="2986603" y="987536"/>
                  <a:pt x="2768493" y="1015663"/>
                </a:cubicBezTo>
                <a:cubicBezTo>
                  <a:pt x="2550383" y="1043790"/>
                  <a:pt x="2445686" y="967459"/>
                  <a:pt x="2140347" y="1015663"/>
                </a:cubicBezTo>
                <a:cubicBezTo>
                  <a:pt x="1835008" y="1063867"/>
                  <a:pt x="1848901" y="979405"/>
                  <a:pt x="1698319" y="1015663"/>
                </a:cubicBezTo>
                <a:cubicBezTo>
                  <a:pt x="1547737" y="1051921"/>
                  <a:pt x="1171492" y="943051"/>
                  <a:pt x="1023644" y="1015663"/>
                </a:cubicBezTo>
                <a:cubicBezTo>
                  <a:pt x="875797" y="1088275"/>
                  <a:pt x="275117" y="1013983"/>
                  <a:pt x="0" y="1015663"/>
                </a:cubicBezTo>
                <a:cubicBezTo>
                  <a:pt x="-29435" y="826519"/>
                  <a:pt x="470" y="624903"/>
                  <a:pt x="0" y="507832"/>
                </a:cubicBezTo>
                <a:cubicBezTo>
                  <a:pt x="-470" y="390761"/>
                  <a:pt x="31578" y="139965"/>
                  <a:pt x="0" y="0"/>
                </a:cubicBezTo>
                <a:close/>
              </a:path>
            </a:pathLst>
          </a:custGeom>
          <a:noFill/>
          <a:ln>
            <a:solidFill>
              <a:schemeClr val="accent4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2863949994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algn="ctr"/>
            <a:r>
              <a:rPr lang="pt-BR" sz="2000" dirty="0">
                <a:solidFill>
                  <a:srgbClr val="000000"/>
                </a:solidFill>
                <a:latin typeface="Cambria Math" panose="02040503050406030204" pitchFamily="18" charset="0"/>
              </a:rPr>
              <a:t>Entre 1,6 a 15 cv </a:t>
            </a:r>
            <a:r>
              <a:rPr lang="pt-BR" sz="2000" dirty="0">
                <a:solidFill>
                  <a:srgbClr val="000000"/>
                </a:solidFill>
                <a:latin typeface="Cambria Math" panose="02040503050406030204" pitchFamily="18" charset="0"/>
                <a:sym typeface="Wingdings" panose="05000000000000000000" pitchFamily="2" charset="2"/>
              </a:rPr>
              <a:t> folga de 20%</a:t>
            </a:r>
          </a:p>
          <a:p>
            <a:pPr algn="ctr"/>
            <a:r>
              <a:rPr lang="pt-BR" sz="2000" dirty="0" err="1">
                <a:solidFill>
                  <a:srgbClr val="000000"/>
                </a:solidFill>
                <a:latin typeface="Cambria Math" panose="02040503050406030204" pitchFamily="18" charset="0"/>
                <a:sym typeface="Wingdings" panose="05000000000000000000" pitchFamily="2" charset="2"/>
              </a:rPr>
              <a:t>Pot</a:t>
            </a:r>
            <a:r>
              <a:rPr lang="pt-BR" sz="2000" dirty="0">
                <a:solidFill>
                  <a:srgbClr val="000000"/>
                </a:solidFill>
                <a:latin typeface="Cambria Math" panose="02040503050406030204" pitchFamily="18" charset="0"/>
                <a:sym typeface="Wingdings" panose="05000000000000000000" pitchFamily="2" charset="2"/>
              </a:rPr>
              <a:t> = 2,44 . 1,20 = 2,92 cv</a:t>
            </a:r>
          </a:p>
          <a:p>
            <a:pPr algn="ctr"/>
            <a:r>
              <a:rPr lang="pt-BR" sz="2000" dirty="0">
                <a:solidFill>
                  <a:srgbClr val="000000"/>
                </a:solidFill>
                <a:latin typeface="Cambria Math" panose="02040503050406030204" pitchFamily="18" charset="0"/>
                <a:sym typeface="Wingdings" panose="05000000000000000000" pitchFamily="2" charset="2"/>
              </a:rPr>
              <a:t>Comercial = 3 cv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67331662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Mochila verde-azulado com material escolar">
            <a:extLst>
              <a:ext uri="{FF2B5EF4-FFF2-40B4-BE49-F238E27FC236}">
                <a16:creationId xmlns:a16="http://schemas.microsoft.com/office/drawing/2014/main" id="{726A8DEF-DD58-444D-F210-D1091A1E694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5000"/>
          </a:blip>
          <a:srcRect t="7368" b="8363"/>
          <a:stretch/>
        </p:blipFill>
        <p:spPr>
          <a:xfrm>
            <a:off x="15" y="857257"/>
            <a:ext cx="9143985" cy="5143493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77C0F0A2-57D0-5249-37EE-BCA11A5FC7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71281" y="2425697"/>
            <a:ext cx="6801440" cy="1846128"/>
          </a:xfrm>
        </p:spPr>
        <p:txBody>
          <a:bodyPr>
            <a:normAutofit/>
          </a:bodyPr>
          <a:lstStyle/>
          <a:p>
            <a:r>
              <a:rPr lang="pt-BR"/>
              <a:t>Boa semana!!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71207584-5C21-2137-8E11-CBA327924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0422" y="4736153"/>
            <a:ext cx="4429125" cy="171450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pt-BR" noProof="0"/>
              <a:t>Prof Patricia A A Marques LEB1571 Irrigação ESALQ 2023</a:t>
            </a:r>
          </a:p>
        </p:txBody>
      </p:sp>
    </p:spTree>
    <p:extLst>
      <p:ext uri="{BB962C8B-B14F-4D97-AF65-F5344CB8AC3E}">
        <p14:creationId xmlns:p14="http://schemas.microsoft.com/office/powerpoint/2010/main" val="401739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">
            <a:extLst>
              <a:ext uri="{FF2B5EF4-FFF2-40B4-BE49-F238E27FC236}">
                <a16:creationId xmlns:a16="http://schemas.microsoft.com/office/drawing/2014/main" id="{21332D3F-13AB-CD69-E460-A5D2CEACF2B7}"/>
              </a:ext>
            </a:extLst>
          </p:cNvPr>
          <p:cNvGrpSpPr/>
          <p:nvPr/>
        </p:nvGrpSpPr>
        <p:grpSpPr>
          <a:xfrm>
            <a:off x="827584" y="1700808"/>
            <a:ext cx="7841449" cy="3983303"/>
            <a:chOff x="1879182" y="1316018"/>
            <a:chExt cx="4200007" cy="2514600"/>
          </a:xfrm>
        </p:grpSpPr>
        <p:sp>
          <p:nvSpPr>
            <p:cNvPr id="5" name="Rectangle 1">
              <a:extLst>
                <a:ext uri="{FF2B5EF4-FFF2-40B4-BE49-F238E27FC236}">
                  <a16:creationId xmlns:a16="http://schemas.microsoft.com/office/drawing/2014/main" id="{A57BAEEA-3AFC-BF0B-9BED-259CB913F8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76876" y="1616055"/>
              <a:ext cx="3077766" cy="2214563"/>
            </a:xfrm>
            <a:prstGeom prst="rect">
              <a:avLst/>
            </a:prstGeom>
            <a:solidFill>
              <a:srgbClr val="FFFFFF"/>
            </a:solidFill>
            <a:ln w="25560">
              <a:solidFill>
                <a:srgbClr val="F7964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 altLang="pt-BR" sz="2400"/>
            </a:p>
          </p:txBody>
        </p:sp>
        <p:sp>
          <p:nvSpPr>
            <p:cNvPr id="14" name="Rectangle 10">
              <a:extLst>
                <a:ext uri="{FF2B5EF4-FFF2-40B4-BE49-F238E27FC236}">
                  <a16:creationId xmlns:a16="http://schemas.microsoft.com/office/drawing/2014/main" id="{3FC74A07-C2CE-C071-0756-379D62F5A7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94873" y="1316018"/>
              <a:ext cx="491150" cy="276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67500" tIns="33750" rIns="67500" bIns="33750">
              <a:spAutoFit/>
            </a:bodyPr>
            <a:lstStyle>
              <a:lvl1pPr eaLnBrk="0">
                <a:tabLst>
                  <a:tab pos="723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1pPr>
              <a:lvl2pPr eaLnBrk="0">
                <a:tabLst>
                  <a:tab pos="723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2pPr>
              <a:lvl3pPr eaLnBrk="0">
                <a:tabLst>
                  <a:tab pos="723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3pPr>
              <a:lvl4pPr eaLnBrk="0">
                <a:tabLst>
                  <a:tab pos="723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4pPr>
              <a:lvl5pPr eaLnBrk="0">
                <a:tabLst>
                  <a:tab pos="723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</a:pPr>
              <a:r>
                <a:rPr lang="pt-BR" altLang="pt-BR" sz="2400" dirty="0">
                  <a:latin typeface="Calibri" panose="020F0502020204030204" pitchFamily="34" charset="0"/>
                </a:rPr>
                <a:t>600 m</a:t>
              </a:r>
            </a:p>
          </p:txBody>
        </p:sp>
        <p:sp>
          <p:nvSpPr>
            <p:cNvPr id="15" name="Rectangle 11">
              <a:extLst>
                <a:ext uri="{FF2B5EF4-FFF2-40B4-BE49-F238E27FC236}">
                  <a16:creationId xmlns:a16="http://schemas.microsoft.com/office/drawing/2014/main" id="{BA5186B1-475F-7463-5C71-F4D19B885C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71323" y="2585224"/>
              <a:ext cx="407866" cy="276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67500" tIns="33750" rIns="67500" bIns="33750">
              <a:spAutoFit/>
            </a:bodyPr>
            <a:lstStyle>
              <a:lvl1pPr eaLnBrk="0">
                <a:tabLst>
                  <a:tab pos="723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1pPr>
              <a:lvl2pPr eaLnBrk="0">
                <a:tabLst>
                  <a:tab pos="723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2pPr>
              <a:lvl3pPr eaLnBrk="0">
                <a:tabLst>
                  <a:tab pos="723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3pPr>
              <a:lvl4pPr eaLnBrk="0">
                <a:tabLst>
                  <a:tab pos="723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4pPr>
              <a:lvl5pPr eaLnBrk="0">
                <a:tabLst>
                  <a:tab pos="723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</a:pPr>
              <a:r>
                <a:rPr lang="pt-BR" altLang="pt-BR" sz="2400" dirty="0">
                  <a:latin typeface="Calibri" panose="020F0502020204030204" pitchFamily="34" charset="0"/>
                </a:rPr>
                <a:t>50 m</a:t>
              </a:r>
            </a:p>
          </p:txBody>
        </p:sp>
        <p:sp>
          <p:nvSpPr>
            <p:cNvPr id="16" name="Rectangle 12">
              <a:extLst>
                <a:ext uri="{FF2B5EF4-FFF2-40B4-BE49-F238E27FC236}">
                  <a16:creationId xmlns:a16="http://schemas.microsoft.com/office/drawing/2014/main" id="{3BB5FF88-10BD-D7ED-7E8A-DEE1EA2FBA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9182" y="2516168"/>
              <a:ext cx="310845" cy="276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67500" tIns="33750" rIns="67500" bIns="33750">
              <a:spAutoFit/>
            </a:bodyPr>
            <a:lstStyle/>
            <a:p>
              <a:pPr hangingPunct="1">
                <a:lnSpc>
                  <a:spcPct val="100000"/>
                </a:lnSpc>
              </a:pPr>
              <a:r>
                <a:rPr lang="pt-BR" altLang="pt-BR" sz="2400" dirty="0">
                  <a:latin typeface="Calibri" panose="020F0502020204030204" pitchFamily="34" charset="0"/>
                </a:rPr>
                <a:t>6% </a:t>
              </a:r>
            </a:p>
          </p:txBody>
        </p:sp>
        <p:sp>
          <p:nvSpPr>
            <p:cNvPr id="17" name="AutoShape 13">
              <a:extLst>
                <a:ext uri="{FF2B5EF4-FFF2-40B4-BE49-F238E27FC236}">
                  <a16:creationId xmlns:a16="http://schemas.microsoft.com/office/drawing/2014/main" id="{72D39059-3B7C-7FDB-44DA-150A6FAAA3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6376" y="2445920"/>
              <a:ext cx="80963" cy="415529"/>
            </a:xfrm>
            <a:prstGeom prst="downArrow">
              <a:avLst>
                <a:gd name="adj1" fmla="val 50000"/>
                <a:gd name="adj2" fmla="val 128309"/>
              </a:avLst>
            </a:prstGeom>
            <a:solidFill>
              <a:srgbClr val="4F81BD"/>
            </a:solidFill>
            <a:ln w="25560">
              <a:solidFill>
                <a:srgbClr val="3A5F8B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 altLang="pt-BR" sz="2400"/>
            </a:p>
          </p:txBody>
        </p:sp>
      </p:grpSp>
      <p:sp>
        <p:nvSpPr>
          <p:cNvPr id="25" name="Retângulo 24">
            <a:extLst>
              <a:ext uri="{FF2B5EF4-FFF2-40B4-BE49-F238E27FC236}">
                <a16:creationId xmlns:a16="http://schemas.microsoft.com/office/drawing/2014/main" id="{DC257147-976C-5E66-4EC0-E84DDBB83414}"/>
              </a:ext>
            </a:extLst>
          </p:cNvPr>
          <p:cNvSpPr/>
          <p:nvPr/>
        </p:nvSpPr>
        <p:spPr>
          <a:xfrm>
            <a:off x="3370511" y="766501"/>
            <a:ext cx="2889935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 err="1"/>
              <a:t>Cabeçal</a:t>
            </a:r>
            <a:r>
              <a:rPr lang="pt-BR" sz="2400" dirty="0"/>
              <a:t> de controle</a:t>
            </a:r>
          </a:p>
        </p:txBody>
      </p:sp>
      <p:sp>
        <p:nvSpPr>
          <p:cNvPr id="26" name="Rectangle 16">
            <a:extLst>
              <a:ext uri="{FF2B5EF4-FFF2-40B4-BE49-F238E27FC236}">
                <a16:creationId xmlns:a16="http://schemas.microsoft.com/office/drawing/2014/main" id="{282560D0-73A1-6657-25CE-E56F3D4314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10472" y="597569"/>
            <a:ext cx="2158453" cy="1321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5000" rIns="90000" bIns="45000">
            <a:spAutoFit/>
          </a:bodyPr>
          <a:lstStyle>
            <a:lvl1pPr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pt-BR" altLang="pt-BR" sz="2000" dirty="0" err="1">
                <a:latin typeface="Calibri" panose="020F0502020204030204" pitchFamily="34" charset="0"/>
              </a:rPr>
              <a:t>hf</a:t>
            </a:r>
            <a:r>
              <a:rPr lang="pt-BR" altLang="pt-BR" sz="2000" dirty="0">
                <a:latin typeface="Calibri" panose="020F0502020204030204" pitchFamily="34" charset="0"/>
              </a:rPr>
              <a:t> </a:t>
            </a:r>
            <a:r>
              <a:rPr lang="pt-BR" altLang="pt-BR" sz="2000" dirty="0" err="1">
                <a:latin typeface="Calibri" panose="020F0502020204030204" pitchFamily="34" charset="0"/>
              </a:rPr>
              <a:t>cabeçal</a:t>
            </a:r>
            <a:r>
              <a:rPr lang="pt-BR" altLang="pt-BR" sz="2000" dirty="0">
                <a:latin typeface="Calibri" panose="020F0502020204030204" pitchFamily="34" charset="0"/>
              </a:rPr>
              <a:t>= 5  </a:t>
            </a:r>
            <a:r>
              <a:rPr lang="pt-BR" altLang="pt-BR" sz="2000" dirty="0" err="1">
                <a:latin typeface="Calibri" panose="020F0502020204030204" pitchFamily="34" charset="0"/>
              </a:rPr>
              <a:t>mca</a:t>
            </a:r>
            <a:endParaRPr lang="pt-BR" altLang="pt-BR" sz="2000" dirty="0">
              <a:latin typeface="Calibri" panose="020F0502020204030204" pitchFamily="34" charset="0"/>
            </a:endParaRPr>
          </a:p>
          <a:p>
            <a:pPr eaLnBrk="1" hangingPunct="1">
              <a:lnSpc>
                <a:spcPct val="100000"/>
              </a:lnSpc>
            </a:pPr>
            <a:r>
              <a:rPr lang="pt-BR" altLang="pt-BR" sz="2000" dirty="0" err="1">
                <a:latin typeface="Calibri" panose="020F0502020204030204" pitchFamily="34" charset="0"/>
              </a:rPr>
              <a:t>Hgs</a:t>
            </a:r>
            <a:r>
              <a:rPr lang="pt-BR" altLang="pt-BR" sz="2000" dirty="0">
                <a:latin typeface="Calibri" panose="020F0502020204030204" pitchFamily="34" charset="0"/>
              </a:rPr>
              <a:t> = 3m</a:t>
            </a:r>
          </a:p>
          <a:p>
            <a:pPr eaLnBrk="1" hangingPunct="1">
              <a:lnSpc>
                <a:spcPct val="100000"/>
              </a:lnSpc>
            </a:pPr>
            <a:r>
              <a:rPr lang="pt-BR" altLang="pt-BR" sz="2000" dirty="0" err="1">
                <a:latin typeface="Calibri" panose="020F0502020204030204" pitchFamily="34" charset="0"/>
              </a:rPr>
              <a:t>Hfs</a:t>
            </a:r>
            <a:r>
              <a:rPr lang="pt-BR" altLang="pt-BR" sz="2000" dirty="0">
                <a:latin typeface="Calibri" panose="020F0502020204030204" pitchFamily="34" charset="0"/>
              </a:rPr>
              <a:t> = 0,8 m</a:t>
            </a:r>
          </a:p>
          <a:p>
            <a:pPr eaLnBrk="1" hangingPunct="1">
              <a:lnSpc>
                <a:spcPct val="100000"/>
              </a:lnSpc>
            </a:pPr>
            <a:endParaRPr lang="pt-BR" altLang="pt-BR" sz="2000" dirty="0">
              <a:latin typeface="Calibri" panose="020F0502020204030204" pitchFamily="34" charset="0"/>
            </a:endParaRPr>
          </a:p>
        </p:txBody>
      </p:sp>
      <p:sp>
        <p:nvSpPr>
          <p:cNvPr id="27" name="Rectangle 12">
            <a:extLst>
              <a:ext uri="{FF2B5EF4-FFF2-40B4-BE49-F238E27FC236}">
                <a16:creationId xmlns:a16="http://schemas.microsoft.com/office/drawing/2014/main" id="{BCC5FC50-17CF-2F9A-9F8E-34DF093BAA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24806" y="5724203"/>
            <a:ext cx="625790" cy="460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5000" rIns="90000" bIns="45000">
            <a:spAutoFit/>
          </a:bodyPr>
          <a:lstStyle/>
          <a:p>
            <a:pPr hangingPunct="1">
              <a:lnSpc>
                <a:spcPct val="100000"/>
              </a:lnSpc>
            </a:pPr>
            <a:r>
              <a:rPr lang="pt-BR" altLang="pt-BR" sz="2400" dirty="0">
                <a:latin typeface="Calibri" panose="020F0502020204030204" pitchFamily="34" charset="0"/>
              </a:rPr>
              <a:t>0% </a:t>
            </a:r>
          </a:p>
        </p:txBody>
      </p:sp>
      <p:sp>
        <p:nvSpPr>
          <p:cNvPr id="28" name="AutoShape 13">
            <a:extLst>
              <a:ext uri="{FF2B5EF4-FFF2-40B4-BE49-F238E27FC236}">
                <a16:creationId xmlns:a16="http://schemas.microsoft.com/office/drawing/2014/main" id="{9B10A64F-5A3C-D8AD-C978-281C02260111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3565015" y="5631124"/>
            <a:ext cx="107950" cy="554038"/>
          </a:xfrm>
          <a:prstGeom prst="downArrow">
            <a:avLst>
              <a:gd name="adj1" fmla="val 50000"/>
              <a:gd name="adj2" fmla="val 128309"/>
            </a:avLst>
          </a:prstGeom>
          <a:solidFill>
            <a:srgbClr val="4F81BD"/>
          </a:solidFill>
          <a:ln w="25560">
            <a:solidFill>
              <a:srgbClr val="3A5F8B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 alt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93E39A16-67E0-1787-21FB-2B4B53AA7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9552" y="6201791"/>
            <a:ext cx="5004665" cy="365125"/>
          </a:xfrm>
        </p:spPr>
        <p:txBody>
          <a:bodyPr/>
          <a:lstStyle/>
          <a:p>
            <a:pPr>
              <a:defRPr/>
            </a:pPr>
            <a:r>
              <a:rPr lang="pt-BR" dirty="0" err="1"/>
              <a:t>Prof</a:t>
            </a:r>
            <a:r>
              <a:rPr lang="pt-BR" dirty="0"/>
              <a:t> Patricia A </a:t>
            </a:r>
            <a:r>
              <a:rPr lang="pt-BR" dirty="0" err="1"/>
              <a:t>A</a:t>
            </a:r>
            <a:r>
              <a:rPr lang="pt-BR" dirty="0"/>
              <a:t> Marques LEB1571 Irrigação ESALQ 2023</a:t>
            </a:r>
          </a:p>
        </p:txBody>
      </p:sp>
    </p:spTree>
    <p:extLst>
      <p:ext uri="{BB962C8B-B14F-4D97-AF65-F5344CB8AC3E}">
        <p14:creationId xmlns:p14="http://schemas.microsoft.com/office/powerpoint/2010/main" val="32142272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Object 3">
                <a:extLst>
                  <a:ext uri="{FF2B5EF4-FFF2-40B4-BE49-F238E27FC236}">
                    <a16:creationId xmlns:a16="http://schemas.microsoft.com/office/drawing/2014/main" id="{BA4A9C3F-88B4-4653-8B9D-BF62F15539B7}"/>
                  </a:ext>
                </a:extLst>
              </p:cNvPr>
              <p:cNvSpPr txBox="1"/>
              <p:nvPr/>
            </p:nvSpPr>
            <p:spPr bwMode="auto">
              <a:xfrm>
                <a:off x="643241" y="1376610"/>
                <a:ext cx="7857518" cy="410478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>
                <a:normAutofit/>
              </a:bodyPr>
              <a:lstStyle/>
              <a:p>
                <a:r>
                  <a:rPr lang="pt-BR" sz="2000" b="1" u="sng" dirty="0">
                    <a:solidFill>
                      <a:srgbClr val="000000"/>
                    </a:solidFill>
                  </a:rPr>
                  <a:t>Passo 1)</a:t>
                </a:r>
                <a:r>
                  <a:rPr lang="pt-BR" sz="2000" b="1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BR" sz="2000" b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𝐂</m:t>
                    </m:r>
                    <m:r>
                      <a:rPr lang="pt-BR" sz="2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𝐨𝐧𝐬𝐮𝐦𝐨</m:t>
                    </m:r>
                    <m:r>
                      <a:rPr lang="pt-BR" sz="2000" b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pt-BR" sz="2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𝐝𝐞</m:t>
                    </m:r>
                    <m:r>
                      <a:rPr lang="pt-BR" sz="2000" b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á</m:t>
                    </m:r>
                    <m:r>
                      <a:rPr lang="pt-BR" sz="2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𝐠𝐮𝐚</m:t>
                    </m:r>
                  </m:oMath>
                </a14:m>
                <a:endParaRPr lang="pt-BR" sz="2000" b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endParaRPr lang="pt-BR" sz="2000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sz="2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ETo</m:t>
                      </m:r>
                      <m:r>
                        <a:rPr lang="pt-BR" sz="2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pt-BR" sz="2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ECA</m:t>
                      </m:r>
                      <m:r>
                        <a:rPr lang="pt-BR" sz="2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. </m:t>
                      </m:r>
                      <m:r>
                        <m:rPr>
                          <m:sty m:val="p"/>
                        </m:rPr>
                        <a:rPr lang="pt-BR" sz="2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Kp</m:t>
                      </m:r>
                      <m:r>
                        <a:rPr lang="pt-BR" sz="2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=8</m:t>
                      </m:r>
                      <m:f>
                        <m:fPr>
                          <m:ctrlP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pt-BR" sz="20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mm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pt-BR" sz="20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dia</m:t>
                          </m:r>
                        </m:den>
                      </m:f>
                      <m:r>
                        <a:rPr lang="pt-BR" sz="2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 0,8=6,4</m:t>
                      </m:r>
                      <m:f>
                        <m:fPr>
                          <m:ctrlP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pt-BR" sz="20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mm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pt-BR" sz="20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dia</m:t>
                          </m:r>
                        </m:den>
                      </m:f>
                    </m:oMath>
                  </m:oMathPara>
                </a14:m>
                <a:endParaRPr lang="pt-BR" sz="2000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endParaRPr lang="pt-BR" sz="2000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sz="2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Etm</m:t>
                      </m:r>
                      <m:r>
                        <a:rPr lang="pt-BR" sz="2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r>
                        <m:rPr>
                          <m:sty m:val="p"/>
                        </m:rPr>
                        <a:rPr lang="pt-BR" sz="2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ETo</m:t>
                      </m:r>
                      <m:r>
                        <a:rPr lang="pt-BR" sz="2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. </m:t>
                      </m:r>
                      <m:r>
                        <m:rPr>
                          <m:sty m:val="p"/>
                        </m:rPr>
                        <a:rPr lang="pt-BR" sz="2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kc</m:t>
                      </m:r>
                      <m:r>
                        <a:rPr lang="pt-BR" sz="2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=6,4</m:t>
                      </m:r>
                      <m:f>
                        <m:fPr>
                          <m:ctrlP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pt-BR" sz="20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mm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pt-BR" sz="20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da</m:t>
                          </m:r>
                        </m:den>
                      </m:f>
                      <m:r>
                        <a:rPr lang="pt-BR" sz="2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. 0,9=5,8</m:t>
                      </m:r>
                      <m:f>
                        <m:fPr>
                          <m:ctrlP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pt-BR" sz="20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mm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pt-BR" sz="20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dia</m:t>
                          </m:r>
                        </m:den>
                      </m:f>
                    </m:oMath>
                  </m:oMathPara>
                </a14:m>
                <a:endParaRPr lang="pt-BR" sz="2000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endParaRPr lang="pt-BR" sz="2000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endParaRPr lang="pt-BR" sz="2000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sz="2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Etg</m:t>
                      </m:r>
                      <m:r>
                        <a:rPr lang="pt-BR" sz="2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pt-BR" sz="20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evapotranspira</m:t>
                          </m:r>
                          <m:r>
                            <a:rPr lang="pt-BR" sz="20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çã</m:t>
                          </m:r>
                          <m:r>
                            <m:rPr>
                              <m:sty m:val="p"/>
                            </m:rPr>
                            <a:rPr lang="pt-BR" sz="20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o</m:t>
                          </m:r>
                          <m:r>
                            <a:rPr lang="pt-BR" sz="20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pt-BR" sz="20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reduzida</m:t>
                          </m:r>
                          <m:r>
                            <a:rPr lang="pt-BR" sz="20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pt-BR" sz="20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para</m:t>
                          </m:r>
                          <m:r>
                            <a:rPr lang="pt-BR" sz="20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pt-BR" sz="20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irriga</m:t>
                          </m:r>
                          <m:r>
                            <a:rPr lang="pt-BR" sz="20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çã</m:t>
                          </m:r>
                          <m:r>
                            <m:rPr>
                              <m:sty m:val="p"/>
                            </m:rPr>
                            <a:rPr lang="pt-BR" sz="20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o</m:t>
                          </m:r>
                          <m:r>
                            <a:rPr lang="pt-BR" sz="20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pt-BR" sz="20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localizada</m:t>
                          </m:r>
                        </m:e>
                      </m:d>
                    </m:oMath>
                  </m:oMathPara>
                </a14:m>
                <a:endParaRPr lang="pt-BR" sz="2000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sz="2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Etg</m:t>
                      </m:r>
                      <m:r>
                        <a:rPr lang="pt-BR" sz="2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pt-BR" sz="2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Etm</m:t>
                      </m:r>
                      <m:r>
                        <a:rPr lang="pt-BR" sz="2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. </m:t>
                      </m:r>
                      <m:r>
                        <m:rPr>
                          <m:sty m:val="p"/>
                        </m:rPr>
                        <a:rPr lang="pt-BR" sz="2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Kr</m:t>
                      </m:r>
                    </m:oMath>
                  </m:oMathPara>
                </a14:m>
                <a:endParaRPr lang="pt-BR" sz="2000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endParaRPr lang="pt-BR" sz="2000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endParaRPr lang="pt-BR" sz="2000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endParaRPr lang="pt-BR" sz="2000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endParaRPr lang="pt-BR" sz="2000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endParaRPr lang="pt-BR" sz="2000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endParaRPr lang="pt-BR" sz="2000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endParaRPr lang="pt-BR" sz="2000" u="sng" dirty="0">
                  <a:solidFill>
                    <a:srgbClr val="000000"/>
                  </a:solidFill>
                </a:endParaRPr>
              </a:p>
              <a:p>
                <a:endParaRPr lang="pt-BR" sz="2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Object 3">
                <a:extLst>
                  <a:ext uri="{FF2B5EF4-FFF2-40B4-BE49-F238E27FC236}">
                    <a16:creationId xmlns:a16="http://schemas.microsoft.com/office/drawing/2014/main" id="{BA4A9C3F-88B4-4653-8B9D-BF62F15539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43241" y="1376610"/>
                <a:ext cx="7857518" cy="4104780"/>
              </a:xfrm>
              <a:prstGeom prst="rect">
                <a:avLst/>
              </a:prstGeom>
              <a:blipFill>
                <a:blip r:embed="rId2"/>
                <a:stretch>
                  <a:fillRect l="-775" t="-59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Espaço Reservado para Rodapé 1">
            <a:extLst>
              <a:ext uri="{FF2B5EF4-FFF2-40B4-BE49-F238E27FC236}">
                <a16:creationId xmlns:a16="http://schemas.microsoft.com/office/drawing/2014/main" id="{48DECF41-37CF-4B23-ABEC-569F20A3D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pt-BR" noProof="0" dirty="0" err="1"/>
              <a:t>Prof</a:t>
            </a:r>
            <a:r>
              <a:rPr lang="pt-BR" noProof="0" dirty="0"/>
              <a:t> Patricia A </a:t>
            </a:r>
            <a:r>
              <a:rPr lang="pt-BR" noProof="0" dirty="0" err="1"/>
              <a:t>A</a:t>
            </a:r>
            <a:r>
              <a:rPr lang="pt-BR" noProof="0" dirty="0"/>
              <a:t> Marques LEB1571 Irrigação ESALQ 2023</a:t>
            </a:r>
          </a:p>
        </p:txBody>
      </p:sp>
    </p:spTree>
    <p:extLst>
      <p:ext uri="{BB962C8B-B14F-4D97-AF65-F5344CB8AC3E}">
        <p14:creationId xmlns:p14="http://schemas.microsoft.com/office/powerpoint/2010/main" val="34047519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810F6678-2D15-467D-F905-A7A588D557F9}"/>
              </a:ext>
            </a:extLst>
          </p:cNvPr>
          <p:cNvSpPr txBox="1"/>
          <p:nvPr/>
        </p:nvSpPr>
        <p:spPr>
          <a:xfrm>
            <a:off x="2942625" y="5231232"/>
            <a:ext cx="730071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2400" b="1" dirty="0"/>
              <a:t>7 m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BB8AF48B-1C36-6D51-C39B-F165E2E0B943}"/>
              </a:ext>
            </a:extLst>
          </p:cNvPr>
          <p:cNvSpPr txBox="1"/>
          <p:nvPr/>
        </p:nvSpPr>
        <p:spPr>
          <a:xfrm>
            <a:off x="4265243" y="4197636"/>
            <a:ext cx="8158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2400" b="1" dirty="0"/>
              <a:t>6 m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14D6DFFD-F2D3-6BFF-5F4B-017DE9CA79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7343"/>
          <a:stretch/>
        </p:blipFill>
        <p:spPr>
          <a:xfrm>
            <a:off x="1475656" y="1196752"/>
            <a:ext cx="2543398" cy="3755461"/>
          </a:xfrm>
          <a:prstGeom prst="rect">
            <a:avLst/>
          </a:prstGeom>
        </p:spPr>
      </p:pic>
      <p:cxnSp>
        <p:nvCxnSpPr>
          <p:cNvPr id="7" name="Conector de Seta Reta 6">
            <a:extLst>
              <a:ext uri="{FF2B5EF4-FFF2-40B4-BE49-F238E27FC236}">
                <a16:creationId xmlns:a16="http://schemas.microsoft.com/office/drawing/2014/main" id="{455A54C6-967F-7B28-5A45-FEF7470F91A6}"/>
              </a:ext>
            </a:extLst>
          </p:cNvPr>
          <p:cNvCxnSpPr>
            <a:cxnSpLocks/>
          </p:cNvCxnSpPr>
          <p:nvPr/>
        </p:nvCxnSpPr>
        <p:spPr>
          <a:xfrm>
            <a:off x="2747355" y="5113472"/>
            <a:ext cx="1271699" cy="0"/>
          </a:xfrm>
          <a:prstGeom prst="straightConnector1">
            <a:avLst/>
          </a:prstGeom>
          <a:ln w="38100" cap="flat" cmpd="sng" algn="ctr">
            <a:solidFill>
              <a:schemeClr val="accent3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8" name="Conector de Seta Reta 7">
            <a:extLst>
              <a:ext uri="{FF2B5EF4-FFF2-40B4-BE49-F238E27FC236}">
                <a16:creationId xmlns:a16="http://schemas.microsoft.com/office/drawing/2014/main" id="{1BE83B8E-27CB-55C9-2BE6-CD8FA4F4C568}"/>
              </a:ext>
            </a:extLst>
          </p:cNvPr>
          <p:cNvCxnSpPr>
            <a:cxnSpLocks/>
          </p:cNvCxnSpPr>
          <p:nvPr/>
        </p:nvCxnSpPr>
        <p:spPr>
          <a:xfrm>
            <a:off x="2035962" y="1044792"/>
            <a:ext cx="1271699" cy="0"/>
          </a:xfrm>
          <a:prstGeom prst="straightConnector1">
            <a:avLst/>
          </a:prstGeom>
          <a:ln w="38100" cap="flat" cmpd="sng" algn="ctr">
            <a:solidFill>
              <a:schemeClr val="accent3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9" name="CaixaDeTexto 8">
            <a:extLst>
              <a:ext uri="{FF2B5EF4-FFF2-40B4-BE49-F238E27FC236}">
                <a16:creationId xmlns:a16="http://schemas.microsoft.com/office/drawing/2014/main" id="{A39D3D7A-94FB-7D79-4821-8A77C268CB48}"/>
              </a:ext>
            </a:extLst>
          </p:cNvPr>
          <p:cNvSpPr txBox="1"/>
          <p:nvPr/>
        </p:nvSpPr>
        <p:spPr>
          <a:xfrm>
            <a:off x="471447" y="2164033"/>
            <a:ext cx="91092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2400" b="1" dirty="0"/>
              <a:t>6 m</a:t>
            </a:r>
          </a:p>
        </p:txBody>
      </p:sp>
      <p:cxnSp>
        <p:nvCxnSpPr>
          <p:cNvPr id="10" name="Conector de Seta Reta 9">
            <a:extLst>
              <a:ext uri="{FF2B5EF4-FFF2-40B4-BE49-F238E27FC236}">
                <a16:creationId xmlns:a16="http://schemas.microsoft.com/office/drawing/2014/main" id="{FEE32BF4-DAAF-C812-D7BA-10B65F1B5A37}"/>
              </a:ext>
            </a:extLst>
          </p:cNvPr>
          <p:cNvCxnSpPr>
            <a:cxnSpLocks/>
          </p:cNvCxnSpPr>
          <p:nvPr/>
        </p:nvCxnSpPr>
        <p:spPr>
          <a:xfrm>
            <a:off x="4192701" y="3847166"/>
            <a:ext cx="0" cy="1266306"/>
          </a:xfrm>
          <a:prstGeom prst="straightConnector1">
            <a:avLst/>
          </a:prstGeom>
          <a:ln w="38100" cap="flat" cmpd="sng" algn="ctr">
            <a:solidFill>
              <a:schemeClr val="accent3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1" name="Conector de Seta Reta 10">
            <a:extLst>
              <a:ext uri="{FF2B5EF4-FFF2-40B4-BE49-F238E27FC236}">
                <a16:creationId xmlns:a16="http://schemas.microsoft.com/office/drawing/2014/main" id="{7871571A-5639-E61A-B5E4-1DCBE39D6C31}"/>
              </a:ext>
            </a:extLst>
          </p:cNvPr>
          <p:cNvCxnSpPr>
            <a:cxnSpLocks/>
          </p:cNvCxnSpPr>
          <p:nvPr/>
        </p:nvCxnSpPr>
        <p:spPr>
          <a:xfrm>
            <a:off x="1289084" y="1675172"/>
            <a:ext cx="0" cy="1266306"/>
          </a:xfrm>
          <a:prstGeom prst="straightConnector1">
            <a:avLst/>
          </a:prstGeom>
          <a:ln w="38100" cap="flat" cmpd="sng" algn="ctr">
            <a:solidFill>
              <a:schemeClr val="accent3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B2B76753-DC46-4439-ACB8-125E46FEDC4C}"/>
              </a:ext>
            </a:extLst>
          </p:cNvPr>
          <p:cNvSpPr txBox="1"/>
          <p:nvPr/>
        </p:nvSpPr>
        <p:spPr>
          <a:xfrm>
            <a:off x="2322422" y="524247"/>
            <a:ext cx="84986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2400" b="1" dirty="0"/>
              <a:t>7 m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5F6CBF90-60A1-2848-561C-28DF6FA72E3E}"/>
              </a:ext>
            </a:extLst>
          </p:cNvPr>
          <p:cNvSpPr txBox="1"/>
          <p:nvPr/>
        </p:nvSpPr>
        <p:spPr>
          <a:xfrm>
            <a:off x="6838036" y="4454671"/>
            <a:ext cx="55015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t-BR" b="1" dirty="0"/>
              <a:t>7 m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D9093ED1-964B-4A82-85E6-AB5118CC4B06}"/>
              </a:ext>
            </a:extLst>
          </p:cNvPr>
          <p:cNvSpPr txBox="1"/>
          <p:nvPr/>
        </p:nvSpPr>
        <p:spPr>
          <a:xfrm>
            <a:off x="8009401" y="3254399"/>
            <a:ext cx="55015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t-BR" b="1" dirty="0"/>
              <a:t>6 m</a:t>
            </a:r>
          </a:p>
        </p:txBody>
      </p:sp>
      <p:pic>
        <p:nvPicPr>
          <p:cNvPr id="17" name="Imagem 16">
            <a:extLst>
              <a:ext uri="{FF2B5EF4-FFF2-40B4-BE49-F238E27FC236}">
                <a16:creationId xmlns:a16="http://schemas.microsoft.com/office/drawing/2014/main" id="{7E4E10B3-E939-613D-F979-491C54FDAC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8671" t="71139"/>
          <a:stretch/>
        </p:blipFill>
        <p:spPr>
          <a:xfrm>
            <a:off x="6480909" y="2897134"/>
            <a:ext cx="1271700" cy="1083863"/>
          </a:xfrm>
          <a:prstGeom prst="rect">
            <a:avLst/>
          </a:prstGeom>
        </p:spPr>
      </p:pic>
      <p:cxnSp>
        <p:nvCxnSpPr>
          <p:cNvPr id="18" name="Conector de Seta Reta 17">
            <a:extLst>
              <a:ext uri="{FF2B5EF4-FFF2-40B4-BE49-F238E27FC236}">
                <a16:creationId xmlns:a16="http://schemas.microsoft.com/office/drawing/2014/main" id="{A04417AE-FAE1-647D-D7AD-988D219FEF2B}"/>
              </a:ext>
            </a:extLst>
          </p:cNvPr>
          <p:cNvCxnSpPr/>
          <p:nvPr/>
        </p:nvCxnSpPr>
        <p:spPr>
          <a:xfrm>
            <a:off x="6480910" y="4326922"/>
            <a:ext cx="1271699" cy="0"/>
          </a:xfrm>
          <a:prstGeom prst="straightConnector1">
            <a:avLst/>
          </a:prstGeom>
          <a:ln w="38100" cap="flat" cmpd="sng" algn="ctr">
            <a:solidFill>
              <a:schemeClr val="accent3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9" name="Conector de Seta Reta 18">
            <a:extLst>
              <a:ext uri="{FF2B5EF4-FFF2-40B4-BE49-F238E27FC236}">
                <a16:creationId xmlns:a16="http://schemas.microsoft.com/office/drawing/2014/main" id="{76F15F6D-B19B-52A3-EA25-D83CAB0835C5}"/>
              </a:ext>
            </a:extLst>
          </p:cNvPr>
          <p:cNvCxnSpPr>
            <a:cxnSpLocks/>
          </p:cNvCxnSpPr>
          <p:nvPr/>
        </p:nvCxnSpPr>
        <p:spPr>
          <a:xfrm>
            <a:off x="7943445" y="2875950"/>
            <a:ext cx="0" cy="1266306"/>
          </a:xfrm>
          <a:prstGeom prst="straightConnector1">
            <a:avLst/>
          </a:prstGeom>
          <a:ln w="38100" cap="flat" cmpd="sng" algn="ctr">
            <a:solidFill>
              <a:schemeClr val="accent3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0" name="Conector de Seta Reta 19">
            <a:extLst>
              <a:ext uri="{FF2B5EF4-FFF2-40B4-BE49-F238E27FC236}">
                <a16:creationId xmlns:a16="http://schemas.microsoft.com/office/drawing/2014/main" id="{4685CBD6-481E-65AC-84B7-5701E1A7D859}"/>
              </a:ext>
            </a:extLst>
          </p:cNvPr>
          <p:cNvCxnSpPr>
            <a:cxnSpLocks/>
          </p:cNvCxnSpPr>
          <p:nvPr/>
        </p:nvCxnSpPr>
        <p:spPr>
          <a:xfrm flipV="1">
            <a:off x="6627554" y="3376609"/>
            <a:ext cx="910926" cy="10535"/>
          </a:xfrm>
          <a:prstGeom prst="straightConnector1">
            <a:avLst/>
          </a:prstGeom>
          <a:ln w="57150" cap="flat" cmpd="sng" algn="ctr">
            <a:solidFill>
              <a:schemeClr val="bg1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BBDB0E64-5720-C8DC-E991-7D991F8267C2}"/>
              </a:ext>
            </a:extLst>
          </p:cNvPr>
          <p:cNvSpPr txBox="1"/>
          <p:nvPr/>
        </p:nvSpPr>
        <p:spPr>
          <a:xfrm>
            <a:off x="5408598" y="2394866"/>
            <a:ext cx="314041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t-BR" b="1" dirty="0"/>
              <a:t>Diâmetro sombreado = 5,66 m</a:t>
            </a:r>
          </a:p>
        </p:txBody>
      </p:sp>
      <p:sp>
        <p:nvSpPr>
          <p:cNvPr id="22" name="Seta: para a Direita 21">
            <a:extLst>
              <a:ext uri="{FF2B5EF4-FFF2-40B4-BE49-F238E27FC236}">
                <a16:creationId xmlns:a16="http://schemas.microsoft.com/office/drawing/2014/main" id="{64030628-56D8-A0C8-D203-71FC8C4181C4}"/>
              </a:ext>
            </a:extLst>
          </p:cNvPr>
          <p:cNvSpPr/>
          <p:nvPr/>
        </p:nvSpPr>
        <p:spPr>
          <a:xfrm>
            <a:off x="4716016" y="2701790"/>
            <a:ext cx="730055" cy="13032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Elipse 23">
            <a:extLst>
              <a:ext uri="{FF2B5EF4-FFF2-40B4-BE49-F238E27FC236}">
                <a16:creationId xmlns:a16="http://schemas.microsoft.com/office/drawing/2014/main" id="{5DF99753-23AF-B4E1-184A-1218572AE4EF}"/>
              </a:ext>
            </a:extLst>
          </p:cNvPr>
          <p:cNvSpPr/>
          <p:nvPr/>
        </p:nvSpPr>
        <p:spPr>
          <a:xfrm>
            <a:off x="6613402" y="2986922"/>
            <a:ext cx="910926" cy="904286"/>
          </a:xfrm>
          <a:prstGeom prst="ellipse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Espaço Reservado para Rodapé 1">
            <a:extLst>
              <a:ext uri="{FF2B5EF4-FFF2-40B4-BE49-F238E27FC236}">
                <a16:creationId xmlns:a16="http://schemas.microsoft.com/office/drawing/2014/main" id="{EC73E7F5-3A63-17BB-EBFE-16949739F8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Prof Patricia A A Marques LEB1571 Irrigação ESALQ 2023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319405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m 23">
            <a:extLst>
              <a:ext uri="{FF2B5EF4-FFF2-40B4-BE49-F238E27FC236}">
                <a16:creationId xmlns:a16="http://schemas.microsoft.com/office/drawing/2014/main" id="{5A8ECF1E-C50C-7B77-1DFB-BDD600CEFD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973" y="620304"/>
            <a:ext cx="2499577" cy="2176461"/>
          </a:xfrm>
          <a:prstGeom prst="rect">
            <a:avLst/>
          </a:prstGeom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id="{5F6CBF90-60A1-2848-561C-28DF6FA72E3E}"/>
              </a:ext>
            </a:extLst>
          </p:cNvPr>
          <p:cNvSpPr txBox="1"/>
          <p:nvPr/>
        </p:nvSpPr>
        <p:spPr>
          <a:xfrm>
            <a:off x="1452090" y="2977820"/>
            <a:ext cx="593432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t-BR" sz="2000" b="1" dirty="0"/>
              <a:t>7 m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D9093ED1-964B-4A82-85E6-AB5118CC4B06}"/>
              </a:ext>
            </a:extLst>
          </p:cNvPr>
          <p:cNvSpPr txBox="1"/>
          <p:nvPr/>
        </p:nvSpPr>
        <p:spPr>
          <a:xfrm>
            <a:off x="3203141" y="1457719"/>
            <a:ext cx="55015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t-BR" b="1" dirty="0"/>
              <a:t>6 m</a:t>
            </a:r>
          </a:p>
        </p:txBody>
      </p:sp>
      <p:cxnSp>
        <p:nvCxnSpPr>
          <p:cNvPr id="18" name="Conector de Seta Reta 17">
            <a:extLst>
              <a:ext uri="{FF2B5EF4-FFF2-40B4-BE49-F238E27FC236}">
                <a16:creationId xmlns:a16="http://schemas.microsoft.com/office/drawing/2014/main" id="{A04417AE-FAE1-647D-D7AD-988D219FEF2B}"/>
              </a:ext>
            </a:extLst>
          </p:cNvPr>
          <p:cNvCxnSpPr>
            <a:cxnSpLocks/>
          </p:cNvCxnSpPr>
          <p:nvPr/>
        </p:nvCxnSpPr>
        <p:spPr>
          <a:xfrm>
            <a:off x="488062" y="2996031"/>
            <a:ext cx="2521488" cy="0"/>
          </a:xfrm>
          <a:prstGeom prst="straightConnector1">
            <a:avLst/>
          </a:prstGeom>
          <a:ln w="38100" cap="flat" cmpd="sng" algn="ctr">
            <a:solidFill>
              <a:schemeClr val="accent3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9" name="Conector de Seta Reta 18">
            <a:extLst>
              <a:ext uri="{FF2B5EF4-FFF2-40B4-BE49-F238E27FC236}">
                <a16:creationId xmlns:a16="http://schemas.microsoft.com/office/drawing/2014/main" id="{76F15F6D-B19B-52A3-EA25-D83CAB0835C5}"/>
              </a:ext>
            </a:extLst>
          </p:cNvPr>
          <p:cNvCxnSpPr>
            <a:cxnSpLocks/>
          </p:cNvCxnSpPr>
          <p:nvPr/>
        </p:nvCxnSpPr>
        <p:spPr>
          <a:xfrm>
            <a:off x="3109445" y="620304"/>
            <a:ext cx="0" cy="2176461"/>
          </a:xfrm>
          <a:prstGeom prst="straightConnector1">
            <a:avLst/>
          </a:prstGeom>
          <a:ln w="38100" cap="flat" cmpd="sng" algn="ctr">
            <a:solidFill>
              <a:schemeClr val="accent3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0" name="Conector de Seta Reta 19">
            <a:extLst>
              <a:ext uri="{FF2B5EF4-FFF2-40B4-BE49-F238E27FC236}">
                <a16:creationId xmlns:a16="http://schemas.microsoft.com/office/drawing/2014/main" id="{4685CBD6-481E-65AC-84B7-5701E1A7D859}"/>
              </a:ext>
            </a:extLst>
          </p:cNvPr>
          <p:cNvCxnSpPr>
            <a:cxnSpLocks/>
          </p:cNvCxnSpPr>
          <p:nvPr/>
        </p:nvCxnSpPr>
        <p:spPr>
          <a:xfrm>
            <a:off x="713830" y="1739864"/>
            <a:ext cx="2167272" cy="0"/>
          </a:xfrm>
          <a:prstGeom prst="straightConnector1">
            <a:avLst/>
          </a:prstGeom>
          <a:ln w="57150" cap="flat" cmpd="sng" algn="ctr">
            <a:solidFill>
              <a:schemeClr val="bg1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BBDB0E64-5720-C8DC-E991-7D991F8267C2}"/>
              </a:ext>
            </a:extLst>
          </p:cNvPr>
          <p:cNvSpPr txBox="1"/>
          <p:nvPr/>
        </p:nvSpPr>
        <p:spPr>
          <a:xfrm>
            <a:off x="227171" y="173943"/>
            <a:ext cx="314041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t-BR" b="1" dirty="0"/>
              <a:t>Diâmetro sombreado = 5,66 m</a:t>
            </a:r>
          </a:p>
        </p:txBody>
      </p:sp>
      <p:sp>
        <p:nvSpPr>
          <p:cNvPr id="3" name="Elipse 2">
            <a:extLst>
              <a:ext uri="{FF2B5EF4-FFF2-40B4-BE49-F238E27FC236}">
                <a16:creationId xmlns:a16="http://schemas.microsoft.com/office/drawing/2014/main" id="{5B71CD2B-1C7D-0C66-9F8C-C492E3822DCD}"/>
              </a:ext>
            </a:extLst>
          </p:cNvPr>
          <p:cNvSpPr/>
          <p:nvPr/>
        </p:nvSpPr>
        <p:spPr>
          <a:xfrm>
            <a:off x="731707" y="650415"/>
            <a:ext cx="2149395" cy="2178898"/>
          </a:xfrm>
          <a:prstGeom prst="ellipse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Object 3">
                <a:extLst>
                  <a:ext uri="{FF2B5EF4-FFF2-40B4-BE49-F238E27FC236}">
                    <a16:creationId xmlns:a16="http://schemas.microsoft.com/office/drawing/2014/main" id="{84BA3E86-94DB-C09F-744B-35BD038259D5}"/>
                  </a:ext>
                </a:extLst>
              </p:cNvPr>
              <p:cNvSpPr txBox="1"/>
              <p:nvPr/>
            </p:nvSpPr>
            <p:spPr bwMode="auto">
              <a:xfrm>
                <a:off x="3995936" y="394558"/>
                <a:ext cx="4774864" cy="2808312"/>
              </a:xfrm>
              <a:prstGeom prst="rect">
                <a:avLst/>
              </a:prstGeom>
              <a:ln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>
                <a:noAutofit/>
              </a:bodyPr>
              <a:lstStyle/>
              <a:p>
                <a:endParaRPr lang="pt-BR" sz="2000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sz="2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Etg</m:t>
                      </m:r>
                      <m:r>
                        <a:rPr lang="pt-BR" sz="2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pt-BR" sz="2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Etm</m:t>
                      </m:r>
                      <m:r>
                        <a:rPr lang="pt-BR" sz="2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. </m:t>
                      </m:r>
                      <m:r>
                        <m:rPr>
                          <m:sty m:val="p"/>
                        </m:rPr>
                        <a:rPr lang="pt-BR" sz="2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Kr</m:t>
                      </m:r>
                    </m:oMath>
                  </m:oMathPara>
                </a14:m>
                <a:endParaRPr lang="pt-BR" sz="2000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endParaRPr lang="pt-BR" sz="2000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00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pt-BR" sz="200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Kr</m:t>
                      </m:r>
                      <m:r>
                        <a:rPr lang="pt-BR" sz="20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é </m:t>
                      </m:r>
                      <m:r>
                        <m:rPr>
                          <m:sty m:val="p"/>
                        </m:rPr>
                        <a:rPr lang="pt-BR" sz="20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coeficiente</m:t>
                      </m:r>
                      <m:r>
                        <a:rPr lang="pt-BR" sz="20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pt-BR" sz="20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de</m:t>
                      </m:r>
                      <m:r>
                        <a:rPr lang="pt-BR" sz="20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pt-BR" sz="20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redu</m:t>
                      </m:r>
                      <m:r>
                        <a:rPr lang="pt-BR" sz="20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çã</m:t>
                      </m:r>
                      <m:r>
                        <m:rPr>
                          <m:sty m:val="p"/>
                        </m:rPr>
                        <a:rPr lang="pt-BR" sz="20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o</m:t>
                      </m:r>
                      <m:r>
                        <a:rPr lang="pt-BR" sz="20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pt-BR" sz="20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baseado</m:t>
                      </m:r>
                      <m:r>
                        <a:rPr lang="pt-BR" sz="20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pt-BR" sz="20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no</m:t>
                      </m:r>
                      <m:r>
                        <a:rPr lang="pt-BR" sz="20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pt-BR" sz="2000" b="0" i="0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sz="20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grau</m:t>
                      </m:r>
                      <m:r>
                        <a:rPr lang="pt-BR" sz="20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pt-BR" sz="20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de</m:t>
                      </m:r>
                      <m:r>
                        <a:rPr lang="pt-BR" sz="20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pt-BR" sz="20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cobertura</m:t>
                      </m:r>
                      <m:r>
                        <a:rPr lang="pt-BR" sz="20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pt-BR" sz="20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vegetal</m:t>
                      </m:r>
                      <m:r>
                        <a:rPr lang="pt-BR" sz="20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(</m:t>
                      </m:r>
                      <m:r>
                        <m:rPr>
                          <m:sty m:val="p"/>
                        </m:rPr>
                        <a:rPr lang="pt-BR" sz="20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GC</m:t>
                      </m:r>
                      <m:r>
                        <a:rPr lang="pt-BR" sz="20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 </m:t>
                      </m:r>
                    </m:oMath>
                  </m:oMathPara>
                </a14:m>
                <a:endParaRPr lang="pt-BR" sz="2000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endParaRPr lang="pt-BR" sz="2000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sz="20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GC</m:t>
                      </m:r>
                      <m:r>
                        <a:rPr lang="pt-BR" sz="20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0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á</m:t>
                          </m:r>
                          <m:r>
                            <m:rPr>
                              <m:sty m:val="p"/>
                            </m:rPr>
                            <a:rPr lang="pt-BR" sz="20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rea</m:t>
                          </m:r>
                          <m:r>
                            <a:rPr lang="pt-BR" sz="2000" b="0" i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pt-BR" sz="2000" b="0" i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sombreada</m:t>
                          </m:r>
                          <m:r>
                            <a:rPr lang="pt-BR" sz="2000" b="0" i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(</m:t>
                          </m:r>
                          <m:sSup>
                            <m:sSupPr>
                              <m:ctrlPr>
                                <a:rPr lang="pt-BR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pt-BR" sz="2000" b="0" i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m</m:t>
                              </m:r>
                            </m:e>
                            <m:sup>
                              <m:r>
                                <a:rPr lang="pt-BR" sz="2000" b="0" i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pt-BR" sz="2000" b="0" i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pt-BR" sz="2000" b="0" i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á</m:t>
                          </m:r>
                          <m:r>
                            <m:rPr>
                              <m:sty m:val="p"/>
                            </m:rPr>
                            <a:rPr lang="pt-BR" sz="2000" b="0" i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rea</m:t>
                          </m:r>
                          <m:r>
                            <a:rPr lang="pt-BR" sz="2000" b="0" i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pt-BR" sz="2000" b="0" i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total</m:t>
                          </m:r>
                          <m:r>
                            <a:rPr lang="pt-BR" sz="2000" b="0" i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(</m:t>
                          </m:r>
                          <m:sSup>
                            <m:sSupPr>
                              <m:ctrlPr>
                                <a:rPr lang="pt-BR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pt-BR" sz="2000" b="0" i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m</m:t>
                              </m:r>
                            </m:e>
                            <m:sup>
                              <m:r>
                                <a:rPr lang="pt-BR" sz="2000" b="0" i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pt-BR" sz="2000" b="0" i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pt-BR" sz="2000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endParaRPr lang="pt-BR" sz="2000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endParaRPr lang="pt-BR" sz="2000" u="sng" dirty="0">
                  <a:solidFill>
                    <a:srgbClr val="000000"/>
                  </a:solidFill>
                </a:endParaRPr>
              </a:p>
              <a:p>
                <a:endParaRPr lang="pt-BR" sz="2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8" name="Object 3">
                <a:extLst>
                  <a:ext uri="{FF2B5EF4-FFF2-40B4-BE49-F238E27FC236}">
                    <a16:creationId xmlns:a16="http://schemas.microsoft.com/office/drawing/2014/main" id="{84BA3E86-94DB-C09F-744B-35BD038259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95936" y="394558"/>
                <a:ext cx="4774864" cy="280831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Object 3">
                <a:extLst>
                  <a:ext uri="{FF2B5EF4-FFF2-40B4-BE49-F238E27FC236}">
                    <a16:creationId xmlns:a16="http://schemas.microsoft.com/office/drawing/2014/main" id="{49178BBB-46DD-5FE1-DCAD-2915F46FD73F}"/>
                  </a:ext>
                </a:extLst>
              </p:cNvPr>
              <p:cNvSpPr txBox="1"/>
              <p:nvPr/>
            </p:nvSpPr>
            <p:spPr bwMode="auto">
              <a:xfrm>
                <a:off x="227171" y="3465116"/>
                <a:ext cx="8543626" cy="313325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>
                <a:noAutofit/>
              </a:bodyPr>
              <a:lstStyle/>
              <a:p>
                <a:endParaRPr lang="pt-BR" sz="2000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sz="20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GC</m:t>
                      </m:r>
                      <m:r>
                        <a:rPr lang="pt-BR" sz="20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sz="2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π</m:t>
                          </m:r>
                          <m:r>
                            <a:rPr lang="pt-BR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.</m:t>
                          </m:r>
                          <m:f>
                            <m:fPr>
                              <m:ctrlPr>
                                <a:rPr lang="pt-BR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pt-BR" sz="20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sz="20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5,66</m:t>
                                  </m:r>
                                </m:e>
                                <m:sup>
                                  <m:r>
                                    <a:rPr lang="pt-BR" sz="20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pt-BR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num>
                        <m:den>
                          <m:r>
                            <a:rPr lang="pt-BR" sz="2000" b="0" i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6 . 7</m:t>
                          </m:r>
                        </m:den>
                      </m:f>
                      <m:r>
                        <a:rPr lang="pt-BR" sz="200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25,1599</m:t>
                          </m:r>
                          <m:r>
                            <a:rPr lang="pt-BR" sz="20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(</m:t>
                          </m:r>
                          <m:sSup>
                            <m:sSupPr>
                              <m:ctrlPr>
                                <a:rPr lang="pt-B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pt-BR" sz="20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m</m:t>
                              </m:r>
                            </m:e>
                            <m:sup>
                              <m:r>
                                <a:rPr lang="pt-BR" sz="20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pt-BR" sz="20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pt-BR" sz="2000" b="0" i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42 </m:t>
                          </m:r>
                          <m:r>
                            <a:rPr lang="pt-BR" sz="20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pt-B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pt-BR" sz="20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m</m:t>
                              </m:r>
                            </m:e>
                            <m:sup>
                              <m:r>
                                <a:rPr lang="pt-BR" sz="20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pt-BR" sz="20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pt-BR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=  0,599</m:t>
                      </m:r>
                    </m:oMath>
                  </m:oMathPara>
                </a14:m>
                <a:endParaRPr lang="pt-BR" sz="2000" b="0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endParaRPr lang="pt-BR" sz="2000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sz="20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Kr</m:t>
                      </m:r>
                      <m:r>
                        <a:rPr lang="pt-BR" sz="20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pt-BR" sz="20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GC</m:t>
                      </m:r>
                      <m:r>
                        <a:rPr lang="pt-BR" sz="20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pt-BR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000" b="0" i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sz="2000" b="0" i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pt-BR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2000" b="0" i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1 −</m:t>
                          </m:r>
                          <m:r>
                            <m:rPr>
                              <m:sty m:val="p"/>
                            </m:rPr>
                            <a:rPr lang="pt-BR" sz="2000" b="0" i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GC</m:t>
                          </m:r>
                        </m:e>
                      </m:d>
                      <m:r>
                        <a:rPr lang="pt-BR" sz="20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  0,599+</m:t>
                      </m:r>
                      <m:f>
                        <m:fPr>
                          <m:ctrlPr>
                            <a:rPr lang="pt-BR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000" b="0" i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sz="2000" b="0" i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pt-BR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2000" b="0" i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1−0,599</m:t>
                          </m:r>
                        </m:e>
                      </m:d>
                      <m:r>
                        <a:rPr lang="pt-BR" sz="20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=0,80</m:t>
                      </m:r>
                    </m:oMath>
                  </m:oMathPara>
                </a14:m>
                <a:endParaRPr lang="pt-BR" sz="2000" b="0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endParaRPr lang="pt-BR" sz="2000" b="0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sz="20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Assim</m:t>
                      </m:r>
                      <m:r>
                        <a:rPr lang="pt-BR" sz="20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m:rPr>
                          <m:sty m:val="p"/>
                        </m:rPr>
                        <a:rPr lang="pt-BR" sz="20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Etg</m:t>
                      </m:r>
                      <m:r>
                        <a:rPr lang="pt-BR" sz="20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pt-BR" sz="20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Etm</m:t>
                      </m:r>
                      <m:r>
                        <a:rPr lang="pt-BR" sz="20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.</m:t>
                      </m:r>
                      <m:r>
                        <m:rPr>
                          <m:sty m:val="p"/>
                        </m:rPr>
                        <a:rPr lang="pt-BR" sz="20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Kr</m:t>
                      </m:r>
                      <m:r>
                        <a:rPr lang="pt-BR" sz="20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=5,8</m:t>
                      </m:r>
                      <m:f>
                        <m:fPr>
                          <m:ctrlPr>
                            <a:rPr lang="pt-BR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pt-BR" sz="2000" b="0" i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mm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pt-BR" sz="2000" b="0" i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dia</m:t>
                          </m:r>
                        </m:den>
                      </m:f>
                      <m:r>
                        <a:rPr lang="pt-BR" sz="20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.0,80=4,64 </m:t>
                      </m:r>
                      <m:r>
                        <m:rPr>
                          <m:sty m:val="p"/>
                        </m:rPr>
                        <a:rPr lang="pt-BR" sz="20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mm</m:t>
                      </m:r>
                      <m:r>
                        <a:rPr lang="pt-BR" sz="20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m:rPr>
                          <m:sty m:val="p"/>
                        </m:rPr>
                        <a:rPr lang="pt-BR" sz="20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dia</m:t>
                      </m:r>
                    </m:oMath>
                  </m:oMathPara>
                </a14:m>
                <a:endParaRPr lang="pt-BR" sz="2000" b="0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endParaRPr lang="pt-BR" sz="2000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endParaRPr lang="pt-BR" sz="2000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endParaRPr lang="pt-BR" sz="2000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endParaRPr lang="pt-BR" sz="2000" u="sng" dirty="0">
                  <a:solidFill>
                    <a:srgbClr val="000000"/>
                  </a:solidFill>
                </a:endParaRPr>
              </a:p>
              <a:p>
                <a:endParaRPr lang="pt-BR" sz="2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0" name="Object 3">
                <a:extLst>
                  <a:ext uri="{FF2B5EF4-FFF2-40B4-BE49-F238E27FC236}">
                    <a16:creationId xmlns:a16="http://schemas.microsoft.com/office/drawing/2014/main" id="{49178BBB-46DD-5FE1-DCAD-2915F46FD7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7171" y="3465116"/>
                <a:ext cx="8543626" cy="313325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Espaço Reservado para Rodapé 1">
            <a:extLst>
              <a:ext uri="{FF2B5EF4-FFF2-40B4-BE49-F238E27FC236}">
                <a16:creationId xmlns:a16="http://schemas.microsoft.com/office/drawing/2014/main" id="{159C14D5-C5A0-21C0-3C86-11B22DA91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6459105" y="3444514"/>
            <a:ext cx="5004665" cy="365125"/>
          </a:xfrm>
        </p:spPr>
        <p:txBody>
          <a:bodyPr/>
          <a:lstStyle/>
          <a:p>
            <a:pPr>
              <a:defRPr/>
            </a:pPr>
            <a:r>
              <a:rPr lang="pt-BR" dirty="0" err="1"/>
              <a:t>Prof</a:t>
            </a:r>
            <a:r>
              <a:rPr lang="pt-BR" dirty="0"/>
              <a:t> Patricia A </a:t>
            </a:r>
            <a:r>
              <a:rPr lang="pt-BR" dirty="0" err="1"/>
              <a:t>A</a:t>
            </a:r>
            <a:r>
              <a:rPr lang="pt-BR" dirty="0"/>
              <a:t> Marques LEB1571 Irrigação ESALQ 2023</a:t>
            </a:r>
          </a:p>
        </p:txBody>
      </p:sp>
    </p:spTree>
    <p:extLst>
      <p:ext uri="{BB962C8B-B14F-4D97-AF65-F5344CB8AC3E}">
        <p14:creationId xmlns:p14="http://schemas.microsoft.com/office/powerpoint/2010/main" val="21134710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>
            <a:extLst>
              <a:ext uri="{FF2B5EF4-FFF2-40B4-BE49-F238E27FC236}">
                <a16:creationId xmlns:a16="http://schemas.microsoft.com/office/drawing/2014/main" id="{199BF70F-EA14-4B96-904C-192831A54A7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Object 3">
                <a:extLst>
                  <a:ext uri="{FF2B5EF4-FFF2-40B4-BE49-F238E27FC236}">
                    <a16:creationId xmlns:a16="http://schemas.microsoft.com/office/drawing/2014/main" id="{518C4B43-E14E-5396-D205-9D0259F94589}"/>
                  </a:ext>
                </a:extLst>
              </p:cNvPr>
              <p:cNvSpPr txBox="1"/>
              <p:nvPr/>
            </p:nvSpPr>
            <p:spPr bwMode="auto">
              <a:xfrm>
                <a:off x="1331640" y="908720"/>
                <a:ext cx="7355277" cy="5473040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txBody>
              <a:bodyPr>
                <a:normAutofit/>
              </a:bodyPr>
              <a:lstStyle/>
              <a:p>
                <a:r>
                  <a:rPr lang="pt-BR" sz="2000" b="1" u="sng" dirty="0">
                    <a:solidFill>
                      <a:schemeClr val="tx1"/>
                    </a:solidFill>
                  </a:rPr>
                  <a:t>Passo 2)</a:t>
                </a:r>
                <a:r>
                  <a:rPr lang="pt-BR" sz="2000" b="1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BR" sz="20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𝐄𝐦𝐢𝐬𝐬𝐨𝐫</m:t>
                    </m:r>
                  </m:oMath>
                </a14:m>
                <a:endParaRPr lang="pt-BR" sz="2000" b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endParaRPr lang="pt-BR" sz="2000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r>
                  <a:rPr lang="pt-BR" sz="2000" b="0" dirty="0">
                    <a:solidFill>
                      <a:schemeClr val="tx1"/>
                    </a:solidFill>
                  </a:rPr>
                  <a:t>	</a:t>
                </a:r>
                <a:r>
                  <a:rPr lang="pt-BR" sz="2000" b="0" dirty="0" err="1">
                    <a:solidFill>
                      <a:schemeClr val="tx1"/>
                    </a:solidFill>
                  </a:rPr>
                  <a:t>Microaspersor</a:t>
                </a:r>
                <a:r>
                  <a:rPr lang="pt-BR" sz="2000" b="0" dirty="0">
                    <a:solidFill>
                      <a:schemeClr val="tx1"/>
                    </a:solidFill>
                  </a:rPr>
                  <a:t> HADAR 7110 NAANDANJAIN </a:t>
                </a:r>
              </a:p>
              <a:p>
                <a:r>
                  <a:rPr lang="pt-BR" sz="2000" dirty="0">
                    <a:solidFill>
                      <a:schemeClr val="tx1"/>
                    </a:solidFill>
                  </a:rPr>
                  <a:t>	PS = 15 </a:t>
                </a:r>
                <a:r>
                  <a:rPr lang="pt-BR" sz="2000" dirty="0" err="1">
                    <a:solidFill>
                      <a:schemeClr val="tx1"/>
                    </a:solidFill>
                  </a:rPr>
                  <a:t>mca</a:t>
                </a:r>
                <a:endParaRPr lang="pt-BR" sz="2000" dirty="0">
                  <a:solidFill>
                    <a:schemeClr val="tx1"/>
                  </a:solidFill>
                </a:endParaRPr>
              </a:p>
              <a:p>
                <a:r>
                  <a:rPr lang="pt-BR" sz="2000" dirty="0">
                    <a:solidFill>
                      <a:schemeClr val="tx1"/>
                    </a:solidFill>
                  </a:rPr>
                  <a:t>	</a:t>
                </a:r>
                <a:r>
                  <a:rPr lang="pt-BR" sz="2000" dirty="0" err="1">
                    <a:solidFill>
                      <a:schemeClr val="tx1"/>
                    </a:solidFill>
                  </a:rPr>
                  <a:t>qe</a:t>
                </a:r>
                <a:r>
                  <a:rPr lang="pt-BR" sz="2000" dirty="0">
                    <a:solidFill>
                      <a:schemeClr val="tx1"/>
                    </a:solidFill>
                  </a:rPr>
                  <a:t> = 53 L/h</a:t>
                </a:r>
              </a:p>
              <a:p>
                <a:r>
                  <a:rPr lang="pt-BR" sz="2000" dirty="0">
                    <a:solidFill>
                      <a:schemeClr val="tx1"/>
                    </a:solidFill>
                  </a:rPr>
                  <a:t>	diâmetro molhado = 5 m</a:t>
                </a:r>
              </a:p>
              <a:p>
                <a:endParaRPr lang="pt-BR" sz="2000" b="0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sz="2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q</m:t>
                      </m:r>
                      <m:r>
                        <a:rPr lang="pt-BR" sz="2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pt-BR" sz="2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K</m:t>
                      </m:r>
                      <m:r>
                        <a:rPr lang="pt-BR" sz="2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. </m:t>
                      </m:r>
                      <m:sSup>
                        <m:sSupPr>
                          <m:ctrlPr>
                            <a:rPr lang="pt-BR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pt-BR" sz="20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pt-BR" sz="20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</m:sup>
                      </m:sSup>
                      <m:r>
                        <a:rPr lang="pt-BR" sz="2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=42,613 . </m:t>
                      </m:r>
                      <m:sSup>
                        <m:sSupPr>
                          <m:ctrlPr>
                            <a:rPr lang="pt-BR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pt-BR" sz="20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pt-BR" sz="20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0,3276</m:t>
                          </m:r>
                        </m:sup>
                      </m:sSup>
                      <m:r>
                        <a:rPr lang="pt-BR" sz="2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 (</m:t>
                      </m:r>
                      <m:r>
                        <m:rPr>
                          <m:sty m:val="p"/>
                        </m:rPr>
                        <a:rPr lang="pt-BR" sz="2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q</m:t>
                      </m:r>
                      <m:r>
                        <a:rPr lang="pt-BR" sz="2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pt-BR" sz="2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em</m:t>
                      </m:r>
                      <m:r>
                        <a:rPr lang="pt-BR" sz="2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pt-BR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pt-BR" sz="20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L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pt-BR" sz="20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den>
                      </m:f>
                      <m:r>
                        <a:rPr lang="pt-BR" sz="2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 </m:t>
                      </m:r>
                      <m:r>
                        <m:rPr>
                          <m:sty m:val="p"/>
                        </m:rPr>
                        <a:rPr lang="pt-BR" sz="2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e</m:t>
                      </m:r>
                      <m:r>
                        <a:rPr lang="pt-BR" sz="2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   </m:t>
                      </m:r>
                      <m:r>
                        <m:rPr>
                          <m:sty m:val="p"/>
                        </m:rPr>
                        <a:rPr lang="pt-BR" sz="2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pt-BR" sz="2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pt-BR" sz="2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em</m:t>
                      </m:r>
                      <m:r>
                        <a:rPr lang="pt-BR" sz="2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pt-BR" sz="2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mca</m:t>
                      </m:r>
                      <m:r>
                        <a:rPr lang="pt-BR" sz="2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pt-BR" sz="2000" b="0" i="0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endParaRPr lang="pt-BR" sz="2000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endParaRPr lang="pt-BR" sz="20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0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Á</m:t>
                      </m:r>
                      <m:r>
                        <m:rPr>
                          <m:sty m:val="p"/>
                        </m:rPr>
                        <a:rPr lang="pt-BR" sz="2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rea</m:t>
                      </m:r>
                      <m:r>
                        <a:rPr lang="pt-BR" sz="2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pt-BR" sz="2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molhada</m:t>
                      </m:r>
                      <m:r>
                        <a:rPr lang="pt-BR" sz="2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pt-BR" sz="2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por</m:t>
                      </m:r>
                      <m:r>
                        <a:rPr lang="pt-BR" sz="2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pt-BR" sz="2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emissor</m:t>
                      </m:r>
                      <m:r>
                        <a:rPr lang="pt-BR" sz="2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pt-BR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pt-BR" sz="20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Am</m:t>
                          </m:r>
                        </m:e>
                      </m:d>
                    </m:oMath>
                  </m:oMathPara>
                </a14:m>
                <a:endParaRPr lang="pt-BR" sz="2000" b="0" i="0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sz="2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Am</m:t>
                      </m:r>
                      <m:r>
                        <a:rPr lang="pt-BR" sz="2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l-GR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π</m:t>
                      </m:r>
                      <m:r>
                        <a:rPr lang="pt-BR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.</m:t>
                      </m:r>
                      <m:f>
                        <m:fPr>
                          <m:ctrlPr>
                            <a:rPr lang="pt-BR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pt-BR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p>
                              <m:r>
                                <a:rPr lang="pt-BR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pt-BR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pt-BR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l-GR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π</m:t>
                      </m:r>
                      <m:r>
                        <a:rPr lang="pt-BR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.</m:t>
                      </m:r>
                      <m:f>
                        <m:fPr>
                          <m:ctrlPr>
                            <a:rPr lang="pt-BR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pt-BR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  <m:sup>
                              <m:r>
                                <a:rPr lang="pt-BR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pt-BR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pt-BR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=19,63 </m:t>
                      </m:r>
                      <m:r>
                        <m:rPr>
                          <m:sty m:val="p"/>
                        </m:rPr>
                        <a:rPr lang="pt-BR" sz="2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m</m:t>
                      </m:r>
                      <m:r>
                        <a:rPr lang="pt-BR" sz="2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²</m:t>
                      </m:r>
                    </m:oMath>
                  </m:oMathPara>
                </a14:m>
                <a:endParaRPr lang="pt-BR" sz="2000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endParaRPr lang="pt-BR" sz="2000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endParaRPr lang="pt-BR" sz="2000" u="sng" dirty="0">
                  <a:solidFill>
                    <a:schemeClr val="tx1"/>
                  </a:solidFill>
                </a:endParaRPr>
              </a:p>
              <a:p>
                <a:endParaRPr lang="pt-BR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Object 3">
                <a:extLst>
                  <a:ext uri="{FF2B5EF4-FFF2-40B4-BE49-F238E27FC236}">
                    <a16:creationId xmlns:a16="http://schemas.microsoft.com/office/drawing/2014/main" id="{518C4B43-E14E-5396-D205-9D0259F945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31640" y="908720"/>
                <a:ext cx="7355277" cy="5473040"/>
              </a:xfrm>
              <a:prstGeom prst="rect">
                <a:avLst/>
              </a:prstGeom>
              <a:blipFill>
                <a:blip r:embed="rId2"/>
                <a:stretch>
                  <a:fillRect l="-744" t="-333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Espaço Reservado para Rodapé 1">
            <a:extLst>
              <a:ext uri="{FF2B5EF4-FFF2-40B4-BE49-F238E27FC236}">
                <a16:creationId xmlns:a16="http://schemas.microsoft.com/office/drawing/2014/main" id="{C7462F06-5E0D-2D38-8B25-2C0212ED4F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3528" y="6381760"/>
            <a:ext cx="5004665" cy="365125"/>
          </a:xfrm>
        </p:spPr>
        <p:txBody>
          <a:bodyPr/>
          <a:lstStyle/>
          <a:p>
            <a:pPr>
              <a:defRPr/>
            </a:pPr>
            <a:r>
              <a:rPr lang="pt-BR" dirty="0" err="1"/>
              <a:t>Prof</a:t>
            </a:r>
            <a:r>
              <a:rPr lang="pt-BR" dirty="0"/>
              <a:t> Patricia A </a:t>
            </a:r>
            <a:r>
              <a:rPr lang="pt-BR" dirty="0" err="1"/>
              <a:t>A</a:t>
            </a:r>
            <a:r>
              <a:rPr lang="pt-BR" dirty="0"/>
              <a:t> Marques LEB1571 Irrigação ESALQ 2023</a:t>
            </a:r>
          </a:p>
        </p:txBody>
      </p:sp>
    </p:spTree>
    <p:extLst>
      <p:ext uri="{BB962C8B-B14F-4D97-AF65-F5344CB8AC3E}">
        <p14:creationId xmlns:p14="http://schemas.microsoft.com/office/powerpoint/2010/main" val="2798221299"/>
      </p:ext>
    </p:extLst>
  </p:cSld>
  <p:clrMapOvr>
    <a:masterClrMapping/>
  </p:clrMapOvr>
</p:sld>
</file>

<file path=ppt/theme/theme1.xml><?xml version="1.0" encoding="utf-8"?>
<a:theme xmlns:a="http://schemas.openxmlformats.org/drawingml/2006/main" name="Gotícula">
  <a:themeElements>
    <a:clrScheme name="Gotícula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Gotícula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otícula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1_Gotícula">
  <a:themeElements>
    <a:clrScheme name="Gotícula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Gotícula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otícula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Gotícula">
    <a:dk1>
      <a:sysClr val="windowText" lastClr="000000"/>
    </a:dk1>
    <a:lt1>
      <a:sysClr val="window" lastClr="FFFFFF"/>
    </a:lt1>
    <a:dk2>
      <a:srgbClr val="355071"/>
    </a:dk2>
    <a:lt2>
      <a:srgbClr val="AABED7"/>
    </a:lt2>
    <a:accent1>
      <a:srgbClr val="2FA3EE"/>
    </a:accent1>
    <a:accent2>
      <a:srgbClr val="4BCAAD"/>
    </a:accent2>
    <a:accent3>
      <a:srgbClr val="86C157"/>
    </a:accent3>
    <a:accent4>
      <a:srgbClr val="D99C3F"/>
    </a:accent4>
    <a:accent5>
      <a:srgbClr val="CE6633"/>
    </a:accent5>
    <a:accent6>
      <a:srgbClr val="A35DD1"/>
    </a:accent6>
    <a:hlink>
      <a:srgbClr val="56BCFE"/>
    </a:hlink>
    <a:folHlink>
      <a:srgbClr val="97C5E3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12002</TotalTime>
  <Words>3330</Words>
  <Application>Microsoft Office PowerPoint</Application>
  <PresentationFormat>Apresentação na tela (4:3)</PresentationFormat>
  <Paragraphs>678</Paragraphs>
  <Slides>49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9</vt:i4>
      </vt:variant>
      <vt:variant>
        <vt:lpstr>Tema</vt:lpstr>
      </vt:variant>
      <vt:variant>
        <vt:i4>3</vt:i4>
      </vt:variant>
      <vt:variant>
        <vt:lpstr>Títulos de slides</vt:lpstr>
      </vt:variant>
      <vt:variant>
        <vt:i4>49</vt:i4>
      </vt:variant>
    </vt:vector>
  </HeadingPairs>
  <TitlesOfParts>
    <vt:vector size="61" baseType="lpstr">
      <vt:lpstr>AlternateGothic2 BT</vt:lpstr>
      <vt:lpstr>Arial</vt:lpstr>
      <vt:lpstr>Calibri</vt:lpstr>
      <vt:lpstr>Calibri Light</vt:lpstr>
      <vt:lpstr>Cambria Math</vt:lpstr>
      <vt:lpstr>Century Gothic</vt:lpstr>
      <vt:lpstr>Times New Roman</vt:lpstr>
      <vt:lpstr>Tw Cen MT</vt:lpstr>
      <vt:lpstr>Wingdings</vt:lpstr>
      <vt:lpstr>Gotícula</vt:lpstr>
      <vt:lpstr>1_Gotícula</vt:lpstr>
      <vt:lpstr>Tema do Office</vt:lpstr>
      <vt:lpstr>Projeto de Microaspersão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Boa semana!!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IRRIGAÇÃO LOCALIZADA</dc:title>
  <dc:creator>Editor</dc:creator>
  <cp:lastModifiedBy>editor</cp:lastModifiedBy>
  <cp:revision>4</cp:revision>
  <dcterms:created xsi:type="dcterms:W3CDTF">2020-05-12T14:19:06Z</dcterms:created>
  <dcterms:modified xsi:type="dcterms:W3CDTF">2023-07-03T19:18:17Z</dcterms:modified>
</cp:coreProperties>
</file>