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321" r:id="rId4"/>
    <p:sldId id="322" r:id="rId5"/>
    <p:sldId id="32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4" r:id="rId15"/>
    <p:sldId id="270" r:id="rId16"/>
    <p:sldId id="271" r:id="rId17"/>
    <p:sldId id="325" r:id="rId18"/>
    <p:sldId id="273" r:id="rId19"/>
    <p:sldId id="274" r:id="rId20"/>
    <p:sldId id="275" r:id="rId21"/>
    <p:sldId id="279" r:id="rId22"/>
    <p:sldId id="277" r:id="rId23"/>
    <p:sldId id="278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FFCC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9097" autoAdjust="0"/>
  </p:normalViewPr>
  <p:slideViewPr>
    <p:cSldViewPr snapToGrid="0">
      <p:cViewPr varScale="1">
        <p:scale>
          <a:sx n="89" d="100"/>
          <a:sy n="89" d="100"/>
        </p:scale>
        <p:origin x="-61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jessica.duarte\AppData\Local\Microsoft\Windows\Temporary%20Internet%20Files\Content.Outlook\ZMUGZ2WF\Gr&#225;ficos%20An&#225;lise%20Cobertura%20ESF%20-%20Dirceu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caroline.jose\AppData\Local\Microsoft\Windows\Temporary%20Internet%20Files\Content.Outlook\1PJFWZX1\02.%20Levantamento%20Requalifica%20UBS_Refer&#234;ncia%2022.11.2017_Tabela%20(2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caroline.jose\AppData\Local\Microsoft\Windows\Temporary%20Internet%20Files\Content.Outlook\1PJFWZX1\02.%20Levantamento%20Requalifica%20UBS_Refer&#234;ncia%2022.11.2017_Tabela%20(2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ocnas\GM\ASCOM\ASCOM%20555\Apresenta&#231;&#245;es\2017\Julho\COLETIVA%20PACOTE%20DE%20SERVI&#199;OS\grafico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75803942885102E-2"/>
          <c:y val="1.6957908632228968E-2"/>
          <c:w val="0.92155721090066756"/>
          <c:h val="0.83735347720763509"/>
        </c:manualLayout>
      </c:layout>
      <c:lineChart>
        <c:grouping val="standard"/>
        <c:ser>
          <c:idx val="0"/>
          <c:order val="0"/>
          <c:tx>
            <c:strRef>
              <c:f>PORTE_POPULACIONAL!$B$3</c:f>
              <c:strCache>
                <c:ptCount val="1"/>
                <c:pt idx="0">
                  <c:v>Até 10.000 Hab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PORTE_POPULACIONAL!$C$3:$M$3</c:f>
              <c:numCache>
                <c:formatCode>0.0</c:formatCode>
                <c:ptCount val="11"/>
                <c:pt idx="0">
                  <c:v>85.901306374592849</c:v>
                </c:pt>
                <c:pt idx="1">
                  <c:v>87.599788283181368</c:v>
                </c:pt>
                <c:pt idx="2">
                  <c:v>88.696354732261895</c:v>
                </c:pt>
                <c:pt idx="3">
                  <c:v>89.795525267504246</c:v>
                </c:pt>
                <c:pt idx="4">
                  <c:v>90.577000498595552</c:v>
                </c:pt>
                <c:pt idx="5">
                  <c:v>90.549323380816077</c:v>
                </c:pt>
                <c:pt idx="6">
                  <c:v>91.043092791773262</c:v>
                </c:pt>
                <c:pt idx="7">
                  <c:v>93.883123250958974</c:v>
                </c:pt>
                <c:pt idx="8">
                  <c:v>94.861918018957951</c:v>
                </c:pt>
                <c:pt idx="9">
                  <c:v>94.134208510686804</c:v>
                </c:pt>
                <c:pt idx="10">
                  <c:v>94.570960892520844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0-412F-860D-E62AFACC4F7B}"/>
            </c:ext>
          </c:extLst>
        </c:ser>
        <c:ser>
          <c:idx val="1"/>
          <c:order val="1"/>
          <c:tx>
            <c:strRef>
              <c:f>PORTE_POPULACIONAL!$B$4</c:f>
              <c:strCache>
                <c:ptCount val="1"/>
                <c:pt idx="0">
                  <c:v>Entre 10.001 e 20.000 Hab</c:v>
                </c:pt>
              </c:strCache>
            </c:strRef>
          </c:tx>
          <c:dLbls>
            <c:dLbl>
              <c:idx val="7"/>
              <c:layout>
                <c:manualLayout>
                  <c:x val="-2.4574628171478659E-2"/>
                  <c:y val="2.36463149922076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D0-412F-860D-E62AFACC4F7B}"/>
                </c:ext>
              </c:extLst>
            </c:dLbl>
            <c:dLbl>
              <c:idx val="8"/>
              <c:layout>
                <c:manualLayout>
                  <c:x val="-2.4574628171478569E-2"/>
                  <c:y val="2.364631499220767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D0-412F-860D-E62AFACC4F7B}"/>
                </c:ext>
              </c:extLst>
            </c:dLbl>
            <c:dLbl>
              <c:idx val="9"/>
              <c:layout>
                <c:manualLayout>
                  <c:x val="-2.4574628171478569E-2"/>
                  <c:y val="2.36463149922076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D0-412F-860D-E62AFACC4F7B}"/>
                </c:ext>
              </c:extLst>
            </c:dLbl>
            <c:dLbl>
              <c:idx val="10"/>
              <c:layout>
                <c:manualLayout>
                  <c:x val="-2.5844469441319844E-2"/>
                  <c:y val="2.2187119833702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0101537307836521E-2"/>
                      <c:h val="4.7292629984415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D0-412F-860D-E62AFACC4F7B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PORTE_POPULACIONAL!$C$4:$M$4</c:f>
              <c:numCache>
                <c:formatCode>0.0</c:formatCode>
                <c:ptCount val="11"/>
                <c:pt idx="0">
                  <c:v>77.124895178850991</c:v>
                </c:pt>
                <c:pt idx="1">
                  <c:v>80.947399461532143</c:v>
                </c:pt>
                <c:pt idx="2">
                  <c:v>83.146970103991947</c:v>
                </c:pt>
                <c:pt idx="3">
                  <c:v>85.471023441467551</c:v>
                </c:pt>
                <c:pt idx="4">
                  <c:v>86.364143538124821</c:v>
                </c:pt>
                <c:pt idx="5">
                  <c:v>86.366568967138903</c:v>
                </c:pt>
                <c:pt idx="6">
                  <c:v>88.558293167795284</c:v>
                </c:pt>
                <c:pt idx="7">
                  <c:v>91.281258685679347</c:v>
                </c:pt>
                <c:pt idx="8">
                  <c:v>92.330430052925692</c:v>
                </c:pt>
                <c:pt idx="9">
                  <c:v>92.021563117151189</c:v>
                </c:pt>
                <c:pt idx="10">
                  <c:v>92.556063030267225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D0-412F-860D-E62AFACC4F7B}"/>
            </c:ext>
          </c:extLst>
        </c:ser>
        <c:ser>
          <c:idx val="2"/>
          <c:order val="2"/>
          <c:tx>
            <c:strRef>
              <c:f>PORTE_POPULACIONAL!$B$5</c:f>
              <c:strCache>
                <c:ptCount val="1"/>
                <c:pt idx="0">
                  <c:v>Entre 20.001 e 50.000 Hab</c:v>
                </c:pt>
              </c:strCache>
            </c:strRef>
          </c:tx>
          <c:dLbls>
            <c:dLbl>
              <c:idx val="7"/>
              <c:layout>
                <c:manualLayout>
                  <c:x val="-2.3304786901637384E-2"/>
                  <c:y val="-2.948309562622912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D0-412F-860D-E62AFACC4F7B}"/>
                </c:ext>
              </c:extLst>
            </c:dLbl>
            <c:dLbl>
              <c:idx val="8"/>
              <c:layout>
                <c:manualLayout>
                  <c:x val="-2.4574628171478569E-2"/>
                  <c:y val="-2.948309562622915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D0-412F-860D-E62AFACC4F7B}"/>
                </c:ext>
              </c:extLst>
            </c:dLbl>
            <c:dLbl>
              <c:idx val="9"/>
              <c:layout>
                <c:manualLayout>
                  <c:x val="-2.4574628171478569E-2"/>
                  <c:y val="-3.240148594323984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D0-412F-860D-E62AFACC4F7B}"/>
                </c:ext>
              </c:extLst>
            </c:dLbl>
            <c:dLbl>
              <c:idx val="10"/>
              <c:layout>
                <c:manualLayout>
                  <c:x val="-2.774923134608193E-2"/>
                  <c:y val="-2.3645855403181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3911061117360329E-2"/>
                      <c:h val="5.021102030142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4D0-412F-860D-E62AFACC4F7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PORTE_POPULACIONAL!$C$5:$M$5</c:f>
              <c:numCache>
                <c:formatCode>0.0</c:formatCode>
                <c:ptCount val="11"/>
                <c:pt idx="0">
                  <c:v>63.554666892459103</c:v>
                </c:pt>
                <c:pt idx="1">
                  <c:v>67.818429076696731</c:v>
                </c:pt>
                <c:pt idx="2">
                  <c:v>69.212520235009407</c:v>
                </c:pt>
                <c:pt idx="3">
                  <c:v>71.171738654581731</c:v>
                </c:pt>
                <c:pt idx="4">
                  <c:v>73.009919293777244</c:v>
                </c:pt>
                <c:pt idx="5">
                  <c:v>73.550468420602456</c:v>
                </c:pt>
                <c:pt idx="6">
                  <c:v>76.218078912032809</c:v>
                </c:pt>
                <c:pt idx="7">
                  <c:v>80.572483199163869</c:v>
                </c:pt>
                <c:pt idx="8">
                  <c:v>82.655889240407589</c:v>
                </c:pt>
                <c:pt idx="9">
                  <c:v>81.772661079987941</c:v>
                </c:pt>
                <c:pt idx="10">
                  <c:v>82.611353321884508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4D0-412F-860D-E62AFACC4F7B}"/>
            </c:ext>
          </c:extLst>
        </c:ser>
        <c:ser>
          <c:idx val="3"/>
          <c:order val="3"/>
          <c:tx>
            <c:strRef>
              <c:f>PORTE_POPULACIONAL!$B$6</c:f>
              <c:strCache>
                <c:ptCount val="1"/>
                <c:pt idx="0">
                  <c:v>Entre 50.001 e 100.000 Hab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PORTE_POPULACIONAL!$C$6:$M$6</c:f>
              <c:numCache>
                <c:formatCode>0.0</c:formatCode>
                <c:ptCount val="11"/>
                <c:pt idx="0">
                  <c:v>50.158568466794954</c:v>
                </c:pt>
                <c:pt idx="1">
                  <c:v>54.851061440579308</c:v>
                </c:pt>
                <c:pt idx="2">
                  <c:v>55.842955728920018</c:v>
                </c:pt>
                <c:pt idx="3">
                  <c:v>57.034702508680759</c:v>
                </c:pt>
                <c:pt idx="4">
                  <c:v>58.451585366881105</c:v>
                </c:pt>
                <c:pt idx="5">
                  <c:v>59.030975293613558</c:v>
                </c:pt>
                <c:pt idx="6">
                  <c:v>62.351728819920197</c:v>
                </c:pt>
                <c:pt idx="7">
                  <c:v>66.311194164144467</c:v>
                </c:pt>
                <c:pt idx="8">
                  <c:v>68.767928279180865</c:v>
                </c:pt>
                <c:pt idx="9">
                  <c:v>68.526747223433787</c:v>
                </c:pt>
                <c:pt idx="10">
                  <c:v>70.417560227277633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4D0-412F-860D-E62AFACC4F7B}"/>
            </c:ext>
          </c:extLst>
        </c:ser>
        <c:ser>
          <c:idx val="4"/>
          <c:order val="4"/>
          <c:tx>
            <c:strRef>
              <c:f>PORTE_POPULACIONAL!$B$7</c:f>
              <c:strCache>
                <c:ptCount val="1"/>
                <c:pt idx="0">
                  <c:v>Entre 100.000 e 900.000 Hab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PORTE_POPULACIONAL!$C$7:$M$7</c:f>
              <c:numCache>
                <c:formatCode>0.0</c:formatCode>
                <c:ptCount val="11"/>
                <c:pt idx="0">
                  <c:v>35.651256314893196</c:v>
                </c:pt>
                <c:pt idx="1">
                  <c:v>38.605805513755278</c:v>
                </c:pt>
                <c:pt idx="2">
                  <c:v>38.050519525975922</c:v>
                </c:pt>
                <c:pt idx="3">
                  <c:v>39.596315641467157</c:v>
                </c:pt>
                <c:pt idx="4">
                  <c:v>40.977141349832806</c:v>
                </c:pt>
                <c:pt idx="5">
                  <c:v>42.41795378336132</c:v>
                </c:pt>
                <c:pt idx="6">
                  <c:v>44.263077024928918</c:v>
                </c:pt>
                <c:pt idx="7">
                  <c:v>48.708106875721093</c:v>
                </c:pt>
                <c:pt idx="8">
                  <c:v>50.903858802694359</c:v>
                </c:pt>
                <c:pt idx="9">
                  <c:v>50.597993708738585</c:v>
                </c:pt>
                <c:pt idx="10">
                  <c:v>50.479703023741642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4D0-412F-860D-E62AFACC4F7B}"/>
            </c:ext>
          </c:extLst>
        </c:ser>
        <c:ser>
          <c:idx val="5"/>
          <c:order val="5"/>
          <c:tx>
            <c:strRef>
              <c:f>PORTE_POPULACIONAL!$B$8</c:f>
              <c:strCache>
                <c:ptCount val="1"/>
                <c:pt idx="0">
                  <c:v>Acima de 900.000 Hab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PORTE_POPULACIONAL!$C$8:$M$8</c:f>
              <c:numCache>
                <c:formatCode>0.0</c:formatCode>
                <c:ptCount val="11"/>
                <c:pt idx="0">
                  <c:v>27.050331266737391</c:v>
                </c:pt>
                <c:pt idx="1">
                  <c:v>27.160747715623735</c:v>
                </c:pt>
                <c:pt idx="2">
                  <c:v>27.951943137823967</c:v>
                </c:pt>
                <c:pt idx="3">
                  <c:v>30.028403591861444</c:v>
                </c:pt>
                <c:pt idx="4">
                  <c:v>33.240349282807486</c:v>
                </c:pt>
                <c:pt idx="5">
                  <c:v>34.741695188963881</c:v>
                </c:pt>
                <c:pt idx="6">
                  <c:v>36.202599893908825</c:v>
                </c:pt>
                <c:pt idx="7">
                  <c:v>39.640968798965453</c:v>
                </c:pt>
                <c:pt idx="8">
                  <c:v>39.517741337818727</c:v>
                </c:pt>
                <c:pt idx="9">
                  <c:v>42.149993902889726</c:v>
                </c:pt>
                <c:pt idx="10">
                  <c:v>42.787133744883313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4D0-412F-860D-E62AFACC4F7B}"/>
            </c:ext>
          </c:extLst>
        </c:ser>
        <c:ser>
          <c:idx val="6"/>
          <c:order val="6"/>
          <c:tx>
            <c:strRef>
              <c:f>PORTE_POPULACIONAL!$B$9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3704836895388097E-2"/>
                  <c:y val="3.451008039590837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D0-412F-860D-E62AFACC4F7B}"/>
                </c:ext>
              </c:extLst>
            </c:dLbl>
            <c:dLbl>
              <c:idx val="1"/>
              <c:layout>
                <c:manualLayout>
                  <c:x val="-2.4974678165229382E-2"/>
                  <c:y val="4.03468610299298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4D0-412F-860D-E62AFACC4F7B}"/>
                </c:ext>
              </c:extLst>
            </c:dLbl>
            <c:dLbl>
              <c:idx val="2"/>
              <c:layout>
                <c:manualLayout>
                  <c:x val="-2.7514360704911943E-2"/>
                  <c:y val="3.451008039590826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D0-412F-860D-E62AFACC4F7B}"/>
                </c:ext>
              </c:extLst>
            </c:dLbl>
            <c:dLbl>
              <c:idx val="3"/>
              <c:layout>
                <c:manualLayout>
                  <c:x val="-2.7514360704911846E-2"/>
                  <c:y val="3.742847071291899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4D0-412F-860D-E62AFACC4F7B}"/>
                </c:ext>
              </c:extLst>
            </c:dLbl>
            <c:dLbl>
              <c:idx val="4"/>
              <c:layout>
                <c:manualLayout>
                  <c:x val="-2.7514360704911894E-2"/>
                  <c:y val="3.742847071291899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D0-412F-860D-E62AFACC4F7B}"/>
                </c:ext>
              </c:extLst>
            </c:dLbl>
            <c:dLbl>
              <c:idx val="5"/>
              <c:layout>
                <c:manualLayout>
                  <c:x val="-2.7514360704911894E-2"/>
                  <c:y val="3.451008039590837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D0-412F-860D-E62AFACC4F7B}"/>
                </c:ext>
              </c:extLst>
            </c:dLbl>
            <c:dLbl>
              <c:idx val="6"/>
              <c:layout>
                <c:manualLayout>
                  <c:x val="-2.7514360704911988E-2"/>
                  <c:y val="3.742847071291909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D0-412F-860D-E62AFACC4F7B}"/>
                </c:ext>
              </c:extLst>
            </c:dLbl>
            <c:dLbl>
              <c:idx val="7"/>
              <c:layout>
                <c:manualLayout>
                  <c:x val="-2.4974678165229448E-2"/>
                  <c:y val="3.742847071291909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D0-412F-860D-E62AFACC4F7B}"/>
                </c:ext>
              </c:extLst>
            </c:dLbl>
            <c:dLbl>
              <c:idx val="8"/>
              <c:layout>
                <c:manualLayout>
                  <c:x val="-2.7514360704911894E-2"/>
                  <c:y val="3.451008039590837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D0-412F-860D-E62AFACC4F7B}"/>
                </c:ext>
              </c:extLst>
            </c:dLbl>
            <c:dLbl>
              <c:idx val="9"/>
              <c:layout>
                <c:manualLayout>
                  <c:x val="-2.7514360704912075E-2"/>
                  <c:y val="3.159169007889765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D0-412F-860D-E62AFACC4F7B}"/>
                </c:ext>
              </c:extLst>
            </c:dLbl>
            <c:dLbl>
              <c:idx val="10"/>
              <c:layout>
                <c:manualLayout>
                  <c:x val="-2.6244519435070619E-2"/>
                  <c:y val="2.575490944487620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D0-412F-860D-E62AFACC4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PORTE_POPULACIONAL!$C$2:$M$2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PORTE_POPULACIONAL!$C$9:$M$9</c:f>
              <c:numCache>
                <c:formatCode>0.0</c:formatCode>
                <c:ptCount val="11"/>
                <c:pt idx="0">
                  <c:v>47.975276746235849</c:v>
                </c:pt>
                <c:pt idx="1">
                  <c:v>50.993824563715748</c:v>
                </c:pt>
                <c:pt idx="2">
                  <c:v>51.430296266791323</c:v>
                </c:pt>
                <c:pt idx="3">
                  <c:v>53.019082164992746</c:v>
                </c:pt>
                <c:pt idx="4">
                  <c:v>54.633798052975585</c:v>
                </c:pt>
                <c:pt idx="5">
                  <c:v>55.515060945906832</c:v>
                </c:pt>
                <c:pt idx="6">
                  <c:v>57.457391236173748</c:v>
                </c:pt>
                <c:pt idx="7">
                  <c:v>61.075969656424093</c:v>
                </c:pt>
                <c:pt idx="8">
                  <c:v>62.502844311493874</c:v>
                </c:pt>
                <c:pt idx="9">
                  <c:v>62.627335188687262</c:v>
                </c:pt>
                <c:pt idx="10">
                  <c:v>63.066608161198424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A4D0-412F-860D-E62AFACC4F7B}"/>
            </c:ext>
          </c:extLst>
        </c:ser>
        <c:dLbls>
          <c:showVal val="1"/>
        </c:dLbls>
        <c:marker val="1"/>
        <c:axId val="83561088"/>
        <c:axId val="83575168"/>
      </c:lineChart>
      <c:catAx>
        <c:axId val="83561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pt-BR"/>
          </a:p>
        </c:txPr>
        <c:crossAx val="83575168"/>
        <c:crosses val="autoZero"/>
        <c:auto val="1"/>
        <c:lblAlgn val="ctr"/>
        <c:lblOffset val="100"/>
      </c:catAx>
      <c:valAx>
        <c:axId val="83575168"/>
        <c:scaling>
          <c:orientation val="minMax"/>
          <c:min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Cobertura</a:t>
                </a:r>
                <a:r>
                  <a:rPr lang="pt-BR" baseline="0"/>
                  <a:t> %</a:t>
                </a:r>
                <a:endParaRPr lang="pt-BR"/>
              </a:p>
            </c:rich>
          </c:tx>
          <c:layout/>
        </c:title>
        <c:numFmt formatCode="0.0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8356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125754820950756E-2"/>
          <c:y val="0.90829018361086167"/>
          <c:w val="0.96311426879238216"/>
          <c:h val="9.1709816389138471E-2"/>
        </c:manualLayout>
      </c:layout>
    </c:legend>
    <c:plotVisOnly val="1"/>
    <c:dispBlanksAs val="gap"/>
  </c:chart>
  <c:spPr>
    <a:solidFill>
      <a:schemeClr val="bg1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7071213439568174E-2"/>
          <c:y val="6.8028752502830692E-2"/>
          <c:w val="0.88872589543383984"/>
          <c:h val="0.8803526320718269"/>
        </c:manualLayout>
      </c:layout>
      <c:barChart>
        <c:barDir val="col"/>
        <c:grouping val="clustered"/>
        <c:ser>
          <c:idx val="0"/>
          <c:order val="0"/>
          <c:tx>
            <c:strRef>
              <c:f>Plan1!$H$5</c:f>
              <c:strCache>
                <c:ptCount val="1"/>
                <c:pt idx="0">
                  <c:v>ESB</c:v>
                </c:pt>
              </c:strCache>
            </c:strRef>
          </c:tx>
          <c:spPr>
            <a:solidFill>
              <a:srgbClr val="FF66CC"/>
            </a:solidFill>
            <a:scene3d>
              <a:camera prst="orthographicFront"/>
              <a:lightRig rig="threePt" dir="t"/>
            </a:scene3d>
          </c:spPr>
          <c:dLbls>
            <c:dLbl>
              <c:idx val="0"/>
              <c:layout>
                <c:manualLayout>
                  <c:x val="-9.6194349952668061E-3"/>
                  <c:y val="6.237729275326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51-482B-8B30-07DCAD35CC61}"/>
                </c:ext>
              </c:extLst>
            </c:dLbl>
            <c:dLbl>
              <c:idx val="1"/>
              <c:layout>
                <c:manualLayout>
                  <c:x val="-1.0288208717549902E-2"/>
                  <c:y val="-5.92592592592598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51-482B-8B30-07DCAD35CC61}"/>
                </c:ext>
              </c:extLst>
            </c:dLbl>
            <c:dLbl>
              <c:idx val="2"/>
              <c:layout>
                <c:manualLayout>
                  <c:x val="-1.4697441025071313E-2"/>
                  <c:y val="-1.18518518518518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51-482B-8B30-07DCAD35CC61}"/>
                </c:ext>
              </c:extLst>
            </c:dLbl>
            <c:dLbl>
              <c:idx val="3"/>
              <c:layout>
                <c:manualLayout>
                  <c:x val="-1.763692923008555E-2"/>
                  <c:y val="-5.4320360140885354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51-482B-8B30-07DCAD35CC61}"/>
                </c:ext>
              </c:extLst>
            </c:dLbl>
            <c:dLbl>
              <c:idx val="4"/>
              <c:layout>
                <c:manualLayout>
                  <c:x val="-1.3227660261440392E-2"/>
                  <c:y val="1.06046198984837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51-482B-8B30-07DCAD35CC61}"/>
                </c:ext>
              </c:extLst>
            </c:dLbl>
            <c:dLbl>
              <c:idx val="5"/>
              <c:layout>
                <c:manualLayout>
                  <c:x val="-8.8184646150427752E-3"/>
                  <c:y val="-3.5555555555555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51-482B-8B30-07DCAD35CC61}"/>
                </c:ext>
              </c:extLst>
            </c:dLbl>
            <c:dLbl>
              <c:idx val="6"/>
              <c:layout>
                <c:manualLayout>
                  <c:x val="-1.3227696922564263E-2"/>
                  <c:y val="-8.888888888888836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51-482B-8B30-07DCAD35CC61}"/>
                </c:ext>
              </c:extLst>
            </c:dLbl>
            <c:dLbl>
              <c:idx val="7"/>
              <c:layout>
                <c:manualLayout>
                  <c:x val="-1.7636929230085658E-2"/>
                  <c:y val="-1.77777777777777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51-482B-8B30-07DCAD35CC61}"/>
                </c:ext>
              </c:extLst>
            </c:dLbl>
            <c:dLbl>
              <c:idx val="8"/>
              <c:layout>
                <c:manualLayout>
                  <c:x val="-1.3227696922564158E-2"/>
                  <c:y val="-5.92592592592592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51-482B-8B30-07DCAD35CC61}"/>
                </c:ext>
              </c:extLst>
            </c:dLbl>
            <c:dLbl>
              <c:idx val="9"/>
              <c:layout>
                <c:manualLayout>
                  <c:x val="-8.8184646150428845E-3"/>
                  <c:y val="-8.88888888888894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51-482B-8B30-07DCAD35CC61}"/>
                </c:ext>
              </c:extLst>
            </c:dLbl>
            <c:dLbl>
              <c:idx val="10"/>
              <c:layout>
                <c:manualLayout>
                  <c:x val="-1.1757952820057031E-2"/>
                  <c:y val="-1.481481481481481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25905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51-482B-8B30-07DCAD35C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Plan1!$G$6:$G$16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Plan1!$H$6:$H$16</c:f>
              <c:numCache>
                <c:formatCode>General</c:formatCode>
                <c:ptCount val="11"/>
                <c:pt idx="0">
                  <c:v>17508</c:v>
                </c:pt>
                <c:pt idx="1">
                  <c:v>19280</c:v>
                </c:pt>
                <c:pt idx="2">
                  <c:v>20626</c:v>
                </c:pt>
                <c:pt idx="3">
                  <c:v>21999</c:v>
                </c:pt>
                <c:pt idx="4">
                  <c:v>23075</c:v>
                </c:pt>
                <c:pt idx="5">
                  <c:v>23644</c:v>
                </c:pt>
                <c:pt idx="6">
                  <c:v>24179</c:v>
                </c:pt>
                <c:pt idx="7">
                  <c:v>25362</c:v>
                </c:pt>
                <c:pt idx="8">
                  <c:v>25945</c:v>
                </c:pt>
                <c:pt idx="9">
                  <c:v>25887</c:v>
                </c:pt>
                <c:pt idx="10">
                  <c:v>25590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551-482B-8B30-07DCAD35CC61}"/>
            </c:ext>
          </c:extLst>
        </c:ser>
        <c:ser>
          <c:idx val="1"/>
          <c:order val="1"/>
          <c:tx>
            <c:strRef>
              <c:f>Plan1!$I$5</c:f>
              <c:strCache>
                <c:ptCount val="1"/>
                <c:pt idx="0">
                  <c:v>ESF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scene3d>
              <a:camera prst="orthographicFront"/>
              <a:lightRig rig="threePt" dir="t"/>
            </a:scene3d>
          </c:spPr>
          <c:dLbls>
            <c:dLbl>
              <c:idx val="0"/>
              <c:layout>
                <c:manualLayout>
                  <c:x val="0"/>
                  <c:y val="1.3255774873104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51-482B-8B30-07DCAD35CC61}"/>
                </c:ext>
              </c:extLst>
            </c:dLbl>
            <c:dLbl>
              <c:idx val="4"/>
              <c:layout>
                <c:manualLayout>
                  <c:x val="0"/>
                  <c:y val="1.06046198984837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51-482B-8B30-07DCAD35CC61}"/>
                </c:ext>
              </c:extLst>
            </c:dLbl>
            <c:dLbl>
              <c:idx val="5"/>
              <c:layout>
                <c:manualLayout>
                  <c:x val="0"/>
                  <c:y val="-1.06046198984837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51-482B-8B30-07DCAD35CC6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42119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51-482B-8B30-07DCAD35C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Plan1!$G$6:$G$16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Plan1!$I$6:$I$16</c:f>
              <c:numCache>
                <c:formatCode>General</c:formatCode>
                <c:ptCount val="11"/>
                <c:pt idx="0">
                  <c:v>28195</c:v>
                </c:pt>
                <c:pt idx="1">
                  <c:v>29769</c:v>
                </c:pt>
                <c:pt idx="2">
                  <c:v>30898</c:v>
                </c:pt>
                <c:pt idx="3">
                  <c:v>32243</c:v>
                </c:pt>
                <c:pt idx="4">
                  <c:v>33143</c:v>
                </c:pt>
                <c:pt idx="5">
                  <c:v>34065</c:v>
                </c:pt>
                <c:pt idx="6">
                  <c:v>35723</c:v>
                </c:pt>
                <c:pt idx="7">
                  <c:v>39545</c:v>
                </c:pt>
                <c:pt idx="8">
                  <c:v>40914</c:v>
                </c:pt>
                <c:pt idx="9">
                  <c:v>41252</c:v>
                </c:pt>
                <c:pt idx="10">
                  <c:v>41619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551-482B-8B30-07DCAD35CC61}"/>
            </c:ext>
          </c:extLst>
        </c:ser>
        <c:dLbls/>
        <c:axId val="106627072"/>
        <c:axId val="106628608"/>
      </c:barChart>
      <c:catAx>
        <c:axId val="106627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pt-BR"/>
          </a:p>
        </c:txPr>
        <c:crossAx val="106628608"/>
        <c:crosses val="autoZero"/>
        <c:auto val="1"/>
        <c:lblAlgn val="ctr"/>
        <c:lblOffset val="100"/>
      </c:catAx>
      <c:valAx>
        <c:axId val="106628608"/>
        <c:scaling>
          <c:orientation val="minMax"/>
        </c:scaling>
        <c:axPos val="l"/>
        <c:majorGridlines/>
        <c:numFmt formatCode="General" sourceLinked="1"/>
        <c:tickLblPos val="nextTo"/>
        <c:crossAx val="10662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679168236901766"/>
          <c:y val="0.40353709999133675"/>
          <c:w val="5.1782670802424303E-2"/>
          <c:h val="0.18715800524934384"/>
        </c:manualLayout>
      </c:layout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Plan2!$G$5</c:f>
              <c:strCache>
                <c:ptCount val="1"/>
                <c:pt idx="0">
                  <c:v>ACS</c:v>
                </c:pt>
              </c:strCache>
            </c:strRef>
          </c:tx>
          <c:spPr>
            <a:solidFill>
              <a:srgbClr val="FF66CC"/>
            </a:solidFill>
          </c:spPr>
          <c:dLbls>
            <c:dLbl>
              <c:idx val="1"/>
              <c:layout>
                <c:manualLayout>
                  <c:x val="2.4968209767563666E-3"/>
                  <c:y val="1.34085790411451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14-4D8C-9BAE-01020311E583}"/>
                </c:ext>
              </c:extLst>
            </c:dLbl>
            <c:dLbl>
              <c:idx val="2"/>
              <c:layout>
                <c:manualLayout>
                  <c:x val="0"/>
                  <c:y val="-1.0726863232916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4-4D8C-9BAE-01020311E583}"/>
                </c:ext>
              </c:extLst>
            </c:dLbl>
            <c:dLbl>
              <c:idx val="7"/>
              <c:layout>
                <c:manualLayout>
                  <c:x val="0"/>
                  <c:y val="-1.0726863232916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14-4D8C-9BAE-01020311E58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2060"/>
                        </a:solidFill>
                      </a:rPr>
                      <a:t>264275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14-4D8C-9BAE-01020311E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Plan2!$F$6:$F$16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Plan2!$G$6:$G$16</c:f>
              <c:numCache>
                <c:formatCode>General</c:formatCode>
                <c:ptCount val="11"/>
                <c:pt idx="0">
                  <c:v>175511</c:v>
                </c:pt>
                <c:pt idx="1">
                  <c:v>188998</c:v>
                </c:pt>
                <c:pt idx="2">
                  <c:v>195991</c:v>
                </c:pt>
                <c:pt idx="3">
                  <c:v>205409</c:v>
                </c:pt>
                <c:pt idx="4">
                  <c:v>211526</c:v>
                </c:pt>
                <c:pt idx="5">
                  <c:v>218478</c:v>
                </c:pt>
                <c:pt idx="6">
                  <c:v>226479</c:v>
                </c:pt>
                <c:pt idx="7">
                  <c:v>242066</c:v>
                </c:pt>
                <c:pt idx="8">
                  <c:v>246556</c:v>
                </c:pt>
                <c:pt idx="9">
                  <c:v>245723</c:v>
                </c:pt>
                <c:pt idx="10">
                  <c:v>264024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14-4D8C-9BAE-01020311E583}"/>
            </c:ext>
          </c:extLst>
        </c:ser>
        <c:dLbls/>
        <c:axId val="100061184"/>
        <c:axId val="100062720"/>
      </c:barChart>
      <c:catAx>
        <c:axId val="100061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0062720"/>
        <c:crosses val="autoZero"/>
        <c:auto val="1"/>
        <c:lblAlgn val="ctr"/>
        <c:lblOffset val="100"/>
      </c:catAx>
      <c:valAx>
        <c:axId val="100062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006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421554996512302"/>
          <c:y val="0.4757532770778336"/>
          <c:w val="5.8293987104607772E-2"/>
          <c:h val="4.84932346856079E-2"/>
        </c:manualLayout>
      </c:layout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497B"/>
            </a:solidFill>
            <a:ln>
              <a:noFill/>
            </a:ln>
            <a:effectLst/>
          </c:spP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20,3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83-493B-9E15-82A51B398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Plan2!$A$15:$A$22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Plan2!$B$15:$B$22</c:f>
              <c:numCache>
                <c:formatCode>General</c:formatCode>
                <c:ptCount val="8"/>
                <c:pt idx="0">
                  <c:v>9.8600000000000012</c:v>
                </c:pt>
                <c:pt idx="1">
                  <c:v>12.51</c:v>
                </c:pt>
                <c:pt idx="2">
                  <c:v>13.77</c:v>
                </c:pt>
                <c:pt idx="3">
                  <c:v>13.07</c:v>
                </c:pt>
                <c:pt idx="4">
                  <c:v>18.36</c:v>
                </c:pt>
                <c:pt idx="5">
                  <c:v>18.779999999999998</c:v>
                </c:pt>
                <c:pt idx="6">
                  <c:v>17.329999999999995</c:v>
                </c:pt>
                <c:pt idx="7">
                  <c:v>19.16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83-493B-9E15-82A51B398112}"/>
            </c:ext>
          </c:extLst>
        </c:ser>
        <c:dLbls/>
        <c:gapWidth val="50"/>
        <c:overlap val="-27"/>
        <c:axId val="107887232"/>
        <c:axId val="107897216"/>
      </c:barChart>
      <c:catAx>
        <c:axId val="107887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97216"/>
        <c:crosses val="autoZero"/>
        <c:auto val="1"/>
        <c:lblAlgn val="ctr"/>
        <c:lblOffset val="100"/>
      </c:catAx>
      <c:valAx>
        <c:axId val="107897216"/>
        <c:scaling>
          <c:orientation val="minMax"/>
          <c:min val="7"/>
        </c:scaling>
        <c:delete val="1"/>
        <c:axPos val="l"/>
        <c:numFmt formatCode="General" sourceLinked="1"/>
        <c:majorTickMark val="none"/>
        <c:tickLblPos val="none"/>
        <c:crossAx val="10788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8E-2"/>
          <c:y val="0.11574074074074076"/>
          <c:w val="0.88611111111111107"/>
          <c:h val="0.7339045640128317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dPt>
            <c:idx val="0"/>
            <c:spPr>
              <a:solidFill>
                <a:srgbClr val="FF66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20-481E-B112-4B86CFCAF9A5}"/>
              </c:ext>
            </c:extLst>
          </c:dPt>
          <c:dPt>
            <c:idx val="1"/>
            <c:spPr>
              <a:solidFill>
                <a:srgbClr val="4472C4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20-481E-B112-4B86CFCAF9A5}"/>
              </c:ext>
            </c:extLst>
          </c:dPt>
          <c:dLbls>
            <c:dLbl>
              <c:idx val="0"/>
              <c:layout>
                <c:manualLayout>
                  <c:x val="9.722222222222212E-3"/>
                  <c:y val="-6.94426217556139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R$ 4,8 </a:t>
                    </a:r>
                    <a:r>
                      <a:rPr lang="en-US" sz="2000" dirty="0" err="1"/>
                      <a:t>bilhões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18888888888889"/>
                      <c:h val="8.7175925925925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20-481E-B112-4B86CFCAF9A5}"/>
                </c:ext>
              </c:extLst>
            </c:dLbl>
            <c:dLbl>
              <c:idx val="1"/>
              <c:layout>
                <c:manualLayout>
                  <c:x val="2.5000109361329841E-2"/>
                  <c:y val="-2.2354184893554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R$</a:t>
                    </a:r>
                    <a:r>
                      <a:rPr lang="en-US" sz="2000" b="1" baseline="0" dirty="0"/>
                      <a:t> </a:t>
                    </a:r>
                    <a:r>
                      <a:rPr lang="en-US" sz="2000" b="1" dirty="0"/>
                      <a:t>5,1 </a:t>
                    </a:r>
                    <a:r>
                      <a:rPr lang="en-US" sz="2000" b="1" dirty="0" err="1"/>
                      <a:t>bilhões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293066491688536"/>
                      <c:h val="0.18958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20-481E-B112-4B86CFCAF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Plan1!$A$1:$A$2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Plan1!$B$1:$B$2</c:f>
              <c:numCache>
                <c:formatCode>General</c:formatCode>
                <c:ptCount val="2"/>
                <c:pt idx="0">
                  <c:v>4.8</c:v>
                </c:pt>
                <c:pt idx="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20-481E-B112-4B86CFCAF9A5}"/>
            </c:ext>
          </c:extLst>
        </c:ser>
        <c:dLbls/>
        <c:gapWidth val="50"/>
        <c:overlap val="-27"/>
        <c:axId val="108364544"/>
        <c:axId val="108366080"/>
      </c:barChart>
      <c:catAx>
        <c:axId val="10836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366080"/>
        <c:crosses val="autoZero"/>
        <c:auto val="1"/>
        <c:lblAlgn val="ctr"/>
        <c:lblOffset val="100"/>
      </c:catAx>
      <c:valAx>
        <c:axId val="108366080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1083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A5984-07EC-4AAD-8B9F-360D9A97A35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CB0AEE6-29BC-43A8-A329-6F85A24E9795}">
      <dgm:prSet phldrT="[Texto]"/>
      <dgm:spPr>
        <a:solidFill>
          <a:srgbClr val="002060"/>
        </a:solidFill>
      </dgm:spPr>
      <dgm:t>
        <a:bodyPr/>
        <a:lstStyle/>
        <a:p>
          <a:pPr algn="ctr"/>
          <a:r>
            <a:rPr lang="pt-BR" dirty="0"/>
            <a:t>10.628 Construções</a:t>
          </a:r>
        </a:p>
      </dgm:t>
    </dgm:pt>
    <dgm:pt modelId="{1603BAE4-FE67-423D-9340-F28AAEC0EA60}" type="parTrans" cxnId="{9FAC125D-BA1A-4C4B-8C24-E1DFB7091E6C}">
      <dgm:prSet/>
      <dgm:spPr/>
      <dgm:t>
        <a:bodyPr/>
        <a:lstStyle/>
        <a:p>
          <a:endParaRPr lang="pt-BR"/>
        </a:p>
      </dgm:t>
    </dgm:pt>
    <dgm:pt modelId="{FA3C0956-497B-41CB-8C29-1E7F89B4C7F3}" type="sibTrans" cxnId="{9FAC125D-BA1A-4C4B-8C24-E1DFB7091E6C}">
      <dgm:prSet/>
      <dgm:spPr/>
      <dgm:t>
        <a:bodyPr/>
        <a:lstStyle/>
        <a:p>
          <a:endParaRPr lang="pt-BR"/>
        </a:p>
      </dgm:t>
    </dgm:pt>
    <dgm:pt modelId="{7DE23D02-531D-4096-A9ED-995094947581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dirty="0"/>
            <a:t>8.967 Reformas</a:t>
          </a:r>
        </a:p>
      </dgm:t>
    </dgm:pt>
    <dgm:pt modelId="{C3386058-19B5-4BEF-B33D-261EC6BAA9FD}" type="parTrans" cxnId="{3B486768-EAD2-4BBC-88BD-D42079A3EED2}">
      <dgm:prSet/>
      <dgm:spPr/>
      <dgm:t>
        <a:bodyPr/>
        <a:lstStyle/>
        <a:p>
          <a:endParaRPr lang="pt-BR"/>
        </a:p>
      </dgm:t>
    </dgm:pt>
    <dgm:pt modelId="{381FCDE7-83BB-4836-B2F3-52945CBE24E2}" type="sibTrans" cxnId="{3B486768-EAD2-4BBC-88BD-D42079A3EED2}">
      <dgm:prSet/>
      <dgm:spPr/>
      <dgm:t>
        <a:bodyPr/>
        <a:lstStyle/>
        <a:p>
          <a:endParaRPr lang="pt-BR"/>
        </a:p>
      </dgm:t>
    </dgm:pt>
    <dgm:pt modelId="{973FC6F0-0E36-4711-AE2E-DCA49E20E056}">
      <dgm:prSet phldrT="[Texto]"/>
      <dgm:spPr>
        <a:solidFill>
          <a:srgbClr val="FF66CC"/>
        </a:solidFill>
      </dgm:spPr>
      <dgm:t>
        <a:bodyPr/>
        <a:lstStyle/>
        <a:p>
          <a:pPr algn="ctr"/>
          <a:r>
            <a:rPr lang="pt-BR" dirty="0"/>
            <a:t>8.814 Ampliações</a:t>
          </a:r>
        </a:p>
      </dgm:t>
    </dgm:pt>
    <dgm:pt modelId="{5780966E-A09E-4F4F-A06A-72B87DC5C82C}" type="parTrans" cxnId="{1616BAD7-E7C5-4762-B4EC-9875AABA8BFB}">
      <dgm:prSet/>
      <dgm:spPr/>
      <dgm:t>
        <a:bodyPr/>
        <a:lstStyle/>
        <a:p>
          <a:endParaRPr lang="pt-BR"/>
        </a:p>
      </dgm:t>
    </dgm:pt>
    <dgm:pt modelId="{12991EF5-76C5-42F4-A034-06B38CA155FE}" type="sibTrans" cxnId="{1616BAD7-E7C5-4762-B4EC-9875AABA8BFB}">
      <dgm:prSet/>
      <dgm:spPr/>
      <dgm:t>
        <a:bodyPr/>
        <a:lstStyle/>
        <a:p>
          <a:endParaRPr lang="pt-BR"/>
        </a:p>
      </dgm:t>
    </dgm:pt>
    <dgm:pt modelId="{EA095BBC-A5D6-48E2-BC80-89327AA7D9E0}" type="pres">
      <dgm:prSet presAssocID="{B8EA5984-07EC-4AAD-8B9F-360D9A97A3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2A3400-C5E0-4D33-B57A-04FB02F4025B}" type="pres">
      <dgm:prSet presAssocID="{5CB0AEE6-29BC-43A8-A329-6F85A24E9795}" presName="parentLin" presStyleCnt="0"/>
      <dgm:spPr/>
    </dgm:pt>
    <dgm:pt modelId="{5A7E9618-BD1A-4161-BD2E-58A568F3485F}" type="pres">
      <dgm:prSet presAssocID="{5CB0AEE6-29BC-43A8-A329-6F85A24E9795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AB95149-9A1F-429F-BF45-6B971DDD2508}" type="pres">
      <dgm:prSet presAssocID="{5CB0AEE6-29BC-43A8-A329-6F85A24E97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71C3F6-E8BE-4E84-B7BE-C95219CCFD48}" type="pres">
      <dgm:prSet presAssocID="{5CB0AEE6-29BC-43A8-A329-6F85A24E9795}" presName="negativeSpace" presStyleCnt="0"/>
      <dgm:spPr/>
    </dgm:pt>
    <dgm:pt modelId="{70927722-54BA-4F48-8DC1-A2F7D7779EB4}" type="pres">
      <dgm:prSet presAssocID="{5CB0AEE6-29BC-43A8-A329-6F85A24E9795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FF66CC"/>
          </a:solidFill>
        </a:ln>
      </dgm:spPr>
    </dgm:pt>
    <dgm:pt modelId="{0DF14257-4D1B-4A8D-A330-8DDCE608AE48}" type="pres">
      <dgm:prSet presAssocID="{FA3C0956-497B-41CB-8C29-1E7F89B4C7F3}" presName="spaceBetweenRectangles" presStyleCnt="0"/>
      <dgm:spPr/>
    </dgm:pt>
    <dgm:pt modelId="{749EDC55-8140-4B08-A1D9-968BC63E2DE1}" type="pres">
      <dgm:prSet presAssocID="{7DE23D02-531D-4096-A9ED-995094947581}" presName="parentLin" presStyleCnt="0"/>
      <dgm:spPr/>
    </dgm:pt>
    <dgm:pt modelId="{CA22AF15-2990-46A8-B0F1-57FA65CF0992}" type="pres">
      <dgm:prSet presAssocID="{7DE23D02-531D-4096-A9ED-99509494758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74115223-2473-409B-9327-FCE159787EE1}" type="pres">
      <dgm:prSet presAssocID="{7DE23D02-531D-4096-A9ED-995094947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C7642-7A81-4C83-8EDB-177764BA0A5C}" type="pres">
      <dgm:prSet presAssocID="{7DE23D02-531D-4096-A9ED-995094947581}" presName="negativeSpace" presStyleCnt="0"/>
      <dgm:spPr/>
    </dgm:pt>
    <dgm:pt modelId="{E7DDD8AB-F25B-4A13-AF9E-B9DB68ED9AE9}" type="pres">
      <dgm:prSet presAssocID="{7DE23D02-531D-4096-A9ED-995094947581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FF66CC"/>
          </a:solidFill>
        </a:ln>
      </dgm:spPr>
    </dgm:pt>
    <dgm:pt modelId="{21E52D3B-4F14-4FC9-ADAC-8821DB726C47}" type="pres">
      <dgm:prSet presAssocID="{381FCDE7-83BB-4836-B2F3-52945CBE24E2}" presName="spaceBetweenRectangles" presStyleCnt="0"/>
      <dgm:spPr/>
    </dgm:pt>
    <dgm:pt modelId="{1BD54119-CE58-4A0B-AD1F-AA90FC0E2025}" type="pres">
      <dgm:prSet presAssocID="{973FC6F0-0E36-4711-AE2E-DCA49E20E056}" presName="parentLin" presStyleCnt="0"/>
      <dgm:spPr/>
    </dgm:pt>
    <dgm:pt modelId="{D12E6739-DA70-4911-94D6-6429D175FE22}" type="pres">
      <dgm:prSet presAssocID="{973FC6F0-0E36-4711-AE2E-DCA49E20E056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17D20281-F29A-45A0-B60D-99DBC386DF5D}" type="pres">
      <dgm:prSet presAssocID="{973FC6F0-0E36-4711-AE2E-DCA49E20E0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978F7-B649-4E00-8563-B4751FEA6A51}" type="pres">
      <dgm:prSet presAssocID="{973FC6F0-0E36-4711-AE2E-DCA49E20E056}" presName="negativeSpace" presStyleCnt="0"/>
      <dgm:spPr/>
    </dgm:pt>
    <dgm:pt modelId="{7B1B18A9-4B98-4C00-9C9B-A5B167583BFA}" type="pres">
      <dgm:prSet presAssocID="{973FC6F0-0E36-4711-AE2E-DCA49E20E056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66CC"/>
          </a:solidFill>
        </a:ln>
      </dgm:spPr>
    </dgm:pt>
  </dgm:ptLst>
  <dgm:cxnLst>
    <dgm:cxn modelId="{D26AC649-69F4-4E88-81E7-D18ED325D5ED}" type="presOf" srcId="{B8EA5984-07EC-4AAD-8B9F-360D9A97A35B}" destId="{EA095BBC-A5D6-48E2-BC80-89327AA7D9E0}" srcOrd="0" destOrd="0" presId="urn:microsoft.com/office/officeart/2005/8/layout/list1"/>
    <dgm:cxn modelId="{1616BAD7-E7C5-4762-B4EC-9875AABA8BFB}" srcId="{B8EA5984-07EC-4AAD-8B9F-360D9A97A35B}" destId="{973FC6F0-0E36-4711-AE2E-DCA49E20E056}" srcOrd="2" destOrd="0" parTransId="{5780966E-A09E-4F4F-A06A-72B87DC5C82C}" sibTransId="{12991EF5-76C5-42F4-A034-06B38CA155FE}"/>
    <dgm:cxn modelId="{91F6FB02-7D5F-467B-91AC-CD4E8EB3DBEB}" type="presOf" srcId="{5CB0AEE6-29BC-43A8-A329-6F85A24E9795}" destId="{0AB95149-9A1F-429F-BF45-6B971DDD2508}" srcOrd="1" destOrd="0" presId="urn:microsoft.com/office/officeart/2005/8/layout/list1"/>
    <dgm:cxn modelId="{9FAC125D-BA1A-4C4B-8C24-E1DFB7091E6C}" srcId="{B8EA5984-07EC-4AAD-8B9F-360D9A97A35B}" destId="{5CB0AEE6-29BC-43A8-A329-6F85A24E9795}" srcOrd="0" destOrd="0" parTransId="{1603BAE4-FE67-423D-9340-F28AAEC0EA60}" sibTransId="{FA3C0956-497B-41CB-8C29-1E7F89B4C7F3}"/>
    <dgm:cxn modelId="{3B486768-EAD2-4BBC-88BD-D42079A3EED2}" srcId="{B8EA5984-07EC-4AAD-8B9F-360D9A97A35B}" destId="{7DE23D02-531D-4096-A9ED-995094947581}" srcOrd="1" destOrd="0" parTransId="{C3386058-19B5-4BEF-B33D-261EC6BAA9FD}" sibTransId="{381FCDE7-83BB-4836-B2F3-52945CBE24E2}"/>
    <dgm:cxn modelId="{07CA1693-6259-489F-A72A-D935C6D64295}" type="presOf" srcId="{7DE23D02-531D-4096-A9ED-995094947581}" destId="{74115223-2473-409B-9327-FCE159787EE1}" srcOrd="1" destOrd="0" presId="urn:microsoft.com/office/officeart/2005/8/layout/list1"/>
    <dgm:cxn modelId="{1F3302A0-10AF-4DED-8564-8DC197CA2D2E}" type="presOf" srcId="{7DE23D02-531D-4096-A9ED-995094947581}" destId="{CA22AF15-2990-46A8-B0F1-57FA65CF0992}" srcOrd="0" destOrd="0" presId="urn:microsoft.com/office/officeart/2005/8/layout/list1"/>
    <dgm:cxn modelId="{16C8B546-66BB-49F0-BBC9-B85093DA35F1}" type="presOf" srcId="{973FC6F0-0E36-4711-AE2E-DCA49E20E056}" destId="{17D20281-F29A-45A0-B60D-99DBC386DF5D}" srcOrd="1" destOrd="0" presId="urn:microsoft.com/office/officeart/2005/8/layout/list1"/>
    <dgm:cxn modelId="{671BB81D-3DFD-4C82-AAB6-09702115F0CD}" type="presOf" srcId="{5CB0AEE6-29BC-43A8-A329-6F85A24E9795}" destId="{5A7E9618-BD1A-4161-BD2E-58A568F3485F}" srcOrd="0" destOrd="0" presId="urn:microsoft.com/office/officeart/2005/8/layout/list1"/>
    <dgm:cxn modelId="{E03EC7B0-B8BF-438D-8981-6E984A00C992}" type="presOf" srcId="{973FC6F0-0E36-4711-AE2E-DCA49E20E056}" destId="{D12E6739-DA70-4911-94D6-6429D175FE22}" srcOrd="0" destOrd="0" presId="urn:microsoft.com/office/officeart/2005/8/layout/list1"/>
    <dgm:cxn modelId="{D97BC674-0270-408F-87D0-3BC39D0FCD64}" type="presParOf" srcId="{EA095BBC-A5D6-48E2-BC80-89327AA7D9E0}" destId="{3E2A3400-C5E0-4D33-B57A-04FB02F4025B}" srcOrd="0" destOrd="0" presId="urn:microsoft.com/office/officeart/2005/8/layout/list1"/>
    <dgm:cxn modelId="{25327245-8F57-410E-BBEF-B03699660DDA}" type="presParOf" srcId="{3E2A3400-C5E0-4D33-B57A-04FB02F4025B}" destId="{5A7E9618-BD1A-4161-BD2E-58A568F3485F}" srcOrd="0" destOrd="0" presId="urn:microsoft.com/office/officeart/2005/8/layout/list1"/>
    <dgm:cxn modelId="{FCBBBEA5-EDA5-4B47-8091-2DF3133809C7}" type="presParOf" srcId="{3E2A3400-C5E0-4D33-B57A-04FB02F4025B}" destId="{0AB95149-9A1F-429F-BF45-6B971DDD2508}" srcOrd="1" destOrd="0" presId="urn:microsoft.com/office/officeart/2005/8/layout/list1"/>
    <dgm:cxn modelId="{B33762FD-5BF5-4835-B019-40B7011BACC2}" type="presParOf" srcId="{EA095BBC-A5D6-48E2-BC80-89327AA7D9E0}" destId="{4371C3F6-E8BE-4E84-B7BE-C95219CCFD48}" srcOrd="1" destOrd="0" presId="urn:microsoft.com/office/officeart/2005/8/layout/list1"/>
    <dgm:cxn modelId="{B57B03B2-DC9E-422D-B44F-1D2D06864AA5}" type="presParOf" srcId="{EA095BBC-A5D6-48E2-BC80-89327AA7D9E0}" destId="{70927722-54BA-4F48-8DC1-A2F7D7779EB4}" srcOrd="2" destOrd="0" presId="urn:microsoft.com/office/officeart/2005/8/layout/list1"/>
    <dgm:cxn modelId="{B5BA44D0-7E89-4B20-89F4-3039EF92839D}" type="presParOf" srcId="{EA095BBC-A5D6-48E2-BC80-89327AA7D9E0}" destId="{0DF14257-4D1B-4A8D-A330-8DDCE608AE48}" srcOrd="3" destOrd="0" presId="urn:microsoft.com/office/officeart/2005/8/layout/list1"/>
    <dgm:cxn modelId="{075199A0-44DB-46BB-8643-5ADC1D040A04}" type="presParOf" srcId="{EA095BBC-A5D6-48E2-BC80-89327AA7D9E0}" destId="{749EDC55-8140-4B08-A1D9-968BC63E2DE1}" srcOrd="4" destOrd="0" presId="urn:microsoft.com/office/officeart/2005/8/layout/list1"/>
    <dgm:cxn modelId="{1E3C7CFB-E6E5-4B76-AE99-D584193600E0}" type="presParOf" srcId="{749EDC55-8140-4B08-A1D9-968BC63E2DE1}" destId="{CA22AF15-2990-46A8-B0F1-57FA65CF0992}" srcOrd="0" destOrd="0" presId="urn:microsoft.com/office/officeart/2005/8/layout/list1"/>
    <dgm:cxn modelId="{897140DE-D860-4BFD-8753-1D8B7E2E14FB}" type="presParOf" srcId="{749EDC55-8140-4B08-A1D9-968BC63E2DE1}" destId="{74115223-2473-409B-9327-FCE159787EE1}" srcOrd="1" destOrd="0" presId="urn:microsoft.com/office/officeart/2005/8/layout/list1"/>
    <dgm:cxn modelId="{0CAE351C-639E-4E88-8D36-B5F7D604CC1A}" type="presParOf" srcId="{EA095BBC-A5D6-48E2-BC80-89327AA7D9E0}" destId="{DEAC7642-7A81-4C83-8EDB-177764BA0A5C}" srcOrd="5" destOrd="0" presId="urn:microsoft.com/office/officeart/2005/8/layout/list1"/>
    <dgm:cxn modelId="{3F507180-E82E-48EB-9496-779D487C62EF}" type="presParOf" srcId="{EA095BBC-A5D6-48E2-BC80-89327AA7D9E0}" destId="{E7DDD8AB-F25B-4A13-AF9E-B9DB68ED9AE9}" srcOrd="6" destOrd="0" presId="urn:microsoft.com/office/officeart/2005/8/layout/list1"/>
    <dgm:cxn modelId="{F04ED875-3131-4430-B62E-929A4CA5B447}" type="presParOf" srcId="{EA095BBC-A5D6-48E2-BC80-89327AA7D9E0}" destId="{21E52D3B-4F14-4FC9-ADAC-8821DB726C47}" srcOrd="7" destOrd="0" presId="urn:microsoft.com/office/officeart/2005/8/layout/list1"/>
    <dgm:cxn modelId="{D3A2A5E3-F20A-441C-AB7E-5E2900365D75}" type="presParOf" srcId="{EA095BBC-A5D6-48E2-BC80-89327AA7D9E0}" destId="{1BD54119-CE58-4A0B-AD1F-AA90FC0E2025}" srcOrd="8" destOrd="0" presId="urn:microsoft.com/office/officeart/2005/8/layout/list1"/>
    <dgm:cxn modelId="{500C09C0-BB6F-4A20-B5E1-AD3705F66346}" type="presParOf" srcId="{1BD54119-CE58-4A0B-AD1F-AA90FC0E2025}" destId="{D12E6739-DA70-4911-94D6-6429D175FE22}" srcOrd="0" destOrd="0" presId="urn:microsoft.com/office/officeart/2005/8/layout/list1"/>
    <dgm:cxn modelId="{E47F448F-D4F6-4CB7-8534-B45487435E21}" type="presParOf" srcId="{1BD54119-CE58-4A0B-AD1F-AA90FC0E2025}" destId="{17D20281-F29A-45A0-B60D-99DBC386DF5D}" srcOrd="1" destOrd="0" presId="urn:microsoft.com/office/officeart/2005/8/layout/list1"/>
    <dgm:cxn modelId="{532BC316-C627-4361-964C-F67092437B73}" type="presParOf" srcId="{EA095BBC-A5D6-48E2-BC80-89327AA7D9E0}" destId="{759978F7-B649-4E00-8563-B4751FEA6A51}" srcOrd="9" destOrd="0" presId="urn:microsoft.com/office/officeart/2005/8/layout/list1"/>
    <dgm:cxn modelId="{B8D4CC9A-362B-4990-A935-3041134F2E1D}" type="presParOf" srcId="{EA095BBC-A5D6-48E2-BC80-89327AA7D9E0}" destId="{7B1B18A9-4B98-4C00-9C9B-A5B167583B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AC616-1131-424D-A173-E9AFE69DEC29}" type="doc">
      <dgm:prSet loTypeId="urn:microsoft.com/office/officeart/2009/3/layout/StepUp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BAB44705-B2C4-4165-8EE0-34F5B72161F7}">
      <dgm:prSet phldrT="[Texto]" custT="1"/>
      <dgm:spPr/>
      <dgm:t>
        <a:bodyPr/>
        <a:lstStyle/>
        <a:p>
          <a:r>
            <a:rPr lang="pt-BR" sz="2400" dirty="0"/>
            <a:t>2011</a:t>
          </a:r>
        </a:p>
      </dgm:t>
    </dgm:pt>
    <dgm:pt modelId="{DA2E5F1D-7F65-4144-9A24-19FF4B4DE596}" type="parTrans" cxnId="{2FC3614E-8908-47D0-9359-2707E3EA503A}">
      <dgm:prSet/>
      <dgm:spPr/>
      <dgm:t>
        <a:bodyPr/>
        <a:lstStyle/>
        <a:p>
          <a:endParaRPr lang="pt-BR" sz="1100"/>
        </a:p>
      </dgm:t>
    </dgm:pt>
    <dgm:pt modelId="{EDB86F1E-582B-4B93-8597-488217444B2C}" type="sibTrans" cxnId="{2FC3614E-8908-47D0-9359-2707E3EA503A}">
      <dgm:prSet/>
      <dgm:spPr/>
      <dgm:t>
        <a:bodyPr/>
        <a:lstStyle/>
        <a:p>
          <a:endParaRPr lang="pt-BR" sz="1100"/>
        </a:p>
      </dgm:t>
    </dgm:pt>
    <dgm:pt modelId="{C1217D5B-2175-49F8-B5FA-AABA28A66307}">
      <dgm:prSet phldrT="[Texto]" custT="1"/>
      <dgm:spPr/>
      <dgm:t>
        <a:bodyPr/>
        <a:lstStyle/>
        <a:p>
          <a:r>
            <a:rPr lang="pt-BR" sz="2400" dirty="0"/>
            <a:t>2012</a:t>
          </a:r>
        </a:p>
      </dgm:t>
    </dgm:pt>
    <dgm:pt modelId="{893CD866-7904-4540-BD9D-2B70C1596B44}" type="parTrans" cxnId="{EB20314C-6DA1-4B93-A9A0-F2F7672D918F}">
      <dgm:prSet/>
      <dgm:spPr/>
      <dgm:t>
        <a:bodyPr/>
        <a:lstStyle/>
        <a:p>
          <a:endParaRPr lang="pt-BR" sz="1100"/>
        </a:p>
      </dgm:t>
    </dgm:pt>
    <dgm:pt modelId="{5EAB7255-9401-49B4-B843-F856FDAFC471}" type="sibTrans" cxnId="{EB20314C-6DA1-4B93-A9A0-F2F7672D918F}">
      <dgm:prSet/>
      <dgm:spPr/>
      <dgm:t>
        <a:bodyPr/>
        <a:lstStyle/>
        <a:p>
          <a:endParaRPr lang="pt-BR" sz="1100"/>
        </a:p>
      </dgm:t>
    </dgm:pt>
    <dgm:pt modelId="{6F75297A-8155-410B-87AE-3FFEE2D8AF0F}">
      <dgm:prSet phldrT="[Texto]" custT="1"/>
      <dgm:spPr/>
      <dgm:t>
        <a:bodyPr/>
        <a:lstStyle/>
        <a:p>
          <a:r>
            <a:rPr lang="pt-BR" sz="2400" dirty="0"/>
            <a:t>2013</a:t>
          </a:r>
        </a:p>
      </dgm:t>
    </dgm:pt>
    <dgm:pt modelId="{578672A8-AFAF-4022-8340-84D25C3E279E}" type="parTrans" cxnId="{B02F4BE1-4484-410B-AE38-377059AE7A09}">
      <dgm:prSet/>
      <dgm:spPr/>
      <dgm:t>
        <a:bodyPr/>
        <a:lstStyle/>
        <a:p>
          <a:endParaRPr lang="pt-BR" sz="1100"/>
        </a:p>
      </dgm:t>
    </dgm:pt>
    <dgm:pt modelId="{4B47EACF-4A71-44C2-98CC-A537FB0298E4}" type="sibTrans" cxnId="{B02F4BE1-4484-410B-AE38-377059AE7A09}">
      <dgm:prSet/>
      <dgm:spPr/>
      <dgm:t>
        <a:bodyPr/>
        <a:lstStyle/>
        <a:p>
          <a:endParaRPr lang="pt-BR" sz="1100"/>
        </a:p>
      </dgm:t>
    </dgm:pt>
    <dgm:pt modelId="{59ED8735-80B8-436E-8609-094E1569B5A7}">
      <dgm:prSet phldrT="[Texto]" custT="1"/>
      <dgm:spPr/>
      <dgm:t>
        <a:bodyPr/>
        <a:lstStyle/>
        <a:p>
          <a:r>
            <a:rPr lang="pt-BR" sz="2400" dirty="0"/>
            <a:t>2014</a:t>
          </a:r>
        </a:p>
      </dgm:t>
    </dgm:pt>
    <dgm:pt modelId="{62F11FC8-61F1-45EC-B52B-AA4CA9357D18}" type="parTrans" cxnId="{E11E780F-B250-4D30-8101-20EF7DAE6D07}">
      <dgm:prSet/>
      <dgm:spPr/>
      <dgm:t>
        <a:bodyPr/>
        <a:lstStyle/>
        <a:p>
          <a:endParaRPr lang="pt-BR" sz="1100"/>
        </a:p>
      </dgm:t>
    </dgm:pt>
    <dgm:pt modelId="{EA51B973-DAED-4663-AA4C-01DB7859CB54}" type="sibTrans" cxnId="{E11E780F-B250-4D30-8101-20EF7DAE6D07}">
      <dgm:prSet/>
      <dgm:spPr/>
      <dgm:t>
        <a:bodyPr/>
        <a:lstStyle/>
        <a:p>
          <a:endParaRPr lang="pt-BR" sz="1100"/>
        </a:p>
      </dgm:t>
    </dgm:pt>
    <dgm:pt modelId="{D8735621-6392-40BE-91E7-F2F9506DB82F}">
      <dgm:prSet phldrT="[Texto]" custT="1"/>
      <dgm:spPr/>
      <dgm:t>
        <a:bodyPr/>
        <a:lstStyle/>
        <a:p>
          <a:r>
            <a:rPr lang="pt-BR" sz="2400" dirty="0"/>
            <a:t>2015</a:t>
          </a:r>
        </a:p>
      </dgm:t>
    </dgm:pt>
    <dgm:pt modelId="{7B29E770-B814-4BD3-8F9C-61D3300B4F34}" type="parTrans" cxnId="{11245E7E-E710-480B-B2ED-91B122917D65}">
      <dgm:prSet/>
      <dgm:spPr/>
      <dgm:t>
        <a:bodyPr/>
        <a:lstStyle/>
        <a:p>
          <a:endParaRPr lang="pt-BR" sz="1100"/>
        </a:p>
      </dgm:t>
    </dgm:pt>
    <dgm:pt modelId="{FA5CF812-8B01-4D7F-9504-6F2D29D457A3}" type="sibTrans" cxnId="{11245E7E-E710-480B-B2ED-91B122917D65}">
      <dgm:prSet/>
      <dgm:spPr/>
      <dgm:t>
        <a:bodyPr/>
        <a:lstStyle/>
        <a:p>
          <a:endParaRPr lang="pt-BR" sz="1100"/>
        </a:p>
      </dgm:t>
    </dgm:pt>
    <dgm:pt modelId="{7C211C6C-BADA-4CBD-A058-E5AAE0A0514B}">
      <dgm:prSet phldrT="[Texto]" custT="1"/>
      <dgm:spPr/>
      <dgm:t>
        <a:bodyPr/>
        <a:lstStyle/>
        <a:p>
          <a:r>
            <a:rPr lang="pt-BR" sz="2400" dirty="0"/>
            <a:t>2016</a:t>
          </a:r>
        </a:p>
      </dgm:t>
    </dgm:pt>
    <dgm:pt modelId="{41929A44-9C34-4100-8139-610B77BC0B78}" type="parTrans" cxnId="{9EAC4456-1B03-4561-A2C1-0334721B95BE}">
      <dgm:prSet/>
      <dgm:spPr/>
      <dgm:t>
        <a:bodyPr/>
        <a:lstStyle/>
        <a:p>
          <a:endParaRPr lang="pt-BR" sz="1100"/>
        </a:p>
      </dgm:t>
    </dgm:pt>
    <dgm:pt modelId="{0BD43246-C237-460A-9B0D-68D54E33B371}" type="sibTrans" cxnId="{9EAC4456-1B03-4561-A2C1-0334721B95BE}">
      <dgm:prSet/>
      <dgm:spPr/>
      <dgm:t>
        <a:bodyPr/>
        <a:lstStyle/>
        <a:p>
          <a:endParaRPr lang="pt-BR" sz="1100"/>
        </a:p>
      </dgm:t>
    </dgm:pt>
    <dgm:pt modelId="{89C8B3C3-8543-487D-986F-BD2B5F16DD8D}">
      <dgm:prSet phldrT="[Texto]" custT="1"/>
      <dgm:spPr/>
      <dgm:t>
        <a:bodyPr/>
        <a:lstStyle/>
        <a:p>
          <a:r>
            <a:rPr lang="pt-BR" sz="2400" dirty="0"/>
            <a:t>2017</a:t>
          </a:r>
        </a:p>
      </dgm:t>
    </dgm:pt>
    <dgm:pt modelId="{4B8CD2E6-D711-4374-8AB3-13B03DDE5CC2}" type="parTrans" cxnId="{A5D0941C-8698-431B-92B1-476CD4294A35}">
      <dgm:prSet/>
      <dgm:spPr/>
      <dgm:t>
        <a:bodyPr/>
        <a:lstStyle/>
        <a:p>
          <a:endParaRPr lang="pt-BR" sz="1100"/>
        </a:p>
      </dgm:t>
    </dgm:pt>
    <dgm:pt modelId="{25F578C8-CD4E-4D73-A4CB-643485EF6C66}" type="sibTrans" cxnId="{A5D0941C-8698-431B-92B1-476CD4294A35}">
      <dgm:prSet/>
      <dgm:spPr/>
      <dgm:t>
        <a:bodyPr/>
        <a:lstStyle/>
        <a:p>
          <a:endParaRPr lang="pt-BR" sz="1100"/>
        </a:p>
      </dgm:t>
    </dgm:pt>
    <dgm:pt modelId="{29258A4B-825E-446A-A435-8AD073AC67A4}" type="pres">
      <dgm:prSet presAssocID="{78CAC616-1131-424D-A173-E9AFE69DEC2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E18D2CE-97C8-4E6D-920B-957EC558B231}" type="pres">
      <dgm:prSet presAssocID="{BAB44705-B2C4-4165-8EE0-34F5B72161F7}" presName="composite" presStyleCnt="0"/>
      <dgm:spPr/>
    </dgm:pt>
    <dgm:pt modelId="{951D17E7-5C8E-4090-8A53-A7ECD315714B}" type="pres">
      <dgm:prSet presAssocID="{BAB44705-B2C4-4165-8EE0-34F5B72161F7}" presName="LShape" presStyleLbl="alignNode1" presStyleIdx="0" presStyleCnt="13"/>
      <dgm:spPr>
        <a:solidFill>
          <a:srgbClr val="FF66CC"/>
        </a:solidFill>
      </dgm:spPr>
    </dgm:pt>
    <dgm:pt modelId="{82D76B26-C10D-4E42-A620-A486B90877BD}" type="pres">
      <dgm:prSet presAssocID="{BAB44705-B2C4-4165-8EE0-34F5B72161F7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C4ECC-301A-4EBA-BDE6-1DD847981427}" type="pres">
      <dgm:prSet presAssocID="{BAB44705-B2C4-4165-8EE0-34F5B72161F7}" presName="Triangle" presStyleLbl="alignNode1" presStyleIdx="1" presStyleCnt="13"/>
      <dgm:spPr>
        <a:solidFill>
          <a:srgbClr val="FF66CC"/>
        </a:solidFill>
      </dgm:spPr>
    </dgm:pt>
    <dgm:pt modelId="{31CC7C1E-0024-4AB2-A6BF-9CB568EEF43A}" type="pres">
      <dgm:prSet presAssocID="{EDB86F1E-582B-4B93-8597-488217444B2C}" presName="sibTrans" presStyleCnt="0"/>
      <dgm:spPr/>
    </dgm:pt>
    <dgm:pt modelId="{93B856D4-6B7C-43B0-B26E-1903B2EB0FF3}" type="pres">
      <dgm:prSet presAssocID="{EDB86F1E-582B-4B93-8597-488217444B2C}" presName="space" presStyleCnt="0"/>
      <dgm:spPr/>
    </dgm:pt>
    <dgm:pt modelId="{2A1204BB-4257-4DE2-955A-2EC817C711F9}" type="pres">
      <dgm:prSet presAssocID="{C1217D5B-2175-49F8-B5FA-AABA28A66307}" presName="composite" presStyleCnt="0"/>
      <dgm:spPr/>
    </dgm:pt>
    <dgm:pt modelId="{1E46FE9D-3C47-48A2-B628-B60D9D260953}" type="pres">
      <dgm:prSet presAssocID="{C1217D5B-2175-49F8-B5FA-AABA28A66307}" presName="LShape" presStyleLbl="alignNode1" presStyleIdx="2" presStyleCnt="13"/>
      <dgm:spPr>
        <a:solidFill>
          <a:srgbClr val="FF66CC"/>
        </a:solidFill>
      </dgm:spPr>
    </dgm:pt>
    <dgm:pt modelId="{8940D5ED-DA87-4BDC-A43A-737BBF1617E2}" type="pres">
      <dgm:prSet presAssocID="{C1217D5B-2175-49F8-B5FA-AABA28A6630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9F786-619F-4588-AA02-ACCE01CD9182}" type="pres">
      <dgm:prSet presAssocID="{C1217D5B-2175-49F8-B5FA-AABA28A66307}" presName="Triangle" presStyleLbl="alignNode1" presStyleIdx="3" presStyleCnt="13"/>
      <dgm:spPr>
        <a:solidFill>
          <a:srgbClr val="FF66CC"/>
        </a:solidFill>
      </dgm:spPr>
    </dgm:pt>
    <dgm:pt modelId="{8F24FFDA-1A86-4228-8061-3BAA68BEE2D3}" type="pres">
      <dgm:prSet presAssocID="{5EAB7255-9401-49B4-B843-F856FDAFC471}" presName="sibTrans" presStyleCnt="0"/>
      <dgm:spPr/>
    </dgm:pt>
    <dgm:pt modelId="{C382093E-2F3D-4C95-B16F-8109E5321EE4}" type="pres">
      <dgm:prSet presAssocID="{5EAB7255-9401-49B4-B843-F856FDAFC471}" presName="space" presStyleCnt="0"/>
      <dgm:spPr/>
    </dgm:pt>
    <dgm:pt modelId="{B63B947C-6F17-4D01-83AB-F261C19863D8}" type="pres">
      <dgm:prSet presAssocID="{6F75297A-8155-410B-87AE-3FFEE2D8AF0F}" presName="composite" presStyleCnt="0"/>
      <dgm:spPr/>
    </dgm:pt>
    <dgm:pt modelId="{96F4BC51-25C5-4750-BEE9-A63074E804E7}" type="pres">
      <dgm:prSet presAssocID="{6F75297A-8155-410B-87AE-3FFEE2D8AF0F}" presName="LShape" presStyleLbl="alignNode1" presStyleIdx="4" presStyleCnt="13"/>
      <dgm:spPr>
        <a:solidFill>
          <a:srgbClr val="FF66CC"/>
        </a:solidFill>
      </dgm:spPr>
    </dgm:pt>
    <dgm:pt modelId="{D26A0439-31DD-4510-B301-0989602A47DC}" type="pres">
      <dgm:prSet presAssocID="{6F75297A-8155-410B-87AE-3FFEE2D8AF0F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97358-F67A-4F84-ACBC-1B5B6ECF4229}" type="pres">
      <dgm:prSet presAssocID="{6F75297A-8155-410B-87AE-3FFEE2D8AF0F}" presName="Triangle" presStyleLbl="alignNode1" presStyleIdx="5" presStyleCnt="13"/>
      <dgm:spPr>
        <a:solidFill>
          <a:srgbClr val="FF66CC"/>
        </a:solidFill>
      </dgm:spPr>
    </dgm:pt>
    <dgm:pt modelId="{59FA140F-D5FC-4C34-9414-33DA70E8F58D}" type="pres">
      <dgm:prSet presAssocID="{4B47EACF-4A71-44C2-98CC-A537FB0298E4}" presName="sibTrans" presStyleCnt="0"/>
      <dgm:spPr/>
    </dgm:pt>
    <dgm:pt modelId="{94FABEEE-AA5D-493D-8EA1-C6FEE4D63942}" type="pres">
      <dgm:prSet presAssocID="{4B47EACF-4A71-44C2-98CC-A537FB0298E4}" presName="space" presStyleCnt="0"/>
      <dgm:spPr/>
    </dgm:pt>
    <dgm:pt modelId="{808328F7-A564-44D0-AFE6-30E8775CF658}" type="pres">
      <dgm:prSet presAssocID="{59ED8735-80B8-436E-8609-094E1569B5A7}" presName="composite" presStyleCnt="0"/>
      <dgm:spPr/>
    </dgm:pt>
    <dgm:pt modelId="{FF40B417-B4F6-4264-A9CA-A45E9BE934B8}" type="pres">
      <dgm:prSet presAssocID="{59ED8735-80B8-436E-8609-094E1569B5A7}" presName="LShape" presStyleLbl="alignNode1" presStyleIdx="6" presStyleCnt="13"/>
      <dgm:spPr>
        <a:solidFill>
          <a:srgbClr val="FF66CC"/>
        </a:solidFill>
      </dgm:spPr>
    </dgm:pt>
    <dgm:pt modelId="{741601FD-6568-4395-B6F2-FD23098683E4}" type="pres">
      <dgm:prSet presAssocID="{59ED8735-80B8-436E-8609-094E1569B5A7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FA3F95-A80C-4023-80A8-7AD087484698}" type="pres">
      <dgm:prSet presAssocID="{59ED8735-80B8-436E-8609-094E1569B5A7}" presName="Triangle" presStyleLbl="alignNode1" presStyleIdx="7" presStyleCnt="13"/>
      <dgm:spPr>
        <a:solidFill>
          <a:srgbClr val="FF66CC"/>
        </a:solidFill>
      </dgm:spPr>
    </dgm:pt>
    <dgm:pt modelId="{519B8417-F306-4A31-A1EE-C76009264612}" type="pres">
      <dgm:prSet presAssocID="{EA51B973-DAED-4663-AA4C-01DB7859CB54}" presName="sibTrans" presStyleCnt="0"/>
      <dgm:spPr/>
    </dgm:pt>
    <dgm:pt modelId="{573B2AC4-D724-4A0C-ABB0-9736DEB0C7BA}" type="pres">
      <dgm:prSet presAssocID="{EA51B973-DAED-4663-AA4C-01DB7859CB54}" presName="space" presStyleCnt="0"/>
      <dgm:spPr/>
    </dgm:pt>
    <dgm:pt modelId="{A0B3C091-E12E-40EE-B22A-C8ABFB859AE7}" type="pres">
      <dgm:prSet presAssocID="{D8735621-6392-40BE-91E7-F2F9506DB82F}" presName="composite" presStyleCnt="0"/>
      <dgm:spPr/>
    </dgm:pt>
    <dgm:pt modelId="{66FC21F2-5056-4982-9857-4ECAE1DF59E9}" type="pres">
      <dgm:prSet presAssocID="{D8735621-6392-40BE-91E7-F2F9506DB82F}" presName="LShape" presStyleLbl="alignNode1" presStyleIdx="8" presStyleCnt="13"/>
      <dgm:spPr>
        <a:solidFill>
          <a:srgbClr val="FF66CC"/>
        </a:solidFill>
      </dgm:spPr>
    </dgm:pt>
    <dgm:pt modelId="{5B734431-78AD-436E-A613-308E9C45C828}" type="pres">
      <dgm:prSet presAssocID="{D8735621-6392-40BE-91E7-F2F9506DB82F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2B4CCE-1A12-4B74-942C-54350B38AA87}" type="pres">
      <dgm:prSet presAssocID="{D8735621-6392-40BE-91E7-F2F9506DB82F}" presName="Triangle" presStyleLbl="alignNode1" presStyleIdx="9" presStyleCnt="13"/>
      <dgm:spPr>
        <a:solidFill>
          <a:srgbClr val="FF66CC"/>
        </a:solidFill>
      </dgm:spPr>
    </dgm:pt>
    <dgm:pt modelId="{B59B39AB-F9DC-43B6-8D52-084A7DD1A97F}" type="pres">
      <dgm:prSet presAssocID="{FA5CF812-8B01-4D7F-9504-6F2D29D457A3}" presName="sibTrans" presStyleCnt="0"/>
      <dgm:spPr/>
    </dgm:pt>
    <dgm:pt modelId="{165ED0B1-E3A1-4F50-A547-6A0DDEB18BF4}" type="pres">
      <dgm:prSet presAssocID="{FA5CF812-8B01-4D7F-9504-6F2D29D457A3}" presName="space" presStyleCnt="0"/>
      <dgm:spPr/>
    </dgm:pt>
    <dgm:pt modelId="{668783F2-71BA-4FC3-804F-65441B737373}" type="pres">
      <dgm:prSet presAssocID="{7C211C6C-BADA-4CBD-A058-E5AAE0A0514B}" presName="composite" presStyleCnt="0"/>
      <dgm:spPr/>
    </dgm:pt>
    <dgm:pt modelId="{44215097-70E8-4672-8A93-B2EC0AB2A68A}" type="pres">
      <dgm:prSet presAssocID="{7C211C6C-BADA-4CBD-A058-E5AAE0A0514B}" presName="LShape" presStyleLbl="alignNode1" presStyleIdx="10" presStyleCnt="13"/>
      <dgm:spPr>
        <a:solidFill>
          <a:srgbClr val="FF66CC"/>
        </a:solidFill>
      </dgm:spPr>
    </dgm:pt>
    <dgm:pt modelId="{47C4B591-BD75-46FD-AD4F-83DFEBD11DE3}" type="pres">
      <dgm:prSet presAssocID="{7C211C6C-BADA-4CBD-A058-E5AAE0A0514B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A2C97C-505F-40A5-AC1B-6B522B3D49BC}" type="pres">
      <dgm:prSet presAssocID="{7C211C6C-BADA-4CBD-A058-E5AAE0A0514B}" presName="Triangle" presStyleLbl="alignNode1" presStyleIdx="11" presStyleCnt="13"/>
      <dgm:spPr>
        <a:solidFill>
          <a:srgbClr val="FF66CC"/>
        </a:solidFill>
      </dgm:spPr>
    </dgm:pt>
    <dgm:pt modelId="{5DDF8FE9-1FD2-4480-BF30-8AD388556CF1}" type="pres">
      <dgm:prSet presAssocID="{0BD43246-C237-460A-9B0D-68D54E33B371}" presName="sibTrans" presStyleCnt="0"/>
      <dgm:spPr/>
    </dgm:pt>
    <dgm:pt modelId="{777F6071-2CA1-4C5A-8E5C-77283F2DBE22}" type="pres">
      <dgm:prSet presAssocID="{0BD43246-C237-460A-9B0D-68D54E33B371}" presName="space" presStyleCnt="0"/>
      <dgm:spPr/>
    </dgm:pt>
    <dgm:pt modelId="{40C7C3A2-56A0-4A41-B325-FD6F141E9F36}" type="pres">
      <dgm:prSet presAssocID="{89C8B3C3-8543-487D-986F-BD2B5F16DD8D}" presName="composite" presStyleCnt="0"/>
      <dgm:spPr/>
    </dgm:pt>
    <dgm:pt modelId="{88682B3A-2CB0-46CA-89C1-7A1F59B9E231}" type="pres">
      <dgm:prSet presAssocID="{89C8B3C3-8543-487D-986F-BD2B5F16DD8D}" presName="LShape" presStyleLbl="alignNode1" presStyleIdx="12" presStyleCnt="13"/>
      <dgm:spPr>
        <a:solidFill>
          <a:srgbClr val="FF66CC"/>
        </a:solidFill>
      </dgm:spPr>
    </dgm:pt>
    <dgm:pt modelId="{F0F599AA-5237-49EC-95D1-1CEEA58B46E3}" type="pres">
      <dgm:prSet presAssocID="{89C8B3C3-8543-487D-986F-BD2B5F16DD8D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04701A-00CA-40A6-BD01-65CD5FD21A74}" type="presOf" srcId="{BAB44705-B2C4-4165-8EE0-34F5B72161F7}" destId="{82D76B26-C10D-4E42-A620-A486B90877BD}" srcOrd="0" destOrd="0" presId="urn:microsoft.com/office/officeart/2009/3/layout/StepUpProcess"/>
    <dgm:cxn modelId="{2FC3614E-8908-47D0-9359-2707E3EA503A}" srcId="{78CAC616-1131-424D-A173-E9AFE69DEC29}" destId="{BAB44705-B2C4-4165-8EE0-34F5B72161F7}" srcOrd="0" destOrd="0" parTransId="{DA2E5F1D-7F65-4144-9A24-19FF4B4DE596}" sibTransId="{EDB86F1E-582B-4B93-8597-488217444B2C}"/>
    <dgm:cxn modelId="{11245E7E-E710-480B-B2ED-91B122917D65}" srcId="{78CAC616-1131-424D-A173-E9AFE69DEC29}" destId="{D8735621-6392-40BE-91E7-F2F9506DB82F}" srcOrd="4" destOrd="0" parTransId="{7B29E770-B814-4BD3-8F9C-61D3300B4F34}" sibTransId="{FA5CF812-8B01-4D7F-9504-6F2D29D457A3}"/>
    <dgm:cxn modelId="{EB20314C-6DA1-4B93-A9A0-F2F7672D918F}" srcId="{78CAC616-1131-424D-A173-E9AFE69DEC29}" destId="{C1217D5B-2175-49F8-B5FA-AABA28A66307}" srcOrd="1" destOrd="0" parTransId="{893CD866-7904-4540-BD9D-2B70C1596B44}" sibTransId="{5EAB7255-9401-49B4-B843-F856FDAFC471}"/>
    <dgm:cxn modelId="{0AFF128E-00F9-4E85-9EFA-4B7C1DC0B7A7}" type="presOf" srcId="{89C8B3C3-8543-487D-986F-BD2B5F16DD8D}" destId="{F0F599AA-5237-49EC-95D1-1CEEA58B46E3}" srcOrd="0" destOrd="0" presId="urn:microsoft.com/office/officeart/2009/3/layout/StepUpProcess"/>
    <dgm:cxn modelId="{B02F4BE1-4484-410B-AE38-377059AE7A09}" srcId="{78CAC616-1131-424D-A173-E9AFE69DEC29}" destId="{6F75297A-8155-410B-87AE-3FFEE2D8AF0F}" srcOrd="2" destOrd="0" parTransId="{578672A8-AFAF-4022-8340-84D25C3E279E}" sibTransId="{4B47EACF-4A71-44C2-98CC-A537FB0298E4}"/>
    <dgm:cxn modelId="{74CD31B4-54F5-4C6F-A179-A077C695820C}" type="presOf" srcId="{7C211C6C-BADA-4CBD-A058-E5AAE0A0514B}" destId="{47C4B591-BD75-46FD-AD4F-83DFEBD11DE3}" srcOrd="0" destOrd="0" presId="urn:microsoft.com/office/officeart/2009/3/layout/StepUpProcess"/>
    <dgm:cxn modelId="{9EAC4456-1B03-4561-A2C1-0334721B95BE}" srcId="{78CAC616-1131-424D-A173-E9AFE69DEC29}" destId="{7C211C6C-BADA-4CBD-A058-E5AAE0A0514B}" srcOrd="5" destOrd="0" parTransId="{41929A44-9C34-4100-8139-610B77BC0B78}" sibTransId="{0BD43246-C237-460A-9B0D-68D54E33B371}"/>
    <dgm:cxn modelId="{FC061206-3E1A-46BB-BC36-43E5736789C4}" type="presOf" srcId="{C1217D5B-2175-49F8-B5FA-AABA28A66307}" destId="{8940D5ED-DA87-4BDC-A43A-737BBF1617E2}" srcOrd="0" destOrd="0" presId="urn:microsoft.com/office/officeart/2009/3/layout/StepUpProcess"/>
    <dgm:cxn modelId="{CAEB7F1B-AEE3-46E0-B4CE-6BCE1E39B056}" type="presOf" srcId="{6F75297A-8155-410B-87AE-3FFEE2D8AF0F}" destId="{D26A0439-31DD-4510-B301-0989602A47DC}" srcOrd="0" destOrd="0" presId="urn:microsoft.com/office/officeart/2009/3/layout/StepUpProcess"/>
    <dgm:cxn modelId="{64A84DBD-6855-4DCF-B326-3F38C1A53F2C}" type="presOf" srcId="{59ED8735-80B8-436E-8609-094E1569B5A7}" destId="{741601FD-6568-4395-B6F2-FD23098683E4}" srcOrd="0" destOrd="0" presId="urn:microsoft.com/office/officeart/2009/3/layout/StepUpProcess"/>
    <dgm:cxn modelId="{A5D0941C-8698-431B-92B1-476CD4294A35}" srcId="{78CAC616-1131-424D-A173-E9AFE69DEC29}" destId="{89C8B3C3-8543-487D-986F-BD2B5F16DD8D}" srcOrd="6" destOrd="0" parTransId="{4B8CD2E6-D711-4374-8AB3-13B03DDE5CC2}" sibTransId="{25F578C8-CD4E-4D73-A4CB-643485EF6C66}"/>
    <dgm:cxn modelId="{E11E780F-B250-4D30-8101-20EF7DAE6D07}" srcId="{78CAC616-1131-424D-A173-E9AFE69DEC29}" destId="{59ED8735-80B8-436E-8609-094E1569B5A7}" srcOrd="3" destOrd="0" parTransId="{62F11FC8-61F1-45EC-B52B-AA4CA9357D18}" sibTransId="{EA51B973-DAED-4663-AA4C-01DB7859CB54}"/>
    <dgm:cxn modelId="{030208AC-C445-49F2-A95A-D59736FF8958}" type="presOf" srcId="{D8735621-6392-40BE-91E7-F2F9506DB82F}" destId="{5B734431-78AD-436E-A613-308E9C45C828}" srcOrd="0" destOrd="0" presId="urn:microsoft.com/office/officeart/2009/3/layout/StepUpProcess"/>
    <dgm:cxn modelId="{5EF4E7D9-699C-4229-AFF4-7AFEACF4FC4E}" type="presOf" srcId="{78CAC616-1131-424D-A173-E9AFE69DEC29}" destId="{29258A4B-825E-446A-A435-8AD073AC67A4}" srcOrd="0" destOrd="0" presId="urn:microsoft.com/office/officeart/2009/3/layout/StepUpProcess"/>
    <dgm:cxn modelId="{61549DAF-D8B9-4ED2-A0AF-0A981CA5D9C2}" type="presParOf" srcId="{29258A4B-825E-446A-A435-8AD073AC67A4}" destId="{6E18D2CE-97C8-4E6D-920B-957EC558B231}" srcOrd="0" destOrd="0" presId="urn:microsoft.com/office/officeart/2009/3/layout/StepUpProcess"/>
    <dgm:cxn modelId="{CCB5CBCB-E1F9-4BFC-BB19-3ECC97853030}" type="presParOf" srcId="{6E18D2CE-97C8-4E6D-920B-957EC558B231}" destId="{951D17E7-5C8E-4090-8A53-A7ECD315714B}" srcOrd="0" destOrd="0" presId="urn:microsoft.com/office/officeart/2009/3/layout/StepUpProcess"/>
    <dgm:cxn modelId="{5AD15D26-AECC-4B15-9967-648BF25DEB74}" type="presParOf" srcId="{6E18D2CE-97C8-4E6D-920B-957EC558B231}" destId="{82D76B26-C10D-4E42-A620-A486B90877BD}" srcOrd="1" destOrd="0" presId="urn:microsoft.com/office/officeart/2009/3/layout/StepUpProcess"/>
    <dgm:cxn modelId="{D94DE2DC-02E8-413A-922D-7451290376C5}" type="presParOf" srcId="{6E18D2CE-97C8-4E6D-920B-957EC558B231}" destId="{A0EC4ECC-301A-4EBA-BDE6-1DD847981427}" srcOrd="2" destOrd="0" presId="urn:microsoft.com/office/officeart/2009/3/layout/StepUpProcess"/>
    <dgm:cxn modelId="{AEEBE8AF-8D5A-41EE-924F-228A5CB77577}" type="presParOf" srcId="{29258A4B-825E-446A-A435-8AD073AC67A4}" destId="{31CC7C1E-0024-4AB2-A6BF-9CB568EEF43A}" srcOrd="1" destOrd="0" presId="urn:microsoft.com/office/officeart/2009/3/layout/StepUpProcess"/>
    <dgm:cxn modelId="{E89417E9-6B33-45A3-8722-4A32B9424DDC}" type="presParOf" srcId="{31CC7C1E-0024-4AB2-A6BF-9CB568EEF43A}" destId="{93B856D4-6B7C-43B0-B26E-1903B2EB0FF3}" srcOrd="0" destOrd="0" presId="urn:microsoft.com/office/officeart/2009/3/layout/StepUpProcess"/>
    <dgm:cxn modelId="{63AF234C-42A4-484B-A512-C85A7C1B6204}" type="presParOf" srcId="{29258A4B-825E-446A-A435-8AD073AC67A4}" destId="{2A1204BB-4257-4DE2-955A-2EC817C711F9}" srcOrd="2" destOrd="0" presId="urn:microsoft.com/office/officeart/2009/3/layout/StepUpProcess"/>
    <dgm:cxn modelId="{FDCF4CC5-C1C7-489B-AC7C-D6CEDA08A33F}" type="presParOf" srcId="{2A1204BB-4257-4DE2-955A-2EC817C711F9}" destId="{1E46FE9D-3C47-48A2-B628-B60D9D260953}" srcOrd="0" destOrd="0" presId="urn:microsoft.com/office/officeart/2009/3/layout/StepUpProcess"/>
    <dgm:cxn modelId="{CC462FF0-F64A-4C92-8B2F-86738A76D9B8}" type="presParOf" srcId="{2A1204BB-4257-4DE2-955A-2EC817C711F9}" destId="{8940D5ED-DA87-4BDC-A43A-737BBF1617E2}" srcOrd="1" destOrd="0" presId="urn:microsoft.com/office/officeart/2009/3/layout/StepUpProcess"/>
    <dgm:cxn modelId="{A1A8FE3C-0FF3-43FF-9999-42A9089306F9}" type="presParOf" srcId="{2A1204BB-4257-4DE2-955A-2EC817C711F9}" destId="{42E9F786-619F-4588-AA02-ACCE01CD9182}" srcOrd="2" destOrd="0" presId="urn:microsoft.com/office/officeart/2009/3/layout/StepUpProcess"/>
    <dgm:cxn modelId="{025B9D08-296E-48B1-8D81-EFB515CA5F87}" type="presParOf" srcId="{29258A4B-825E-446A-A435-8AD073AC67A4}" destId="{8F24FFDA-1A86-4228-8061-3BAA68BEE2D3}" srcOrd="3" destOrd="0" presId="urn:microsoft.com/office/officeart/2009/3/layout/StepUpProcess"/>
    <dgm:cxn modelId="{11F23322-6F97-4C76-9A27-F9719DBEA564}" type="presParOf" srcId="{8F24FFDA-1A86-4228-8061-3BAA68BEE2D3}" destId="{C382093E-2F3D-4C95-B16F-8109E5321EE4}" srcOrd="0" destOrd="0" presId="urn:microsoft.com/office/officeart/2009/3/layout/StepUpProcess"/>
    <dgm:cxn modelId="{A5C6A3D5-367E-4B6B-BC4B-4B99BA9A8701}" type="presParOf" srcId="{29258A4B-825E-446A-A435-8AD073AC67A4}" destId="{B63B947C-6F17-4D01-83AB-F261C19863D8}" srcOrd="4" destOrd="0" presId="urn:microsoft.com/office/officeart/2009/3/layout/StepUpProcess"/>
    <dgm:cxn modelId="{2BF9D192-462C-49D5-95B5-1000E22BE628}" type="presParOf" srcId="{B63B947C-6F17-4D01-83AB-F261C19863D8}" destId="{96F4BC51-25C5-4750-BEE9-A63074E804E7}" srcOrd="0" destOrd="0" presId="urn:microsoft.com/office/officeart/2009/3/layout/StepUpProcess"/>
    <dgm:cxn modelId="{A1EEC9A4-CC1E-4100-B53F-EC864DC1345A}" type="presParOf" srcId="{B63B947C-6F17-4D01-83AB-F261C19863D8}" destId="{D26A0439-31DD-4510-B301-0989602A47DC}" srcOrd="1" destOrd="0" presId="urn:microsoft.com/office/officeart/2009/3/layout/StepUpProcess"/>
    <dgm:cxn modelId="{51A5EFF5-3DFC-45A0-AA19-07654230EA5C}" type="presParOf" srcId="{B63B947C-6F17-4D01-83AB-F261C19863D8}" destId="{42B97358-F67A-4F84-ACBC-1B5B6ECF4229}" srcOrd="2" destOrd="0" presId="urn:microsoft.com/office/officeart/2009/3/layout/StepUpProcess"/>
    <dgm:cxn modelId="{0FE71AB6-4085-4DA6-8B05-05FA024AA58B}" type="presParOf" srcId="{29258A4B-825E-446A-A435-8AD073AC67A4}" destId="{59FA140F-D5FC-4C34-9414-33DA70E8F58D}" srcOrd="5" destOrd="0" presId="urn:microsoft.com/office/officeart/2009/3/layout/StepUpProcess"/>
    <dgm:cxn modelId="{3E0D3E84-92B2-4DF5-92AC-AA14E61638D8}" type="presParOf" srcId="{59FA140F-D5FC-4C34-9414-33DA70E8F58D}" destId="{94FABEEE-AA5D-493D-8EA1-C6FEE4D63942}" srcOrd="0" destOrd="0" presId="urn:microsoft.com/office/officeart/2009/3/layout/StepUpProcess"/>
    <dgm:cxn modelId="{247C10BA-8F16-49F2-92EE-3C63845EABE8}" type="presParOf" srcId="{29258A4B-825E-446A-A435-8AD073AC67A4}" destId="{808328F7-A564-44D0-AFE6-30E8775CF658}" srcOrd="6" destOrd="0" presId="urn:microsoft.com/office/officeart/2009/3/layout/StepUpProcess"/>
    <dgm:cxn modelId="{9E71171D-17E9-4C54-A0BD-DC7FFA97068D}" type="presParOf" srcId="{808328F7-A564-44D0-AFE6-30E8775CF658}" destId="{FF40B417-B4F6-4264-A9CA-A45E9BE934B8}" srcOrd="0" destOrd="0" presId="urn:microsoft.com/office/officeart/2009/3/layout/StepUpProcess"/>
    <dgm:cxn modelId="{AC132C23-02FE-415F-8F16-FF06410DA1AF}" type="presParOf" srcId="{808328F7-A564-44D0-AFE6-30E8775CF658}" destId="{741601FD-6568-4395-B6F2-FD23098683E4}" srcOrd="1" destOrd="0" presId="urn:microsoft.com/office/officeart/2009/3/layout/StepUpProcess"/>
    <dgm:cxn modelId="{A1B8C40C-F312-454B-915F-38BA6D9FC8D4}" type="presParOf" srcId="{808328F7-A564-44D0-AFE6-30E8775CF658}" destId="{6BFA3F95-A80C-4023-80A8-7AD087484698}" srcOrd="2" destOrd="0" presId="urn:microsoft.com/office/officeart/2009/3/layout/StepUpProcess"/>
    <dgm:cxn modelId="{D56B244C-06FE-499D-9E98-E5B37D7BCF38}" type="presParOf" srcId="{29258A4B-825E-446A-A435-8AD073AC67A4}" destId="{519B8417-F306-4A31-A1EE-C76009264612}" srcOrd="7" destOrd="0" presId="urn:microsoft.com/office/officeart/2009/3/layout/StepUpProcess"/>
    <dgm:cxn modelId="{211DC9FA-3FDF-43F9-AA66-5AFD7649856C}" type="presParOf" srcId="{519B8417-F306-4A31-A1EE-C76009264612}" destId="{573B2AC4-D724-4A0C-ABB0-9736DEB0C7BA}" srcOrd="0" destOrd="0" presId="urn:microsoft.com/office/officeart/2009/3/layout/StepUpProcess"/>
    <dgm:cxn modelId="{6A98DE76-2941-470E-AD7C-7795B393BAD3}" type="presParOf" srcId="{29258A4B-825E-446A-A435-8AD073AC67A4}" destId="{A0B3C091-E12E-40EE-B22A-C8ABFB859AE7}" srcOrd="8" destOrd="0" presId="urn:microsoft.com/office/officeart/2009/3/layout/StepUpProcess"/>
    <dgm:cxn modelId="{DD8C9DAC-263E-421D-AC48-BE6E8AD0975E}" type="presParOf" srcId="{A0B3C091-E12E-40EE-B22A-C8ABFB859AE7}" destId="{66FC21F2-5056-4982-9857-4ECAE1DF59E9}" srcOrd="0" destOrd="0" presId="urn:microsoft.com/office/officeart/2009/3/layout/StepUpProcess"/>
    <dgm:cxn modelId="{73D94DBB-ED15-4388-9451-D1EB972D597D}" type="presParOf" srcId="{A0B3C091-E12E-40EE-B22A-C8ABFB859AE7}" destId="{5B734431-78AD-436E-A613-308E9C45C828}" srcOrd="1" destOrd="0" presId="urn:microsoft.com/office/officeart/2009/3/layout/StepUpProcess"/>
    <dgm:cxn modelId="{37349E9C-CB24-45BD-A692-7CA7DBB8D191}" type="presParOf" srcId="{A0B3C091-E12E-40EE-B22A-C8ABFB859AE7}" destId="{DB2B4CCE-1A12-4B74-942C-54350B38AA87}" srcOrd="2" destOrd="0" presId="urn:microsoft.com/office/officeart/2009/3/layout/StepUpProcess"/>
    <dgm:cxn modelId="{74371B7F-2F88-4B98-8A54-98EF1621FF79}" type="presParOf" srcId="{29258A4B-825E-446A-A435-8AD073AC67A4}" destId="{B59B39AB-F9DC-43B6-8D52-084A7DD1A97F}" srcOrd="9" destOrd="0" presId="urn:microsoft.com/office/officeart/2009/3/layout/StepUpProcess"/>
    <dgm:cxn modelId="{F9B5DBBA-F041-4662-A77D-B086D51998C0}" type="presParOf" srcId="{B59B39AB-F9DC-43B6-8D52-084A7DD1A97F}" destId="{165ED0B1-E3A1-4F50-A547-6A0DDEB18BF4}" srcOrd="0" destOrd="0" presId="urn:microsoft.com/office/officeart/2009/3/layout/StepUpProcess"/>
    <dgm:cxn modelId="{DB0CE47D-4549-4186-B03E-2060280B4EFA}" type="presParOf" srcId="{29258A4B-825E-446A-A435-8AD073AC67A4}" destId="{668783F2-71BA-4FC3-804F-65441B737373}" srcOrd="10" destOrd="0" presId="urn:microsoft.com/office/officeart/2009/3/layout/StepUpProcess"/>
    <dgm:cxn modelId="{9D0F6E53-1790-4B31-91F1-C0C8D04DD70D}" type="presParOf" srcId="{668783F2-71BA-4FC3-804F-65441B737373}" destId="{44215097-70E8-4672-8A93-B2EC0AB2A68A}" srcOrd="0" destOrd="0" presId="urn:microsoft.com/office/officeart/2009/3/layout/StepUpProcess"/>
    <dgm:cxn modelId="{1B25BC92-CA68-4125-B238-348A453C8E26}" type="presParOf" srcId="{668783F2-71BA-4FC3-804F-65441B737373}" destId="{47C4B591-BD75-46FD-AD4F-83DFEBD11DE3}" srcOrd="1" destOrd="0" presId="urn:microsoft.com/office/officeart/2009/3/layout/StepUpProcess"/>
    <dgm:cxn modelId="{781C15F5-7B24-4515-9CD9-B238B5C9BB2E}" type="presParOf" srcId="{668783F2-71BA-4FC3-804F-65441B737373}" destId="{71A2C97C-505F-40A5-AC1B-6B522B3D49BC}" srcOrd="2" destOrd="0" presId="urn:microsoft.com/office/officeart/2009/3/layout/StepUpProcess"/>
    <dgm:cxn modelId="{2A9E1004-75E1-4AEE-8E06-1993263B36D2}" type="presParOf" srcId="{29258A4B-825E-446A-A435-8AD073AC67A4}" destId="{5DDF8FE9-1FD2-4480-BF30-8AD388556CF1}" srcOrd="11" destOrd="0" presId="urn:microsoft.com/office/officeart/2009/3/layout/StepUpProcess"/>
    <dgm:cxn modelId="{171C1602-1A41-4D5A-8F42-FE0D1D8FF761}" type="presParOf" srcId="{5DDF8FE9-1FD2-4480-BF30-8AD388556CF1}" destId="{777F6071-2CA1-4C5A-8E5C-77283F2DBE22}" srcOrd="0" destOrd="0" presId="urn:microsoft.com/office/officeart/2009/3/layout/StepUpProcess"/>
    <dgm:cxn modelId="{2EC656C2-1997-4A41-802E-33D3D2F86A5F}" type="presParOf" srcId="{29258A4B-825E-446A-A435-8AD073AC67A4}" destId="{40C7C3A2-56A0-4A41-B325-FD6F141E9F36}" srcOrd="12" destOrd="0" presId="urn:microsoft.com/office/officeart/2009/3/layout/StepUpProcess"/>
    <dgm:cxn modelId="{C0EF6107-7327-446F-824C-8965BA9A1109}" type="presParOf" srcId="{40C7C3A2-56A0-4A41-B325-FD6F141E9F36}" destId="{88682B3A-2CB0-46CA-89C1-7A1F59B9E231}" srcOrd="0" destOrd="0" presId="urn:microsoft.com/office/officeart/2009/3/layout/StepUpProcess"/>
    <dgm:cxn modelId="{9C7FCC7F-5D84-428D-9BD4-B26D70DB9196}" type="presParOf" srcId="{40C7C3A2-56A0-4A41-B325-FD6F141E9F36}" destId="{F0F599AA-5237-49EC-95D1-1CEEA58B46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27722-54BA-4F48-8DC1-A2F7D7779EB4}">
      <dsp:nvSpPr>
        <dsp:cNvPr id="0" name=""/>
        <dsp:cNvSpPr/>
      </dsp:nvSpPr>
      <dsp:spPr>
        <a:xfrm>
          <a:off x="0" y="554536"/>
          <a:ext cx="72380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95149-9A1F-429F-BF45-6B971DDD2508}">
      <dsp:nvSpPr>
        <dsp:cNvPr id="0" name=""/>
        <dsp:cNvSpPr/>
      </dsp:nvSpPr>
      <dsp:spPr>
        <a:xfrm>
          <a:off x="361904" y="52696"/>
          <a:ext cx="5066669" cy="10036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08" tIns="0" rIns="191508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10.628 Construções</a:t>
          </a:r>
        </a:p>
      </dsp:txBody>
      <dsp:txXfrm>
        <a:off x="361904" y="52696"/>
        <a:ext cx="5066669" cy="1003680"/>
      </dsp:txXfrm>
    </dsp:sp>
    <dsp:sp modelId="{E7DDD8AB-F25B-4A13-AF9E-B9DB68ED9AE9}">
      <dsp:nvSpPr>
        <dsp:cNvPr id="0" name=""/>
        <dsp:cNvSpPr/>
      </dsp:nvSpPr>
      <dsp:spPr>
        <a:xfrm>
          <a:off x="0" y="2096776"/>
          <a:ext cx="72380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15223-2473-409B-9327-FCE159787EE1}">
      <dsp:nvSpPr>
        <dsp:cNvPr id="0" name=""/>
        <dsp:cNvSpPr/>
      </dsp:nvSpPr>
      <dsp:spPr>
        <a:xfrm>
          <a:off x="361904" y="1594936"/>
          <a:ext cx="5066669" cy="100368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08" tIns="0" rIns="191508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8.967 Reformas</a:t>
          </a:r>
        </a:p>
      </dsp:txBody>
      <dsp:txXfrm>
        <a:off x="361904" y="1594936"/>
        <a:ext cx="5066669" cy="1003680"/>
      </dsp:txXfrm>
    </dsp:sp>
    <dsp:sp modelId="{7B1B18A9-4B98-4C00-9C9B-A5B167583BFA}">
      <dsp:nvSpPr>
        <dsp:cNvPr id="0" name=""/>
        <dsp:cNvSpPr/>
      </dsp:nvSpPr>
      <dsp:spPr>
        <a:xfrm>
          <a:off x="0" y="3639016"/>
          <a:ext cx="72380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20281-F29A-45A0-B60D-99DBC386DF5D}">
      <dsp:nvSpPr>
        <dsp:cNvPr id="0" name=""/>
        <dsp:cNvSpPr/>
      </dsp:nvSpPr>
      <dsp:spPr>
        <a:xfrm>
          <a:off x="361904" y="3137175"/>
          <a:ext cx="5066669" cy="1003680"/>
        </a:xfrm>
        <a:prstGeom prst="roundRect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08" tIns="0" rIns="191508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8.814 Ampliações</a:t>
          </a:r>
        </a:p>
      </dsp:txBody>
      <dsp:txXfrm>
        <a:off x="361904" y="3137175"/>
        <a:ext cx="5066669" cy="1003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1D17E7-5C8E-4090-8A53-A7ECD315714B}">
      <dsp:nvSpPr>
        <dsp:cNvPr id="0" name=""/>
        <dsp:cNvSpPr/>
      </dsp:nvSpPr>
      <dsp:spPr>
        <a:xfrm rot="5400000">
          <a:off x="265359" y="2474694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D76B26-C10D-4E42-A620-A486B90877BD}">
      <dsp:nvSpPr>
        <dsp:cNvPr id="0" name=""/>
        <dsp:cNvSpPr/>
      </dsp:nvSpPr>
      <dsp:spPr>
        <a:xfrm>
          <a:off x="132147" y="2871457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2011</a:t>
          </a:r>
        </a:p>
      </dsp:txBody>
      <dsp:txXfrm>
        <a:off x="132147" y="2871457"/>
        <a:ext cx="1198856" cy="1050867"/>
      </dsp:txXfrm>
    </dsp:sp>
    <dsp:sp modelId="{A0EC4ECC-301A-4EBA-BDE6-1DD847981427}">
      <dsp:nvSpPr>
        <dsp:cNvPr id="0" name=""/>
        <dsp:cNvSpPr/>
      </dsp:nvSpPr>
      <dsp:spPr>
        <a:xfrm>
          <a:off x="1104803" y="2376931"/>
          <a:ext cx="226199" cy="226199"/>
        </a:xfrm>
        <a:prstGeom prst="triangle">
          <a:avLst>
            <a:gd name="adj" fmla="val 10000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46FE9D-3C47-48A2-B628-B60D9D260953}">
      <dsp:nvSpPr>
        <dsp:cNvPr id="0" name=""/>
        <dsp:cNvSpPr/>
      </dsp:nvSpPr>
      <dsp:spPr>
        <a:xfrm rot="5400000">
          <a:off x="1732994" y="2111526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40D5ED-DA87-4BDC-A43A-737BBF1617E2}">
      <dsp:nvSpPr>
        <dsp:cNvPr id="0" name=""/>
        <dsp:cNvSpPr/>
      </dsp:nvSpPr>
      <dsp:spPr>
        <a:xfrm>
          <a:off x="1599781" y="2508289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2012</a:t>
          </a:r>
        </a:p>
      </dsp:txBody>
      <dsp:txXfrm>
        <a:off x="1599781" y="2508289"/>
        <a:ext cx="1198856" cy="1050867"/>
      </dsp:txXfrm>
    </dsp:sp>
    <dsp:sp modelId="{42E9F786-619F-4588-AA02-ACCE01CD9182}">
      <dsp:nvSpPr>
        <dsp:cNvPr id="0" name=""/>
        <dsp:cNvSpPr/>
      </dsp:nvSpPr>
      <dsp:spPr>
        <a:xfrm>
          <a:off x="2572438" y="2013763"/>
          <a:ext cx="226199" cy="226199"/>
        </a:xfrm>
        <a:prstGeom prst="triangle">
          <a:avLst>
            <a:gd name="adj" fmla="val 10000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F4BC51-25C5-4750-BEE9-A63074E804E7}">
      <dsp:nvSpPr>
        <dsp:cNvPr id="0" name=""/>
        <dsp:cNvSpPr/>
      </dsp:nvSpPr>
      <dsp:spPr>
        <a:xfrm rot="5400000">
          <a:off x="3200628" y="1748359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6A0439-31DD-4510-B301-0989602A47DC}">
      <dsp:nvSpPr>
        <dsp:cNvPr id="0" name=""/>
        <dsp:cNvSpPr/>
      </dsp:nvSpPr>
      <dsp:spPr>
        <a:xfrm>
          <a:off x="3067415" y="2145122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2013</a:t>
          </a:r>
        </a:p>
      </dsp:txBody>
      <dsp:txXfrm>
        <a:off x="3067415" y="2145122"/>
        <a:ext cx="1198856" cy="1050867"/>
      </dsp:txXfrm>
    </dsp:sp>
    <dsp:sp modelId="{42B97358-F67A-4F84-ACBC-1B5B6ECF4229}">
      <dsp:nvSpPr>
        <dsp:cNvPr id="0" name=""/>
        <dsp:cNvSpPr/>
      </dsp:nvSpPr>
      <dsp:spPr>
        <a:xfrm>
          <a:off x="4040072" y="1650596"/>
          <a:ext cx="226199" cy="226199"/>
        </a:xfrm>
        <a:prstGeom prst="triangle">
          <a:avLst>
            <a:gd name="adj" fmla="val 10000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40B417-B4F6-4264-A9CA-A45E9BE934B8}">
      <dsp:nvSpPr>
        <dsp:cNvPr id="0" name=""/>
        <dsp:cNvSpPr/>
      </dsp:nvSpPr>
      <dsp:spPr>
        <a:xfrm rot="5400000">
          <a:off x="4668262" y="1385191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1601FD-6568-4395-B6F2-FD23098683E4}">
      <dsp:nvSpPr>
        <dsp:cNvPr id="0" name=""/>
        <dsp:cNvSpPr/>
      </dsp:nvSpPr>
      <dsp:spPr>
        <a:xfrm>
          <a:off x="4535049" y="1781954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2014</a:t>
          </a:r>
        </a:p>
      </dsp:txBody>
      <dsp:txXfrm>
        <a:off x="4535049" y="1781954"/>
        <a:ext cx="1198856" cy="1050867"/>
      </dsp:txXfrm>
    </dsp:sp>
    <dsp:sp modelId="{6BFA3F95-A80C-4023-80A8-7AD087484698}">
      <dsp:nvSpPr>
        <dsp:cNvPr id="0" name=""/>
        <dsp:cNvSpPr/>
      </dsp:nvSpPr>
      <dsp:spPr>
        <a:xfrm>
          <a:off x="5507706" y="1287428"/>
          <a:ext cx="226199" cy="226199"/>
        </a:xfrm>
        <a:prstGeom prst="triangle">
          <a:avLst>
            <a:gd name="adj" fmla="val 10000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FC21F2-5056-4982-9857-4ECAE1DF59E9}">
      <dsp:nvSpPr>
        <dsp:cNvPr id="0" name=""/>
        <dsp:cNvSpPr/>
      </dsp:nvSpPr>
      <dsp:spPr>
        <a:xfrm rot="5400000">
          <a:off x="6135896" y="1022024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734431-78AD-436E-A613-308E9C45C828}">
      <dsp:nvSpPr>
        <dsp:cNvPr id="0" name=""/>
        <dsp:cNvSpPr/>
      </dsp:nvSpPr>
      <dsp:spPr>
        <a:xfrm>
          <a:off x="6002683" y="1418787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2015</a:t>
          </a:r>
        </a:p>
      </dsp:txBody>
      <dsp:txXfrm>
        <a:off x="6002683" y="1418787"/>
        <a:ext cx="1198856" cy="1050867"/>
      </dsp:txXfrm>
    </dsp:sp>
    <dsp:sp modelId="{DB2B4CCE-1A12-4B74-942C-54350B38AA87}">
      <dsp:nvSpPr>
        <dsp:cNvPr id="0" name=""/>
        <dsp:cNvSpPr/>
      </dsp:nvSpPr>
      <dsp:spPr>
        <a:xfrm>
          <a:off x="6975340" y="924261"/>
          <a:ext cx="226199" cy="226199"/>
        </a:xfrm>
        <a:prstGeom prst="triangle">
          <a:avLst>
            <a:gd name="adj" fmla="val 10000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15097-70E8-4672-8A93-B2EC0AB2A68A}">
      <dsp:nvSpPr>
        <dsp:cNvPr id="0" name=""/>
        <dsp:cNvSpPr/>
      </dsp:nvSpPr>
      <dsp:spPr>
        <a:xfrm rot="5400000">
          <a:off x="7603530" y="658856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C4B591-BD75-46FD-AD4F-83DFEBD11DE3}">
      <dsp:nvSpPr>
        <dsp:cNvPr id="0" name=""/>
        <dsp:cNvSpPr/>
      </dsp:nvSpPr>
      <dsp:spPr>
        <a:xfrm>
          <a:off x="7470317" y="1055619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2016</a:t>
          </a:r>
        </a:p>
      </dsp:txBody>
      <dsp:txXfrm>
        <a:off x="7470317" y="1055619"/>
        <a:ext cx="1198856" cy="1050867"/>
      </dsp:txXfrm>
    </dsp:sp>
    <dsp:sp modelId="{71A2C97C-505F-40A5-AC1B-6B522B3D49BC}">
      <dsp:nvSpPr>
        <dsp:cNvPr id="0" name=""/>
        <dsp:cNvSpPr/>
      </dsp:nvSpPr>
      <dsp:spPr>
        <a:xfrm>
          <a:off x="8442974" y="561093"/>
          <a:ext cx="226199" cy="226199"/>
        </a:xfrm>
        <a:prstGeom prst="triangle">
          <a:avLst>
            <a:gd name="adj" fmla="val 10000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682B3A-2CB0-46CA-89C1-7A1F59B9E231}">
      <dsp:nvSpPr>
        <dsp:cNvPr id="0" name=""/>
        <dsp:cNvSpPr/>
      </dsp:nvSpPr>
      <dsp:spPr>
        <a:xfrm rot="5400000">
          <a:off x="9071164" y="295689"/>
          <a:ext cx="798041" cy="1327922"/>
        </a:xfrm>
        <a:prstGeom prst="corner">
          <a:avLst>
            <a:gd name="adj1" fmla="val 16120"/>
            <a:gd name="adj2" fmla="val 16110"/>
          </a:avLst>
        </a:prstGeom>
        <a:solidFill>
          <a:srgbClr val="FF66CC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F599AA-5237-49EC-95D1-1CEEA58B46E3}">
      <dsp:nvSpPr>
        <dsp:cNvPr id="0" name=""/>
        <dsp:cNvSpPr/>
      </dsp:nvSpPr>
      <dsp:spPr>
        <a:xfrm>
          <a:off x="8937951" y="692452"/>
          <a:ext cx="1198856" cy="105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2017</a:t>
          </a:r>
        </a:p>
      </dsp:txBody>
      <dsp:txXfrm>
        <a:off x="8937951" y="692452"/>
        <a:ext cx="1198856" cy="105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C4C699D3-6463-4FE4-9833-41153D73A5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082BEB9-8EEB-4648-AFF3-10EBDEC20C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FAEE91-CE8E-44D1-95B4-B86A4F347EA4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7467E17C-8B34-4DDE-8E76-30ECD06BE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CAB61774-2CB7-41E1-9C01-7690EA91D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2D020A6-A111-412F-B66E-CA26BE7619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A6323AC-D4B6-4E01-8930-45F4BF891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150BF9-6681-4509-AB2E-4063F6134B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8">
            <a:extLst>
              <a:ext uri="{FF2B5EF4-FFF2-40B4-BE49-F238E27FC236}">
                <a16:creationId xmlns:a16="http://schemas.microsoft.com/office/drawing/2014/main" xmlns="" id="{18E368A5-E0BD-492D-8B95-1E5B41FE45EB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02610E29-D2FF-4D12-875B-065152C9A0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xmlns="" id="{D9625927-3756-499E-B1E4-FA51D83FE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xmlns="" id="{43A528AB-1A79-4628-9404-8623DBD090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xmlns="" id="{D2CD51A4-CF20-43A0-921F-ECA816A46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B8DC76-EDE8-41FE-88BC-C69FF61894D8}" type="slidenum">
              <a:rPr lang="pt-BR" altLang="pt-BR"/>
              <a:pPr/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70">
            <a:extLst>
              <a:ext uri="{FF2B5EF4-FFF2-40B4-BE49-F238E27FC236}">
                <a16:creationId xmlns:a16="http://schemas.microsoft.com/office/drawing/2014/main" xmlns="" id="{4066D65D-5A85-42C9-8877-640BF9DB7B99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3C119517-C04D-46AF-8412-B6CDAE1E34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58">
            <a:extLst>
              <a:ext uri="{FF2B5EF4-FFF2-40B4-BE49-F238E27FC236}">
                <a16:creationId xmlns:a16="http://schemas.microsoft.com/office/drawing/2014/main" xmlns="" id="{F6ECA0BF-F5AE-4B44-8074-D2E555BA516B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B092C21C-36CD-4A4E-8F08-210D623565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70">
            <a:extLst>
              <a:ext uri="{FF2B5EF4-FFF2-40B4-BE49-F238E27FC236}">
                <a16:creationId xmlns:a16="http://schemas.microsoft.com/office/drawing/2014/main" xmlns="" id="{B6E9E901-B4C9-4876-8CC1-3E3F7C849517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6B2E9EAD-2417-46D4-BB82-E16CEAFCB1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58">
            <a:extLst>
              <a:ext uri="{FF2B5EF4-FFF2-40B4-BE49-F238E27FC236}">
                <a16:creationId xmlns:a16="http://schemas.microsoft.com/office/drawing/2014/main" xmlns="" id="{3D64AFD1-D768-4B63-9F9A-2142B7DA0C88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F17B8477-26DD-4C84-A3AE-00C38413D9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70">
            <a:extLst>
              <a:ext uri="{FF2B5EF4-FFF2-40B4-BE49-F238E27FC236}">
                <a16:creationId xmlns:a16="http://schemas.microsoft.com/office/drawing/2014/main" xmlns="" id="{59EE02BE-5696-4CD8-860A-EFD12CF04FC6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29F2BCC7-AC9D-41AB-A0F7-2BE4BF4D43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58">
            <a:extLst>
              <a:ext uri="{FF2B5EF4-FFF2-40B4-BE49-F238E27FC236}">
                <a16:creationId xmlns:a16="http://schemas.microsoft.com/office/drawing/2014/main" xmlns="" id="{5B622F35-3EB9-4C88-97AF-7FC0A88036B3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3603A7F7-0F26-4C06-87F8-1AE945F77A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70">
            <a:extLst>
              <a:ext uri="{FF2B5EF4-FFF2-40B4-BE49-F238E27FC236}">
                <a16:creationId xmlns:a16="http://schemas.microsoft.com/office/drawing/2014/main" xmlns="" id="{733FDD96-8CAF-4F59-B998-1CF7897FBBC0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D01B5F2F-F763-4B3D-B146-B87A42061B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58">
            <a:extLst>
              <a:ext uri="{FF2B5EF4-FFF2-40B4-BE49-F238E27FC236}">
                <a16:creationId xmlns:a16="http://schemas.microsoft.com/office/drawing/2014/main" xmlns="" id="{AA2E5918-FF63-43E9-BB78-7E2E9510BBDC}"/>
              </a:ext>
            </a:extLst>
          </p:cNvPr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381000" y="685800"/>
            <a:ext cx="6096000" cy="3429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2E0A3EFB-BD92-459F-A8CB-9111C8D44E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F8B876A-44B3-4634-86E0-F5081041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A659-0BE8-4535-9EE1-1CE141B60ECF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8773ED-1DBE-4169-B9D9-7CC43E34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285800-FEBA-4FB8-BF52-0A8A1B5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9B72-17D7-480F-8123-E10D731DF1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873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2DA258C-B7FF-4E49-8DF5-FED3BE44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D496-C4EA-4B92-BEF2-2A6B5C07F978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6CB0B8-499E-4DE4-BEA6-C7D80065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9226B5C-1604-4ACC-8CCC-0FCE7099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D88C-A0BA-49D9-9782-E2F2C17E91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6241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A1D50EB-49E7-4DD3-8AAE-AEB941F3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5009-9D2D-477C-A853-4E1084114D19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F43922-C4D2-402A-A892-793181F4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9043F1-882B-42E6-89B6-2D891D7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2262-86C7-4293-B647-5552CC8845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5986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365695-5E13-471A-95B7-F8439D16CB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7F15B83-EE71-4204-8951-C05112F48A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9463" y="5657850"/>
            <a:ext cx="33543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6898" y="2130426"/>
            <a:ext cx="7078205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3778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041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tiana.teles\Desktop\slide-eSaude.jpg">
            <a:extLst>
              <a:ext uri="{FF2B5EF4-FFF2-40B4-BE49-F238E27FC236}">
                <a16:creationId xmlns:a16="http://schemas.microsoft.com/office/drawing/2014/main" xmlns="" id="{DCCEABE9-5086-4DED-B757-940F35B88B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tatiana.teles\Documents\tati\logos\logo-branca.png">
            <a:extLst>
              <a:ext uri="{FF2B5EF4-FFF2-40B4-BE49-F238E27FC236}">
                <a16:creationId xmlns:a16="http://schemas.microsoft.com/office/drawing/2014/main" xmlns="" id="{8216B38A-F2DD-4C13-857B-DA2396E3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650" y="6145213"/>
            <a:ext cx="2647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7381" y="260649"/>
            <a:ext cx="11385427" cy="864097"/>
          </a:xfrm>
        </p:spPr>
        <p:txBody>
          <a:bodyPr>
            <a:noAutofit/>
          </a:bodyPr>
          <a:lstStyle>
            <a:lvl1pPr>
              <a:defRPr sz="33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527051" y="1316567"/>
            <a:ext cx="11385549" cy="4607984"/>
          </a:xfrm>
        </p:spPr>
        <p:txBody>
          <a:bodyPr>
            <a:normAutofit/>
          </a:bodyPr>
          <a:lstStyle>
            <a:lvl1pPr marL="457189" indent="-457189"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990575" indent="-380990">
              <a:buFontTx/>
              <a:buBlip>
                <a:blip r:embed="rId4"/>
              </a:buBlip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523962" indent="-304792">
              <a:buFontTx/>
              <a:buBlip>
                <a:blip r:embed="rId4"/>
              </a:buBlip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2133547" indent="-304792">
              <a:buFontTx/>
              <a:buBlip>
                <a:blip r:embed="rId4"/>
              </a:buBlip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743131" indent="-304792">
              <a:buFontTx/>
              <a:buBlip>
                <a:blip r:embed="rId4"/>
              </a:buBlip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111300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31599" y="283833"/>
            <a:ext cx="7383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91">
            <a:extLst>
              <a:ext uri="{FF2B5EF4-FFF2-40B4-BE49-F238E27FC236}">
                <a16:creationId xmlns:a16="http://schemas.microsoft.com/office/drawing/2014/main" xmlns="" id="{BE6B5F2B-FA18-4DF4-8932-F867F7E3B32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0" y="6572250"/>
            <a:ext cx="731838" cy="285750"/>
          </a:xfrm>
        </p:spPr>
        <p:txBody>
          <a:bodyPr lIns="91425" tIns="91425" rIns="91425" bIns="91425">
            <a:noAutofit/>
          </a:bodyPr>
          <a:lstStyle>
            <a:lvl1pPr algn="l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C3E6C0EA-E359-4672-9C6F-4E2E5722902B}" type="slidenum">
              <a:rPr lang="en-US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8322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C6D105-7FCA-4251-8B4B-672BCBDA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A054-0EB0-427A-836B-04F931006BA5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9432020-E728-4F86-BFB8-47D6A8D3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D19362-C8E8-47EB-8A1C-01BE010F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AC05-D4CC-49EC-87F8-26C9E065F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2201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EB8F42D-7E1C-489E-B92A-716F8CE3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A5EE-B1D5-4DF1-B155-CBCF6CC2D1B1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40CCDB2-F288-4E95-9CBD-4121B2C4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DF1B520-5678-4518-98F9-5CA79B1C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77AB-67B9-4B84-BB7D-998F6B0D62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86911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477EBC7B-0172-4A65-A35B-E1285FB0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0AAB-62C2-4EC3-A7EB-129FFA8C0B95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84213FDF-B4CD-4AE6-9CFA-EB6B5890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4B7445EE-736A-40B2-AB2B-709860E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239C-86F6-4A69-A4E0-365568D1F3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9026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80958191-CF70-4390-834C-5E8C2726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D1FA-232F-49D7-A724-2BCABDADCD05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BD530EE1-A0A1-4653-A703-6CF37BD4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FB57B657-4F49-4190-94B8-DEB8709B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8568-6FE3-4A17-AEED-0A63683DA7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8493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195F2BA5-B05D-4670-8A06-4FEE8B94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6EAE-23B4-492E-AB50-7D12094719C4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6725C63C-FD91-45BF-85C2-5A917328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DF8AB5FC-DD26-4C91-93BB-B4953B0C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0BFA-7502-4631-811C-264AAD0182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234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72066B42-F71E-4B5E-9BCC-EAF42847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A6C0-4401-4A85-9B32-DDB91A5B5638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48A820E4-194E-4234-A14B-9686FE2C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E3ACC242-4542-4274-BCD0-652DE327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8073-141B-4BDF-8C9C-55A75B6339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7901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D4EF498-986A-4ACB-956D-090DD53F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9475-0209-4EC5-BBFD-FCDCDADC1BAA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9A3B3463-54DB-49F2-895A-7959A0AC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1B042B15-774E-4367-B191-0F229071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B4B2-93DE-4528-8DB9-8BB247BC1A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35880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F5B8482C-E5BD-4018-A863-499AA7E1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7174-0AE9-4986-AC43-D5A5864119FA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872BF4C-4BD3-4257-ACB7-44B15E0A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33DFABF8-76CF-4615-96BF-E3479BEB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4039-D88E-4670-B66D-A85B9DF1985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46909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B4D07909-1537-4DF3-9068-95A202D266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81E0A048-36DD-4C60-B3F3-E2BFB57816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E289E23-A6A9-4F79-A851-ECC6C5110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AE0800-E194-4FE4-9C5F-B2017931E6B1}" type="datetimeFigureOut">
              <a:rPr lang="pt-BR"/>
              <a:pPr>
                <a:defRPr/>
              </a:pPr>
              <a:t>15/08/2019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FF5117-AED9-4C54-A90A-5660C267B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70AA4C0-4CD4-44C3-8935-CD1D8D51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4B1C4F-8B9A-4DB1-995F-10B86C292C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ms.saude.gov.br/acoes-e-programas/piub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dab.saude.gov.br/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dab@saude.gov.br" TargetMode="External"/><Relationship Id="rId2" Type="http://schemas.openxmlformats.org/officeDocument/2006/relationships/hyperlink" Target="mailto:cggab@saude.gov.b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xmlns="" id="{1BC43B67-0470-47B5-B03E-493E6EC9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23645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1F8618E-24C0-4D61-99CB-5FD85E78B7FE}"/>
              </a:ext>
            </a:extLst>
          </p:cNvPr>
          <p:cNvSpPr txBox="1"/>
          <p:nvPr/>
        </p:nvSpPr>
        <p:spPr>
          <a:xfrm>
            <a:off x="5323923" y="5785264"/>
            <a:ext cx="1776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CURITIBA/PR</a:t>
            </a:r>
          </a:p>
          <a:p>
            <a:pPr algn="ctr"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MARÇO/2018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4553AEC9-FBA2-4309-8C9A-20C09EB05755}"/>
              </a:ext>
            </a:extLst>
          </p:cNvPr>
          <p:cNvSpPr txBox="1">
            <a:spLocks/>
          </p:cNvSpPr>
          <p:nvPr/>
        </p:nvSpPr>
        <p:spPr>
          <a:xfrm>
            <a:off x="443346" y="1293092"/>
            <a:ext cx="11413295" cy="48330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pt-BR" sz="2400" dirty="0"/>
              <a:t>	</a:t>
            </a:r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xmlns="" id="{B3C32414-D374-4A8F-8434-6CB37086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548188"/>
            <a:ext cx="2984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459F847-4B3D-4F57-AC6C-24A8F936E7B5}"/>
              </a:ext>
            </a:extLst>
          </p:cNvPr>
          <p:cNvSpPr txBox="1"/>
          <p:nvPr/>
        </p:nvSpPr>
        <p:spPr>
          <a:xfrm>
            <a:off x="1209675" y="1052513"/>
            <a:ext cx="10839450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Equipe Saúde Família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BR" sz="1600" dirty="0">
                <a:latin typeface="+mn-lt"/>
                <a:cs typeface="Times New Roman" panose="02020603050405020304" pitchFamily="18" charset="0"/>
              </a:rPr>
              <a:t>(Adicional de Implantação: R$ 20.000,00)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BR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Agente Comunitário de Saúde - </a:t>
            </a:r>
            <a:r>
              <a:rPr lang="pt-BR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Lei nº 12.994/2014 e Decreto 8.474/2015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BR" sz="1600" dirty="0">
                <a:latin typeface="+mn-lt"/>
                <a:cs typeface="Times New Roman" panose="02020603050405020304" pitchFamily="18" charset="0"/>
              </a:rPr>
              <a:t>(repasse mensal em 12 parcelas consecutivas em cada exercício e 1 parcela  adicional)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          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48FB0E5-AE19-42C7-B0BF-037F421EBC89}"/>
              </a:ext>
            </a:extLst>
          </p:cNvPr>
          <p:cNvGraphicFramePr>
            <a:graphicFrameLocks noGrp="1"/>
          </p:cNvGraphicFramePr>
          <p:nvPr/>
        </p:nvGraphicFramePr>
        <p:xfrm>
          <a:off x="1209675" y="1476375"/>
          <a:ext cx="6308725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8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Tipo de equipe</a:t>
                      </a:r>
                    </a:p>
                  </a:txBody>
                  <a:tcPr marL="121902" marR="121902" marT="45740" marB="4574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Valor</a:t>
                      </a:r>
                    </a:p>
                  </a:txBody>
                  <a:tcPr marL="121902" marR="121902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Modalidade 1</a:t>
                      </a:r>
                    </a:p>
                  </a:txBody>
                  <a:tcPr marL="121902" marR="121902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R$ 10.695,00</a:t>
                      </a:r>
                    </a:p>
                  </a:txBody>
                  <a:tcPr marL="121902" marR="121902" marT="45740" marB="4574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Modalidade 2</a:t>
                      </a:r>
                    </a:p>
                  </a:txBody>
                  <a:tcPr marL="121902" marR="121902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R$ 7.130,00</a:t>
                      </a:r>
                    </a:p>
                  </a:txBody>
                  <a:tcPr marL="121902" marR="121902" marT="45740" marB="4574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Mais Médicos</a:t>
                      </a:r>
                    </a:p>
                  </a:txBody>
                  <a:tcPr marL="121902" marR="121902" marT="45740" marB="457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R$ 15.520,00 (Bolsa + 4.000 PAB)</a:t>
                      </a:r>
                    </a:p>
                  </a:txBody>
                  <a:tcPr marL="121902" marR="121902" marT="45740" marB="4574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EBEA867-B7F5-4A16-BFBB-8150F1570010}"/>
              </a:ext>
            </a:extLst>
          </p:cNvPr>
          <p:cNvGraphicFramePr>
            <a:graphicFrameLocks noGrp="1"/>
          </p:cNvGraphicFramePr>
          <p:nvPr/>
        </p:nvGraphicFramePr>
        <p:xfrm>
          <a:off x="1209675" y="3951288"/>
          <a:ext cx="10358438" cy="138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1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Incentivo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52" marB="45752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52" marB="4575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pPr algn="l"/>
                      <a:r>
                        <a:rPr lang="pt-BR" sz="1800" b="1" kern="1200" dirty="0">
                          <a:latin typeface="+mn-lt"/>
                          <a:cs typeface="Times New Roman" panose="02020603050405020304" pitchFamily="18" charset="0"/>
                        </a:rPr>
                        <a:t>AFC </a:t>
                      </a:r>
                      <a:r>
                        <a:rPr lang="pt-BR" sz="1800" kern="1200" dirty="0">
                          <a:latin typeface="+mn-lt"/>
                          <a:cs typeface="Times New Roman" panose="02020603050405020304" pitchFamily="18" charset="0"/>
                        </a:rPr>
                        <a:t>– Assistência Financeira Complementar </a:t>
                      </a:r>
                      <a:r>
                        <a:rPr lang="pt-BR" sz="1800" b="1" kern="1200" dirty="0">
                          <a:latin typeface="+mn-lt"/>
                          <a:cs typeface="Times New Roman" panose="02020603050405020304" pitchFamily="18" charset="0"/>
                        </a:rPr>
                        <a:t>(95%)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latin typeface="+mn-lt"/>
                          <a:cs typeface="Times New Roman" panose="02020603050405020304" pitchFamily="18" charset="0"/>
                        </a:rPr>
                        <a:t>R$ 963,30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9" marR="121909" marT="45752" marB="4575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IFP</a:t>
                      </a:r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pt-BR" sz="18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incentivo financeiro para fortalecimento de políticas afetas à atuação de agentes comunitários de saúde e de combate às endemias.</a:t>
                      </a:r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(5%)</a:t>
                      </a:r>
                    </a:p>
                  </a:txBody>
                  <a:tcPr marL="121909" marR="121909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R$ 50,70</a:t>
                      </a:r>
                    </a:p>
                  </a:txBody>
                  <a:tcPr marL="121909" marR="121909" marT="45752" marB="4575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422" name="Picture 2">
            <a:extLst>
              <a:ext uri="{FF2B5EF4-FFF2-40B4-BE49-F238E27FC236}">
                <a16:creationId xmlns:a16="http://schemas.microsoft.com/office/drawing/2014/main" xmlns="" id="{DCE4EDF5-F012-446C-A9B8-8751E520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438275"/>
            <a:ext cx="29273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3" name="CaixaDeTexto 9">
            <a:extLst>
              <a:ext uri="{FF2B5EF4-FFF2-40B4-BE49-F238E27FC236}">
                <a16:creationId xmlns:a16="http://schemas.microsoft.com/office/drawing/2014/main" xmlns="" id="{22EA46E5-37D8-48A8-80A4-F48BD05D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547688"/>
            <a:ext cx="1179195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Financiamento ESF e ACS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6">
            <a:extLst>
              <a:ext uri="{FF2B5EF4-FFF2-40B4-BE49-F238E27FC236}">
                <a16:creationId xmlns:a16="http://schemas.microsoft.com/office/drawing/2014/main" xmlns="" id="{7698778B-1E1C-46D8-884D-57BC6BBB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1338263"/>
            <a:ext cx="565308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defRPr/>
            </a:pPr>
            <a:r>
              <a:rPr lang="pt-BR" altLang="pt-BR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Além do recurso de implantação, o MS realiza a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doação de cadeira odontológica</a:t>
            </a:r>
            <a:r>
              <a:rPr lang="pt-BR" altLang="pt-BR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ou </a:t>
            </a:r>
            <a:r>
              <a:rPr lang="pt-BR" altLang="pt-BR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transfere o recurso proporcional</a:t>
            </a:r>
            <a:r>
              <a:rPr lang="pt-BR" altLang="pt-BR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mediante solicitação dos gestores municipais.</a:t>
            </a:r>
          </a:p>
        </p:txBody>
      </p:sp>
      <p:sp>
        <p:nvSpPr>
          <p:cNvPr id="18435" name="AutoShape 9" descr="Resultado de imagem para EQUIPE DE SAÚDE BUCAL">
            <a:extLst>
              <a:ext uri="{FF2B5EF4-FFF2-40B4-BE49-F238E27FC236}">
                <a16:creationId xmlns:a16="http://schemas.microsoft.com/office/drawing/2014/main" xmlns="" id="{C842FB2E-EFB9-4555-9EA1-CD300AA3A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xmlns="" id="{B912D04A-0ECC-42EB-A7CC-3BE4F22E1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130"/>
          <a:stretch/>
        </p:blipFill>
        <p:spPr bwMode="auto">
          <a:xfrm>
            <a:off x="411163" y="1338263"/>
            <a:ext cx="4489922" cy="416226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xmlns="" id="{AA10CD57-66B2-432B-8187-0D1E345B9014}"/>
              </a:ext>
            </a:extLst>
          </p:cNvPr>
          <p:cNvGraphicFramePr>
            <a:graphicFrameLocks noGrp="1"/>
          </p:cNvGraphicFramePr>
          <p:nvPr/>
        </p:nvGraphicFramePr>
        <p:xfrm>
          <a:off x="5097463" y="3419475"/>
          <a:ext cx="6237287" cy="256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8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556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Financiamento equipes de Saúde Bucal</a:t>
                      </a:r>
                    </a:p>
                  </a:txBody>
                  <a:tcPr marL="121902" marR="121902" marT="45701" marB="45701"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Tipo de equipe</a:t>
                      </a:r>
                    </a:p>
                  </a:txBody>
                  <a:tcPr marL="121902" marR="12190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Valor Implantação</a:t>
                      </a:r>
                    </a:p>
                  </a:txBody>
                  <a:tcPr marL="121902" marR="12190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Valor Custeio</a:t>
                      </a:r>
                    </a:p>
                  </a:txBody>
                  <a:tcPr marL="121902" marR="121902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Modalidade 1</a:t>
                      </a:r>
                    </a:p>
                  </a:txBody>
                  <a:tcPr marL="121902" marR="12190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R$ 7.000,00</a:t>
                      </a:r>
                    </a:p>
                  </a:txBody>
                  <a:tcPr marL="121902" marR="12190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R$ 2.230,00</a:t>
                      </a:r>
                    </a:p>
                  </a:txBody>
                  <a:tcPr marL="121902" marR="121902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Modalidade 2</a:t>
                      </a:r>
                    </a:p>
                  </a:txBody>
                  <a:tcPr marL="121902" marR="12190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R$ 7.000,00</a:t>
                      </a:r>
                    </a:p>
                  </a:txBody>
                  <a:tcPr marL="121902" marR="12190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  <a:cs typeface="Times New Roman" panose="02020603050405020304" pitchFamily="18" charset="0"/>
                        </a:rPr>
                        <a:t>R$ 2.980,00</a:t>
                      </a:r>
                    </a:p>
                  </a:txBody>
                  <a:tcPr marL="121902" marR="121902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457" name="CaixaDeTexto 9">
            <a:extLst>
              <a:ext uri="{FF2B5EF4-FFF2-40B4-BE49-F238E27FC236}">
                <a16:creationId xmlns:a16="http://schemas.microsoft.com/office/drawing/2014/main" xmlns="" id="{2BF3FABB-51C2-4A6A-9A66-A03B64A2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47688"/>
            <a:ext cx="117459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Financiamento da Política Nacional de Saúde Bucal</a:t>
            </a:r>
          </a:p>
        </p:txBody>
      </p:sp>
      <p:pic>
        <p:nvPicPr>
          <p:cNvPr id="18458" name="Picture 2">
            <a:extLst>
              <a:ext uri="{FF2B5EF4-FFF2-40B4-BE49-F238E27FC236}">
                <a16:creationId xmlns:a16="http://schemas.microsoft.com/office/drawing/2014/main" xmlns="" id="{57E0F14B-DCFB-4391-BFDF-066EB999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1211263"/>
            <a:ext cx="96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4">
            <a:extLst>
              <a:ext uri="{FF2B5EF4-FFF2-40B4-BE49-F238E27FC236}">
                <a16:creationId xmlns:a16="http://schemas.microsoft.com/office/drawing/2014/main" xmlns="" id="{BF908A69-C8E1-4A4F-BD3B-8915B7AE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3838"/>
            <a:ext cx="115220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Financiamento da Atenção Básica – 2011 a 2017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4C5E6BF5-2A46-405C-9F1C-110EA86386FD}"/>
              </a:ext>
            </a:extLst>
          </p:cNvPr>
          <p:cNvGraphicFramePr>
            <a:graphicFrameLocks noGrp="1"/>
          </p:cNvGraphicFramePr>
          <p:nvPr/>
        </p:nvGraphicFramePr>
        <p:xfrm>
          <a:off x="804863" y="1271588"/>
          <a:ext cx="11174414" cy="4694239"/>
        </p:xfrm>
        <a:graphic>
          <a:graphicData uri="http://schemas.openxmlformats.org/drawingml/2006/table">
            <a:tbl>
              <a:tblPr/>
              <a:tblGrid>
                <a:gridCol w="1061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5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5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855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675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PAB Fixo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PAB Variável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Requalifica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UBS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Emendas Parlamentares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s/ Emendas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c/ Emendas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2017*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R$5,01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R$10,65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R$0,64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R$2,00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R$16,31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R$18,31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9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R$4,86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R$10,79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R$0,72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R$0,96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R$16,37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R$17,33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R$4,94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R$12,47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R$0,72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R$0,67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R$18,12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R$18,78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R$5,06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R$11,01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R$0,88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R$1,41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R$16,95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R$18,36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R$4,52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R$7,37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R$0,68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R$0,50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R$12,57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R$13,07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R$4,42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R$8,13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R$0,72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R$0,50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R$13,27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R$13,77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R$4,44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R$7,19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R$0,76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R$0,12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R$12,40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R$12,51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557" name="CaixaDeTexto 6">
            <a:extLst>
              <a:ext uri="{FF2B5EF4-FFF2-40B4-BE49-F238E27FC236}">
                <a16:creationId xmlns:a16="http://schemas.microsoft.com/office/drawing/2014/main" xmlns="" id="{2251DEA6-49B3-4AAA-9520-206B6FCFA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6129338"/>
            <a:ext cx="6034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bg1"/>
                </a:solidFill>
              </a:rPr>
              <a:t>* </a:t>
            </a:r>
            <a:r>
              <a:rPr lang="pt-BR" altLang="pt-BR" sz="1400" b="1">
                <a:solidFill>
                  <a:srgbClr val="000000"/>
                </a:solidFill>
              </a:rPr>
              <a:t>2017: É considerado o orçamento autorizado, em 10.11.17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4BE297A8-2454-41ED-94DD-957368FF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63" y="747713"/>
            <a:ext cx="286861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/>
              <a:t>Valores R$ EM BILHÕES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4">
            <a:extLst>
              <a:ext uri="{FF2B5EF4-FFF2-40B4-BE49-F238E27FC236}">
                <a16:creationId xmlns:a16="http://schemas.microsoft.com/office/drawing/2014/main" xmlns="" id="{AA5E03D7-07E8-435C-A1C9-762A6A20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538163"/>
            <a:ext cx="118094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Investimento crescente na Atenção Básica</a:t>
            </a:r>
          </a:p>
        </p:txBody>
      </p:sp>
      <p:sp>
        <p:nvSpPr>
          <p:cNvPr id="21507" name="CaixaDeTexto 1">
            <a:extLst>
              <a:ext uri="{FF2B5EF4-FFF2-40B4-BE49-F238E27FC236}">
                <a16:creationId xmlns:a16="http://schemas.microsoft.com/office/drawing/2014/main" xmlns="" id="{D79CDCAE-FF64-43E3-B9FF-A0FE3AD8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938" y="1089025"/>
            <a:ext cx="237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(R$ EM BILHÕES)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27EDBBDA-8B7D-41BE-8CE3-9FD6364B5CFE}"/>
              </a:ext>
            </a:extLst>
          </p:cNvPr>
          <p:cNvGraphicFramePr>
            <a:graphicFrameLocks/>
          </p:cNvGraphicFramePr>
          <p:nvPr/>
        </p:nvGraphicFramePr>
        <p:xfrm>
          <a:off x="1028701" y="1746914"/>
          <a:ext cx="10277584" cy="425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CaixaDeTexto 1">
            <a:extLst>
              <a:ext uri="{FF2B5EF4-FFF2-40B4-BE49-F238E27FC236}">
                <a16:creationId xmlns:a16="http://schemas.microsoft.com/office/drawing/2014/main" xmlns="" id="{8CA50C9D-A1E8-4764-8393-4352D24D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6002338"/>
            <a:ext cx="392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Fonte: Departamento de Atenção Básica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FC06EE93-BEE7-46F3-A10E-B728B254AAA4}"/>
              </a:ext>
            </a:extLst>
          </p:cNvPr>
          <p:cNvSpPr txBox="1">
            <a:spLocks/>
          </p:cNvSpPr>
          <p:nvPr/>
        </p:nvSpPr>
        <p:spPr>
          <a:xfrm>
            <a:off x="1346200" y="1992313"/>
            <a:ext cx="3852863" cy="1223962"/>
          </a:xfrm>
          <a:prstGeom prst="rect">
            <a:avLst/>
          </a:prstGeom>
          <a:ln>
            <a:solidFill>
              <a:srgbClr val="FF66CC"/>
            </a:solidFill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R$ 311,3 milhões </a:t>
            </a:r>
            <a:r>
              <a:rPr lang="pt-BR" b="1" dirty="0">
                <a:solidFill>
                  <a:srgbClr val="00497B"/>
                </a:solidFill>
              </a:rPr>
              <a:t/>
            </a:r>
            <a:br>
              <a:rPr lang="pt-BR" b="1" dirty="0">
                <a:solidFill>
                  <a:srgbClr val="00497B"/>
                </a:solidFill>
              </a:rPr>
            </a:br>
            <a:r>
              <a:rPr lang="pt-BR" sz="2000" dirty="0"/>
              <a:t>incorporados a mais no </a:t>
            </a:r>
            <a:r>
              <a:rPr lang="pt-BR" sz="2000" b="1" dirty="0"/>
              <a:t>Piso Fixo </a:t>
            </a:r>
            <a:br>
              <a:rPr lang="pt-BR" sz="2000" b="1" dirty="0"/>
            </a:br>
            <a:r>
              <a:rPr lang="pt-BR" sz="2000" b="1" dirty="0"/>
              <a:t>da Atenção Básica em 2018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t-BR" sz="20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000" b="1" dirty="0"/>
              <a:t>O valor corresponde à atualização da população dos municípios segundo cálculos do IBGE 2016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EA6F28F-BC38-4C51-B73E-A8BB2C52DA8B}"/>
              </a:ext>
            </a:extLst>
          </p:cNvPr>
          <p:cNvSpPr/>
          <p:nvPr/>
        </p:nvSpPr>
        <p:spPr>
          <a:xfrm>
            <a:off x="1346200" y="3408363"/>
            <a:ext cx="3852863" cy="130651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6104EE74-A238-4966-8F2A-8C98F60D84B3}"/>
              </a:ext>
            </a:extLst>
          </p:cNvPr>
          <p:cNvGraphicFramePr>
            <a:graphicFrameLocks/>
          </p:cNvGraphicFramePr>
          <p:nvPr/>
        </p:nvGraphicFramePr>
        <p:xfrm>
          <a:off x="6571898" y="15654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C3BF1CE-A437-4E86-9FD8-1B18E376FBF7}"/>
              </a:ext>
            </a:extLst>
          </p:cNvPr>
          <p:cNvSpPr/>
          <p:nvPr/>
        </p:nvSpPr>
        <p:spPr>
          <a:xfrm>
            <a:off x="6657975" y="4014788"/>
            <a:ext cx="4473575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2DA326A-359D-461F-A81C-1DD59C6F6050}"/>
              </a:ext>
            </a:extLst>
          </p:cNvPr>
          <p:cNvSpPr txBox="1"/>
          <p:nvPr/>
        </p:nvSpPr>
        <p:spPr>
          <a:xfrm>
            <a:off x="6657975" y="4014788"/>
            <a:ext cx="4732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                2013 - 2017                                  2018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07521E2-FDEC-4DF1-AF9F-9EEC2B3A24A9}"/>
              </a:ext>
            </a:extLst>
          </p:cNvPr>
          <p:cNvSpPr/>
          <p:nvPr/>
        </p:nvSpPr>
        <p:spPr>
          <a:xfrm>
            <a:off x="6815138" y="4475163"/>
            <a:ext cx="4006850" cy="1035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4A640FE-3BA6-428C-A35A-4D9C59759792}"/>
              </a:ext>
            </a:extLst>
          </p:cNvPr>
          <p:cNvSpPr txBox="1"/>
          <p:nvPr/>
        </p:nvSpPr>
        <p:spPr>
          <a:xfrm>
            <a:off x="6872288" y="4668838"/>
            <a:ext cx="38909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cs typeface="Arial" panose="020B0604020202020204" pitchFamily="34" charset="0"/>
              </a:rPr>
              <a:t>Desde 2013 não havia</a:t>
            </a:r>
          </a:p>
          <a:p>
            <a:pPr algn="ctr">
              <a:defRPr/>
            </a:pPr>
            <a:r>
              <a:rPr lang="pt-BR" sz="2000" b="1" dirty="0">
                <a:cs typeface="Arial" panose="020B0604020202020204" pitchFamily="34" charset="0"/>
              </a:rPr>
              <a:t>Reajuste do PAB</a:t>
            </a:r>
          </a:p>
          <a:p>
            <a:pPr algn="ctr">
              <a:defRPr/>
            </a:pPr>
            <a:endParaRPr lang="pt-B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537" name="CaixaDeTexto 11">
            <a:extLst>
              <a:ext uri="{FF2B5EF4-FFF2-40B4-BE49-F238E27FC236}">
                <a16:creationId xmlns:a16="http://schemas.microsoft.com/office/drawing/2014/main" xmlns="" id="{D10A34BE-50DA-43DE-B3D4-08A6C84A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47688"/>
            <a:ext cx="118141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Investimentos  PAB</a:t>
            </a:r>
          </a:p>
        </p:txBody>
      </p:sp>
      <p:sp>
        <p:nvSpPr>
          <p:cNvPr id="22538" name="CaixaDeTexto 1">
            <a:extLst>
              <a:ext uri="{FF2B5EF4-FFF2-40B4-BE49-F238E27FC236}">
                <a16:creationId xmlns:a16="http://schemas.microsoft.com/office/drawing/2014/main" xmlns="" id="{D77D6F5D-4924-4166-9215-3242155B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4195763"/>
            <a:ext cx="112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/>
              <a:t>*média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4">
            <a:extLst>
              <a:ext uri="{FF2B5EF4-FFF2-40B4-BE49-F238E27FC236}">
                <a16:creationId xmlns:a16="http://schemas.microsoft.com/office/drawing/2014/main" xmlns="" id="{4AB87E2E-C9DD-442A-B7C0-59F496BAB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0C47EE3-0138-40AC-8DE5-33D08BE4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1979613"/>
            <a:ext cx="8135938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PNAB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Política Nacional 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de Atenção Básica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06996B39-7C05-4864-9CF7-3A45DB250BC7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4">
            <a:extLst>
              <a:ext uri="{FF2B5EF4-FFF2-40B4-BE49-F238E27FC236}">
                <a16:creationId xmlns:a16="http://schemas.microsoft.com/office/drawing/2014/main" xmlns="" id="{BF6C42B5-643C-415F-BE58-6A05F5261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7688"/>
            <a:ext cx="118014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Política Nacional de Atenção Básica</a:t>
            </a:r>
          </a:p>
        </p:txBody>
      </p:sp>
      <p:sp>
        <p:nvSpPr>
          <p:cNvPr id="24579" name="Text Box 8">
            <a:extLst>
              <a:ext uri="{FF2B5EF4-FFF2-40B4-BE49-F238E27FC236}">
                <a16:creationId xmlns:a16="http://schemas.microsoft.com/office/drawing/2014/main" xmlns="" id="{E62E0D43-0599-41F9-8438-28F3BC7D1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4283075"/>
            <a:ext cx="2238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8" name="CaixaDeTexto 30">
            <a:extLst>
              <a:ext uri="{FF2B5EF4-FFF2-40B4-BE49-F238E27FC236}">
                <a16:creationId xmlns:a16="http://schemas.microsoft.com/office/drawing/2014/main" xmlns="" id="{5A481FE7-966C-4714-BDDE-491D28CFF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1581150"/>
            <a:ext cx="7119938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3200" dirty="0"/>
              <a:t>A </a:t>
            </a:r>
            <a:r>
              <a:rPr lang="pt-BR" altLang="pt-BR" sz="3200" b="1" dirty="0"/>
              <a:t>PNAB</a:t>
            </a:r>
            <a:r>
              <a:rPr lang="pt-BR" altLang="pt-BR" sz="3200" dirty="0"/>
              <a:t> </a:t>
            </a:r>
            <a:r>
              <a:rPr lang="pt-BR" altLang="pt-BR" sz="3200" b="1" dirty="0"/>
              <a:t>atualizou conceitos </a:t>
            </a:r>
            <a:r>
              <a:rPr lang="pt-BR" altLang="pt-BR" sz="3200" dirty="0"/>
              <a:t>da política e </a:t>
            </a:r>
            <a:r>
              <a:rPr lang="pt-BR" altLang="pt-BR" sz="3200" b="1" dirty="0"/>
              <a:t>introduziu elementos ao papel </a:t>
            </a:r>
            <a:r>
              <a:rPr lang="pt-BR" altLang="pt-BR" sz="3200" dirty="0"/>
              <a:t>desejado </a:t>
            </a:r>
            <a:r>
              <a:rPr lang="pt-BR" altLang="pt-BR" sz="3200" b="1" dirty="0"/>
              <a:t>da AB </a:t>
            </a:r>
            <a:r>
              <a:rPr lang="pt-BR" altLang="pt-BR" sz="3200" dirty="0"/>
              <a:t>na ordenação das Redes de Atenção à Saúde.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3200" dirty="0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3200" dirty="0"/>
              <a:t>Afirmação de uma </a:t>
            </a:r>
            <a:r>
              <a:rPr lang="pt-BR" altLang="pt-BR" sz="3200" b="1" dirty="0"/>
              <a:t>AB acolhedora, resolutiva e que avança na gestão </a:t>
            </a:r>
            <a:r>
              <a:rPr lang="pt-BR" altLang="pt-BR" sz="3200" dirty="0"/>
              <a:t>e coordenação do cuidado dos usuários nas RAS.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Imagem 15">
            <a:extLst>
              <a:ext uri="{FF2B5EF4-FFF2-40B4-BE49-F238E27FC236}">
                <a16:creationId xmlns:a16="http://schemas.microsoft.com/office/drawing/2014/main" xmlns="" id="{47593DBD-CCDE-444F-8152-C6482923B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5163" y="1639888"/>
            <a:ext cx="346233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4">
            <a:extLst>
              <a:ext uri="{FF2B5EF4-FFF2-40B4-BE49-F238E27FC236}">
                <a16:creationId xmlns:a16="http://schemas.microsoft.com/office/drawing/2014/main" xmlns="" id="{421CB834-88BB-4B8E-B7E8-FF8B51D0A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547688"/>
            <a:ext cx="118205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Definição de Atenção Básica</a:t>
            </a:r>
          </a:p>
        </p:txBody>
      </p:sp>
      <p:sp>
        <p:nvSpPr>
          <p:cNvPr id="25603" name="Retângulo 1">
            <a:extLst>
              <a:ext uri="{FF2B5EF4-FFF2-40B4-BE49-F238E27FC236}">
                <a16:creationId xmlns:a16="http://schemas.microsoft.com/office/drawing/2014/main" xmlns="" id="{C49BB245-E8FC-42EA-B011-16CA629D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11313"/>
            <a:ext cx="102774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pt-BR"/>
              <a:t>A Atenção Básica é o conjunto de ações de saúde individuais, familiares e coletivas que </a:t>
            </a:r>
            <a:r>
              <a:rPr lang="pt-BR" altLang="pt-BR" b="1"/>
              <a:t>envolvem promoção, prevenção, proteção, diagnóstico, tratamento, reabilitação, </a:t>
            </a:r>
            <a:r>
              <a:rPr lang="pt-BR" altLang="pt-BR" b="1">
                <a:solidFill>
                  <a:srgbClr val="C00000"/>
                </a:solidFill>
              </a:rPr>
              <a:t>redução de danos, cuidados paliativos e vigilância em saúde, desenvolvida por meio de práticas de cuidado integrado e gestão qualificada</a:t>
            </a:r>
            <a:r>
              <a:rPr lang="pt-BR" altLang="pt-BR" b="1"/>
              <a:t>, realizada com equipe multiprofissional </a:t>
            </a:r>
            <a:r>
              <a:rPr lang="pt-BR" altLang="pt-BR"/>
              <a:t>e dirigida à população em território definido, sobre as quais as equipes assumem responsabilidade sanitária.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xmlns="" id="{3C8A6B99-871A-4851-95DA-E06EA679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95275"/>
            <a:ext cx="117094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POLÍTICA NACIONAL DE ATENÇÃO BÁSICA 2017- Portaria Nº 2.436, de 21 de setembro de 2017 *Disposta no Anexo XXII da Portaria de Consolidação nº 2, de 28 de setembro de 2017</a:t>
            </a:r>
          </a:p>
        </p:txBody>
      </p:sp>
      <p:pic>
        <p:nvPicPr>
          <p:cNvPr id="26627" name="Imagem 1">
            <a:extLst>
              <a:ext uri="{FF2B5EF4-FFF2-40B4-BE49-F238E27FC236}">
                <a16:creationId xmlns:a16="http://schemas.microsoft.com/office/drawing/2014/main" xmlns="" id="{4529FC8A-503F-427D-A605-FB2EB24CA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9536113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F99E3B1-97D9-41D9-A014-C803258AB5E8}"/>
              </a:ext>
            </a:extLst>
          </p:cNvPr>
          <p:cNvSpPr txBox="1"/>
          <p:nvPr/>
        </p:nvSpPr>
        <p:spPr>
          <a:xfrm>
            <a:off x="9124950" y="3787775"/>
            <a:ext cx="3067050" cy="28622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2">
                <a:lumMod val="75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Tx/>
              <a:buChar char="-"/>
              <a:defRPr/>
            </a:pPr>
            <a:r>
              <a:rPr lang="pt-BR" dirty="0"/>
              <a:t>GT CIT + Plenário CIT;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GT CNS + Plenário CNS;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Debates com trabalhadores do DAB;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Consulta Pública – 28/07 a 10/08;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Aprovação na CIT 31/08/2017.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26A6B62-786E-485F-AED9-1264E7A217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3313">
            <a:off x="9291638" y="1354138"/>
            <a:ext cx="2459037" cy="194786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2">
                <a:lumMod val="75000"/>
              </a:schemeClr>
            </a:solidFill>
            <a:prstDash val="dash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4">
            <a:extLst>
              <a:ext uri="{FF2B5EF4-FFF2-40B4-BE49-F238E27FC236}">
                <a16:creationId xmlns:a16="http://schemas.microsoft.com/office/drawing/2014/main" xmlns="" id="{10D2DC77-DBB2-4691-976A-84D2AE8D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319088"/>
            <a:ext cx="116427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Principais mudanças na PNAB 2017</a:t>
            </a:r>
          </a:p>
        </p:txBody>
      </p:sp>
      <p:sp>
        <p:nvSpPr>
          <p:cNvPr id="24579" name="CaixaDeTexto 5">
            <a:extLst>
              <a:ext uri="{FF2B5EF4-FFF2-40B4-BE49-F238E27FC236}">
                <a16:creationId xmlns:a16="http://schemas.microsoft.com/office/drawing/2014/main" xmlns="" id="{52C35636-1676-484A-84B6-25467B35E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1363663"/>
            <a:ext cx="63468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 Estratégia Saúde da Família/Equipe de Atenção Básica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 Agentes Comunitários de Saúde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 Integração da AB e Vigilância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Oferta nacional de serviços essenciais e ampliados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 Gerente de atenção básica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Núcleo Ampliado de Saúde da Família e Atenção Básica</a:t>
            </a:r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endParaRPr lang="pt-BR" altLang="pt-BR" dirty="0"/>
          </a:p>
        </p:txBody>
      </p:sp>
      <p:pic>
        <p:nvPicPr>
          <p:cNvPr id="28676" name="Imagem 15">
            <a:extLst>
              <a:ext uri="{FF2B5EF4-FFF2-40B4-BE49-F238E27FC236}">
                <a16:creationId xmlns:a16="http://schemas.microsoft.com/office/drawing/2014/main" xmlns="" id="{9956DB3A-704F-4AAA-AC9D-9647413CF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438" y="1744663"/>
            <a:ext cx="39719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4">
            <a:extLst>
              <a:ext uri="{FF2B5EF4-FFF2-40B4-BE49-F238E27FC236}">
                <a16:creationId xmlns:a16="http://schemas.microsoft.com/office/drawing/2014/main" xmlns="" id="{C0A7D0BF-48E4-4935-BF3F-C8EB74B53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6CE0653-04F0-4D84-824B-FF127303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79613"/>
            <a:ext cx="5651500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MINISTÉRIO DA SAÚDE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DEPARTAMENTO DE ATENÇÃO BÁSICA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0636AF4F-AE45-41A9-B38B-AF3B5B505675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4">
            <a:extLst>
              <a:ext uri="{FF2B5EF4-FFF2-40B4-BE49-F238E27FC236}">
                <a16:creationId xmlns:a16="http://schemas.microsoft.com/office/drawing/2014/main" xmlns="" id="{01DA60F4-BDC4-4D96-AA95-68BE6FF3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19088"/>
            <a:ext cx="116427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Principais mudanças na PNAB 2017</a:t>
            </a:r>
          </a:p>
        </p:txBody>
      </p:sp>
      <p:sp>
        <p:nvSpPr>
          <p:cNvPr id="29699" name="Retângulo 1">
            <a:extLst>
              <a:ext uri="{FF2B5EF4-FFF2-40B4-BE49-F238E27FC236}">
                <a16:creationId xmlns:a16="http://schemas.microsoft.com/office/drawing/2014/main" xmlns="" id="{7411A694-294A-4FD5-890E-40DFA225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1069975"/>
            <a:ext cx="109124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>
                <a:solidFill>
                  <a:srgbClr val="C00000"/>
                </a:solidFill>
              </a:rPr>
              <a:t>Composição da equipe ESF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/>
              <a:t>Enfermeiro, médico, técnico de enfermagem e ACS.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/>
              <a:t>Em áreas de grande dispersão territorial, áreas de risco e vulnerabilidade social, recomenda-se a cobertura de 100% da população com número máximo de 750 pessoas por ACS.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200" b="1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/>
              <a:t>Podendo acrescentar: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/>
              <a:t>Saúde bucal (Dentista e técnico) e </a:t>
            </a:r>
            <a:r>
              <a:rPr lang="pt-BR" altLang="pt-BR" sz="2200" b="1">
                <a:solidFill>
                  <a:srgbClr val="C00000"/>
                </a:solidFill>
              </a:rPr>
              <a:t>Agente de Combate à Endemias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200" b="1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/>
              <a:t>Carga horária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 u="sng">
                <a:solidFill>
                  <a:srgbClr val="C00000"/>
                </a:solidFill>
              </a:rPr>
              <a:t>ESF somente 40 horas</a:t>
            </a:r>
            <a:r>
              <a:rPr lang="pt-BR" altLang="pt-BR" sz="2200"/>
              <a:t>/semanais (acabaram as equipes com flexibilidade de carga horária médica (20 – 20x20 – 30x30)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/>
              <a:t>População adscrita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/>
              <a:t>Por equipe de Saúde da Família (eSF) e de Atenção Básica (eAB) é de 2.000 a 3.500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4">
            <a:extLst>
              <a:ext uri="{FF2B5EF4-FFF2-40B4-BE49-F238E27FC236}">
                <a16:creationId xmlns:a16="http://schemas.microsoft.com/office/drawing/2014/main" xmlns="" id="{5AEBBCA0-D2EE-4552-A5C0-AD9D30C4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85738"/>
            <a:ext cx="114300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Principais mudanças na PNAB 2017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42E4BAF-34E4-42F7-A9CE-6F625DEA89F5}"/>
              </a:ext>
            </a:extLst>
          </p:cNvPr>
          <p:cNvSpPr/>
          <p:nvPr/>
        </p:nvSpPr>
        <p:spPr>
          <a:xfrm>
            <a:off x="946150" y="860425"/>
            <a:ext cx="10664825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200" b="1" dirty="0">
                <a:solidFill>
                  <a:srgbClr val="C00000"/>
                </a:solidFill>
              </a:rPr>
              <a:t>Equipe de Atenção Básica </a:t>
            </a:r>
            <a:r>
              <a:rPr lang="pt-BR" sz="2200" dirty="0"/>
              <a:t>passa a ser reconhecida na PNAB e no PMAQ</a:t>
            </a:r>
          </a:p>
          <a:p>
            <a:pPr marL="285750" indent="-285750" algn="just">
              <a:buFontTx/>
              <a:buChar char="-"/>
              <a:defRPr/>
            </a:pPr>
            <a:endParaRPr lang="pt-BR" sz="22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Calibri"/>
              </a:rPr>
              <a:t>Composição da equipe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latin typeface="Calibri"/>
              </a:rPr>
              <a:t>Enfermeiro, médico, técnico de enfermagem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2200" dirty="0">
              <a:latin typeface="Calibri"/>
            </a:endParaRPr>
          </a:p>
          <a:p>
            <a:pPr>
              <a:defRPr/>
            </a:pPr>
            <a:r>
              <a:rPr lang="pt-BR" sz="2200" b="1" dirty="0"/>
              <a:t>Podendo acrescentar:</a:t>
            </a:r>
          </a:p>
          <a:p>
            <a:pPr algn="just" eaLnBrk="1" hangingPunct="1">
              <a:defRPr/>
            </a:pPr>
            <a:r>
              <a:rPr lang="pt-BR" sz="2200" dirty="0">
                <a:latin typeface="Calibri"/>
              </a:rPr>
              <a:t>Saúde bucal (Dentista e técnico), Agente de Combate à Endemias e Agentes Comunitários de Saúde</a:t>
            </a:r>
          </a:p>
          <a:p>
            <a:pPr marL="285750" indent="-285750" algn="just">
              <a:buFontTx/>
              <a:buChar char="-"/>
              <a:defRPr/>
            </a:pPr>
            <a:endParaRPr lang="pt-BR" sz="22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/>
              <a:t>A </a:t>
            </a:r>
            <a:r>
              <a:rPr lang="pt-BR" sz="2200" b="1" dirty="0"/>
              <a:t>carga horária </a:t>
            </a:r>
            <a:r>
              <a:rPr lang="pt-BR" sz="2200" dirty="0"/>
              <a:t>total da EAB é semelhante a </a:t>
            </a:r>
            <a:r>
              <a:rPr lang="pt-BR" sz="2200" dirty="0">
                <a:latin typeface="Calibri"/>
              </a:rPr>
              <a:t>ESF: </a:t>
            </a:r>
            <a:r>
              <a:rPr lang="pt-BR" sz="2200" b="1" dirty="0">
                <a:latin typeface="Calibri"/>
              </a:rPr>
              <a:t>carga horária </a:t>
            </a:r>
            <a:r>
              <a:rPr lang="pt-BR" sz="2200" dirty="0">
                <a:latin typeface="Calibri"/>
              </a:rPr>
              <a:t>mínima semanal </a:t>
            </a:r>
            <a:r>
              <a:rPr lang="pt-BR" sz="2200" b="1" dirty="0">
                <a:latin typeface="Calibri"/>
              </a:rPr>
              <a:t>(40h</a:t>
            </a:r>
            <a:r>
              <a:rPr lang="pt-BR" sz="2200" dirty="0">
                <a:latin typeface="Calibri"/>
              </a:rPr>
              <a:t>), porém a distribuição ficou assim definida:  composição das equipes (</a:t>
            </a:r>
            <a:r>
              <a:rPr lang="pt-BR" sz="2200" b="1" dirty="0">
                <a:latin typeface="Calibri"/>
              </a:rPr>
              <a:t>máximo 3 profissionais por categoria/CH mínima 10h)</a:t>
            </a:r>
          </a:p>
          <a:p>
            <a:pPr marL="285750" indent="-285750" algn="just">
              <a:buFontTx/>
              <a:buChar char="-"/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dirty="0"/>
              <a:t>Há previsão de </a:t>
            </a:r>
            <a:r>
              <a:rPr lang="pt-BR" sz="2200" b="1" dirty="0"/>
              <a:t>financiamento </a:t>
            </a:r>
            <a:r>
              <a:rPr lang="pt-BR" sz="2200" dirty="0"/>
              <a:t>da EAB, com valor inferior ao repassado às ESF, que continua prioritária (em financiamento e modelo de atenção)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4">
            <a:extLst>
              <a:ext uri="{FF2B5EF4-FFF2-40B4-BE49-F238E27FC236}">
                <a16:creationId xmlns:a16="http://schemas.microsoft.com/office/drawing/2014/main" xmlns="" id="{2D00FFDE-1418-4EE1-B3F7-A626E1A5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90488"/>
            <a:ext cx="1170305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Principais mudanças na PNAB 2017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97FA223-8F60-4141-A087-E2F4B1F3500E}"/>
              </a:ext>
            </a:extLst>
          </p:cNvPr>
          <p:cNvSpPr/>
          <p:nvPr/>
        </p:nvSpPr>
        <p:spPr>
          <a:xfrm>
            <a:off x="1050925" y="655638"/>
            <a:ext cx="105092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C00000"/>
                </a:solidFill>
              </a:rPr>
              <a:t>Agente Comunitário de Saúde </a:t>
            </a:r>
            <a:r>
              <a:rPr lang="pt-BR" sz="2400" dirty="0"/>
              <a:t>pode ser membro da ESF/EAB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Território único e planejamento integrado das ações, e a coordenação do trabalho do ACS passa a ser responsabilidade de toda a equipe (nível superior)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b="1" dirty="0"/>
              <a:t>ACS obrigatório na ESF </a:t>
            </a:r>
            <a:r>
              <a:rPr lang="pt-BR" sz="2400" dirty="0"/>
              <a:t>(quantidade a depender da necessidade e perfil epidemiológico local / em áreas de vulnerabilidade, 1 para </a:t>
            </a:r>
            <a:r>
              <a:rPr lang="pt-BR" sz="2400" b="1" dirty="0"/>
              <a:t>máximo de 750 pessoas</a:t>
            </a:r>
            <a:r>
              <a:rPr lang="pt-BR" sz="2400" dirty="0"/>
              <a:t>, cobrindo 100% da pop. / excluído máximo por equipe) 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b="1" dirty="0"/>
              <a:t>ACS facultativo na EAB</a:t>
            </a:r>
          </a:p>
          <a:p>
            <a:pPr marL="285750" indent="-285750" algn="just">
              <a:buFontTx/>
              <a:buChar char="-"/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b="1" dirty="0"/>
              <a:t>Amplia as atribuições dos ACS, </a:t>
            </a:r>
            <a:r>
              <a:rPr lang="pt-BR" sz="2400" dirty="0"/>
              <a:t>a serem realizadas em caráter excepcional, assistidas por profissional de nível superior e após treinamento e com autorização legal – aferir a pressão, medição da glicemia e aferir temperatura e realizar técnicas limpas de curativo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4">
            <a:extLst>
              <a:ext uri="{FF2B5EF4-FFF2-40B4-BE49-F238E27FC236}">
                <a16:creationId xmlns:a16="http://schemas.microsoft.com/office/drawing/2014/main" xmlns="" id="{0477EDB4-2741-43A2-BF4B-417A38B8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28588"/>
            <a:ext cx="116744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Principais mudanças na PNAB 2017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4ABEA0E-C85D-4E2E-B3DA-55F30C2ACACD}"/>
              </a:ext>
            </a:extLst>
          </p:cNvPr>
          <p:cNvSpPr/>
          <p:nvPr/>
        </p:nvSpPr>
        <p:spPr>
          <a:xfrm>
            <a:off x="647700" y="884238"/>
            <a:ext cx="11315700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C00000"/>
                </a:solidFill>
              </a:rPr>
              <a:t>Território e Vínculo </a:t>
            </a:r>
            <a:r>
              <a:rPr lang="pt-BR" sz="2200" dirty="0"/>
              <a:t>– Usuário agora pode se vincular a mais de uma UBS, através de negociação entre gestão e equipes, e mantendo a informação com a equipe de referência </a:t>
            </a:r>
            <a:r>
              <a:rPr lang="pt-BR" sz="2200" dirty="0">
                <a:sym typeface="Wingdings" panose="05000000000000000000" pitchFamily="2" charset="2"/>
              </a:rPr>
              <a:t> ampliação de acesso</a:t>
            </a:r>
            <a:r>
              <a:rPr lang="pt-BR" sz="2200" dirty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/>
              <a:t> Oferta nacional de </a:t>
            </a:r>
            <a:r>
              <a:rPr lang="pt-BR" sz="2200" b="1" dirty="0">
                <a:solidFill>
                  <a:srgbClr val="C00000"/>
                </a:solidFill>
              </a:rPr>
              <a:t>serviços e ações essenciais </a:t>
            </a:r>
            <a:r>
              <a:rPr lang="pt-BR" sz="2200" b="1" dirty="0"/>
              <a:t>e ampliados da AB.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/>
              <a:t>Reconhece os </a:t>
            </a:r>
            <a:r>
              <a:rPr lang="pt-BR" sz="2200" b="1" dirty="0">
                <a:solidFill>
                  <a:srgbClr val="C00000"/>
                </a:solidFill>
              </a:rPr>
              <a:t>pontos de apoio como estrutura física </a:t>
            </a:r>
            <a:r>
              <a:rPr lang="pt-BR" sz="2200" dirty="0"/>
              <a:t>que compõe a AB/SUS para atendimento às populações dispersas (rurais, ribeirinhas, assentamentos, áreas pantaneiras, etc.);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Reconhece o papel do </a:t>
            </a:r>
            <a:r>
              <a:rPr lang="pt-BR" sz="2200" b="1" dirty="0">
                <a:solidFill>
                  <a:srgbClr val="C00000"/>
                </a:solidFill>
              </a:rPr>
              <a:t>gerente de UBS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, recomendando sua inserção na equipe, a depender da necessidade local.</a:t>
            </a:r>
          </a:p>
          <a:p>
            <a:pPr algn="just">
              <a:defRPr/>
            </a:pP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sz="2200" b="1" dirty="0">
                <a:solidFill>
                  <a:schemeClr val="tx2">
                    <a:lumMod val="50000"/>
                  </a:schemeClr>
                </a:solidFill>
              </a:rPr>
              <a:t>Gerente de AB 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deve ter nível superior, preferencialmente da área da saúde.</a:t>
            </a:r>
          </a:p>
          <a:p>
            <a:pPr marL="285750" indent="-285750" algn="just">
              <a:buFontTx/>
              <a:buChar char="-"/>
              <a:defRPr/>
            </a:pP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Caso seja enfermeiro, a UBS deverá ter outro enfermeiro para as ações de cunho clínico.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4">
            <a:extLst>
              <a:ext uri="{FF2B5EF4-FFF2-40B4-BE49-F238E27FC236}">
                <a16:creationId xmlns:a16="http://schemas.microsoft.com/office/drawing/2014/main" xmlns="" id="{E7CB8020-4659-4B9F-B724-B8E1DF42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47688"/>
            <a:ext cx="117348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Principais mudanças na PNAB 2017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7CAE017-287F-4B2D-877F-0388D7C686AA}"/>
              </a:ext>
            </a:extLst>
          </p:cNvPr>
          <p:cNvSpPr/>
          <p:nvPr/>
        </p:nvSpPr>
        <p:spPr>
          <a:xfrm>
            <a:off x="1050925" y="2357438"/>
            <a:ext cx="105092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rgbClr val="C00000"/>
                </a:solidFill>
              </a:rPr>
              <a:t>NASF-AB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 = Núcleo Ampliado de Saúde da Família e Atenção Básica</a:t>
            </a:r>
          </a:p>
          <a:p>
            <a:pPr marL="285750" indent="-285750" algn="just">
              <a:buFontTx/>
              <a:buChar char="-"/>
              <a:defRPr/>
            </a:pP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NASF-AB pode se vincular às ESF e EAB</a:t>
            </a:r>
          </a:p>
          <a:p>
            <a:pPr marL="285750" indent="-285750" algn="just">
              <a:buFontTx/>
              <a:buChar char="-"/>
              <a:defRPr/>
            </a:pP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As modalidades, composição de equipes e parâmetros permanecem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4">
            <a:extLst>
              <a:ext uri="{FF2B5EF4-FFF2-40B4-BE49-F238E27FC236}">
                <a16:creationId xmlns:a16="http://schemas.microsoft.com/office/drawing/2014/main" xmlns="" id="{3F1B2C94-2AF8-4BA0-ACFB-E4F90AF68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EDB0522-DD62-43A5-ACC2-97AA0770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1979613"/>
            <a:ext cx="8135938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Programas Federais </a:t>
            </a:r>
            <a:b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para a Atenção Básica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E0F85D64-4749-4A39-93C6-81D18D910FF7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4">
            <a:extLst>
              <a:ext uri="{FF2B5EF4-FFF2-40B4-BE49-F238E27FC236}">
                <a16:creationId xmlns:a16="http://schemas.microsoft.com/office/drawing/2014/main" xmlns="" id="{E4623654-7F5B-48F8-9817-BAC0B510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547688"/>
            <a:ext cx="117506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Políticas e Programas do Departamento de Atenção Básica</a:t>
            </a:r>
          </a:p>
        </p:txBody>
      </p:sp>
      <p:pic>
        <p:nvPicPr>
          <p:cNvPr id="35843" name="Imagem 4">
            <a:extLst>
              <a:ext uri="{FF2B5EF4-FFF2-40B4-BE49-F238E27FC236}">
                <a16:creationId xmlns:a16="http://schemas.microsoft.com/office/drawing/2014/main" xmlns="" id="{43717A70-D2E8-41C7-8D46-25FB95C0B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7788" y="1922463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m 7">
            <a:extLst>
              <a:ext uri="{FF2B5EF4-FFF2-40B4-BE49-F238E27FC236}">
                <a16:creationId xmlns:a16="http://schemas.microsoft.com/office/drawing/2014/main" xmlns="" id="{CE9FF509-B3F2-4B47-BB47-5F838206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038" y="4891088"/>
            <a:ext cx="12604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m 8">
            <a:extLst>
              <a:ext uri="{FF2B5EF4-FFF2-40B4-BE49-F238E27FC236}">
                <a16:creationId xmlns:a16="http://schemas.microsoft.com/office/drawing/2014/main" xmlns="" id="{75B321A0-5249-4376-AE38-80050A151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63" y="29860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m 9">
            <a:extLst>
              <a:ext uri="{FF2B5EF4-FFF2-40B4-BE49-F238E27FC236}">
                <a16:creationId xmlns:a16="http://schemas.microsoft.com/office/drawing/2014/main" xmlns="" id="{73790D28-D162-4885-AA0D-BF5DCE0C2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616075"/>
            <a:ext cx="13303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m 10">
            <a:extLst>
              <a:ext uri="{FF2B5EF4-FFF2-40B4-BE49-F238E27FC236}">
                <a16:creationId xmlns:a16="http://schemas.microsoft.com/office/drawing/2014/main" xmlns="" id="{AD611E56-DA71-49DF-BFA2-9F9707E1C0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369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Grupo 28">
            <a:extLst>
              <a:ext uri="{FF2B5EF4-FFF2-40B4-BE49-F238E27FC236}">
                <a16:creationId xmlns:a16="http://schemas.microsoft.com/office/drawing/2014/main" xmlns="" id="{77AEA92D-273F-48A0-B411-E19ED770EFF4}"/>
              </a:ext>
            </a:extLst>
          </p:cNvPr>
          <p:cNvGrpSpPr>
            <a:grpSpLocks/>
          </p:cNvGrpSpPr>
          <p:nvPr/>
        </p:nvGrpSpPr>
        <p:grpSpPr bwMode="auto">
          <a:xfrm>
            <a:off x="4695825" y="1250950"/>
            <a:ext cx="1250950" cy="1150938"/>
            <a:chOff x="4695186" y="1250442"/>
            <a:chExt cx="1250950" cy="115093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416E6034-A279-4098-A9DD-70569526FA12}"/>
                </a:ext>
              </a:extLst>
            </p:cNvPr>
            <p:cNvSpPr/>
            <p:nvPr/>
          </p:nvSpPr>
          <p:spPr>
            <a:xfrm>
              <a:off x="4695186" y="1250442"/>
              <a:ext cx="1250950" cy="11509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35868" name="Imagem 11">
              <a:extLst>
                <a:ext uri="{FF2B5EF4-FFF2-40B4-BE49-F238E27FC236}">
                  <a16:creationId xmlns:a16="http://schemas.microsoft.com/office/drawing/2014/main" xmlns="" id="{F6BC7074-824A-4B45-B9B7-BBCA78151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599" y="1429830"/>
              <a:ext cx="792162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9" name="Imagem 13">
            <a:extLst>
              <a:ext uri="{FF2B5EF4-FFF2-40B4-BE49-F238E27FC236}">
                <a16:creationId xmlns:a16="http://schemas.microsoft.com/office/drawing/2014/main" xmlns="" id="{6ABF8991-E925-45AF-93CF-8A4692380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33826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m 14">
            <a:extLst>
              <a:ext uri="{FF2B5EF4-FFF2-40B4-BE49-F238E27FC236}">
                <a16:creationId xmlns:a16="http://schemas.microsoft.com/office/drawing/2014/main" xmlns="" id="{F0264631-B3A4-4B97-9E17-B881434A9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900" y="29543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m 15">
            <a:extLst>
              <a:ext uri="{FF2B5EF4-FFF2-40B4-BE49-F238E27FC236}">
                <a16:creationId xmlns:a16="http://schemas.microsoft.com/office/drawing/2014/main" xmlns="" id="{5EA924BF-3C58-443F-B2F5-761F1CAD1A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397125"/>
            <a:ext cx="23209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magem 16">
            <a:extLst>
              <a:ext uri="{FF2B5EF4-FFF2-40B4-BE49-F238E27FC236}">
                <a16:creationId xmlns:a16="http://schemas.microsoft.com/office/drawing/2014/main" xmlns="" id="{3044F70B-799B-48B1-81E1-C6DC75E389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5238" y="1404938"/>
            <a:ext cx="11922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magem 17">
            <a:extLst>
              <a:ext uri="{FF2B5EF4-FFF2-40B4-BE49-F238E27FC236}">
                <a16:creationId xmlns:a16="http://schemas.microsoft.com/office/drawing/2014/main" xmlns="" id="{347D0CA4-B271-4730-8EA6-69C8A28838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238" y="437356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m 19">
            <a:extLst>
              <a:ext uri="{FF2B5EF4-FFF2-40B4-BE49-F238E27FC236}">
                <a16:creationId xmlns:a16="http://schemas.microsoft.com/office/drawing/2014/main" xmlns="" id="{9B4DEFBB-1240-4D4E-B705-4532901435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573588"/>
            <a:ext cx="11064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Imagem 20">
            <a:extLst>
              <a:ext uri="{FF2B5EF4-FFF2-40B4-BE49-F238E27FC236}">
                <a16:creationId xmlns:a16="http://schemas.microsoft.com/office/drawing/2014/main" xmlns="" id="{0FD85884-A3E8-43B6-A384-17F0E0665F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850" y="46577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Imagem 24">
            <a:extLst>
              <a:ext uri="{FF2B5EF4-FFF2-40B4-BE49-F238E27FC236}">
                <a16:creationId xmlns:a16="http://schemas.microsoft.com/office/drawing/2014/main" xmlns="" id="{D5F11F8C-AAA0-4B9C-B0E9-FC0B4397F6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33826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7" name="Grupo 27">
            <a:extLst>
              <a:ext uri="{FF2B5EF4-FFF2-40B4-BE49-F238E27FC236}">
                <a16:creationId xmlns:a16="http://schemas.microsoft.com/office/drawing/2014/main" xmlns="" id="{DF172D1F-52AA-42A8-98E8-3DD492939F8B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4716463"/>
            <a:ext cx="1331913" cy="1236662"/>
            <a:chOff x="1482086" y="4715955"/>
            <a:chExt cx="1331913" cy="1236662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C4420AD0-3AD5-4A1B-BDF7-C9F4E0707DE1}"/>
                </a:ext>
              </a:extLst>
            </p:cNvPr>
            <p:cNvSpPr/>
            <p:nvPr/>
          </p:nvSpPr>
          <p:spPr>
            <a:xfrm>
              <a:off x="1482086" y="4715955"/>
              <a:ext cx="1331913" cy="123666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tx2"/>
                  </a:solidFill>
                </a:rPr>
                <a:t>UBS</a:t>
              </a:r>
            </a:p>
            <a:p>
              <a:pPr algn="ctr">
                <a:defRPr/>
              </a:pPr>
              <a:endParaRPr lang="pt-BR" sz="2000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pt-BR" sz="2000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pt-BR" sz="1400" b="1" dirty="0">
                  <a:solidFill>
                    <a:schemeClr val="tx2"/>
                  </a:solidFill>
                </a:rPr>
                <a:t>Fluvial</a:t>
              </a:r>
            </a:p>
          </p:txBody>
        </p:sp>
        <p:pic>
          <p:nvPicPr>
            <p:cNvPr id="35866" name="Picture 2">
              <a:extLst>
                <a:ext uri="{FF2B5EF4-FFF2-40B4-BE49-F238E27FC236}">
                  <a16:creationId xmlns:a16="http://schemas.microsoft.com/office/drawing/2014/main" xmlns="" id="{E339FD4A-98C3-41CC-B89D-BF0635477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33" t="38092" r="3015"/>
            <a:stretch>
              <a:fillRect/>
            </a:stretch>
          </p:blipFill>
          <p:spPr bwMode="auto">
            <a:xfrm>
              <a:off x="1553524" y="5046155"/>
              <a:ext cx="1260475" cy="54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858" name="Grupo 2">
            <a:extLst>
              <a:ext uri="{FF2B5EF4-FFF2-40B4-BE49-F238E27FC236}">
                <a16:creationId xmlns:a16="http://schemas.microsoft.com/office/drawing/2014/main" xmlns="" id="{08057A91-A16C-4405-8FB3-3E16D87872E3}"/>
              </a:ext>
            </a:extLst>
          </p:cNvPr>
          <p:cNvGrpSpPr>
            <a:grpSpLocks/>
          </p:cNvGrpSpPr>
          <p:nvPr/>
        </p:nvGrpSpPr>
        <p:grpSpPr bwMode="auto">
          <a:xfrm>
            <a:off x="9802813" y="3251200"/>
            <a:ext cx="1096962" cy="1120775"/>
            <a:chOff x="9802968" y="3330067"/>
            <a:chExt cx="1096962" cy="1120775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2B3926E8-263A-4071-85A1-B7B42833AD18}"/>
                </a:ext>
              </a:extLst>
            </p:cNvPr>
            <p:cNvSpPr/>
            <p:nvPr/>
          </p:nvSpPr>
          <p:spPr>
            <a:xfrm>
              <a:off x="9802968" y="3330067"/>
              <a:ext cx="1096962" cy="112077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35864" name="Imagem 20" descr=" ">
              <a:extLst>
                <a:ext uri="{FF2B5EF4-FFF2-40B4-BE49-F238E27FC236}">
                  <a16:creationId xmlns:a16="http://schemas.microsoft.com/office/drawing/2014/main" xmlns="" id="{B1E97D81-0DD9-42BD-AA10-764D6A7E8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966" t="17686" r="22751" b="26305"/>
            <a:stretch>
              <a:fillRect/>
            </a:stretch>
          </p:blipFill>
          <p:spPr bwMode="auto">
            <a:xfrm>
              <a:off x="9955368" y="3763454"/>
              <a:ext cx="792162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9" name="Grupo 26">
            <a:extLst>
              <a:ext uri="{FF2B5EF4-FFF2-40B4-BE49-F238E27FC236}">
                <a16:creationId xmlns:a16="http://schemas.microsoft.com/office/drawing/2014/main" xmlns="" id="{71BC81B9-0E33-4CF3-9356-D341320A1564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5035550"/>
            <a:ext cx="1096963" cy="1120775"/>
            <a:chOff x="3247386" y="5035042"/>
            <a:chExt cx="1096963" cy="1120775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CB7BB02B-EC16-48FE-A0B6-FF908C81BD22}"/>
                </a:ext>
              </a:extLst>
            </p:cNvPr>
            <p:cNvSpPr/>
            <p:nvPr/>
          </p:nvSpPr>
          <p:spPr>
            <a:xfrm>
              <a:off x="3247386" y="5035042"/>
              <a:ext cx="1096963" cy="112077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35861" name="Picture 2" descr="Resultado de imagem para integração">
              <a:extLst>
                <a:ext uri="{FF2B5EF4-FFF2-40B4-BE49-F238E27FC236}">
                  <a16:creationId xmlns:a16="http://schemas.microsoft.com/office/drawing/2014/main" xmlns="" id="{DEC80085-A666-4B9C-8E8E-6D99A1481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961" y="5333492"/>
              <a:ext cx="78581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BDAF0B64-15A6-43F6-8E24-67A9C8A8DB5E}"/>
                </a:ext>
              </a:extLst>
            </p:cNvPr>
            <p:cNvSpPr txBox="1"/>
            <p:nvPr/>
          </p:nvSpPr>
          <p:spPr>
            <a:xfrm>
              <a:off x="3347399" y="5041392"/>
              <a:ext cx="896937" cy="1108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</a:rPr>
                <a:t>Integração</a:t>
              </a:r>
            </a:p>
            <a:p>
              <a:pPr algn="ctr">
                <a:defRPr/>
              </a:pPr>
              <a:endParaRPr lang="pt-BR" sz="1100" b="1" dirty="0"/>
            </a:p>
            <a:p>
              <a:pPr algn="ctr">
                <a:defRPr/>
              </a:pPr>
              <a:endParaRPr lang="pt-BR" sz="1100" b="1" dirty="0"/>
            </a:p>
            <a:p>
              <a:pPr algn="ctr">
                <a:defRPr/>
              </a:pPr>
              <a:endParaRPr lang="pt-BR" sz="1100" b="1" dirty="0"/>
            </a:p>
            <a:p>
              <a:pPr algn="ctr">
                <a:defRPr/>
              </a:pPr>
              <a:endParaRPr lang="pt-BR" sz="1100" b="1" dirty="0"/>
            </a:p>
            <a:p>
              <a:pPr algn="ctr">
                <a:defRPr/>
              </a:pPr>
              <a:r>
                <a:rPr lang="pt-BR" sz="1100" b="1" dirty="0">
                  <a:solidFill>
                    <a:schemeClr val="bg2">
                      <a:lumMod val="25000"/>
                    </a:schemeClr>
                  </a:solidFill>
                </a:rPr>
                <a:t>Vigilância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1">
            <a:extLst>
              <a:ext uri="{FF2B5EF4-FFF2-40B4-BE49-F238E27FC236}">
                <a16:creationId xmlns:a16="http://schemas.microsoft.com/office/drawing/2014/main" xmlns="" id="{FF88CC70-87D5-4FC5-B404-3ADAD4EC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2875"/>
            <a:ext cx="11780838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Atenção Básica em números - BRASIL</a:t>
            </a:r>
          </a:p>
        </p:txBody>
      </p:sp>
      <p:sp>
        <p:nvSpPr>
          <p:cNvPr id="36867" name="CaixaDeTexto 5">
            <a:extLst>
              <a:ext uri="{FF2B5EF4-FFF2-40B4-BE49-F238E27FC236}">
                <a16:creationId xmlns:a16="http://schemas.microsoft.com/office/drawing/2014/main" xmlns="" id="{32E44C3F-C4EA-49E3-B383-9C7A7B0F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222375"/>
            <a:ext cx="109537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b="1"/>
              <a:t>43.741 </a:t>
            </a:r>
            <a:r>
              <a:rPr lang="pt-BR" altLang="pt-BR"/>
              <a:t>Equipes</a:t>
            </a:r>
            <a:r>
              <a:rPr lang="pt-BR" altLang="pt-BR" b="1"/>
              <a:t> </a:t>
            </a:r>
            <a:r>
              <a:rPr lang="pt-BR" altLang="pt-BR"/>
              <a:t>da Estratégia Saúde da Família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b="1"/>
              <a:t>26.035 </a:t>
            </a:r>
            <a:r>
              <a:rPr lang="pt-BR" altLang="pt-BR"/>
              <a:t>Equipes</a:t>
            </a:r>
            <a:r>
              <a:rPr lang="pt-BR" altLang="pt-BR" b="1"/>
              <a:t> </a:t>
            </a:r>
            <a:r>
              <a:rPr lang="pt-BR" altLang="pt-BR"/>
              <a:t>de Estratégia de Saúde Bucal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b="1"/>
              <a:t>264.521 </a:t>
            </a:r>
            <a:r>
              <a:rPr lang="pt-BR" altLang="pt-BR"/>
              <a:t>Agentes Comunitários de Saúde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b="1"/>
              <a:t>4.969</a:t>
            </a:r>
            <a:r>
              <a:rPr lang="pt-BR" altLang="pt-BR"/>
              <a:t> Equipes dos Núcleos Ampliado de Saúde da Família/AB – NASF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b="1"/>
              <a:t>1.846</a:t>
            </a:r>
            <a:r>
              <a:rPr lang="pt-BR" altLang="pt-BR"/>
              <a:t> Laboratórios Regionais de Próteses Dentárias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pt-BR" altLang="pt-BR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1">
            <a:extLst>
              <a:ext uri="{FF2B5EF4-FFF2-40B4-BE49-F238E27FC236}">
                <a16:creationId xmlns:a16="http://schemas.microsoft.com/office/drawing/2014/main" xmlns="" id="{06CEFCFE-22E5-4769-A2E9-5A5C4632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2875"/>
            <a:ext cx="11780838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Atenção Básica em números - BRASIL</a:t>
            </a:r>
          </a:p>
        </p:txBody>
      </p:sp>
      <p:sp>
        <p:nvSpPr>
          <p:cNvPr id="32771" name="CaixaDeTexto 5">
            <a:extLst>
              <a:ext uri="{FF2B5EF4-FFF2-40B4-BE49-F238E27FC236}">
                <a16:creationId xmlns:a16="http://schemas.microsoft.com/office/drawing/2014/main" xmlns="" id="{F174B394-7579-4B37-B1B2-BC78D1E5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917575"/>
            <a:ext cx="109347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pt-BR" altLang="pt-BR" b="1" dirty="0"/>
              <a:t>1.120 </a:t>
            </a:r>
            <a:r>
              <a:rPr lang="pt-BR" altLang="pt-BR" dirty="0"/>
              <a:t>Centros de Especialidades Odontológicas - CEO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pt-BR" altLang="pt-BR" b="1" dirty="0"/>
              <a:t>257 </a:t>
            </a:r>
            <a:r>
              <a:rPr lang="pt-BR" altLang="pt-BR" dirty="0"/>
              <a:t>Equipes de Atenção Básica da Saúde Prisional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pt-BR" altLang="pt-BR" b="1" dirty="0"/>
              <a:t>121</a:t>
            </a:r>
            <a:r>
              <a:rPr lang="pt-BR" altLang="pt-BR" dirty="0"/>
              <a:t>  Equipes de Atenção Básica do Consultório na Rua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pt-BR" altLang="pt-BR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pt-BR" altLang="pt-BR" b="1" dirty="0"/>
              <a:t>125 </a:t>
            </a:r>
            <a:r>
              <a:rPr lang="pt-BR" altLang="pt-BR" dirty="0"/>
              <a:t>Equipes de Saúde Bucal das Unidades Odontológicas Móveis - UOM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pt-BR" altLang="pt-BR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pt-BR" altLang="pt-BR" b="1" dirty="0"/>
              <a:t>141</a:t>
            </a:r>
            <a:r>
              <a:rPr lang="pt-BR" altLang="pt-BR" dirty="0"/>
              <a:t> ESF para populações Ribeirinhas e </a:t>
            </a:r>
            <a:r>
              <a:rPr lang="pt-BR" altLang="pt-BR" b="1" dirty="0"/>
              <a:t>06</a:t>
            </a:r>
            <a:r>
              <a:rPr lang="pt-BR" altLang="pt-BR" dirty="0"/>
              <a:t> UBS Fluviais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xmlns="" id="{196ECDC2-7F5B-417A-A728-01D293FA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212725"/>
            <a:ext cx="11109325" cy="6858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pt-BR" altLang="pt-BR" sz="2800" b="1" dirty="0">
                <a:latin typeface="Calibri" pitchFamily="34" charset="0"/>
                <a:ea typeface="+mn-ea"/>
                <a:cs typeface="+mn-cs"/>
              </a:rPr>
              <a:t>ATENÇÃO BÁSICA NO PR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2FFCC126-89CC-4531-8537-3BCAA65B6B0E}"/>
              </a:ext>
            </a:extLst>
          </p:cNvPr>
          <p:cNvGraphicFramePr>
            <a:graphicFrameLocks noGrp="1"/>
          </p:cNvGraphicFramePr>
          <p:nvPr/>
        </p:nvGraphicFramePr>
        <p:xfrm>
          <a:off x="1431925" y="1036638"/>
          <a:ext cx="8128000" cy="261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9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1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299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EQUIPE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QUANTIDADE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COBERTURA (%)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465">
                <a:tc>
                  <a:txBody>
                    <a:bodyPr/>
                    <a:lstStyle/>
                    <a:p>
                      <a:r>
                        <a:rPr lang="pt-BR" sz="2000" dirty="0"/>
                        <a:t>ESF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2.295</a:t>
                      </a: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68,36</a:t>
                      </a: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776">
                <a:tc>
                  <a:txBody>
                    <a:bodyPr/>
                    <a:lstStyle/>
                    <a:p>
                      <a:r>
                        <a:rPr lang="pt-BR" sz="2000" dirty="0"/>
                        <a:t>ACS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11.889</a:t>
                      </a: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58,89</a:t>
                      </a: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99">
                <a:tc>
                  <a:txBody>
                    <a:bodyPr/>
                    <a:lstStyle/>
                    <a:p>
                      <a:r>
                        <a:rPr lang="pt-BR" sz="2000" dirty="0"/>
                        <a:t>NASF (Total)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264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99">
                <a:tc>
                  <a:txBody>
                    <a:bodyPr/>
                    <a:lstStyle/>
                    <a:p>
                      <a:r>
                        <a:rPr lang="pt-BR" sz="2000" dirty="0" err="1"/>
                        <a:t>CnR</a:t>
                      </a:r>
                      <a:endParaRPr lang="pt-BR" sz="2000" dirty="0"/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05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99">
                <a:tc>
                  <a:txBody>
                    <a:bodyPr/>
                    <a:lstStyle/>
                    <a:p>
                      <a:r>
                        <a:rPr lang="pt-BR" sz="2000" dirty="0"/>
                        <a:t>Prisional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marL="91468" marR="9146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F068EA28-BF73-46B9-AC57-BE4950729D98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4130675"/>
          <a:ext cx="8137525" cy="1587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1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9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7992">
                <a:tc>
                  <a:txBody>
                    <a:bodyPr/>
                    <a:lstStyle/>
                    <a:p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ESB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1237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59,73%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503">
                <a:tc>
                  <a:txBody>
                    <a:bodyPr/>
                    <a:lstStyle/>
                    <a:p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UOM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503">
                <a:tc>
                  <a:txBody>
                    <a:bodyPr/>
                    <a:lstStyle/>
                    <a:p>
                      <a:r>
                        <a:rPr lang="pt-BR" sz="2000" dirty="0"/>
                        <a:t>CEO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503">
                <a:tc>
                  <a:txBody>
                    <a:bodyPr/>
                    <a:lstStyle/>
                    <a:p>
                      <a:r>
                        <a:rPr lang="pt-BR" sz="2000" dirty="0"/>
                        <a:t>LRPD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102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marL="91444" marR="9144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8967" name="CaixaDeTexto 1">
            <a:extLst>
              <a:ext uri="{FF2B5EF4-FFF2-40B4-BE49-F238E27FC236}">
                <a16:creationId xmlns:a16="http://schemas.microsoft.com/office/drawing/2014/main" xmlns="" id="{55B5B9C7-042F-4B3C-BB4E-711D5A4A2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675" y="5410200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Fonte: DAB/SCNES jan 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xmlns="" id="{57ADF46A-72A3-410F-AA7D-4C8F3D80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389063"/>
            <a:ext cx="10972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400" dirty="0"/>
              <a:t>Em todo o mundo já é </a:t>
            </a:r>
            <a:r>
              <a:rPr lang="pt-BR" altLang="pt-BR" sz="2400" b="1" dirty="0"/>
              <a:t>consenso que os Sistemas Nacionais de Saúde devem ser baseados na Atenção Básica</a:t>
            </a:r>
            <a:r>
              <a:rPr lang="pt-BR" altLang="pt-BR" sz="2400" dirty="0"/>
              <a:t> (OMS 2008).</a:t>
            </a:r>
          </a:p>
          <a:p>
            <a:pPr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400" dirty="0"/>
              <a:t>A </a:t>
            </a:r>
            <a:r>
              <a:rPr lang="pt-BR" altLang="pt-BR" sz="2400" b="1" dirty="0"/>
              <a:t>Atenção Básica (AB) é</a:t>
            </a:r>
            <a:r>
              <a:rPr lang="pt-BR" altLang="pt-BR" sz="2400" dirty="0"/>
              <a:t> ao mesmo tempo, </a:t>
            </a:r>
            <a:r>
              <a:rPr lang="pt-BR" altLang="pt-BR" sz="2400" b="1" dirty="0"/>
              <a:t>um nível de atenção </a:t>
            </a:r>
            <a:r>
              <a:rPr lang="pt-BR" altLang="pt-BR" sz="2400" dirty="0"/>
              <a:t>e uma </a:t>
            </a:r>
            <a:r>
              <a:rPr lang="pt-BR" altLang="pt-BR" sz="2400" b="1" dirty="0"/>
              <a:t>proposta estruturante para organização do sistema de saúde</a:t>
            </a:r>
            <a:r>
              <a:rPr lang="pt-BR" altLang="pt-BR" sz="2400" dirty="0"/>
              <a:t> que, comprovadamente, quando o sistema está centrado na AB, apresenta os melhores resultados em saúde para a população.  </a:t>
            </a:r>
          </a:p>
          <a:p>
            <a:pPr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algn="just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400" dirty="0"/>
              <a:t>A AB deve </a:t>
            </a:r>
            <a:r>
              <a:rPr lang="pt-BR" altLang="pt-BR" sz="2400" b="1" dirty="0"/>
              <a:t>garantir o acesso universal e em tempo oportuno ao usuário</a:t>
            </a:r>
            <a:r>
              <a:rPr lang="pt-BR" altLang="pt-BR" sz="2400" dirty="0"/>
              <a:t>, deve ofertar o mais </a:t>
            </a:r>
            <a:r>
              <a:rPr lang="pt-BR" altLang="pt-BR" sz="2400" b="1" dirty="0"/>
              <a:t>amplo possível escopo de ações visando a atenção integral </a:t>
            </a:r>
            <a:r>
              <a:rPr lang="pt-BR" altLang="pt-BR" sz="2400" dirty="0"/>
              <a:t>e ser responsável por coordenar o cuidado dos usuários no caminhar pelos diversos serviços da </a:t>
            </a:r>
            <a:r>
              <a:rPr lang="pt-BR" altLang="pt-BR" sz="2400" b="1" dirty="0"/>
              <a:t>rede de atenção a saúde.</a:t>
            </a:r>
            <a:r>
              <a:rPr lang="pt-PT" altLang="pt-BR" sz="1050" dirty="0">
                <a:solidFill>
                  <a:schemeClr val="bg1"/>
                </a:solidFill>
              </a:rPr>
              <a:t>	</a:t>
            </a:r>
            <a:endParaRPr lang="en-US" altLang="pt-BR" sz="1050" dirty="0">
              <a:solidFill>
                <a:schemeClr val="bg1"/>
              </a:solidFill>
            </a:endParaRPr>
          </a:p>
        </p:txBody>
      </p:sp>
      <p:sp>
        <p:nvSpPr>
          <p:cNvPr id="9219" name="CaixaDeTexto 4">
            <a:extLst>
              <a:ext uri="{FF2B5EF4-FFF2-40B4-BE49-F238E27FC236}">
                <a16:creationId xmlns:a16="http://schemas.microsoft.com/office/drawing/2014/main" xmlns="" id="{447DBD84-F2DC-4B0B-8FD2-15B2D017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547688"/>
            <a:ext cx="112776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Porque a Atenção Básica?</a:t>
            </a:r>
            <a:endParaRPr lang="pt-BR" altLang="pt-BR" sz="18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4">
            <a:extLst>
              <a:ext uri="{FF2B5EF4-FFF2-40B4-BE49-F238E27FC236}">
                <a16:creationId xmlns:a16="http://schemas.microsoft.com/office/drawing/2014/main" xmlns="" id="{51683246-D3F7-4642-82DD-35D17E568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DB08AEC-87B6-41A3-B502-6A7AE3DA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863" y="1979613"/>
            <a:ext cx="6784975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Informatização da Atenção Básica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FABAA5DA-8ADC-45B9-BF13-AEB92BB5B64D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1">
            <a:extLst>
              <a:ext uri="{FF2B5EF4-FFF2-40B4-BE49-F238E27FC236}">
                <a16:creationId xmlns:a16="http://schemas.microsoft.com/office/drawing/2014/main" xmlns="" id="{4FC7E229-7003-4831-8CBB-D81FE2FDF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43">
            <a:extLst>
              <a:ext uri="{FF2B5EF4-FFF2-40B4-BE49-F238E27FC236}">
                <a16:creationId xmlns:a16="http://schemas.microsoft.com/office/drawing/2014/main" xmlns="" id="{F42BED7C-04D5-4551-9950-0B93DBF2EA27}"/>
              </a:ext>
            </a:extLst>
          </p:cNvPr>
          <p:cNvSpPr txBox="1"/>
          <p:nvPr/>
        </p:nvSpPr>
        <p:spPr>
          <a:xfrm>
            <a:off x="1731963" y="452438"/>
            <a:ext cx="8728075" cy="1387475"/>
          </a:xfrm>
          <a:prstGeom prst="rect">
            <a:avLst/>
          </a:prstGeom>
          <a:noFill/>
          <a:ln>
            <a:noFill/>
          </a:ln>
        </p:spPr>
        <p:txBody>
          <a:bodyPr lIns="48077" tIns="24026" rIns="48077" bIns="24026"/>
          <a:lstStyle/>
          <a:p>
            <a:pPr algn="ctr">
              <a:lnSpc>
                <a:spcPct val="102083"/>
              </a:lnSpc>
              <a:buClr>
                <a:schemeClr val="lt1"/>
              </a:buClr>
              <a:buSzPct val="25000"/>
              <a:defRPr/>
            </a:pPr>
            <a:r>
              <a:rPr lang="en-US" sz="3700" b="1" dirty="0">
                <a:solidFill>
                  <a:schemeClr val="lt1"/>
                </a:solidFill>
                <a:latin typeface="+mn-lt"/>
                <a:ea typeface="Lato"/>
                <a:cs typeface="Lato"/>
                <a:sym typeface="Lato"/>
              </a:rPr>
              <a:t>Ministério da Saúde investirá na </a:t>
            </a:r>
            <a:br>
              <a:rPr lang="en-US" sz="3700" b="1" dirty="0">
                <a:solidFill>
                  <a:schemeClr val="lt1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3700" b="1" dirty="0">
                <a:solidFill>
                  <a:schemeClr val="lt1"/>
                </a:solidFill>
                <a:latin typeface="+mn-lt"/>
                <a:ea typeface="Lato"/>
                <a:cs typeface="Lato"/>
                <a:sym typeface="Lato"/>
              </a:rPr>
              <a:t>informatização de 100% das UBS do país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06322035-7165-469E-B6EA-97690C4C2D2A}"/>
              </a:ext>
            </a:extLst>
          </p:cNvPr>
          <p:cNvSpPr/>
          <p:nvPr/>
        </p:nvSpPr>
        <p:spPr>
          <a:xfrm flipH="1">
            <a:off x="0" y="0"/>
            <a:ext cx="12192000" cy="686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B5F7C83-FC94-454D-A7A9-8ECE6857111E}"/>
              </a:ext>
            </a:extLst>
          </p:cNvPr>
          <p:cNvSpPr/>
          <p:nvPr/>
        </p:nvSpPr>
        <p:spPr>
          <a:xfrm>
            <a:off x="7239000" y="0"/>
            <a:ext cx="4953000" cy="686911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0BCDE90-F468-4646-BF80-E73594D85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077913"/>
            <a:ext cx="6097588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EE52EF5-9CAF-4C98-8750-460785989D3E}"/>
              </a:ext>
            </a:extLst>
          </p:cNvPr>
          <p:cNvGrpSpPr/>
          <p:nvPr/>
        </p:nvGrpSpPr>
        <p:grpSpPr>
          <a:xfrm>
            <a:off x="5538219" y="4208266"/>
            <a:ext cx="3253255" cy="1993383"/>
            <a:chOff x="4153664" y="3156199"/>
            <a:chExt cx="2439941" cy="1495037"/>
          </a:xfrm>
          <a:solidFill>
            <a:srgbClr val="FF66CC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66ACBFD9-FB70-4762-B667-4265CBC74FA6}"/>
                </a:ext>
              </a:extLst>
            </p:cNvPr>
            <p:cNvSpPr/>
            <p:nvPr/>
          </p:nvSpPr>
          <p:spPr>
            <a:xfrm>
              <a:off x="4153664" y="3559317"/>
              <a:ext cx="2439941" cy="10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900">
                <a:solidFill>
                  <a:prstClr val="white"/>
                </a:solidFill>
              </a:endParaRPr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xmlns="" id="{CF86CDB1-FDB9-4003-88CA-76BF8003A2D5}"/>
                </a:ext>
              </a:extLst>
            </p:cNvPr>
            <p:cNvSpPr/>
            <p:nvPr/>
          </p:nvSpPr>
          <p:spPr>
            <a:xfrm>
              <a:off x="5774990" y="3156199"/>
              <a:ext cx="731329" cy="431694"/>
            </a:xfrm>
            <a:custGeom>
              <a:avLst/>
              <a:gdLst>
                <a:gd name="connsiteX0" fmla="*/ 0 w 72008"/>
                <a:gd name="connsiteY0" fmla="*/ 555519 h 555519"/>
                <a:gd name="connsiteX1" fmla="*/ 36004 w 72008"/>
                <a:gd name="connsiteY1" fmla="*/ 0 h 555519"/>
                <a:gd name="connsiteX2" fmla="*/ 72008 w 72008"/>
                <a:gd name="connsiteY2" fmla="*/ 555519 h 555519"/>
                <a:gd name="connsiteX3" fmla="*/ 0 w 72008"/>
                <a:gd name="connsiteY3" fmla="*/ 555519 h 555519"/>
                <a:gd name="connsiteX0" fmla="*/ 0 w 1055179"/>
                <a:gd name="connsiteY0" fmla="*/ 603144 h 603144"/>
                <a:gd name="connsiteX1" fmla="*/ 1055179 w 1055179"/>
                <a:gd name="connsiteY1" fmla="*/ 0 h 603144"/>
                <a:gd name="connsiteX2" fmla="*/ 72008 w 1055179"/>
                <a:gd name="connsiteY2" fmla="*/ 603144 h 603144"/>
                <a:gd name="connsiteX3" fmla="*/ 0 w 1055179"/>
                <a:gd name="connsiteY3" fmla="*/ 603144 h 603144"/>
                <a:gd name="connsiteX0" fmla="*/ 0 w 1055179"/>
                <a:gd name="connsiteY0" fmla="*/ 603144 h 612669"/>
                <a:gd name="connsiteX1" fmla="*/ 1055179 w 1055179"/>
                <a:gd name="connsiteY1" fmla="*/ 0 h 612669"/>
                <a:gd name="connsiteX2" fmla="*/ 214883 w 1055179"/>
                <a:gd name="connsiteY2" fmla="*/ 612669 h 612669"/>
                <a:gd name="connsiteX3" fmla="*/ 0 w 1055179"/>
                <a:gd name="connsiteY3" fmla="*/ 603144 h 612669"/>
                <a:gd name="connsiteX0" fmla="*/ 0 w 731329"/>
                <a:gd name="connsiteY0" fmla="*/ 403119 h 412644"/>
                <a:gd name="connsiteX1" fmla="*/ 731329 w 731329"/>
                <a:gd name="connsiteY1" fmla="*/ 0 h 412644"/>
                <a:gd name="connsiteX2" fmla="*/ 214883 w 731329"/>
                <a:gd name="connsiteY2" fmla="*/ 412644 h 412644"/>
                <a:gd name="connsiteX3" fmla="*/ 0 w 731329"/>
                <a:gd name="connsiteY3" fmla="*/ 403119 h 412644"/>
                <a:gd name="connsiteX0" fmla="*/ 0 w 731329"/>
                <a:gd name="connsiteY0" fmla="*/ 403119 h 431694"/>
                <a:gd name="connsiteX1" fmla="*/ 731329 w 731329"/>
                <a:gd name="connsiteY1" fmla="*/ 0 h 431694"/>
                <a:gd name="connsiteX2" fmla="*/ 376808 w 731329"/>
                <a:gd name="connsiteY2" fmla="*/ 431694 h 431694"/>
                <a:gd name="connsiteX3" fmla="*/ 0 w 731329"/>
                <a:gd name="connsiteY3" fmla="*/ 403119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329" h="431694">
                  <a:moveTo>
                    <a:pt x="0" y="403119"/>
                  </a:moveTo>
                  <a:lnTo>
                    <a:pt x="731329" y="0"/>
                  </a:lnTo>
                  <a:lnTo>
                    <a:pt x="376808" y="431694"/>
                  </a:lnTo>
                  <a:lnTo>
                    <a:pt x="0" y="4031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43014" name="AutoShape 4" descr="Resultado de imagem para Digital">
            <a:extLst>
              <a:ext uri="{FF2B5EF4-FFF2-40B4-BE49-F238E27FC236}">
                <a16:creationId xmlns:a16="http://schemas.microsoft.com/office/drawing/2014/main" xmlns="" id="{C731F179-D7AF-4F19-A0DA-E9383EEF7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43015" name="AutoShape 6" descr="Resultado de imagem para Digital">
            <a:extLst>
              <a:ext uri="{FF2B5EF4-FFF2-40B4-BE49-F238E27FC236}">
                <a16:creationId xmlns:a16="http://schemas.microsoft.com/office/drawing/2014/main" xmlns="" id="{048435CC-0795-40B6-B548-423EE4E8FD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E5DCFA5-593E-4726-B075-C1ED14121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66713"/>
            <a:ext cx="6831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 milhões de brasileiros utilizam prontuário eletrônico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B160484-DE62-43E2-AA32-7292F230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2124075"/>
            <a:ext cx="4251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FontTx/>
              <a:buNone/>
            </a:pPr>
            <a:r>
              <a:rPr lang="pt-BR" altLang="pt-BR" sz="2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18.510</a:t>
            </a:r>
            <a:r>
              <a:rPr lang="pt-BR" altLang="pt-BR" sz="27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UBS</a:t>
            </a:r>
            <a:r>
              <a:rPr lang="pt-BR" altLang="pt-BR" sz="27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pt-BR" altLang="pt-BR" sz="27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2700">
                <a:solidFill>
                  <a:srgbClr val="FFFFFF"/>
                </a:solidFill>
              </a:rPr>
              <a:t>com Prontuário Eletrônico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FontTx/>
              <a:buNone/>
            </a:pPr>
            <a:endParaRPr lang="pt-BR" altLang="pt-BR" sz="27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FontTx/>
              <a:buNone/>
            </a:pPr>
            <a:r>
              <a:rPr lang="pt-BR" altLang="pt-BR" sz="2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3.662 municípios </a:t>
            </a:r>
            <a:br>
              <a:rPr lang="pt-BR" altLang="pt-BR" sz="2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2700">
                <a:solidFill>
                  <a:srgbClr val="FFFFFF"/>
                </a:solidFill>
              </a:rPr>
              <a:t>com informações online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FontTx/>
              <a:buNone/>
            </a:pPr>
            <a:endParaRPr lang="pt-BR" altLang="pt-BR" sz="27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FontTx/>
              <a:buNone/>
            </a:pPr>
            <a:r>
              <a:rPr lang="pt-BR" altLang="pt-BR" sz="2700">
                <a:solidFill>
                  <a:srgbClr val="FFFFFF"/>
                </a:solidFill>
              </a:rPr>
              <a:t>Essas cidades reúnem </a:t>
            </a:r>
            <a:br>
              <a:rPr lang="pt-BR" altLang="pt-BR" sz="2700">
                <a:solidFill>
                  <a:srgbClr val="FFFFFF"/>
                </a:solidFill>
              </a:rPr>
            </a:br>
            <a:r>
              <a:rPr lang="pt-BR" altLang="pt-BR" sz="27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84 milhões </a:t>
            </a:r>
            <a:r>
              <a:rPr lang="pt-BR" altLang="pt-BR" sz="2700">
                <a:solidFill>
                  <a:srgbClr val="FFFFFF"/>
                </a:solidFill>
              </a:rPr>
              <a:t>de brasileiros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3ECD29EF-73C5-4F3B-868F-D79E535E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972050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404040"/>
              </a:buClr>
              <a:buFontTx/>
              <a:buNone/>
            </a:pPr>
            <a:r>
              <a:rPr lang="pt-BR" altLang="pt-BR" sz="19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22.598 UBS (63,4%) </a:t>
            </a:r>
            <a:br>
              <a:rPr lang="pt-BR" altLang="pt-BR" sz="19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2100" b="1">
                <a:solidFill>
                  <a:schemeClr val="bg1"/>
                </a:solidFill>
              </a:rPr>
              <a:t>não enviam dados por Prontuário Eletrônico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620FBD8F-293C-428C-9125-8FF903DC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4964" y="2341106"/>
            <a:ext cx="472803" cy="4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E090E5A-40F2-4376-8DF1-A0A99ACC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4964" y="3570229"/>
            <a:ext cx="472803" cy="4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D825CFA-E177-4360-AACC-AD86EFD1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4964" y="4649130"/>
            <a:ext cx="472803" cy="4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1">
            <a:extLst>
              <a:ext uri="{FF2B5EF4-FFF2-40B4-BE49-F238E27FC236}">
                <a16:creationId xmlns:a16="http://schemas.microsoft.com/office/drawing/2014/main" xmlns="" id="{9C15D1EC-09CD-4BCD-8657-333B6367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554288"/>
            <a:ext cx="3327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solidFill>
                  <a:srgbClr val="C00000"/>
                </a:solidFill>
              </a:rPr>
              <a:t>131,9 milhões </a:t>
            </a:r>
            <a:r>
              <a:rPr lang="pt-BR" altLang="pt-BR" sz="2000">
                <a:solidFill>
                  <a:srgbClr val="C00000"/>
                </a:solidFill>
              </a:rPr>
              <a:t>de consultas no e-SUS AB em 2017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/>
              <a:t>63.768 médicos </a:t>
            </a:r>
            <a:r>
              <a:rPr lang="pt-BR" altLang="pt-BR" sz="2000"/>
              <a:t>em atuação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/>
              <a:t>Média por consulta: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b="1"/>
              <a:t>188/mês</a:t>
            </a:r>
            <a:r>
              <a:rPr lang="pt-BR" altLang="pt-BR" sz="2000"/>
              <a:t> (49% do previsto)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/>
              <a:t>Média esperada: </a:t>
            </a:r>
            <a:r>
              <a:rPr lang="pt-BR" altLang="pt-BR" sz="2000" b="1"/>
              <a:t>384/mês</a:t>
            </a:r>
          </a:p>
        </p:txBody>
      </p:sp>
      <p:pic>
        <p:nvPicPr>
          <p:cNvPr id="17412" name="Imagem 2" descr="image002">
            <a:extLst>
              <a:ext uri="{FF2B5EF4-FFF2-40B4-BE49-F238E27FC236}">
                <a16:creationId xmlns:a16="http://schemas.microsoft.com/office/drawing/2014/main" xmlns="" id="{1F73A7B6-47A5-4314-BB01-C5BECE7C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773" y="1394777"/>
            <a:ext cx="4407579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8">
            <a:extLst>
              <a:ext uri="{FF2B5EF4-FFF2-40B4-BE49-F238E27FC236}">
                <a16:creationId xmlns:a16="http://schemas.microsoft.com/office/drawing/2014/main" xmlns="" id="{7186D0D4-0CA6-4796-9648-70B323716F6D}"/>
              </a:ext>
            </a:extLst>
          </p:cNvPr>
          <p:cNvSpPr/>
          <p:nvPr/>
        </p:nvSpPr>
        <p:spPr>
          <a:xfrm>
            <a:off x="455613" y="2281238"/>
            <a:ext cx="3771900" cy="3408362"/>
          </a:xfrm>
          <a:prstGeom prst="rect">
            <a:avLst/>
          </a:prstGeom>
          <a:noFill/>
          <a:ln>
            <a:noFill/>
          </a:ln>
        </p:spPr>
        <p:txBody>
          <a:bodyPr lIns="46175" tIns="23075" rIns="46175" bIns="2307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18.510 UBS </a:t>
            </a:r>
            <a:r>
              <a:rPr lang="pt-BR" sz="2000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utilizam prontuário eletrônico</a:t>
            </a:r>
            <a:r>
              <a:rPr lang="pt-BR" sz="20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 em </a:t>
            </a:r>
            <a:r>
              <a:rPr lang="pt-BR" sz="2000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3.662 municípios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Noto Sans Symbols"/>
              <a:buNone/>
              <a:defRPr/>
            </a:pPr>
            <a:endParaRPr sz="2000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buFont typeface="Noto Sans Symbols"/>
              <a:buChar char="▪"/>
              <a:defRPr/>
            </a:pPr>
            <a:r>
              <a:rPr lang="pt-BR" sz="2000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8.930 UBS </a:t>
            </a:r>
            <a:r>
              <a:rPr lang="pt-BR" sz="20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utilizam o Prontuário Eletrônico do Cidadão do Ministério da Saúde em </a:t>
            </a:r>
            <a:r>
              <a:rPr lang="pt-BR" sz="2000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2.576 municípios</a:t>
            </a:r>
            <a:r>
              <a:rPr lang="pt-BR" sz="20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;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buFont typeface="Noto Sans Symbols"/>
              <a:buNone/>
              <a:defRPr/>
            </a:pPr>
            <a:endParaRPr sz="2000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buFont typeface="Noto Sans Symbols"/>
              <a:buChar char="▪"/>
              <a:defRPr/>
            </a:pPr>
            <a:r>
              <a:rPr lang="pt-BR" sz="2000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9.580 UBS </a:t>
            </a:r>
            <a:r>
              <a:rPr lang="pt-BR" sz="20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adotam sistemas próprios ou terceiros; </a:t>
            </a:r>
          </a:p>
        </p:txBody>
      </p:sp>
      <p:sp>
        <p:nvSpPr>
          <p:cNvPr id="44037" name="CaixaDeTexto 5">
            <a:extLst>
              <a:ext uri="{FF2B5EF4-FFF2-40B4-BE49-F238E27FC236}">
                <a16:creationId xmlns:a16="http://schemas.microsoft.com/office/drawing/2014/main" xmlns="" id="{93951A01-3F50-4939-BD79-983B5CDD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7688"/>
            <a:ext cx="117205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Panorama da AB a partir da Informatização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0217704-78A3-48D9-9978-47CF07D99AEA}"/>
              </a:ext>
            </a:extLst>
          </p:cNvPr>
          <p:cNvSpPr/>
          <p:nvPr/>
        </p:nvSpPr>
        <p:spPr>
          <a:xfrm>
            <a:off x="585788" y="1628775"/>
            <a:ext cx="70373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42,8 mil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8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UBS no país em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5.564</a:t>
            </a:r>
            <a:r>
              <a:rPr lang="pt-BR" sz="28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 municípios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85C17E8-54CB-4468-80ED-8ABDDFEF8BA1}"/>
              </a:ext>
            </a:extLst>
          </p:cNvPr>
          <p:cNvSpPr/>
          <p:nvPr/>
        </p:nvSpPr>
        <p:spPr>
          <a:xfrm>
            <a:off x="914400" y="4838700"/>
            <a:ext cx="10590213" cy="1144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36" name="CaixaDeTexto 3">
            <a:extLst>
              <a:ext uri="{FF2B5EF4-FFF2-40B4-BE49-F238E27FC236}">
                <a16:creationId xmlns:a16="http://schemas.microsoft.com/office/drawing/2014/main" xmlns="" id="{898D2EB3-108F-4460-B8DF-175FFDC6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814388"/>
            <a:ext cx="107410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dirty="0"/>
              <a:t>Para implantar o </a:t>
            </a:r>
            <a:r>
              <a:rPr lang="pt-BR" altLang="pt-BR" sz="2400" b="1" dirty="0"/>
              <a:t>Prontuário Eletrônico em todas as UBS do país</a:t>
            </a:r>
            <a:r>
              <a:rPr lang="pt-BR" altLang="pt-BR" sz="2400" dirty="0"/>
              <a:t>, empresas credenciadas pelo Ministério da Saúde ofertarão um pacote de serviços que contemple: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2400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400" b="1" dirty="0"/>
              <a:t>Conectividade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400" b="1" dirty="0"/>
              <a:t>Disponibilização de hardware e software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400" b="1" dirty="0"/>
              <a:t>Manutenção de equipamentos de TI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400" b="1" dirty="0"/>
              <a:t>Treinamento dos profissionais de saúde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400" b="1" dirty="0"/>
              <a:t>Suporte técnico contínuo para uso do sistema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altLang="pt-BR" sz="2200" b="1" dirty="0">
                <a:solidFill>
                  <a:schemeClr val="bg1"/>
                </a:solidFill>
              </a:rPr>
              <a:t>A empresa escolhida pelo município como a prestadora do serviço terá um prazo de até 120 dias para implantar o prontuário eletrônico na rede. O contrato terá duração máxima de 60 meses.</a:t>
            </a:r>
          </a:p>
        </p:txBody>
      </p:sp>
      <p:sp>
        <p:nvSpPr>
          <p:cNvPr id="45060" name="CaixaDeTexto 4">
            <a:extLst>
              <a:ext uri="{FF2B5EF4-FFF2-40B4-BE49-F238E27FC236}">
                <a16:creationId xmlns:a16="http://schemas.microsoft.com/office/drawing/2014/main" xmlns="" id="{D8DDFD25-74F6-4DDC-97FA-0C8A4289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42888"/>
            <a:ext cx="117205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PIUBS – Programa de Informatização de UBS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7A92BBA-CCDA-4999-9D47-84A622029DD3}"/>
              </a:ext>
            </a:extLst>
          </p:cNvPr>
          <p:cNvSpPr/>
          <p:nvPr/>
        </p:nvSpPr>
        <p:spPr>
          <a:xfrm>
            <a:off x="968375" y="1554163"/>
            <a:ext cx="5241925" cy="3810000"/>
          </a:xfrm>
          <a:prstGeom prst="rect">
            <a:avLst/>
          </a:prstGeom>
          <a:solidFill>
            <a:srgbClr val="00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886AFB4-B49A-4688-9427-E1DB77EA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733550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2400" b="1">
                <a:solidFill>
                  <a:srgbClr val="FF66CC"/>
                </a:solidFill>
                <a:latin typeface="Tahoma" panose="020B0604030504040204" pitchFamily="34" charset="0"/>
                <a:ea typeface="Lato"/>
                <a:cs typeface="Lato"/>
                <a:sym typeface="Lato"/>
              </a:rPr>
              <a:t>Solução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2EF2FAF-A9D9-46C3-A1F2-3497E3A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330450"/>
            <a:ext cx="51847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solidFill>
                  <a:srgbClr val="FFFFFF"/>
                </a:solidFill>
                <a:ea typeface="Lato"/>
                <a:cs typeface="Lato"/>
                <a:sym typeface="Lato"/>
              </a:rPr>
              <a:t>Sistema de prontuário eletrônico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solidFill>
                  <a:srgbClr val="FFFFFF"/>
                </a:solidFill>
                <a:ea typeface="Lato"/>
                <a:cs typeface="Lato"/>
                <a:sym typeface="Lato"/>
              </a:rPr>
              <a:t>Computadores e tablets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solidFill>
                  <a:srgbClr val="FFFFFF"/>
                </a:solidFill>
                <a:ea typeface="Lato"/>
                <a:cs typeface="Lato"/>
                <a:sym typeface="Lato"/>
              </a:rPr>
              <a:t>Impressoras (com toner e papel)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solidFill>
                  <a:srgbClr val="FFFFFF"/>
                </a:solidFill>
                <a:ea typeface="Lato"/>
                <a:cs typeface="Lato"/>
                <a:sym typeface="Lato"/>
              </a:rPr>
              <a:t>Conectividade (link e rede local)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solidFill>
                  <a:srgbClr val="FFFFFF"/>
                </a:solidFill>
                <a:ea typeface="Lato"/>
                <a:cs typeface="Lato"/>
                <a:sym typeface="Lato"/>
              </a:rPr>
              <a:t>Biometria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266D3A7-7189-428D-8093-4A2D72E04F7A}"/>
              </a:ext>
            </a:extLst>
          </p:cNvPr>
          <p:cNvSpPr/>
          <p:nvPr/>
        </p:nvSpPr>
        <p:spPr>
          <a:xfrm>
            <a:off x="6200775" y="1552575"/>
            <a:ext cx="5241925" cy="3811588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1E68912-051A-4351-8EAD-E733E918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550" y="1785938"/>
            <a:ext cx="1477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95F66"/>
              </a:buClr>
              <a:buSzPct val="25000"/>
              <a:buFontTx/>
              <a:buNone/>
            </a:pPr>
            <a:r>
              <a:rPr lang="en-US" altLang="pt-BR" sz="2400" b="1">
                <a:solidFill>
                  <a:srgbClr val="002060"/>
                </a:solidFill>
                <a:latin typeface="Tahoma" panose="020B0604030504040204" pitchFamily="34" charset="0"/>
                <a:ea typeface="Lato"/>
                <a:cs typeface="Lato"/>
                <a:sym typeface="Lato"/>
              </a:rPr>
              <a:t>Serviços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540223D-8790-407D-A109-017C567E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2590800"/>
            <a:ext cx="47799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solidFill>
                  <a:srgbClr val="FFFFFF"/>
                </a:solidFill>
                <a:ea typeface="Lato"/>
                <a:cs typeface="Lato"/>
                <a:sym typeface="Lato"/>
              </a:rPr>
              <a:t> </a:t>
            </a:r>
            <a:r>
              <a:rPr lang="en-US" altLang="pt-BR" b="1">
                <a:ea typeface="Lato"/>
                <a:cs typeface="Lato"/>
                <a:sym typeface="Lato"/>
              </a:rPr>
              <a:t>Implantação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ea typeface="Lato"/>
                <a:cs typeface="Lato"/>
                <a:sym typeface="Lato"/>
              </a:rPr>
              <a:t> Treinamento e Suporte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ea typeface="Lato"/>
                <a:cs typeface="Lato"/>
                <a:sym typeface="Lato"/>
              </a:rPr>
              <a:t> Manutenção dos sistemas</a:t>
            </a:r>
          </a:p>
          <a:p>
            <a:pPr lvl="1">
              <a:spcBef>
                <a:spcPts val="18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lang="en-US" altLang="pt-BR" b="1">
                <a:ea typeface="Lato"/>
                <a:cs typeface="Lato"/>
                <a:sym typeface="Lato"/>
              </a:rPr>
              <a:t> Manutenção dos equipamentos</a:t>
            </a:r>
          </a:p>
        </p:txBody>
      </p:sp>
      <p:sp>
        <p:nvSpPr>
          <p:cNvPr id="46088" name="CaixaDeTexto 9">
            <a:extLst>
              <a:ext uri="{FF2B5EF4-FFF2-40B4-BE49-F238E27FC236}">
                <a16:creationId xmlns:a16="http://schemas.microsoft.com/office/drawing/2014/main" xmlns="" id="{A36A4FDE-FD7B-4FB9-A1C9-DFE24CC9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47688"/>
            <a:ext cx="118729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Municípios receberão equipamentos, conectividade e serviços de informática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 animBg="1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781643D1-A4A3-49D2-B592-F3590B7CE661}"/>
              </a:ext>
            </a:extLst>
          </p:cNvPr>
          <p:cNvCxnSpPr/>
          <p:nvPr/>
        </p:nvCxnSpPr>
        <p:spPr>
          <a:xfrm>
            <a:off x="252413" y="2290763"/>
            <a:ext cx="119395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ED95DA4-905A-40AA-BE67-8E70446901C9}"/>
              </a:ext>
            </a:extLst>
          </p:cNvPr>
          <p:cNvSpPr/>
          <p:nvPr/>
        </p:nvSpPr>
        <p:spPr>
          <a:xfrm>
            <a:off x="496888" y="2430463"/>
            <a:ext cx="3749675" cy="27670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E877B18-7AA9-45BB-9112-2D9ECCF0ED60}"/>
              </a:ext>
            </a:extLst>
          </p:cNvPr>
          <p:cNvSpPr/>
          <p:nvPr/>
        </p:nvSpPr>
        <p:spPr>
          <a:xfrm>
            <a:off x="4341813" y="2422525"/>
            <a:ext cx="3749675" cy="2768600"/>
          </a:xfrm>
          <a:prstGeom prst="rect">
            <a:avLst/>
          </a:prstGeom>
          <a:solidFill>
            <a:srgbClr val="00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DB0FE05-3028-4D60-8192-7869A1092BD9}"/>
              </a:ext>
            </a:extLst>
          </p:cNvPr>
          <p:cNvSpPr/>
          <p:nvPr/>
        </p:nvSpPr>
        <p:spPr>
          <a:xfrm>
            <a:off x="8339138" y="2422525"/>
            <a:ext cx="3748087" cy="276860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5D26781-0C47-4C30-AA13-DEE23AED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652713"/>
            <a:ext cx="34909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+mn-lt"/>
              </a:rPr>
              <a:t>MUNICÍPIOS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+mn-lt"/>
              </a:rPr>
              <a:t>Escolhem o projeto </a:t>
            </a:r>
            <a:br>
              <a:rPr lang="pt-BR" altLang="pt-BR" sz="2400" dirty="0">
                <a:latin typeface="+mn-lt"/>
              </a:rPr>
            </a:br>
            <a:r>
              <a:rPr lang="pt-BR" altLang="pt-BR" sz="2400" dirty="0">
                <a:latin typeface="+mn-lt"/>
              </a:rPr>
              <a:t>que atende às suas necessidades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76B1A93-9DCF-46A7-A2FE-1D801F76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52713"/>
            <a:ext cx="3667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rgbClr val="FFFFFF"/>
                </a:solidFill>
                <a:latin typeface="+mn-lt"/>
              </a:rPr>
              <a:t>EDITAL DO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solidFill>
                  <a:srgbClr val="FFFFFF"/>
                </a:solidFill>
                <a:latin typeface="+mn-lt"/>
              </a:rPr>
              <a:t>MINISTÉRIO DA SAÚDE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24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solidFill>
                  <a:srgbClr val="FFFFFF"/>
                </a:solidFill>
              </a:rPr>
              <a:t>Credenciamento de empresas para atender todo o país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6382EE4-6211-4F6F-863F-01455D45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2652713"/>
            <a:ext cx="35353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+mn-lt"/>
              </a:rPr>
              <a:t>EMPRESAS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+mn-lt"/>
              </a:rPr>
              <a:t>Entregam equipamentos </a:t>
            </a:r>
            <a:br>
              <a:rPr lang="pt-BR" altLang="pt-BR" sz="2400" dirty="0">
                <a:latin typeface="+mn-lt"/>
              </a:rPr>
            </a:br>
            <a:r>
              <a:rPr lang="pt-BR" altLang="pt-BR" sz="2400" dirty="0">
                <a:latin typeface="+mn-lt"/>
              </a:rPr>
              <a:t>e serviços para informatização das UBS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12C268C-9B5A-4A26-A971-0E6C7F24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1238250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  <a:latin typeface="Tahoma" panose="020B0604030504040204" pitchFamily="34" charset="0"/>
              </a:rPr>
              <a:t>MAR/2018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CD50679-34B5-48D8-B5C1-303DA743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63" y="1238250"/>
            <a:ext cx="1824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  <a:latin typeface="Tahoma" panose="020B0604030504040204" pitchFamily="34" charset="0"/>
              </a:rPr>
              <a:t>2018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901E5D5-7E5A-47E5-8450-8DB67620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1238250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  <a:latin typeface="Tahoma" panose="020B0604030504040204" pitchFamily="34" charset="0"/>
              </a:rPr>
              <a:t>NOV 2017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93813A62-0A57-4C1A-914B-2957D9CC7BB4}"/>
              </a:ext>
            </a:extLst>
          </p:cNvPr>
          <p:cNvSpPr/>
          <p:nvPr/>
        </p:nvSpPr>
        <p:spPr>
          <a:xfrm>
            <a:off x="1992313" y="1733550"/>
            <a:ext cx="192087" cy="1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D485399A-D7D8-4047-96EF-ABB6E4376490}"/>
              </a:ext>
            </a:extLst>
          </p:cNvPr>
          <p:cNvSpPr/>
          <p:nvPr/>
        </p:nvSpPr>
        <p:spPr>
          <a:xfrm>
            <a:off x="6059488" y="1733550"/>
            <a:ext cx="192087" cy="1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32AABFF6-0954-4432-8B0C-D86111470295}"/>
              </a:ext>
            </a:extLst>
          </p:cNvPr>
          <p:cNvSpPr/>
          <p:nvPr/>
        </p:nvSpPr>
        <p:spPr>
          <a:xfrm>
            <a:off x="10117138" y="1733550"/>
            <a:ext cx="192087" cy="1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AB67DD04-64D6-4D41-B550-9D5E161F86CB}"/>
              </a:ext>
            </a:extLst>
          </p:cNvPr>
          <p:cNvCxnSpPr/>
          <p:nvPr/>
        </p:nvCxnSpPr>
        <p:spPr>
          <a:xfrm>
            <a:off x="2087563" y="1830388"/>
            <a:ext cx="0" cy="5921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447E7973-2528-487F-A546-51ED4AB09D82}"/>
              </a:ext>
            </a:extLst>
          </p:cNvPr>
          <p:cNvCxnSpPr/>
          <p:nvPr/>
        </p:nvCxnSpPr>
        <p:spPr>
          <a:xfrm>
            <a:off x="6162675" y="1830388"/>
            <a:ext cx="0" cy="5921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5E8960FF-A6E2-4A7B-86C5-0FBF05CDC155}"/>
              </a:ext>
            </a:extLst>
          </p:cNvPr>
          <p:cNvCxnSpPr/>
          <p:nvPr/>
        </p:nvCxnSpPr>
        <p:spPr>
          <a:xfrm>
            <a:off x="10210800" y="1830388"/>
            <a:ext cx="0" cy="5921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2" name="CaixaDeTexto 24">
            <a:extLst>
              <a:ext uri="{FF2B5EF4-FFF2-40B4-BE49-F238E27FC236}">
                <a16:creationId xmlns:a16="http://schemas.microsoft.com/office/drawing/2014/main" xmlns="" id="{67D334F7-7AC7-42FD-813B-F5F86AB2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47688"/>
            <a:ext cx="1172845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Cronograma Previsto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350">
            <a:extLst>
              <a:ext uri="{FF2B5EF4-FFF2-40B4-BE49-F238E27FC236}">
                <a16:creationId xmlns:a16="http://schemas.microsoft.com/office/drawing/2014/main" xmlns="" id="{63914809-3E88-4540-9FAD-11B63CC7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804863"/>
            <a:ext cx="11403012" cy="52419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Font typeface="Arial" panose="020B0604020202020204" pitchFamily="34" charset="0"/>
              <a:buNone/>
            </a:pPr>
            <a:endParaRPr lang="pt-BR" altLang="pt-BR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55" name="Shape 383">
            <a:extLst>
              <a:ext uri="{FF2B5EF4-FFF2-40B4-BE49-F238E27FC236}">
                <a16:creationId xmlns:a16="http://schemas.microsoft.com/office/drawing/2014/main" xmlns="" id="{F1441C71-ECC6-44F7-A24A-CB108158FD33}"/>
              </a:ext>
            </a:extLst>
          </p:cNvPr>
          <p:cNvSpPr txBox="1">
            <a:spLocks/>
          </p:cNvSpPr>
          <p:nvPr/>
        </p:nvSpPr>
        <p:spPr bwMode="auto">
          <a:xfrm>
            <a:off x="430213" y="1573213"/>
            <a:ext cx="1136015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endParaRPr lang="pt-BR" altLang="pt-B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endParaRPr lang="pt-BR" altLang="pt-B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endParaRPr lang="pt-BR" altLang="pt-B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endParaRPr lang="pt-BR" altLang="pt-B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endParaRPr lang="pt-BR" altLang="pt-BR" sz="400" b="1" u="sng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  <a:hlinkClick r:id="rId3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r>
              <a:rPr lang="pt-BR" altLang="pt-BR" b="1" u="sng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http://portalms.saude.gov.br/acoes-e-programas/piubs</a:t>
            </a:r>
            <a:endParaRPr lang="pt-BR" altLang="pt-BR" b="1" u="sng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4546A"/>
              </a:buClr>
              <a:buSzPts val="3200"/>
              <a:buFont typeface="Arial" panose="020B0604020202020204" pitchFamily="34" charset="0"/>
              <a:buNone/>
            </a:pPr>
            <a:endParaRPr lang="pt-BR" altLang="pt-BR" sz="180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9156" name="Shape 384">
            <a:extLst>
              <a:ext uri="{FF2B5EF4-FFF2-40B4-BE49-F238E27FC236}">
                <a16:creationId xmlns:a16="http://schemas.microsoft.com/office/drawing/2014/main" xmlns="" id="{699F360E-38DC-4CD7-9F7B-8BF45ED8C7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12"/>
          <a:stretch>
            <a:fillRect/>
          </a:stretch>
        </p:blipFill>
        <p:spPr bwMode="auto">
          <a:xfrm>
            <a:off x="2292350" y="955675"/>
            <a:ext cx="74739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xmlns="" id="{B3A42FD6-660B-48F5-B985-656DF05B8689}"/>
              </a:ext>
            </a:extLst>
          </p:cNvPr>
          <p:cNvSpPr/>
          <p:nvPr/>
        </p:nvSpPr>
        <p:spPr>
          <a:xfrm>
            <a:off x="3808413" y="5186363"/>
            <a:ext cx="4611687" cy="661987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158" name="CaixaDeTexto 27">
            <a:extLst>
              <a:ext uri="{FF2B5EF4-FFF2-40B4-BE49-F238E27FC236}">
                <a16:creationId xmlns:a16="http://schemas.microsoft.com/office/drawing/2014/main" xmlns="" id="{8CBEE69C-582D-4847-9D26-1DBA3D916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254625"/>
            <a:ext cx="782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</a:rPr>
              <a:t>piubs.gestorab</a:t>
            </a:r>
            <a:r>
              <a:rPr lang="pt-BR" altLang="pt-BR">
                <a:solidFill>
                  <a:srgbClr val="0070C0"/>
                </a:solidFill>
              </a:rPr>
              <a:t>@saude.gov.br</a:t>
            </a:r>
          </a:p>
        </p:txBody>
      </p:sp>
      <p:sp>
        <p:nvSpPr>
          <p:cNvPr id="49159" name="CaixaDeTexto 10">
            <a:extLst>
              <a:ext uri="{FF2B5EF4-FFF2-40B4-BE49-F238E27FC236}">
                <a16:creationId xmlns:a16="http://schemas.microsoft.com/office/drawing/2014/main" xmlns="" id="{7852983F-AB21-405A-A9F9-E8E62D8B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80988"/>
            <a:ext cx="117967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Para mais informações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4">
            <a:extLst>
              <a:ext uri="{FF2B5EF4-FFF2-40B4-BE49-F238E27FC236}">
                <a16:creationId xmlns:a16="http://schemas.microsoft.com/office/drawing/2014/main" xmlns="" id="{02952E9F-EC55-400B-8D77-390BAFAFF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3050761-AEAA-43DE-A384-6EFEAE1E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13" y="1979613"/>
            <a:ext cx="7058025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Requalifica UBS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FBC675A7-23D3-4728-B9FB-BBA34A66B1B1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2">
            <a:extLst>
              <a:ext uri="{FF2B5EF4-FFF2-40B4-BE49-F238E27FC236}">
                <a16:creationId xmlns:a16="http://schemas.microsoft.com/office/drawing/2014/main" xmlns="" id="{86E3E1ED-6550-4665-B270-BE54AF0ACA95}"/>
              </a:ext>
            </a:extLst>
          </p:cNvPr>
          <p:cNvSpPr txBox="1">
            <a:spLocks/>
          </p:cNvSpPr>
          <p:nvPr/>
        </p:nvSpPr>
        <p:spPr bwMode="auto">
          <a:xfrm>
            <a:off x="71438" y="476250"/>
            <a:ext cx="120427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200" b="1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esultado de imagem para unidade básica de saúde">
            <a:extLst>
              <a:ext uri="{FF2B5EF4-FFF2-40B4-BE49-F238E27FC236}">
                <a16:creationId xmlns:a16="http://schemas.microsoft.com/office/drawing/2014/main" xmlns="" id="{EB91F60B-AAB0-4B54-8C74-42045A05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9" t="648" b="-648"/>
          <a:stretch>
            <a:fillRect/>
          </a:stretch>
        </p:blipFill>
        <p:spPr bwMode="auto">
          <a:xfrm>
            <a:off x="-17463" y="1581150"/>
            <a:ext cx="61102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brasil.gov.br/saude/2014/09/cidades-recebem-recursos-para-equipamentos-de-saude/cidades-recebem-recursos-para-compras-de-equipamentos-para-unidades-de-saude.jpg/@@images/63e7e166-c2c7-44c6-a93b-f0ab52e1bd8c.jpeg">
            <a:extLst>
              <a:ext uri="{FF2B5EF4-FFF2-40B4-BE49-F238E27FC236}">
                <a16:creationId xmlns:a16="http://schemas.microsoft.com/office/drawing/2014/main" xmlns="" id="{98A7DE03-FA5B-44C3-A783-9A2C67B7C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1" t="294" r="557" b="858"/>
          <a:stretch>
            <a:fillRect/>
          </a:stretch>
        </p:blipFill>
        <p:spPr bwMode="auto">
          <a:xfrm>
            <a:off x="6092825" y="1581150"/>
            <a:ext cx="60991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aixaDeTexto 5">
            <a:extLst>
              <a:ext uri="{FF2B5EF4-FFF2-40B4-BE49-F238E27FC236}">
                <a16:creationId xmlns:a16="http://schemas.microsoft.com/office/drawing/2014/main" xmlns="" id="{86909B6C-44F7-46F6-B80A-75A493F87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547688"/>
            <a:ext cx="11869738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Programa Requalifica UBS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4">
            <a:extLst>
              <a:ext uri="{FF2B5EF4-FFF2-40B4-BE49-F238E27FC236}">
                <a16:creationId xmlns:a16="http://schemas.microsoft.com/office/drawing/2014/main" xmlns="" id="{CD1C6A2C-A146-4FB9-B7B0-D1061483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04800"/>
            <a:ext cx="115347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Importância da Atenção Básica</a:t>
            </a:r>
          </a:p>
        </p:txBody>
      </p:sp>
      <p:sp>
        <p:nvSpPr>
          <p:cNvPr id="9219" name="CaixaDeTexto 5">
            <a:extLst>
              <a:ext uri="{FF2B5EF4-FFF2-40B4-BE49-F238E27FC236}">
                <a16:creationId xmlns:a16="http://schemas.microsoft.com/office/drawing/2014/main" xmlns="" id="{3F18D2F6-D5F7-43B3-AB39-BEE6B622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643563"/>
            <a:ext cx="10737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2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cs typeface="Arial" pitchFamily="34" charset="0"/>
              </a:rPr>
              <a:t>(Fonte: HEALTH EVIDENCE NETWORK/1994; OPAS/2005; STARFIELD/2007; OMS/2008;</a:t>
            </a:r>
            <a:r>
              <a:rPr lang="pt-BR" altLang="pt-BR" sz="1000" dirty="0">
                <a:cs typeface="Calibri" pitchFamily="34" charset="0"/>
              </a:rPr>
              <a:t>MACINKO/2006</a:t>
            </a:r>
            <a:r>
              <a:rPr lang="pt-BR" altLang="pt-BR" sz="1000" dirty="0">
                <a:cs typeface="Arial" pitchFamily="34" charset="0"/>
              </a:rPr>
              <a:t>; FACCHINI/2008; CONILL/2008; VILAÇA/2012;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cs typeface="Arial" pitchFamily="34" charset="0"/>
              </a:rPr>
              <a:t>GERVAS/2011; GASTÃO/2016; CECILIO/2014)</a:t>
            </a:r>
            <a:endParaRPr lang="pt-BR" altLang="pt-BR" sz="1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BR" sz="1200" dirty="0"/>
              <a:t>	</a:t>
            </a:r>
            <a:endParaRPr lang="en-US" alt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236A09-16D1-4BA0-B080-BAB5C7A825B3}"/>
              </a:ext>
            </a:extLst>
          </p:cNvPr>
          <p:cNvSpPr txBox="1"/>
          <p:nvPr/>
        </p:nvSpPr>
        <p:spPr>
          <a:xfrm>
            <a:off x="2427288" y="1077913"/>
            <a:ext cx="7439025" cy="17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Menor :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dirty="0">
                <a:cs typeface="Calibri" pitchFamily="34" charset="0"/>
              </a:rPr>
              <a:t>                </a:t>
            </a:r>
            <a:r>
              <a:rPr lang="pt-BR" altLang="pt-BR" b="1" dirty="0">
                <a:cs typeface="Calibri" pitchFamily="34" charset="0"/>
              </a:rPr>
              <a:t>Mortalidade infantil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Mortalidade precoce</a:t>
            </a:r>
            <a:r>
              <a:rPr lang="pt-BR" altLang="pt-BR" dirty="0">
                <a:cs typeface="Calibri" pitchFamily="34" charset="0"/>
              </a:rPr>
              <a:t> (exceto causas externas)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Mortalidade por doenças cardiovasculares</a:t>
            </a:r>
            <a:endParaRPr lang="pt-BR" altLang="pt-BR" dirty="0"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Diminuição das internações </a:t>
            </a:r>
            <a:r>
              <a:rPr lang="pt-BR" altLang="pt-BR" dirty="0">
                <a:cs typeface="Calibri" pitchFamily="34" charset="0"/>
              </a:rPr>
              <a:t>sensíveis à atenção ambulatorial</a:t>
            </a:r>
            <a:endParaRPr lang="pt-BR" dirty="0"/>
          </a:p>
        </p:txBody>
      </p:sp>
      <p:sp>
        <p:nvSpPr>
          <p:cNvPr id="10245" name="CaixaDeTexto 3">
            <a:extLst>
              <a:ext uri="{FF2B5EF4-FFF2-40B4-BE49-F238E27FC236}">
                <a16:creationId xmlns:a16="http://schemas.microsoft.com/office/drawing/2014/main" xmlns="" id="{352B4652-4542-4AC9-92B2-653184C0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979738"/>
            <a:ext cx="7439025" cy="1784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>
                <a:cs typeface="Calibri" panose="020F0502020204030204" pitchFamily="34" charset="0"/>
              </a:rPr>
              <a:t>Maior 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>
                <a:cs typeface="Calibri" panose="020F0502020204030204" pitchFamily="34" charset="0"/>
              </a:rPr>
              <a:t>                Expectativa de vida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>
                <a:cs typeface="Calibri" panose="020F0502020204030204" pitchFamily="34" charset="0"/>
              </a:rPr>
              <a:t>                Precisão nos diagnósticos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>
                <a:cs typeface="Calibri" panose="020F0502020204030204" pitchFamily="34" charset="0"/>
              </a:rPr>
              <a:t>                Adesão aos tratamentos indicados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>
                <a:cs typeface="Calibri" panose="020F0502020204030204" pitchFamily="34" charset="0"/>
              </a:rPr>
              <a:t>                Satisfação dos usuários do sistema de saúde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EA8FEF0-7F7E-4054-A02C-5DFB87F1FCE5}"/>
              </a:ext>
            </a:extLst>
          </p:cNvPr>
          <p:cNvSpPr/>
          <p:nvPr/>
        </p:nvSpPr>
        <p:spPr>
          <a:xfrm>
            <a:off x="2427288" y="4919663"/>
            <a:ext cx="7439025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Mais chances de reduzir as desigualdades sociais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Melhor reconhecimento dos problemas e necessidades de saúde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22">
            <a:extLst>
              <a:ext uri="{FF2B5EF4-FFF2-40B4-BE49-F238E27FC236}">
                <a16:creationId xmlns:a16="http://schemas.microsoft.com/office/drawing/2014/main" xmlns="" id="{18A1D206-B645-4228-AB56-3E041993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261938"/>
            <a:ext cx="11749087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Programa Requalifica UBS</a:t>
            </a:r>
          </a:p>
        </p:txBody>
      </p:sp>
      <p:grpSp>
        <p:nvGrpSpPr>
          <p:cNvPr id="53251" name="Grupo 3">
            <a:extLst>
              <a:ext uri="{FF2B5EF4-FFF2-40B4-BE49-F238E27FC236}">
                <a16:creationId xmlns:a16="http://schemas.microsoft.com/office/drawing/2014/main" xmlns="" id="{C9D0E713-6709-4BD3-8F7E-8FBC47BE61B9}"/>
              </a:ext>
            </a:extLst>
          </p:cNvPr>
          <p:cNvGrpSpPr>
            <a:grpSpLocks/>
          </p:cNvGrpSpPr>
          <p:nvPr/>
        </p:nvGrpSpPr>
        <p:grpSpPr bwMode="auto">
          <a:xfrm>
            <a:off x="7870825" y="457200"/>
            <a:ext cx="3876675" cy="4819650"/>
            <a:chOff x="5787710" y="857099"/>
            <a:chExt cx="3112178" cy="2951566"/>
          </a:xfrm>
        </p:grpSpPr>
        <p:pic>
          <p:nvPicPr>
            <p:cNvPr id="53256" name="Imagem 11" descr="S15_Ash_03.png">
              <a:extLst>
                <a:ext uri="{FF2B5EF4-FFF2-40B4-BE49-F238E27FC236}">
                  <a16:creationId xmlns:a16="http://schemas.microsoft.com/office/drawing/2014/main" xmlns="" id="{461807E3-4F0D-44D4-B5A1-C56E99AE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416" t="26341" b="3903"/>
            <a:stretch>
              <a:fillRect/>
            </a:stretch>
          </p:blipFill>
          <p:spPr bwMode="auto">
            <a:xfrm>
              <a:off x="5787710" y="1124744"/>
              <a:ext cx="3112178" cy="268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Imagem 19" descr="S15_Ash_02.png">
              <a:extLst>
                <a:ext uri="{FF2B5EF4-FFF2-40B4-BE49-F238E27FC236}">
                  <a16:creationId xmlns:a16="http://schemas.microsoft.com/office/drawing/2014/main" xmlns="" id="{0ADBDFF8-BCB1-49A1-BF29-5487EA891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083" t="45000" r="28751" b="50778"/>
            <a:stretch>
              <a:fillRect/>
            </a:stretch>
          </p:blipFill>
          <p:spPr bwMode="auto">
            <a:xfrm>
              <a:off x="7463524" y="1960711"/>
              <a:ext cx="5095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Imagem 20" descr="S15_Ash_02.png">
              <a:extLst>
                <a:ext uri="{FF2B5EF4-FFF2-40B4-BE49-F238E27FC236}">
                  <a16:creationId xmlns:a16="http://schemas.microsoft.com/office/drawing/2014/main" xmlns="" id="{E38C3295-5689-48FE-8B1C-5715AFE5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584" t="41888" r="19749" b="53555"/>
            <a:stretch>
              <a:fillRect/>
            </a:stretch>
          </p:blipFill>
          <p:spPr bwMode="auto">
            <a:xfrm>
              <a:off x="7589272" y="2893987"/>
              <a:ext cx="550862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Imagem 22" descr="S15_Ash_02.png">
              <a:extLst>
                <a:ext uri="{FF2B5EF4-FFF2-40B4-BE49-F238E27FC236}">
                  <a16:creationId xmlns:a16="http://schemas.microsoft.com/office/drawing/2014/main" xmlns="" id="{4D4A8191-5EAB-47BA-9CCD-CC606073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293" t="50667" r="29750" b="45222"/>
            <a:stretch>
              <a:fillRect/>
            </a:stretch>
          </p:blipFill>
          <p:spPr bwMode="auto">
            <a:xfrm>
              <a:off x="7605603" y="2271784"/>
              <a:ext cx="57467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Imagem 23" descr="S15_Ash_02.png">
              <a:extLst>
                <a:ext uri="{FF2B5EF4-FFF2-40B4-BE49-F238E27FC236}">
                  <a16:creationId xmlns:a16="http://schemas.microsoft.com/office/drawing/2014/main" xmlns="" id="{B74D50CD-9CF0-4835-8CD9-06FE9CD2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724" t="53148" r="22665" b="42111"/>
            <a:stretch>
              <a:fillRect/>
            </a:stretch>
          </p:blipFill>
          <p:spPr bwMode="auto">
            <a:xfrm>
              <a:off x="7812658" y="2633599"/>
              <a:ext cx="62865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Imagem 24" descr="S15_Ash_02.png">
              <a:extLst>
                <a:ext uri="{FF2B5EF4-FFF2-40B4-BE49-F238E27FC236}">
                  <a16:creationId xmlns:a16="http://schemas.microsoft.com/office/drawing/2014/main" xmlns="" id="{C019B450-1073-4169-8641-C6E9DAB0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333" t="50333" r="15167" b="45334"/>
            <a:stretch>
              <a:fillRect/>
            </a:stretch>
          </p:blipFill>
          <p:spPr bwMode="auto">
            <a:xfrm>
              <a:off x="7435287" y="2587378"/>
              <a:ext cx="536575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Imagem 25" descr="S15_Ash_02.png">
              <a:extLst>
                <a:ext uri="{FF2B5EF4-FFF2-40B4-BE49-F238E27FC236}">
                  <a16:creationId xmlns:a16="http://schemas.microsoft.com/office/drawing/2014/main" xmlns="" id="{6BAC7CBD-F519-40B9-A1EA-43813DA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001" t="48444" r="7683" b="47000"/>
            <a:stretch>
              <a:fillRect/>
            </a:stretch>
          </p:blipFill>
          <p:spPr bwMode="auto">
            <a:xfrm>
              <a:off x="6878301" y="1703537"/>
              <a:ext cx="604838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3" name="Imagem 27" descr="S15_Ash_02.png">
              <a:extLst>
                <a:ext uri="{FF2B5EF4-FFF2-40B4-BE49-F238E27FC236}">
                  <a16:creationId xmlns:a16="http://schemas.microsoft.com/office/drawing/2014/main" xmlns="" id="{5D237CBC-C735-462C-B4CE-14C1FC542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167" t="57443" r="20000" b="38335"/>
            <a:stretch>
              <a:fillRect/>
            </a:stretch>
          </p:blipFill>
          <p:spPr bwMode="auto">
            <a:xfrm>
              <a:off x="8084801" y="2333378"/>
              <a:ext cx="4826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4" name="Imagem 28" descr="S15_Ash_02.png">
              <a:extLst>
                <a:ext uri="{FF2B5EF4-FFF2-40B4-BE49-F238E27FC236}">
                  <a16:creationId xmlns:a16="http://schemas.microsoft.com/office/drawing/2014/main" xmlns="" id="{36CC5D57-A4A5-4B48-90FE-324AA983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668" t="60333" r="11082" b="35223"/>
            <a:stretch>
              <a:fillRect/>
            </a:stretch>
          </p:blipFill>
          <p:spPr bwMode="auto">
            <a:xfrm>
              <a:off x="7225170" y="1677767"/>
              <a:ext cx="51593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Imagem 29" descr="S15_Ash_02.png">
              <a:extLst>
                <a:ext uri="{FF2B5EF4-FFF2-40B4-BE49-F238E27FC236}">
                  <a16:creationId xmlns:a16="http://schemas.microsoft.com/office/drawing/2014/main" xmlns="" id="{CDAC902B-D47D-4F0F-AC64-D57E97E26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167" t="61555" r="20750" b="34222"/>
            <a:stretch>
              <a:fillRect/>
            </a:stretch>
          </p:blipFill>
          <p:spPr bwMode="auto">
            <a:xfrm>
              <a:off x="7171763" y="2272837"/>
              <a:ext cx="503238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6" name="Imagem 30" descr="S15_Ash_02.png">
              <a:extLst>
                <a:ext uri="{FF2B5EF4-FFF2-40B4-BE49-F238E27FC236}">
                  <a16:creationId xmlns:a16="http://schemas.microsoft.com/office/drawing/2014/main" xmlns="" id="{DFFA5CD6-A578-4905-8F95-78CC57CB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583" t="65889" r="13251" b="28778"/>
            <a:stretch>
              <a:fillRect/>
            </a:stretch>
          </p:blipFill>
          <p:spPr bwMode="auto">
            <a:xfrm>
              <a:off x="6654918" y="1960430"/>
              <a:ext cx="757238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7" name="Imagem 31" descr="S15_Ash_02.png">
              <a:extLst>
                <a:ext uri="{FF2B5EF4-FFF2-40B4-BE49-F238E27FC236}">
                  <a16:creationId xmlns:a16="http://schemas.microsoft.com/office/drawing/2014/main" xmlns="" id="{9CEF8838-4A1D-4D6A-B26F-AAFCEE9A3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250" t="71222" r="18584" b="24779"/>
            <a:stretch>
              <a:fillRect/>
            </a:stretch>
          </p:blipFill>
          <p:spPr bwMode="auto">
            <a:xfrm>
              <a:off x="7581449" y="3180680"/>
              <a:ext cx="4270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8" name="Imagem 9" descr="S15_Ash_01.png">
              <a:extLst>
                <a:ext uri="{FF2B5EF4-FFF2-40B4-BE49-F238E27FC236}">
                  <a16:creationId xmlns:a16="http://schemas.microsoft.com/office/drawing/2014/main" xmlns="" id="{F4FEC98A-EDCD-4F5A-A059-6A5C4EE4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733" b="45203"/>
            <a:stretch>
              <a:fillRect/>
            </a:stretch>
          </p:blipFill>
          <p:spPr bwMode="auto">
            <a:xfrm rot="649243">
              <a:off x="8089669" y="857099"/>
              <a:ext cx="703273" cy="150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93AFE79-A27B-45C3-90C1-42B14EEE88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163" y="1019175"/>
            <a:ext cx="7685087" cy="48196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Quais objetivos?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dirty="0">
                <a:cs typeface="Times New Roman" panose="02020603050405020304" pitchFamily="18" charset="0"/>
              </a:rPr>
              <a:t>+ Criar incentivo financeiro para as UBS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dirty="0">
                <a:cs typeface="Times New Roman" panose="02020603050405020304" pitchFamily="18" charset="0"/>
              </a:rPr>
              <a:t>+ </a:t>
            </a:r>
            <a:r>
              <a:rPr lang="pt-BR" sz="1800" b="1" dirty="0">
                <a:cs typeface="Times New Roman" panose="02020603050405020304" pitchFamily="18" charset="0"/>
              </a:rPr>
              <a:t>Prover condições adequadas para o funcionamento das UBS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dirty="0">
                <a:cs typeface="Times New Roman" panose="02020603050405020304" pitchFamily="18" charset="0"/>
              </a:rPr>
              <a:t>+  </a:t>
            </a:r>
            <a:r>
              <a:rPr lang="pt-BR" sz="1800" b="1" dirty="0">
                <a:cs typeface="Times New Roman" panose="02020603050405020304" pitchFamily="18" charset="0"/>
              </a:rPr>
              <a:t>Melhoria do acesso </a:t>
            </a:r>
            <a:r>
              <a:rPr lang="pt-BR" sz="1800" dirty="0">
                <a:cs typeface="Times New Roman" panose="02020603050405020304" pitchFamily="18" charset="0"/>
              </a:rPr>
              <a:t>à Atenção Básica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dirty="0">
                <a:cs typeface="Times New Roman" panose="02020603050405020304" pitchFamily="18" charset="0"/>
              </a:rPr>
              <a:t>+ Melhoria da qualidade da atenção prestada 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dirty="0">
                <a:cs typeface="Times New Roman" panose="02020603050405020304" pitchFamily="18" charset="0"/>
              </a:rPr>
              <a:t>+ </a:t>
            </a:r>
            <a:r>
              <a:rPr lang="pt-BR" sz="1800" b="1" dirty="0">
                <a:cs typeface="Times New Roman" panose="02020603050405020304" pitchFamily="18" charset="0"/>
              </a:rPr>
              <a:t>Contribuir para estruturação e o fortalecimento da atenção básica</a:t>
            </a:r>
          </a:p>
          <a:p>
            <a:pPr lvl="1"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pt-BR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Quais os componentes fazem parte do Programa?</a:t>
            </a:r>
          </a:p>
          <a:p>
            <a:pPr marL="0" lvl="1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b="1" dirty="0">
                <a:cs typeface="Times New Roman" panose="02020603050405020304" pitchFamily="18" charset="0"/>
              </a:rPr>
              <a:t>Reforma</a:t>
            </a:r>
            <a:r>
              <a:rPr lang="pt-BR" sz="1800" dirty="0">
                <a:cs typeface="Times New Roman" panose="02020603050405020304" pitchFamily="18" charset="0"/>
              </a:rPr>
              <a:t>:  próprias ou cedidas com metragem igual ou maior de 153,24 m</a:t>
            </a:r>
            <a:r>
              <a:rPr lang="pt-BR" sz="1800" baseline="30000" dirty="0">
                <a:cs typeface="Times New Roman" panose="02020603050405020304" pitchFamily="18" charset="0"/>
              </a:rPr>
              <a:t>2</a:t>
            </a:r>
            <a:r>
              <a:rPr lang="pt-BR" sz="1800" dirty="0">
                <a:cs typeface="Times New Roman" panose="02020603050405020304" pitchFamily="18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b="1" dirty="0">
                <a:cs typeface="Times New Roman" panose="02020603050405020304" pitchFamily="18" charset="0"/>
              </a:rPr>
              <a:t>Ampliação</a:t>
            </a:r>
            <a:r>
              <a:rPr lang="pt-BR" sz="1800" dirty="0">
                <a:cs typeface="Times New Roman" panose="02020603050405020304" pitchFamily="18" charset="0"/>
              </a:rPr>
              <a:t>: próprias ou cedidas com metragem menor ou maior de 153,24 m</a:t>
            </a:r>
            <a:r>
              <a:rPr lang="pt-BR" sz="1800" baseline="30000" dirty="0">
                <a:cs typeface="Times New Roman" panose="02020603050405020304" pitchFamily="18" charset="0"/>
              </a:rPr>
              <a:t>2</a:t>
            </a:r>
            <a:r>
              <a:rPr lang="pt-BR" sz="1800" dirty="0">
                <a:cs typeface="Times New Roman" panose="02020603050405020304" pitchFamily="18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b="1" dirty="0">
                <a:cs typeface="Times New Roman" panose="02020603050405020304" pitchFamily="18" charset="0"/>
              </a:rPr>
              <a:t>Construção</a:t>
            </a:r>
            <a:r>
              <a:rPr lang="pt-BR" sz="1800" dirty="0">
                <a:cs typeface="Times New Roman" panose="02020603050405020304" pitchFamily="18" charset="0"/>
              </a:rPr>
              <a:t>: com terreno próprio ou que tenha posse do mesmo</a:t>
            </a:r>
          </a:p>
          <a:p>
            <a:pPr marL="0" lvl="1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b="1" dirty="0">
                <a:cs typeface="Times New Roman" panose="02020603050405020304" pitchFamily="18" charset="0"/>
              </a:rPr>
              <a:t>UBS Fluvial</a:t>
            </a:r>
            <a:r>
              <a:rPr lang="pt-BR" sz="1800" dirty="0"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(Amazônia Legal e Pantanal Sul </a:t>
            </a:r>
            <a:r>
              <a:rPr lang="pt-BR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Matogrossense</a:t>
            </a:r>
            <a:r>
              <a:rPr lang="pt-BR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  <a:p>
            <a:pPr marL="0" lvl="1" indent="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pt-BR" sz="1800" b="1" dirty="0">
                <a:cs typeface="Times New Roman" panose="02020603050405020304" pitchFamily="18" charset="0"/>
              </a:rPr>
              <a:t>Telessaúde Brasil Redes</a:t>
            </a:r>
          </a:p>
        </p:txBody>
      </p:sp>
      <p:pic>
        <p:nvPicPr>
          <p:cNvPr id="53253" name="Imagem 21" descr="S15_Ash_02.png">
            <a:extLst>
              <a:ext uri="{FF2B5EF4-FFF2-40B4-BE49-F238E27FC236}">
                <a16:creationId xmlns:a16="http://schemas.microsoft.com/office/drawing/2014/main" xmlns="" id="{18B72B72-D814-42B1-A69F-5322C9E68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72" t="48148" r="23167" b="48112"/>
          <a:stretch>
            <a:fillRect/>
          </a:stretch>
        </p:blipFill>
        <p:spPr bwMode="auto">
          <a:xfrm>
            <a:off x="10675938" y="1844675"/>
            <a:ext cx="647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Imagem 26" descr="S15_Ash_02.png">
            <a:extLst>
              <a:ext uri="{FF2B5EF4-FFF2-40B4-BE49-F238E27FC236}">
                <a16:creationId xmlns:a16="http://schemas.microsoft.com/office/drawing/2014/main" xmlns="" id="{CAECBB2A-523D-47EB-BB4D-42B87CFC2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16" t="55000" r="13583" b="40334"/>
          <a:stretch>
            <a:fillRect/>
          </a:stretch>
        </p:blipFill>
        <p:spPr bwMode="auto">
          <a:xfrm>
            <a:off x="10923588" y="2044700"/>
            <a:ext cx="717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CaixaDeTexto 20">
            <a:extLst>
              <a:ext uri="{FF2B5EF4-FFF2-40B4-BE49-F238E27FC236}">
                <a16:creationId xmlns:a16="http://schemas.microsoft.com/office/drawing/2014/main" xmlns="" id="{312B75A9-737D-4E22-A512-F06438B81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6075363"/>
            <a:ext cx="3822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/>
              <a:t>Mais informações:  http://dab2.saude.gov.br/sistemas/sismob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82AA9C6-EE33-47E9-BC19-4606C2C38318}"/>
              </a:ext>
            </a:extLst>
          </p:cNvPr>
          <p:cNvGraphicFramePr/>
          <p:nvPr/>
        </p:nvGraphicFramePr>
        <p:xfrm>
          <a:off x="4498975" y="1351127"/>
          <a:ext cx="7238099" cy="454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CaixaDeTexto 4">
            <a:extLst>
              <a:ext uri="{FF2B5EF4-FFF2-40B4-BE49-F238E27FC236}">
                <a16:creationId xmlns:a16="http://schemas.microsoft.com/office/drawing/2014/main" xmlns="" id="{1DED16ED-C904-45F5-99DA-CDD6537E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547688"/>
            <a:ext cx="1176496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Panorama Geral do Requalifica UBS</a:t>
            </a:r>
          </a:p>
        </p:txBody>
      </p:sp>
      <p:sp>
        <p:nvSpPr>
          <p:cNvPr id="9" name="Shape 108">
            <a:extLst>
              <a:ext uri="{FF2B5EF4-FFF2-40B4-BE49-F238E27FC236}">
                <a16:creationId xmlns:a16="http://schemas.microsoft.com/office/drawing/2014/main" xmlns="" id="{D138C393-8BA6-44A6-A4F6-B9B58329FF25}"/>
              </a:ext>
            </a:extLst>
          </p:cNvPr>
          <p:cNvSpPr/>
          <p:nvPr/>
        </p:nvSpPr>
        <p:spPr>
          <a:xfrm>
            <a:off x="727075" y="1477963"/>
            <a:ext cx="3771900" cy="4737100"/>
          </a:xfrm>
          <a:prstGeom prst="rect">
            <a:avLst/>
          </a:prstGeom>
          <a:noFill/>
          <a:ln>
            <a:noFill/>
          </a:ln>
        </p:spPr>
        <p:txBody>
          <a:bodyPr lIns="46175" tIns="23075" rIns="46175" bIns="2307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B7D5"/>
                </a:solidFill>
                <a:latin typeface="Lato"/>
                <a:ea typeface="Lato"/>
                <a:cs typeface="Lato"/>
                <a:sym typeface="Lato"/>
              </a:rPr>
              <a:t>28,6 mil</a:t>
            </a:r>
            <a:r>
              <a:rPr lang="pt-BR" sz="16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propostas do Requalifica UBS vigentes, em </a:t>
            </a:r>
            <a:r>
              <a:rPr lang="pt-BR" sz="2400" b="1" dirty="0">
                <a:solidFill>
                  <a:srgbClr val="00B7D5"/>
                </a:solidFill>
                <a:latin typeface="Lato"/>
                <a:ea typeface="Lato"/>
                <a:cs typeface="Lato"/>
                <a:sym typeface="Lato"/>
              </a:rPr>
              <a:t>5.854</a:t>
            </a:r>
            <a:r>
              <a:rPr lang="pt-BR" sz="1600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municípios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19.894 obras </a:t>
            </a:r>
            <a:r>
              <a:rPr lang="pt-BR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concluídas em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4.424 municípios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Noto Sans Symbols"/>
              <a:buNone/>
              <a:defRPr/>
            </a:pPr>
            <a:endParaRPr lang="pt-BR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Noto Sans Symbols"/>
              <a:buNone/>
              <a:defRPr/>
            </a:pPr>
            <a:r>
              <a:rPr lang="pt-BR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5.290</a:t>
            </a:r>
            <a:r>
              <a:rPr lang="pt-BR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 obras em execução na Atenção Básica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Noto Sans Symbols"/>
              <a:buNone/>
              <a:defRPr/>
            </a:pPr>
            <a:endParaRPr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buFont typeface="Noto Sans Symbols"/>
              <a:buChar char="▪"/>
              <a:defRPr/>
            </a:pPr>
            <a:r>
              <a:rPr lang="pt-BR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6,3 bilhões </a:t>
            </a:r>
            <a:r>
              <a:rPr lang="pt-BR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aprovados em infraestrutura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defRPr/>
            </a:pPr>
            <a:endParaRPr lang="pt-BR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buFont typeface="Noto Sans Symbols"/>
              <a:buChar char="▪"/>
              <a:defRPr/>
            </a:pPr>
            <a:r>
              <a:rPr lang="pt-BR" b="1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4,9 bilhões </a:t>
            </a:r>
            <a:r>
              <a:rPr lang="pt-BR" dirty="0">
                <a:solidFill>
                  <a:srgbClr val="40404A"/>
                </a:solidFill>
                <a:latin typeface="Lato"/>
                <a:ea typeface="Lato"/>
                <a:cs typeface="Lato"/>
                <a:sym typeface="Lato"/>
              </a:rPr>
              <a:t>repassados para execução das obras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B7D5"/>
              </a:buClr>
              <a:buSzPts val="1800"/>
              <a:buFont typeface="Noto Sans Symbols"/>
              <a:buChar char="▪"/>
              <a:defRPr/>
            </a:pPr>
            <a:endParaRPr lang="pt-BR" dirty="0">
              <a:solidFill>
                <a:srgbClr val="40404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301" name="Imagem 9">
            <a:extLst>
              <a:ext uri="{FF2B5EF4-FFF2-40B4-BE49-F238E27FC236}">
                <a16:creationId xmlns:a16="http://schemas.microsoft.com/office/drawing/2014/main" xmlns="" id="{FCACE941-7A5B-4296-999B-8370A6090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171450"/>
            <a:ext cx="16160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9276E498-F74F-46D4-89C6-414BA6D4CF69}"/>
              </a:ext>
            </a:extLst>
          </p:cNvPr>
          <p:cNvGraphicFramePr>
            <a:graphicFrameLocks noGrp="1"/>
          </p:cNvGraphicFramePr>
          <p:nvPr/>
        </p:nvGraphicFramePr>
        <p:xfrm>
          <a:off x="836613" y="2292350"/>
          <a:ext cx="6451601" cy="312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14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TIPO DE OBRA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OBRAS HABILITADAS EM 2017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4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+mn-lt"/>
                        </a:rPr>
                        <a:t>Emenda</a:t>
                      </a:r>
                      <a:endParaRPr lang="pt-BR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+mn-lt"/>
                        </a:rPr>
                        <a:t>Programa</a:t>
                      </a:r>
                      <a:endParaRPr lang="pt-BR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n-lt"/>
                        </a:rPr>
                        <a:t>Total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Construção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171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47</a:t>
                      </a:r>
                      <a:endParaRPr lang="pt-BR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218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Ampliação</a:t>
                      </a:r>
                      <a:endParaRPr lang="pt-BR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174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10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184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Reforma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380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59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439</a:t>
                      </a:r>
                      <a:endParaRPr lang="pt-BR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725</a:t>
                      </a:r>
                      <a:endParaRPr lang="pt-BR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116</a:t>
                      </a:r>
                      <a:endParaRPr lang="pt-BR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841</a:t>
                      </a:r>
                      <a:endParaRPr lang="pt-BR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616" name="Retângulo 20">
            <a:extLst>
              <a:ext uri="{FF2B5EF4-FFF2-40B4-BE49-F238E27FC236}">
                <a16:creationId xmlns:a16="http://schemas.microsoft.com/office/drawing/2014/main" xmlns="" id="{5E86817A-C915-4407-8C7A-597CDCB8C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462088"/>
            <a:ext cx="670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latin typeface="+mn-lt"/>
              </a:rPr>
              <a:t>Liberados </a:t>
            </a:r>
            <a:r>
              <a:rPr lang="pt-BR" altLang="pt-BR" sz="2000" b="1" dirty="0">
                <a:latin typeface="+mn-lt"/>
              </a:rPr>
              <a:t>300 milhões</a:t>
            </a:r>
            <a:r>
              <a:rPr lang="pt-BR" altLang="pt-BR" sz="2000" dirty="0">
                <a:latin typeface="+mn-lt"/>
              </a:rPr>
              <a:t> para construção , reforma e ampliação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latin typeface="+mn-lt"/>
              </a:rPr>
              <a:t>de </a:t>
            </a:r>
            <a:r>
              <a:rPr lang="pt-BR" altLang="pt-BR" sz="2000" b="1" dirty="0">
                <a:latin typeface="+mn-lt"/>
              </a:rPr>
              <a:t>841 obras</a:t>
            </a:r>
            <a:r>
              <a:rPr lang="pt-BR" altLang="pt-BR" sz="2000" dirty="0">
                <a:latin typeface="+mn-lt"/>
              </a:rPr>
              <a:t> do Requalifica UBS </a:t>
            </a:r>
          </a:p>
        </p:txBody>
      </p:sp>
      <p:sp>
        <p:nvSpPr>
          <p:cNvPr id="24617" name="Retângulo 22">
            <a:extLst>
              <a:ext uri="{FF2B5EF4-FFF2-40B4-BE49-F238E27FC236}">
                <a16:creationId xmlns:a16="http://schemas.microsoft.com/office/drawing/2014/main" xmlns="" id="{68578711-7C03-400F-BE58-32DC2A164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32425"/>
            <a:ext cx="589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rgbClr val="0070C0"/>
                </a:solidFill>
                <a:latin typeface="+mn-lt"/>
              </a:rPr>
              <a:t>Pagamento</a:t>
            </a:r>
            <a:r>
              <a:rPr lang="pt-BR" altLang="pt-BR" sz="2000" dirty="0">
                <a:latin typeface="+mn-lt"/>
              </a:rPr>
              <a:t> do recurso em </a:t>
            </a:r>
            <a:r>
              <a:rPr lang="pt-BR" altLang="pt-BR" sz="2000" b="1" dirty="0">
                <a:latin typeface="+mn-lt"/>
              </a:rPr>
              <a:t>parcela única</a:t>
            </a:r>
            <a:r>
              <a:rPr lang="pt-BR" altLang="pt-BR" sz="2000" dirty="0">
                <a:latin typeface="+mn-lt"/>
              </a:rPr>
              <a:t>, mediante envio de documentação e imagens via SISMOB. </a:t>
            </a:r>
          </a:p>
        </p:txBody>
      </p:sp>
      <p:pic>
        <p:nvPicPr>
          <p:cNvPr id="57385" name="Picture 59">
            <a:extLst>
              <a:ext uri="{FF2B5EF4-FFF2-40B4-BE49-F238E27FC236}">
                <a16:creationId xmlns:a16="http://schemas.microsoft.com/office/drawing/2014/main" xmlns="" id="{1FA08343-C64D-44CF-8F2B-964B8840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647825"/>
            <a:ext cx="4462462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86" name="CaixaDeTexto 6">
            <a:extLst>
              <a:ext uri="{FF2B5EF4-FFF2-40B4-BE49-F238E27FC236}">
                <a16:creationId xmlns:a16="http://schemas.microsoft.com/office/drawing/2014/main" xmlns="" id="{5872570C-D395-445A-AD4B-10276AD5D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547688"/>
            <a:ext cx="1184116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Novas contemplações para construções e ampliações em 2017</a:t>
            </a:r>
          </a:p>
        </p:txBody>
      </p:sp>
      <p:sp>
        <p:nvSpPr>
          <p:cNvPr id="57387" name="CaixaDeTexto 1">
            <a:extLst>
              <a:ext uri="{FF2B5EF4-FFF2-40B4-BE49-F238E27FC236}">
                <a16:creationId xmlns:a16="http://schemas.microsoft.com/office/drawing/2014/main" xmlns="" id="{DE3D03AD-1957-4E3C-98AF-5E9CDF71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1277938"/>
            <a:ext cx="260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/>
              <a:t>Quantidade de propostas</a:t>
            </a:r>
          </a:p>
        </p:txBody>
      </p:sp>
      <p:sp>
        <p:nvSpPr>
          <p:cNvPr id="57388" name="CaixaDeTexto 1">
            <a:extLst>
              <a:ext uri="{FF2B5EF4-FFF2-40B4-BE49-F238E27FC236}">
                <a16:creationId xmlns:a16="http://schemas.microsoft.com/office/drawing/2014/main" xmlns="" id="{A8684FAE-EADA-41CD-86B6-52375E7B5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5775325"/>
            <a:ext cx="173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/>
              <a:t>PR = 63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ângulo 3">
            <a:extLst>
              <a:ext uri="{FF2B5EF4-FFF2-40B4-BE49-F238E27FC236}">
                <a16:creationId xmlns:a16="http://schemas.microsoft.com/office/drawing/2014/main" xmlns="" id="{98D7F85B-E8E3-441F-A382-415779FB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1136650"/>
            <a:ext cx="7662862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/>
              <a:t>Em 2017 foram  </a:t>
            </a:r>
            <a:r>
              <a:rPr lang="pt-BR" altLang="pt-BR" sz="2600" b="1"/>
              <a:t>aprovados 950 milhões </a:t>
            </a:r>
            <a:r>
              <a:rPr lang="pt-BR" altLang="pt-BR" sz="2600"/>
              <a:t>para propostas de </a:t>
            </a:r>
            <a:r>
              <a:rPr lang="pt-BR" altLang="pt-BR" sz="2600" b="1"/>
              <a:t>Equipamentos, Materiais Permanentes e Transporte Sanitário Eletivo </a:t>
            </a:r>
            <a:r>
              <a:rPr lang="pt-BR" altLang="pt-BR" sz="2600"/>
              <a:t>para Atenção  Básica.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/>
              <a:t>Destas propostas </a:t>
            </a:r>
            <a:r>
              <a:rPr lang="pt-BR" altLang="pt-BR" sz="2600" b="1"/>
              <a:t>904 propostas</a:t>
            </a:r>
            <a:r>
              <a:rPr lang="pt-BR" altLang="pt-BR" sz="2600"/>
              <a:t> de transporte sanitário eletivo, contemplando </a:t>
            </a:r>
            <a:r>
              <a:rPr lang="pt-BR" altLang="pt-BR" sz="2600" b="1"/>
              <a:t>810 municípios</a:t>
            </a:r>
            <a:r>
              <a:rPr lang="pt-BR" altLang="pt-BR" sz="2600"/>
              <a:t> brasileiros.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/>
              <a:t>Quanto aos </a:t>
            </a:r>
            <a:r>
              <a:rPr lang="pt-BR" altLang="pt-BR" sz="2600" b="1"/>
              <a:t>equipamentos e materiais permanentes</a:t>
            </a:r>
            <a:r>
              <a:rPr lang="pt-BR" altLang="pt-BR" sz="2600"/>
              <a:t>, foram </a:t>
            </a:r>
            <a:r>
              <a:rPr lang="pt-BR" altLang="pt-BR" sz="2600" b="1"/>
              <a:t>aprovados</a:t>
            </a:r>
            <a:r>
              <a:rPr lang="pt-BR" altLang="pt-BR" sz="2600"/>
              <a:t> </a:t>
            </a:r>
            <a:r>
              <a:rPr lang="pt-BR" altLang="pt-BR" sz="2600" b="1"/>
              <a:t>3.454 equipamentos</a:t>
            </a:r>
            <a:r>
              <a:rPr lang="pt-BR" altLang="pt-BR" sz="2600"/>
              <a:t> para as Unidades Básicas de Saúde, contribuindo para o fortalecimento da Atenção Básica de </a:t>
            </a:r>
            <a:r>
              <a:rPr lang="pt-BR" altLang="pt-BR" sz="2600" b="1"/>
              <a:t>2.199 municípios</a:t>
            </a:r>
            <a:r>
              <a:rPr lang="pt-BR" altLang="pt-BR" sz="2600"/>
              <a:t>.</a:t>
            </a:r>
          </a:p>
        </p:txBody>
      </p:sp>
      <p:pic>
        <p:nvPicPr>
          <p:cNvPr id="58371" name="Picture 1">
            <a:extLst>
              <a:ext uri="{FF2B5EF4-FFF2-40B4-BE49-F238E27FC236}">
                <a16:creationId xmlns:a16="http://schemas.microsoft.com/office/drawing/2014/main" xmlns="" id="{6F38CD6B-3E87-4EAA-8162-DFA668F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60" t="26746" r="33105" b="36627"/>
          <a:stretch>
            <a:fillRect/>
          </a:stretch>
        </p:blipFill>
        <p:spPr bwMode="auto">
          <a:xfrm>
            <a:off x="8577263" y="3790950"/>
            <a:ext cx="310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>
            <a:extLst>
              <a:ext uri="{FF2B5EF4-FFF2-40B4-BE49-F238E27FC236}">
                <a16:creationId xmlns:a16="http://schemas.microsoft.com/office/drawing/2014/main" xmlns="" id="{88766C42-CC62-469D-B207-FE06657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25" t="37543" r="34656" b="22020"/>
          <a:stretch>
            <a:fillRect/>
          </a:stretch>
        </p:blipFill>
        <p:spPr bwMode="auto">
          <a:xfrm>
            <a:off x="8577263" y="1227138"/>
            <a:ext cx="3073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CaixaDeTexto 5">
            <a:extLst>
              <a:ext uri="{FF2B5EF4-FFF2-40B4-BE49-F238E27FC236}">
                <a16:creationId xmlns:a16="http://schemas.microsoft.com/office/drawing/2014/main" xmlns="" id="{142AD760-D321-467C-9C86-E2DD3C670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1938"/>
            <a:ext cx="118268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Equipamentos e Materiais Permanentes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1">
            <a:extLst>
              <a:ext uri="{FF2B5EF4-FFF2-40B4-BE49-F238E27FC236}">
                <a16:creationId xmlns:a16="http://schemas.microsoft.com/office/drawing/2014/main" xmlns="" id="{64DFB8D6-DABF-4E7E-9044-F6F56BA2D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5" t="21735" r="20015" b="32124"/>
          <a:stretch>
            <a:fillRect/>
          </a:stretch>
        </p:blipFill>
        <p:spPr bwMode="auto">
          <a:xfrm>
            <a:off x="5445125" y="1544638"/>
            <a:ext cx="63198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ítulo 1">
            <a:extLst>
              <a:ext uri="{FF2B5EF4-FFF2-40B4-BE49-F238E27FC236}">
                <a16:creationId xmlns:a16="http://schemas.microsoft.com/office/drawing/2014/main" xmlns="" id="{E17D1BB1-8FDB-4689-96E3-E03D3140D061}"/>
              </a:ext>
            </a:extLst>
          </p:cNvPr>
          <p:cNvSpPr txBox="1">
            <a:spLocks/>
          </p:cNvSpPr>
          <p:nvPr/>
        </p:nvSpPr>
        <p:spPr bwMode="auto">
          <a:xfrm>
            <a:off x="258763" y="1293813"/>
            <a:ext cx="47831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latin typeface="+mn-lt"/>
              </a:rPr>
              <a:t>Liberados </a:t>
            </a:r>
            <a:r>
              <a:rPr lang="pt-BR" altLang="pt-BR" b="1" dirty="0">
                <a:latin typeface="+mn-lt"/>
              </a:rPr>
              <a:t>90,7 milhões</a:t>
            </a:r>
            <a:br>
              <a:rPr lang="pt-BR" altLang="pt-BR" b="1" dirty="0">
                <a:latin typeface="+mn-lt"/>
              </a:rPr>
            </a:br>
            <a:r>
              <a:rPr lang="pt-BR" altLang="pt-BR" dirty="0">
                <a:latin typeface="+mn-lt"/>
              </a:rPr>
              <a:t>para construção de </a:t>
            </a:r>
            <a:r>
              <a:rPr lang="pt-BR" altLang="pt-BR" b="1" dirty="0">
                <a:latin typeface="+mn-lt"/>
              </a:rPr>
              <a:t>48 UBS Fluviais</a:t>
            </a:r>
          </a:p>
        </p:txBody>
      </p:sp>
      <p:sp>
        <p:nvSpPr>
          <p:cNvPr id="25604" name="Retângulo 3">
            <a:extLst>
              <a:ext uri="{FF2B5EF4-FFF2-40B4-BE49-F238E27FC236}">
                <a16:creationId xmlns:a16="http://schemas.microsoft.com/office/drawing/2014/main" xmlns="" id="{76051E15-D071-4A62-A4AA-B853F83A6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2671763"/>
            <a:ext cx="33956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altLang="pt-BR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Acre (3)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altLang="pt-BR" sz="32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Amazonas (23)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altLang="pt-BR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Amapá (1)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altLang="pt-BR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Pará (20)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pt-BR" altLang="pt-BR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Tocantins (1)</a:t>
            </a:r>
          </a:p>
        </p:txBody>
      </p:sp>
      <p:sp>
        <p:nvSpPr>
          <p:cNvPr id="59397" name="CaixaDeTexto 6">
            <a:extLst>
              <a:ext uri="{FF2B5EF4-FFF2-40B4-BE49-F238E27FC236}">
                <a16:creationId xmlns:a16="http://schemas.microsoft.com/office/drawing/2014/main" xmlns="" id="{44DE8B3E-B38D-4356-8854-6A8FDB2CB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547688"/>
            <a:ext cx="117506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Unidades Básicas Fluviais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xmlns="" id="{D61FCC96-E223-42DC-BBFF-889CAC35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99" t="25471" r="41524" b="57971"/>
          <a:stretch>
            <a:fillRect/>
          </a:stretch>
        </p:blipFill>
        <p:spPr bwMode="auto">
          <a:xfrm>
            <a:off x="6237288" y="2011363"/>
            <a:ext cx="55149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tângulo 3">
            <a:extLst>
              <a:ext uri="{FF2B5EF4-FFF2-40B4-BE49-F238E27FC236}">
                <a16:creationId xmlns:a16="http://schemas.microsoft.com/office/drawing/2014/main" xmlns="" id="{5608A56A-12A1-47C4-A28D-EF4AFE4D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452563"/>
            <a:ext cx="58816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latin typeface="+mn-lt"/>
              </a:rPr>
              <a:t>Liberados </a:t>
            </a:r>
            <a:r>
              <a:rPr lang="pt-BR" altLang="pt-BR" b="1" dirty="0">
                <a:latin typeface="+mn-lt"/>
              </a:rPr>
              <a:t>8 milhões </a:t>
            </a:r>
            <a:r>
              <a:rPr lang="pt-BR" altLang="pt-BR" dirty="0">
                <a:latin typeface="+mn-lt"/>
              </a:rPr>
              <a:t>para construção de mais de </a:t>
            </a:r>
            <a:r>
              <a:rPr lang="pt-BR" altLang="pt-BR" b="1" dirty="0">
                <a:latin typeface="+mn-lt"/>
              </a:rPr>
              <a:t>77 Polos </a:t>
            </a:r>
            <a:r>
              <a:rPr lang="pt-BR" altLang="pt-BR" dirty="0">
                <a:latin typeface="+mn-lt"/>
              </a:rPr>
              <a:t>de Academia da Saúde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+mn-lt"/>
              </a:rPr>
              <a:t>2.245</a:t>
            </a:r>
            <a:r>
              <a:rPr lang="pt-BR" altLang="pt-BR" dirty="0">
                <a:latin typeface="+mn-lt"/>
              </a:rPr>
              <a:t> obras concluídas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+mn-lt"/>
              </a:rPr>
              <a:t>1.172</a:t>
            </a:r>
            <a:r>
              <a:rPr lang="pt-BR" altLang="pt-BR" dirty="0">
                <a:latin typeface="+mn-lt"/>
              </a:rPr>
              <a:t> polos credenciados para custeio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+mn-lt"/>
              </a:rPr>
              <a:t>Dezembro de 2017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3200" dirty="0">
              <a:latin typeface="Calibri Light" pitchFamily="34" charset="0"/>
            </a:endParaRPr>
          </a:p>
        </p:txBody>
      </p:sp>
      <p:sp>
        <p:nvSpPr>
          <p:cNvPr id="60420" name="CaixaDeTexto 4">
            <a:extLst>
              <a:ext uri="{FF2B5EF4-FFF2-40B4-BE49-F238E27FC236}">
                <a16:creationId xmlns:a16="http://schemas.microsoft.com/office/drawing/2014/main" xmlns="" id="{1A646B71-EAEF-4A3B-A46B-CF0D2412C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47688"/>
            <a:ext cx="11672887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Academia da Saúde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4">
            <a:extLst>
              <a:ext uri="{FF2B5EF4-FFF2-40B4-BE49-F238E27FC236}">
                <a16:creationId xmlns:a16="http://schemas.microsoft.com/office/drawing/2014/main" xmlns="" id="{95933A7E-1DA4-423C-AD2D-9A914AD63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8E99430-3063-4E60-8C20-9FB1B59E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0" y="1979613"/>
            <a:ext cx="8764588" cy="4562475"/>
          </a:xfrm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Práticas Integrativas e Complementares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7F3E4FFD-60B4-4C0C-B281-D0EEBB434D18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aixaDeTexto 2">
            <a:extLst>
              <a:ext uri="{FF2B5EF4-FFF2-40B4-BE49-F238E27FC236}">
                <a16:creationId xmlns:a16="http://schemas.microsoft.com/office/drawing/2014/main" xmlns="" id="{E1BE60BD-5843-4201-A691-787F21EA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1365250"/>
            <a:ext cx="71501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altLang="pt-BR" sz="2000" dirty="0"/>
              <a:t>Ampliação da PNPIC para </a:t>
            </a:r>
            <a:r>
              <a:rPr lang="pt-BR" altLang="pt-BR" sz="2000" b="1" dirty="0"/>
              <a:t>29</a:t>
            </a:r>
            <a:r>
              <a:rPr lang="pt-BR" altLang="pt-BR" sz="2000" dirty="0"/>
              <a:t> práticas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altLang="pt-BR" sz="2000" dirty="0"/>
              <a:t>Criação da Coordenação das Práticas Integrativas e Complementares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altLang="pt-BR" sz="2000" dirty="0"/>
              <a:t>Realização do 1º </a:t>
            </a:r>
            <a:r>
              <a:rPr lang="pt-BR" altLang="pt-BR" sz="2000" b="1" dirty="0"/>
              <a:t>CONGREPICS</a:t>
            </a:r>
            <a:r>
              <a:rPr lang="pt-BR" altLang="pt-BR" sz="2000" dirty="0"/>
              <a:t> (12 a 15 de março no RJ)</a:t>
            </a:r>
          </a:p>
          <a:p>
            <a:pPr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Cursos de  Introdução às Práticas Integrativas e Complementares </a:t>
            </a:r>
          </a:p>
          <a:p>
            <a:pPr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pt-BR" altLang="pt-BR" sz="2000" dirty="0">
                <a:latin typeface="+mn-lt"/>
                <a:cs typeface="Times New Roman" panose="02020603050405020304" pitchFamily="18" charset="0"/>
              </a:rPr>
              <a:t>Disponíveis no site AVASUS</a:t>
            </a:r>
          </a:p>
          <a:p>
            <a:pPr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pt-BR" sz="2000" b="1" dirty="0">
                <a:solidFill>
                  <a:srgbClr val="C00000"/>
                </a:solidFill>
              </a:rPr>
              <a:t>No estado do Paraná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2000" b="1" dirty="0"/>
              <a:t>151</a:t>
            </a:r>
            <a:r>
              <a:rPr lang="pt-BR" sz="2000" dirty="0"/>
              <a:t> estabelecimentos que ofertam o serviço de </a:t>
            </a:r>
            <a:r>
              <a:rPr lang="pt-BR" sz="2000" dirty="0" err="1"/>
              <a:t>PICs</a:t>
            </a:r>
            <a:r>
              <a:rPr lang="pt-BR" sz="2000" dirty="0"/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2000" dirty="0"/>
              <a:t> destes </a:t>
            </a:r>
            <a:r>
              <a:rPr lang="pt-BR" sz="2000" b="1" dirty="0"/>
              <a:t>22</a:t>
            </a:r>
            <a:r>
              <a:rPr lang="pt-BR" sz="2000" dirty="0"/>
              <a:t> ofertam acupuntura,</a:t>
            </a:r>
            <a:r>
              <a:rPr lang="pt-BR" sz="2000" b="1" dirty="0"/>
              <a:t>49</a:t>
            </a:r>
            <a:r>
              <a:rPr lang="pt-BR" sz="2000" dirty="0"/>
              <a:t> fitoterapia, </a:t>
            </a:r>
            <a:r>
              <a:rPr lang="pt-BR" sz="2000" b="1" dirty="0"/>
              <a:t>3</a:t>
            </a:r>
            <a:r>
              <a:rPr lang="pt-BR" sz="2000" dirty="0"/>
              <a:t> outras técnicas em medicina tradicional chinesa, </a:t>
            </a:r>
            <a:r>
              <a:rPr lang="pt-BR" sz="2000" b="1" dirty="0"/>
              <a:t>76</a:t>
            </a:r>
            <a:r>
              <a:rPr lang="pt-BR" sz="2000" dirty="0"/>
              <a:t> práticas corporais/atividade física, </a:t>
            </a:r>
            <a:r>
              <a:rPr lang="pt-BR" sz="2000" b="1" dirty="0"/>
              <a:t>1</a:t>
            </a:r>
            <a:r>
              <a:rPr lang="pt-BR" sz="2000" dirty="0"/>
              <a:t> homeopatia.</a:t>
            </a:r>
            <a:endParaRPr lang="pt-BR" altLang="pt-BR" sz="2000" dirty="0">
              <a:latin typeface="+mn-lt"/>
            </a:endParaRPr>
          </a:p>
        </p:txBody>
      </p:sp>
      <p:sp>
        <p:nvSpPr>
          <p:cNvPr id="62467" name="CaixaDeTexto 5">
            <a:extLst>
              <a:ext uri="{FF2B5EF4-FFF2-40B4-BE49-F238E27FC236}">
                <a16:creationId xmlns:a16="http://schemas.microsoft.com/office/drawing/2014/main" xmlns="" id="{8E8E01E4-397B-4014-9220-214DC0CB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11175"/>
            <a:ext cx="117252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Práticas Integrativas e Complementares</a:t>
            </a:r>
          </a:p>
        </p:txBody>
      </p:sp>
      <p:pic>
        <p:nvPicPr>
          <p:cNvPr id="62468" name="Imagem 6" descr="Recorte de Tela">
            <a:extLst>
              <a:ext uri="{FF2B5EF4-FFF2-40B4-BE49-F238E27FC236}">
                <a16:creationId xmlns:a16="http://schemas.microsoft.com/office/drawing/2014/main" xmlns="" id="{17697EB1-D291-4AC9-8615-6EFA2544E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365250"/>
            <a:ext cx="35798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>
            <a:extLst>
              <a:ext uri="{FF2B5EF4-FFF2-40B4-BE49-F238E27FC236}">
                <a16:creationId xmlns:a16="http://schemas.microsoft.com/office/drawing/2014/main" xmlns="" id="{586AC04C-95C1-4056-BFEF-278B0845A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37E713F-5889-4934-A1A5-F666D371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1979613"/>
            <a:ext cx="5748338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Alimentação e Nutrição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F0807F84-3E4D-4560-973D-1E149058FE5F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">
            <a:extLst>
              <a:ext uri="{FF2B5EF4-FFF2-40B4-BE49-F238E27FC236}">
                <a16:creationId xmlns:a16="http://schemas.microsoft.com/office/drawing/2014/main" xmlns="" id="{2007707D-3CE5-4EEF-BF4D-8D3DDBE8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1181100"/>
            <a:ext cx="46386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Programa Saúde na Escola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Adesão de </a:t>
            </a:r>
            <a:r>
              <a:rPr lang="pt-BR" altLang="pt-BR" sz="2000" b="1">
                <a:solidFill>
                  <a:srgbClr val="C00000"/>
                </a:solidFill>
              </a:rPr>
              <a:t>5.040</a:t>
            </a:r>
            <a:r>
              <a:rPr lang="pt-BR" altLang="pt-BR" sz="2000" b="1">
                <a:solidFill>
                  <a:srgbClr val="FF0000"/>
                </a:solidFill>
              </a:rPr>
              <a:t> </a:t>
            </a:r>
            <a:r>
              <a:rPr lang="pt-BR" altLang="pt-BR" sz="2000"/>
              <a:t>municípios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85 mil escolas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00000"/>
                </a:solidFill>
              </a:rPr>
              <a:t>20 milhões de educandos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0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Programa Bolsa Família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>
                <a:cs typeface="Times New Roman" panose="02020603050405020304" pitchFamily="18" charset="0"/>
              </a:rPr>
              <a:t>8.507.592  famílias acompanhadas - </a:t>
            </a:r>
            <a:r>
              <a:rPr lang="pt-BR" altLang="pt-BR" sz="2000" b="1">
                <a:solidFill>
                  <a:srgbClr val="FF0000"/>
                </a:solidFill>
                <a:cs typeface="Times New Roman" panose="02020603050405020304" pitchFamily="18" charset="0"/>
              </a:rPr>
              <a:t>77,5%</a:t>
            </a:r>
            <a:r>
              <a:rPr lang="pt-BR" altLang="pt-BR" sz="2000" b="1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/>
              <a:t>369.377 gestantes localizadas – </a:t>
            </a:r>
            <a:r>
              <a:rPr lang="pt-BR" altLang="pt-BR" sz="2000" b="1">
                <a:solidFill>
                  <a:srgbClr val="FF0000"/>
                </a:solidFill>
              </a:rPr>
              <a:t>78,04%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00000"/>
                </a:solidFill>
              </a:rPr>
              <a:t>3.805 profissionais capacitados no Curso de Gestão do PBF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000" b="1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Amamenta Alimenta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Número de tutores formados: 4.847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Número de UBS que receberam oficinas de trabalho: 2.370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C00000"/>
                </a:solidFill>
              </a:rPr>
              <a:t>Número de </a:t>
            </a:r>
            <a:r>
              <a:rPr lang="pt-BR" altLang="pt-BR" sz="2000" b="1">
                <a:solidFill>
                  <a:srgbClr val="C00000"/>
                </a:solidFill>
              </a:rPr>
              <a:t>profissionais da AB qualificados: 35.003</a:t>
            </a:r>
          </a:p>
        </p:txBody>
      </p:sp>
      <p:sp>
        <p:nvSpPr>
          <p:cNvPr id="64515" name="CaixaDeTexto 2">
            <a:extLst>
              <a:ext uri="{FF2B5EF4-FFF2-40B4-BE49-F238E27FC236}">
                <a16:creationId xmlns:a16="http://schemas.microsoft.com/office/drawing/2014/main" xmlns="" id="{75D34720-D71F-4689-8E81-38B74F95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400" y="1501775"/>
            <a:ext cx="4257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Programa Crescer Saudável: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Apoio financeiros para </a:t>
            </a:r>
            <a:r>
              <a:rPr lang="pt-BR" altLang="pt-BR" sz="2000">
                <a:cs typeface="Arial" panose="020B0604020202020204" pitchFamily="34" charset="0"/>
              </a:rPr>
              <a:t>548 </a:t>
            </a:r>
            <a:r>
              <a:rPr lang="pt-BR" altLang="pt-BR" sz="2000"/>
              <a:t>municípios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Ações de </a:t>
            </a:r>
            <a:r>
              <a:rPr lang="pt-BR" altLang="pt-BR" sz="2000" b="1">
                <a:solidFill>
                  <a:srgbClr val="C00000"/>
                </a:solidFill>
              </a:rPr>
              <a:t>prevenção e cuidado </a:t>
            </a:r>
            <a:r>
              <a:rPr lang="pt-BR" altLang="pt-BR" sz="2000">
                <a:solidFill>
                  <a:srgbClr val="C00000"/>
                </a:solidFill>
              </a:rPr>
              <a:t>da </a:t>
            </a:r>
            <a:r>
              <a:rPr lang="pt-BR" altLang="pt-BR" sz="2000" b="1">
                <a:solidFill>
                  <a:srgbClr val="C00000"/>
                </a:solidFill>
              </a:rPr>
              <a:t>criança com obesidade infantil </a:t>
            </a:r>
            <a:r>
              <a:rPr lang="pt-BR" altLang="pt-BR" sz="2000"/>
              <a:t>no âmbito do Programa Saúde na Escola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0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/>
              <a:t>Agenda Regulatória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Proposta de </a:t>
            </a:r>
            <a:r>
              <a:rPr lang="pt-BR" altLang="pt-BR" sz="2000" b="1">
                <a:solidFill>
                  <a:srgbClr val="C00000"/>
                </a:solidFill>
              </a:rPr>
              <a:t>taxação de bebidas açucaradas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Proposta de rotulagem nutricional frontal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/>
              <a:t>apoio na regulamentação da publicidade infantil de alimentos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pic>
        <p:nvPicPr>
          <p:cNvPr id="64516" name="Picture 2" descr="Z:\Equipe Promoção\AÇÕES ATÉ 2014\Amamenta e Alimenta\Imagem Amamenta e Alimenta ALTA RESOLUÇÃO.png">
            <a:extLst>
              <a:ext uri="{FF2B5EF4-FFF2-40B4-BE49-F238E27FC236}">
                <a16:creationId xmlns:a16="http://schemas.microsoft.com/office/drawing/2014/main" xmlns="" id="{D4788FF5-2479-47F4-AFFA-3625FC58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24363"/>
            <a:ext cx="12684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0" descr="Logomarca PSE">
            <a:extLst>
              <a:ext uri="{FF2B5EF4-FFF2-40B4-BE49-F238E27FC236}">
                <a16:creationId xmlns:a16="http://schemas.microsoft.com/office/drawing/2014/main" xmlns="" id="{65F5196C-1561-4248-80C9-904C2EFB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1071563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8" descr="Resultado de imagem para programa bolsa familia">
            <a:extLst>
              <a:ext uri="{FF2B5EF4-FFF2-40B4-BE49-F238E27FC236}">
                <a16:creationId xmlns:a16="http://schemas.microsoft.com/office/drawing/2014/main" xmlns="" id="{C43B5813-17E2-4A18-AC39-F355F259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2797175"/>
            <a:ext cx="13684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CaixaDeTexto 8">
            <a:extLst>
              <a:ext uri="{FF2B5EF4-FFF2-40B4-BE49-F238E27FC236}">
                <a16:creationId xmlns:a16="http://schemas.microsoft.com/office/drawing/2014/main" xmlns="" id="{FF4561BA-B790-4E6C-8071-11BF573F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7688"/>
            <a:ext cx="116586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Resultados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4">
            <a:extLst>
              <a:ext uri="{FF2B5EF4-FFF2-40B4-BE49-F238E27FC236}">
                <a16:creationId xmlns:a16="http://schemas.microsoft.com/office/drawing/2014/main" xmlns="" id="{30CADB2B-2A32-4FB2-AC9D-F4D4EF19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15925"/>
            <a:ext cx="116109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Evidências de Resultados na Atenção Básica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6C8A89D-D756-4FEE-B112-CF50C220EA9A}"/>
              </a:ext>
            </a:extLst>
          </p:cNvPr>
          <p:cNvSpPr/>
          <p:nvPr/>
        </p:nvSpPr>
        <p:spPr>
          <a:xfrm>
            <a:off x="1376363" y="1495425"/>
            <a:ext cx="10126662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34% menos crianças com baixo peso </a:t>
            </a:r>
            <a:r>
              <a:rPr lang="pt-BR" sz="2800" dirty="0"/>
              <a:t>e </a:t>
            </a:r>
            <a:r>
              <a:rPr lang="pt-BR" sz="2800" b="1" dirty="0"/>
              <a:t>cobertura vacinal 2 vezes melhor </a:t>
            </a:r>
            <a:r>
              <a:rPr lang="pt-BR" sz="2800" dirty="0"/>
              <a:t>em municípios com mais de 70% de cobertura de AB.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Desnutrição infantil crônica foi reduzida em 50% </a:t>
            </a:r>
            <a:r>
              <a:rPr lang="pt-BR" sz="2800" dirty="0"/>
              <a:t>de 1996 a 2007, e foi maior e mais rápida em municípios com maior cobertura de AB. (Monteiro, 2009).</a:t>
            </a:r>
          </a:p>
          <a:p>
            <a:pPr>
              <a:defRPr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69% menos gestantes sem pré-natal </a:t>
            </a:r>
            <a:r>
              <a:rPr lang="pt-BR" sz="2800" dirty="0"/>
              <a:t>nos municípios com grandes coberturas de atenção básica. </a:t>
            </a:r>
          </a:p>
          <a:p>
            <a:pPr>
              <a:defRPr/>
            </a:pPr>
            <a:endParaRPr lang="pt-BR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4">
            <a:extLst>
              <a:ext uri="{FF2B5EF4-FFF2-40B4-BE49-F238E27FC236}">
                <a16:creationId xmlns:a16="http://schemas.microsoft.com/office/drawing/2014/main" xmlns="" id="{349938DD-41D0-4B76-BB63-8A1125B7A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6C6C36D-10AC-47B5-94A4-DB6FA7CB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600" y="1979613"/>
            <a:ext cx="4440238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PMAQ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9CB1CD4-DE3A-4124-A216-06D0A18B2AF8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70BBBCB-CF05-4A72-97D5-FA6919822FE4}"/>
              </a:ext>
            </a:extLst>
          </p:cNvPr>
          <p:cNvSpPr/>
          <p:nvPr/>
        </p:nvSpPr>
        <p:spPr>
          <a:xfrm>
            <a:off x="1228725" y="1125538"/>
            <a:ext cx="92837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+mn-lt"/>
                <a:cs typeface="Times New Roman" panose="02020603050405020304" pitchFamily="18" charset="0"/>
              </a:rPr>
              <a:t>Objetivos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Induzir a ampliação do </a:t>
            </a:r>
            <a:r>
              <a:rPr lang="pt-BR" b="1" dirty="0">
                <a:latin typeface="+mn-lt"/>
                <a:cs typeface="Times New Roman" panose="02020603050405020304" pitchFamily="18" charset="0"/>
              </a:rPr>
              <a:t>acesso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+mn-lt"/>
                <a:cs typeface="Times New Roman" panose="02020603050405020304" pitchFamily="18" charset="0"/>
              </a:rPr>
              <a:t>  Melhorar da </a:t>
            </a:r>
            <a:r>
              <a:rPr lang="pt-BR" b="1" dirty="0">
                <a:latin typeface="+mn-lt"/>
                <a:cs typeface="Times New Roman" panose="02020603050405020304" pitchFamily="18" charset="0"/>
              </a:rPr>
              <a:t>qualidade 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da Atenção Básica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+mn-lt"/>
                <a:cs typeface="Times New Roman" panose="02020603050405020304" pitchFamily="18" charset="0"/>
              </a:rPr>
              <a:t> Garantir </a:t>
            </a:r>
            <a:r>
              <a:rPr lang="pt-BR" b="1" dirty="0">
                <a:latin typeface="+mn-lt"/>
                <a:cs typeface="Times New Roman" panose="02020603050405020304" pitchFamily="18" charset="0"/>
              </a:rPr>
              <a:t>padrão de qualidade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 comparável nacional, regional e localmente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+mn-lt"/>
                <a:cs typeface="Times New Roman" panose="02020603050405020304" pitchFamily="18" charset="0"/>
              </a:rPr>
              <a:t>Transparência e efetividade 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das ações governamentais direcionadas à AB</a:t>
            </a:r>
          </a:p>
        </p:txBody>
      </p:sp>
      <p:pic>
        <p:nvPicPr>
          <p:cNvPr id="66563" name="Picture 2">
            <a:extLst>
              <a:ext uri="{FF2B5EF4-FFF2-40B4-BE49-F238E27FC236}">
                <a16:creationId xmlns:a16="http://schemas.microsoft.com/office/drawing/2014/main" xmlns="" id="{86904378-761C-445F-B638-CFF0BD44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9900" y="1198563"/>
            <a:ext cx="23050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14955B78-B542-4B48-924C-1E673200E53E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3409950"/>
          <a:ext cx="9283699" cy="260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2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5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3º Ciclo (2016/2017)</a:t>
                      </a:r>
                    </a:p>
                  </a:txBody>
                  <a:tcPr marL="121948" marR="121948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121948" marR="121948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Percentual</a:t>
                      </a:r>
                    </a:p>
                  </a:txBody>
                  <a:tcPr marL="121948" marR="121948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</a:t>
                      </a:r>
                    </a:p>
                  </a:txBody>
                  <a:tcPr marL="121948" marR="121948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Percentual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48" marR="121948" marT="45740" marB="457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Municípios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5.324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95,6 %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Equipes</a:t>
                      </a:r>
                      <a:r>
                        <a:rPr lang="pt-BR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Atenção Básica 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38.865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93,9 %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2179</a:t>
                      </a:r>
                      <a:endParaRPr lang="pt-BR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Equipes AB com Saúde Bucal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25.090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95,2 %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1185</a:t>
                      </a:r>
                      <a:endParaRPr lang="pt-BR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NASF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4.110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91,2 %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  <a:endParaRPr lang="pt-BR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82,5%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+mn-lt"/>
                          <a:cs typeface="Times New Roman" panose="02020603050405020304" pitchFamily="18" charset="0"/>
                        </a:rPr>
                        <a:t>CEO ( 3 ciclo)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953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pt-BR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88,5%</a:t>
                      </a:r>
                    </a:p>
                  </a:txBody>
                  <a:tcPr marL="91463" marR="91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6608" name="CaixaDeTexto 6">
            <a:extLst>
              <a:ext uri="{FF2B5EF4-FFF2-40B4-BE49-F238E27FC236}">
                <a16:creationId xmlns:a16="http://schemas.microsoft.com/office/drawing/2014/main" xmlns="" id="{EE42B676-09D5-4E97-AC6D-15F4B7FB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7688"/>
            <a:ext cx="116744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PMAQ – Objetivos e Características do Programa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7EA09F3-3D59-49CD-A9D1-72A82B8B83A8}"/>
              </a:ext>
            </a:extLst>
          </p:cNvPr>
          <p:cNvGraphicFramePr/>
          <p:nvPr/>
        </p:nvGraphicFramePr>
        <p:xfrm>
          <a:off x="1530678" y="1527000"/>
          <a:ext cx="10137227" cy="448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7" name="Retângulo 3">
            <a:extLst>
              <a:ext uri="{FF2B5EF4-FFF2-40B4-BE49-F238E27FC236}">
                <a16:creationId xmlns:a16="http://schemas.microsoft.com/office/drawing/2014/main" xmlns="" id="{2B9B34A0-F02D-43FB-ADB8-19943796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813175"/>
            <a:ext cx="210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R$ 27 mi</a:t>
            </a:r>
          </a:p>
        </p:txBody>
      </p:sp>
      <p:sp>
        <p:nvSpPr>
          <p:cNvPr id="67588" name="Retângulo 8">
            <a:extLst>
              <a:ext uri="{FF2B5EF4-FFF2-40B4-BE49-F238E27FC236}">
                <a16:creationId xmlns:a16="http://schemas.microsoft.com/office/drawing/2014/main" xmlns="" id="{C4A86FF9-1982-4DF7-BC8C-52CD56C1E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429000"/>
            <a:ext cx="2109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R$ 739 mi</a:t>
            </a:r>
          </a:p>
        </p:txBody>
      </p:sp>
      <p:sp>
        <p:nvSpPr>
          <p:cNvPr id="67589" name="Retângulo 9">
            <a:extLst>
              <a:ext uri="{FF2B5EF4-FFF2-40B4-BE49-F238E27FC236}">
                <a16:creationId xmlns:a16="http://schemas.microsoft.com/office/drawing/2014/main" xmlns="" id="{47BA822C-83F8-4475-B3A3-06512D5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076575"/>
            <a:ext cx="21097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R$ 1,1 bi</a:t>
            </a:r>
          </a:p>
        </p:txBody>
      </p:sp>
      <p:sp>
        <p:nvSpPr>
          <p:cNvPr id="67590" name="Retângulo 10">
            <a:extLst>
              <a:ext uri="{FF2B5EF4-FFF2-40B4-BE49-F238E27FC236}">
                <a16:creationId xmlns:a16="http://schemas.microsoft.com/office/drawing/2014/main" xmlns="" id="{AAD3D268-D702-40D5-99FB-1A6A6F19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2719388"/>
            <a:ext cx="2108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R$ 1,5 bi</a:t>
            </a:r>
          </a:p>
        </p:txBody>
      </p:sp>
      <p:sp>
        <p:nvSpPr>
          <p:cNvPr id="67591" name="Retângulo 12">
            <a:extLst>
              <a:ext uri="{FF2B5EF4-FFF2-40B4-BE49-F238E27FC236}">
                <a16:creationId xmlns:a16="http://schemas.microsoft.com/office/drawing/2014/main" xmlns="" id="{C4B0121E-A07A-44E7-9FCF-B053AE0D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23352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R$ 1,6 bi</a:t>
            </a:r>
          </a:p>
        </p:txBody>
      </p:sp>
      <p:sp>
        <p:nvSpPr>
          <p:cNvPr id="67592" name="Retângulo 13">
            <a:extLst>
              <a:ext uri="{FF2B5EF4-FFF2-40B4-BE49-F238E27FC236}">
                <a16:creationId xmlns:a16="http://schemas.microsoft.com/office/drawing/2014/main" xmlns="" id="{C65B2CBF-8944-45CA-9CCB-C9238DA5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25" y="1620838"/>
            <a:ext cx="2109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R$ 1,8 bi</a:t>
            </a:r>
          </a:p>
        </p:txBody>
      </p:sp>
      <p:sp>
        <p:nvSpPr>
          <p:cNvPr id="67593" name="Retângulo 14">
            <a:extLst>
              <a:ext uri="{FF2B5EF4-FFF2-40B4-BE49-F238E27FC236}">
                <a16:creationId xmlns:a16="http://schemas.microsoft.com/office/drawing/2014/main" xmlns="" id="{53867310-87D5-49B5-92FD-19B32C40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1971675"/>
            <a:ext cx="21097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Black" panose="020B0A04020102020204" pitchFamily="34" charset="0"/>
                <a:cs typeface="Aharoni" pitchFamily="2" charset="0"/>
              </a:rPr>
              <a:t>R$ 1,8 bi</a:t>
            </a:r>
          </a:p>
        </p:txBody>
      </p:sp>
      <p:sp>
        <p:nvSpPr>
          <p:cNvPr id="20491" name="CaixaDeTexto 6">
            <a:extLst>
              <a:ext uri="{FF2B5EF4-FFF2-40B4-BE49-F238E27FC236}">
                <a16:creationId xmlns:a16="http://schemas.microsoft.com/office/drawing/2014/main" xmlns="" id="{A6103CE2-AE38-432C-B625-4D24DDCA2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5486400"/>
            <a:ext cx="3811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+mn-lt"/>
              </a:rPr>
              <a:t>Total = R$ 8,5 bilhões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91FCE3B-3D95-483D-8F88-595BC9527836}"/>
              </a:ext>
            </a:extLst>
          </p:cNvPr>
          <p:cNvSpPr/>
          <p:nvPr/>
        </p:nvSpPr>
        <p:spPr>
          <a:xfrm>
            <a:off x="5062176" y="5447997"/>
            <a:ext cx="3810659" cy="59033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598" name="CaixaDeTexto 12">
            <a:extLst>
              <a:ext uri="{FF2B5EF4-FFF2-40B4-BE49-F238E27FC236}">
                <a16:creationId xmlns:a16="http://schemas.microsoft.com/office/drawing/2014/main" xmlns="" id="{9A990676-6C15-4F1E-90C0-410D1F49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7688"/>
            <a:ext cx="1153795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PMAQ- Investimentos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>
            <a:extLst>
              <a:ext uri="{FF2B5EF4-FFF2-40B4-BE49-F238E27FC236}">
                <a16:creationId xmlns:a16="http://schemas.microsoft.com/office/drawing/2014/main" xmlns="" id="{926F608E-DD67-4623-BC8C-9C67CEE4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51300"/>
            <a:ext cx="2368550" cy="2192338"/>
          </a:xfrm>
          <a:prstGeom prst="rect">
            <a:avLst/>
          </a:prstGeom>
          <a:blipFill dpi="0" rotWithShape="1">
            <a:blip r:embed="rId4" cstate="print">
              <a:alphaModFix amt="73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6">
            <a:extLst>
              <a:ext uri="{FF2B5EF4-FFF2-40B4-BE49-F238E27FC236}">
                <a16:creationId xmlns:a16="http://schemas.microsoft.com/office/drawing/2014/main" xmlns="" id="{C84A9441-41BC-452B-9D9B-0023B1F8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060825"/>
            <a:ext cx="23955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>
            <a:extLst>
              <a:ext uri="{FF2B5EF4-FFF2-40B4-BE49-F238E27FC236}">
                <a16:creationId xmlns:a16="http://schemas.microsoft.com/office/drawing/2014/main" xmlns="" id="{C28E5EB3-EB13-4BCC-B459-6EE60F7E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844925"/>
            <a:ext cx="26019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C0590463-D853-4AF2-AF6E-D0E5D2218593}"/>
              </a:ext>
            </a:extLst>
          </p:cNvPr>
          <p:cNvGraphicFramePr>
            <a:graphicFrameLocks noGrp="1"/>
          </p:cNvGraphicFramePr>
          <p:nvPr/>
        </p:nvGraphicFramePr>
        <p:xfrm>
          <a:off x="366713" y="966788"/>
          <a:ext cx="11466512" cy="287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8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0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37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3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608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latin typeface="+mj-lt"/>
                        </a:rPr>
                        <a:t>1º</a:t>
                      </a:r>
                      <a:r>
                        <a:rPr lang="pt-BR" sz="1900" baseline="0" dirty="0">
                          <a:latin typeface="+mj-lt"/>
                        </a:rPr>
                        <a:t> Ciclo (2011/2012)</a:t>
                      </a:r>
                      <a:endParaRPr lang="pt-BR" sz="1900" dirty="0">
                        <a:latin typeface="+mj-lt"/>
                      </a:endParaRPr>
                    </a:p>
                  </a:txBody>
                  <a:tcPr marL="121936" marR="121936" marT="60571" marB="6057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>
                          <a:latin typeface="+mj-lt"/>
                        </a:rPr>
                        <a:t>2º Ciclo  (2013/2014)</a:t>
                      </a:r>
                    </a:p>
                  </a:txBody>
                  <a:tcPr marL="121936" marR="121936" marT="60571" marB="6057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3º Ciclo (2016/2017)</a:t>
                      </a:r>
                    </a:p>
                  </a:txBody>
                  <a:tcPr marL="121936" marR="121936" marT="60571" marB="6057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>
                          <a:latin typeface="+mj-lt"/>
                        </a:rPr>
                        <a:t>%</a:t>
                      </a:r>
                    </a:p>
                  </a:txBody>
                  <a:tcPr marL="121936" marR="121936" marT="60571" marB="60571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046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rgbClr val="002060"/>
                          </a:solidFill>
                          <a:latin typeface="+mj-lt"/>
                        </a:rPr>
                        <a:t>3.965 municípios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rgbClr val="002060"/>
                          </a:solidFill>
                          <a:latin typeface="+mj-lt"/>
                        </a:rPr>
                        <a:t>71,2 %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5.070 municípios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91,0 %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5.324 municípios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pt-BR" sz="15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55" marR="9145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912">
                <a:tc>
                  <a:txBody>
                    <a:bodyPr/>
                    <a:lstStyle/>
                    <a:p>
                      <a:pPr marL="714375" indent="-714375" algn="l" defTabSz="914400" rtl="0" eaLnBrk="1" latinLnBrk="0" hangingPunct="1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17.482 	Equipes de AB</a:t>
                      </a:r>
                      <a:r>
                        <a:rPr lang="pt-BR" sz="1500" b="1" kern="1200" baseline="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e Saúde Bucal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2060"/>
                          </a:solidFill>
                          <a:latin typeface="+mj-lt"/>
                        </a:rPr>
                        <a:t>53,1 %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30.523 Equipes</a:t>
                      </a:r>
                      <a:r>
                        <a:rPr lang="pt-BR" sz="1500" b="1" kern="1200" baseline="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AB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19.946 Equipes de Saúde Bucal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88,7 %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89,6%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38.865 </a:t>
                      </a: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Equipes</a:t>
                      </a:r>
                      <a:r>
                        <a:rPr lang="pt-BR" sz="1500" b="1" kern="1200" baseline="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Atenção Básica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25.090 Equipes com Saúde Bucal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94 %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9595,6 %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55" marR="9145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046">
                <a:tc>
                  <a:txBody>
                    <a:bodyPr/>
                    <a:lstStyle/>
                    <a:p>
                      <a:pPr marL="714375" indent="-714375" algn="ctr" defTabSz="914400" rtl="0" eaLnBrk="1" latinLnBrk="0" hangingPunct="1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206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1.813 NASF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93,0%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4110 </a:t>
                      </a: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NASF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94 %</a:t>
                      </a:r>
                    </a:p>
                  </a:txBody>
                  <a:tcPr marL="91455" marR="9145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046">
                <a:tc>
                  <a:txBody>
                    <a:bodyPr/>
                    <a:lstStyle/>
                    <a:p>
                      <a:pPr marL="714375" indent="-714375" algn="ctr" defTabSz="914400" rtl="0" eaLnBrk="1" latinLnBrk="0" hangingPunct="1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00206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121936" marR="121936" marT="60571" marB="60571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860 CEO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94,2%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953</a:t>
                      </a: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CEO</a:t>
                      </a:r>
                    </a:p>
                  </a:txBody>
                  <a:tcPr marL="91455" marR="9145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1455" marR="9145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09D9DE8-1FCA-4FBD-96E9-CCFBFCF88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36837" t="16524" r="39003" b="67425"/>
          <a:stretch/>
        </p:blipFill>
        <p:spPr bwMode="auto">
          <a:xfrm>
            <a:off x="10284143" y="100013"/>
            <a:ext cx="1780751" cy="651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6" name="CaixaDeTexto 7">
            <a:extLst>
              <a:ext uri="{FF2B5EF4-FFF2-40B4-BE49-F238E27FC236}">
                <a16:creationId xmlns:a16="http://schemas.microsoft.com/office/drawing/2014/main" xmlns="" id="{C33BE378-3524-4420-BB1F-B0BC635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00013"/>
            <a:ext cx="9901238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PMAQ-AB/CEO – Número de municípios e equipes participantes</a:t>
            </a: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aixaDeTexto 1">
            <a:extLst>
              <a:ext uri="{FF2B5EF4-FFF2-40B4-BE49-F238E27FC236}">
                <a16:creationId xmlns:a16="http://schemas.microsoft.com/office/drawing/2014/main" xmlns="" id="{C4AFDF7C-5FD4-4526-8C98-5738B8F2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50988"/>
            <a:ext cx="107965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/>
              <a:t> Avaliação de 77% das equipes participantes.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/>
              <a:t> Reuniões em todos os Estados dos Grupos de Trabalho do PMAQ  - com representação do Ministério da Saúde, Secretaria Estadual, COSEMS e Universidade.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/>
              <a:t> Relatórios públicos dos indicadores monitorados pelo programa.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/>
              <a:t> Consolidação do Sistema </a:t>
            </a:r>
            <a:r>
              <a:rPr lang="pt-BR" altLang="pt-BR" sz="2400" i="1"/>
              <a:t>on line </a:t>
            </a:r>
            <a:r>
              <a:rPr lang="pt-BR" altLang="pt-BR" sz="2400"/>
              <a:t>de Autovaliação – AMAQ on line.</a:t>
            </a:r>
          </a:p>
        </p:txBody>
      </p:sp>
      <p:sp>
        <p:nvSpPr>
          <p:cNvPr id="70659" name="CaixaDeTexto 3">
            <a:extLst>
              <a:ext uri="{FF2B5EF4-FFF2-40B4-BE49-F238E27FC236}">
                <a16:creationId xmlns:a16="http://schemas.microsoft.com/office/drawing/2014/main" xmlns="" id="{54F751F6-605D-4C85-8D86-9804DB9F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47688"/>
            <a:ext cx="1153795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PMAQ - Ações em 2017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agem 4">
            <a:extLst>
              <a:ext uri="{FF2B5EF4-FFF2-40B4-BE49-F238E27FC236}">
                <a16:creationId xmlns:a16="http://schemas.microsoft.com/office/drawing/2014/main" xmlns="" id="{6AAD32E9-8D57-48AA-AF27-6737E5E39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8CCD636-A437-4253-BEF6-22291F0F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600" y="1979613"/>
            <a:ext cx="4440238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Mais Médicos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E426DC20-2B99-4D5A-8AFD-BCCD746714BF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>
            <a:extLst>
              <a:ext uri="{FF2B5EF4-FFF2-40B4-BE49-F238E27FC236}">
                <a16:creationId xmlns:a16="http://schemas.microsoft.com/office/drawing/2014/main" xmlns="" id="{1A48CC2B-6C66-4A21-981D-E5D4E6FE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61"/>
          <a:stretch>
            <a:fillRect/>
          </a:stretch>
        </p:blipFill>
        <p:spPr bwMode="auto">
          <a:xfrm>
            <a:off x="838200" y="1006475"/>
            <a:ext cx="10926763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0B54736-533E-4635-9298-BF01FB67BAD9}"/>
              </a:ext>
            </a:extLst>
          </p:cNvPr>
          <p:cNvSpPr txBox="1">
            <a:spLocks/>
          </p:cNvSpPr>
          <p:nvPr/>
        </p:nvSpPr>
        <p:spPr>
          <a:xfrm>
            <a:off x="7324725" y="4133850"/>
            <a:ext cx="3629025" cy="22812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Número de médicos no PR: 983  </a:t>
            </a:r>
          </a:p>
        </p:txBody>
      </p:sp>
      <p:sp>
        <p:nvSpPr>
          <p:cNvPr id="72708" name="CaixaDeTexto 1">
            <a:extLst>
              <a:ext uri="{FF2B5EF4-FFF2-40B4-BE49-F238E27FC236}">
                <a16:creationId xmlns:a16="http://schemas.microsoft.com/office/drawing/2014/main" xmlns="" id="{B7E159AE-C8F4-456D-A787-F789E2C40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8925"/>
            <a:ext cx="10926763" cy="585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/>
              <a:t>Mais Médicos para o Brasil </a:t>
            </a:r>
          </a:p>
        </p:txBody>
      </p:sp>
      <p:sp>
        <p:nvSpPr>
          <p:cNvPr id="72709" name="CaixaDeTexto 3">
            <a:extLst>
              <a:ext uri="{FF2B5EF4-FFF2-40B4-BE49-F238E27FC236}">
                <a16:creationId xmlns:a16="http://schemas.microsoft.com/office/drawing/2014/main" xmlns="" id="{EEF50378-53A5-460F-921E-A8017AA5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8213"/>
            <a:ext cx="230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Fonte: SGTES Jan/2018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m 4">
            <a:extLst>
              <a:ext uri="{FF2B5EF4-FFF2-40B4-BE49-F238E27FC236}">
                <a16:creationId xmlns:a16="http://schemas.microsoft.com/office/drawing/2014/main" xmlns="" id="{59C6850D-5BBB-4E62-951A-90E6CF512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DD6E11C-A35B-47BD-BCC2-683605F8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663" y="1870075"/>
            <a:ext cx="7989887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Tessaúde</a:t>
            </a: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 Brasil Redes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A7BC4AA-A4A8-4688-BC16-C898EC953339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710F499-D4F1-44F4-9E7E-3C112A16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309688"/>
            <a:ext cx="10768012" cy="41576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/>
              <a:t>Programa Nacional Telessaúde</a:t>
            </a:r>
            <a:r>
              <a:rPr lang="pt-BR" sz="2000" dirty="0"/>
              <a:t> é uma iniciativa do Ministério da Saúde para promover a </a:t>
            </a:r>
            <a:r>
              <a:rPr lang="pt-BR" sz="2000" dirty="0" err="1"/>
              <a:t>telessaúde</a:t>
            </a:r>
            <a:r>
              <a:rPr lang="pt-BR" sz="2000" dirty="0"/>
              <a:t>, proporcionando a interação à distância entre profissionais, trabalhadores e estudantes de saúde ou entre estes e usuários, por meio da integração de ensino e serviço com foco na Atenção Básica do Sistema Único de Saúde.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/>
              <a:t>Núcleo de Telessaúde</a:t>
            </a:r>
            <a:r>
              <a:rPr lang="pt-BR" sz="2000" dirty="0"/>
              <a:t> é o estabelecimento de Saúde que desenvolve atividades técnicas, científicas e administrativas para planejar, executar, monitorar e avaliar as atividades do Programa.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pt-BR" altLang="pt-BR" sz="2000" b="1" dirty="0"/>
              <a:t>Resultados almejados: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Aumento de resolubilidade clínica na Atenção Básica.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Melhoria na regulação de acesso à Atenção Especializada.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Uso racional dos recursos em Saúde.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rgbClr val="FF0000"/>
                </a:solidFill>
              </a:rPr>
              <a:t>Qualificação dos profissionais e trabalhadores do SUS.</a:t>
            </a:r>
          </a:p>
          <a:p>
            <a:pPr>
              <a:buClr>
                <a:schemeClr val="tx1"/>
              </a:buClr>
              <a:defRPr/>
            </a:pPr>
            <a:endParaRPr lang="pt-BR" alt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CaixaDeTexto 3">
            <a:extLst>
              <a:ext uri="{FF2B5EF4-FFF2-40B4-BE49-F238E27FC236}">
                <a16:creationId xmlns:a16="http://schemas.microsoft.com/office/drawing/2014/main" xmlns="" id="{A6B138E9-4214-4E2D-99FF-1CFAFBAC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547688"/>
            <a:ext cx="117205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Telessaúde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Conteúdo 2">
            <a:extLst>
              <a:ext uri="{FF2B5EF4-FFF2-40B4-BE49-F238E27FC236}">
                <a16:creationId xmlns:a16="http://schemas.microsoft.com/office/drawing/2014/main" xmlns="" id="{A119EC15-D9BD-4D81-AAFC-A3E1F012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681038"/>
            <a:ext cx="11285538" cy="4541837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 b="1" u="sng"/>
              <a:t>Tele-educação</a:t>
            </a:r>
            <a:r>
              <a:rPr lang="pt-BR" altLang="pt-BR" sz="2100"/>
              <a:t> é um serviço de telessaúde voltado à qualificação dos profissionais, trabalhadores e estudantes por meio da difusão de conhecimentos relevantes, da indução atitudes e do desenvolvimento de habilidades para a organização de processos de trabalho.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/>
              <a:t>Subtipos atuais de Tele-educação:	</a:t>
            </a:r>
          </a:p>
          <a:p>
            <a:pPr marL="457200" lvl="1" indent="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1700"/>
              <a:t>- Tele-educação Assincronas  (cursos)</a:t>
            </a:r>
          </a:p>
          <a:p>
            <a:pPr marL="457200" lvl="1" indent="0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1700"/>
              <a:t>- Tele-educação Sincronas  (webpalestras, webaulas, webseminários, Fóruns de Discussões e reuniões de matriciamento).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 b="1" u="sng"/>
              <a:t>Teleconsultoria</a:t>
            </a:r>
            <a:r>
              <a:rPr lang="pt-BR" altLang="pt-BR" sz="2100" u="sng"/>
              <a:t> </a:t>
            </a:r>
            <a:r>
              <a:rPr lang="pt-BR" altLang="pt-BR" sz="2100"/>
              <a:t>é um serviço de atendimento bidirecional  para profissionais de saúde que procuram por soluções em geral, esclarecimentos sobre dúvidas ou outras solicitações devido a problemas técnicos relacionados a procedimentos clínicos ou de processo de trabalho.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 b="1" u="sng"/>
              <a:t>Teleconsultoria sistematizada </a:t>
            </a:r>
            <a:r>
              <a:rPr lang="pt-BR" altLang="pt-BR" sz="2100"/>
              <a:t>é um serviço de disponibilização de perguntas e respostas sistematizadas com base na organização das recorrências das teleconsultorias e construídas com base na revisão bibliográfica, nas melhores evidências científicas e clínicas e no papel ordenador da Atenção Básica à Saúde e publicadas em Biblioteca Virtual pelo Ministério da Saúde.  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xmlns="" id="{7DADE611-D633-45DF-90C9-0684F14C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6237288"/>
            <a:ext cx="42243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t" hangingPunct="1">
              <a:defRPr/>
            </a:pPr>
            <a:r>
              <a:rPr lang="pt-BR" altLang="pt-BR" sz="1050" b="1" dirty="0"/>
              <a:t>Portarias: 2546/2011,  2554/2011 e 2859/2011</a:t>
            </a:r>
          </a:p>
          <a:p>
            <a:pPr fontAlgn="t">
              <a:defRPr/>
            </a:pPr>
            <a:r>
              <a:rPr lang="pt-BR" altLang="pt-BR" sz="1050" b="1" dirty="0"/>
              <a:t>Nota Técnica Nº 50/2015</a:t>
            </a:r>
          </a:p>
        </p:txBody>
      </p:sp>
      <p:sp>
        <p:nvSpPr>
          <p:cNvPr id="76804" name="CaixaDeTexto 3">
            <a:extLst>
              <a:ext uri="{FF2B5EF4-FFF2-40B4-BE49-F238E27FC236}">
                <a16:creationId xmlns:a16="http://schemas.microsoft.com/office/drawing/2014/main" xmlns="" id="{6D5CBD71-4AE0-45CF-9D99-C59BDC8F3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8588"/>
            <a:ext cx="115220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Modalidades de Telessaúde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xmlns="" id="{80E54C14-05D0-4782-8587-0224A6265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748338"/>
            <a:ext cx="502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" b="1">
                <a:ea typeface="MS PGothic" panose="020B0600070205080204" pitchFamily="34" charset="-128"/>
                <a:cs typeface="Arial" panose="020B0604020202020204" pitchFamily="34" charset="0"/>
              </a:rPr>
              <a:t>Cobertura com parâmetro de cálculo de 3000 habitantes por equipes de saúde da família e equipes equivalentes (compostas por 60h ambulatoriais de clínicos, ginecologistas-obstetras e pediatras), utilizando no cálculo a população do IBGE de 2012.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600" b="1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" b="1">
                <a:ea typeface="MS PGothic" panose="020B0600070205080204" pitchFamily="34" charset="-128"/>
                <a:cs typeface="Arial" panose="020B0604020202020204" pitchFamily="34" charset="0"/>
              </a:rPr>
              <a:t>** Parâmetro de Cobertura de 3.450 habitantes por equipe e como referência a população IBGE, 2012.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750C12-90BB-4359-AEC9-C6EE88083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132" t="29824" r="51859" b="19975"/>
          <a:stretch/>
        </p:blipFill>
        <p:spPr bwMode="auto">
          <a:xfrm>
            <a:off x="819150" y="1304925"/>
            <a:ext cx="4335463" cy="425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52F7934F-8D65-4F7C-B22F-CDC9FE89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" t="42445" r="83681" b="42444"/>
          <a:stretch>
            <a:fillRect/>
          </a:stretch>
        </p:blipFill>
        <p:spPr bwMode="auto">
          <a:xfrm>
            <a:off x="1973263" y="4348163"/>
            <a:ext cx="10144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8">
            <a:extLst>
              <a:ext uri="{FF2B5EF4-FFF2-40B4-BE49-F238E27FC236}">
                <a16:creationId xmlns:a16="http://schemas.microsoft.com/office/drawing/2014/main" xmlns="" id="{E996D8C6-44B5-420B-8313-06250D19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1111250"/>
            <a:ext cx="6229350" cy="4924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2100" b="1" dirty="0">
                <a:cs typeface="Arial" pitchFamily="34" charset="0"/>
              </a:rPr>
              <a:t>75% da população coberta pela atenção básica</a:t>
            </a:r>
            <a:r>
              <a:rPr lang="pt-BR" altLang="pt-BR" sz="2100" dirty="0">
                <a:cs typeface="Arial" pitchFamily="34" charset="0"/>
              </a:rPr>
              <a:t>, considerando-se, além das equipes de Saúde da Família, equipes equivalentes formadas por clínicos gerais, ginecologistas-obstetras e pediatras.*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21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2100" b="1" dirty="0">
                <a:cs typeface="Arial" pitchFamily="34" charset="0"/>
              </a:rPr>
              <a:t>64% da população coberta por Equipes de Saúde da Família</a:t>
            </a:r>
            <a:r>
              <a:rPr lang="pt-BR" altLang="pt-BR" sz="2100" dirty="0">
                <a:cs typeface="Arial" pitchFamily="34" charset="0"/>
              </a:rPr>
              <a:t>.**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1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100" b="1" dirty="0">
                <a:cs typeface="Arial" pitchFamily="34" charset="0"/>
              </a:rPr>
              <a:t>43.741</a:t>
            </a:r>
            <a:r>
              <a:rPr lang="pt-BR" altLang="pt-BR" sz="2100" b="1" dirty="0">
                <a:cs typeface="Arial" pitchFamily="34" charset="0"/>
              </a:rPr>
              <a:t> equipes de Saúde da Família </a:t>
            </a:r>
            <a:r>
              <a:rPr lang="pt-BR" altLang="pt-BR" sz="2100" dirty="0">
                <a:cs typeface="Arial" pitchFamily="34" charset="0"/>
              </a:rPr>
              <a:t>cuidam de mais de </a:t>
            </a:r>
            <a:r>
              <a:rPr lang="pt-BR" altLang="pt-BR" sz="2100" b="1" dirty="0">
                <a:cs typeface="Arial" pitchFamily="34" charset="0"/>
              </a:rPr>
              <a:t>134</a:t>
            </a:r>
            <a:r>
              <a:rPr lang="pt-BR" altLang="pt-BR" sz="2100" dirty="0">
                <a:cs typeface="Arial" pitchFamily="34" charset="0"/>
              </a:rPr>
              <a:t> </a:t>
            </a:r>
            <a:r>
              <a:rPr lang="pt-BR" altLang="pt-BR" sz="2100" b="1" dirty="0">
                <a:cs typeface="Arial" pitchFamily="34" charset="0"/>
              </a:rPr>
              <a:t>milhões de cidadãos.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21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2100" dirty="0">
                <a:cs typeface="Arial" pitchFamily="34" charset="0"/>
              </a:rPr>
              <a:t>Distribuída em</a:t>
            </a:r>
            <a:r>
              <a:rPr lang="pt-BR" altLang="pt-BR" sz="2100" b="1" dirty="0">
                <a:cs typeface="Arial" pitchFamily="34" charset="0"/>
              </a:rPr>
              <a:t>  </a:t>
            </a:r>
            <a:r>
              <a:rPr lang="pt-BR" sz="2100" b="1" dirty="0">
                <a:cs typeface="Arial" pitchFamily="34" charset="0"/>
              </a:rPr>
              <a:t>42,8 mil</a:t>
            </a:r>
            <a:r>
              <a:rPr lang="pt-BR" altLang="pt-BR" sz="2100" b="1" dirty="0">
                <a:cs typeface="Arial" pitchFamily="34" charset="0"/>
              </a:rPr>
              <a:t> </a:t>
            </a:r>
            <a:r>
              <a:rPr lang="pt-BR" altLang="pt-BR" sz="2100" dirty="0">
                <a:cs typeface="Arial" pitchFamily="34" charset="0"/>
              </a:rPr>
              <a:t>Unidades Básicas de Saúde. 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21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2100" dirty="0">
                <a:cs typeface="Arial" pitchFamily="34" charset="0"/>
              </a:rPr>
              <a:t>Com mais de </a:t>
            </a:r>
            <a:r>
              <a:rPr lang="pt-BR" altLang="pt-BR" sz="2100" b="1" dirty="0">
                <a:cs typeface="Arial" pitchFamily="34" charset="0"/>
              </a:rPr>
              <a:t>700 mil </a:t>
            </a:r>
            <a:r>
              <a:rPr lang="pt-BR" altLang="pt-BR" sz="2100" dirty="0">
                <a:cs typeface="Arial" pitchFamily="34" charset="0"/>
              </a:rPr>
              <a:t>profissionais.</a:t>
            </a:r>
            <a:endParaRPr lang="pt-BR" altLang="pt-BR" sz="2100" b="1" dirty="0"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pt-BR" altLang="pt-B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4" name="CaixaDeTexto 6">
            <a:extLst>
              <a:ext uri="{FF2B5EF4-FFF2-40B4-BE49-F238E27FC236}">
                <a16:creationId xmlns:a16="http://schemas.microsoft.com/office/drawing/2014/main" xmlns="" id="{EF2C9668-1853-4170-A0F5-14D6FDD5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57188"/>
            <a:ext cx="115157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Panorama Geral da Atenção Básica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Conteúdo 2">
            <a:extLst>
              <a:ext uri="{FF2B5EF4-FFF2-40B4-BE49-F238E27FC236}">
                <a16:creationId xmlns:a16="http://schemas.microsoft.com/office/drawing/2014/main" xmlns="" id="{8B00772D-F518-40CB-B4C3-6A62F1C5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3" y="1309688"/>
            <a:ext cx="10768012" cy="476726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 b="1" u="sng"/>
              <a:t>Teleconsultoria em Regulação </a:t>
            </a:r>
            <a:r>
              <a:rPr lang="pt-BR" altLang="pt-BR" sz="2100"/>
              <a:t>é um serviço de atendimento bidirecional voltado ao auxílio ao processo regulatório por atenção especializada que realiza a triagem e qualificação de encaminhamentos, padronização de condutas clínicas com base em evidências científicas, maximização do potencial de cuidado na Atenção Básica, bem como o esclarecimento sobre critérios de funcionamento da Regulação 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 b="1" u="sng"/>
              <a:t>Telediagnóstico</a:t>
            </a:r>
            <a:r>
              <a:rPr lang="pt-BR" altLang="pt-BR" sz="2100"/>
              <a:t> é um serviço de apoio ao diagnóstico no qual é realizado num estabelecimento de saúde do SUS e enviado para Núcleo do Programa para emissão de laudo.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pt-BR" altLang="pt-BR" sz="2100" b="1" u="sng"/>
              <a:t>Tele-usuário</a:t>
            </a:r>
            <a:r>
              <a:rPr lang="pt-BR" altLang="pt-BR" sz="2100"/>
              <a:t> é o serviço pré-clínico de informação ao usuário voltado à elucidação de dúvidas de saúde por meio da oferta de orientações, encaminhamento a serviços, acolhimento remoto e intermediação de contato entre usuários, profissionais e serviços de saúde.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xmlns="" id="{216BA323-D585-4D5B-99FF-8CAEFEC5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6237288"/>
            <a:ext cx="42243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t" hangingPunct="1">
              <a:defRPr/>
            </a:pPr>
            <a:r>
              <a:rPr lang="pt-BR" altLang="pt-BR" sz="1050" b="1" dirty="0"/>
              <a:t>Portarias: 2546/2011,  2554/2011 e 2859/2011</a:t>
            </a:r>
          </a:p>
          <a:p>
            <a:pPr fontAlgn="t">
              <a:defRPr/>
            </a:pPr>
            <a:r>
              <a:rPr lang="pt-BR" altLang="pt-BR" sz="1050" b="1" dirty="0"/>
              <a:t>Nota Técnica Nº 50/2015</a:t>
            </a:r>
          </a:p>
        </p:txBody>
      </p:sp>
      <p:sp>
        <p:nvSpPr>
          <p:cNvPr id="77828" name="CaixaDeTexto 3">
            <a:extLst>
              <a:ext uri="{FF2B5EF4-FFF2-40B4-BE49-F238E27FC236}">
                <a16:creationId xmlns:a16="http://schemas.microsoft.com/office/drawing/2014/main" xmlns="" id="{798DD9A5-8305-49AB-BC8B-CA73F129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47688"/>
            <a:ext cx="115220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Modalidades de Telessaúde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m 4">
            <a:extLst>
              <a:ext uri="{FF2B5EF4-FFF2-40B4-BE49-F238E27FC236}">
                <a16:creationId xmlns:a16="http://schemas.microsoft.com/office/drawing/2014/main" xmlns="" id="{59B2D457-CE3F-4E1C-91B8-EB5292FA4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3650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C027218-CB43-4918-BF67-787CF089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779588"/>
            <a:ext cx="10323512" cy="4562475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Instrumentos de </a:t>
            </a:r>
            <a:b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t-BR" sz="6600" b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Gestão e Informação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5929825-F33E-4133-AC07-1025DEE248F8}"/>
              </a:ext>
            </a:extLst>
          </p:cNvPr>
          <p:cNvCxnSpPr/>
          <p:nvPr/>
        </p:nvCxnSpPr>
        <p:spPr>
          <a:xfrm flipV="1">
            <a:off x="11010900" y="1979613"/>
            <a:ext cx="0" cy="51006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ço Reservado para Conteúdo 2">
            <a:extLst>
              <a:ext uri="{FF2B5EF4-FFF2-40B4-BE49-F238E27FC236}">
                <a16:creationId xmlns:a16="http://schemas.microsoft.com/office/drawing/2014/main" xmlns="" id="{9C8FA0A7-316B-4445-8FAB-62C3B8534F3A}"/>
              </a:ext>
            </a:extLst>
          </p:cNvPr>
          <p:cNvSpPr txBox="1">
            <a:spLocks/>
          </p:cNvSpPr>
          <p:nvPr/>
        </p:nvSpPr>
        <p:spPr>
          <a:xfrm>
            <a:off x="1722438" y="1419225"/>
            <a:ext cx="9323387" cy="4213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Portal do DAB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&gt;&gt; 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2"/>
              </a:rPr>
              <a:t>http://dab.saude.gov.br</a:t>
            </a: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Notas Técnicas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Site do Fundo Nacional de Saúde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e-Gestor Atenção Básica (AB)</a:t>
            </a: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t-BR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CaixaDeTexto 3">
            <a:extLst>
              <a:ext uri="{FF2B5EF4-FFF2-40B4-BE49-F238E27FC236}">
                <a16:creationId xmlns:a16="http://schemas.microsoft.com/office/drawing/2014/main" xmlns="" id="{6643F38B-F43C-46B5-A272-00704340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47688"/>
            <a:ext cx="117348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Instrumentos de Gestão e Informação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7">
            <a:extLst>
              <a:ext uri="{FF2B5EF4-FFF2-40B4-BE49-F238E27FC236}">
                <a16:creationId xmlns:a16="http://schemas.microsoft.com/office/drawing/2014/main" xmlns="" id="{6DB84AB1-5116-4050-BC05-5D538AF9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08025"/>
            <a:ext cx="11277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altLang="pt-BR" sz="2400" b="1" dirty="0">
                <a:latin typeface="+mn-lt"/>
                <a:cs typeface="Times New Roman" pitchFamily="18" charset="0"/>
              </a:rPr>
              <a:t>Cadernos de Atenção Básica (</a:t>
            </a:r>
            <a:r>
              <a:rPr lang="pt-BR" altLang="pt-BR" sz="2400" b="1" dirty="0" err="1">
                <a:latin typeface="+mn-lt"/>
                <a:cs typeface="Times New Roman" pitchFamily="18" charset="0"/>
              </a:rPr>
              <a:t>CABs</a:t>
            </a:r>
            <a:r>
              <a:rPr lang="pt-BR" altLang="pt-BR" sz="2400" b="1" dirty="0">
                <a:latin typeface="+mn-lt"/>
                <a:cs typeface="Times New Roman" pitchFamily="18" charset="0"/>
              </a:rPr>
              <a:t>)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 material de referência para instrução e apoio aos profissionais de saúde que atuam no serviço, em especial, os médicos e enfermeiros.</a:t>
            </a:r>
          </a:p>
          <a:p>
            <a:pPr algn="just">
              <a:defRPr/>
            </a:pPr>
            <a:endParaRPr lang="pt-BR" altLang="pt-B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pt-BR" altLang="pt-BR" sz="2400" b="1" dirty="0">
                <a:latin typeface="+mn-lt"/>
                <a:cs typeface="Times New Roman" pitchFamily="18" charset="0"/>
              </a:rPr>
              <a:t>Protocolos  da Atenção Básica 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e os </a:t>
            </a:r>
            <a:r>
              <a:rPr lang="pt-BR" altLang="pt-BR" sz="2400" b="1" dirty="0">
                <a:latin typeface="+mn-lt"/>
                <a:cs typeface="Times New Roman" pitchFamily="18" charset="0"/>
              </a:rPr>
              <a:t>Protocolos de Encaminhamento da Atenção Básica para a Atenção Especializada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. </a:t>
            </a:r>
            <a:r>
              <a:rPr lang="pt-BR" altLang="pt-BR" sz="2400" dirty="0">
                <a:cs typeface="Times New Roman" pitchFamily="18" charset="0"/>
              </a:rPr>
              <a:t>importante para o trabalho dos profissionais, </a:t>
            </a:r>
            <a:endParaRPr lang="pt-BR" altLang="pt-B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pt-BR" altLang="pt-B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pt-BR" altLang="pt-BR" sz="2400" b="1" dirty="0">
                <a:latin typeface="+mn-lt"/>
                <a:cs typeface="Times New Roman" pitchFamily="18" charset="0"/>
              </a:rPr>
              <a:t>Guias e manuais publicados pelas áreas técnicas 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que coordenam os principais programas do Departamento. </a:t>
            </a:r>
          </a:p>
          <a:p>
            <a:pPr algn="just">
              <a:defRPr/>
            </a:pPr>
            <a:endParaRPr lang="pt-BR" altLang="pt-B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pt-BR" altLang="pt-BR" sz="2400" dirty="0">
                <a:latin typeface="+mn-lt"/>
                <a:cs typeface="Times New Roman" pitchFamily="18" charset="0"/>
              </a:rPr>
              <a:t>Esses materiais estão disponíveis no site do DAB, na </a:t>
            </a:r>
          </a:p>
          <a:p>
            <a:pPr algn="just">
              <a:defRPr/>
            </a:pPr>
            <a:r>
              <a:rPr lang="pt-BR" altLang="pt-BR" sz="2400" dirty="0">
                <a:latin typeface="+mn-lt"/>
                <a:cs typeface="Times New Roman" pitchFamily="18" charset="0"/>
              </a:rPr>
              <a:t> seção: </a:t>
            </a:r>
          </a:p>
          <a:p>
            <a:pPr algn="just">
              <a:defRPr/>
            </a:pPr>
            <a:r>
              <a:rPr lang="pt-BR" altLang="pt-BR" sz="2400" b="1" dirty="0">
                <a:latin typeface="+mn-lt"/>
                <a:cs typeface="Times New Roman" pitchFamily="18" charset="0"/>
              </a:rPr>
              <a:t>Biblioteca/Estação </a:t>
            </a:r>
            <a:r>
              <a:rPr lang="pt-BR" altLang="pt-BR" sz="2400" b="1" dirty="0" err="1">
                <a:latin typeface="+mn-lt"/>
                <a:cs typeface="Times New Roman" pitchFamily="18" charset="0"/>
              </a:rPr>
              <a:t>Multimidia</a:t>
            </a:r>
            <a:r>
              <a:rPr lang="pt-BR" altLang="pt-BR" sz="2400" b="1" dirty="0">
                <a:latin typeface="+mn-lt"/>
                <a:cs typeface="Times New Roman" pitchFamily="18" charset="0"/>
              </a:rPr>
              <a:t> -item 1 – Publicações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pt-BR" altLang="pt-BR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80899" name="Grupo 9">
            <a:extLst>
              <a:ext uri="{FF2B5EF4-FFF2-40B4-BE49-F238E27FC236}">
                <a16:creationId xmlns:a16="http://schemas.microsoft.com/office/drawing/2014/main" xmlns="" id="{0B79A0B7-B3A6-46E3-A15C-2318F55CB87E}"/>
              </a:ext>
            </a:extLst>
          </p:cNvPr>
          <p:cNvGrpSpPr>
            <a:grpSpLocks/>
          </p:cNvGrpSpPr>
          <p:nvPr/>
        </p:nvGrpSpPr>
        <p:grpSpPr bwMode="auto">
          <a:xfrm>
            <a:off x="7383463" y="4105275"/>
            <a:ext cx="4645025" cy="1579563"/>
            <a:chOff x="-155417" y="5034017"/>
            <a:chExt cx="4703242" cy="1884352"/>
          </a:xfrm>
        </p:grpSpPr>
        <p:pic>
          <p:nvPicPr>
            <p:cNvPr id="80901" name="Imagem 4">
              <a:extLst>
                <a:ext uri="{FF2B5EF4-FFF2-40B4-BE49-F238E27FC236}">
                  <a16:creationId xmlns:a16="http://schemas.microsoft.com/office/drawing/2014/main" xmlns="" id="{18104899-A837-4A03-B5C6-91FC8257D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417" y="5042483"/>
              <a:ext cx="1437541" cy="187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2" name="Imagem 5">
              <a:extLst>
                <a:ext uri="{FF2B5EF4-FFF2-40B4-BE49-F238E27FC236}">
                  <a16:creationId xmlns:a16="http://schemas.microsoft.com/office/drawing/2014/main" xmlns="" id="{EDAD5B47-CCF6-4EC6-8C8E-E37C3E99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86" y="5040135"/>
              <a:ext cx="1437541" cy="187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3" name="Imagem 6">
              <a:extLst>
                <a:ext uri="{FF2B5EF4-FFF2-40B4-BE49-F238E27FC236}">
                  <a16:creationId xmlns:a16="http://schemas.microsoft.com/office/drawing/2014/main" xmlns="" id="{1A02A111-F4D7-4707-AEAB-9060FEB6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876" y="5044241"/>
              <a:ext cx="1437541" cy="187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4" name="Imagem 1">
              <a:extLst>
                <a:ext uri="{FF2B5EF4-FFF2-40B4-BE49-F238E27FC236}">
                  <a16:creationId xmlns:a16="http://schemas.microsoft.com/office/drawing/2014/main" xmlns="" id="{D04A6346-C815-4174-8F0B-D2F12772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299" y="5036721"/>
              <a:ext cx="1440160" cy="187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5" name="Imagem 8">
              <a:extLst>
                <a:ext uri="{FF2B5EF4-FFF2-40B4-BE49-F238E27FC236}">
                  <a16:creationId xmlns:a16="http://schemas.microsoft.com/office/drawing/2014/main" xmlns="" id="{7AD5C3A1-2A05-47D5-B878-C0874EE5D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665" y="5034017"/>
              <a:ext cx="1440160" cy="187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0" name="CaixaDeTexto 8">
            <a:extLst>
              <a:ext uri="{FF2B5EF4-FFF2-40B4-BE49-F238E27FC236}">
                <a16:creationId xmlns:a16="http://schemas.microsoft.com/office/drawing/2014/main" xmlns="" id="{C7710956-9FF8-4184-A64A-9184B43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06363"/>
            <a:ext cx="11672888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Publicações Editoriais do DAB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>
            <a:extLst>
              <a:ext uri="{FF2B5EF4-FFF2-40B4-BE49-F238E27FC236}">
                <a16:creationId xmlns:a16="http://schemas.microsoft.com/office/drawing/2014/main" xmlns="" id="{91516832-4CAD-4FC1-86EA-78F885EA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11163"/>
            <a:ext cx="11095037" cy="88423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BR" altLang="pt-BR"/>
              <a:t/>
            </a:r>
            <a:br>
              <a:rPr lang="pt-BR" altLang="pt-BR"/>
            </a:br>
            <a:r>
              <a:rPr lang="pt-BR" altLang="pt-BR"/>
              <a:t>OBRIGADA.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11BBD49-4B5B-4718-AA84-C5940463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14538"/>
            <a:ext cx="11155363" cy="2984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Departamento de Atenção Básica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SAS/MS  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(61)3315-6224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hlinkClick r:id="rId2"/>
              </a:rPr>
              <a:t>cggab@saude.gov.br</a:t>
            </a: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hlinkClick r:id="rId3"/>
              </a:rPr>
              <a:t>dab@saude.gov.br</a:t>
            </a: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4">
            <a:extLst>
              <a:ext uri="{FF2B5EF4-FFF2-40B4-BE49-F238E27FC236}">
                <a16:creationId xmlns:a16="http://schemas.microsoft.com/office/drawing/2014/main" xmlns="" id="{4905AB11-A7CB-4E49-8A64-A21F1A74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6688"/>
            <a:ext cx="116681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Saúde da Família por Grupos de Municípios – 2007 a 2017</a:t>
            </a:r>
          </a:p>
        </p:txBody>
      </p:sp>
      <p:graphicFrame>
        <p:nvGraphicFramePr>
          <p:cNvPr id="11" name="Espaço Reservado para Conteúdo 5">
            <a:extLst>
              <a:ext uri="{FF2B5EF4-FFF2-40B4-BE49-F238E27FC236}">
                <a16:creationId xmlns:a16="http://schemas.microsoft.com/office/drawing/2014/main" xmlns="" id="{4B9CF512-4065-4391-AE4F-2F9A435F3F1C}"/>
              </a:ext>
            </a:extLst>
          </p:cNvPr>
          <p:cNvGraphicFramePr>
            <a:graphicFrameLocks/>
          </p:cNvGraphicFramePr>
          <p:nvPr/>
        </p:nvGraphicFramePr>
        <p:xfrm>
          <a:off x="1004460" y="1010502"/>
          <a:ext cx="10345003" cy="502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4">
            <a:extLst>
              <a:ext uri="{FF2B5EF4-FFF2-40B4-BE49-F238E27FC236}">
                <a16:creationId xmlns:a16="http://schemas.microsoft.com/office/drawing/2014/main" xmlns="" id="{98AC711F-2658-4126-9021-46477B8E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319088"/>
            <a:ext cx="116871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Nº de equipes de Saúde da Família e Saúde Bucal – 2007 a 2017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65E2DB0C-AABA-45C3-9819-5031ADD14C20}"/>
              </a:ext>
            </a:extLst>
          </p:cNvPr>
          <p:cNvGraphicFramePr>
            <a:graphicFrameLocks/>
          </p:cNvGraphicFramePr>
          <p:nvPr/>
        </p:nvGraphicFramePr>
        <p:xfrm>
          <a:off x="1047750" y="842963"/>
          <a:ext cx="10334484" cy="515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4">
            <a:extLst>
              <a:ext uri="{FF2B5EF4-FFF2-40B4-BE49-F238E27FC236}">
                <a16:creationId xmlns:a16="http://schemas.microsoft.com/office/drawing/2014/main" xmlns="" id="{7BA36C57-3A62-42DC-865A-D6607EB3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47688"/>
            <a:ext cx="118491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Número de Agentes Comunitários de Saúde – 2007 a 2017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4F6015DA-6874-4DBE-93DF-A07933BF6E29}"/>
              </a:ext>
            </a:extLst>
          </p:cNvPr>
          <p:cNvGraphicFramePr>
            <a:graphicFrameLocks/>
          </p:cNvGraphicFramePr>
          <p:nvPr/>
        </p:nvGraphicFramePr>
        <p:xfrm>
          <a:off x="1278815" y="1173707"/>
          <a:ext cx="10172936" cy="473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CaixaDeTexto 1">
            <a:extLst>
              <a:ext uri="{FF2B5EF4-FFF2-40B4-BE49-F238E27FC236}">
                <a16:creationId xmlns:a16="http://schemas.microsoft.com/office/drawing/2014/main" xmlns="" id="{66A30561-95C6-435F-BCF9-F58ABCC2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048375"/>
            <a:ext cx="1247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/>
              <a:t>Fonte: DAB/SCNES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Pages>1</Pages>
  <Words>3289</Words>
  <Characters>0</Characters>
  <Application>Microsoft Office PowerPoint</Application>
  <DocSecurity>0</DocSecurity>
  <PresentationFormat>Personalizar</PresentationFormat>
  <Lines>0</Lines>
  <Paragraphs>679</Paragraphs>
  <Slides>64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Slide 1</vt:lpstr>
      <vt:lpstr>MINISTÉRIO DA SAÚDE DEPARTAMENTO DE ATENÇÃO BÁSICA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PNAB Política Nacional  de Atenção Básica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Programas Federais  para a Atenção Básica</vt:lpstr>
      <vt:lpstr>Slide 26</vt:lpstr>
      <vt:lpstr>Slide 27</vt:lpstr>
      <vt:lpstr>Slide 28</vt:lpstr>
      <vt:lpstr>ATENÇÃO BÁSICA NO PR</vt:lpstr>
      <vt:lpstr>Informatização da Atenção Básica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Requalifica UBS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Práticas Integrativas e Complementares</vt:lpstr>
      <vt:lpstr>Slide 47</vt:lpstr>
      <vt:lpstr>Alimentação e Nutrição</vt:lpstr>
      <vt:lpstr>Slide 49</vt:lpstr>
      <vt:lpstr>PMAQ</vt:lpstr>
      <vt:lpstr>Slide 51</vt:lpstr>
      <vt:lpstr>Slide 52</vt:lpstr>
      <vt:lpstr>Slide 53</vt:lpstr>
      <vt:lpstr>Slide 54</vt:lpstr>
      <vt:lpstr>Mais Médicos</vt:lpstr>
      <vt:lpstr>Slide 56</vt:lpstr>
      <vt:lpstr>Tessaúde Brasil Redes</vt:lpstr>
      <vt:lpstr>Slide 58</vt:lpstr>
      <vt:lpstr>Slide 59</vt:lpstr>
      <vt:lpstr>Slide 60</vt:lpstr>
      <vt:lpstr>Instrumentos de  Gestão e Informação</vt:lpstr>
      <vt:lpstr>Slide 62</vt:lpstr>
      <vt:lpstr>Slide 63</vt:lpstr>
      <vt:lpstr> OBRIGADA.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Apresentacao do PowerPoint</dc:title>
  <dc:creator>.</dc:creator>
  <cp:lastModifiedBy>User</cp:lastModifiedBy>
  <cp:revision>180</cp:revision>
  <dcterms:created xsi:type="dcterms:W3CDTF">2018-02-19T20:56:47Z</dcterms:created>
  <dcterms:modified xsi:type="dcterms:W3CDTF">2019-08-15T15:07:00Z</dcterms:modified>
</cp:coreProperties>
</file>