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  <p:sldMasterId id="2147483673" r:id="rId3"/>
    <p:sldMasterId id="2147483683" r:id="rId4"/>
  </p:sldMasterIdLst>
  <p:notesMasterIdLst>
    <p:notesMasterId r:id="rId12"/>
  </p:notesMasterIdLst>
  <p:sldIdLst>
    <p:sldId id="478" r:id="rId5"/>
    <p:sldId id="479" r:id="rId6"/>
    <p:sldId id="492" r:id="rId7"/>
    <p:sldId id="270" r:id="rId8"/>
    <p:sldId id="319" r:id="rId9"/>
    <p:sldId id="499" r:id="rId10"/>
    <p:sldId id="48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68AA56"/>
    <a:srgbClr val="14548B"/>
    <a:srgbClr val="FFAE94"/>
    <a:srgbClr val="D7FC00"/>
    <a:srgbClr val="FFA924"/>
    <a:srgbClr val="F90182"/>
    <a:srgbClr val="2F5DAB"/>
    <a:srgbClr val="FF0000"/>
    <a:srgbClr val="2E2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77609" autoAdjust="0"/>
  </p:normalViewPr>
  <p:slideViewPr>
    <p:cSldViewPr snapToGrid="0" snapToObjects="1">
      <p:cViewPr varScale="1">
        <p:scale>
          <a:sx n="77" d="100"/>
          <a:sy n="77" d="100"/>
        </p:scale>
        <p:origin x="22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FCCE-19D4-4349-AC38-48C8BD116E28}" type="datetimeFigureOut">
              <a:rPr lang="en-US" smtClean="0"/>
              <a:pPr/>
              <a:t>6/7/22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8E9DE-52D5-A84A-9513-91B44C63F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>
            <a:extLst>
              <a:ext uri="{FF2B5EF4-FFF2-40B4-BE49-F238E27FC236}">
                <a16:creationId xmlns:a16="http://schemas.microsoft.com/office/drawing/2014/main" id="{0BF13914-AFB7-C04D-84D3-F0A7655F06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ln/>
        </p:spPr>
        <p:txBody>
          <a:bodyPr lIns="91425" tIns="91425" rIns="91425" bIns="91425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  <a:defRPr/>
            </a:pPr>
            <a:endParaRPr sz="1408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7410" name="Shape 74">
            <a:extLst>
              <a:ext uri="{FF2B5EF4-FFF2-40B4-BE49-F238E27FC236}">
                <a16:creationId xmlns:a16="http://schemas.microsoft.com/office/drawing/2014/main" id="{3E3FFA5A-ECD1-4843-9533-FC38EAAE20B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custGeom>
            <a:avLst/>
            <a:gdLst>
              <a:gd name="T0" fmla="*/ 0 w 120000"/>
              <a:gd name="T1" fmla="*/ 0 h 120000"/>
              <a:gd name="T2" fmla="*/ 4114800 w 120000"/>
              <a:gd name="T3" fmla="*/ 0 h 120000"/>
              <a:gd name="T4" fmla="*/ 4114800 w 120000"/>
              <a:gd name="T5" fmla="*/ 3086100 h 120000"/>
              <a:gd name="T6" fmla="*/ 0 w 120000"/>
              <a:gd name="T7" fmla="*/ 30861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98277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2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2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50D9-6186-A04D-BB79-1D3200D9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F4147-5A6C-8A4A-81B9-3B15556F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CD253-5FCF-7B4C-A1CA-A4EDCA93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8B29D-CEB9-F949-A7EA-99438A25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5D5E-BD64-FE4B-A84E-5FB69825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7539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0CA8-AC69-9E4A-80BA-B9B1C01D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3001-E333-3D44-916A-BA9C1F924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D9A65-F62F-244E-AF33-BA0D0317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8A5D0-3A10-E54C-9D4B-AAA050A4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DBD8A-36A6-7040-8061-DEB8C02D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4662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0216-411A-4844-BC87-D862EF3C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978B2-EF42-034C-8B4F-54841A958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0AEA4-4755-724D-9C2D-F45AC7B5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CD7AC-DD11-1C48-9A2F-4C49A458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9C529-1A58-D54A-97C3-0FACA976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2485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12BD-F1C5-EA45-A8FC-0DC82122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884B9-10E7-6948-9EC6-41FF2822F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E1209-03E9-1646-AB7D-72AAA55FE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4FE83-62AB-414B-B67E-56CA470A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DB86F-7818-B948-9BDA-44C87D3B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AB928-87EC-A140-A4D2-AFC0DE3A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829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F3D0-3D17-5D4C-BB78-C8AAA0F8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BC23F-8E55-2E4E-90D7-00487D255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A4C51-27F2-F947-8817-48FD3EC36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494B2-ADE0-B344-B3B2-61C5EF4C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A89B4-301C-9349-A907-E340B72D4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4708A-E241-584C-808C-978C1203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1AC760-163D-AA49-A8B0-D07CDC53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DAB9B-9AD4-7B48-9026-FD835274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87640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B5F6-1AB4-C24E-BFF8-432027060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A21D-E5F5-F14A-8E11-D1760E0960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D2710-9C03-D947-A72B-27F52FC4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AB7EC-E50D-AD46-9559-D62CAFF4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102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3E9C6-C050-0445-9AF0-8BD06559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E0B535-F94F-2C48-B4A6-13035F53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971C-2D95-6944-81CE-7CB0D64A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4897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F395-7071-D24F-AEBE-4FE6F5B51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5D43-0AA5-4548-B4B4-EE51D60F6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4219B-1879-C448-9DC7-CBBE1AA33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D6589-A55D-AC48-8380-C15383F6F4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F2C46-4F63-FE47-83B5-A4BBB35C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8E4EB-F9B0-6F43-B46E-C491F1D7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74676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27572-75C2-1C4D-B296-FF3FEDF4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DAE88-C19E-8441-9E5F-AA3FBF4F1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C9B5B-2007-4C4B-8E7A-4FF267628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DC3D8-ECEE-E543-8F43-1CDB198E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063B6-FC19-274A-816F-CF579AB3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3D934-44EC-8047-8E66-5C51E02B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8319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09934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C3F52-C614-0F49-AE2D-829ED1BD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C96BA-2F17-F04F-AE48-ABE6B32F7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FAB24-7F73-2F43-A1B2-91E96E62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7D7BF-B6FE-4840-8E3D-E2C910E2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139B0-8119-584A-9371-85B1C18C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84798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41A1FC-E54B-0C41-B617-2B7F2BCD0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58134-1A11-2649-8181-D6425001B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5423E-F012-D547-B62C-02506C96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5F1F-DCD7-7B47-A3F8-DB177116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80E0C-A965-D247-BB70-F62E8D10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8274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584201" y="813508"/>
            <a:ext cx="7953508" cy="4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230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33062" marR="0" lvl="1" indent="7034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55103" marR="0" lvl="2" indent="23447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77145" marR="0" lvl="3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9186" marR="0" lvl="4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1227" marR="0" lvl="5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69" marR="0" lvl="6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65310" marR="0" lvl="7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87351" marR="0" lvl="8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593725" y="1278800"/>
            <a:ext cx="7953508" cy="18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33062" marR="0" lvl="1" indent="7034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55103" marR="0" lvl="2" indent="23447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77145" marR="0" lvl="3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9186" marR="0" lvl="4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1227" marR="0" lvl="5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69" marR="0" lvl="6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65310" marR="0" lvl="7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87351" marR="0" lvl="8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951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738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02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025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9443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BB9F5-EA8F-B34C-B2CC-996A866A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D14-A1B1-2A4A-BC84-23E415D14FBE}" type="datetimeFigureOut">
              <a:rPr lang="x-none" smtClean="0"/>
              <a:t>07/06/22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2A306-CD10-F34A-8F9E-CDB52942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1C24F-B1C0-BF4E-B088-3E01B669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7686-D637-964A-AB07-E465C63BC8C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13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D30D5-8329-E44B-AB44-5C8BAC7D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3CAB9-2313-4F4F-99AA-BDEF6EC8B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75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2B8C-76F2-3643-BDC7-0EF1355E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D197-0315-0D48-9D5A-750A4D17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149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BECA72-82A1-EF42-BE65-E8EE03040A03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66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57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35239-F8F7-FC42-8515-83BB4F38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2C3F3-31D0-8D4B-B5A1-C367C0898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29CE1-7CBD-4B43-A5DD-54B579C2B2E7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4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7B13D-AE27-B440-8176-9B85D740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BC7F7-E2B0-AA44-9C0B-51A224C2B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76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1F79C51-675A-194B-86F3-E8FD83F43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95337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en-US" dirty="0">
                <a:ea typeface="ＭＳ Ｐゴシック" panose="020B0600070205080204" pitchFamily="34" charset="-128"/>
              </a:rPr>
              <a:t>Nome da Startup</a:t>
            </a: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9CBD27BC-1E41-EF4D-BEF0-EF87E09C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13" y="354013"/>
            <a:ext cx="1978025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Data: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8DBC0E-603C-CA47-9A87-BB90F1AA8C08}"/>
              </a:ext>
            </a:extLst>
          </p:cNvPr>
          <p:cNvSpPr>
            <a:spLocks noChangeAspect="1"/>
          </p:cNvSpPr>
          <p:nvPr/>
        </p:nvSpPr>
        <p:spPr>
          <a:xfrm>
            <a:off x="38973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Logo</a:t>
            </a:r>
            <a:endParaRPr lang="x-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D94B4309-B749-EA4D-ACAA-A4092CC94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54050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en-US" dirty="0">
                <a:ea typeface="ＭＳ Ｐゴシック" panose="020B0600070205080204" pitchFamily="34" charset="-128"/>
              </a:rPr>
              <a:t>Equipe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7446A47-7568-904A-944F-07FA1255DD05}"/>
              </a:ext>
            </a:extLst>
          </p:cNvPr>
          <p:cNvSpPr>
            <a:spLocks noChangeAspect="1"/>
          </p:cNvSpPr>
          <p:nvPr/>
        </p:nvSpPr>
        <p:spPr>
          <a:xfrm>
            <a:off x="3540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0" name="TextBox 2">
            <a:extLst>
              <a:ext uri="{FF2B5EF4-FFF2-40B4-BE49-F238E27FC236}">
                <a16:creationId xmlns:a16="http://schemas.microsoft.com/office/drawing/2014/main" id="{FDAD5AAD-055A-9146-A9D6-EBBD5E52E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4103688"/>
            <a:ext cx="1668463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C3E19D-855E-3340-BF1B-C8200122BA6E}"/>
              </a:ext>
            </a:extLst>
          </p:cNvPr>
          <p:cNvSpPr>
            <a:spLocks noChangeAspect="1"/>
          </p:cNvSpPr>
          <p:nvPr/>
        </p:nvSpPr>
        <p:spPr>
          <a:xfrm>
            <a:off x="2130425" y="2519363"/>
            <a:ext cx="1439863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2" name="TextBox 7">
            <a:extLst>
              <a:ext uri="{FF2B5EF4-FFF2-40B4-BE49-F238E27FC236}">
                <a16:creationId xmlns:a16="http://schemas.microsoft.com/office/drawing/2014/main" id="{327CD088-E2F8-0F4B-A797-4D8B7A68B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4103688"/>
            <a:ext cx="1668463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BE602D0-2A9C-7044-85F6-6FDB5857992E}"/>
              </a:ext>
            </a:extLst>
          </p:cNvPr>
          <p:cNvSpPr>
            <a:spLocks noChangeAspect="1"/>
          </p:cNvSpPr>
          <p:nvPr/>
        </p:nvSpPr>
        <p:spPr>
          <a:xfrm>
            <a:off x="38973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4" name="TextBox 12">
            <a:extLst>
              <a:ext uri="{FF2B5EF4-FFF2-40B4-BE49-F238E27FC236}">
                <a16:creationId xmlns:a16="http://schemas.microsoft.com/office/drawing/2014/main" id="{A79D50F0-6CDE-8E4A-BFC1-13042FD9E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013" y="4103688"/>
            <a:ext cx="1668462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91D531C-8BFB-5C43-952B-43AE0E089ABD}"/>
              </a:ext>
            </a:extLst>
          </p:cNvPr>
          <p:cNvSpPr>
            <a:spLocks noChangeAspect="1"/>
          </p:cNvSpPr>
          <p:nvPr/>
        </p:nvSpPr>
        <p:spPr>
          <a:xfrm>
            <a:off x="56499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6" name="TextBox 14">
            <a:extLst>
              <a:ext uri="{FF2B5EF4-FFF2-40B4-BE49-F238E27FC236}">
                <a16:creationId xmlns:a16="http://schemas.microsoft.com/office/drawing/2014/main" id="{F3466FAC-A3A2-4543-AA76-17D1A8C27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13" y="4103688"/>
            <a:ext cx="167005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48F09F-7A58-7641-9F5B-DB9FF1647959}"/>
              </a:ext>
            </a:extLst>
          </p:cNvPr>
          <p:cNvSpPr>
            <a:spLocks noChangeAspect="1"/>
          </p:cNvSpPr>
          <p:nvPr/>
        </p:nvSpPr>
        <p:spPr>
          <a:xfrm>
            <a:off x="7394575" y="2519363"/>
            <a:ext cx="1439863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8" name="TextBox 16">
            <a:extLst>
              <a:ext uri="{FF2B5EF4-FFF2-40B4-BE49-F238E27FC236}">
                <a16:creationId xmlns:a16="http://schemas.microsoft.com/office/drawing/2014/main" id="{28A69C56-7DA7-1D48-B8FA-18F3B6E7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275" y="4103688"/>
            <a:ext cx="167005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Shape 78">
            <a:extLst>
              <a:ext uri="{FF2B5EF4-FFF2-40B4-BE49-F238E27FC236}">
                <a16:creationId xmlns:a16="http://schemas.microsoft.com/office/drawing/2014/main" id="{4DD0A560-CE40-B942-A5E9-D46710C9F6BE}"/>
              </a:ext>
            </a:extLst>
          </p:cNvPr>
          <p:cNvGrpSpPr>
            <a:grpSpLocks/>
          </p:cNvGrpSpPr>
          <p:nvPr/>
        </p:nvGrpSpPr>
        <p:grpSpPr bwMode="auto">
          <a:xfrm>
            <a:off x="309563" y="1292225"/>
            <a:ext cx="8694737" cy="5126038"/>
            <a:chOff x="669900" y="1322628"/>
            <a:chExt cx="8615809" cy="4785998"/>
          </a:xfrm>
        </p:grpSpPr>
        <p:grpSp>
          <p:nvGrpSpPr>
            <p:cNvPr id="16388" name="Shape 79">
              <a:extLst>
                <a:ext uri="{FF2B5EF4-FFF2-40B4-BE49-F238E27FC236}">
                  <a16:creationId xmlns:a16="http://schemas.microsoft.com/office/drawing/2014/main" id="{B32071F0-8276-774D-BC8E-D91B3F2D80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9900" y="1322628"/>
              <a:ext cx="8615809" cy="4785998"/>
              <a:chOff x="593724" y="1322625"/>
              <a:chExt cx="7953300" cy="3646475"/>
            </a:xfrm>
          </p:grpSpPr>
          <p:sp>
            <p:nvSpPr>
              <p:cNvPr id="80" name="Shape 80">
                <a:extLst>
                  <a:ext uri="{FF2B5EF4-FFF2-40B4-BE49-F238E27FC236}">
                    <a16:creationId xmlns:a16="http://schemas.microsoft.com/office/drawing/2014/main" id="{AC611381-CEC1-B243-903D-0E784DB576B2}"/>
                  </a:ext>
                </a:extLst>
              </p:cNvPr>
              <p:cNvSpPr/>
              <p:nvPr/>
            </p:nvSpPr>
            <p:spPr>
              <a:xfrm>
                <a:off x="593724" y="1322625"/>
                <a:ext cx="7953300" cy="3636311"/>
              </a:xfrm>
              <a:prstGeom prst="rect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41515" tIns="41515" rIns="41515" bIns="41515" anchor="ctr"/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endParaRPr sz="1846">
                  <a:solidFill>
                    <a:srgbClr val="0000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endParaRPr>
              </a:p>
            </p:txBody>
          </p:sp>
          <p:cxnSp>
            <p:nvCxnSpPr>
              <p:cNvPr id="16399" name="Shape 81">
                <a:extLst>
                  <a:ext uri="{FF2B5EF4-FFF2-40B4-BE49-F238E27FC236}">
                    <a16:creationId xmlns:a16="http://schemas.microsoft.com/office/drawing/2014/main" id="{33BC7069-3392-2A4C-A274-98B38174F20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3410" y="4053218"/>
                <a:ext cx="7919400" cy="0"/>
              </a:xfrm>
              <a:prstGeom prst="straightConnector1">
                <a:avLst/>
              </a:prstGeom>
              <a:noFill/>
              <a:ln w="28575">
                <a:solidFill>
                  <a:srgbClr val="5358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0" name="Shape 82">
                <a:extLst>
                  <a:ext uri="{FF2B5EF4-FFF2-40B4-BE49-F238E27FC236}">
                    <a16:creationId xmlns:a16="http://schemas.microsoft.com/office/drawing/2014/main" id="{EB85A94D-D710-734A-9C7A-5B9C6ADFE09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49327" y="1324132"/>
                <a:ext cx="0" cy="2720700"/>
              </a:xfrm>
              <a:prstGeom prst="straightConnector1">
                <a:avLst/>
              </a:prstGeom>
              <a:noFill/>
              <a:ln w="28575">
                <a:solidFill>
                  <a:srgbClr val="5358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1" name="Shape 83">
                <a:extLst>
                  <a:ext uri="{FF2B5EF4-FFF2-40B4-BE49-F238E27FC236}">
                    <a16:creationId xmlns:a16="http://schemas.microsoft.com/office/drawing/2014/main" id="{2EB43ABC-0DF8-4844-8E09-50140AF8DF7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96686" y="1324132"/>
                <a:ext cx="0" cy="2719800"/>
              </a:xfrm>
              <a:prstGeom prst="straightConnector1">
                <a:avLst/>
              </a:prstGeom>
              <a:noFill/>
              <a:ln w="28575">
                <a:solidFill>
                  <a:srgbClr val="5358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2" name="Shape 84">
                <a:extLst>
                  <a:ext uri="{FF2B5EF4-FFF2-40B4-BE49-F238E27FC236}">
                    <a16:creationId xmlns:a16="http://schemas.microsoft.com/office/drawing/2014/main" id="{B4D262F5-7D3C-354E-8689-5A633A65EE6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777150" y="1324132"/>
                <a:ext cx="0" cy="2720700"/>
              </a:xfrm>
              <a:prstGeom prst="straightConnector1">
                <a:avLst/>
              </a:prstGeom>
              <a:noFill/>
              <a:ln w="28575">
                <a:solidFill>
                  <a:srgbClr val="5358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3" name="Shape 85">
                <a:extLst>
                  <a:ext uri="{FF2B5EF4-FFF2-40B4-BE49-F238E27FC236}">
                    <a16:creationId xmlns:a16="http://schemas.microsoft.com/office/drawing/2014/main" id="{36A60F85-230B-004E-B868-413862CA7D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363239" y="1324132"/>
                <a:ext cx="0" cy="2720700"/>
              </a:xfrm>
              <a:prstGeom prst="straightConnector1">
                <a:avLst/>
              </a:prstGeom>
              <a:noFill/>
              <a:ln w="28575">
                <a:solidFill>
                  <a:srgbClr val="5358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4" name="Shape 86">
                <a:extLst>
                  <a:ext uri="{FF2B5EF4-FFF2-40B4-BE49-F238E27FC236}">
                    <a16:creationId xmlns:a16="http://schemas.microsoft.com/office/drawing/2014/main" id="{F97C7AA1-47CD-924C-A7B2-40C53B6D59C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99498" y="2702555"/>
                <a:ext cx="1590000" cy="0"/>
              </a:xfrm>
              <a:prstGeom prst="straightConnector1">
                <a:avLst/>
              </a:prstGeom>
              <a:noFill/>
              <a:ln w="28575">
                <a:solidFill>
                  <a:srgbClr val="5358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5" name="Shape 87">
                <a:extLst>
                  <a:ext uri="{FF2B5EF4-FFF2-40B4-BE49-F238E27FC236}">
                    <a16:creationId xmlns:a16="http://schemas.microsoft.com/office/drawing/2014/main" id="{6A6AFD10-31BA-1644-932D-76F36100A23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350584" y="2702555"/>
                <a:ext cx="1590000" cy="0"/>
              </a:xfrm>
              <a:prstGeom prst="straightConnector1">
                <a:avLst/>
              </a:prstGeom>
              <a:noFill/>
              <a:ln w="28575">
                <a:solidFill>
                  <a:srgbClr val="5358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6" name="Shape 88">
                <a:extLst>
                  <a:ext uri="{FF2B5EF4-FFF2-40B4-BE49-F238E27FC236}">
                    <a16:creationId xmlns:a16="http://schemas.microsoft.com/office/drawing/2014/main" id="{EB14FDB9-1C2D-CC48-9272-C68F501AF5B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4573006" y="4055000"/>
                <a:ext cx="0" cy="914100"/>
              </a:xfrm>
              <a:prstGeom prst="straightConnector1">
                <a:avLst/>
              </a:prstGeom>
              <a:noFill/>
              <a:ln w="28575">
                <a:solidFill>
                  <a:srgbClr val="53585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9" name="Shape 89">
              <a:extLst>
                <a:ext uri="{FF2B5EF4-FFF2-40B4-BE49-F238E27FC236}">
                  <a16:creationId xmlns:a16="http://schemas.microsoft.com/office/drawing/2014/main" id="{B7407E03-D5A2-6044-99EC-BB3D3FEF858F}"/>
                </a:ext>
              </a:extLst>
            </p:cNvPr>
            <p:cNvSpPr/>
            <p:nvPr/>
          </p:nvSpPr>
          <p:spPr>
            <a:xfrm>
              <a:off x="7586292" y="1521982"/>
              <a:ext cx="1600505" cy="457255"/>
            </a:xfrm>
            <a:prstGeom prst="rect">
              <a:avLst/>
            </a:prstGeom>
            <a:noFill/>
            <a:ln>
              <a:noFill/>
            </a:ln>
          </p:spPr>
          <p:txBody>
            <a:bodyPr lIns="41515" tIns="41515" rIns="41515" bIns="41515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defRPr/>
              </a:pP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Segmentos</a:t>
              </a:r>
              <a:r>
                <a:rPr lang="en-US" sz="1400" i="1" dirty="0">
                  <a:latin typeface="Raleway"/>
                  <a:ea typeface="Raleway"/>
                  <a:cs typeface="Raleway"/>
                  <a:sym typeface="Raleway"/>
                </a:rPr>
                <a:t> de </a:t>
              </a: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Clientes</a:t>
              </a:r>
              <a:endParaRPr lang="en-US" sz="1400" i="1" dirty="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90" name="Shape 90">
              <a:extLst>
                <a:ext uri="{FF2B5EF4-FFF2-40B4-BE49-F238E27FC236}">
                  <a16:creationId xmlns:a16="http://schemas.microsoft.com/office/drawing/2014/main" id="{E0CE63C9-7C0A-5048-9784-5DFFC53C48F8}"/>
                </a:ext>
              </a:extLst>
            </p:cNvPr>
            <p:cNvSpPr/>
            <p:nvPr/>
          </p:nvSpPr>
          <p:spPr>
            <a:xfrm>
              <a:off x="5865813" y="1410078"/>
              <a:ext cx="1602775" cy="442872"/>
            </a:xfrm>
            <a:prstGeom prst="rect">
              <a:avLst/>
            </a:prstGeom>
            <a:noFill/>
            <a:ln>
              <a:noFill/>
            </a:ln>
          </p:spPr>
          <p:txBody>
            <a:bodyPr lIns="41515" tIns="41515" rIns="41515" bIns="41515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defRPr/>
              </a:pP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Relacionamento</a:t>
              </a:r>
              <a:endParaRPr lang="en-US" sz="1400" i="1" dirty="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91" name="Shape 91">
              <a:extLst>
                <a:ext uri="{FF2B5EF4-FFF2-40B4-BE49-F238E27FC236}">
                  <a16:creationId xmlns:a16="http://schemas.microsoft.com/office/drawing/2014/main" id="{7680D852-DD6B-8C4D-BD0F-25B2755ABA66}"/>
                </a:ext>
              </a:extLst>
            </p:cNvPr>
            <p:cNvSpPr/>
            <p:nvPr/>
          </p:nvSpPr>
          <p:spPr>
            <a:xfrm>
              <a:off x="4159012" y="1405631"/>
              <a:ext cx="1722447" cy="514610"/>
            </a:xfrm>
            <a:prstGeom prst="rect">
              <a:avLst/>
            </a:prstGeom>
            <a:noFill/>
            <a:ln>
              <a:noFill/>
            </a:ln>
          </p:spPr>
          <p:txBody>
            <a:bodyPr lIns="41515" tIns="41515" rIns="41515" bIns="41515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defRPr/>
              </a:pP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Propostas</a:t>
              </a:r>
              <a:r>
                <a:rPr lang="en-US" sz="1400" i="1" dirty="0">
                  <a:latin typeface="Raleway"/>
                  <a:ea typeface="Raleway"/>
                  <a:cs typeface="Raleway"/>
                  <a:sym typeface="Raleway"/>
                </a:rPr>
                <a:t> de Valor</a:t>
              </a:r>
            </a:p>
          </p:txBody>
        </p:sp>
        <p:sp>
          <p:nvSpPr>
            <p:cNvPr id="92" name="Shape 92">
              <a:extLst>
                <a:ext uri="{FF2B5EF4-FFF2-40B4-BE49-F238E27FC236}">
                  <a16:creationId xmlns:a16="http://schemas.microsoft.com/office/drawing/2014/main" id="{73BBB323-5CBD-AA41-976D-F7694F205F67}"/>
                </a:ext>
              </a:extLst>
            </p:cNvPr>
            <p:cNvSpPr/>
            <p:nvPr/>
          </p:nvSpPr>
          <p:spPr>
            <a:xfrm>
              <a:off x="2511002" y="1419372"/>
              <a:ext cx="1508982" cy="411233"/>
            </a:xfrm>
            <a:prstGeom prst="rect">
              <a:avLst/>
            </a:prstGeom>
            <a:noFill/>
            <a:ln>
              <a:noFill/>
            </a:ln>
          </p:spPr>
          <p:txBody>
            <a:bodyPr lIns="41515" tIns="41515" rIns="41515" bIns="41515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defRPr/>
              </a:pP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Atividades</a:t>
              </a:r>
              <a:r>
                <a:rPr lang="en-US" sz="1400" i="1" dirty="0">
                  <a:latin typeface="Raleway"/>
                  <a:ea typeface="Raleway"/>
                  <a:cs typeface="Raleway"/>
                  <a:sym typeface="Raleway"/>
                </a:rPr>
                <a:t> </a:t>
              </a: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Chave</a:t>
              </a:r>
              <a:endParaRPr lang="en-US" sz="1400" i="1" dirty="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93" name="Shape 93">
              <a:extLst>
                <a:ext uri="{FF2B5EF4-FFF2-40B4-BE49-F238E27FC236}">
                  <a16:creationId xmlns:a16="http://schemas.microsoft.com/office/drawing/2014/main" id="{25DF575A-309D-5343-BE1C-B851B65CE10B}"/>
                </a:ext>
              </a:extLst>
            </p:cNvPr>
            <p:cNvSpPr/>
            <p:nvPr/>
          </p:nvSpPr>
          <p:spPr>
            <a:xfrm>
              <a:off x="737514" y="1397028"/>
              <a:ext cx="1521554" cy="455921"/>
            </a:xfrm>
            <a:prstGeom prst="rect">
              <a:avLst/>
            </a:prstGeom>
            <a:noFill/>
            <a:ln>
              <a:noFill/>
            </a:ln>
          </p:spPr>
          <p:txBody>
            <a:bodyPr lIns="41515" tIns="41515" rIns="41515" bIns="41515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defRPr/>
              </a:pP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Parcerias-Chave</a:t>
              </a:r>
              <a:endParaRPr lang="en-US" sz="1400" i="1" dirty="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94" name="Shape 94">
              <a:extLst>
                <a:ext uri="{FF2B5EF4-FFF2-40B4-BE49-F238E27FC236}">
                  <a16:creationId xmlns:a16="http://schemas.microsoft.com/office/drawing/2014/main" id="{A619B1C8-51E1-1747-93A2-FA3B5DC0F561}"/>
                </a:ext>
              </a:extLst>
            </p:cNvPr>
            <p:cNvSpPr/>
            <p:nvPr/>
          </p:nvSpPr>
          <p:spPr>
            <a:xfrm>
              <a:off x="5244073" y="4988088"/>
              <a:ext cx="1881410" cy="351510"/>
            </a:xfrm>
            <a:prstGeom prst="rect">
              <a:avLst/>
            </a:prstGeom>
            <a:noFill/>
            <a:ln>
              <a:noFill/>
            </a:ln>
          </p:spPr>
          <p:txBody>
            <a:bodyPr lIns="41515" tIns="41515" rIns="41515" bIns="4151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defRPr/>
              </a:pPr>
              <a:r>
                <a:rPr lang="en-US" sz="1400" i="1" dirty="0">
                  <a:latin typeface="Raleway"/>
                  <a:ea typeface="Raleway"/>
                  <a:cs typeface="Raleway"/>
                  <a:sym typeface="Raleway"/>
                </a:rPr>
                <a:t>Fontes de </a:t>
              </a: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Receitas</a:t>
              </a:r>
              <a:endParaRPr lang="en-US" sz="1400" i="1" dirty="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95" name="Shape 95">
              <a:extLst>
                <a:ext uri="{FF2B5EF4-FFF2-40B4-BE49-F238E27FC236}">
                  <a16:creationId xmlns:a16="http://schemas.microsoft.com/office/drawing/2014/main" id="{B1907B72-1034-C344-8182-EAF7ED83BC62}"/>
                </a:ext>
              </a:extLst>
            </p:cNvPr>
            <p:cNvSpPr/>
            <p:nvPr/>
          </p:nvSpPr>
          <p:spPr>
            <a:xfrm>
              <a:off x="805087" y="5016976"/>
              <a:ext cx="1806490" cy="322622"/>
            </a:xfrm>
            <a:prstGeom prst="rect">
              <a:avLst/>
            </a:prstGeom>
            <a:noFill/>
            <a:ln>
              <a:noFill/>
            </a:ln>
          </p:spPr>
          <p:txBody>
            <a:bodyPr lIns="41515" tIns="41515" rIns="41515" bIns="41515" anchor="ctr"/>
            <a:lstStyle/>
            <a:p>
              <a:pPr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defRPr/>
              </a:pP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Estrutura</a:t>
              </a:r>
              <a:r>
                <a:rPr lang="en-US" sz="1400" i="1" dirty="0">
                  <a:latin typeface="Raleway"/>
                  <a:ea typeface="Raleway"/>
                  <a:cs typeface="Raleway"/>
                  <a:sym typeface="Raleway"/>
                </a:rPr>
                <a:t> de Custos</a:t>
              </a:r>
            </a:p>
          </p:txBody>
        </p:sp>
        <p:sp>
          <p:nvSpPr>
            <p:cNvPr id="96" name="Shape 96">
              <a:extLst>
                <a:ext uri="{FF2B5EF4-FFF2-40B4-BE49-F238E27FC236}">
                  <a16:creationId xmlns:a16="http://schemas.microsoft.com/office/drawing/2014/main" id="{80BCB102-8332-4D4F-929D-0235614351EB}"/>
                </a:ext>
              </a:extLst>
            </p:cNvPr>
            <p:cNvSpPr/>
            <p:nvPr/>
          </p:nvSpPr>
          <p:spPr>
            <a:xfrm>
              <a:off x="2436479" y="3212422"/>
              <a:ext cx="1722447" cy="390921"/>
            </a:xfrm>
            <a:prstGeom prst="rect">
              <a:avLst/>
            </a:prstGeom>
            <a:noFill/>
            <a:ln>
              <a:noFill/>
            </a:ln>
          </p:spPr>
          <p:txBody>
            <a:bodyPr lIns="41515" tIns="41515" rIns="41515" bIns="41515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defRPr/>
              </a:pP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Recursos</a:t>
              </a:r>
              <a:r>
                <a:rPr lang="en-US" sz="1400" i="1" dirty="0">
                  <a:latin typeface="Raleway"/>
                  <a:ea typeface="Raleway"/>
                  <a:cs typeface="Raleway"/>
                  <a:sym typeface="Raleway"/>
                </a:rPr>
                <a:t> </a:t>
              </a: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Chave</a:t>
              </a:r>
              <a:endParaRPr lang="en-US" sz="1400" i="1" dirty="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97" name="Shape 97">
              <a:extLst>
                <a:ext uri="{FF2B5EF4-FFF2-40B4-BE49-F238E27FC236}">
                  <a16:creationId xmlns:a16="http://schemas.microsoft.com/office/drawing/2014/main" id="{75C7139E-1C91-A544-AF3F-061D663E65A6}"/>
                </a:ext>
              </a:extLst>
            </p:cNvPr>
            <p:cNvSpPr/>
            <p:nvPr/>
          </p:nvSpPr>
          <p:spPr>
            <a:xfrm>
              <a:off x="5859521" y="3212422"/>
              <a:ext cx="1609068" cy="289082"/>
            </a:xfrm>
            <a:prstGeom prst="rect">
              <a:avLst/>
            </a:prstGeom>
            <a:noFill/>
            <a:ln>
              <a:noFill/>
            </a:ln>
          </p:spPr>
          <p:txBody>
            <a:bodyPr lIns="41515" tIns="41515" rIns="41515" bIns="41515"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defRPr/>
              </a:pPr>
              <a:r>
                <a:rPr lang="en-US" sz="1400" i="1" dirty="0" err="1">
                  <a:latin typeface="Raleway"/>
                  <a:ea typeface="Raleway"/>
                  <a:cs typeface="Raleway"/>
                  <a:sym typeface="Raleway"/>
                </a:rPr>
                <a:t>Canais</a:t>
              </a:r>
              <a:endParaRPr lang="en-US" sz="1400" i="1" dirty="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sp>
        <p:nvSpPr>
          <p:cNvPr id="40" name="Shape 108">
            <a:extLst>
              <a:ext uri="{FF2B5EF4-FFF2-40B4-BE49-F238E27FC236}">
                <a16:creationId xmlns:a16="http://schemas.microsoft.com/office/drawing/2014/main" id="{A883C4E5-8DBC-5E49-8CC0-1D4FB25E22A6}"/>
              </a:ext>
            </a:extLst>
          </p:cNvPr>
          <p:cNvSpPr/>
          <p:nvPr/>
        </p:nvSpPr>
        <p:spPr>
          <a:xfrm>
            <a:off x="7869238" y="596900"/>
            <a:ext cx="1135062" cy="6508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3031" tIns="83031" rIns="83031" bIns="8303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defRPr/>
            </a:pPr>
            <a:endParaRPr lang="en-US" sz="923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DE33405B-9B3B-054F-8C84-17B2A1BEE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724" y="238125"/>
            <a:ext cx="8037513" cy="46513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x-none" dirty="0"/>
              <a:t> </a:t>
            </a:r>
            <a:r>
              <a:rPr lang="en-US" altLang="x-none" sz="1800" dirty="0" err="1"/>
              <a:t>Equipe</a:t>
            </a:r>
            <a:r>
              <a:rPr lang="en-US" altLang="x-none" sz="1800" dirty="0"/>
              <a:t>:				Data:			</a:t>
            </a:r>
            <a:r>
              <a:rPr lang="en-US" altLang="x-none" sz="1800" dirty="0" err="1"/>
              <a:t>versão</a:t>
            </a:r>
            <a:r>
              <a:rPr lang="en-US" altLang="x-none" sz="1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6576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1">
            <a:extLst>
              <a:ext uri="{FF2B5EF4-FFF2-40B4-BE49-F238E27FC236}">
                <a16:creationId xmlns:a16="http://schemas.microsoft.com/office/drawing/2014/main" id="{4F9E8922-A0D7-614A-8FFE-06446725E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200" y="812800"/>
            <a:ext cx="7953375" cy="46672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x-none"/>
              <a:t>Estimativa de gastos para implantação: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x-non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3AB3F7-34C2-F84F-AB1E-BE650DF9E435}"/>
              </a:ext>
            </a:extLst>
          </p:cNvPr>
          <p:cNvSpPr txBox="1"/>
          <p:nvPr/>
        </p:nvSpPr>
        <p:spPr>
          <a:xfrm>
            <a:off x="758825" y="1735138"/>
            <a:ext cx="3594100" cy="2586037"/>
          </a:xfrm>
          <a:prstGeom prst="rect">
            <a:avLst/>
          </a:prstGeom>
          <a:noFill/>
          <a:ln>
            <a:solidFill>
              <a:schemeClr val="accent1">
                <a:shade val="2500"/>
              </a:schemeClr>
            </a:solidFill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Operacionais</a:t>
            </a:r>
            <a:r>
              <a:rPr lang="en-US" dirty="0"/>
              <a:t> </a:t>
            </a:r>
            <a:r>
              <a:rPr lang="en-US" dirty="0" err="1"/>
              <a:t>nesta</a:t>
            </a:r>
            <a:r>
              <a:rPr lang="en-US" dirty="0"/>
              <a:t> </a:t>
            </a:r>
            <a:r>
              <a:rPr lang="en-US" dirty="0" err="1"/>
              <a:t>etapa</a:t>
            </a:r>
            <a:r>
              <a:rPr lang="en-US" dirty="0"/>
              <a:t> - OPEX (</a:t>
            </a:r>
            <a:r>
              <a:rPr lang="en-US" dirty="0" err="1"/>
              <a:t>mensais</a:t>
            </a:r>
            <a:r>
              <a:rPr lang="en-US" dirty="0"/>
              <a:t>/</a:t>
            </a:r>
            <a:r>
              <a:rPr lang="en-US" dirty="0" err="1"/>
              <a:t>recorrentes</a:t>
            </a:r>
            <a:r>
              <a:rPr lang="en-US" dirty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 err="1"/>
              <a:t>xxxxxx</a:t>
            </a:r>
            <a:r>
              <a:rPr lang="en-US" dirty="0"/>
              <a:t>		R$ </a:t>
            </a:r>
            <a:r>
              <a:rPr lang="en-US" dirty="0" err="1"/>
              <a:t>xxxxxxx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Total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BEE95-0DEA-DA4F-9444-BE4882294431}"/>
              </a:ext>
            </a:extLst>
          </p:cNvPr>
          <p:cNvSpPr txBox="1"/>
          <p:nvPr/>
        </p:nvSpPr>
        <p:spPr>
          <a:xfrm>
            <a:off x="4791075" y="1735138"/>
            <a:ext cx="3868738" cy="2586037"/>
          </a:xfrm>
          <a:prstGeom prst="rect">
            <a:avLst/>
          </a:prstGeom>
          <a:noFill/>
          <a:ln>
            <a:solidFill>
              <a:schemeClr val="accent1">
                <a:shade val="25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Investimentos</a:t>
            </a:r>
            <a:r>
              <a:rPr lang="en-US" dirty="0"/>
              <a:t> para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etapa</a:t>
            </a:r>
            <a:r>
              <a:rPr lang="en-US" dirty="0"/>
              <a:t> – CAPEX  (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/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recorrentes</a:t>
            </a:r>
            <a:r>
              <a:rPr lang="en-US" dirty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 err="1"/>
              <a:t>xxxxxx</a:t>
            </a:r>
            <a:r>
              <a:rPr lang="en-US" dirty="0"/>
              <a:t>		R$ </a:t>
            </a:r>
            <a:r>
              <a:rPr lang="en-US" dirty="0" err="1"/>
              <a:t>xxxxxxx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Total 2 </a:t>
            </a:r>
          </a:p>
        </p:txBody>
      </p:sp>
      <p:sp>
        <p:nvSpPr>
          <p:cNvPr id="18436" name="TextBox 1">
            <a:extLst>
              <a:ext uri="{FF2B5EF4-FFF2-40B4-BE49-F238E27FC236}">
                <a16:creationId xmlns:a16="http://schemas.microsoft.com/office/drawing/2014/main" id="{F357531A-2524-D843-94A2-7EA299A8A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4932363"/>
            <a:ext cx="79009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x-none" altLang="x-none"/>
              <a:t>Total necessário para os próximos 18 meses: R$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0173F4C7-4C27-8948-A349-D608774F4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61" y="28931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Desenvolvendo Clientes</a:t>
            </a:r>
          </a:p>
        </p:txBody>
      </p:sp>
      <p:sp>
        <p:nvSpPr>
          <p:cNvPr id="16386" name="Text Placeholder 2">
            <a:extLst>
              <a:ext uri="{FF2B5EF4-FFF2-40B4-BE49-F238E27FC236}">
                <a16:creationId xmlns:a16="http://schemas.microsoft.com/office/drawing/2014/main" id="{040023EB-8DD7-1D4D-A7F9-122A9BD04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6121" y="1202922"/>
            <a:ext cx="3148579" cy="823912"/>
          </a:xfrm>
        </p:spPr>
        <p:txBody>
          <a:bodyPr anchor="ctr"/>
          <a:lstStyle/>
          <a:p>
            <a:r>
              <a:rPr lang="en-US" altLang="en-US" dirty="0"/>
              <a:t>GET out of the Building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6CC9F-E051-8243-8D97-2C1966D5F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098674"/>
            <a:ext cx="3868737" cy="1914526"/>
          </a:xfr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Canal para o MVP</a:t>
            </a:r>
          </a:p>
          <a:p>
            <a:pPr marL="0" indent="0">
              <a:buNone/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67086-7F7C-2B47-A180-962093F79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4149716"/>
            <a:ext cx="3887788" cy="2039947"/>
          </a:xfr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800" dirty="0" err="1"/>
              <a:t>Principais</a:t>
            </a:r>
            <a:r>
              <a:rPr lang="en-US" sz="1800" dirty="0"/>
              <a:t> </a:t>
            </a:r>
            <a:r>
              <a:rPr lang="en-US" sz="1800" dirty="0" err="1"/>
              <a:t>resultados</a:t>
            </a:r>
            <a:r>
              <a:rPr lang="en-US" sz="1800" dirty="0"/>
              <a:t> </a:t>
            </a:r>
            <a:r>
              <a:rPr lang="en-US" sz="1800" dirty="0" err="1"/>
              <a:t>quantificados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8DB84A9-FAC3-B547-A2CC-4961B9DFCAF6}"/>
              </a:ext>
            </a:extLst>
          </p:cNvPr>
          <p:cNvSpPr txBox="1">
            <a:spLocks/>
          </p:cNvSpPr>
          <p:nvPr/>
        </p:nvSpPr>
        <p:spPr>
          <a:xfrm>
            <a:off x="627061" y="4140200"/>
            <a:ext cx="3868737" cy="204708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800" dirty="0"/>
              <a:t>Plano de </a:t>
            </a:r>
            <a:r>
              <a:rPr lang="en-US" sz="1800" dirty="0" err="1"/>
              <a:t>atração</a:t>
            </a:r>
            <a:r>
              <a:rPr lang="en-US" sz="1800" dirty="0"/>
              <a:t> de personas para o Canal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B898914-33C9-C64E-928F-F5E00E87AC93}"/>
              </a:ext>
            </a:extLst>
          </p:cNvPr>
          <p:cNvSpPr txBox="1">
            <a:spLocks/>
          </p:cNvSpPr>
          <p:nvPr/>
        </p:nvSpPr>
        <p:spPr>
          <a:xfrm>
            <a:off x="4645027" y="2074858"/>
            <a:ext cx="3868737" cy="1938342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800" dirty="0" err="1"/>
              <a:t>Aprendizados</a:t>
            </a:r>
            <a:r>
              <a:rPr lang="en-US" sz="1800" dirty="0"/>
              <a:t> do teste do canal e de </a:t>
            </a:r>
            <a:r>
              <a:rPr lang="en-US" sz="1800" dirty="0" err="1"/>
              <a:t>atração</a:t>
            </a:r>
            <a:r>
              <a:rPr lang="en-US" sz="1800" dirty="0"/>
              <a:t> de Personas para MVP</a:t>
            </a:r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9F7FB106-FF71-5A44-8B31-C109BA1045DA}"/>
              </a:ext>
            </a:extLst>
          </p:cNvPr>
          <p:cNvSpPr txBox="1">
            <a:spLocks/>
          </p:cNvSpPr>
          <p:nvPr/>
        </p:nvSpPr>
        <p:spPr>
          <a:xfrm>
            <a:off x="584200" y="812800"/>
            <a:ext cx="7953375" cy="46672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ＭＳ Ｐゴシック" pitchFamily="-89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x-none" dirty="0" err="1"/>
              <a:t>Métricas</a:t>
            </a:r>
            <a:r>
              <a:rPr lang="en-US" altLang="x-none" dirty="0"/>
              <a:t> de </a:t>
            </a:r>
            <a:r>
              <a:rPr lang="en-US" altLang="x-none" dirty="0" err="1"/>
              <a:t>acompanhamento</a:t>
            </a:r>
            <a:r>
              <a:rPr lang="en-US" altLang="x-none" dirty="0"/>
              <a:t>: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x-none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D856AEB-519E-5045-A227-03FD2A2D3BFF}"/>
              </a:ext>
            </a:extLst>
          </p:cNvPr>
          <p:cNvGraphicFramePr>
            <a:graphicFrameLocks noGrp="1"/>
          </p:cNvGraphicFramePr>
          <p:nvPr/>
        </p:nvGraphicFramePr>
        <p:xfrm>
          <a:off x="894771" y="3192462"/>
          <a:ext cx="733223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553">
                  <a:extLst>
                    <a:ext uri="{9D8B030D-6E8A-4147-A177-3AD203B41FA5}">
                      <a16:colId xmlns:a16="http://schemas.microsoft.com/office/drawing/2014/main" val="2076048155"/>
                    </a:ext>
                  </a:extLst>
                </a:gridCol>
                <a:gridCol w="1226163">
                  <a:extLst>
                    <a:ext uri="{9D8B030D-6E8A-4147-A177-3AD203B41FA5}">
                      <a16:colId xmlns:a16="http://schemas.microsoft.com/office/drawing/2014/main" val="1317253125"/>
                    </a:ext>
                  </a:extLst>
                </a:gridCol>
                <a:gridCol w="1085665">
                  <a:extLst>
                    <a:ext uri="{9D8B030D-6E8A-4147-A177-3AD203B41FA5}">
                      <a16:colId xmlns:a16="http://schemas.microsoft.com/office/drawing/2014/main" val="4050486468"/>
                    </a:ext>
                  </a:extLst>
                </a:gridCol>
                <a:gridCol w="1072893">
                  <a:extLst>
                    <a:ext uri="{9D8B030D-6E8A-4147-A177-3AD203B41FA5}">
                      <a16:colId xmlns:a16="http://schemas.microsoft.com/office/drawing/2014/main" val="2318673530"/>
                    </a:ext>
                  </a:extLst>
                </a:gridCol>
                <a:gridCol w="1011957">
                  <a:extLst>
                    <a:ext uri="{9D8B030D-6E8A-4147-A177-3AD203B41FA5}">
                      <a16:colId xmlns:a16="http://schemas.microsoft.com/office/drawing/2014/main" val="1108134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Métrica</a:t>
                      </a:r>
                    </a:p>
                    <a:p>
                      <a:pPr algn="ctr"/>
                      <a:r>
                        <a:rPr lang="x-none" dirty="0"/>
                        <a:t>KPI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 Valor</a:t>
                      </a:r>
                    </a:p>
                    <a:p>
                      <a:pPr algn="ctr"/>
                      <a:r>
                        <a:rPr lang="x-none" dirty="0"/>
                        <a:t>da semana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Meta da semana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V</a:t>
                      </a:r>
                      <a:r>
                        <a:rPr lang="en-US" dirty="0"/>
                        <a:t>a</a:t>
                      </a:r>
                      <a:r>
                        <a:rPr lang="x-none" dirty="0"/>
                        <a:t>lor do mês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Meta do mês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32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67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5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816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F00B1B-8D53-5D4C-A055-AFB9AA8DAB3C}"/>
              </a:ext>
            </a:extLst>
          </p:cNvPr>
          <p:cNvSpPr txBox="1"/>
          <p:nvPr/>
        </p:nvSpPr>
        <p:spPr>
          <a:xfrm>
            <a:off x="1512887" y="2274731"/>
            <a:ext cx="428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Semana de ___ a ____ de _____ </a:t>
            </a:r>
          </a:p>
        </p:txBody>
      </p:sp>
    </p:spTree>
    <p:extLst>
      <p:ext uri="{BB962C8B-B14F-4D97-AF65-F5344CB8AC3E}">
        <p14:creationId xmlns:p14="http://schemas.microsoft.com/office/powerpoint/2010/main" val="427392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BCD8C73E-CCB4-EB46-9E33-498267DB4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57200"/>
            <a:ext cx="2813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x-none" altLang="x-none" sz="2400" b="1"/>
              <a:t>Próximos passos:</a:t>
            </a:r>
          </a:p>
        </p:txBody>
      </p:sp>
      <p:sp>
        <p:nvSpPr>
          <p:cNvPr id="23555" name="TextBox 2">
            <a:extLst>
              <a:ext uri="{FF2B5EF4-FFF2-40B4-BE49-F238E27FC236}">
                <a16:creationId xmlns:a16="http://schemas.microsoft.com/office/drawing/2014/main" id="{7D140314-33D9-B04A-ABCE-4D4A3ECDF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25" y="1428750"/>
            <a:ext cx="730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x-none" altLang="x-none"/>
              <a:t>xxx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x-none" altLang="x-none"/>
              <a:t>xxx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x-none" altLang="x-none"/>
              <a:t>xxx</a:t>
            </a:r>
          </a:p>
          <a:p>
            <a:pPr>
              <a:buFont typeface="Arial" panose="020B0604020202020204" pitchFamily="34" charset="0"/>
              <a:buChar char="•"/>
            </a:pPr>
            <a:endParaRPr lang="x-none" altLang="x-non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Personalizad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presentação em branco">
  <a:themeElements>
    <a:clrScheme name="Personalizada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12149</TotalTime>
  <Words>187</Words>
  <Application>Microsoft Macintosh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Helvetica Neue Light</vt:lpstr>
      <vt:lpstr>Lato</vt:lpstr>
      <vt:lpstr>Raleway</vt:lpstr>
      <vt:lpstr>Verdana</vt:lpstr>
      <vt:lpstr>Apresentação em branco</vt:lpstr>
      <vt:lpstr>1_Apresentação em branco</vt:lpstr>
      <vt:lpstr>1_Custom Design</vt:lpstr>
      <vt:lpstr>Custom Design</vt:lpstr>
      <vt:lpstr>Nome da Startup</vt:lpstr>
      <vt:lpstr>Equipe</vt:lpstr>
      <vt:lpstr>PowerPoint Presentation</vt:lpstr>
      <vt:lpstr>PowerPoint Presentation</vt:lpstr>
      <vt:lpstr>Desenvolvendo Clientes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Crie sua Startup – aula 1</dc:title>
  <dc:creator>Rubens Approbato</dc:creator>
  <cp:lastModifiedBy>Rubens Approbato Machado Jr</cp:lastModifiedBy>
  <cp:revision>813</cp:revision>
  <dcterms:created xsi:type="dcterms:W3CDTF">2018-10-19T12:51:37Z</dcterms:created>
  <dcterms:modified xsi:type="dcterms:W3CDTF">2022-06-07T19:32:35Z</dcterms:modified>
</cp:coreProperties>
</file>