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9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981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33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8673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577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59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908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729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06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04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88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591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61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24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2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88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579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F90F38-AACF-4026-80F9-85CEE8C8AA0A}" type="datetimeFigureOut">
              <a:rPr lang="pt-BR" smtClean="0"/>
              <a:t>14/08/2017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5FD20A-14BF-4DB4-A6AC-52EC3C995B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031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533287" cy="2971801"/>
          </a:xfrm>
        </p:spPr>
        <p:txBody>
          <a:bodyPr/>
          <a:lstStyle/>
          <a:p>
            <a:r>
              <a:rPr lang="pt-BR" dirty="0" smtClean="0"/>
              <a:t>O ritmo além da regra e o conceito de </a:t>
            </a:r>
            <a:r>
              <a:rPr lang="pt-BR" i="1" dirty="0" smtClean="0"/>
              <a:t>time </a:t>
            </a:r>
            <a:r>
              <a:rPr lang="pt-BR" i="1" dirty="0" err="1" smtClean="0"/>
              <a:t>line</a:t>
            </a:r>
            <a:r>
              <a:rPr lang="pt-BR" i="1" dirty="0" smtClean="0"/>
              <a:t> </a:t>
            </a:r>
            <a:r>
              <a:rPr lang="pt-BR" dirty="0" smtClean="0"/>
              <a:t> em </a:t>
            </a:r>
            <a:r>
              <a:rPr lang="pt-BR" dirty="0" err="1" smtClean="0"/>
              <a:t>gramani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BIANCA THOMAZ RIBEIRO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LUIZ HENRIQUE FIAMINGHI</a:t>
            </a:r>
          </a:p>
          <a:p>
            <a:endParaRPr lang="pt-BR" dirty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ANPPOM - 2016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6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6939" y="0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i="1" dirty="0" smtClean="0"/>
              <a:t>TIME LINE - CONTINUAÇÃO</a:t>
            </a:r>
            <a:endParaRPr lang="pt-BR" sz="2800" i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06939" y="1507066"/>
            <a:ext cx="105848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GRAMANI TAMBÉM EXPLORA EM SUAS SÉRIES RÍTMICAS PROPORÇÕES BASEADAS EM IMPARIDADES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CADA IDEIA MUSICAL SE COMPÕE DE ESTRUTURAS DIFERENTES ENTRE SI, MAS COM CARÁTER PRÓPRIO: AS LONGAS REPRESENTAM OS APOIOS, ENFATIZADOS PELA MAIOR DURAÇÃO. 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DESENVOLVE E EXPLORA O POTENCIAL DESTA NOVA PERSPECTIVA QUE AS SÉRIES ADITIVAS FUNDAMENTADAS EM IMPARIDADES ADQUIREM QUANDO SOBREPOSTAS A OSTINADOS REGULARES REALIZADAS A DUAS VOZES;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EXERCÍCIOS COM ESTRUTURA SEMELHANTE AO </a:t>
            </a:r>
            <a:r>
              <a:rPr lang="pt-BR" sz="2000" i="1" dirty="0" smtClean="0"/>
              <a:t>STANDARD PATTERN;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i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APROXIMA-SE DO PRINCÍPIO BÁSICO DE POSSIBILIDADE DE ROTAÇÃO DA </a:t>
            </a:r>
            <a:r>
              <a:rPr lang="pt-BR" sz="2000" i="1" dirty="0" smtClean="0"/>
              <a:t>TIME LINE.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713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2545" y="0"/>
            <a:ext cx="8534400" cy="1507067"/>
          </a:xfrm>
        </p:spPr>
        <p:txBody>
          <a:bodyPr/>
          <a:lstStyle/>
          <a:p>
            <a:r>
              <a:rPr lang="pt-BR" sz="2800" dirty="0" smtClean="0"/>
              <a:t>CONSIDERAÇÕES FINAIS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42545" y="1507066"/>
            <a:ext cx="107393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GRAMANI NÃO UTILIZOU REFERÊNCIAS DIRETAMENTE DA TRADIÇÃO ORAL: OBRA CONSTRUÍDA POR COMBINAÇÃO DE </a:t>
            </a:r>
            <a:r>
              <a:rPr lang="pt-BR" sz="2000" b="1" dirty="0" smtClean="0"/>
              <a:t>IMPARIDADES</a:t>
            </a:r>
            <a:r>
              <a:rPr lang="pt-BR" sz="2000" dirty="0" smtClean="0"/>
              <a:t> E </a:t>
            </a:r>
            <a:r>
              <a:rPr lang="pt-BR" sz="2000" b="1" dirty="0" smtClean="0"/>
              <a:t>OSTINATOS</a:t>
            </a:r>
            <a:r>
              <a:rPr lang="pt-BR" sz="2000" dirty="0" smtClean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AO ESTUDARMOS SUA RÍTMICA LEVANDO EM CONSIDERAÇÃO ESTA </a:t>
            </a:r>
            <a:r>
              <a:rPr lang="pt-BR" sz="2000" b="1" dirty="0" smtClean="0"/>
              <a:t>PERSPECTIVA SEMÂNTICA</a:t>
            </a:r>
            <a:r>
              <a:rPr lang="pt-BR" sz="2000" dirty="0" smtClean="0"/>
              <a:t>, ADENTRAMOS NO ÂMBITO DO </a:t>
            </a:r>
            <a:r>
              <a:rPr lang="pt-BR" sz="2000" b="1" dirty="0" smtClean="0"/>
              <a:t>DISCURSO MUSICAL.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“[...] SE VOCÊ ENCARAR ESSES EXERCÍCIOS COMO DESAFIOS MUSICAIS E NÃO MÉTRICOS, RESULTARÁ EM CRESCIMENTO.” (GRAMANI, 1996)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015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998" y="172909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dirty="0" smtClean="0"/>
              <a:t>RESUMO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87998" y="1608425"/>
            <a:ext cx="108681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GRAMANI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PERSPECTIVA SEMÂNTICA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OSTINATOS NÃO COMO TEMPO MARCADO, MAS COMO TEMPO MOLDADO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POLIRRITIMIAS DIALOGAM COM ESTUDOS RECENTES SOBRE RÍTMICA AFRICANA, PROXIMIDADE COM O CONCEITO DE </a:t>
            </a:r>
            <a:r>
              <a:rPr lang="pt-BR" sz="2000" i="1" dirty="0" smtClean="0"/>
              <a:t>TIME LINE.</a:t>
            </a:r>
            <a:endParaRPr lang="pt-BR" sz="2000" dirty="0" smtClean="0"/>
          </a:p>
          <a:p>
            <a:r>
              <a:rPr lang="pt-BR" sz="2000" b="1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0435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6939" y="0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dirty="0" smtClean="0"/>
              <a:t>INTRODUÇÃO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85611" y="1777284"/>
            <a:ext cx="97493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GRAMANI: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PROPOSTA INOVADORA: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I</a:t>
            </a:r>
            <a:r>
              <a:rPr lang="pt-BR" sz="2000" dirty="0" smtClean="0"/>
              <a:t>NDEPENDÊNCIA DE MOVIMENTOS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POLIRRITIMIA COMO UM FATOR CENTRAL NO ESTUDO DA RÍTMICA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‘EXERCÍCIOS QUE VISAM APRIMORAR A SENSIBILIDADE RÍTMICA E QUE PROPÕEM UM NOVO CAMINHO PARA A PERCEPÇÃO DA IDEIA MUSICAL.’</a:t>
            </a:r>
          </a:p>
          <a:p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650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9665" y="0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dirty="0" smtClean="0"/>
              <a:t>CONTINUAÇÃO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29665" y="1313884"/>
            <a:ext cx="108810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GRAMANI: 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EXPERIÊNCIA COMO VIOLINISTA, REGENTE E COMPOSITOR;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LARGO ESPECTRO MUSICAL: MEDIEVAL, TRADIÇÃO ORAL BRASILEIRA, REPERTÓRIO ORQUESTRAL E GÊNEROS DA MÚSICA POPULAR BRASILEIRA;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DERIVAÇÕES DA RÍTMICA STRAVINSKIANA PERMEADAS COM BRASILIDADE.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INFLUÊNCIA DE DALCROZE: MOVIMENTO CORPORAL COMO MEIO DE APERFEIÇOAMENTO DA CONSCIÊNCIA RÍTMICA.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/>
            <a:r>
              <a:rPr lang="pt-BR" sz="2000" dirty="0" smtClean="0"/>
              <a:t>“OS ESUDOS DE GRAMANI BUSCAM O DESPERTAR DA SENSIBILIDADE EM CONTRAPARTIDA À RACIONALIZAÇÃO, CONDUZINDO O ESTUDANTE A UMA PRÁTICA INVESTIGATIVA DE ORDEM EMPÍRICA,”</a:t>
            </a: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9127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26635" y="0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dirty="0" smtClean="0"/>
              <a:t>WIKIPEDIA:</a:t>
            </a:r>
            <a:endParaRPr lang="pt-BR" sz="2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26635" y="1507066"/>
            <a:ext cx="1108707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ÍGOR FYODOROVIC STRAVINSKY: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CONSIDERADO UM DOS COMPOSITORES MAIS INFLUENTES DO SÉCULO XX;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SAGRAÇÃO DA PRIMAVERA: TRANSFORMOU O MODO DE PENSAMENTO DOS COMPOSITORES POSTERIORES ACERCA DA ESTRUTURA RÍTMICA.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É</a:t>
            </a:r>
            <a:r>
              <a:rPr lang="pt-BR" sz="2000" dirty="0" smtClean="0"/>
              <a:t>MILE JAQUES-DALCROZE: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CRIADOR DE UM SISTEMA DE ENSINO DE MÚSICA BASEADO NO MOVIMENTO CORPORAL EXPRESSIVO (EURITIMIA)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TODAS AS IDEIAS MUSICAIS ESTÃO NO CORPO, OS CONCEITOS DEVEM, PRIMEIRAMENTE, SER EXPERIMENTADOS A FUNDO E NÃO SIMPLESMENTE APRESENTADOS.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828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1028" y="0"/>
            <a:ext cx="8534400" cy="1507067"/>
          </a:xfrm>
        </p:spPr>
        <p:txBody>
          <a:bodyPr/>
          <a:lstStyle/>
          <a:p>
            <a:r>
              <a:rPr lang="pt-BR" sz="2800" dirty="0" smtClean="0"/>
              <a:t>ABERTURAS E DIÁLOGOS TRANSCULTURAIS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91028" y="1507066"/>
            <a:ext cx="113575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CONCEITO DE </a:t>
            </a:r>
            <a:r>
              <a:rPr lang="pt-BR" sz="2000" b="1" i="1" dirty="0" smtClean="0"/>
              <a:t>TIME LINE: </a:t>
            </a:r>
            <a:r>
              <a:rPr lang="pt-BR" sz="2000" dirty="0" smtClean="0"/>
              <a:t>“PONTO DE REFERÊNCIA CONSTANTE SOBRE O QUAL A ESTRUTURA DE FRASE DE UMA CANÇÃO ASSIM COMO A ORGANIZAÇÃO MÉTRICA LINEAR DE FRASES SÃO GUIADAS.”</a:t>
            </a:r>
          </a:p>
          <a:p>
            <a:pPr algn="just"/>
            <a:endParaRPr lang="pt-BR" sz="2000" b="1" i="1" dirty="0" smtClean="0"/>
          </a:p>
          <a:p>
            <a:pPr algn="just"/>
            <a:r>
              <a:rPr lang="pt-BR" sz="2000" dirty="0" smtClean="0"/>
              <a:t>MÉTODO DE RÍTMICA DE </a:t>
            </a:r>
            <a:r>
              <a:rPr lang="pt-BR" sz="2000" b="1" dirty="0" smtClean="0"/>
              <a:t>GRAMANI</a:t>
            </a:r>
            <a:r>
              <a:rPr lang="pt-BR" sz="2000" dirty="0" smtClean="0"/>
              <a:t>: SENSIBILIZAÇÃO DE UNIVERSOS RÍTMICOS FORA DA SIMETRIA EURO-CENTRISTA.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SIMETRIA EURO-CENTRISTA</a:t>
            </a:r>
            <a:r>
              <a:rPr lang="pt-BR" sz="2000" dirty="0" smtClean="0"/>
              <a:t>: PULSAR SINCRÔNICO DO </a:t>
            </a:r>
            <a:r>
              <a:rPr lang="pt-BR" sz="2000" i="1" dirty="0" smtClean="0"/>
              <a:t>TACTUS, </a:t>
            </a:r>
            <a:r>
              <a:rPr lang="pt-BR" sz="2000" dirty="0" smtClean="0"/>
              <a:t>TEORIA RÍTMICA DIVISIVA, COM TENDÊNCIA À RACIONALIZAÇÃO PROPORCIONADA PELA ESCRITA.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PERSPECTIVA AFRICANA</a:t>
            </a:r>
            <a:r>
              <a:rPr lang="pt-BR" sz="2000" dirty="0" smtClean="0"/>
              <a:t>: CONCEITO DE RÍTMICA ADITIVA, IMPARIDADES RÍTMICAS GERADAS PELA ALTERNÂNCIA DE CICLOS DE DOIS E TRÊS PULSOS BÁSICOS.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7205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1029" y="0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dirty="0" smtClean="0"/>
              <a:t>CONTINUAÇÃO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91029" y="1339642"/>
            <a:ext cx="104302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DIFERENÇA ENTRE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MÚSICOS FORMADOS INFORMALMENTE POR VIVÊNCIA DENTRO DA MÚSICA POPULAR: FLEXIBILIDADE E DOMÍNIO SEMÂNTICO DO RÍTMO;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MÚSICOS EGRESSOS DA RIGIDEZ DO CONSERVATÓRIO: DECODIFICAÇÃO RACIONAL DO RÍTMO.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/>
            <a:r>
              <a:rPr lang="pt-BR" sz="2000" dirty="0" smtClean="0"/>
              <a:t>RELAÇÃO DE GRAMANI COM A MÚSICA ANTIGA E DE TRADIÇÃO ORAL: COERÊNCIA ESTABELECIDA DE FORMA ASSIMÉTRICA E ADITIVA, EXERCÍCIOS BASEADOS NAS </a:t>
            </a:r>
            <a:r>
              <a:rPr lang="pt-BR" sz="2000" i="1" dirty="0" smtClean="0"/>
              <a:t>SÉRIES RÍTMICAS.</a:t>
            </a:r>
            <a:r>
              <a:rPr lang="pt-BR" sz="2000" dirty="0" smtClean="0"/>
              <a:t> 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ESTRUTURAS AGRUPADAS ADITIVAMENTE QUE REMETEM TANTOS AOS MODOS RÍTMICOS MEDIEVAIS QUANTO AO RÍTMO DA PALAVRA DOS TROVADORES (PÉS MÉTRICOS).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2442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6787" y="0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i="1" dirty="0" smtClean="0"/>
              <a:t>TIME LINE </a:t>
            </a:r>
            <a:endParaRPr lang="pt-BR" sz="2800" i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16787" y="1507067"/>
            <a:ext cx="114476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LINHA GUIA, </a:t>
            </a:r>
            <a:r>
              <a:rPr lang="pt-BR" sz="2000" i="1" dirty="0" smtClean="0"/>
              <a:t>BELL PATTERN, TOPOS, </a:t>
            </a:r>
            <a:r>
              <a:rPr lang="pt-BR" sz="2000" dirty="0" smtClean="0"/>
              <a:t>CLAVE, REFERÊNCIA DE FRASEADO OU LINHA TEMPORAL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LINHA RÍTMICA CURTA, DISTINTA, DE CICLO SIMPLES EXECUTADA POR PALMAS OU INSTRUMENTO DE PERCUSSÃO DE TIMBRE AGUDO (NORMALMENTE AGOGÔ OU CLAVES) QUE SERVE COMO REFERÊNCIA DE TEMPO EM MEIO A OUTRAS LINHAS RÍTMICAS SIMULTÂNEAS.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ALTERNÂNCIA DE MOTIVOS RÍTMICOS BINÁRIOS E TERNÁRIOS CRIANDO UMA DIMENSÃO RÍTMICA ASSIMÉTRICA (LEZCANO,1991).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7034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059" y="0"/>
            <a:ext cx="8534400" cy="1507067"/>
          </a:xfrm>
        </p:spPr>
        <p:txBody>
          <a:bodyPr>
            <a:normAutofit/>
          </a:bodyPr>
          <a:lstStyle/>
          <a:p>
            <a:r>
              <a:rPr lang="pt-BR" sz="2800" dirty="0" smtClean="0"/>
              <a:t>CONTINUAÇÃO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94059" y="1133579"/>
            <a:ext cx="110999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i="1" dirty="0" smtClean="0"/>
              <a:t>STANDARD PATTERN: </a:t>
            </a:r>
            <a:r>
              <a:rPr lang="pt-BR" sz="2000" dirty="0" smtClean="0"/>
              <a:t>SETE PONTOS DE ATAQUE SOBRE DOZE PULSOS ELEMENTARES, NÃO ADMITE VARIAÇÕES, MAS PODE SER INICIADO EM QUALQUER PONTO.</a:t>
            </a:r>
          </a:p>
          <a:p>
            <a:pPr algn="just"/>
            <a:endParaRPr lang="pt-BR" sz="2000" i="1" dirty="0" smtClean="0"/>
          </a:p>
          <a:p>
            <a:pPr algn="just"/>
            <a:r>
              <a:rPr lang="pt-BR" sz="2000" dirty="0" smtClean="0"/>
              <a:t>ANALOGIA ENTRE </a:t>
            </a:r>
            <a:r>
              <a:rPr lang="pt-BR" sz="2000" i="1" dirty="0" smtClean="0"/>
              <a:t>TIME LINE </a:t>
            </a:r>
            <a:r>
              <a:rPr lang="pt-BR" sz="2000" dirty="0" smtClean="0"/>
              <a:t>E METRÔNOMO, NÃO MUITO FELIZ: METRÔNOMO MARCA TEMPO E NÃO RÍTMO.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METRÔNOMO: MEIO MECÂNICO, FATOR LIMITADOR DA SENSIBILIDADE MUSICAL.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AGAWU: RELAÇÃO DE TEMPO MARCADO E TEMPO MOLDADO, DIFERENÇA DA </a:t>
            </a:r>
            <a:r>
              <a:rPr lang="pt-BR" sz="2000" i="1" dirty="0" smtClean="0"/>
              <a:t>TIME LINE </a:t>
            </a:r>
            <a:r>
              <a:rPr lang="pt-BR" sz="2000" dirty="0" smtClean="0"/>
              <a:t>PARA A MARCAÇÃO ORDINÁRIA DO METRÔNOMO;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GRAMANI: REGULARIDADE COMO FORMATO SUBJETIVO.</a:t>
            </a:r>
          </a:p>
          <a:p>
            <a:pPr algn="just"/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MARCAÇÃO DO TEMPO COMO QUESTÃO SEMÂNTICA E NÃO SINTÁTICA.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/>
          </a:p>
          <a:p>
            <a:pPr algn="just"/>
            <a:r>
              <a:rPr lang="pt-BR" sz="2000" dirty="0" smtClean="0"/>
              <a:t>SACHS: A EXPRESSÃO MUSICAL SE ENCONTRA NA PERCEPÇÃO DO MOVIMENTO PELO RÍTMO. (FRAGMENTOS ÍMPARES DA </a:t>
            </a:r>
            <a:r>
              <a:rPr lang="pt-BR" sz="2000" i="1" dirty="0" smtClean="0"/>
              <a:t>TIME LINE)</a:t>
            </a:r>
            <a:endParaRPr lang="pt-BR" sz="2000" dirty="0" smtClean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680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427</TotalTime>
  <Words>750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Fatia</vt:lpstr>
      <vt:lpstr>O ritmo além da regra e o conceito de time line  em gramani</vt:lpstr>
      <vt:lpstr>RESUMO</vt:lpstr>
      <vt:lpstr>INTRODUÇÃO</vt:lpstr>
      <vt:lpstr>CONTINUAÇÃO</vt:lpstr>
      <vt:lpstr>WIKIPEDIA:</vt:lpstr>
      <vt:lpstr>ABERTURAS E DIÁLOGOS TRANSCULTURAIS</vt:lpstr>
      <vt:lpstr>CONTINUAÇÃO</vt:lpstr>
      <vt:lpstr>TIME LINE </vt:lpstr>
      <vt:lpstr>CONTINUAÇÃO</vt:lpstr>
      <vt:lpstr>TIME LINE - CONTINUAÇÃO</vt:lpstr>
      <vt:lpstr>CONSIDERAÇÕES FINAIS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Natália</dc:creator>
  <cp:lastModifiedBy>Natália</cp:lastModifiedBy>
  <cp:revision>22</cp:revision>
  <dcterms:created xsi:type="dcterms:W3CDTF">2017-08-14T22:21:47Z</dcterms:created>
  <dcterms:modified xsi:type="dcterms:W3CDTF">2017-08-15T05:29:17Z</dcterms:modified>
</cp:coreProperties>
</file>