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7"/>
  </p:notesMasterIdLst>
  <p:sldIdLst>
    <p:sldId id="256" r:id="rId2"/>
    <p:sldId id="269" r:id="rId3"/>
    <p:sldId id="270" r:id="rId4"/>
    <p:sldId id="268" r:id="rId5"/>
    <p:sldId id="260" r:id="rId6"/>
    <p:sldId id="258" r:id="rId7"/>
    <p:sldId id="261" r:id="rId8"/>
    <p:sldId id="266" r:id="rId9"/>
    <p:sldId id="267" r:id="rId10"/>
    <p:sldId id="257" r:id="rId11"/>
    <p:sldId id="299" r:id="rId12"/>
    <p:sldId id="300" r:id="rId13"/>
    <p:sldId id="283" r:id="rId14"/>
    <p:sldId id="284" r:id="rId15"/>
    <p:sldId id="285" r:id="rId16"/>
    <p:sldId id="301" r:id="rId17"/>
    <p:sldId id="316" r:id="rId18"/>
    <p:sldId id="286" r:id="rId19"/>
    <p:sldId id="271" r:id="rId20"/>
    <p:sldId id="306" r:id="rId21"/>
    <p:sldId id="307" r:id="rId22"/>
    <p:sldId id="309" r:id="rId23"/>
    <p:sldId id="308" r:id="rId24"/>
    <p:sldId id="302" r:id="rId25"/>
    <p:sldId id="278" r:id="rId26"/>
    <p:sldId id="282" r:id="rId27"/>
    <p:sldId id="265" r:id="rId28"/>
    <p:sldId id="305" r:id="rId29"/>
    <p:sldId id="311" r:id="rId30"/>
    <p:sldId id="312" r:id="rId31"/>
    <p:sldId id="310" r:id="rId32"/>
    <p:sldId id="314" r:id="rId33"/>
    <p:sldId id="313" r:id="rId34"/>
    <p:sldId id="315" r:id="rId35"/>
    <p:sldId id="317" r:id="rId36"/>
    <p:sldId id="263" r:id="rId37"/>
    <p:sldId id="318" r:id="rId38"/>
    <p:sldId id="259" r:id="rId39"/>
    <p:sldId id="287" r:id="rId40"/>
    <p:sldId id="288" r:id="rId41"/>
    <p:sldId id="289" r:id="rId42"/>
    <p:sldId id="319" r:id="rId43"/>
    <p:sldId id="320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323" r:id="rId54"/>
    <p:sldId id="321" r:id="rId55"/>
    <p:sldId id="322" r:id="rId5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090" autoAdjust="0"/>
  </p:normalViewPr>
  <p:slideViewPr>
    <p:cSldViewPr snapToGrid="0">
      <p:cViewPr varScale="1">
        <p:scale>
          <a:sx n="87" d="100"/>
          <a:sy n="87" d="100"/>
        </p:scale>
        <p:origin x="5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31A93-E17A-4F6C-91A4-3CC877B88E8A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EC109-5C65-4D25-98DB-063383271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30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Previsão do tempo</a:t>
            </a:r>
          </a:p>
          <a:p>
            <a:r>
              <a:rPr lang="pt-BR" dirty="0" smtClean="0"/>
              <a:t>Agressão animal </a:t>
            </a:r>
            <a:r>
              <a:rPr lang="pt-BR" dirty="0" err="1" smtClean="0"/>
              <a:t>vs</a:t>
            </a:r>
            <a:r>
              <a:rPr lang="pt-BR" dirty="0" smtClean="0"/>
              <a:t> Agressão humana</a:t>
            </a:r>
          </a:p>
          <a:p>
            <a:r>
              <a:rPr lang="pt-BR" dirty="0" smtClean="0"/>
              <a:t>Análise de risco de reintrodução de doenças</a:t>
            </a:r>
          </a:p>
          <a:p>
            <a:r>
              <a:rPr lang="pt-BR" dirty="0" smtClean="0"/>
              <a:t>Fatores de risco para uma determinada condição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EC109-5C65-4D25-98DB-06338327198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85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Sazonalidade,</a:t>
            </a:r>
            <a:r>
              <a:rPr lang="pt-BR" baseline="0" dirty="0" smtClean="0"/>
              <a:t> massas de ar quente e ar frio, umidade, padrão nos últimos N meses, microclima da região, poluição, mudanças na vegetação.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EC109-5C65-4D25-98DB-06338327198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1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Tempo de chegada </a:t>
            </a:r>
            <a:r>
              <a:rPr lang="pt-BR" dirty="0" err="1" smtClean="0"/>
              <a:t>vs</a:t>
            </a:r>
            <a:r>
              <a:rPr lang="pt-BR" dirty="0" smtClean="0"/>
              <a:t> Dia da semana + horário + chuva + evento + rota</a:t>
            </a:r>
            <a:r>
              <a:rPr lang="pt-BR" baseline="0" dirty="0" smtClean="0"/>
              <a:t> utilizada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EC109-5C65-4D25-98DB-06338327198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511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EC109-5C65-4D25-98DB-06338327198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797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EC109-5C65-4D25-98DB-06338327198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681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EC109-5C65-4D25-98DB-06338327198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209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EC109-5C65-4D25-98DB-06338327198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060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EC109-5C65-4D25-98DB-06338327198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57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DA27-64EE-4B31-A24A-66FC22D4B5D4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4E24-74AB-452F-8E30-DFDA4D249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03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DA27-64EE-4B31-A24A-66FC22D4B5D4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4E24-74AB-452F-8E30-DFDA4D249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41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DA27-64EE-4B31-A24A-66FC22D4B5D4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4E24-74AB-452F-8E30-DFDA4D249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53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DA27-64EE-4B31-A24A-66FC22D4B5D4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4E24-74AB-452F-8E30-DFDA4D249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79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DA27-64EE-4B31-A24A-66FC22D4B5D4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4E24-74AB-452F-8E30-DFDA4D249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9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DA27-64EE-4B31-A24A-66FC22D4B5D4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4E24-74AB-452F-8E30-DFDA4D249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19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DA27-64EE-4B31-A24A-66FC22D4B5D4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4E24-74AB-452F-8E30-DFDA4D249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8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DA27-64EE-4B31-A24A-66FC22D4B5D4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4E24-74AB-452F-8E30-DFDA4D249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63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DA27-64EE-4B31-A24A-66FC22D4B5D4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4E24-74AB-452F-8E30-DFDA4D249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67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DA27-64EE-4B31-A24A-66FC22D4B5D4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4E24-74AB-452F-8E30-DFDA4D249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06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DA27-64EE-4B31-A24A-66FC22D4B5D4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4E24-74AB-452F-8E30-DFDA4D249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10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DA27-64EE-4B31-A24A-66FC22D4B5D4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B4E24-74AB-452F-8E30-DFDA4D249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90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Predição, Explicação e Fatores de Risco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9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Regressão Linear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Tipos de variáveis usadas: </a:t>
            </a:r>
          </a:p>
          <a:p>
            <a:pPr marL="36900" indent="0" algn="ctr">
              <a:buNone/>
            </a:pPr>
            <a:r>
              <a:rPr lang="pt-BR" sz="3400" dirty="0" smtClean="0"/>
              <a:t>Quantitativa </a:t>
            </a:r>
            <a:r>
              <a:rPr lang="pt-BR" sz="3400" dirty="0" err="1" smtClean="0"/>
              <a:t>vs</a:t>
            </a:r>
            <a:r>
              <a:rPr lang="pt-BR" sz="3400" dirty="0" smtClean="0"/>
              <a:t> </a:t>
            </a:r>
            <a:r>
              <a:rPr lang="pt-BR" sz="3400" dirty="0" err="1" smtClean="0"/>
              <a:t>Quatitativa</a:t>
            </a:r>
            <a:endParaRPr lang="pt-BR" sz="3400" dirty="0" smtClean="0"/>
          </a:p>
          <a:p>
            <a:r>
              <a:rPr lang="pt-BR" sz="3600" dirty="0" smtClean="0"/>
              <a:t>Raciocínio geral:</a:t>
            </a:r>
          </a:p>
          <a:p>
            <a:pPr marL="450000" lvl="1" indent="0">
              <a:buNone/>
            </a:pPr>
            <a:r>
              <a:rPr lang="pt-BR" sz="3400" dirty="0" smtClean="0"/>
              <a:t>Medindo uma variável eu posso supor, com algum grau de precisão, o que acontece com uma outra variável.</a:t>
            </a: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18557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5"/>
          <a:stretch/>
        </p:blipFill>
        <p:spPr>
          <a:xfrm>
            <a:off x="0" y="1676400"/>
            <a:ext cx="12192000" cy="37846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328160" y="1676400"/>
            <a:ext cx="7863840" cy="378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4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5"/>
          <a:stretch/>
        </p:blipFill>
        <p:spPr>
          <a:xfrm>
            <a:off x="0" y="1676400"/>
            <a:ext cx="12192000" cy="37846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328160" y="1676400"/>
            <a:ext cx="3921760" cy="378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2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5"/>
          <a:stretch/>
        </p:blipFill>
        <p:spPr>
          <a:xfrm>
            <a:off x="0" y="1676400"/>
            <a:ext cx="121920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Coeficiente de correlação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Medida de relação entre duas variáveis numéricas, simbolizadas por X e Y.</a:t>
            </a:r>
          </a:p>
          <a:p>
            <a:r>
              <a:rPr lang="pt-BR" sz="2800" dirty="0" smtClean="0"/>
              <a:t>É simbolizado pela letra “r”</a:t>
            </a:r>
          </a:p>
          <a:p>
            <a:pPr marL="36900" indent="0">
              <a:buNone/>
            </a:pPr>
            <a:endParaRPr lang="pt-BR" sz="2800" dirty="0" smtClean="0"/>
          </a:p>
          <a:p>
            <a:pPr marL="36900" indent="0">
              <a:buNone/>
            </a:pP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1840373" y="4248264"/>
                <a:ext cx="5462649" cy="1286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32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)²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  <m:t> (</m:t>
                                      </m:r>
                                      <m: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BR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3200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  <m: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  <m:t>)²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373" y="4248264"/>
                <a:ext cx="5462649" cy="12866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8229600" y="4645360"/>
                <a:ext cx="22315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≤1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645360"/>
                <a:ext cx="223157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2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370693" y="2440100"/>
            <a:ext cx="9440034" cy="1828801"/>
          </a:xfrm>
        </p:spPr>
        <p:txBody>
          <a:bodyPr/>
          <a:lstStyle/>
          <a:p>
            <a:r>
              <a:rPr lang="pt-BR" dirty="0" smtClean="0"/>
              <a:t>Como avaliar se essa correlação é significativa?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97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1370693" y="367460"/>
            <a:ext cx="9440034" cy="182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Como avaliar se essa correlação é significativa?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131712" y="2992120"/>
                <a:ext cx="3917996" cy="2096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5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ad>
                            <m:radPr>
                              <m:degHide m:val="on"/>
                              <m:ctrlPr>
                                <a:rPr lang="pt-BR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5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sz="5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5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5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pt-BR" sz="5400" b="0" i="1" smtClean="0"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sz="54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712" y="2992120"/>
                <a:ext cx="3917996" cy="20968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65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19919" y="559078"/>
                <a:ext cx="3193951" cy="1708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ad>
                            <m:radPr>
                              <m:degHide m:val="on"/>
                              <m:ctrlPr>
                                <a:rPr lang="pt-BR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sz="4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4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pt-BR" sz="4400" b="0" i="1" smtClean="0"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sz="44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19" y="559078"/>
                <a:ext cx="3193951" cy="17084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 para a Direita 2"/>
          <p:cNvSpPr/>
          <p:nvPr/>
        </p:nvSpPr>
        <p:spPr>
          <a:xfrm>
            <a:off x="4033672" y="1164462"/>
            <a:ext cx="1226916" cy="49771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5224041" y="512910"/>
                <a:ext cx="7187878" cy="1800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4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0,05</m:t>
                          </m:r>
                          <m:rad>
                            <m:radPr>
                              <m:degHide m:val="on"/>
                              <m:ctrlPr>
                                <a:rPr lang="pt-BR" sz="4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400" i="1">
                                  <a:latin typeface="Cambria Math" panose="02040503050406030204" pitchFamily="18" charset="0"/>
                                </a:rPr>
                                <m:t>10000−2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4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400" i="1">
                                  <a:latin typeface="Cambria Math" panose="02040503050406030204" pitchFamily="18" charset="0"/>
                                </a:rPr>
                                <m:t>1−0,05²</m:t>
                              </m:r>
                            </m:e>
                          </m:rad>
                        </m:den>
                      </m:f>
                      <m:r>
                        <a:rPr lang="pt-BR" sz="4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pt-BR" sz="44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041" y="512910"/>
                <a:ext cx="7187878" cy="1800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5" name="Imagem 1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397" y="2443269"/>
            <a:ext cx="8441152" cy="4487393"/>
          </a:xfrm>
          <a:prstGeom prst="rect">
            <a:avLst/>
          </a:prstGeom>
        </p:spPr>
      </p:pic>
      <p:cxnSp>
        <p:nvCxnSpPr>
          <p:cNvPr id="147" name="Conector reto 146"/>
          <p:cNvCxnSpPr/>
          <p:nvPr/>
        </p:nvCxnSpPr>
        <p:spPr>
          <a:xfrm>
            <a:off x="3264063" y="5822066"/>
            <a:ext cx="0" cy="7523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to 147"/>
          <p:cNvCxnSpPr/>
          <p:nvPr/>
        </p:nvCxnSpPr>
        <p:spPr>
          <a:xfrm>
            <a:off x="9410220" y="5822066"/>
            <a:ext cx="0" cy="7523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105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Se eu tiver amostras o suficiente, mesmo coeficiente de correlação muito pequenos vão ser estatisticamente significante. Apenas saber que existe uma correlação não responde as questões de forma satisfatória, então uma pergunta mais interessante é:</a:t>
            </a:r>
          </a:p>
          <a:p>
            <a:pPr marL="0" indent="0">
              <a:buNone/>
            </a:pPr>
            <a:endParaRPr lang="pt-BR" sz="2800" dirty="0" smtClean="0"/>
          </a:p>
          <a:p>
            <a:pPr marL="36900" indent="0" algn="ctr">
              <a:buNone/>
            </a:pPr>
            <a:r>
              <a:rPr lang="pt-BR" sz="5400" dirty="0" smtClean="0"/>
              <a:t>O quanto a variação de X influencia a variação de Y?</a:t>
            </a:r>
          </a:p>
          <a:p>
            <a:pPr marL="369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9322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30" y="1100323"/>
            <a:ext cx="9570739" cy="46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3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vimos aula passada: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1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30" y="1100323"/>
            <a:ext cx="9570739" cy="4657353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>
            <a:off x="2478677" y="1216139"/>
            <a:ext cx="7874365" cy="3654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68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30" y="1100323"/>
            <a:ext cx="9570739" cy="4657353"/>
          </a:xfrm>
          <a:prstGeom prst="rect">
            <a:avLst/>
          </a:prstGeom>
        </p:spPr>
      </p:pic>
      <p:cxnSp>
        <p:nvCxnSpPr>
          <p:cNvPr id="15" name="Conector reto 14"/>
          <p:cNvCxnSpPr/>
          <p:nvPr/>
        </p:nvCxnSpPr>
        <p:spPr>
          <a:xfrm flipV="1">
            <a:off x="2286000" y="1197509"/>
            <a:ext cx="7620000" cy="36733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2478677" y="1216139"/>
            <a:ext cx="7874365" cy="3654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409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30" y="1100323"/>
            <a:ext cx="9570739" cy="4657353"/>
          </a:xfrm>
          <a:prstGeom prst="rect">
            <a:avLst/>
          </a:prstGeom>
        </p:spPr>
      </p:pic>
      <p:cxnSp>
        <p:nvCxnSpPr>
          <p:cNvPr id="13" name="Conector reto 12"/>
          <p:cNvCxnSpPr/>
          <p:nvPr/>
        </p:nvCxnSpPr>
        <p:spPr>
          <a:xfrm flipV="1">
            <a:off x="3206783" y="1534160"/>
            <a:ext cx="7503796" cy="36173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2286000" y="1197509"/>
            <a:ext cx="7620000" cy="36733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2478677" y="1216139"/>
            <a:ext cx="7874365" cy="3654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98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30" y="1100323"/>
            <a:ext cx="9570739" cy="4657353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 flipV="1">
            <a:off x="2529840" y="1185804"/>
            <a:ext cx="7823200" cy="37712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3206783" y="1534160"/>
            <a:ext cx="7503796" cy="36173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2286000" y="1197509"/>
            <a:ext cx="7620000" cy="36733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2478677" y="1216139"/>
            <a:ext cx="7874365" cy="3654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49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30" y="1100323"/>
            <a:ext cx="9570739" cy="465735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853680" y="4135120"/>
            <a:ext cx="263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i="1" dirty="0" smtClean="0"/>
              <a:t>Y = a + </a:t>
            </a:r>
            <a:r>
              <a:rPr lang="pt-BR" sz="3600" i="1" dirty="0" err="1" smtClean="0"/>
              <a:t>bX</a:t>
            </a:r>
            <a:endParaRPr lang="pt-BR" sz="3600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40000" y="1270000"/>
            <a:ext cx="31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Coeficiente de correlação</a:t>
            </a:r>
          </a:p>
          <a:p>
            <a:pPr algn="ctr"/>
            <a:r>
              <a:rPr lang="pt-BR" dirty="0" smtClean="0"/>
              <a:t>0,966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2630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30" y="1100323"/>
            <a:ext cx="9570739" cy="465735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853680" y="4135120"/>
            <a:ext cx="263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i="1" dirty="0" smtClean="0"/>
              <a:t>Y = a + </a:t>
            </a:r>
            <a:r>
              <a:rPr lang="pt-BR" sz="3600" i="1" dirty="0" err="1" smtClean="0"/>
              <a:t>bX</a:t>
            </a:r>
            <a:endParaRPr lang="pt-BR" sz="3600" i="1" dirty="0"/>
          </a:p>
        </p:txBody>
      </p:sp>
    </p:spTree>
    <p:extLst>
      <p:ext uri="{BB962C8B-B14F-4D97-AF65-F5344CB8AC3E}">
        <p14:creationId xmlns:p14="http://schemas.microsoft.com/office/powerpoint/2010/main" val="26948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30" y="1100323"/>
            <a:ext cx="9570739" cy="465735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853680" y="4135120"/>
            <a:ext cx="263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i="1" dirty="0" smtClean="0"/>
              <a:t>Y = a + </a:t>
            </a:r>
            <a:r>
              <a:rPr lang="pt-BR" sz="3600" i="1" dirty="0" err="1" smtClean="0"/>
              <a:t>bX</a:t>
            </a:r>
            <a:r>
              <a:rPr lang="pt-BR" sz="3600" i="1" dirty="0" smtClean="0"/>
              <a:t> + </a:t>
            </a:r>
            <a:r>
              <a:rPr lang="el-GR" sz="3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endParaRPr lang="pt-BR" sz="3600" i="1" dirty="0"/>
          </a:p>
        </p:txBody>
      </p:sp>
    </p:spTree>
    <p:extLst>
      <p:ext uri="{BB962C8B-B14F-4D97-AF65-F5344CB8AC3E}">
        <p14:creationId xmlns:p14="http://schemas.microsoft.com/office/powerpoint/2010/main" val="870009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Regressão Linear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3600" dirty="0" smtClean="0"/>
                  <a:t>Mínimos Quadrados: cálculo que garante que a reta ajustada é a que apresenta o a menor distância, ao quadrado, entre os resíduos e a linha ajustada</a:t>
                </a:r>
              </a:p>
              <a:p>
                <a:r>
                  <a:rPr lang="pt-BR" sz="3600" dirty="0" smtClean="0"/>
                  <a:t>Teste de hipótese:</a:t>
                </a:r>
              </a:p>
              <a:p>
                <a:pPr marL="0" indent="0">
                  <a:buNone/>
                </a:pPr>
                <a:endParaRPr lang="pt-BR" sz="3600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3600" b="0" dirty="0" smtClean="0"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i="1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pt-B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pt-BR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7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47168" t="13556" r="18666" b="54148"/>
          <a:stretch/>
        </p:blipFill>
        <p:spPr>
          <a:xfrm>
            <a:off x="522091" y="876300"/>
            <a:ext cx="960189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47168" t="13556" r="18666" b="54148"/>
          <a:stretch/>
        </p:blipFill>
        <p:spPr>
          <a:xfrm>
            <a:off x="522091" y="876300"/>
            <a:ext cx="9601899" cy="51054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210610" y="2347249"/>
            <a:ext cx="582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i="1" dirty="0" smtClean="0"/>
              <a:t>Y = 10 + 1,99 * X + </a:t>
            </a:r>
            <a:r>
              <a:rPr lang="el-GR" sz="3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endParaRPr lang="pt-BR" sz="3600" i="1" dirty="0"/>
          </a:p>
        </p:txBody>
      </p:sp>
      <p:sp>
        <p:nvSpPr>
          <p:cNvPr id="9" name="Retângulo 8"/>
          <p:cNvSpPr/>
          <p:nvPr/>
        </p:nvSpPr>
        <p:spPr>
          <a:xfrm>
            <a:off x="2395543" y="3417425"/>
            <a:ext cx="1419860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95543" y="3783185"/>
            <a:ext cx="1419860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Forma Livre 24"/>
          <p:cNvSpPr/>
          <p:nvPr/>
        </p:nvSpPr>
        <p:spPr>
          <a:xfrm>
            <a:off x="3831221" y="2858947"/>
            <a:ext cx="5382228" cy="729205"/>
          </a:xfrm>
          <a:custGeom>
            <a:avLst/>
            <a:gdLst>
              <a:gd name="connsiteX0" fmla="*/ 0 w 6215709"/>
              <a:gd name="connsiteY0" fmla="*/ 3808071 h 3808071"/>
              <a:gd name="connsiteX1" fmla="*/ 5312780 w 6215709"/>
              <a:gd name="connsiteY1" fmla="*/ 3009418 h 3808071"/>
              <a:gd name="connsiteX2" fmla="*/ 6169307 w 6215709"/>
              <a:gd name="connsiteY2" fmla="*/ 0 h 380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15709" h="3808071">
                <a:moveTo>
                  <a:pt x="0" y="3808071"/>
                </a:moveTo>
                <a:cubicBezTo>
                  <a:pt x="2142281" y="3726083"/>
                  <a:pt x="4284562" y="3644096"/>
                  <a:pt x="5312780" y="3009418"/>
                </a:cubicBezTo>
                <a:cubicBezTo>
                  <a:pt x="6340998" y="2374739"/>
                  <a:pt x="6252259" y="393539"/>
                  <a:pt x="6169307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522091" y="5127585"/>
            <a:ext cx="4335034" cy="342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6551270" y="3748459"/>
            <a:ext cx="1921397" cy="365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Arco 29"/>
          <p:cNvSpPr/>
          <p:nvPr/>
        </p:nvSpPr>
        <p:spPr>
          <a:xfrm flipV="1">
            <a:off x="3468163" y="911025"/>
            <a:ext cx="6798581" cy="4127430"/>
          </a:xfrm>
          <a:prstGeom prst="arc">
            <a:avLst>
              <a:gd name="adj1" fmla="val 11805884"/>
              <a:gd name="adj2" fmla="val 0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2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100"/>
            <a:ext cx="12192000" cy="55938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907930" y="4988688"/>
            <a:ext cx="211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Média = 213 m</a:t>
            </a:r>
          </a:p>
          <a:p>
            <a:r>
              <a:rPr lang="pt-BR" dirty="0" smtClean="0"/>
              <a:t>Mediana = 212 m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421530" y="4988688"/>
            <a:ext cx="211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Média = 253 m</a:t>
            </a:r>
          </a:p>
          <a:p>
            <a:r>
              <a:rPr lang="pt-BR" dirty="0" smtClean="0"/>
              <a:t>Mediana = 246 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0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Premissas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Relação linear</a:t>
            </a:r>
          </a:p>
          <a:p>
            <a:r>
              <a:rPr lang="pt-BR" dirty="0" smtClean="0"/>
              <a:t>Normalidade dos resíduos</a:t>
            </a:r>
          </a:p>
          <a:p>
            <a:r>
              <a:rPr lang="pt-BR" dirty="0" smtClean="0"/>
              <a:t>Variância constante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4338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30" y="1100323"/>
            <a:ext cx="9570739" cy="46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30" y="1100323"/>
            <a:ext cx="9570739" cy="46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93058" y="5892158"/>
            <a:ext cx="6405881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Shapiro-</a:t>
            </a:r>
            <a:r>
              <a:rPr kumimoji="0" lang="pt-BR" altLang="pt-B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Wilk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</a:t>
            </a:r>
            <a:r>
              <a:rPr kumimoji="0" lang="pt-BR" altLang="pt-B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normality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</a:t>
            </a:r>
            <a:r>
              <a:rPr kumimoji="0" lang="pt-BR" altLang="pt-B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test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p-</a:t>
            </a:r>
            <a:r>
              <a:rPr kumimoji="0" lang="pt-BR" altLang="pt-B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value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= 0.5546</a:t>
            </a: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30" y="1100323"/>
            <a:ext cx="9570739" cy="46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30" y="1100323"/>
            <a:ext cx="9570739" cy="46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27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abordagens: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variáveis ordinais: Correlação de </a:t>
            </a:r>
            <a:r>
              <a:rPr lang="pt-BR" dirty="0" err="1" smtClean="0"/>
              <a:t>Spearman</a:t>
            </a:r>
            <a:endParaRPr lang="pt-BR" dirty="0" smtClean="0"/>
          </a:p>
          <a:p>
            <a:r>
              <a:rPr lang="pt-BR" dirty="0" smtClean="0"/>
              <a:t>Várias </a:t>
            </a:r>
            <a:r>
              <a:rPr lang="pt-BR" dirty="0" err="1" smtClean="0"/>
              <a:t>preditoras</a:t>
            </a:r>
            <a:r>
              <a:rPr lang="pt-BR" dirty="0" smtClean="0"/>
              <a:t> e uma resposta: Regressão Linear Múltipla</a:t>
            </a:r>
          </a:p>
          <a:p>
            <a:r>
              <a:rPr lang="pt-BR" dirty="0" smtClean="0"/>
              <a:t>Não linearidade na relação: Modelos Lineares Generalizados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4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m para spurious correla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2"/>
          <a:stretch/>
        </p:blipFill>
        <p:spPr bwMode="auto">
          <a:xfrm>
            <a:off x="0" y="2511706"/>
            <a:ext cx="12192000" cy="363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21192" y="1894566"/>
            <a:ext cx="294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94.71%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Resultado de imagem para spurious correla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36"/>
          <a:stretch/>
        </p:blipFill>
        <p:spPr bwMode="auto">
          <a:xfrm>
            <a:off x="0" y="712520"/>
            <a:ext cx="12090440" cy="102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Duas variáveis nominais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028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Qui</a:t>
            </a:r>
            <a:r>
              <a:rPr lang="pt-BR" dirty="0" smtClean="0"/>
              <a:t>-quadrado e Teste Exato de Fisher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Mecanismo</a:t>
            </a:r>
          </a:p>
          <a:p>
            <a:r>
              <a:rPr lang="pt-BR" dirty="0" smtClean="0"/>
              <a:t>Premissas</a:t>
            </a:r>
          </a:p>
          <a:p>
            <a:r>
              <a:rPr lang="pt-BR" dirty="0" smtClean="0"/>
              <a:t>Valor de P</a:t>
            </a:r>
          </a:p>
          <a:p>
            <a:r>
              <a:rPr lang="pt-BR" dirty="0" smtClean="0"/>
              <a:t>Tamanho do efeito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82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09435" cy="1325563"/>
          </a:xfrm>
        </p:spPr>
        <p:txBody>
          <a:bodyPr/>
          <a:lstStyle/>
          <a:p>
            <a:r>
              <a:rPr lang="pt-BR" dirty="0" smtClean="0"/>
              <a:t>Era uma vez, na Inglaterra na década de 20...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0773" y="3429000"/>
            <a:ext cx="6659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...em uma tarde ensolarada, as crianças corriam pelos jardins enquanto um grupo de estatísticos bebia seu chá com leite como era de costume, eis que uma simpática senhorinha diz:</a:t>
            </a:r>
            <a:endParaRPr lang="pt-BR" sz="2800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100000" l="12500" r="93750">
                        <a14:foregroundMark x1="38625" y1="13333" x2="40375" y2="20000"/>
                        <a14:foregroundMark x1="40375" y1="20000" x2="41125" y2="27833"/>
                        <a14:foregroundMark x1="40750" y1="24667" x2="41750" y2="33000"/>
                        <a14:foregroundMark x1="41750" y1="31667" x2="42500" y2="41833"/>
                        <a14:foregroundMark x1="28750" y1="81167" x2="28750" y2="81167"/>
                        <a14:foregroundMark x1="28750" y1="81167" x2="28125" y2="83000"/>
                        <a14:foregroundMark x1="29500" y1="83000" x2="29875" y2="92333"/>
                        <a14:foregroundMark x1="26750" y1="89000" x2="28750" y2="96000"/>
                        <a14:foregroundMark x1="28125" y1="90000" x2="29125" y2="97500"/>
                        <a14:foregroundMark x1="28750" y1="94167" x2="28750" y2="98333"/>
                        <a14:foregroundMark x1="83750" y1="63833" x2="80250" y2="72167"/>
                        <a14:foregroundMark x1="78250" y1="66667" x2="77875" y2="63833"/>
                        <a14:foregroundMark x1="62375" y1="3500" x2="67000" y2="9667"/>
                        <a14:foregroundMark x1="65250" y1="5000" x2="68000" y2="11500"/>
                        <a14:foregroundMark x1="65875" y1="6333" x2="64875" y2="5000"/>
                        <a14:foregroundMark x1="67625" y1="8167" x2="65875" y2="5500"/>
                        <a14:foregroundMark x1="67625" y1="6333" x2="65250" y2="4000"/>
                        <a14:foregroundMark x1="67625" y1="12500" x2="69125" y2="16667"/>
                        <a14:foregroundMark x1="68750" y1="18000" x2="70125" y2="21333"/>
                        <a14:foregroundMark x1="69500" y1="20333" x2="71250" y2="26500"/>
                        <a14:foregroundMark x1="70500" y1="23167" x2="70875" y2="32500"/>
                        <a14:foregroundMark x1="71250" y1="30167" x2="70500" y2="37167"/>
                        <a14:foregroundMark x1="70875" y1="34833" x2="72250" y2="41000"/>
                        <a14:foregroundMark x1="63000" y1="2167" x2="60875" y2="1667"/>
                        <a14:foregroundMark x1="52125" y1="1167" x2="49875" y2="2167"/>
                        <a14:foregroundMark x1="48500" y1="3000" x2="45750" y2="4000"/>
                        <a14:foregroundMark x1="45500" y1="4333" x2="43000" y2="5333"/>
                        <a14:foregroundMark x1="42750" y1="5167" x2="40500" y2="7167"/>
                        <a14:foregroundMark x1="52375" y1="1167" x2="53750" y2="833"/>
                        <a14:foregroundMark x1="53875" y1="833" x2="55750" y2="500"/>
                        <a14:foregroundMark x1="55750" y1="667" x2="57750" y2="667"/>
                        <a14:foregroundMark x1="57750" y1="500" x2="60500" y2="1167"/>
                        <a14:foregroundMark x1="59875" y1="1000" x2="61625" y2="2000"/>
                        <a14:foregroundMark x1="61875" y1="2167" x2="64125" y2="3500"/>
                        <a14:foregroundMark x1="63875" y1="3333" x2="65750" y2="4500"/>
                        <a14:foregroundMark x1="68125" y1="8667" x2="68500" y2="11167"/>
                        <a14:foregroundMark x1="68750" y1="12167" x2="69250" y2="14333"/>
                        <a14:foregroundMark x1="69625" y1="15167" x2="69875" y2="16833"/>
                        <a14:foregroundMark x1="69750" y1="16833" x2="69625" y2="18333"/>
                        <a14:foregroundMark x1="41625" y1="6000" x2="39875" y2="8167"/>
                        <a14:foregroundMark x1="39375" y1="10500" x2="38625" y2="13333"/>
                        <a14:foregroundMark x1="39000" y1="13500" x2="39125" y2="14833"/>
                        <a14:backgroundMark x1="47375" y1="1667" x2="49125" y2="333"/>
                        <a14:backgroundMark x1="48125" y1="1667" x2="50500" y2="333"/>
                        <a14:backgroundMark x1="61375" y1="833" x2="60625" y2="333"/>
                        <a14:backgroundMark x1="50750" y1="1000" x2="52750" y2="500"/>
                        <a14:backgroundMark x1="52500" y1="667" x2="58125" y2="333"/>
                        <a14:backgroundMark x1="60625" y1="667" x2="63500" y2="1500"/>
                        <a14:backgroundMark x1="54625" y1="167" x2="55500" y2="0"/>
                        <a14:backgroundMark x1="52500" y1="500" x2="51125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96" y="885092"/>
            <a:ext cx="8706839" cy="6530128"/>
          </a:xfrm>
        </p:spPr>
      </p:pic>
    </p:spTree>
    <p:extLst>
      <p:ext uri="{BB962C8B-B14F-4D97-AF65-F5344CB8AC3E}">
        <p14:creationId xmlns:p14="http://schemas.microsoft.com/office/powerpoint/2010/main" val="363123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 Conhecer os testes utilizados em situações com 2 variáveis qualitativas ou 2 variáveis quantitativas;</a:t>
            </a:r>
          </a:p>
          <a:p>
            <a:r>
              <a:rPr lang="pt-BR" sz="3600" dirty="0" smtClean="0"/>
              <a:t>Conseguir interpretar os principais resultados de cada teste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61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z616578.vo.msecnd.net/files/2016/05/23/635996256145365654-1904239434_old-lad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013" r="12424"/>
          <a:stretch/>
        </p:blipFill>
        <p:spPr bwMode="auto">
          <a:xfrm>
            <a:off x="7000240" y="2672080"/>
            <a:ext cx="5201920" cy="41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02480" y="9702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44880" y="2184400"/>
            <a:ext cx="5445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PÔ MEU CONSAGRADO! É quente mesmo que você colocou o leite ANTES do chá?! Tá tirando a firma?</a:t>
            </a:r>
            <a:endParaRPr lang="pt-BR" sz="3200" dirty="0"/>
          </a:p>
        </p:txBody>
      </p:sp>
      <p:cxnSp>
        <p:nvCxnSpPr>
          <p:cNvPr id="12" name="Conector reto 11"/>
          <p:cNvCxnSpPr/>
          <p:nvPr/>
        </p:nvCxnSpPr>
        <p:spPr>
          <a:xfrm>
            <a:off x="792480" y="4165600"/>
            <a:ext cx="5821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5882640" y="4165600"/>
            <a:ext cx="204216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3-us-west-2.amazonaws.com/find-a-grave-prod/photos/2011/102/68302139_1302686751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34" b="95468" l="0" r="96443">
                        <a14:foregroundMark x1="15020" y1="40785" x2="18972" y2="57704"/>
                        <a14:foregroundMark x1="18972" y1="57704" x2="16601" y2="61934"/>
                        <a14:foregroundMark x1="16601" y1="61934" x2="395" y2="70695"/>
                        <a14:foregroundMark x1="24506" y1="10574" x2="32016" y2="6344"/>
                        <a14:foregroundMark x1="32016" y1="6344" x2="52569" y2="4834"/>
                        <a14:foregroundMark x1="57708" y1="5438" x2="77075" y2="16012"/>
                        <a14:foregroundMark x1="69170" y1="76737" x2="96443" y2="85498"/>
                        <a14:foregroundMark x1="95257" y1="85801" x2="95257" y2="96677"/>
                        <a14:foregroundMark x1="0" y1="70393" x2="395" y2="96979"/>
                        <a14:foregroundMark x1="16206" y1="64048" x2="1186" y2="77039"/>
                        <a14:foregroundMark x1="48221" y1="89728" x2="52569" y2="89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544" y="2773290"/>
            <a:ext cx="3239529" cy="423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174240" y="965200"/>
            <a:ext cx="6014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AH! Vai falar que você sabe quem veio primeiro?</a:t>
            </a:r>
            <a:endParaRPr lang="pt-BR" sz="3200" dirty="0"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2448560" y="2143760"/>
            <a:ext cx="1361440" cy="327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114800" y="10972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1991360" y="2133600"/>
            <a:ext cx="6309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5167047" y="6025979"/>
            <a:ext cx="6309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5419947" y="4441567"/>
            <a:ext cx="601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GARÇON! Desce um bule de chá, um de leite e 8 xícaras que o bagulho vai ficar </a:t>
            </a:r>
            <a:r>
              <a:rPr lang="pt-BR" sz="3200" dirty="0" err="1" smtClean="0"/>
              <a:t>loko</a:t>
            </a:r>
            <a:r>
              <a:rPr lang="pt-BR" sz="3200" dirty="0" smtClean="0"/>
              <a:t>!</a:t>
            </a:r>
            <a:endParaRPr lang="pt-BR" sz="3200" dirty="0"/>
          </a:p>
        </p:txBody>
      </p:sp>
      <p:cxnSp>
        <p:nvCxnSpPr>
          <p:cNvPr id="24" name="Conector reto 23"/>
          <p:cNvCxnSpPr/>
          <p:nvPr/>
        </p:nvCxnSpPr>
        <p:spPr>
          <a:xfrm>
            <a:off x="2446638" y="5445211"/>
            <a:ext cx="2726724" cy="59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5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z616578.vo.msecnd.net/files/2016/05/23/635996256145365654-1904239434_old-lad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013" r="12424"/>
          <a:stretch/>
        </p:blipFill>
        <p:spPr bwMode="auto">
          <a:xfrm>
            <a:off x="7000240" y="2672080"/>
            <a:ext cx="5201920" cy="41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02480" y="9702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44880" y="2880231"/>
            <a:ext cx="5445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 smtClean="0"/>
              <a:t>Orra</a:t>
            </a:r>
            <a:r>
              <a:rPr lang="pt-BR" sz="3200" dirty="0" smtClean="0"/>
              <a:t> tiozão! Sou </a:t>
            </a:r>
            <a:r>
              <a:rPr lang="pt-BR" sz="3200" dirty="0" err="1" smtClean="0"/>
              <a:t>zica</a:t>
            </a:r>
            <a:r>
              <a:rPr lang="pt-BR" sz="3200" dirty="0" smtClean="0"/>
              <a:t>! Claro que eu sei!</a:t>
            </a:r>
            <a:endParaRPr lang="pt-BR" sz="3200" dirty="0"/>
          </a:p>
        </p:txBody>
      </p:sp>
      <p:cxnSp>
        <p:nvCxnSpPr>
          <p:cNvPr id="12" name="Conector reto 11"/>
          <p:cNvCxnSpPr/>
          <p:nvPr/>
        </p:nvCxnSpPr>
        <p:spPr>
          <a:xfrm>
            <a:off x="792480" y="4165600"/>
            <a:ext cx="5821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5882640" y="4165600"/>
            <a:ext cx="204216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0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3-us-west-2.amazonaws.com/find-a-grave-prod/photos/2011/102/68302139_1302686751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34" b="95468" l="0" r="96443">
                        <a14:foregroundMark x1="15020" y1="40785" x2="18972" y2="57704"/>
                        <a14:foregroundMark x1="18972" y1="57704" x2="16601" y2="61934"/>
                        <a14:foregroundMark x1="16601" y1="61934" x2="395" y2="70695"/>
                        <a14:foregroundMark x1="24506" y1="10574" x2="32016" y2="6344"/>
                        <a14:foregroundMark x1="32016" y1="6344" x2="52569" y2="4834"/>
                        <a14:foregroundMark x1="57708" y1="5438" x2="77075" y2="16012"/>
                        <a14:foregroundMark x1="69170" y1="76737" x2="96443" y2="85498"/>
                        <a14:foregroundMark x1="95257" y1="85801" x2="95257" y2="96677"/>
                        <a14:foregroundMark x1="0" y1="70393" x2="395" y2="96979"/>
                        <a14:foregroundMark x1="16206" y1="64048" x2="1186" y2="77039"/>
                        <a14:foregroundMark x1="48221" y1="89728" x2="52569" y2="89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544" y="2773290"/>
            <a:ext cx="3239529" cy="423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174240" y="965200"/>
            <a:ext cx="6014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TRUCO! </a:t>
            </a:r>
            <a:r>
              <a:rPr lang="pt-BR" sz="3200" dirty="0" err="1" smtClean="0"/>
              <a:t>Vamo</a:t>
            </a:r>
            <a:r>
              <a:rPr lang="pt-BR" sz="3200" dirty="0" smtClean="0"/>
              <a:t> ver se você é </a:t>
            </a:r>
            <a:r>
              <a:rPr lang="pt-BR" sz="3200" dirty="0" err="1" smtClean="0"/>
              <a:t>zica</a:t>
            </a:r>
            <a:r>
              <a:rPr lang="pt-BR" sz="3200" dirty="0" smtClean="0"/>
              <a:t> </a:t>
            </a:r>
            <a:r>
              <a:rPr lang="pt-BR" sz="3200" dirty="0" err="1" smtClean="0"/>
              <a:t>memo</a:t>
            </a:r>
            <a:r>
              <a:rPr lang="pt-BR" sz="3200" dirty="0" smtClean="0"/>
              <a:t>!</a:t>
            </a:r>
            <a:endParaRPr lang="pt-BR" sz="3200" dirty="0"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2448560" y="2143760"/>
            <a:ext cx="1361440" cy="327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114800" y="10972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1991360" y="2133600"/>
            <a:ext cx="6309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5167047" y="6025979"/>
            <a:ext cx="6309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5419947" y="4441567"/>
            <a:ext cx="601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GARÇON! Desce um bule de chá, um de leite e 8 xícaras que o bagulho vai ficar </a:t>
            </a:r>
            <a:r>
              <a:rPr lang="pt-BR" sz="3200" dirty="0" err="1" smtClean="0"/>
              <a:t>loko</a:t>
            </a:r>
            <a:r>
              <a:rPr lang="pt-BR" sz="3200" dirty="0" smtClean="0"/>
              <a:t>!</a:t>
            </a:r>
            <a:endParaRPr lang="pt-BR" sz="3200" dirty="0"/>
          </a:p>
        </p:txBody>
      </p:sp>
      <p:cxnSp>
        <p:nvCxnSpPr>
          <p:cNvPr id="24" name="Conector reto 23"/>
          <p:cNvCxnSpPr/>
          <p:nvPr/>
        </p:nvCxnSpPr>
        <p:spPr>
          <a:xfrm>
            <a:off x="2446638" y="5445211"/>
            <a:ext cx="2726724" cy="59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3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0" y="352793"/>
            <a:ext cx="12192000" cy="1363278"/>
            <a:chOff x="469749" y="0"/>
            <a:chExt cx="11518193" cy="1287935"/>
          </a:xfrm>
        </p:grpSpPr>
        <p:pic>
          <p:nvPicPr>
            <p:cNvPr id="4" name="Picture 2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396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936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1834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1375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49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289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187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728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4" descr="https://s3-us-west-2.amazonaws.com/find-a-grave-prod/photos/2011/102/68302139_1302686751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34" b="95468" l="0" r="96443">
                        <a14:foregroundMark x1="15020" y1="40785" x2="18972" y2="57704"/>
                        <a14:foregroundMark x1="18972" y1="57704" x2="16601" y2="61934"/>
                        <a14:foregroundMark x1="16601" y1="61934" x2="395" y2="70695"/>
                        <a14:foregroundMark x1="24506" y1="10574" x2="32016" y2="6344"/>
                        <a14:foregroundMark x1="32016" y1="6344" x2="52569" y2="4834"/>
                        <a14:foregroundMark x1="57708" y1="5438" x2="77075" y2="16012"/>
                        <a14:foregroundMark x1="69170" y1="76737" x2="96443" y2="85498"/>
                        <a14:foregroundMark x1="95257" y1="85801" x2="95257" y2="96677"/>
                        <a14:foregroundMark x1="0" y1="70393" x2="395" y2="96979"/>
                        <a14:foregroundMark x1="16206" y1="64048" x2="1186" y2="77039"/>
                        <a14:foregroundMark x1="48221" y1="89728" x2="52569" y2="89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544" y="2773290"/>
            <a:ext cx="3239529" cy="423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ector reto 16"/>
          <p:cNvCxnSpPr/>
          <p:nvPr/>
        </p:nvCxnSpPr>
        <p:spPr>
          <a:xfrm flipV="1">
            <a:off x="2448560" y="4094480"/>
            <a:ext cx="1300480" cy="132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3149600" y="4075743"/>
            <a:ext cx="4622800" cy="8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3092027" y="1949025"/>
            <a:ext cx="492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Se liga então:</a:t>
            </a:r>
          </a:p>
          <a:p>
            <a:pPr algn="just"/>
            <a:r>
              <a:rPr lang="pt-BR" sz="3200" dirty="0" smtClean="0"/>
              <a:t>em 4 xícaras o leite veio primeiro, logo, o chá veio primeiro nas outras 4.</a:t>
            </a:r>
            <a:endParaRPr lang="pt-BR" sz="3200" dirty="0"/>
          </a:p>
        </p:txBody>
      </p:sp>
      <p:cxnSp>
        <p:nvCxnSpPr>
          <p:cNvPr id="24" name="Conector reto 23"/>
          <p:cNvCxnSpPr/>
          <p:nvPr/>
        </p:nvCxnSpPr>
        <p:spPr>
          <a:xfrm>
            <a:off x="2404533" y="5486400"/>
            <a:ext cx="1811867" cy="1032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H="1">
            <a:off x="4216400" y="6519333"/>
            <a:ext cx="4478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4480560" y="5454225"/>
            <a:ext cx="4367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E vou te dar um boi:</a:t>
            </a:r>
          </a:p>
          <a:p>
            <a:pPr algn="just"/>
            <a:r>
              <a:rPr lang="pt-BR" sz="3200" dirty="0" smtClean="0"/>
              <a:t>5% de margem de erro!</a:t>
            </a:r>
            <a:endParaRPr lang="pt-BR" sz="32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8158481" y="2209800"/>
            <a:ext cx="4033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H0 = Não existe associação entre as variáveis</a:t>
            </a:r>
          </a:p>
          <a:p>
            <a:pPr algn="ctr"/>
            <a:r>
              <a:rPr lang="pt-BR" dirty="0" smtClean="0"/>
              <a:t>H1 = Existe associação entre as variáveis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o</a:t>
            </a:r>
            <a:r>
              <a:rPr lang="pt-BR" dirty="0" smtClean="0"/>
              <a:t>u seja;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H0 = O que a velha diz NÃO TEM nada a ver com o que foi colocado na xícara</a:t>
            </a:r>
          </a:p>
          <a:p>
            <a:pPr algn="ctr"/>
            <a:r>
              <a:rPr lang="pt-BR" dirty="0" smtClean="0"/>
              <a:t>H1 = O que a velha diz TEM a ver com o que foi colocado na xícara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29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0" y="352793"/>
            <a:ext cx="12192000" cy="1363278"/>
            <a:chOff x="469749" y="0"/>
            <a:chExt cx="11518193" cy="1287935"/>
          </a:xfrm>
        </p:grpSpPr>
        <p:pic>
          <p:nvPicPr>
            <p:cNvPr id="4" name="Picture 2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396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936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1834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1375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49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289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187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728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7" name="Tabela 16"/>
          <p:cNvGraphicFramePr>
            <a:graphicFrameLocks noGrp="1"/>
          </p:cNvGraphicFramePr>
          <p:nvPr>
            <p:extLst/>
          </p:nvPr>
        </p:nvGraphicFramePr>
        <p:xfrm>
          <a:off x="406401" y="2162171"/>
          <a:ext cx="11247120" cy="3741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3521">
                  <a:extLst>
                    <a:ext uri="{9D8B030D-6E8A-4147-A177-3AD203B41FA5}">
                      <a16:colId xmlns:a16="http://schemas.microsoft.com/office/drawing/2014/main" val="4203828069"/>
                    </a:ext>
                  </a:extLst>
                </a:gridCol>
                <a:gridCol w="5801360">
                  <a:extLst>
                    <a:ext uri="{9D8B030D-6E8A-4147-A177-3AD203B41FA5}">
                      <a16:colId xmlns:a16="http://schemas.microsoft.com/office/drawing/2014/main" val="3852060672"/>
                    </a:ext>
                  </a:extLst>
                </a:gridCol>
                <a:gridCol w="2682239">
                  <a:extLst>
                    <a:ext uri="{9D8B030D-6E8A-4147-A177-3AD203B41FA5}">
                      <a16:colId xmlns:a16="http://schemas.microsoft.com/office/drawing/2014/main" val="90051724"/>
                    </a:ext>
                  </a:extLst>
                </a:gridCol>
              </a:tblGrid>
              <a:tr h="576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Contagem de </a:t>
                      </a:r>
                      <a:r>
                        <a:rPr lang="pt-BR" sz="2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sucessos</a:t>
                      </a:r>
                      <a:endParaRPr lang="pt-BR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Permutações de </a:t>
                      </a:r>
                      <a:r>
                        <a:rPr lang="pt-BR" sz="2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seleção</a:t>
                      </a:r>
                      <a:endParaRPr lang="pt-BR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Número de permutações</a:t>
                      </a:r>
                      <a:endParaRPr lang="pt-BR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280404"/>
                  </a:ext>
                </a:extLst>
              </a:tr>
              <a:tr h="576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0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err="1">
                          <a:effectLst/>
                        </a:rPr>
                        <a:t>oooo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1 × 1 = 1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353839"/>
                  </a:ext>
                </a:extLst>
              </a:tr>
              <a:tr h="576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1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err="1">
                          <a:effectLst/>
                        </a:rPr>
                        <a:t>ooox</a:t>
                      </a:r>
                      <a:r>
                        <a:rPr lang="pt-BR" sz="2800" u="none" strike="noStrike" dirty="0">
                          <a:effectLst/>
                        </a:rPr>
                        <a:t>, </a:t>
                      </a:r>
                      <a:r>
                        <a:rPr lang="pt-BR" sz="2800" u="none" strike="noStrike" dirty="0" err="1">
                          <a:effectLst/>
                        </a:rPr>
                        <a:t>ooxo</a:t>
                      </a:r>
                      <a:r>
                        <a:rPr lang="pt-BR" sz="2800" u="none" strike="noStrike" dirty="0">
                          <a:effectLst/>
                        </a:rPr>
                        <a:t>, </a:t>
                      </a:r>
                      <a:r>
                        <a:rPr lang="pt-BR" sz="2800" u="none" strike="noStrike" dirty="0" err="1">
                          <a:effectLst/>
                        </a:rPr>
                        <a:t>oxoo</a:t>
                      </a:r>
                      <a:r>
                        <a:rPr lang="pt-BR" sz="2800" u="none" strike="noStrike" dirty="0">
                          <a:effectLst/>
                        </a:rPr>
                        <a:t>, </a:t>
                      </a:r>
                      <a:r>
                        <a:rPr lang="pt-BR" sz="2800" u="none" strike="noStrike" dirty="0" err="1">
                          <a:effectLst/>
                        </a:rPr>
                        <a:t>xooo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4 × 4 = 16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26234073"/>
                  </a:ext>
                </a:extLst>
              </a:tr>
              <a:tr h="576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2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err="1">
                          <a:effectLst/>
                        </a:rPr>
                        <a:t>ooxx</a:t>
                      </a:r>
                      <a:r>
                        <a:rPr lang="pt-BR" sz="2800" u="none" strike="noStrike" dirty="0">
                          <a:effectLst/>
                        </a:rPr>
                        <a:t>, </a:t>
                      </a:r>
                      <a:r>
                        <a:rPr lang="pt-BR" sz="2800" u="none" strike="noStrike" dirty="0" err="1">
                          <a:effectLst/>
                        </a:rPr>
                        <a:t>oxox</a:t>
                      </a:r>
                      <a:r>
                        <a:rPr lang="pt-BR" sz="2800" u="none" strike="noStrike" dirty="0">
                          <a:effectLst/>
                        </a:rPr>
                        <a:t>, </a:t>
                      </a:r>
                      <a:r>
                        <a:rPr lang="pt-BR" sz="2800" u="none" strike="noStrike" dirty="0" err="1">
                          <a:effectLst/>
                        </a:rPr>
                        <a:t>oxxo</a:t>
                      </a:r>
                      <a:r>
                        <a:rPr lang="pt-BR" sz="2800" u="none" strike="noStrike" dirty="0">
                          <a:effectLst/>
                        </a:rPr>
                        <a:t>, xoxo, </a:t>
                      </a:r>
                      <a:r>
                        <a:rPr lang="pt-BR" sz="2800" u="none" strike="noStrike" dirty="0" err="1">
                          <a:effectLst/>
                        </a:rPr>
                        <a:t>xxoo</a:t>
                      </a:r>
                      <a:r>
                        <a:rPr lang="pt-BR" sz="2800" u="none" strike="noStrike" dirty="0">
                          <a:effectLst/>
                        </a:rPr>
                        <a:t>, </a:t>
                      </a:r>
                      <a:r>
                        <a:rPr lang="pt-BR" sz="2800" u="none" strike="noStrike" dirty="0" err="1">
                          <a:effectLst/>
                        </a:rPr>
                        <a:t>xoox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6 × 6 = 36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03758"/>
                  </a:ext>
                </a:extLst>
              </a:tr>
              <a:tr h="576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3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err="1">
                          <a:effectLst/>
                        </a:rPr>
                        <a:t>oxxx</a:t>
                      </a:r>
                      <a:r>
                        <a:rPr lang="pt-BR" sz="2800" u="none" strike="noStrike" dirty="0">
                          <a:effectLst/>
                        </a:rPr>
                        <a:t>, </a:t>
                      </a:r>
                      <a:r>
                        <a:rPr lang="pt-BR" sz="2800" u="none" strike="noStrike" dirty="0" err="1">
                          <a:effectLst/>
                        </a:rPr>
                        <a:t>xoxx</a:t>
                      </a:r>
                      <a:r>
                        <a:rPr lang="pt-BR" sz="2800" u="none" strike="noStrike" dirty="0">
                          <a:effectLst/>
                        </a:rPr>
                        <a:t>, </a:t>
                      </a:r>
                      <a:r>
                        <a:rPr lang="pt-BR" sz="2800" u="none" strike="noStrike" dirty="0" err="1">
                          <a:effectLst/>
                        </a:rPr>
                        <a:t>xxox</a:t>
                      </a:r>
                      <a:r>
                        <a:rPr lang="pt-BR" sz="2800" u="none" strike="noStrike" dirty="0">
                          <a:effectLst/>
                        </a:rPr>
                        <a:t>, </a:t>
                      </a:r>
                      <a:r>
                        <a:rPr lang="pt-BR" sz="2800" u="none" strike="noStrike" dirty="0" err="1">
                          <a:effectLst/>
                        </a:rPr>
                        <a:t>xxxo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4 × 4 = 16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6648079"/>
                  </a:ext>
                </a:extLst>
              </a:tr>
              <a:tr h="576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4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err="1">
                          <a:effectLst/>
                        </a:rPr>
                        <a:t>xxxx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1 × 1 = 1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527812"/>
                  </a:ext>
                </a:extLst>
              </a:tr>
            </a:tbl>
          </a:graphicData>
        </a:graphic>
      </p:graphicFrame>
      <p:sp>
        <p:nvSpPr>
          <p:cNvPr id="18" name="Retângulo 17"/>
          <p:cNvSpPr/>
          <p:nvPr/>
        </p:nvSpPr>
        <p:spPr>
          <a:xfrm>
            <a:off x="680722" y="5376331"/>
            <a:ext cx="10698478" cy="474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9398000" y="5935133"/>
            <a:ext cx="2099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70 possíveis</a:t>
            </a:r>
          </a:p>
          <a:p>
            <a:pPr algn="ctr"/>
            <a:r>
              <a:rPr lang="pt-BR" sz="2800" dirty="0" smtClean="0"/>
              <a:t>combinações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2911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m para fisher exact test form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7" name="Agrupar 6"/>
          <p:cNvGrpSpPr/>
          <p:nvPr/>
        </p:nvGrpSpPr>
        <p:grpSpPr>
          <a:xfrm>
            <a:off x="0" y="352793"/>
            <a:ext cx="12192000" cy="1363278"/>
            <a:chOff x="469749" y="0"/>
            <a:chExt cx="11518193" cy="1287935"/>
          </a:xfrm>
        </p:grpSpPr>
        <p:pic>
          <p:nvPicPr>
            <p:cNvPr id="8" name="Picture 2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396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936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1834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1375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49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289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187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Resultado de imagem para xicara de 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728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6" name="Tabela 15"/>
          <p:cNvGraphicFramePr>
            <a:graphicFrameLocks noGrp="1"/>
          </p:cNvGraphicFramePr>
          <p:nvPr>
            <p:extLst/>
          </p:nvPr>
        </p:nvGraphicFramePr>
        <p:xfrm>
          <a:off x="2550160" y="2235654"/>
          <a:ext cx="5955956" cy="3443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535">
                  <a:extLst>
                    <a:ext uri="{9D8B030D-6E8A-4147-A177-3AD203B41FA5}">
                      <a16:colId xmlns:a16="http://schemas.microsoft.com/office/drawing/2014/main" val="1463928330"/>
                    </a:ext>
                  </a:extLst>
                </a:gridCol>
                <a:gridCol w="1392195">
                  <a:extLst>
                    <a:ext uri="{9D8B030D-6E8A-4147-A177-3AD203B41FA5}">
                      <a16:colId xmlns:a16="http://schemas.microsoft.com/office/drawing/2014/main" val="103639056"/>
                    </a:ext>
                  </a:extLst>
                </a:gridCol>
                <a:gridCol w="1713470">
                  <a:extLst>
                    <a:ext uri="{9D8B030D-6E8A-4147-A177-3AD203B41FA5}">
                      <a16:colId xmlns:a16="http://schemas.microsoft.com/office/drawing/2014/main" val="2125252613"/>
                    </a:ext>
                  </a:extLst>
                </a:gridCol>
                <a:gridCol w="1688756">
                  <a:extLst>
                    <a:ext uri="{9D8B030D-6E8A-4147-A177-3AD203B41FA5}">
                      <a16:colId xmlns:a16="http://schemas.microsoft.com/office/drawing/2014/main" val="1616987948"/>
                    </a:ext>
                  </a:extLst>
                </a:gridCol>
              </a:tblGrid>
              <a:tr h="837083">
                <a:tc>
                  <a:txBody>
                    <a:bodyPr/>
                    <a:lstStyle/>
                    <a:p>
                      <a:pPr algn="ctr"/>
                      <a:endParaRPr lang="pt-BR" sz="4600" dirty="0"/>
                    </a:p>
                  </a:txBody>
                  <a:tcPr marL="63279" marR="63279" marT="31640" marB="316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600" dirty="0"/>
                    </a:p>
                  </a:txBody>
                  <a:tcPr marL="63279" marR="63279" marT="31640" marB="3164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3100" dirty="0" smtClean="0"/>
                        <a:t>Xícara</a:t>
                      </a:r>
                      <a:endParaRPr lang="pt-BR" sz="3100" dirty="0"/>
                    </a:p>
                  </a:txBody>
                  <a:tcPr marL="63279" marR="63279" marT="31640" marB="316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31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1446420224"/>
                  </a:ext>
                </a:extLst>
              </a:tr>
              <a:tr h="868901">
                <a:tc>
                  <a:txBody>
                    <a:bodyPr/>
                    <a:lstStyle/>
                    <a:p>
                      <a:pPr algn="ctr"/>
                      <a:endParaRPr lang="pt-BR" sz="4600" dirty="0"/>
                    </a:p>
                  </a:txBody>
                  <a:tcPr marL="63279" marR="63279" marT="31640" marB="316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600" dirty="0"/>
                    </a:p>
                  </a:txBody>
                  <a:tcPr marL="63279" marR="63279" marT="31640" marB="316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100" dirty="0" smtClean="0"/>
                        <a:t>Chá</a:t>
                      </a:r>
                      <a:endParaRPr lang="pt-BR" sz="31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100" dirty="0" smtClean="0"/>
                        <a:t>Leite</a:t>
                      </a:r>
                      <a:endParaRPr lang="pt-BR" sz="31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737675248"/>
                  </a:ext>
                </a:extLst>
              </a:tr>
              <a:tr h="868901">
                <a:tc rowSpan="2">
                  <a:txBody>
                    <a:bodyPr/>
                    <a:lstStyle/>
                    <a:p>
                      <a:pPr algn="ctr"/>
                      <a:r>
                        <a:rPr lang="pt-BR" sz="3100" b="1" dirty="0" smtClean="0">
                          <a:solidFill>
                            <a:schemeClr val="bg1"/>
                          </a:solidFill>
                        </a:rPr>
                        <a:t>Palpite</a:t>
                      </a:r>
                      <a:endParaRPr lang="pt-BR" sz="3100" b="1" dirty="0">
                        <a:solidFill>
                          <a:schemeClr val="bg1"/>
                        </a:solidFill>
                      </a:endParaRPr>
                    </a:p>
                  </a:txBody>
                  <a:tcPr marL="63279" marR="63279" marT="31640" marB="31640" vert="vert27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100" dirty="0" smtClean="0"/>
                        <a:t>Chá</a:t>
                      </a:r>
                      <a:endParaRPr lang="pt-BR" sz="31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100" dirty="0" smtClean="0"/>
                        <a:t>a</a:t>
                      </a:r>
                      <a:endParaRPr lang="pt-BR" sz="31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100" dirty="0" smtClean="0"/>
                        <a:t>b</a:t>
                      </a:r>
                      <a:endParaRPr lang="pt-BR" sz="31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1938280951"/>
                  </a:ext>
                </a:extLst>
              </a:tr>
              <a:tr h="868901">
                <a:tc vMerge="1">
                  <a:txBody>
                    <a:bodyPr/>
                    <a:lstStyle/>
                    <a:p>
                      <a:pPr algn="ctr"/>
                      <a:endParaRPr lang="pt-BR" sz="31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100" dirty="0" smtClean="0"/>
                        <a:t>Leite</a:t>
                      </a:r>
                      <a:endParaRPr lang="pt-BR" sz="31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100" dirty="0" smtClean="0"/>
                        <a:t>c</a:t>
                      </a:r>
                      <a:endParaRPr lang="pt-BR" sz="31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100" dirty="0" smtClean="0"/>
                        <a:t>d</a:t>
                      </a:r>
                      <a:endParaRPr lang="pt-BR" sz="31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251458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53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m para fisher exact test form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30659" y="2855783"/>
                <a:ext cx="11590638" cy="1746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BR" sz="5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5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5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5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BR" sz="5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5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pt-BR" sz="5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5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5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pt-BR" sz="5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5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pt-BR" sz="5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5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5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sz="5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BR" sz="5400" b="0" i="1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a:rPr lang="pt-BR" sz="5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pt-BR" sz="5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pt-BR" sz="5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pt-BR" sz="5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pt-BR" sz="5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pt-BR" sz="5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pt-BR" sz="5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5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pt-BR" sz="5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5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pt-BR" sz="5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5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pt-BR" sz="5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5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pt-BR" sz="5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5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pt-BR" sz="54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59" y="2855783"/>
                <a:ext cx="11590638" cy="1746247"/>
              </a:xfrm>
              <a:prstGeom prst="rect">
                <a:avLst/>
              </a:prstGeom>
              <a:blipFill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grupar 6"/>
          <p:cNvGrpSpPr/>
          <p:nvPr/>
        </p:nvGrpSpPr>
        <p:grpSpPr>
          <a:xfrm>
            <a:off x="0" y="352793"/>
            <a:ext cx="12192000" cy="1363278"/>
            <a:chOff x="469749" y="0"/>
            <a:chExt cx="11518193" cy="1287935"/>
          </a:xfrm>
        </p:grpSpPr>
        <p:pic>
          <p:nvPicPr>
            <p:cNvPr id="8" name="Picture 2" descr="Resultado de imagem para xicara de ch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396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Resultado de imagem para xicara de ch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936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Resultado de imagem para xicara de ch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1834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Resultado de imagem para xicara de ch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1375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Resultado de imagem para xicara de ch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49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Resultado de imagem para xicara de ch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289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Resultado de imagem para xicara de ch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187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Resultado de imagem para xicara de ch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728" y="0"/>
              <a:ext cx="1426567" cy="1287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aixaDeTexto 1"/>
          <p:cNvSpPr txBox="1"/>
          <p:nvPr/>
        </p:nvSpPr>
        <p:spPr>
          <a:xfrm>
            <a:off x="1910080" y="5801360"/>
            <a:ext cx="82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 valor</a:t>
            </a:r>
          </a:p>
          <a:p>
            <a:pPr algn="ctr"/>
            <a:r>
              <a:rPr lang="pt-BR" dirty="0" smtClean="0"/>
              <a:t>de...</a:t>
            </a:r>
            <a:endParaRPr lang="pt-BR" dirty="0"/>
          </a:p>
        </p:txBody>
      </p:sp>
      <p:cxnSp>
        <p:nvCxnSpPr>
          <p:cNvPr id="17" name="Conector de Seta Reta 16"/>
          <p:cNvCxnSpPr>
            <a:stCxn id="2" idx="1"/>
          </p:cNvCxnSpPr>
          <p:nvPr/>
        </p:nvCxnSpPr>
        <p:spPr>
          <a:xfrm rot="10800000">
            <a:off x="721360" y="4328160"/>
            <a:ext cx="1188720" cy="17963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4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 </a:t>
            </a:r>
            <a:r>
              <a:rPr lang="pt-BR" dirty="0" smtClean="0"/>
              <a:t>abordado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/>
              <a:t>	</a:t>
            </a:r>
            <a:r>
              <a:rPr lang="pt-BR" sz="3600" dirty="0" smtClean="0"/>
              <a:t>A presença de gatos em uma fazenda está relacionado com altas prevalências de brucelose em um rebanho bovino?</a:t>
            </a:r>
            <a:endParaRPr lang="pt-BR" sz="36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778296"/>
              </p:ext>
            </p:extLst>
          </p:nvPr>
        </p:nvGraphicFramePr>
        <p:xfrm>
          <a:off x="564905" y="3861687"/>
          <a:ext cx="5223052" cy="2606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742">
                  <a:extLst>
                    <a:ext uri="{9D8B030D-6E8A-4147-A177-3AD203B41FA5}">
                      <a16:colId xmlns:a16="http://schemas.microsoft.com/office/drawing/2014/main" val="103639056"/>
                    </a:ext>
                  </a:extLst>
                </a:gridCol>
                <a:gridCol w="1614791">
                  <a:extLst>
                    <a:ext uri="{9D8B030D-6E8A-4147-A177-3AD203B41FA5}">
                      <a16:colId xmlns:a16="http://schemas.microsoft.com/office/drawing/2014/main" val="2125252613"/>
                    </a:ext>
                  </a:extLst>
                </a:gridCol>
                <a:gridCol w="1624519">
                  <a:extLst>
                    <a:ext uri="{9D8B030D-6E8A-4147-A177-3AD203B41FA5}">
                      <a16:colId xmlns:a16="http://schemas.microsoft.com/office/drawing/2014/main" val="1616987948"/>
                    </a:ext>
                  </a:extLst>
                </a:gridCol>
              </a:tblGrid>
              <a:tr h="868901">
                <a:tc>
                  <a:txBody>
                    <a:bodyPr/>
                    <a:lstStyle/>
                    <a:p>
                      <a:pPr algn="ctr"/>
                      <a:endParaRPr lang="pt-BR" sz="4600" dirty="0"/>
                    </a:p>
                  </a:txBody>
                  <a:tcPr marL="63279" marR="63279" marT="31640" marB="316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100" dirty="0" smtClean="0"/>
                        <a:t>Doente</a:t>
                      </a:r>
                      <a:endParaRPr lang="pt-BR" sz="3100" dirty="0"/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100" dirty="0" smtClean="0"/>
                        <a:t>Saudável</a:t>
                      </a:r>
                      <a:endParaRPr lang="pt-BR" sz="3100" dirty="0"/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75248"/>
                  </a:ext>
                </a:extLst>
              </a:tr>
              <a:tr h="868901">
                <a:tc>
                  <a:txBody>
                    <a:bodyPr/>
                    <a:lstStyle/>
                    <a:p>
                      <a:pPr algn="ctr"/>
                      <a:r>
                        <a:rPr lang="pt-BR" sz="3100" b="1" dirty="0" smtClean="0">
                          <a:solidFill>
                            <a:schemeClr val="bg1"/>
                          </a:solidFill>
                        </a:rPr>
                        <a:t>s/</a:t>
                      </a:r>
                      <a:r>
                        <a:rPr lang="pt-BR" sz="3100" b="1" baseline="0" dirty="0" smtClean="0">
                          <a:solidFill>
                            <a:schemeClr val="bg1"/>
                          </a:solidFill>
                        </a:rPr>
                        <a:t> gatos</a:t>
                      </a:r>
                      <a:endParaRPr lang="pt-BR" sz="3100" b="1" dirty="0">
                        <a:solidFill>
                          <a:schemeClr val="bg1"/>
                        </a:solidFill>
                      </a:endParaRPr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100" dirty="0" smtClean="0"/>
                        <a:t>115</a:t>
                      </a:r>
                      <a:endParaRPr lang="pt-BR" sz="31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100" dirty="0" smtClean="0"/>
                        <a:t>262</a:t>
                      </a:r>
                      <a:endParaRPr lang="pt-BR" sz="31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1938280951"/>
                  </a:ext>
                </a:extLst>
              </a:tr>
              <a:tr h="868901">
                <a:tc>
                  <a:txBody>
                    <a:bodyPr/>
                    <a:lstStyle/>
                    <a:p>
                      <a:pPr algn="ctr"/>
                      <a:r>
                        <a:rPr lang="pt-BR" sz="3100" b="1" dirty="0" smtClean="0">
                          <a:solidFill>
                            <a:schemeClr val="bg1"/>
                          </a:solidFill>
                        </a:rPr>
                        <a:t>c/</a:t>
                      </a:r>
                      <a:r>
                        <a:rPr lang="pt-BR" sz="3100" b="1" baseline="0" dirty="0" smtClean="0">
                          <a:solidFill>
                            <a:schemeClr val="bg1"/>
                          </a:solidFill>
                        </a:rPr>
                        <a:t> gatos</a:t>
                      </a:r>
                      <a:endParaRPr lang="pt-BR" sz="3100" b="1" dirty="0">
                        <a:solidFill>
                          <a:schemeClr val="bg1"/>
                        </a:solidFill>
                      </a:endParaRPr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100" dirty="0" smtClean="0"/>
                        <a:t>29</a:t>
                      </a:r>
                      <a:endParaRPr lang="pt-BR" sz="31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100" dirty="0" smtClean="0"/>
                        <a:t>108</a:t>
                      </a:r>
                      <a:endParaRPr lang="pt-BR" sz="31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251458277"/>
                  </a:ext>
                </a:extLst>
              </a:tr>
            </a:tbl>
          </a:graphicData>
        </a:graphic>
      </p:graphicFrame>
      <p:pic>
        <p:nvPicPr>
          <p:cNvPr id="2052" name="Picture 4" descr="Resultado de imagem para ca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32" y="266410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1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/>
                  <a:t>Teste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(</a:t>
                </a:r>
                <a:r>
                  <a:rPr lang="pt-BR" dirty="0" err="1"/>
                  <a:t>qui</a:t>
                </a:r>
                <a:r>
                  <a:rPr lang="pt-BR" dirty="0"/>
                  <a:t> quadrado!)</a:t>
                </a: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986311"/>
              </p:ext>
            </p:extLst>
          </p:nvPr>
        </p:nvGraphicFramePr>
        <p:xfrm>
          <a:off x="330742" y="2013734"/>
          <a:ext cx="5564221" cy="2688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062">
                  <a:extLst>
                    <a:ext uri="{9D8B030D-6E8A-4147-A177-3AD203B41FA5}">
                      <a16:colId xmlns:a16="http://schemas.microsoft.com/office/drawing/2014/main" val="103639056"/>
                    </a:ext>
                  </a:extLst>
                </a:gridCol>
                <a:gridCol w="1297961">
                  <a:extLst>
                    <a:ext uri="{9D8B030D-6E8A-4147-A177-3AD203B41FA5}">
                      <a16:colId xmlns:a16="http://schemas.microsoft.com/office/drawing/2014/main" val="2125252613"/>
                    </a:ext>
                  </a:extLst>
                </a:gridCol>
                <a:gridCol w="1362500">
                  <a:extLst>
                    <a:ext uri="{9D8B030D-6E8A-4147-A177-3AD203B41FA5}">
                      <a16:colId xmlns:a16="http://schemas.microsoft.com/office/drawing/2014/main" val="1616987948"/>
                    </a:ext>
                  </a:extLst>
                </a:gridCol>
                <a:gridCol w="1412698">
                  <a:extLst>
                    <a:ext uri="{9D8B030D-6E8A-4147-A177-3AD203B41FA5}">
                      <a16:colId xmlns:a16="http://schemas.microsoft.com/office/drawing/2014/main" val="746409746"/>
                    </a:ext>
                  </a:extLst>
                </a:gridCol>
              </a:tblGrid>
              <a:tr h="671867">
                <a:tc>
                  <a:txBody>
                    <a:bodyPr/>
                    <a:lstStyle/>
                    <a:p>
                      <a:pPr algn="ctr"/>
                      <a:endParaRPr lang="pt-BR" sz="4000" dirty="0"/>
                    </a:p>
                  </a:txBody>
                  <a:tcPr marL="63279" marR="63279" marT="31640" marB="316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Doente</a:t>
                      </a:r>
                      <a:endParaRPr lang="pt-BR" sz="2400" dirty="0"/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Saudável</a:t>
                      </a:r>
                      <a:endParaRPr lang="pt-BR" sz="2400" dirty="0"/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Total</a:t>
                      </a:r>
                      <a:endParaRPr lang="pt-BR" sz="2400" dirty="0"/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75248"/>
                  </a:ext>
                </a:extLst>
              </a:tr>
              <a:tr h="67186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s/</a:t>
                      </a:r>
                      <a:r>
                        <a:rPr lang="pt-BR" sz="2400" b="1" baseline="0" dirty="0" smtClean="0">
                          <a:solidFill>
                            <a:schemeClr val="bg1"/>
                          </a:solidFill>
                        </a:rPr>
                        <a:t> gatos</a:t>
                      </a:r>
                      <a:endParaRPr lang="pt-BR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115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262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377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1938280951"/>
                  </a:ext>
                </a:extLst>
              </a:tr>
              <a:tr h="67186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c/</a:t>
                      </a:r>
                      <a:r>
                        <a:rPr lang="pt-BR" sz="2400" b="1" baseline="0" dirty="0" smtClean="0">
                          <a:solidFill>
                            <a:schemeClr val="bg1"/>
                          </a:solidFill>
                        </a:rPr>
                        <a:t> gatos</a:t>
                      </a:r>
                      <a:endParaRPr lang="pt-BR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29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108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137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251458277"/>
                  </a:ext>
                </a:extLst>
              </a:tr>
              <a:tr h="67186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pt-BR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144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370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514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19815128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7407797" y="2279951"/>
                <a:ext cx="33930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97" y="2279951"/>
                <a:ext cx="339304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7407797" y="3080975"/>
                <a:ext cx="4479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𝑥𝑖𝑠𝑡𝑒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𝑝𝑒𝑙𝑜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𝑚𝑒𝑛𝑜𝑠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diferen</m:t>
                      </m:r>
                      <m:r>
                        <a:rPr lang="pt-BR" sz="2400" b="0" i="0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pt-BR" sz="3600" b="0" dirty="0" smtClean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97" y="3080975"/>
                <a:ext cx="4479752" cy="369332"/>
              </a:xfrm>
              <a:prstGeom prst="rect">
                <a:avLst/>
              </a:prstGeom>
              <a:blipFill>
                <a:blip r:embed="rId4"/>
                <a:stretch>
                  <a:fillRect l="-1088" r="-1905" b="-344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Modelagem estatística</a:t>
            </a:r>
          </a:p>
          <a:p>
            <a:r>
              <a:rPr lang="pt-BR" sz="3600" dirty="0" smtClean="0"/>
              <a:t>Regressão Linear Simples</a:t>
            </a:r>
          </a:p>
          <a:p>
            <a:r>
              <a:rPr lang="pt-BR" sz="3600" dirty="0" err="1" smtClean="0"/>
              <a:t>Qui</a:t>
            </a:r>
            <a:r>
              <a:rPr lang="pt-BR" sz="3600" dirty="0" smtClean="0"/>
              <a:t>-quadrado e Teste Exato de Fisher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294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/>
                  <a:t>Teste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961429"/>
              </p:ext>
            </p:extLst>
          </p:nvPr>
        </p:nvGraphicFramePr>
        <p:xfrm>
          <a:off x="330742" y="2013734"/>
          <a:ext cx="5564221" cy="2688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062">
                  <a:extLst>
                    <a:ext uri="{9D8B030D-6E8A-4147-A177-3AD203B41FA5}">
                      <a16:colId xmlns:a16="http://schemas.microsoft.com/office/drawing/2014/main" val="103639056"/>
                    </a:ext>
                  </a:extLst>
                </a:gridCol>
                <a:gridCol w="1297961">
                  <a:extLst>
                    <a:ext uri="{9D8B030D-6E8A-4147-A177-3AD203B41FA5}">
                      <a16:colId xmlns:a16="http://schemas.microsoft.com/office/drawing/2014/main" val="2125252613"/>
                    </a:ext>
                  </a:extLst>
                </a:gridCol>
                <a:gridCol w="1362500">
                  <a:extLst>
                    <a:ext uri="{9D8B030D-6E8A-4147-A177-3AD203B41FA5}">
                      <a16:colId xmlns:a16="http://schemas.microsoft.com/office/drawing/2014/main" val="1616987948"/>
                    </a:ext>
                  </a:extLst>
                </a:gridCol>
                <a:gridCol w="1412698">
                  <a:extLst>
                    <a:ext uri="{9D8B030D-6E8A-4147-A177-3AD203B41FA5}">
                      <a16:colId xmlns:a16="http://schemas.microsoft.com/office/drawing/2014/main" val="746409746"/>
                    </a:ext>
                  </a:extLst>
                </a:gridCol>
              </a:tblGrid>
              <a:tr h="671867">
                <a:tc>
                  <a:txBody>
                    <a:bodyPr/>
                    <a:lstStyle/>
                    <a:p>
                      <a:pPr algn="ctr"/>
                      <a:endParaRPr lang="pt-BR" sz="4000" dirty="0"/>
                    </a:p>
                  </a:txBody>
                  <a:tcPr marL="63279" marR="63279" marT="31640" marB="316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Doente</a:t>
                      </a:r>
                      <a:endParaRPr lang="pt-BR" sz="2400" dirty="0"/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Saudável</a:t>
                      </a:r>
                      <a:endParaRPr lang="pt-BR" sz="2400" dirty="0"/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Total</a:t>
                      </a:r>
                      <a:endParaRPr lang="pt-BR" sz="2400" dirty="0"/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75248"/>
                  </a:ext>
                </a:extLst>
              </a:tr>
              <a:tr h="67186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s/</a:t>
                      </a:r>
                      <a:r>
                        <a:rPr lang="pt-BR" sz="2400" b="1" baseline="0" dirty="0" smtClean="0">
                          <a:solidFill>
                            <a:schemeClr val="bg1"/>
                          </a:solidFill>
                        </a:rPr>
                        <a:t> gatos</a:t>
                      </a:r>
                      <a:endParaRPr lang="pt-BR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377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1938280951"/>
                  </a:ext>
                </a:extLst>
              </a:tr>
              <a:tr h="67186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c/</a:t>
                      </a:r>
                      <a:r>
                        <a:rPr lang="pt-BR" sz="2400" b="1" baseline="0" dirty="0" smtClean="0">
                          <a:solidFill>
                            <a:schemeClr val="bg1"/>
                          </a:solidFill>
                        </a:rPr>
                        <a:t> gatos</a:t>
                      </a:r>
                      <a:endParaRPr lang="pt-BR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137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251458277"/>
                  </a:ext>
                </a:extLst>
              </a:tr>
              <a:tr h="67186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pt-BR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144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370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514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1981512847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731760" y="2816761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377 -------   x</a:t>
            </a:r>
            <a:endParaRPr lang="pt-B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7813040" y="3845560"/>
                <a:ext cx="3173946" cy="1180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5400" b="0" i="1" smtClean="0">
                            <a:latin typeface="Cambria Math" panose="02040503050406030204" pitchFamily="18" charset="0"/>
                          </a:rPr>
                          <m:t>377 ∗ 144</m:t>
                        </m:r>
                      </m:num>
                      <m:den>
                        <m:r>
                          <a:rPr lang="pt-BR" sz="5400" b="0" i="1" smtClean="0">
                            <a:latin typeface="Cambria Math" panose="02040503050406030204" pitchFamily="18" charset="0"/>
                          </a:rPr>
                          <m:t>514</m:t>
                        </m:r>
                      </m:den>
                    </m:f>
                  </m:oMath>
                </a14:m>
                <a:r>
                  <a:rPr lang="pt-BR" sz="5400" dirty="0" smtClean="0"/>
                  <a:t> = x</a:t>
                </a:r>
                <a:endParaRPr lang="pt-BR" sz="5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040" y="3845560"/>
                <a:ext cx="3173946" cy="1180323"/>
              </a:xfrm>
              <a:prstGeom prst="rect">
                <a:avLst/>
              </a:prstGeom>
              <a:blipFill>
                <a:blip r:embed="rId3"/>
                <a:stretch>
                  <a:fillRect l="-192" t="-3627" r="-12308" b="-202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1869440" y="2733040"/>
            <a:ext cx="1209040" cy="568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>
            <a:off x="8752840" y="2611120"/>
            <a:ext cx="1056640" cy="396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8752840" y="2611120"/>
            <a:ext cx="1056640" cy="396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Arco 10"/>
          <p:cNvSpPr/>
          <p:nvPr/>
        </p:nvSpPr>
        <p:spPr>
          <a:xfrm rot="10800000" flipH="1">
            <a:off x="2499417" y="3892629"/>
            <a:ext cx="2703203" cy="1380066"/>
          </a:xfrm>
          <a:prstGeom prst="arc">
            <a:avLst>
              <a:gd name="adj1" fmla="val 10827676"/>
              <a:gd name="adj2" fmla="val 0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Arco 11"/>
          <p:cNvSpPr/>
          <p:nvPr/>
        </p:nvSpPr>
        <p:spPr>
          <a:xfrm rot="10800000" flipH="1">
            <a:off x="2473146" y="2531543"/>
            <a:ext cx="2703203" cy="1380066"/>
          </a:xfrm>
          <a:prstGeom prst="arc">
            <a:avLst>
              <a:gd name="adj1" fmla="val 10827676"/>
              <a:gd name="adj2" fmla="val 0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731981" y="1991270"/>
            <a:ext cx="3073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/>
              <a:t>514 ------- 144</a:t>
            </a:r>
          </a:p>
        </p:txBody>
      </p:sp>
    </p:spTree>
    <p:extLst>
      <p:ext uri="{BB962C8B-B14F-4D97-AF65-F5344CB8AC3E}">
        <p14:creationId xmlns:p14="http://schemas.microsoft.com/office/powerpoint/2010/main" val="8909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6" grpId="0" animBg="1"/>
      <p:bldP spid="11" grpId="0" animBg="1"/>
      <p:bldP spid="12" grpId="0" animBg="1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/>
                  <a:t>Teste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379259"/>
              </p:ext>
            </p:extLst>
          </p:nvPr>
        </p:nvGraphicFramePr>
        <p:xfrm>
          <a:off x="330742" y="2013734"/>
          <a:ext cx="5564221" cy="2688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062">
                  <a:extLst>
                    <a:ext uri="{9D8B030D-6E8A-4147-A177-3AD203B41FA5}">
                      <a16:colId xmlns:a16="http://schemas.microsoft.com/office/drawing/2014/main" val="103639056"/>
                    </a:ext>
                  </a:extLst>
                </a:gridCol>
                <a:gridCol w="1297961">
                  <a:extLst>
                    <a:ext uri="{9D8B030D-6E8A-4147-A177-3AD203B41FA5}">
                      <a16:colId xmlns:a16="http://schemas.microsoft.com/office/drawing/2014/main" val="2125252613"/>
                    </a:ext>
                  </a:extLst>
                </a:gridCol>
                <a:gridCol w="1362500">
                  <a:extLst>
                    <a:ext uri="{9D8B030D-6E8A-4147-A177-3AD203B41FA5}">
                      <a16:colId xmlns:a16="http://schemas.microsoft.com/office/drawing/2014/main" val="1616987948"/>
                    </a:ext>
                  </a:extLst>
                </a:gridCol>
                <a:gridCol w="1412698">
                  <a:extLst>
                    <a:ext uri="{9D8B030D-6E8A-4147-A177-3AD203B41FA5}">
                      <a16:colId xmlns:a16="http://schemas.microsoft.com/office/drawing/2014/main" val="746409746"/>
                    </a:ext>
                  </a:extLst>
                </a:gridCol>
              </a:tblGrid>
              <a:tr h="671867">
                <a:tc>
                  <a:txBody>
                    <a:bodyPr/>
                    <a:lstStyle/>
                    <a:p>
                      <a:pPr algn="ctr"/>
                      <a:endParaRPr lang="pt-BR" sz="4000" dirty="0"/>
                    </a:p>
                  </a:txBody>
                  <a:tcPr marL="63279" marR="63279" marT="31640" marB="316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Doente</a:t>
                      </a:r>
                      <a:endParaRPr lang="pt-BR" sz="2400" dirty="0"/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Saudável</a:t>
                      </a:r>
                      <a:endParaRPr lang="pt-BR" sz="2400" dirty="0"/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Total</a:t>
                      </a:r>
                      <a:endParaRPr lang="pt-BR" sz="2400" dirty="0"/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75248"/>
                  </a:ext>
                </a:extLst>
              </a:tr>
              <a:tr h="67186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s/</a:t>
                      </a:r>
                      <a:r>
                        <a:rPr lang="pt-BR" sz="2400" b="1" baseline="0" dirty="0" smtClean="0">
                          <a:solidFill>
                            <a:schemeClr val="bg1"/>
                          </a:solidFill>
                        </a:rPr>
                        <a:t> gatos</a:t>
                      </a:r>
                      <a:endParaRPr lang="pt-BR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115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262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377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1938280951"/>
                  </a:ext>
                </a:extLst>
              </a:tr>
              <a:tr h="67186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c/</a:t>
                      </a:r>
                      <a:r>
                        <a:rPr lang="pt-BR" sz="2400" b="1" baseline="0" dirty="0" smtClean="0">
                          <a:solidFill>
                            <a:schemeClr val="bg1"/>
                          </a:solidFill>
                        </a:rPr>
                        <a:t> gatos</a:t>
                      </a:r>
                      <a:endParaRPr lang="pt-BR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29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108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137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251458277"/>
                  </a:ext>
                </a:extLst>
              </a:tr>
              <a:tr h="67186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pt-BR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144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370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514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198151284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6472"/>
              </p:ext>
            </p:extLst>
          </p:nvPr>
        </p:nvGraphicFramePr>
        <p:xfrm>
          <a:off x="6271100" y="2013734"/>
          <a:ext cx="5564221" cy="2688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062">
                  <a:extLst>
                    <a:ext uri="{9D8B030D-6E8A-4147-A177-3AD203B41FA5}">
                      <a16:colId xmlns:a16="http://schemas.microsoft.com/office/drawing/2014/main" val="103639056"/>
                    </a:ext>
                  </a:extLst>
                </a:gridCol>
                <a:gridCol w="1297961">
                  <a:extLst>
                    <a:ext uri="{9D8B030D-6E8A-4147-A177-3AD203B41FA5}">
                      <a16:colId xmlns:a16="http://schemas.microsoft.com/office/drawing/2014/main" val="2125252613"/>
                    </a:ext>
                  </a:extLst>
                </a:gridCol>
                <a:gridCol w="1362500">
                  <a:extLst>
                    <a:ext uri="{9D8B030D-6E8A-4147-A177-3AD203B41FA5}">
                      <a16:colId xmlns:a16="http://schemas.microsoft.com/office/drawing/2014/main" val="1616987948"/>
                    </a:ext>
                  </a:extLst>
                </a:gridCol>
                <a:gridCol w="1412698">
                  <a:extLst>
                    <a:ext uri="{9D8B030D-6E8A-4147-A177-3AD203B41FA5}">
                      <a16:colId xmlns:a16="http://schemas.microsoft.com/office/drawing/2014/main" val="746409746"/>
                    </a:ext>
                  </a:extLst>
                </a:gridCol>
              </a:tblGrid>
              <a:tr h="671867">
                <a:tc>
                  <a:txBody>
                    <a:bodyPr/>
                    <a:lstStyle/>
                    <a:p>
                      <a:pPr algn="ctr"/>
                      <a:endParaRPr lang="pt-BR" sz="4000" dirty="0"/>
                    </a:p>
                  </a:txBody>
                  <a:tcPr marL="63279" marR="63279" marT="31640" marB="316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Doente</a:t>
                      </a:r>
                      <a:endParaRPr lang="pt-BR" sz="2400" dirty="0"/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Saudável</a:t>
                      </a:r>
                      <a:endParaRPr lang="pt-BR" sz="2400" dirty="0"/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Total</a:t>
                      </a:r>
                      <a:endParaRPr lang="pt-BR" sz="2400" dirty="0"/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75248"/>
                  </a:ext>
                </a:extLst>
              </a:tr>
              <a:tr h="67186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s/</a:t>
                      </a:r>
                      <a:r>
                        <a:rPr lang="pt-BR" sz="2400" b="1" baseline="0" dirty="0" smtClean="0">
                          <a:solidFill>
                            <a:schemeClr val="bg1"/>
                          </a:solidFill>
                        </a:rPr>
                        <a:t> gatos</a:t>
                      </a:r>
                      <a:endParaRPr lang="pt-BR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105,61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271,38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377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1938280951"/>
                  </a:ext>
                </a:extLst>
              </a:tr>
              <a:tr h="67186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c/</a:t>
                      </a:r>
                      <a:r>
                        <a:rPr lang="pt-BR" sz="2400" b="1" baseline="0" dirty="0" smtClean="0">
                          <a:solidFill>
                            <a:schemeClr val="bg1"/>
                          </a:solidFill>
                        </a:rPr>
                        <a:t> gatos</a:t>
                      </a:r>
                      <a:endParaRPr lang="pt-BR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38,38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98,61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137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251458277"/>
                  </a:ext>
                </a:extLst>
              </a:tr>
              <a:tr h="67186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pt-BR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144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370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514</a:t>
                      </a:r>
                      <a:endParaRPr lang="pt-BR" sz="24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19815128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954145" y="4927601"/>
                <a:ext cx="4283710" cy="13946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)²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145" y="4927601"/>
                <a:ext cx="4283710" cy="13946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42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08" y="1157536"/>
            <a:ext cx="8389184" cy="5592789"/>
          </a:xfrm>
        </p:spPr>
      </p:pic>
      <p:cxnSp>
        <p:nvCxnSpPr>
          <p:cNvPr id="9" name="Conector reto 8"/>
          <p:cNvCxnSpPr/>
          <p:nvPr/>
        </p:nvCxnSpPr>
        <p:spPr>
          <a:xfrm flipV="1">
            <a:off x="8119533" y="1786467"/>
            <a:ext cx="0" cy="463126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627577" y="3732768"/>
            <a:ext cx="2206869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p-value = 0.0485</a:t>
            </a:r>
            <a:endParaRPr kumimoji="0" lang="pt-BR" alt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Interpretando: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4322885" cy="4351338"/>
          </a:xfrm>
        </p:spPr>
        <p:txBody>
          <a:bodyPr/>
          <a:lstStyle/>
          <a:p>
            <a:r>
              <a:rPr lang="pt-BR" dirty="0" smtClean="0"/>
              <a:t>Premissa: Nenhum </a:t>
            </a:r>
            <a:r>
              <a:rPr lang="pt-BR" dirty="0" smtClean="0"/>
              <a:t>valor esperado menor do que 5.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469255"/>
              </p:ext>
            </p:extLst>
          </p:nvPr>
        </p:nvGraphicFramePr>
        <p:xfrm>
          <a:off x="7030650" y="3948563"/>
          <a:ext cx="3676899" cy="1631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596">
                  <a:extLst>
                    <a:ext uri="{9D8B030D-6E8A-4147-A177-3AD203B41FA5}">
                      <a16:colId xmlns:a16="http://schemas.microsoft.com/office/drawing/2014/main" val="103639056"/>
                    </a:ext>
                  </a:extLst>
                </a:gridCol>
                <a:gridCol w="1149571">
                  <a:extLst>
                    <a:ext uri="{9D8B030D-6E8A-4147-A177-3AD203B41FA5}">
                      <a16:colId xmlns:a16="http://schemas.microsoft.com/office/drawing/2014/main" val="2125252613"/>
                    </a:ext>
                  </a:extLst>
                </a:gridCol>
                <a:gridCol w="1206732">
                  <a:extLst>
                    <a:ext uri="{9D8B030D-6E8A-4147-A177-3AD203B41FA5}">
                      <a16:colId xmlns:a16="http://schemas.microsoft.com/office/drawing/2014/main" val="1616987948"/>
                    </a:ext>
                  </a:extLst>
                </a:gridCol>
              </a:tblGrid>
              <a:tr h="540920">
                <a:tc>
                  <a:txBody>
                    <a:bodyPr/>
                    <a:lstStyle/>
                    <a:p>
                      <a:pPr algn="ctr"/>
                      <a:endParaRPr lang="pt-BR" sz="3200" dirty="0"/>
                    </a:p>
                  </a:txBody>
                  <a:tcPr marL="63279" marR="63279" marT="31640" marB="316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Doente</a:t>
                      </a:r>
                      <a:endParaRPr lang="pt-BR" sz="1800" dirty="0"/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Saudável</a:t>
                      </a:r>
                      <a:endParaRPr lang="pt-BR" sz="1800" dirty="0"/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75248"/>
                  </a:ext>
                </a:extLst>
              </a:tr>
              <a:tr h="54010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s/</a:t>
                      </a:r>
                      <a:r>
                        <a:rPr lang="pt-BR" sz="1800" b="1" baseline="0" dirty="0" smtClean="0">
                          <a:solidFill>
                            <a:schemeClr val="bg1"/>
                          </a:solidFill>
                        </a:rPr>
                        <a:t> gatos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0,91</a:t>
                      </a:r>
                      <a:endParaRPr lang="pt-BR" sz="18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-0,56</a:t>
                      </a:r>
                      <a:endParaRPr lang="pt-BR" sz="18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1938280951"/>
                  </a:ext>
                </a:extLst>
              </a:tr>
              <a:tr h="54010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c/</a:t>
                      </a:r>
                      <a:r>
                        <a:rPr lang="pt-BR" sz="1800" b="1" baseline="0" dirty="0" smtClean="0">
                          <a:solidFill>
                            <a:schemeClr val="bg1"/>
                          </a:solidFill>
                        </a:rPr>
                        <a:t> gatos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-1,51</a:t>
                      </a:r>
                      <a:endParaRPr lang="pt-BR" sz="18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0,94</a:t>
                      </a:r>
                      <a:endParaRPr lang="pt-BR" sz="18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251458277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904478"/>
              </p:ext>
            </p:extLst>
          </p:nvPr>
        </p:nvGraphicFramePr>
        <p:xfrm>
          <a:off x="232995" y="3678510"/>
          <a:ext cx="4928090" cy="2171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596">
                  <a:extLst>
                    <a:ext uri="{9D8B030D-6E8A-4147-A177-3AD203B41FA5}">
                      <a16:colId xmlns:a16="http://schemas.microsoft.com/office/drawing/2014/main" val="103639056"/>
                    </a:ext>
                  </a:extLst>
                </a:gridCol>
                <a:gridCol w="1149571">
                  <a:extLst>
                    <a:ext uri="{9D8B030D-6E8A-4147-A177-3AD203B41FA5}">
                      <a16:colId xmlns:a16="http://schemas.microsoft.com/office/drawing/2014/main" val="2125252613"/>
                    </a:ext>
                  </a:extLst>
                </a:gridCol>
                <a:gridCol w="1206732">
                  <a:extLst>
                    <a:ext uri="{9D8B030D-6E8A-4147-A177-3AD203B41FA5}">
                      <a16:colId xmlns:a16="http://schemas.microsoft.com/office/drawing/2014/main" val="1616987948"/>
                    </a:ext>
                  </a:extLst>
                </a:gridCol>
                <a:gridCol w="1251191">
                  <a:extLst>
                    <a:ext uri="{9D8B030D-6E8A-4147-A177-3AD203B41FA5}">
                      <a16:colId xmlns:a16="http://schemas.microsoft.com/office/drawing/2014/main" val="746409746"/>
                    </a:ext>
                  </a:extLst>
                </a:gridCol>
              </a:tblGrid>
              <a:tr h="649559">
                <a:tc>
                  <a:txBody>
                    <a:bodyPr/>
                    <a:lstStyle/>
                    <a:p>
                      <a:pPr algn="ctr"/>
                      <a:endParaRPr lang="pt-BR" sz="3200" dirty="0"/>
                    </a:p>
                  </a:txBody>
                  <a:tcPr marL="63279" marR="63279" marT="31640" marB="316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Doente</a:t>
                      </a:r>
                      <a:endParaRPr lang="pt-BR" sz="1800" dirty="0"/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Saudável</a:t>
                      </a:r>
                      <a:endParaRPr lang="pt-BR" sz="1800" dirty="0"/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Total</a:t>
                      </a:r>
                      <a:endParaRPr lang="pt-BR" sz="1800" dirty="0"/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75248"/>
                  </a:ext>
                </a:extLst>
              </a:tr>
              <a:tr h="50724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s/</a:t>
                      </a:r>
                      <a:r>
                        <a:rPr lang="pt-BR" sz="1800" b="1" baseline="0" dirty="0" smtClean="0">
                          <a:solidFill>
                            <a:schemeClr val="bg1"/>
                          </a:solidFill>
                        </a:rPr>
                        <a:t> gatos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105,61</a:t>
                      </a:r>
                      <a:endParaRPr lang="pt-BR" sz="18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271,38</a:t>
                      </a:r>
                      <a:endParaRPr lang="pt-BR" sz="18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377</a:t>
                      </a:r>
                      <a:endParaRPr lang="pt-BR" sz="18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1938280951"/>
                  </a:ext>
                </a:extLst>
              </a:tr>
              <a:tr h="50724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c/</a:t>
                      </a:r>
                      <a:r>
                        <a:rPr lang="pt-BR" sz="1800" b="1" baseline="0" dirty="0" smtClean="0">
                          <a:solidFill>
                            <a:schemeClr val="bg1"/>
                          </a:solidFill>
                        </a:rPr>
                        <a:t> gatos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38,38</a:t>
                      </a:r>
                      <a:endParaRPr lang="pt-BR" sz="18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98,61</a:t>
                      </a:r>
                      <a:endParaRPr lang="pt-BR" sz="18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137</a:t>
                      </a:r>
                      <a:endParaRPr lang="pt-BR" sz="18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251458277"/>
                  </a:ext>
                </a:extLst>
              </a:tr>
              <a:tr h="50724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3279" marR="63279" marT="31640" marB="316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144</a:t>
                      </a:r>
                      <a:endParaRPr lang="pt-BR" sz="18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370</a:t>
                      </a:r>
                      <a:endParaRPr lang="pt-BR" sz="1800" dirty="0"/>
                    </a:p>
                  </a:txBody>
                  <a:tcPr marL="63279" marR="63279" marT="31640" marB="31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514</a:t>
                      </a:r>
                      <a:endParaRPr lang="pt-BR" sz="1800" dirty="0"/>
                    </a:p>
                  </a:txBody>
                  <a:tcPr marL="63279" marR="63279" marT="31640" marB="31640" anchor="ctr"/>
                </a:tc>
                <a:extLst>
                  <a:ext uri="{0D108BD9-81ED-4DB2-BD59-A6C34878D82A}">
                    <a16:rowId xmlns:a16="http://schemas.microsoft.com/office/drawing/2014/main" val="1981512847"/>
                  </a:ext>
                </a:extLst>
              </a:tr>
            </a:tbl>
          </a:graphicData>
        </a:graphic>
      </p:graphicFrame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707658" y="1825625"/>
            <a:ext cx="43228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Quem mais contribui na composição do valor do X²? Olhemos os resíduos: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158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situações com variáveis nominais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Uma variável nominal como variável resposta e várias </a:t>
            </a:r>
            <a:r>
              <a:rPr lang="pt-BR" dirty="0" err="1" smtClean="0"/>
              <a:t>preditoras</a:t>
            </a:r>
            <a:r>
              <a:rPr lang="pt-BR" dirty="0" smtClean="0"/>
              <a:t>: Regressão Logística</a:t>
            </a:r>
          </a:p>
          <a:p>
            <a:r>
              <a:rPr lang="pt-BR" dirty="0" smtClean="0"/>
              <a:t>Apenas uma variável nominal: Teste para uma proporção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80598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Acabou!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6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9386" t="27240" r="48765" b="17710"/>
          <a:stretch/>
        </p:blipFill>
        <p:spPr>
          <a:xfrm>
            <a:off x="1461758" y="0"/>
            <a:ext cx="9268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waz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" y="-1"/>
            <a:ext cx="10332720" cy="689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0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google adsen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04"/>
          <a:stretch/>
        </p:blipFill>
        <p:spPr bwMode="auto">
          <a:xfrm>
            <a:off x="3170157" y="196769"/>
            <a:ext cx="5851686" cy="380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8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google adse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157" y="196769"/>
            <a:ext cx="5851686" cy="655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911</Words>
  <Application>Microsoft Office PowerPoint</Application>
  <PresentationFormat>Widescreen</PresentationFormat>
  <Paragraphs>232</Paragraphs>
  <Slides>55</Slides>
  <Notes>8</Notes>
  <HiddenSlides>1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Courier</vt:lpstr>
      <vt:lpstr>Times New Roman</vt:lpstr>
      <vt:lpstr>Tema do Office</vt:lpstr>
      <vt:lpstr>Predição, Explicação e Fatores de Risco</vt:lpstr>
      <vt:lpstr>O que vimos aula passada:</vt:lpstr>
      <vt:lpstr>Apresentação do PowerPoint</vt:lpstr>
      <vt:lpstr>Objetivo</vt:lpstr>
      <vt:lpstr>Roteiro</vt:lpstr>
      <vt:lpstr>Apresentação do PowerPoint</vt:lpstr>
      <vt:lpstr>Apresentação do PowerPoint</vt:lpstr>
      <vt:lpstr>Apresentação do PowerPoint</vt:lpstr>
      <vt:lpstr>Apresentação do PowerPoint</vt:lpstr>
      <vt:lpstr>Regressão Linear</vt:lpstr>
      <vt:lpstr>Apresentação do PowerPoint</vt:lpstr>
      <vt:lpstr>Apresentação do PowerPoint</vt:lpstr>
      <vt:lpstr>Apresentação do PowerPoint</vt:lpstr>
      <vt:lpstr>Coeficiente de correlação</vt:lpstr>
      <vt:lpstr>Como avaliar se essa correlação é significativa?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Regressão Linear</vt:lpstr>
      <vt:lpstr>Apresentação do PowerPoint</vt:lpstr>
      <vt:lpstr>Apresentação do PowerPoint</vt:lpstr>
      <vt:lpstr>Premissas</vt:lpstr>
      <vt:lpstr>Apresentação do PowerPoint</vt:lpstr>
      <vt:lpstr>Apresentação do PowerPoint</vt:lpstr>
      <vt:lpstr>Apresentação do PowerPoint</vt:lpstr>
      <vt:lpstr>Apresentação do PowerPoint</vt:lpstr>
      <vt:lpstr>Outras abordagens:</vt:lpstr>
      <vt:lpstr>Apresentação do PowerPoint</vt:lpstr>
      <vt:lpstr>Duas variáveis nominais</vt:lpstr>
      <vt:lpstr>Qui-quadrado e Teste Exato de Fisher</vt:lpstr>
      <vt:lpstr>Era uma vez, na Inglaterra na década de 20...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Problema abordado</vt:lpstr>
      <vt:lpstr>Teste de x^2  (qui quadrado!)</vt:lpstr>
      <vt:lpstr>Teste de x^2</vt:lpstr>
      <vt:lpstr>Teste de x^2</vt:lpstr>
      <vt:lpstr>Apresentação do PowerPoint</vt:lpstr>
      <vt:lpstr>Interpretando:</vt:lpstr>
      <vt:lpstr>Outras situações com variáveis nominais</vt:lpstr>
      <vt:lpstr>Acabou!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Predição, Explicação e Fatores de Risco</dc:title>
  <dc:creator>Daniel Magalhães</dc:creator>
  <cp:lastModifiedBy>Daniel Magalhães</cp:lastModifiedBy>
  <cp:revision>57</cp:revision>
  <dcterms:created xsi:type="dcterms:W3CDTF">2018-09-12T14:49:48Z</dcterms:created>
  <dcterms:modified xsi:type="dcterms:W3CDTF">2018-09-13T15:27:29Z</dcterms:modified>
</cp:coreProperties>
</file>