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z Bretones Cassoli" initials="BBC" lastIdx="1" clrIdx="0">
    <p:extLst>
      <p:ext uri="{19B8F6BF-5375-455C-9EA6-DF929625EA0E}">
        <p15:presenceInfo xmlns:p15="http://schemas.microsoft.com/office/powerpoint/2012/main" userId="ccc12e2146b8de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1F3B8-4296-41C2-BC0C-2737CD3C9F04}" type="datetimeFigureOut">
              <a:rPr lang="pt-BR" smtClean="0"/>
              <a:t>16/04/2015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AA246-55D4-488D-B097-CA3F91BBB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1226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142E8-5ACD-4064-8C3B-4C4F5901CE16}" type="datetimeFigureOut">
              <a:rPr lang="pt-BR" smtClean="0"/>
              <a:t>16/04/2015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AFB3E-B978-4CA9-B37B-9E889533A8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170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AFB3E-B978-4CA9-B37B-9E889533A84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93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9DCDB38-7DA7-4133-8D5F-99905F3A4C1E}" type="datetime1">
              <a:rPr lang="pt-BR" smtClean="0"/>
              <a:t>16/04/2015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36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305-47F8-4B28-996A-D6E15425C7CD}" type="datetime1">
              <a:rPr lang="pt-BR" smtClean="0"/>
              <a:t>16/04/2015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67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23516A-820B-4648-91B3-1F9880459028}" type="datetime1">
              <a:rPr lang="pt-BR" smtClean="0"/>
              <a:t>16/04/2015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D19-BC99-4925-8093-5E6ECE048694}" type="datetime1">
              <a:rPr lang="pt-BR" smtClean="0"/>
              <a:t>16/04/2015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99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406881-7D93-4E32-887F-6EEECB7C95A2}" type="datetime1">
              <a:rPr lang="pt-BR" smtClean="0"/>
              <a:t>16/04/2015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55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B837-8251-4DC8-BE85-FB94B40D024C}" type="datetime1">
              <a:rPr lang="pt-BR" smtClean="0"/>
              <a:t>16/04/2015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50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75F8-BC35-455F-8526-32C3E3BF04EC}" type="datetime1">
              <a:rPr lang="pt-BR" smtClean="0"/>
              <a:t>16/04/2015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02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D783-86C1-43D7-BBE3-4600F76FB01D}" type="datetime1">
              <a:rPr lang="pt-BR" smtClean="0"/>
              <a:t>16/04/2015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90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C25E-C25D-43A9-B851-6DAB860F613A}" type="datetime1">
              <a:rPr lang="pt-BR" smtClean="0"/>
              <a:t>16/04/2015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95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9AE5A0-6E22-427A-973D-A1D21595CB4E}" type="datetime1">
              <a:rPr lang="pt-BR" smtClean="0"/>
              <a:t>16/04/2015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06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CEEB-A183-4EC4-A349-0DCE32F7B3C1}" type="datetime1">
              <a:rPr lang="pt-BR" smtClean="0"/>
              <a:t>16/04/2015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59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94E5903-3333-4D3B-A6A3-D70B24EC3B19}" type="datetime1">
              <a:rPr lang="pt-BR" smtClean="0"/>
              <a:t>16/04/2015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B2E8523-42C5-4825-B9B1-6C742F59826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530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e3WMDmr8SY" TargetMode="External"/><Relationship Id="rId2" Type="http://schemas.openxmlformats.org/officeDocument/2006/relationships/hyperlink" Target="https://www.youtube.com/watch?v=7BStTJuOIZ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fessorotaviolobo.blogspot.com.br/2011/10/cogito-cartesiano-eureka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osophy.pro.br/positivismo_02.htm" TargetMode="External"/><Relationship Id="rId2" Type="http://schemas.openxmlformats.org/officeDocument/2006/relationships/hyperlink" Target="http://www.suapesquisa.com/o_que_e/positivismo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700" dirty="0"/>
              <a:t>Influências do positivismo nos modelos clássicos de organização de </a:t>
            </a:r>
            <a:r>
              <a:rPr lang="pt-BR" sz="2700" dirty="0" smtClean="0"/>
              <a:t>empresas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Discurso do método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René descartes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097443" y="4584878"/>
            <a:ext cx="35932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Grupo G</a:t>
            </a:r>
          </a:p>
          <a:p>
            <a:pPr algn="r"/>
            <a:r>
              <a:rPr lang="pt-BR" dirty="0" smtClean="0">
                <a:solidFill>
                  <a:schemeClr val="bg1"/>
                </a:solidFill>
              </a:rPr>
              <a:t>Beatriz Cassoli – nº 8585071</a:t>
            </a:r>
          </a:p>
          <a:p>
            <a:pPr algn="r"/>
            <a:r>
              <a:rPr lang="pt-BR" dirty="0" smtClean="0">
                <a:solidFill>
                  <a:schemeClr val="bg1"/>
                </a:solidFill>
              </a:rPr>
              <a:t>Bruno Leo Pardo – nº 8585161 </a:t>
            </a:r>
          </a:p>
          <a:p>
            <a:pPr algn="r"/>
            <a:r>
              <a:rPr lang="pt-BR" dirty="0" smtClean="0">
                <a:solidFill>
                  <a:schemeClr val="bg1"/>
                </a:solidFill>
              </a:rPr>
              <a:t>Caio Tavares – nº 8585237 </a:t>
            </a:r>
          </a:p>
          <a:p>
            <a:pPr algn="r"/>
            <a:r>
              <a:rPr lang="pt-BR" dirty="0" smtClean="0">
                <a:solidFill>
                  <a:schemeClr val="bg1"/>
                </a:solidFill>
              </a:rPr>
              <a:t>Mariana </a:t>
            </a:r>
            <a:r>
              <a:rPr lang="pt-BR" dirty="0" err="1" smtClean="0">
                <a:solidFill>
                  <a:schemeClr val="bg1"/>
                </a:solidFill>
              </a:rPr>
              <a:t>Rizardi</a:t>
            </a:r>
            <a:r>
              <a:rPr lang="pt-BR" dirty="0" smtClean="0">
                <a:solidFill>
                  <a:schemeClr val="bg1"/>
                </a:solidFill>
              </a:rPr>
              <a:t> – nº 8585182</a:t>
            </a:r>
          </a:p>
          <a:p>
            <a:pPr algn="r"/>
            <a:r>
              <a:rPr lang="pt-BR" dirty="0" smtClean="0">
                <a:solidFill>
                  <a:schemeClr val="bg1"/>
                </a:solidFill>
              </a:rPr>
              <a:t>Vitor Cação – nº 8586652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3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clássico  de Organização de empresas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10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083" y="2168279"/>
            <a:ext cx="5038725" cy="362902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572083" y="5797304"/>
            <a:ext cx="5038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Fonte</a:t>
            </a:r>
            <a:r>
              <a:rPr lang="pt-BR" sz="1000" dirty="0" smtClean="0"/>
              <a:t>: ETEC </a:t>
            </a:r>
            <a:r>
              <a:rPr lang="pt-BR" sz="1000" dirty="0"/>
              <a:t>Antônio de Pádua Cardoso – Batatais – SP - Professor </a:t>
            </a:r>
            <a:r>
              <a:rPr lang="pt-BR" sz="1000" dirty="0" smtClean="0"/>
              <a:t>Figueiredo, Fundamentos do Modelo Organizacional, 2011  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81192" y="2395470"/>
            <a:ext cx="56135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Eficiência e Eficácia</a:t>
            </a:r>
          </a:p>
          <a:p>
            <a:pPr algn="just"/>
            <a:endParaRPr lang="pt-BR" dirty="0"/>
          </a:p>
          <a:p>
            <a:r>
              <a:rPr lang="pt-BR" dirty="0" smtClean="0"/>
              <a:t>“A </a:t>
            </a:r>
            <a:r>
              <a:rPr lang="pt-BR" dirty="0"/>
              <a:t>eficiência se preocupa em fazer corretamente as coisas e da melhor maneira</a:t>
            </a:r>
          </a:p>
          <a:p>
            <a:r>
              <a:rPr lang="pt-BR" dirty="0"/>
              <a:t>possível. Daí a ênfase nos métodos e procedimentos internos. A eficácia se preocupa em </a:t>
            </a:r>
            <a:r>
              <a:rPr lang="pt-BR" dirty="0" smtClean="0"/>
              <a:t>fazer as </a:t>
            </a:r>
            <a:r>
              <a:rPr lang="pt-BR" dirty="0"/>
              <a:t>coisas corretas para atender às necessidades da empresa e do ambiente que a circunda</a:t>
            </a:r>
            <a:r>
              <a:rPr lang="pt-BR" dirty="0" smtClean="0"/>
              <a:t>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52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Aplicação do método cartesiano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150518"/>
              </p:ext>
            </p:extLst>
          </p:nvPr>
        </p:nvGraphicFramePr>
        <p:xfrm>
          <a:off x="2199425" y="2428979"/>
          <a:ext cx="8128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Modelo</a:t>
                      </a:r>
                      <a:r>
                        <a:rPr lang="pt-BR" baseline="0" dirty="0" smtClean="0"/>
                        <a:t> Clássico de Organização de Empresas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Método Cartesiano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Estabelecimento prévio do modo de realizar as tarefas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Regras e padrões rígidos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Divisão de tarefas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Supervisão do trabalho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Verificar e examinar as informações, aceitando apenas o que for indubitável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Analisar e dividir o assunto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Elaboração progressiva de conclusões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Enumerar e revisar as conclusões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123414" y="6465194"/>
            <a:ext cx="5203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/>
              <a:t>Fonte: alteração do quadro do seminário I, grupo 11, 2014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8860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referências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12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81192" y="2176530"/>
            <a:ext cx="111471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Wingdings" panose="05000000000000000000" pitchFamily="2" charset="2"/>
              </a:rPr>
              <a:t>DESCARTES, RENÉ.  Discurso do Método (2001) Tradução: Maria </a:t>
            </a:r>
            <a:r>
              <a:rPr lang="pt-BR" dirty="0" err="1" smtClean="0">
                <a:sym typeface="Wingdings" panose="05000000000000000000" pitchFamily="2" charset="2"/>
              </a:rPr>
              <a:t>Ermantina</a:t>
            </a:r>
            <a:r>
              <a:rPr lang="pt-BR" dirty="0" smtClean="0">
                <a:sym typeface="Wingdings" panose="05000000000000000000" pitchFamily="2" charset="2"/>
              </a:rPr>
              <a:t> Galvão. Martins Fontes, São Paulo, 102p.</a:t>
            </a:r>
            <a:endParaRPr lang="pt-BR" sz="1000" dirty="0">
              <a:sym typeface="Wingdings" panose="05000000000000000000" pitchFamily="2" charset="2"/>
            </a:endParaRPr>
          </a:p>
          <a:p>
            <a:endParaRPr lang="pt-BR" dirty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Vídeos:</a:t>
            </a:r>
          </a:p>
          <a:p>
            <a:endParaRPr lang="pt-BR" dirty="0">
              <a:sym typeface="Wingdings" panose="05000000000000000000" pitchFamily="2" charset="2"/>
            </a:endParaRPr>
          </a:p>
          <a:p>
            <a:r>
              <a:rPr lang="pt-BR" dirty="0">
                <a:sym typeface="Wingdings" panose="05000000000000000000" pitchFamily="2" charset="2"/>
                <a:hlinkClick r:id="rId2"/>
              </a:rPr>
              <a:t>https://</a:t>
            </a:r>
            <a:r>
              <a:rPr lang="pt-BR" dirty="0" smtClean="0">
                <a:sym typeface="Wingdings" panose="05000000000000000000" pitchFamily="2" charset="2"/>
                <a:hlinkClick r:id="rId2"/>
              </a:rPr>
              <a:t>www.youtube.com/watch?v=7BStTJuOIZI</a:t>
            </a:r>
            <a:endParaRPr lang="pt-BR" dirty="0" smtClean="0">
              <a:sym typeface="Wingdings" panose="05000000000000000000" pitchFamily="2" charset="2"/>
            </a:endParaRPr>
          </a:p>
          <a:p>
            <a:endParaRPr lang="pt-BR" dirty="0">
              <a:sym typeface="Wingdings" panose="05000000000000000000" pitchFamily="2" charset="2"/>
            </a:endParaRPr>
          </a:p>
          <a:p>
            <a:r>
              <a:rPr lang="pt-BR" dirty="0">
                <a:sym typeface="Wingdings" panose="05000000000000000000" pitchFamily="2" charset="2"/>
                <a:hlinkClick r:id="rId3"/>
              </a:rPr>
              <a:t>https://</a:t>
            </a:r>
            <a:r>
              <a:rPr lang="pt-BR" dirty="0" smtClean="0">
                <a:sym typeface="Wingdings" panose="05000000000000000000" pitchFamily="2" charset="2"/>
                <a:hlinkClick r:id="rId3"/>
              </a:rPr>
              <a:t>www.youtube.com/watch?v=We3WMDmr8SY</a:t>
            </a:r>
            <a:endParaRPr lang="pt-BR" dirty="0" smtClean="0">
              <a:sym typeface="Wingdings" panose="05000000000000000000" pitchFamily="2" charset="2"/>
            </a:endParaRPr>
          </a:p>
          <a:p>
            <a:endParaRPr lang="pt-B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551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René Descartes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708" y="2446807"/>
            <a:ext cx="2705100" cy="3175000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2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8844550" y="5621807"/>
            <a:ext cx="2827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http://www.edublox.com/images/rene-descartes.jpg</a:t>
            </a:r>
            <a:endParaRPr lang="pt-BR" sz="1000" dirty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81192" y="2176530"/>
            <a:ext cx="826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1192" y="2060620"/>
            <a:ext cx="79446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Importante filósofo, matemático e físico francês.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Nasceu em 1596, na cidade de La </a:t>
            </a:r>
            <a:r>
              <a:rPr lang="pt-BR" dirty="0" err="1"/>
              <a:t>Haye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Estudou </a:t>
            </a:r>
            <a:r>
              <a:rPr lang="pt-BR" dirty="0"/>
              <a:t>línguas e viajou pela Europa, até morrer em 1650, pouco antes de completar 54 anos.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“pai da modernidade” </a:t>
            </a:r>
            <a:r>
              <a:rPr lang="pt-BR" dirty="0" smtClean="0">
                <a:sym typeface="Wingdings" panose="05000000000000000000" pitchFamily="2" charset="2"/>
              </a:rPr>
              <a:t> assegura à ciência moderna a possibilidade de continuar as suas investigações sem um pareamento com a verdade da revelação ou sem confrontos com a Igreja.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Criação </a:t>
            </a:r>
            <a:r>
              <a:rPr lang="pt-BR" dirty="0"/>
              <a:t>do sistema de coordenadas que leva seu </a:t>
            </a:r>
            <a:r>
              <a:rPr lang="pt-BR" dirty="0" smtClean="0"/>
              <a:t>nome;</a:t>
            </a:r>
          </a:p>
          <a:p>
            <a:pPr algn="just"/>
            <a:r>
              <a:rPr lang="pt-BR" dirty="0"/>
              <a:t>S</a:t>
            </a:r>
            <a:r>
              <a:rPr lang="pt-BR" dirty="0" smtClean="0"/>
              <a:t>ugestão </a:t>
            </a:r>
            <a:r>
              <a:rPr lang="pt-BR" dirty="0"/>
              <a:t>de unir álgebra e </a:t>
            </a:r>
            <a:r>
              <a:rPr lang="pt-BR" dirty="0" smtClean="0"/>
              <a:t>geometria </a:t>
            </a:r>
            <a:r>
              <a:rPr lang="pt-BR" dirty="0"/>
              <a:t>(Geometria Analítica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Desenvolvimento </a:t>
            </a:r>
            <a:r>
              <a:rPr lang="pt-BR" dirty="0"/>
              <a:t>do Método </a:t>
            </a:r>
            <a:r>
              <a:rPr lang="pt-BR" dirty="0" smtClean="0"/>
              <a:t>Cartesiano;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9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Época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81192" y="2073945"/>
            <a:ext cx="111471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 smtClean="0"/>
              <a:t>Século XVI ao XVII</a:t>
            </a:r>
          </a:p>
          <a:p>
            <a:endParaRPr lang="pt-BR" b="1" u="sng" dirty="0"/>
          </a:p>
          <a:p>
            <a:r>
              <a:rPr lang="pt-BR" dirty="0" smtClean="0"/>
              <a:t>Grandes navegações (alteram a forma como o homem europeu vê a Terra);</a:t>
            </a:r>
          </a:p>
          <a:p>
            <a:endParaRPr lang="pt-BR" dirty="0"/>
          </a:p>
          <a:p>
            <a:r>
              <a:rPr lang="pt-BR" dirty="0" smtClean="0"/>
              <a:t>Novas teorias científicas (Nicolau Copérnico, Galileu Galilei, </a:t>
            </a:r>
            <a:r>
              <a:rPr lang="pt-BR" dirty="0" err="1" smtClean="0"/>
              <a:t>Johannes</a:t>
            </a:r>
            <a:r>
              <a:rPr lang="pt-BR" dirty="0" smtClean="0"/>
              <a:t> Kepler...);</a:t>
            </a:r>
          </a:p>
          <a:p>
            <a:endParaRPr lang="pt-BR" dirty="0"/>
          </a:p>
          <a:p>
            <a:r>
              <a:rPr lang="pt-BR" dirty="0" smtClean="0"/>
              <a:t>Reforma Protestante;</a:t>
            </a:r>
          </a:p>
          <a:p>
            <a:endParaRPr lang="pt-BR" dirty="0"/>
          </a:p>
          <a:p>
            <a:r>
              <a:rPr lang="pt-BR" dirty="0" smtClean="0"/>
              <a:t>Mercantilismo;</a:t>
            </a:r>
          </a:p>
          <a:p>
            <a:endParaRPr lang="pt-BR" dirty="0"/>
          </a:p>
          <a:p>
            <a:r>
              <a:rPr lang="pt-BR" dirty="0" smtClean="0"/>
              <a:t>Renascimento (visão do mundo mais centrada no ser humano);</a:t>
            </a:r>
          </a:p>
          <a:p>
            <a:endParaRPr lang="pt-BR" dirty="0"/>
          </a:p>
          <a:p>
            <a:r>
              <a:rPr lang="pt-BR" dirty="0" smtClean="0"/>
              <a:t>Contrarreforma Católica;</a:t>
            </a:r>
          </a:p>
          <a:p>
            <a:endParaRPr lang="pt-BR" dirty="0"/>
          </a:p>
          <a:p>
            <a:r>
              <a:rPr lang="pt-BR" dirty="0" smtClean="0"/>
              <a:t>Escolástica (ensino das interpretações cristãs da filosofia clássica).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877318" y="6321262"/>
            <a:ext cx="4559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 smtClean="0"/>
              <a:t>Fonte: apostila de Filosofia, Sistema de Ensino Poliedro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9836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Discurso do método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4</a:t>
            </a:fld>
            <a:endParaRPr lang="pt-BR"/>
          </a:p>
        </p:txBody>
      </p:sp>
      <p:cxnSp>
        <p:nvCxnSpPr>
          <p:cNvPr id="6" name="Conector reto 5"/>
          <p:cNvCxnSpPr/>
          <p:nvPr/>
        </p:nvCxnSpPr>
        <p:spPr>
          <a:xfrm flipV="1">
            <a:off x="581192" y="3019013"/>
            <a:ext cx="11029616" cy="1287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785611" y="2422223"/>
            <a:ext cx="9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1596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017369" y="2418565"/>
            <a:ext cx="9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1630</a:t>
            </a:r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317597" y="2418565"/>
            <a:ext cx="9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1637</a:t>
            </a:r>
            <a:endParaRPr lang="pt-BR" sz="2400" dirty="0"/>
          </a:p>
        </p:txBody>
      </p:sp>
      <p:sp>
        <p:nvSpPr>
          <p:cNvPr id="14" name="Elipse 13"/>
          <p:cNvSpPr/>
          <p:nvPr/>
        </p:nvSpPr>
        <p:spPr>
          <a:xfrm>
            <a:off x="1146220" y="2914153"/>
            <a:ext cx="218941" cy="209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7678206" y="2914153"/>
            <a:ext cx="218941" cy="209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6378514" y="2920592"/>
            <a:ext cx="218941" cy="209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581192" y="3455201"/>
            <a:ext cx="1067658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 relação à </a:t>
            </a:r>
            <a:r>
              <a:rPr lang="pt-BR" b="1" dirty="0" smtClean="0"/>
              <a:t>Escolástica</a:t>
            </a:r>
            <a:r>
              <a:rPr lang="pt-BR" dirty="0" smtClean="0"/>
              <a:t>: inaugura uma reflexão independente da fé;</a:t>
            </a:r>
          </a:p>
          <a:p>
            <a:endParaRPr lang="pt-BR" dirty="0" smtClean="0"/>
          </a:p>
          <a:p>
            <a:r>
              <a:rPr lang="pt-BR" dirty="0" smtClean="0"/>
              <a:t>Em relação ao </a:t>
            </a:r>
            <a:r>
              <a:rPr lang="pt-BR" b="1" dirty="0" smtClean="0"/>
              <a:t>Renascimento</a:t>
            </a:r>
            <a:r>
              <a:rPr lang="pt-BR" dirty="0" smtClean="0"/>
              <a:t>: não pode admitir a ideia de uma ciência incerta nem de uma sabedoria desenvolvida fora da ciência (moral certa);</a:t>
            </a:r>
          </a:p>
          <a:p>
            <a:endParaRPr lang="pt-BR" dirty="0"/>
          </a:p>
          <a:p>
            <a:r>
              <a:rPr lang="pt-BR" dirty="0" smtClean="0"/>
              <a:t>Santo Ofício: acabara de condenar Galileu (concepções heliocêntricas);</a:t>
            </a:r>
          </a:p>
          <a:p>
            <a:endParaRPr lang="pt-BR" dirty="0"/>
          </a:p>
          <a:p>
            <a:r>
              <a:rPr lang="pt-BR" dirty="0" smtClean="0"/>
              <a:t>Intenção do </a:t>
            </a:r>
            <a:r>
              <a:rPr lang="pt-BR" i="1" dirty="0" smtClean="0"/>
              <a:t>Discurso</a:t>
            </a:r>
            <a:r>
              <a:rPr lang="pt-BR" dirty="0" smtClean="0"/>
              <a:t> não didática, mas narrativa:</a:t>
            </a:r>
          </a:p>
          <a:p>
            <a:endParaRPr lang="pt-BR" dirty="0"/>
          </a:p>
          <a:p>
            <a:r>
              <a:rPr lang="pt-BR" dirty="0" smtClean="0"/>
              <a:t>“... Meu propósito não é ensinar aqui o método que cada um deve seguir para bem conduzir sua razão, mas somente mostrar de que modo procurei conduzir a minha.”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15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6 partes do texto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81192" y="2176530"/>
            <a:ext cx="111471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u="sng" dirty="0" smtClean="0"/>
              <a:t>Primeira Parte </a:t>
            </a:r>
            <a:r>
              <a:rPr lang="pt-BR" dirty="0"/>
              <a:t> </a:t>
            </a:r>
            <a:r>
              <a:rPr lang="pt-BR" dirty="0" smtClean="0">
                <a:sym typeface="Wingdings" panose="05000000000000000000" pitchFamily="2" charset="2"/>
              </a:rPr>
              <a:t> o bom senso, a racionalidade, é uma propriedade que está igualmente distribuída em todos os seres humanos.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u="sng" dirty="0">
              <a:sym typeface="Wingdings" panose="05000000000000000000" pitchFamily="2" charset="2"/>
            </a:endParaRPr>
          </a:p>
          <a:p>
            <a:r>
              <a:rPr lang="pt-BR" dirty="0" smtClean="0"/>
              <a:t>“... a diversidade de nossas opiniões não decorre de uns serem mais razoáveis que os outro, mas somente de conduzirmos nossos pensamentos por diversas vias, e não considerarmos as mesmas coisas.”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u="sng" dirty="0" smtClean="0"/>
              <a:t>Segunda Parte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4 preceitos (regras do método).</a:t>
            </a:r>
          </a:p>
          <a:p>
            <a:endParaRPr lang="pt-BR" b="1" u="sng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“... usar em tudo minha razão.”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18626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6 partes do texto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81192" y="2176530"/>
            <a:ext cx="111471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u="sng" dirty="0" smtClean="0"/>
              <a:t>Terceira Parte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moral provisória, 4 máximas.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u="sng" dirty="0" smtClean="0"/>
          </a:p>
          <a:p>
            <a:pPr marL="342900" indent="-342900">
              <a:buAutoNum type="arabicPeriod"/>
            </a:pPr>
            <a:r>
              <a:rPr lang="pt-BR" dirty="0" smtClean="0"/>
              <a:t>“... obedecer às leis e aos costumes de meu país, conservando em constância a religião na qual Deus me deu a graça de ser instruído desde minha infância...”</a:t>
            </a:r>
          </a:p>
          <a:p>
            <a:pPr marL="342900" indent="-342900">
              <a:buAutoNum type="arabicPeriod"/>
            </a:pPr>
            <a:r>
              <a:rPr lang="pt-BR" dirty="0" smtClean="0"/>
              <a:t>“... ser o mais firme e resoluto que pudesse em minhas ações... “</a:t>
            </a:r>
          </a:p>
          <a:p>
            <a:pPr marL="342900" indent="-342900">
              <a:buAutoNum type="arabicPeriod"/>
            </a:pPr>
            <a:r>
              <a:rPr lang="pt-BR" dirty="0" smtClean="0"/>
              <a:t>“... sempre tentar antes vencer a mim mesmo do que à fortuna, e modificar antes os meus desejos do que a ordem do mundo... “ </a:t>
            </a:r>
          </a:p>
          <a:p>
            <a:pPr marL="342900" indent="-342900">
              <a:buAutoNum type="arabicPeriod"/>
            </a:pPr>
            <a:r>
              <a:rPr lang="pt-BR" dirty="0" smtClean="0"/>
              <a:t>“... </a:t>
            </a:r>
            <a:r>
              <a:rPr lang="pt-BR" dirty="0" smtClean="0"/>
              <a:t>empregar </a:t>
            </a:r>
            <a:r>
              <a:rPr lang="pt-BR" dirty="0" smtClean="0"/>
              <a:t>toda a vida em cultivar minha razão, e progredir, o quanto pudesse, no conhecimento da verdade... “</a:t>
            </a:r>
          </a:p>
          <a:p>
            <a:pPr marL="342900" indent="-342900">
              <a:buAutoNum type="arabicPeriod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u="sng" dirty="0" smtClean="0"/>
              <a:t>Quarta Parte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Diversas considerações, incluindo a de que Deus existe (perfeição).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u="sng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“ a alma pela qual sou o que sou, é inteiramente distinta do corpo, e até mais fácil de conhecer que ele, e, mesmo se o corpo não existisse, ela não deixaria de ser tudo o que é.”</a:t>
            </a:r>
            <a:endParaRPr lang="pt-B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37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 partes do texto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7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81192" y="2176530"/>
            <a:ext cx="111471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u="sng" dirty="0" smtClean="0"/>
              <a:t>Quinta Parte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outras “verdades” que deduziu das primeiras.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u="sng" dirty="0" smtClean="0">
                <a:sym typeface="Wingdings" panose="05000000000000000000" pitchFamily="2" charset="2"/>
              </a:rPr>
              <a:t>Sexta Parte</a:t>
            </a:r>
            <a:r>
              <a:rPr lang="pt-BR" dirty="0" smtClean="0">
                <a:sym typeface="Wingdings" panose="05000000000000000000" pitchFamily="2" charset="2"/>
              </a:rPr>
              <a:t>  conclusão.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u="sng" dirty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“... faço aqui uma declaração que, bem sei, não servirá para me tornar importante no mundo, mas também não tenho vontade alguma de sê-lo, e sempre ficarei mais grato àqueles cujo </a:t>
            </a:r>
            <a:r>
              <a:rPr lang="pt-BR" dirty="0" err="1" smtClean="0">
                <a:sym typeface="Wingdings" panose="05000000000000000000" pitchFamily="2" charset="2"/>
              </a:rPr>
              <a:t>avor</a:t>
            </a:r>
            <a:r>
              <a:rPr lang="pt-BR" dirty="0" smtClean="0">
                <a:sym typeface="Wingdings" panose="05000000000000000000" pitchFamily="2" charset="2"/>
              </a:rPr>
              <a:t> me permita usufruir livremente meu lazer, do que àqueles que me ofereceram os mais honrosos empregos na Terra.”</a:t>
            </a:r>
            <a:endParaRPr lang="pt-B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04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cartesiano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8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709699"/>
            <a:ext cx="7439025" cy="3429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0" y="5301324"/>
            <a:ext cx="184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d – dubitáveis</a:t>
            </a:r>
          </a:p>
          <a:p>
            <a:r>
              <a:rPr lang="pt-BR" sz="1400" dirty="0" smtClean="0"/>
              <a:t>i - indubitáveis</a:t>
            </a:r>
            <a:endParaRPr lang="pt-BR" sz="1400" dirty="0"/>
          </a:p>
        </p:txBody>
      </p:sp>
      <p:sp>
        <p:nvSpPr>
          <p:cNvPr id="7" name="Elipse 6"/>
          <p:cNvSpPr/>
          <p:nvPr/>
        </p:nvSpPr>
        <p:spPr>
          <a:xfrm>
            <a:off x="5267460" y="4453587"/>
            <a:ext cx="386366" cy="386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653826" y="3844650"/>
            <a:ext cx="386366" cy="386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318975" y="4453587"/>
            <a:ext cx="38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66705" y="3846565"/>
            <a:ext cx="38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397025" y="2340367"/>
            <a:ext cx="34257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 – as coisas que são indubitáveis passam pelo funil da dúvida;</a:t>
            </a:r>
          </a:p>
          <a:p>
            <a:endParaRPr lang="pt-BR" dirty="0"/>
          </a:p>
          <a:p>
            <a:r>
              <a:rPr lang="pt-BR" dirty="0" smtClean="0"/>
              <a:t>2 – As coisas são examinadas em partes separadas;</a:t>
            </a:r>
          </a:p>
          <a:p>
            <a:endParaRPr lang="pt-BR" dirty="0"/>
          </a:p>
          <a:p>
            <a:r>
              <a:rPr lang="pt-BR" dirty="0" smtClean="0"/>
              <a:t>3 – a separação do mais simples (s) para o mais complexo (c);</a:t>
            </a:r>
          </a:p>
          <a:p>
            <a:endParaRPr lang="pt-BR" dirty="0"/>
          </a:p>
          <a:p>
            <a:r>
              <a:rPr lang="pt-BR" dirty="0" smtClean="0"/>
              <a:t>4 – A revisão do que foi analisado.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442433" y="2340367"/>
            <a:ext cx="6577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Funil da Dúvida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0" y="6080333"/>
            <a:ext cx="7891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Fontes</a:t>
            </a:r>
            <a:r>
              <a:rPr lang="pt-BR" sz="1000" dirty="0"/>
              <a:t>: </a:t>
            </a:r>
            <a:r>
              <a:rPr lang="pt-BR" sz="1000" dirty="0">
                <a:hlinkClick r:id="rId3"/>
              </a:rPr>
              <a:t>http://</a:t>
            </a:r>
            <a:r>
              <a:rPr lang="pt-BR" sz="1000" dirty="0" smtClean="0">
                <a:hlinkClick r:id="rId3"/>
              </a:rPr>
              <a:t>professorotaviolobo.blogspot.com.br/2011/10/cogito-cartesiano-eureka.html</a:t>
            </a:r>
            <a:r>
              <a:rPr lang="pt-BR" sz="1000" dirty="0" smtClean="0"/>
              <a:t>, apostila de filosofia, sistema de ensino Poliedro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7604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23-42C5-4825-B9B1-6C742F59826E}" type="slidenum">
              <a:rPr lang="pt-BR" smtClean="0"/>
              <a:t>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81192" y="2176530"/>
            <a:ext cx="1114716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Wingdings" panose="05000000000000000000" pitchFamily="2" charset="2"/>
              </a:rPr>
              <a:t>Começo do século XIX</a:t>
            </a:r>
          </a:p>
          <a:p>
            <a:endParaRPr lang="pt-BR" dirty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“</a:t>
            </a:r>
            <a:r>
              <a:rPr lang="pt-BR" dirty="0">
                <a:sym typeface="Wingdings" panose="05000000000000000000" pitchFamily="2" charset="2"/>
              </a:rPr>
              <a:t>O positivismo defende a ideia de que o conhecimento científico é a única forma de conhecimento verdadeiro. De acordo com os positivistas somente pode-se afirmar que uma teoria é correta se ela foi comprovada através de métodos científicos válidos</a:t>
            </a:r>
            <a:r>
              <a:rPr lang="pt-BR" dirty="0" smtClean="0">
                <a:sym typeface="Wingdings" panose="05000000000000000000" pitchFamily="2" charset="2"/>
              </a:rPr>
              <a:t>.</a:t>
            </a:r>
          </a:p>
          <a:p>
            <a:endParaRPr lang="pt-BR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Curiosidade</a:t>
            </a:r>
            <a:r>
              <a:rPr lang="pt-BR" dirty="0">
                <a:sym typeface="Wingdings" panose="05000000000000000000" pitchFamily="2" charset="2"/>
              </a:rPr>
              <a:t>:</a:t>
            </a:r>
          </a:p>
          <a:p>
            <a:r>
              <a:rPr lang="pt-BR" dirty="0">
                <a:sym typeface="Wingdings" panose="05000000000000000000" pitchFamily="2" charset="2"/>
              </a:rPr>
              <a:t> 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A </a:t>
            </a:r>
            <a:r>
              <a:rPr lang="pt-BR" dirty="0">
                <a:sym typeface="Wingdings" panose="05000000000000000000" pitchFamily="2" charset="2"/>
              </a:rPr>
              <a:t>frase “Ordem e Progresso” que encontramos na bandeira brasileira é de inspiração positivista</a:t>
            </a:r>
            <a:r>
              <a:rPr lang="pt-BR" dirty="0" smtClean="0">
                <a:sym typeface="Wingdings" panose="05000000000000000000" pitchFamily="2" charset="2"/>
              </a:rPr>
              <a:t>.”</a:t>
            </a:r>
          </a:p>
          <a:p>
            <a:pPr algn="r"/>
            <a:r>
              <a:rPr lang="pt-BR" sz="1000" dirty="0" smtClean="0">
                <a:sym typeface="Wingdings" panose="05000000000000000000" pitchFamily="2" charset="2"/>
              </a:rPr>
              <a:t>Fonte: </a:t>
            </a:r>
            <a:r>
              <a:rPr lang="pt-BR" sz="1000" dirty="0" smtClean="0">
                <a:sym typeface="Wingdings" panose="05000000000000000000" pitchFamily="2" charset="2"/>
                <a:hlinkClick r:id="rId2"/>
              </a:rPr>
              <a:t>http://</a:t>
            </a:r>
            <a:r>
              <a:rPr lang="pt-BR" sz="1000" dirty="0" smtClean="0">
                <a:sym typeface="Wingdings" panose="05000000000000000000" pitchFamily="2" charset="2"/>
                <a:hlinkClick r:id="rId2"/>
              </a:rPr>
              <a:t>www.suapesquisa.com/o_que_e/positivismo.htm</a:t>
            </a:r>
            <a:endParaRPr lang="pt-BR" sz="1000" dirty="0" smtClean="0">
              <a:sym typeface="Wingdings" panose="05000000000000000000" pitchFamily="2" charset="2"/>
            </a:endParaRPr>
          </a:p>
          <a:p>
            <a:pPr algn="r"/>
            <a:endParaRPr lang="pt-BR" sz="1000" dirty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“... o </a:t>
            </a:r>
            <a:r>
              <a:rPr lang="pt-BR" dirty="0">
                <a:sym typeface="Wingdings" panose="05000000000000000000" pitchFamily="2" charset="2"/>
              </a:rPr>
              <a:t>Positivismo acompanha e estimula o nascimento e a afirmação da organização técnico-industrial da sociedade moderna e expressa a exaltação otimista que acompanhou a origem do industrialismo</a:t>
            </a:r>
            <a:r>
              <a:rPr lang="pt-BR" dirty="0" smtClean="0">
                <a:sym typeface="Wingdings" panose="05000000000000000000" pitchFamily="2" charset="2"/>
              </a:rPr>
              <a:t>.”</a:t>
            </a:r>
          </a:p>
          <a:p>
            <a:pPr algn="r"/>
            <a:r>
              <a:rPr lang="pt-BR" sz="1000" dirty="0">
                <a:sym typeface="Wingdings" panose="05000000000000000000" pitchFamily="2" charset="2"/>
              </a:rPr>
              <a:t>Fonte</a:t>
            </a:r>
            <a:r>
              <a:rPr lang="pt-BR" sz="1000" dirty="0" smtClean="0">
                <a:sym typeface="Wingdings" panose="05000000000000000000" pitchFamily="2" charset="2"/>
              </a:rPr>
              <a:t>: </a:t>
            </a:r>
            <a:r>
              <a:rPr lang="pt-BR" sz="1000" dirty="0" smtClean="0">
                <a:sym typeface="Wingdings" panose="05000000000000000000" pitchFamily="2" charset="2"/>
                <a:hlinkClick r:id="rId3"/>
              </a:rPr>
              <a:t>http</a:t>
            </a:r>
            <a:r>
              <a:rPr lang="pt-BR" sz="1000" dirty="0">
                <a:sym typeface="Wingdings" panose="05000000000000000000" pitchFamily="2" charset="2"/>
                <a:hlinkClick r:id="rId3"/>
              </a:rPr>
              <a:t>://</a:t>
            </a:r>
            <a:r>
              <a:rPr lang="pt-BR" sz="1000" dirty="0" smtClean="0">
                <a:sym typeface="Wingdings" panose="05000000000000000000" pitchFamily="2" charset="2"/>
                <a:hlinkClick r:id="rId3"/>
              </a:rPr>
              <a:t>www.philosophy.pro.br/positivismo_02.htm</a:t>
            </a:r>
            <a:endParaRPr lang="pt-BR" sz="1000" dirty="0" smtClean="0">
              <a:sym typeface="Wingdings" panose="05000000000000000000" pitchFamily="2" charset="2"/>
            </a:endParaRPr>
          </a:p>
          <a:p>
            <a:pPr algn="r"/>
            <a:r>
              <a:rPr lang="pt-BR" sz="1000" dirty="0" smtClean="0">
                <a:sym typeface="Wingdings" panose="05000000000000000000" pitchFamily="2" charset="2"/>
              </a:rPr>
              <a:t> </a:t>
            </a:r>
            <a:endParaRPr lang="pt-BR" sz="1000" dirty="0">
              <a:sym typeface="Wingdings" panose="05000000000000000000" pitchFamily="2" charset="2"/>
            </a:endParaRPr>
          </a:p>
          <a:p>
            <a:endParaRPr lang="pt-BR" dirty="0">
              <a:sym typeface="Wingdings" panose="05000000000000000000" pitchFamily="2" charset="2"/>
            </a:endParaRPr>
          </a:p>
          <a:p>
            <a:endParaRPr lang="pt-B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61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290</TotalTime>
  <Words>1006</Words>
  <Application>Microsoft Office PowerPoint</Application>
  <PresentationFormat>Widescreen</PresentationFormat>
  <Paragraphs>154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Wingdings</vt:lpstr>
      <vt:lpstr>Wingdings 2</vt:lpstr>
      <vt:lpstr>Dividendo</vt:lpstr>
      <vt:lpstr>Influências do positivismo nos modelos clássicos de organização de empresas Discurso do método</vt:lpstr>
      <vt:lpstr>René Descartes</vt:lpstr>
      <vt:lpstr>Época</vt:lpstr>
      <vt:lpstr>O Discurso do método</vt:lpstr>
      <vt:lpstr>As 6 partes do texto</vt:lpstr>
      <vt:lpstr>As 6 partes do texto</vt:lpstr>
      <vt:lpstr>6 partes do texto</vt:lpstr>
      <vt:lpstr>Método cartesiano</vt:lpstr>
      <vt:lpstr>Positivismo</vt:lpstr>
      <vt:lpstr>Modelo clássico  de Organização de empresas</vt:lpstr>
      <vt:lpstr>Aplicação do método cartesiano</vt:lpstr>
      <vt:lpstr>Principais 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Discurso do método</dc:title>
  <dc:creator>Beatriz Bretones Cassoli</dc:creator>
  <cp:lastModifiedBy>Beatriz Bretones Cassoli</cp:lastModifiedBy>
  <cp:revision>31</cp:revision>
  <dcterms:created xsi:type="dcterms:W3CDTF">2015-04-11T21:37:04Z</dcterms:created>
  <dcterms:modified xsi:type="dcterms:W3CDTF">2015-04-16T08:11:34Z</dcterms:modified>
</cp:coreProperties>
</file>