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398" r:id="rId8"/>
    <p:sldId id="399" r:id="rId9"/>
    <p:sldId id="401" r:id="rId10"/>
    <p:sldId id="404" r:id="rId11"/>
    <p:sldId id="402" r:id="rId12"/>
    <p:sldId id="403" r:id="rId13"/>
    <p:sldId id="405" r:id="rId14"/>
    <p:sldId id="406" r:id="rId15"/>
    <p:sldId id="400" r:id="rId16"/>
    <p:sldId id="262" r:id="rId17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712" autoAdjust="0"/>
  </p:normalViewPr>
  <p:slideViewPr>
    <p:cSldViewPr snapToGrid="0">
      <p:cViewPr>
        <p:scale>
          <a:sx n="50" d="100"/>
          <a:sy n="50" d="100"/>
        </p:scale>
        <p:origin x="120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459BB-4EAD-4897-8962-AA52011D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8B47E7-FCF1-49BB-9C6E-34D8111C9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8CFF30-2F4C-47A0-AF4C-189772E9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9E3D-4AEA-4B28-9CE0-267C4956DD7E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392E95-5F95-4C47-A2C1-9AA5EEA1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400BC-DF0D-4BCC-8254-DAE913C2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3AC-60A5-48A9-9275-2D42BBF4E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1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07372-0A4D-476B-96E4-BDBA1B39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122C2E0-E9E1-40B2-8423-FB4E60787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517570-D1C6-427C-A508-9A6A44AEE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9E3D-4AEA-4B28-9CE0-267C4956DD7E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6CB310-15FE-4015-A8FF-7B60C460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12037C-039B-49B7-93FB-7A1F684A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3AC-60A5-48A9-9275-2D42BBF4E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03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9AEF7E-3E36-4E0C-9FC4-6C9B4A2C8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7B7FA6-6D90-4E41-82D0-4EB0FCFAB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F48A2B-E948-4D8D-95FD-51BE10E2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9E3D-4AEA-4B28-9CE0-267C4956DD7E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16D12A-0C51-4C28-B0C8-685D52E2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39FE7A-72F8-46AF-A667-0E133A2E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3AC-60A5-48A9-9275-2D42BBF4E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44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9EF27-A5BD-40A5-8D25-7593D94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A8EE6F-6A71-4ABB-9ADD-BA212B26E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64E44F-19BB-446B-BBD0-BDBD1C4D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9E3D-4AEA-4B28-9CE0-267C4956DD7E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203F91-B67B-47CF-8ABA-FD209CE7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382917-6109-4537-8AD3-8289598F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3AC-60A5-48A9-9275-2D42BBF4E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87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67791-4BF3-41BA-8315-25E86FDC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835120-405A-4980-BF8A-E65E98C1C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5D4BBC-CFAE-46D6-8FDD-7D06BCDE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9E3D-4AEA-4B28-9CE0-267C4956DD7E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486331-B074-4902-9D57-C09F9C397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B3503F-1C4E-4A7B-9508-26EB435D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3AC-60A5-48A9-9275-2D42BBF4E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10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71CD1-2A7D-43B5-A96E-9DB6E6A9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784C33-3B4E-4372-8E10-301914F5C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271E65-E79F-4EF2-9129-1EE8980B1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BEB888-FC36-466A-A1F0-486EAC53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9E3D-4AEA-4B28-9CE0-267C4956DD7E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7BED90-7150-4B57-BF84-32D9BDA4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576305-DD56-4801-AEED-6385DEA1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3AC-60A5-48A9-9275-2D42BBF4E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57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B0084-10ED-4EE6-80A4-D6862394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7F8A04-7646-4755-84CD-27C4BDA6D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076506-6DA0-4BD1-AE50-45E43015B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EFC75FB-7677-4EDA-9FBB-E93457728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70C5BFB-D96C-4229-865D-18AFC10B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8C83E4-D5F0-47A8-B8D2-BEEC0BBA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9E3D-4AEA-4B28-9CE0-267C4956DD7E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1692AD3-F788-451D-A635-5EE90295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02C2271-8266-4142-B705-934DB431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3AC-60A5-48A9-9275-2D42BBF4E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6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7D264-5CEC-46D5-8126-F6062CB7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B4AB1B2-2616-4709-92FD-2C0D1C50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9E3D-4AEA-4B28-9CE0-267C4956DD7E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CE717A-E4D2-45F1-B6B1-AFF4579EB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8762BC-94E2-416E-A10E-6917D812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3AC-60A5-48A9-9275-2D42BBF4E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4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FBAC65-82E3-4821-AED1-36928708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9E3D-4AEA-4B28-9CE0-267C4956DD7E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C04CCE-46B0-4C9D-8CD1-6B3BD016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F5C59B-19F0-4DF9-98BD-CC628A96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3AC-60A5-48A9-9275-2D42BBF4E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57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5A9F8-2DBC-4673-8299-9553E5EF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6D0D0A-480B-417E-AE2C-0587238A7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F5BAD1-B363-4C9F-A432-ECA50F1D9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C73B15-51CF-46E5-8080-D8FD1877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9E3D-4AEA-4B28-9CE0-267C4956DD7E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D10B9D-15E9-4E88-B67C-23E4AB64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CEF6AF-54F7-4EC5-917B-34003702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3AC-60A5-48A9-9275-2D42BBF4E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51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1E317-6476-4AC2-A82C-45A32F25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5F7834A-814E-4DD6-B26A-90B95DF8A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7123DC-3274-4A1E-BB82-944F8BB57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D5C642-DC68-4103-BBB8-A7F15235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9E3D-4AEA-4B28-9CE0-267C4956DD7E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76E74C-317A-42BB-A045-19BD11AF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E3630E-1C52-4F39-B58A-0393F28B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3AC-60A5-48A9-9275-2D42BBF4E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9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62D93CC-4A58-456E-8B90-4548F47B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AA820A-5D31-4B62-AA59-519F633EC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D2972B-0D85-41C6-8516-5ABB3E9C0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9E3D-4AEA-4B28-9CE0-267C4956DD7E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75108E-AAE2-45C0-A159-A8DBE581B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568ABA-D519-4324-9051-C06FD92E1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43AC-60A5-48A9-9275-2D42BBF4E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15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B8023-F62A-4007-849C-F2536F2D3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10000" dirty="0" err="1">
                <a:latin typeface="Arial" panose="020B0604020202020204" pitchFamily="34" charset="0"/>
                <a:cs typeface="Arial" panose="020B0604020202020204" pitchFamily="34" charset="0"/>
              </a:rPr>
              <a:t>Simulink</a:t>
            </a:r>
            <a:r>
              <a:rPr lang="pt-BR" sz="1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654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5152C3-8232-4DF5-82CE-0E6E5FEE2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65" y="480060"/>
            <a:ext cx="8334375" cy="58959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EEE0E1E-EF5E-44CF-9574-7B37DCE8B223}"/>
              </a:ext>
            </a:extLst>
          </p:cNvPr>
          <p:cNvSpPr/>
          <p:nvPr/>
        </p:nvSpPr>
        <p:spPr>
          <a:xfrm>
            <a:off x="749728" y="4642961"/>
            <a:ext cx="64210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b=2;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K=1;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F=10;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M = 1;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sim(</a:t>
            </a:r>
            <a:r>
              <a:rPr lang="pt-BR" dirty="0">
                <a:solidFill>
                  <a:srgbClr val="A020F0"/>
                </a:solidFill>
                <a:latin typeface="Courier New" panose="02070309020205020404" pitchFamily="49" charset="0"/>
              </a:rPr>
              <a:t>'exemplo_04_massa_mola.slx'</a:t>
            </a: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73516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48283-4919-4066-A29E-A904829B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46" y="423970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b=1;</a:t>
            </a:r>
            <a:br>
              <a:rPr lang="pt-BR" dirty="0"/>
            </a:br>
            <a:r>
              <a:rPr lang="pt-BR" dirty="0"/>
              <a:t>K=1;</a:t>
            </a:r>
            <a:br>
              <a:rPr lang="pt-BR" dirty="0"/>
            </a:br>
            <a:r>
              <a:rPr lang="pt-BR" dirty="0"/>
              <a:t>F=10;</a:t>
            </a:r>
            <a:br>
              <a:rPr lang="pt-BR" dirty="0"/>
            </a:br>
            <a:r>
              <a:rPr lang="pt-BR" dirty="0"/>
              <a:t>M = 1;</a:t>
            </a:r>
            <a:br>
              <a:rPr lang="pt-BR" dirty="0"/>
            </a:br>
            <a:r>
              <a:rPr lang="pt-BR" dirty="0"/>
              <a:t>sim('exemplo_04_massa_mola.slx');</a:t>
            </a:r>
            <a:br>
              <a:rPr lang="pt-BR" dirty="0"/>
            </a:b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79BED05-0E71-4091-84A9-2BB381172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33" y="625642"/>
            <a:ext cx="9092714" cy="48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4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3CE6B07-68CF-4DB9-B917-B27FEABF0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644" y="368717"/>
            <a:ext cx="8334375" cy="58959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061993F-AA64-44C7-9237-1064BD5A4245}"/>
              </a:ext>
            </a:extLst>
          </p:cNvPr>
          <p:cNvSpPr/>
          <p:nvPr/>
        </p:nvSpPr>
        <p:spPr>
          <a:xfrm>
            <a:off x="340644" y="501195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b=0.5;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K=1;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F=10;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M = 1;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sim(</a:t>
            </a:r>
            <a:r>
              <a:rPr lang="pt-BR" dirty="0">
                <a:solidFill>
                  <a:srgbClr val="A020F0"/>
                </a:solidFill>
                <a:latin typeface="Courier New" panose="02070309020205020404" pitchFamily="49" charset="0"/>
              </a:rPr>
              <a:t>'exemplo_04_massa_mola.slx'</a:t>
            </a: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58107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FC02C96-C325-4DD8-8D67-21102DF7A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505" y="0"/>
            <a:ext cx="8742947" cy="687271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C2B6077-D005-4AC2-A53E-8420C87CDE5D}"/>
              </a:ext>
            </a:extLst>
          </p:cNvPr>
          <p:cNvSpPr/>
          <p:nvPr/>
        </p:nvSpPr>
        <p:spPr>
          <a:xfrm>
            <a:off x="208548" y="49201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b=0.1;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K=1;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F=10;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M = 1;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sim(</a:t>
            </a:r>
            <a:r>
              <a:rPr lang="pt-BR" dirty="0">
                <a:solidFill>
                  <a:srgbClr val="A020F0"/>
                </a:solidFill>
                <a:latin typeface="Courier New" panose="02070309020205020404" pitchFamily="49" charset="0"/>
              </a:rPr>
              <a:t>'exemplo_04_massa_mola.slx'</a:t>
            </a: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5744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D9A848E-AF28-4D39-9B08-B58121FD3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420" y="535053"/>
            <a:ext cx="7386580" cy="16002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677E6F0-4D9C-4C81-A782-DEC711B7563E}"/>
              </a:ext>
            </a:extLst>
          </p:cNvPr>
          <p:cNvSpPr/>
          <p:nvPr/>
        </p:nvSpPr>
        <p:spPr>
          <a:xfrm>
            <a:off x="424264" y="380927"/>
            <a:ext cx="29572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b=2;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K=1;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F=10;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M = 1;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sim(</a:t>
            </a:r>
            <a:r>
              <a:rPr lang="pt-BR" dirty="0">
                <a:solidFill>
                  <a:srgbClr val="A020F0"/>
                </a:solidFill>
                <a:latin typeface="Courier New" panose="02070309020205020404" pitchFamily="49" charset="0"/>
              </a:rPr>
              <a:t>'exemplo_04_massa_mola.slx'</a:t>
            </a: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60566D-5E24-4E36-95DF-0D177A1A8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420" y="2424363"/>
            <a:ext cx="7838903" cy="200927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5B966F4-CF77-4E1F-B1C0-8B004CD4F7B0}"/>
              </a:ext>
            </a:extLst>
          </p:cNvPr>
          <p:cNvSpPr/>
          <p:nvPr/>
        </p:nvSpPr>
        <p:spPr>
          <a:xfrm>
            <a:off x="424264" y="26903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b=1;</a:t>
            </a:r>
            <a:br>
              <a:rPr lang="pt-BR" dirty="0"/>
            </a:br>
            <a:r>
              <a:rPr lang="pt-BR" dirty="0"/>
              <a:t>K=1;</a:t>
            </a:r>
            <a:br>
              <a:rPr lang="pt-BR" dirty="0"/>
            </a:br>
            <a:r>
              <a:rPr lang="pt-BR" dirty="0"/>
              <a:t>F=10;</a:t>
            </a:r>
            <a:br>
              <a:rPr lang="pt-BR" dirty="0"/>
            </a:br>
            <a:r>
              <a:rPr lang="pt-BR" dirty="0"/>
              <a:t>M = 1;</a:t>
            </a:r>
            <a:br>
              <a:rPr lang="pt-BR" dirty="0"/>
            </a:br>
            <a:r>
              <a:rPr lang="pt-BR" dirty="0"/>
              <a:t>sim('exemplo_04_massa_mola.slx');</a:t>
            </a:r>
          </a:p>
        </p:txBody>
      </p:sp>
    </p:spTree>
    <p:extLst>
      <p:ext uri="{BB962C8B-B14F-4D97-AF65-F5344CB8AC3E}">
        <p14:creationId xmlns:p14="http://schemas.microsoft.com/office/powerpoint/2010/main" val="365133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06417" y="0"/>
            <a:ext cx="639552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5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0D89D-792C-429C-BC2D-CB35A07C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172620"/>
            <a:ext cx="11642558" cy="1325563"/>
          </a:xfrm>
        </p:spPr>
        <p:txBody>
          <a:bodyPr/>
          <a:lstStyle/>
          <a:p>
            <a:r>
              <a:rPr lang="pt-BR" dirty="0"/>
              <a:t>Introdução para controle de sistemas. </a:t>
            </a:r>
            <a:br>
              <a:rPr lang="pt-BR" dirty="0"/>
            </a:br>
            <a:r>
              <a:rPr lang="pt-BR" dirty="0"/>
              <a:t>Exemplo Pratico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4B98B43-88B8-4E8D-AA1F-54BD2538C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419" y="1450474"/>
            <a:ext cx="4296276" cy="378481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314B1E2-BDC1-4090-AF1A-AA1B1C455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78" y="1498183"/>
            <a:ext cx="7213445" cy="518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3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4EA30-134B-4678-8296-D0B93203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9A2011-A459-4ED8-B534-FCE9E035F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8E254C-D963-421C-83AB-26B327D97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24" y="0"/>
            <a:ext cx="7876190" cy="6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583D4D6-D6CA-4256-A3C2-E5DA7F5F9B1D}"/>
              </a:ext>
            </a:extLst>
          </p:cNvPr>
          <p:cNvSpPr txBox="1"/>
          <p:nvPr/>
        </p:nvSpPr>
        <p:spPr>
          <a:xfrm>
            <a:off x="771378" y="618979"/>
            <a:ext cx="106492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Simular uma função seno , com valor diferentes e visualizar no 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Utilizar a função soma, com dois sinais senoidais. </a:t>
            </a:r>
          </a:p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Visualizar no 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 e exportar para o 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961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410A594-EF9D-4CAE-BA5B-CF5EE16E6B88}"/>
              </a:ext>
            </a:extLst>
          </p:cNvPr>
          <p:cNvSpPr txBox="1"/>
          <p:nvPr/>
        </p:nvSpPr>
        <p:spPr>
          <a:xfrm>
            <a:off x="879668" y="886265"/>
            <a:ext cx="104326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Utilizar um ganho no sinal senoidal, utilize ganho 3 , 5 e 10. </a:t>
            </a:r>
          </a:p>
        </p:txBody>
      </p:sp>
    </p:spTree>
    <p:extLst>
      <p:ext uri="{BB962C8B-B14F-4D97-AF65-F5344CB8AC3E}">
        <p14:creationId xmlns:p14="http://schemas.microsoft.com/office/powerpoint/2010/main" val="237660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2F2A-E214-4356-AB81-140E711E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095" y="2264263"/>
            <a:ext cx="10515600" cy="1325563"/>
          </a:xfrm>
        </p:spPr>
        <p:txBody>
          <a:bodyPr/>
          <a:lstStyle/>
          <a:p>
            <a:r>
              <a:rPr lang="pt-BR" dirty="0"/>
              <a:t>Diferenciação e integração no </a:t>
            </a:r>
            <a:r>
              <a:rPr lang="pt-BR" dirty="0" err="1"/>
              <a:t>simulink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08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DD1B348-0D0B-40CB-8152-8B2FF8406633}"/>
                  </a:ext>
                </a:extLst>
              </p:cNvPr>
              <p:cNvSpPr txBox="1"/>
              <p:nvPr/>
            </p:nvSpPr>
            <p:spPr>
              <a:xfrm>
                <a:off x="-428908" y="2011162"/>
                <a:ext cx="8046721" cy="1533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pt-BR" sz="3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3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3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d>
                        <m:dPr>
                          <m:ctrlPr>
                            <a:rPr lang="pt-BR" sz="3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sz="38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pt-BR" sz="3800" b="0" i="1" smtClean="0">
                              <a:latin typeface="Cambria Math" panose="02040503050406030204" pitchFamily="18" charset="0"/>
                            </a:rPr>
                            <m:t>𝑇𝑖</m:t>
                          </m:r>
                          <m:r>
                            <a:rPr lang="pt-BR" sz="3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pt-BR" sz="3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3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3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pt-BR" sz="3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8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sz="3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DD1B348-0D0B-40CB-8152-8B2FF8406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908" y="2011162"/>
                <a:ext cx="8046721" cy="15338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DC2D5C7-40B7-4C08-B58B-EAA9AA8CE624}"/>
                  </a:ext>
                </a:extLst>
              </p:cNvPr>
              <p:cNvSpPr txBox="1"/>
              <p:nvPr/>
            </p:nvSpPr>
            <p:spPr>
              <a:xfrm>
                <a:off x="531035" y="188166"/>
                <a:ext cx="4979963" cy="1533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800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pt-BR" sz="3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pt-BR" sz="3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3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800" b="0" i="1" smtClean="0">
                          <a:latin typeface="Cambria Math" panose="02040503050406030204" pitchFamily="18" charset="0"/>
                        </a:rPr>
                        <m:t>𝑇𝑖</m:t>
                      </m:r>
                      <m:r>
                        <a:rPr lang="pt-BR" sz="3800" b="0" i="1" smtClean="0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3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3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pt-BR" sz="3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8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pt-BR" sz="3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3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DC2D5C7-40B7-4C08-B58B-EAA9AA8CE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35" y="188166"/>
                <a:ext cx="4979963" cy="15338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>
            <a:extLst>
              <a:ext uri="{FF2B5EF4-FFF2-40B4-BE49-F238E27FC236}">
                <a16:creationId xmlns:a16="http://schemas.microsoft.com/office/drawing/2014/main" id="{206ADB5C-0D61-4574-A881-7BA849D8D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429000"/>
            <a:ext cx="97536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8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68" y="201615"/>
            <a:ext cx="5977510" cy="317962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13" y="3232240"/>
            <a:ext cx="4421014" cy="36257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22763" y="532764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3197" y="6442800"/>
            <a:ext cx="5834819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788" dirty="0"/>
              <a:t>http://www.maplesoft.com/applications/view.aspx?SID=3926&amp;view=html</a:t>
            </a:r>
          </a:p>
        </p:txBody>
      </p:sp>
      <p:pic>
        <p:nvPicPr>
          <p:cNvPr id="2050" name="Picture 2" descr="[Maple Plot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07" y="3700545"/>
            <a:ext cx="3768920" cy="27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07713" y="0"/>
            <a:ext cx="762321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2100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              </a:t>
            </a:r>
            <a:r>
              <a:rPr lang="en-CA" sz="2100" dirty="0" err="1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Exemplo</a:t>
            </a:r>
            <a:r>
              <a:rPr lang="en-CA" sz="2100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  01</a:t>
            </a:r>
            <a:endParaRPr lang="en-CA" sz="21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4737" y="3381236"/>
            <a:ext cx="28266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5B9BD5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defRPr>
            </a:lvl1pPr>
          </a:lstStyle>
          <a:p>
            <a:r>
              <a:rPr lang="en-CA" sz="1500" dirty="0" err="1">
                <a:solidFill>
                  <a:srgbClr val="FF0000"/>
                </a:solidFill>
              </a:rPr>
              <a:t>Mola</a:t>
            </a:r>
            <a:r>
              <a:rPr lang="en-CA" sz="1500" dirty="0">
                <a:solidFill>
                  <a:srgbClr val="FF0000"/>
                </a:solidFill>
              </a:rPr>
              <a:t> e </a:t>
            </a:r>
            <a:r>
              <a:rPr lang="en-CA" sz="1500" dirty="0" err="1">
                <a:solidFill>
                  <a:srgbClr val="FF0000"/>
                </a:solidFill>
              </a:rPr>
              <a:t>Amortecimento</a:t>
            </a:r>
            <a:r>
              <a:rPr lang="en-CA" sz="15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520" y="30122"/>
            <a:ext cx="2733153" cy="26230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35354" y="3267417"/>
            <a:ext cx="24863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5B9BD5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defRPr>
            </a:lvl1pPr>
          </a:lstStyle>
          <a:p>
            <a:r>
              <a:rPr lang="en-CA" sz="1500" dirty="0">
                <a:solidFill>
                  <a:srgbClr val="FF0000"/>
                </a:solidFill>
              </a:rPr>
              <a:t>Sem </a:t>
            </a:r>
            <a:r>
              <a:rPr lang="en-CA" sz="1500" dirty="0" err="1">
                <a:solidFill>
                  <a:srgbClr val="FF0000"/>
                </a:solidFill>
              </a:rPr>
              <a:t>Amortecimento</a:t>
            </a:r>
            <a:endParaRPr lang="en-CA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3919" y="1432222"/>
                <a:ext cx="6934320" cy="4751602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̈"/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CA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̇"/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CA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endParaRPr lang="en-CA" sz="2600" dirty="0"/>
              </a:p>
              <a:p>
                <a:endParaRPr lang="en-CA" sz="2600" dirty="0"/>
              </a:p>
              <a:p>
                <a14:m>
                  <m:oMath xmlns:m="http://schemas.openxmlformats.org/officeDocument/2006/math">
                    <m:r>
                      <a:rPr lang="en-CA" sz="2600" i="1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6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𝑏𝑠𝑋</m:t>
                    </m:r>
                    <m:d>
                      <m:d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sz="2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600" i="1">
                        <a:latin typeface="Cambria Math" panose="02040503050406030204" pitchFamily="18" charset="0"/>
                      </a:rPr>
                      <m:t>𝑘𝑋</m:t>
                    </m:r>
                    <m:d>
                      <m:dPr>
                        <m:ctrlPr>
                          <a:rPr lang="en-CA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CA" sz="2600" dirty="0"/>
              </a:p>
              <a:p>
                <a:endParaRPr lang="en-CA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CA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CA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𝑏𝑠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CA" sz="2600" dirty="0"/>
              </a:p>
              <a:p>
                <a:pPr marL="0" indent="0">
                  <a:buNone/>
                </a:pPr>
                <a:endParaRPr lang="en-CA" sz="2600" dirty="0"/>
              </a:p>
              <a:p>
                <a:pPr marL="0" indent="0">
                  <a:buNone/>
                </a:pPr>
                <a:r>
                  <a:rPr lang="en-CA" sz="2600" dirty="0"/>
                  <a:t>Assume  -M = 1 Kg, b = 10 Ns/m, k = 20 N/m</a:t>
                </a:r>
              </a:p>
              <a:p>
                <a:pPr marL="0" indent="0">
                  <a:buNone/>
                </a:pPr>
                <a:endParaRPr lang="en-CA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CA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CA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CA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CA" sz="2600" i="1">
                              <a:latin typeface="Cambria Math" panose="02040503050406030204" pitchFamily="18" charset="0"/>
                            </a:rPr>
                            <m:t>+20</m:t>
                          </m:r>
                        </m:den>
                      </m:f>
                    </m:oMath>
                  </m:oMathPara>
                </a14:m>
                <a:endParaRPr lang="en-CA" sz="2600" dirty="0"/>
              </a:p>
              <a:p>
                <a:pPr marL="0" indent="0">
                  <a:buNone/>
                </a:pPr>
                <a:endParaRPr lang="en-CA" sz="2600" dirty="0"/>
              </a:p>
              <a:p>
                <a:pPr marL="0" indent="0">
                  <a:buNone/>
                </a:pPr>
                <a:endParaRPr lang="en-CA" sz="135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919" y="1432222"/>
                <a:ext cx="6934320" cy="4751602"/>
              </a:xfrm>
              <a:blipFill>
                <a:blip r:embed="rId2"/>
                <a:stretch>
                  <a:fillRect l="-15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555" y="724920"/>
            <a:ext cx="2623690" cy="17366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78239" y="4546493"/>
            <a:ext cx="2114550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788" dirty="0"/>
              <a:t>http://ctms.engin.umich.edu/CTMS/index.php?example=Introduction&amp;section=ControlPID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3108" y="532764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18058" y="0"/>
            <a:ext cx="762321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2100" dirty="0" err="1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Exemplo</a:t>
            </a:r>
            <a:r>
              <a:rPr lang="en-CA" sz="2100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 </a:t>
            </a:r>
            <a:r>
              <a:rPr lang="en-CA" sz="2100" dirty="0" err="1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Prático</a:t>
            </a:r>
            <a:r>
              <a:rPr lang="en-CA" sz="2100" dirty="0">
                <a:solidFill>
                  <a:srgbClr val="5B9BD5">
                    <a:lumMod val="75000"/>
                  </a:srgbClr>
                </a:solidFill>
                <a:latin typeface="Calibri Light" panose="020F0302020204030204"/>
              </a:rPr>
              <a:t> </a:t>
            </a:r>
            <a:endParaRPr lang="en-CA" sz="21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6351" y="895327"/>
            <a:ext cx="33643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5B9BD5">
                    <a:lumMod val="75000"/>
                  </a:srgbClr>
                </a:solidFill>
                <a:latin typeface="Calibri Light" panose="020F0302020204030204"/>
                <a:ea typeface="+mj-ea"/>
                <a:cs typeface="+mj-cs"/>
              </a:defRPr>
            </a:lvl1pPr>
          </a:lstStyle>
          <a:p>
            <a:r>
              <a:rPr lang="en-CA" sz="3000" dirty="0" err="1"/>
              <a:t>Modelo</a:t>
            </a:r>
            <a:r>
              <a:rPr lang="en-CA" sz="3000" dirty="0"/>
              <a:t> </a:t>
            </a:r>
            <a:r>
              <a:rPr lang="en-CA" sz="3000" dirty="0" err="1"/>
              <a:t>Matemático</a:t>
            </a:r>
            <a:r>
              <a:rPr lang="en-CA" sz="3000" dirty="0"/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590718" y="5203297"/>
            <a:ext cx="3755479" cy="949954"/>
            <a:chOff x="3664144" y="3242196"/>
            <a:chExt cx="3849285" cy="713064"/>
          </a:xfrm>
        </p:grpSpPr>
        <p:sp>
          <p:nvSpPr>
            <p:cNvPr id="11" name="Rounded Rectangle 10"/>
            <p:cNvSpPr/>
            <p:nvPr/>
          </p:nvSpPr>
          <p:spPr>
            <a:xfrm>
              <a:off x="3664144" y="3242196"/>
              <a:ext cx="2491530" cy="71306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5995166" y="3275563"/>
              <a:ext cx="151826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350" b="1" kern="0" dirty="0">
                  <a:solidFill>
                    <a:srgbClr val="FF0000"/>
                  </a:solidFill>
                  <a:latin typeface="+mn-lt"/>
                </a:rPr>
                <a:t>TRANSFER FUNCTION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58740" y="2812418"/>
            <a:ext cx="4307990" cy="1411530"/>
            <a:chOff x="7539063" y="3888954"/>
            <a:chExt cx="3644827" cy="952982"/>
          </a:xfrm>
        </p:grpSpPr>
        <p:sp>
          <p:nvSpPr>
            <p:cNvPr id="13" name="TextBox 12"/>
            <p:cNvSpPr txBox="1"/>
            <p:nvPr/>
          </p:nvSpPr>
          <p:spPr bwMode="auto">
            <a:xfrm>
              <a:off x="8458998" y="3985823"/>
              <a:ext cx="1556535" cy="77641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indent="0" algn="ctr" defTabSz="914377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buNone/>
                <a:defRPr b="1">
                  <a:solidFill>
                    <a:schemeClr val="lt1"/>
                  </a:solidFill>
                </a:defRPr>
              </a:lvl1pPr>
              <a:lvl2pPr marL="742932" indent="-285744" defTabSz="914377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lt1"/>
                  </a:solidFill>
                </a:defRPr>
              </a:lvl2pPr>
              <a:lvl3pPr marL="1142971" indent="-228594" defTabSz="914377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lt1"/>
                  </a:solidFill>
                </a:defRPr>
              </a:lvl3pPr>
              <a:lvl4pPr marL="1600160" indent="-228594" defTabSz="914377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lt1"/>
                  </a:solidFill>
                </a:defRPr>
              </a:lvl4pPr>
              <a:lvl5pPr marL="2057349" indent="-228594" defTabSz="914377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lt1"/>
                  </a:solidFill>
                </a:defRPr>
              </a:lvl5pPr>
              <a:lvl6pPr marL="2514537" indent="-228594" defTabSz="914377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lt1"/>
                  </a:solidFill>
                </a:defRPr>
              </a:lvl6pPr>
              <a:lvl7pPr marL="2971726" indent="-228594" defTabSz="914377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lt1"/>
                  </a:solidFill>
                </a:defRPr>
              </a:lvl7pPr>
              <a:lvl8pPr marL="3428914" indent="-228594" defTabSz="914377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lt1"/>
                  </a:solidFill>
                </a:defRPr>
              </a:lvl8pPr>
              <a:lvl9pPr marL="3886103" indent="-228594" defTabSz="914377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dirty="0"/>
                <a:t>TRANSFER FUNCTION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50091" y="4399542"/>
              <a:ext cx="893051" cy="9917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10012058" y="4399542"/>
              <a:ext cx="979738" cy="9917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triangle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0126495" y="3950862"/>
                  <a:ext cx="929059" cy="4924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6495" y="3950862"/>
                  <a:ext cx="865301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113" b="-1710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7617347" y="3888954"/>
                  <a:ext cx="922902" cy="4924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7347" y="3888954"/>
                  <a:ext cx="858633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143" b="-1710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539063" y="4441827"/>
                  <a:ext cx="997196" cy="400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350" i="1">
                            <a:latin typeface="Cambria Math" panose="02040503050406030204" pitchFamily="18" charset="0"/>
                          </a:rPr>
                          <m:t>𝐼𝑁𝑃𝑈𝑇</m:t>
                        </m:r>
                      </m:oMath>
                    </m:oMathPara>
                  </a14:m>
                  <a:endParaRPr lang="en-CA" sz="135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9063" y="4441827"/>
                  <a:ext cx="93833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992196" y="4441827"/>
                  <a:ext cx="1191694" cy="400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1350" i="1">
                            <a:latin typeface="Cambria Math" panose="02040503050406030204" pitchFamily="18" charset="0"/>
                          </a:rPr>
                          <m:t>𝑂𝑈𝑇𝑃𝑈𝑇</m:t>
                        </m:r>
                      </m:oMath>
                    </m:oMathPara>
                  </a14:m>
                  <a:endParaRPr lang="en-CA" sz="135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195" y="4441827"/>
                  <a:ext cx="113390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290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BA343D5-4570-439C-AECD-D40D70CB0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68" y="385010"/>
            <a:ext cx="10590892" cy="607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37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314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Tema do Office</vt:lpstr>
      <vt:lpstr>Simulink </vt:lpstr>
      <vt:lpstr>Apresentação do PowerPoint</vt:lpstr>
      <vt:lpstr>Apresentação do PowerPoint</vt:lpstr>
      <vt:lpstr>Apresentação do PowerPoint</vt:lpstr>
      <vt:lpstr>Diferenciação e integração no simulink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b=1; K=1; F=10; M = 1; sim('exemplo_04_massa_mola.slx'); </vt:lpstr>
      <vt:lpstr>Apresentação do PowerPoint</vt:lpstr>
      <vt:lpstr>Apresentação do PowerPoint</vt:lpstr>
      <vt:lpstr>Apresentação do PowerPoint</vt:lpstr>
      <vt:lpstr>Apresentação do PowerPoint</vt:lpstr>
      <vt:lpstr>Introdução para controle de sistemas.  Exemplo Pratico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Simulink </dc:title>
  <dc:creator>MICHEL ROBERT VEIGA</dc:creator>
  <cp:lastModifiedBy>MICHEL ROBERT VEIGA</cp:lastModifiedBy>
  <cp:revision>6</cp:revision>
  <dcterms:created xsi:type="dcterms:W3CDTF">2019-04-09T20:27:10Z</dcterms:created>
  <dcterms:modified xsi:type="dcterms:W3CDTF">2019-04-10T11:09:21Z</dcterms:modified>
</cp:coreProperties>
</file>