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368" r:id="rId3"/>
    <p:sldId id="380" r:id="rId4"/>
    <p:sldId id="364" r:id="rId5"/>
    <p:sldId id="381" r:id="rId6"/>
    <p:sldId id="259" r:id="rId7"/>
    <p:sldId id="369" r:id="rId8"/>
    <p:sldId id="370" r:id="rId9"/>
    <p:sldId id="373" r:id="rId10"/>
    <p:sldId id="384" r:id="rId11"/>
    <p:sldId id="371" r:id="rId12"/>
    <p:sldId id="382" r:id="rId13"/>
    <p:sldId id="383" r:id="rId14"/>
    <p:sldId id="394" r:id="rId15"/>
    <p:sldId id="395" r:id="rId16"/>
    <p:sldId id="377" r:id="rId17"/>
    <p:sldId id="367" r:id="rId18"/>
    <p:sldId id="397" r:id="rId19"/>
    <p:sldId id="374" r:id="rId20"/>
    <p:sldId id="375" r:id="rId21"/>
    <p:sldId id="376" r:id="rId22"/>
    <p:sldId id="378" r:id="rId23"/>
    <p:sldId id="385" r:id="rId24"/>
    <p:sldId id="398" r:id="rId25"/>
    <p:sldId id="388" r:id="rId26"/>
    <p:sldId id="389" r:id="rId27"/>
    <p:sldId id="390" r:id="rId28"/>
    <p:sldId id="391" r:id="rId29"/>
    <p:sldId id="393" r:id="rId30"/>
    <p:sldId id="392" r:id="rId31"/>
    <p:sldId id="386" r:id="rId32"/>
    <p:sldId id="327" r:id="rId33"/>
    <p:sldId id="329" r:id="rId34"/>
    <p:sldId id="330" r:id="rId35"/>
    <p:sldId id="331" r:id="rId36"/>
    <p:sldId id="333" r:id="rId37"/>
    <p:sldId id="334" r:id="rId38"/>
    <p:sldId id="359" r:id="rId39"/>
    <p:sldId id="360" r:id="rId40"/>
    <p:sldId id="361" r:id="rId41"/>
    <p:sldId id="328" r:id="rId42"/>
    <p:sldId id="346" r:id="rId43"/>
    <p:sldId id="347" r:id="rId44"/>
    <p:sldId id="348" r:id="rId45"/>
    <p:sldId id="349" r:id="rId46"/>
    <p:sldId id="350" r:id="rId47"/>
    <p:sldId id="351" r:id="rId48"/>
    <p:sldId id="268" r:id="rId49"/>
    <p:sldId id="353" r:id="rId50"/>
    <p:sldId id="354" r:id="rId51"/>
    <p:sldId id="399" r:id="rId52"/>
    <p:sldId id="257"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1111"/>
    <a:srgbClr val="5FA2A8"/>
    <a:srgbClr val="C36160"/>
    <a:srgbClr val="82CABA"/>
    <a:srgbClr val="0C4058"/>
    <a:srgbClr val="135A8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52E2A5-E84E-4987-AF8C-03606ED2A634}" v="2" dt="2023-11-07T00:51:08.7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68990" autoAdjust="0"/>
  </p:normalViewPr>
  <p:slideViewPr>
    <p:cSldViewPr snapToGrid="0" snapToObjects="1">
      <p:cViewPr varScale="1">
        <p:scale>
          <a:sx n="76" d="100"/>
          <a:sy n="76" d="100"/>
        </p:scale>
        <p:origin x="2154" y="84"/>
      </p:cViewPr>
      <p:guideLst>
        <p:guide orient="horz" pos="2183"/>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ego Mauricio Riaño Pachón" userId="3b77a96813978dae" providerId="LiveId" clId="{9552E2A5-E84E-4987-AF8C-03606ED2A634}"/>
    <pc:docChg chg="undo custSel modSld modMainMaster">
      <pc:chgData name="Diego Mauricio Riaño Pachón" userId="3b77a96813978dae" providerId="LiveId" clId="{9552E2A5-E84E-4987-AF8C-03606ED2A634}" dt="2023-11-07T00:51:08.772" v="24"/>
      <pc:docMkLst>
        <pc:docMk/>
      </pc:docMkLst>
      <pc:sldChg chg="delSp modSp mod">
        <pc:chgData name="Diego Mauricio Riaño Pachón" userId="3b77a96813978dae" providerId="LiveId" clId="{9552E2A5-E84E-4987-AF8C-03606ED2A634}" dt="2023-11-07T00:51:08.772" v="24"/>
        <pc:sldMkLst>
          <pc:docMk/>
          <pc:sldMk cId="2187028010" sldId="256"/>
        </pc:sldMkLst>
        <pc:spChg chg="mod">
          <ac:chgData name="Diego Mauricio Riaño Pachón" userId="3b77a96813978dae" providerId="LiveId" clId="{9552E2A5-E84E-4987-AF8C-03606ED2A634}" dt="2023-11-07T00:51:08.772" v="24"/>
          <ac:spMkLst>
            <pc:docMk/>
            <pc:sldMk cId="2187028010" sldId="256"/>
            <ac:spMk id="2" creationId="{00000000-0000-0000-0000-000000000000}"/>
          </ac:spMkLst>
        </pc:spChg>
        <pc:spChg chg="mod">
          <ac:chgData name="Diego Mauricio Riaño Pachón" userId="3b77a96813978dae" providerId="LiveId" clId="{9552E2A5-E84E-4987-AF8C-03606ED2A634}" dt="2023-11-07T00:50:52.752" v="21" actId="403"/>
          <ac:spMkLst>
            <pc:docMk/>
            <pc:sldMk cId="2187028010" sldId="256"/>
            <ac:spMk id="6" creationId="{CEF75A97-ABDC-934E-9A62-3D67FC830F3B}"/>
          </ac:spMkLst>
        </pc:spChg>
        <pc:spChg chg="mod">
          <ac:chgData name="Diego Mauricio Riaño Pachón" userId="3b77a96813978dae" providerId="LiveId" clId="{9552E2A5-E84E-4987-AF8C-03606ED2A634}" dt="2023-11-07T00:50:33.064" v="5" actId="1076"/>
          <ac:spMkLst>
            <pc:docMk/>
            <pc:sldMk cId="2187028010" sldId="256"/>
            <ac:spMk id="8" creationId="{9BB3E48A-4B22-A24F-AB48-390A1252F130}"/>
          </ac:spMkLst>
        </pc:spChg>
        <pc:picChg chg="del">
          <ac:chgData name="Diego Mauricio Riaño Pachón" userId="3b77a96813978dae" providerId="LiveId" clId="{9552E2A5-E84E-4987-AF8C-03606ED2A634}" dt="2023-11-07T00:50:09.986" v="3" actId="478"/>
          <ac:picMkLst>
            <pc:docMk/>
            <pc:sldMk cId="2187028010" sldId="256"/>
            <ac:picMk id="1026" creationId="{9C7F5616-1E6C-47FF-99B3-7643C567695B}"/>
          </ac:picMkLst>
        </pc:picChg>
      </pc:sldChg>
      <pc:sldChg chg="delSp mod">
        <pc:chgData name="Diego Mauricio Riaño Pachón" userId="3b77a96813978dae" providerId="LiveId" clId="{9552E2A5-E84E-4987-AF8C-03606ED2A634}" dt="2023-11-07T00:49:19.510" v="0" actId="478"/>
        <pc:sldMkLst>
          <pc:docMk/>
          <pc:sldMk cId="3050086969" sldId="257"/>
        </pc:sldMkLst>
        <pc:spChg chg="del">
          <ac:chgData name="Diego Mauricio Riaño Pachón" userId="3b77a96813978dae" providerId="LiveId" clId="{9552E2A5-E84E-4987-AF8C-03606ED2A634}" dt="2023-11-07T00:49:19.510" v="0" actId="478"/>
          <ac:spMkLst>
            <pc:docMk/>
            <pc:sldMk cId="3050086969" sldId="257"/>
            <ac:spMk id="2" creationId="{F7EB296D-2867-1A41-8FB4-C295345F4BD5}"/>
          </ac:spMkLst>
        </pc:spChg>
      </pc:sldChg>
      <pc:sldMasterChg chg="modSldLayout">
        <pc:chgData name="Diego Mauricio Riaño Pachón" userId="3b77a96813978dae" providerId="LiveId" clId="{9552E2A5-E84E-4987-AF8C-03606ED2A634}" dt="2023-11-07T00:49:47.561" v="2" actId="6549"/>
        <pc:sldMasterMkLst>
          <pc:docMk/>
          <pc:sldMasterMk cId="2984765661" sldId="2147483648"/>
        </pc:sldMasterMkLst>
        <pc:sldLayoutChg chg="modSp mod">
          <pc:chgData name="Diego Mauricio Riaño Pachón" userId="3b77a96813978dae" providerId="LiveId" clId="{9552E2A5-E84E-4987-AF8C-03606ED2A634}" dt="2023-11-07T00:49:47.561" v="2" actId="6549"/>
          <pc:sldLayoutMkLst>
            <pc:docMk/>
            <pc:sldMasterMk cId="2984765661" sldId="2147483648"/>
            <pc:sldLayoutMk cId="1931123961" sldId="2147483649"/>
          </pc:sldLayoutMkLst>
          <pc:spChg chg="mod">
            <ac:chgData name="Diego Mauricio Riaño Pachón" userId="3b77a96813978dae" providerId="LiveId" clId="{9552E2A5-E84E-4987-AF8C-03606ED2A634}" dt="2023-11-07T00:49:47.561" v="2" actId="6549"/>
            <ac:spMkLst>
              <pc:docMk/>
              <pc:sldMasterMk cId="2984765661" sldId="2147483648"/>
              <pc:sldLayoutMk cId="1931123961" sldId="2147483649"/>
              <ac:spMk id="11" creationId="{38709978-ECBF-FD48-9C3C-701F66E487A5}"/>
            </ac:spMkLst>
          </pc:spChg>
        </pc:sldLayoutChg>
        <pc:sldLayoutChg chg="modSp mod">
          <pc:chgData name="Diego Mauricio Riaño Pachón" userId="3b77a96813978dae" providerId="LiveId" clId="{9552E2A5-E84E-4987-AF8C-03606ED2A634}" dt="2023-11-07T00:49:41.245" v="1" actId="6549"/>
          <pc:sldLayoutMkLst>
            <pc:docMk/>
            <pc:sldMasterMk cId="2984765661" sldId="2147483648"/>
            <pc:sldLayoutMk cId="307503226" sldId="2147483650"/>
          </pc:sldLayoutMkLst>
          <pc:spChg chg="mod">
            <ac:chgData name="Diego Mauricio Riaño Pachón" userId="3b77a96813978dae" providerId="LiveId" clId="{9552E2A5-E84E-4987-AF8C-03606ED2A634}" dt="2023-11-07T00:49:41.245" v="1" actId="6549"/>
            <ac:spMkLst>
              <pc:docMk/>
              <pc:sldMasterMk cId="2984765661" sldId="2147483648"/>
              <pc:sldLayoutMk cId="307503226" sldId="2147483650"/>
              <ac:spMk id="13" creationId="{0A95B172-0C42-3444-9637-0F50F7AB91F3}"/>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F4A0BE-4773-F542-825E-0E3E9E3F5DF2}" type="datetimeFigureOut">
              <a:rPr lang="en-US" smtClean="0"/>
              <a:t>06-Nov-23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2FC5BF-4DB7-5E48-9A0A-F16506DF691D}" type="slidenum">
              <a:rPr lang="en-US" smtClean="0"/>
              <a:t>‹nº›</a:t>
            </a:fld>
            <a:endParaRPr lang="en-US"/>
          </a:p>
        </p:txBody>
      </p:sp>
    </p:spTree>
    <p:extLst>
      <p:ext uri="{BB962C8B-B14F-4D97-AF65-F5344CB8AC3E}">
        <p14:creationId xmlns:p14="http://schemas.microsoft.com/office/powerpoint/2010/main" val="2140469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b="1" dirty="0"/>
              <a:t>Core and pan-genomes:</a:t>
            </a:r>
          </a:p>
          <a:p>
            <a:r>
              <a:rPr lang="en-US" b="1" i="0" dirty="0">
                <a:solidFill>
                  <a:srgbClr val="333333"/>
                </a:solidFill>
                <a:effectLst/>
                <a:latin typeface="Georgia" panose="02040502050405020303" pitchFamily="18" charset="0"/>
              </a:rPr>
              <a:t>E</a:t>
            </a:r>
            <a:r>
              <a:rPr lang="en-US" b="0" i="0" dirty="0">
                <a:solidFill>
                  <a:srgbClr val="333333"/>
                </a:solidFill>
                <a:effectLst/>
                <a:latin typeface="Georgia" panose="02040502050405020303" pitchFamily="18" charset="0"/>
              </a:rPr>
              <a:t> Sankey plot of the proportions of the core and dispensable genes in pan-</a:t>
            </a:r>
            <a:r>
              <a:rPr lang="en-US" b="0" i="1" dirty="0" err="1">
                <a:solidFill>
                  <a:srgbClr val="333333"/>
                </a:solidFill>
                <a:effectLst/>
                <a:latin typeface="Georgia" panose="02040502050405020303" pitchFamily="18" charset="0"/>
              </a:rPr>
              <a:t>Zea</a:t>
            </a:r>
            <a:r>
              <a:rPr lang="en-US" b="0" i="0" dirty="0">
                <a:solidFill>
                  <a:srgbClr val="333333"/>
                </a:solidFill>
                <a:effectLst/>
                <a:latin typeface="Georgia" panose="02040502050405020303" pitchFamily="18" charset="0"/>
              </a:rPr>
              <a:t> (PANZ), the teosinte sub-group (TEO), and the maize sub-group. The results of these analyses revealed that ~44.34% of the pan-</a:t>
            </a:r>
            <a:r>
              <a:rPr lang="en-US" b="0" i="1" dirty="0" err="1">
                <a:solidFill>
                  <a:srgbClr val="333333"/>
                </a:solidFill>
                <a:effectLst/>
                <a:latin typeface="Georgia" panose="02040502050405020303" pitchFamily="18" charset="0"/>
              </a:rPr>
              <a:t>Zea</a:t>
            </a:r>
            <a:r>
              <a:rPr lang="en-US" b="0" i="0" dirty="0">
                <a:solidFill>
                  <a:srgbClr val="333333"/>
                </a:solidFill>
                <a:effectLst/>
                <a:latin typeface="Georgia" panose="02040502050405020303" pitchFamily="18" charset="0"/>
              </a:rPr>
              <a:t> genes were dispensable, while only ~7.42% of the pan-</a:t>
            </a:r>
            <a:r>
              <a:rPr lang="en-US" b="0" i="1" dirty="0" err="1">
                <a:solidFill>
                  <a:srgbClr val="333333"/>
                </a:solidFill>
                <a:effectLst/>
                <a:latin typeface="Georgia" panose="02040502050405020303" pitchFamily="18" charset="0"/>
              </a:rPr>
              <a:t>Zea</a:t>
            </a:r>
            <a:r>
              <a:rPr lang="en-US" b="0" i="0" dirty="0">
                <a:solidFill>
                  <a:srgbClr val="333333"/>
                </a:solidFill>
                <a:effectLst/>
                <a:latin typeface="Georgia" panose="02040502050405020303" pitchFamily="18" charset="0"/>
              </a:rPr>
              <a:t> orthologous groups were dispensable </a:t>
            </a:r>
            <a:r>
              <a:rPr lang="en-US" b="1" i="0" dirty="0">
                <a:solidFill>
                  <a:srgbClr val="333333"/>
                </a:solidFill>
                <a:effectLst/>
                <a:latin typeface="Georgia" panose="02040502050405020303" pitchFamily="18" charset="0"/>
              </a:rPr>
              <a:t>F</a:t>
            </a:r>
            <a:r>
              <a:rPr lang="en-US" b="0" i="0" dirty="0">
                <a:solidFill>
                  <a:srgbClr val="333333"/>
                </a:solidFill>
                <a:effectLst/>
                <a:latin typeface="Georgia" panose="02040502050405020303" pitchFamily="18" charset="0"/>
              </a:rPr>
              <a:t> Distribution of the number of pan (black) and core (blue) genes along with different numbers of sequenced individuals. plateaus in the size curves, 27 individuals capture 95% of the gene-sets and 99 individuals capture 99% of the gene-sets</a:t>
            </a:r>
          </a:p>
          <a:p>
            <a:endParaRPr lang="en-US" b="0" i="0" dirty="0">
              <a:solidFill>
                <a:srgbClr val="333333"/>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Core and dispensable genes differ in several features</a:t>
            </a:r>
            <a:endParaRPr lang="pt-BR" sz="1200" b="1" dirty="0"/>
          </a:p>
          <a:p>
            <a:r>
              <a:rPr lang="pt-BR" dirty="0"/>
              <a:t>Genes </a:t>
            </a:r>
            <a:r>
              <a:rPr lang="pt-BR" dirty="0" err="1"/>
              <a:t>dispensable</a:t>
            </a:r>
            <a:r>
              <a:rPr lang="pt-BR" dirty="0"/>
              <a:t> </a:t>
            </a:r>
            <a:r>
              <a:rPr lang="pt-BR" dirty="0" err="1"/>
              <a:t>tend</a:t>
            </a:r>
            <a:r>
              <a:rPr lang="pt-BR" dirty="0"/>
              <a:t> </a:t>
            </a:r>
            <a:r>
              <a:rPr lang="pt-BR" dirty="0" err="1"/>
              <a:t>to</a:t>
            </a:r>
            <a:r>
              <a:rPr lang="pt-BR" dirty="0"/>
              <a:t> </a:t>
            </a:r>
            <a:r>
              <a:rPr lang="pt-BR" dirty="0" err="1"/>
              <a:t>be</a:t>
            </a:r>
            <a:r>
              <a:rPr lang="pt-BR" dirty="0"/>
              <a:t> </a:t>
            </a:r>
            <a:r>
              <a:rPr lang="pt-BR" dirty="0" err="1"/>
              <a:t>younger</a:t>
            </a:r>
            <a:r>
              <a:rPr lang="pt-BR" dirty="0"/>
              <a:t>, </a:t>
            </a:r>
            <a:r>
              <a:rPr lang="pt-BR" dirty="0" err="1"/>
              <a:t>shorter</a:t>
            </a:r>
            <a:r>
              <a:rPr lang="pt-BR" dirty="0"/>
              <a:t>, </a:t>
            </a:r>
            <a:r>
              <a:rPr lang="pt-BR" dirty="0" err="1"/>
              <a:t>with</a:t>
            </a:r>
            <a:r>
              <a:rPr lang="pt-BR" dirty="0"/>
              <a:t> </a:t>
            </a:r>
            <a:r>
              <a:rPr lang="pt-BR" dirty="0" err="1"/>
              <a:t>lower</a:t>
            </a:r>
            <a:r>
              <a:rPr lang="pt-BR" dirty="0"/>
              <a:t> expression. </a:t>
            </a:r>
            <a:r>
              <a:rPr lang="pt-BR" dirty="0" err="1"/>
              <a:t>Values</a:t>
            </a:r>
            <a:r>
              <a:rPr lang="pt-BR" dirty="0"/>
              <a:t>, </a:t>
            </a:r>
            <a:r>
              <a:rPr lang="pt-BR" dirty="0" err="1"/>
              <a:t>expressed</a:t>
            </a:r>
            <a:r>
              <a:rPr lang="pt-BR" dirty="0"/>
              <a:t> in </a:t>
            </a:r>
            <a:r>
              <a:rPr lang="pt-BR" dirty="0" err="1"/>
              <a:t>less</a:t>
            </a:r>
            <a:r>
              <a:rPr lang="pt-BR" dirty="0"/>
              <a:t> </a:t>
            </a:r>
            <a:r>
              <a:rPr lang="pt-BR" dirty="0" err="1"/>
              <a:t>tissues</a:t>
            </a:r>
            <a:r>
              <a:rPr lang="pt-BR" dirty="0"/>
              <a:t> and </a:t>
            </a:r>
            <a:r>
              <a:rPr lang="pt-BR" dirty="0" err="1"/>
              <a:t>with</a:t>
            </a:r>
            <a:r>
              <a:rPr lang="pt-BR" dirty="0"/>
              <a:t> more PAV.</a:t>
            </a:r>
          </a:p>
          <a:p>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Raising candidate genes: Genetic – phenotype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 A region of the genome is associated with large seed set ratio. The seed set ratio is the fraction of ovules that become seeds.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 When the P</a:t>
            </a:r>
            <a:r>
              <a:rPr lang="en-US" sz="1200" dirty="0">
                <a:solidFill>
                  <a:srgbClr val="333333"/>
                </a:solidFill>
                <a:latin typeface="Georgia"/>
              </a:rPr>
              <a:t>Z00001a032490 version of the gene is present the seed set ratio increases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333333"/>
                </a:solidFill>
                <a:latin typeface="Georgia"/>
              </a:rPr>
              <a:t>G P</a:t>
            </a:r>
            <a:r>
              <a:rPr lang="en-US" sz="1200" dirty="0">
                <a:solidFill>
                  <a:srgbClr val="333333"/>
                </a:solidFill>
                <a:latin typeface="Georgia"/>
              </a:rPr>
              <a:t>Z00001a032490 is a truncated version of Zm00001d048936 (from B73)  but has a </a:t>
            </a:r>
            <a:r>
              <a:rPr lang="en-US" sz="1200" dirty="0" err="1">
                <a:solidFill>
                  <a:srgbClr val="333333"/>
                </a:solidFill>
                <a:latin typeface="Georgia"/>
              </a:rPr>
              <a:t>delation</a:t>
            </a:r>
            <a:r>
              <a:rPr lang="en-US" sz="1200" dirty="0">
                <a:solidFill>
                  <a:srgbClr val="333333"/>
                </a:solidFill>
                <a:latin typeface="Georgia"/>
              </a:rPr>
              <a:t> that delays the introduction of stop codon </a:t>
            </a:r>
            <a:r>
              <a:rPr lang="en-US" sz="1200" dirty="0" err="1">
                <a:solidFill>
                  <a:srgbClr val="333333"/>
                </a:solidFill>
                <a:latin typeface="Georgia"/>
              </a:rPr>
              <a:t>ein</a:t>
            </a:r>
            <a:r>
              <a:rPr lang="en-US" sz="1200" dirty="0">
                <a:solidFill>
                  <a:srgbClr val="333333"/>
                </a:solidFill>
                <a:latin typeface="Georgia"/>
              </a:rPr>
              <a:t> 126 bp.</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0" dirty="0"/>
          </a:p>
          <a:p>
            <a:r>
              <a:rPr lang="pt-BR" dirty="0"/>
              <a:t>https://www.nature.com/articles/s41467-022-32180-9</a:t>
            </a:r>
          </a:p>
        </p:txBody>
      </p:sp>
      <p:sp>
        <p:nvSpPr>
          <p:cNvPr id="4" name="Espaço Reservado para Número de Slide 3"/>
          <p:cNvSpPr>
            <a:spLocks noGrp="1"/>
          </p:cNvSpPr>
          <p:nvPr>
            <p:ph type="sldNum" sz="quarter" idx="5"/>
          </p:nvPr>
        </p:nvSpPr>
        <p:spPr/>
        <p:txBody>
          <a:bodyPr/>
          <a:lstStyle/>
          <a:p>
            <a:fld id="{302FC5BF-4DB7-5E48-9A0A-F16506DF691D}" type="slidenum">
              <a:rPr lang="en-US" smtClean="0"/>
              <a:t>20</a:t>
            </a:fld>
            <a:endParaRPr lang="en-US"/>
          </a:p>
        </p:txBody>
      </p:sp>
    </p:spTree>
    <p:extLst>
      <p:ext uri="{BB962C8B-B14F-4D97-AF65-F5344CB8AC3E}">
        <p14:creationId xmlns:p14="http://schemas.microsoft.com/office/powerpoint/2010/main" val="3185025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Domesticated soybean (G. max) is larger than wild soybean (G. soja)</a:t>
            </a:r>
          </a:p>
          <a:p>
            <a:r>
              <a:rPr lang="en-US" dirty="0"/>
              <a:t>Bar </a:t>
            </a:r>
            <a:r>
              <a:rPr lang="en-US" dirty="0" err="1"/>
              <a:t>plor</a:t>
            </a:r>
            <a:r>
              <a:rPr lang="en-US" dirty="0"/>
              <a:t>: Number of DEG during flower and pod </a:t>
            </a:r>
            <a:r>
              <a:rPr lang="en-US" dirty="0" err="1"/>
              <a:t>deelopement</a:t>
            </a:r>
            <a:r>
              <a:rPr lang="en-US" dirty="0"/>
              <a:t>.</a:t>
            </a:r>
            <a:endParaRPr lang="pt-BR" dirty="0"/>
          </a:p>
        </p:txBody>
      </p:sp>
      <p:sp>
        <p:nvSpPr>
          <p:cNvPr id="4" name="Espaço Reservado para Número de Slide 3"/>
          <p:cNvSpPr>
            <a:spLocks noGrp="1"/>
          </p:cNvSpPr>
          <p:nvPr>
            <p:ph type="sldNum" sz="quarter" idx="5"/>
          </p:nvPr>
        </p:nvSpPr>
        <p:spPr/>
        <p:txBody>
          <a:bodyPr/>
          <a:lstStyle/>
          <a:p>
            <a:fld id="{302FC5BF-4DB7-5E48-9A0A-F16506DF691D}" type="slidenum">
              <a:rPr lang="en-US" smtClean="0"/>
              <a:t>30</a:t>
            </a:fld>
            <a:endParaRPr lang="en-US"/>
          </a:p>
        </p:txBody>
      </p:sp>
    </p:spTree>
    <p:extLst>
      <p:ext uri="{BB962C8B-B14F-4D97-AF65-F5344CB8AC3E}">
        <p14:creationId xmlns:p14="http://schemas.microsoft.com/office/powerpoint/2010/main" val="1623170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02FC5BF-4DB7-5E48-9A0A-F16506DF691D}" type="slidenum">
              <a:rPr lang="en-US" smtClean="0"/>
              <a:t>32</a:t>
            </a:fld>
            <a:endParaRPr lang="en-US"/>
          </a:p>
        </p:txBody>
      </p:sp>
    </p:spTree>
    <p:extLst>
      <p:ext uri="{BB962C8B-B14F-4D97-AF65-F5344CB8AC3E}">
        <p14:creationId xmlns:p14="http://schemas.microsoft.com/office/powerpoint/2010/main" val="27657025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labbces.netlify.app/" TargetMode="External"/><Relationship Id="rId4" Type="http://schemas.openxmlformats.org/officeDocument/2006/relationships/hyperlink" Target="mailto:diego.riano@cena.usp.br"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labbces.netlify.app/" TargetMode="External"/><Relationship Id="rId4" Type="http://schemas.openxmlformats.org/officeDocument/2006/relationships/hyperlink" Target="mailto:diego.riano@cena.usp.b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6192047"/>
            <a:ext cx="9144000" cy="6706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p>
            <a:r>
              <a:rPr lang="es-ES_tradnl"/>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Click to edit Master subtitle style</a:t>
            </a:r>
            <a:endParaRPr lang="en-US"/>
          </a:p>
        </p:txBody>
      </p:sp>
      <p:pic>
        <p:nvPicPr>
          <p:cNvPr id="7" name="Picture 6" descr="CENA_logo.jpg"/>
          <p:cNvPicPr>
            <a:picLocks noChangeAspect="1"/>
          </p:cNvPicPr>
          <p:nvPr userDrawn="1"/>
        </p:nvPicPr>
        <p:blipFill rotWithShape="1">
          <a:blip r:embed="rId2">
            <a:extLst>
              <a:ext uri="{28A0092B-C50C-407E-A947-70E740481C1C}">
                <a14:useLocalDpi xmlns:a14="http://schemas.microsoft.com/office/drawing/2010/main" val="0"/>
              </a:ext>
            </a:extLst>
          </a:blip>
          <a:srcRect l="18233" t="3390" r="17528" b="34970"/>
          <a:stretch/>
        </p:blipFill>
        <p:spPr>
          <a:xfrm>
            <a:off x="0" y="6192047"/>
            <a:ext cx="698933" cy="670652"/>
          </a:xfrm>
          <a:prstGeom prst="rect">
            <a:avLst/>
          </a:prstGeom>
        </p:spPr>
      </p:pic>
      <p:pic>
        <p:nvPicPr>
          <p:cNvPr id="9" name="Picture 8"/>
          <p:cNvPicPr>
            <a:picLocks noChangeAspect="1"/>
          </p:cNvPicPr>
          <p:nvPr userDrawn="1"/>
        </p:nvPicPr>
        <p:blipFill>
          <a:blip r:embed="rId3"/>
          <a:stretch>
            <a:fillRect/>
          </a:stretch>
        </p:blipFill>
        <p:spPr>
          <a:xfrm>
            <a:off x="7477008" y="6192047"/>
            <a:ext cx="1666992" cy="675258"/>
          </a:xfrm>
          <a:prstGeom prst="rect">
            <a:avLst/>
          </a:prstGeom>
        </p:spPr>
      </p:pic>
      <p:sp>
        <p:nvSpPr>
          <p:cNvPr id="11" name="TextBox 10">
            <a:extLst>
              <a:ext uri="{FF2B5EF4-FFF2-40B4-BE49-F238E27FC236}">
                <a16:creationId xmlns:a16="http://schemas.microsoft.com/office/drawing/2014/main" id="{38709978-ECBF-FD48-9C3C-701F66E487A5}"/>
              </a:ext>
            </a:extLst>
          </p:cNvPr>
          <p:cNvSpPr txBox="1"/>
          <p:nvPr userDrawn="1"/>
        </p:nvSpPr>
        <p:spPr>
          <a:xfrm>
            <a:off x="0" y="6211669"/>
            <a:ext cx="9144000" cy="369332"/>
          </a:xfrm>
          <a:prstGeom prst="rect">
            <a:avLst/>
          </a:prstGeom>
          <a:noFill/>
        </p:spPr>
        <p:txBody>
          <a:bodyPr wrap="square" rtlCol="0">
            <a:spAutoFit/>
          </a:bodyPr>
          <a:lstStyle/>
          <a:p>
            <a:pPr algn="ctr"/>
            <a:r>
              <a:rPr lang="en-US" dirty="0">
                <a:hlinkClick r:id="rId4"/>
              </a:rPr>
              <a:t>diego.riano@cena.usp.br</a:t>
            </a:r>
            <a:r>
              <a:rPr lang="en-US" dirty="0"/>
              <a:t> – </a:t>
            </a:r>
            <a:r>
              <a:rPr lang="en-US" dirty="0">
                <a:hlinkClick r:id="rId5"/>
              </a:rPr>
              <a:t>http://labbces.netlify.app</a:t>
            </a:r>
            <a:r>
              <a:rPr lang="en-US" dirty="0"/>
              <a:t> </a:t>
            </a:r>
          </a:p>
        </p:txBody>
      </p:sp>
      <p:sp>
        <p:nvSpPr>
          <p:cNvPr id="8" name="Elipse 7">
            <a:extLst>
              <a:ext uri="{FF2B5EF4-FFF2-40B4-BE49-F238E27FC236}">
                <a16:creationId xmlns:a16="http://schemas.microsoft.com/office/drawing/2014/main" id="{7ADBA556-72C4-0CB0-50C8-2392353A207B}"/>
              </a:ext>
            </a:extLst>
          </p:cNvPr>
          <p:cNvSpPr/>
          <p:nvPr userDrawn="1"/>
        </p:nvSpPr>
        <p:spPr>
          <a:xfrm>
            <a:off x="1180598" y="6337420"/>
            <a:ext cx="429011" cy="429011"/>
          </a:xfrm>
          <a:prstGeom prst="ellipse">
            <a:avLst/>
          </a:prstGeom>
          <a:solidFill>
            <a:schemeClr val="accent2">
              <a:lumMod val="20000"/>
              <a:lumOff val="8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b="1" cap="none" spc="0">
              <a:ln w="22225">
                <a:solidFill>
                  <a:schemeClr val="accent2"/>
                </a:solidFill>
                <a:prstDash val="solid"/>
              </a:ln>
              <a:solidFill>
                <a:schemeClr val="accent2">
                  <a:lumMod val="40000"/>
                  <a:lumOff val="60000"/>
                </a:schemeClr>
              </a:solidFill>
              <a:effectLst/>
            </a:endParaRPr>
          </a:p>
        </p:txBody>
      </p:sp>
      <p:sp>
        <p:nvSpPr>
          <p:cNvPr id="12" name="Slide Number Placeholder 5">
            <a:extLst>
              <a:ext uri="{FF2B5EF4-FFF2-40B4-BE49-F238E27FC236}">
                <a16:creationId xmlns:a16="http://schemas.microsoft.com/office/drawing/2014/main" id="{0D86B96E-37F3-C1DE-3507-CAFA744CF05F}"/>
              </a:ext>
            </a:extLst>
          </p:cNvPr>
          <p:cNvSpPr txBox="1">
            <a:spLocks/>
          </p:cNvSpPr>
          <p:nvPr userDrawn="1"/>
        </p:nvSpPr>
        <p:spPr>
          <a:xfrm>
            <a:off x="982767" y="6356350"/>
            <a:ext cx="60247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2782DC0-F0C4-9147-AE67-23BA52214D35}" type="slidenum">
              <a:rPr lang="en-US" smtClean="0"/>
              <a:pPr/>
              <a:t>‹nº›</a:t>
            </a:fld>
            <a:endParaRPr lang="en-US" dirty="0"/>
          </a:p>
        </p:txBody>
      </p:sp>
    </p:spTree>
    <p:extLst>
      <p:ext uri="{BB962C8B-B14F-4D97-AF65-F5344CB8AC3E}">
        <p14:creationId xmlns:p14="http://schemas.microsoft.com/office/powerpoint/2010/main" val="19311239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494F3E2-BE19-47A6-9E9A-E2FFCEEC2647}" type="datetime1">
              <a:rPr lang="en-US" smtClean="0"/>
              <a:t>06-Nov-23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63367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A99A16-90D5-4E9E-B543-57908537A692}" type="datetime1">
              <a:rPr lang="en-US" smtClean="0"/>
              <a:t>06-Nov-23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73298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idx="1"/>
          </p:nvPr>
        </p:nvSpPr>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495939-7608-4E6E-98A3-DE7627E2FE68}" type="datetime1">
              <a:rPr lang="en-US" smtClean="0"/>
              <a:t>06-Nov-23</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6"/>
          <p:cNvSpPr/>
          <p:nvPr userDrawn="1"/>
        </p:nvSpPr>
        <p:spPr>
          <a:xfrm>
            <a:off x="0" y="6192047"/>
            <a:ext cx="9144000" cy="6706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ENA_logo.jpg"/>
          <p:cNvPicPr>
            <a:picLocks noChangeAspect="1"/>
          </p:cNvPicPr>
          <p:nvPr userDrawn="1"/>
        </p:nvPicPr>
        <p:blipFill rotWithShape="1">
          <a:blip r:embed="rId2">
            <a:extLst>
              <a:ext uri="{28A0092B-C50C-407E-A947-70E740481C1C}">
                <a14:useLocalDpi xmlns:a14="http://schemas.microsoft.com/office/drawing/2010/main" val="0"/>
              </a:ext>
            </a:extLst>
          </a:blip>
          <a:srcRect l="18233" t="3390" r="17528" b="34970"/>
          <a:stretch/>
        </p:blipFill>
        <p:spPr>
          <a:xfrm>
            <a:off x="0" y="6192047"/>
            <a:ext cx="698933" cy="670652"/>
          </a:xfrm>
          <a:prstGeom prst="rect">
            <a:avLst/>
          </a:prstGeom>
        </p:spPr>
      </p:pic>
      <p:pic>
        <p:nvPicPr>
          <p:cNvPr id="12" name="Picture 11"/>
          <p:cNvPicPr>
            <a:picLocks noChangeAspect="1"/>
          </p:cNvPicPr>
          <p:nvPr userDrawn="1"/>
        </p:nvPicPr>
        <p:blipFill>
          <a:blip r:embed="rId3"/>
          <a:stretch>
            <a:fillRect/>
          </a:stretch>
        </p:blipFill>
        <p:spPr>
          <a:xfrm>
            <a:off x="7477008" y="6192047"/>
            <a:ext cx="1666992" cy="675258"/>
          </a:xfrm>
          <a:prstGeom prst="rect">
            <a:avLst/>
          </a:prstGeom>
        </p:spPr>
      </p:pic>
      <p:sp>
        <p:nvSpPr>
          <p:cNvPr id="13" name="TextBox 12">
            <a:extLst>
              <a:ext uri="{FF2B5EF4-FFF2-40B4-BE49-F238E27FC236}">
                <a16:creationId xmlns:a16="http://schemas.microsoft.com/office/drawing/2014/main" id="{0A95B172-0C42-3444-9637-0F50F7AB91F3}"/>
              </a:ext>
            </a:extLst>
          </p:cNvPr>
          <p:cNvSpPr txBox="1"/>
          <p:nvPr userDrawn="1"/>
        </p:nvSpPr>
        <p:spPr>
          <a:xfrm>
            <a:off x="0" y="6211669"/>
            <a:ext cx="9144000" cy="369332"/>
          </a:xfrm>
          <a:prstGeom prst="rect">
            <a:avLst/>
          </a:prstGeom>
          <a:noFill/>
        </p:spPr>
        <p:txBody>
          <a:bodyPr wrap="square" rtlCol="0">
            <a:spAutoFit/>
          </a:bodyPr>
          <a:lstStyle/>
          <a:p>
            <a:pPr algn="ctr"/>
            <a:r>
              <a:rPr lang="en-US" dirty="0">
                <a:hlinkClick r:id="rId4"/>
              </a:rPr>
              <a:t>diego.riano@cena.usp.br</a:t>
            </a:r>
            <a:r>
              <a:rPr lang="en-US" dirty="0"/>
              <a:t> – </a:t>
            </a:r>
            <a:r>
              <a:rPr lang="en-US" dirty="0">
                <a:hlinkClick r:id="rId5"/>
              </a:rPr>
              <a:t>http://labbces.netlify.app</a:t>
            </a:r>
            <a:r>
              <a:rPr lang="en-US" dirty="0"/>
              <a:t> </a:t>
            </a:r>
          </a:p>
        </p:txBody>
      </p:sp>
      <p:sp>
        <p:nvSpPr>
          <p:cNvPr id="6" name="Elipse 5">
            <a:extLst>
              <a:ext uri="{FF2B5EF4-FFF2-40B4-BE49-F238E27FC236}">
                <a16:creationId xmlns:a16="http://schemas.microsoft.com/office/drawing/2014/main" id="{E3168474-0F30-C1AF-E926-4B16F88C74DA}"/>
              </a:ext>
            </a:extLst>
          </p:cNvPr>
          <p:cNvSpPr/>
          <p:nvPr userDrawn="1"/>
        </p:nvSpPr>
        <p:spPr>
          <a:xfrm>
            <a:off x="1180598" y="6337420"/>
            <a:ext cx="429011" cy="429011"/>
          </a:xfrm>
          <a:prstGeom prst="ellipse">
            <a:avLst/>
          </a:prstGeom>
          <a:solidFill>
            <a:schemeClr val="accent2">
              <a:lumMod val="20000"/>
              <a:lumOff val="8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b="1" cap="none" spc="0">
              <a:ln w="22225">
                <a:solidFill>
                  <a:schemeClr val="accent2"/>
                </a:solidFill>
                <a:prstDash val="solid"/>
              </a:ln>
              <a:solidFill>
                <a:schemeClr val="accent2">
                  <a:lumMod val="40000"/>
                  <a:lumOff val="60000"/>
                </a:schemeClr>
              </a:solidFill>
              <a:effectLst/>
            </a:endParaRPr>
          </a:p>
        </p:txBody>
      </p:sp>
      <p:sp>
        <p:nvSpPr>
          <p:cNvPr id="8" name="Slide Number Placeholder 5">
            <a:extLst>
              <a:ext uri="{FF2B5EF4-FFF2-40B4-BE49-F238E27FC236}">
                <a16:creationId xmlns:a16="http://schemas.microsoft.com/office/drawing/2014/main" id="{5242B0DC-EAAF-7B81-8A72-74312A62F596}"/>
              </a:ext>
            </a:extLst>
          </p:cNvPr>
          <p:cNvSpPr txBox="1">
            <a:spLocks/>
          </p:cNvSpPr>
          <p:nvPr userDrawn="1"/>
        </p:nvSpPr>
        <p:spPr>
          <a:xfrm>
            <a:off x="982767" y="6356350"/>
            <a:ext cx="60247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2782DC0-F0C4-9147-AE67-23BA52214D35}" type="slidenum">
              <a:rPr lang="en-US" smtClean="0"/>
              <a:pPr/>
              <a:t>‹nº›</a:t>
            </a:fld>
            <a:endParaRPr lang="en-US" dirty="0"/>
          </a:p>
        </p:txBody>
      </p:sp>
    </p:spTree>
    <p:extLst>
      <p:ext uri="{BB962C8B-B14F-4D97-AF65-F5344CB8AC3E}">
        <p14:creationId xmlns:p14="http://schemas.microsoft.com/office/powerpoint/2010/main" val="3075032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36A0560-B38D-4E12-B8FD-B2C3EC9DF8DF}" type="datetime1">
              <a:rPr lang="en-US" smtClean="0"/>
              <a:t>06-Nov-23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89365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15C5F81-E02E-4D68-B718-B491091A09EF}" type="datetime1">
              <a:rPr lang="en-US" smtClean="0"/>
              <a:t>06-Nov-23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033535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618B94F-DD85-4D1F-93EE-DC9345D1CDE1}" type="datetime1">
              <a:rPr lang="en-US" smtClean="0"/>
              <a:t>06-Nov-23</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158530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786EAA1-9B07-48EF-967B-5A4C46E5F15E}" type="datetime1">
              <a:rPr lang="en-US" smtClean="0"/>
              <a:t>06-Nov-23</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7179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F3A4DFE-D012-4C92-8D6A-5EFCDF9733DB}" type="datetime1">
              <a:rPr lang="en-US" smtClean="0"/>
              <a:t>06-Nov-23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4506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EF27FD0-96D5-4EE9-9958-87BF74535EF7}" type="datetime1">
              <a:rPr lang="en-US" smtClean="0"/>
              <a:t>06-Nov-23</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72B514A7-1610-28C0-1E74-5945D16A84DF}"/>
              </a:ext>
            </a:extLst>
          </p:cNvPr>
          <p:cNvSpPr txBox="1">
            <a:spLocks/>
          </p:cNvSpPr>
          <p:nvPr userDrawn="1"/>
        </p:nvSpPr>
        <p:spPr>
          <a:xfrm>
            <a:off x="982767" y="6356350"/>
            <a:ext cx="60247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2782DC0-F0C4-9147-AE67-23BA52214D35}" type="slidenum">
              <a:rPr lang="en-US" smtClean="0"/>
              <a:pPr/>
              <a:t>‹nº›</a:t>
            </a:fld>
            <a:endParaRPr lang="en-US" dirty="0"/>
          </a:p>
        </p:txBody>
      </p:sp>
    </p:spTree>
    <p:extLst>
      <p:ext uri="{BB962C8B-B14F-4D97-AF65-F5344CB8AC3E}">
        <p14:creationId xmlns:p14="http://schemas.microsoft.com/office/powerpoint/2010/main" val="4113579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560E2EB-4DA9-422B-AC19-D93450ECFA8F}" type="datetime1">
              <a:rPr lang="en-US" smtClean="0"/>
              <a:t>06-Nov-23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96442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00FF8-DC55-4F3E-8BF6-7929B60AFC5F}" type="datetime1">
              <a:rPr lang="en-US" smtClean="0"/>
              <a:t>06-Nov-23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98476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diego.riano@cena.usp.br" TargetMode="External"/><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github.com/labbces/YAATAP" TargetMode="External"/><Relationship Id="rId4" Type="http://schemas.openxmlformats.org/officeDocument/2006/relationships/hyperlink" Target="https://github.com/labbces/ContFree-NG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cademic.oup.com/g3journal/article/9/3/755/6026739"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hyperlink" Target="https://doi.org/10.1093/nar/gky336"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hyperlink" Target="https://doi.org/10.1093/nar/gky336" TargetMode="Externa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hyperlink" Target="https://doi.org/10.1093/nar/gky336" TargetMode="External"/><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rdCloudAbstractsDMRP_17082018.pdf"/>
          <p:cNvPicPr>
            <a:picLocks noChangeAspect="1"/>
          </p:cNvPicPr>
          <p:nvPr/>
        </p:nvPicPr>
        <p:blipFill rotWithShape="1">
          <a:blip r:embed="rId2">
            <a:alphaModFix amt="30000"/>
            <a:extLst>
              <a:ext uri="{28A0092B-C50C-407E-A947-70E740481C1C}">
                <a14:useLocalDpi xmlns:a14="http://schemas.microsoft.com/office/drawing/2010/main" val="0"/>
              </a:ext>
            </a:extLst>
          </a:blip>
          <a:srcRect b="3642"/>
          <a:stretch/>
        </p:blipFill>
        <p:spPr>
          <a:xfrm>
            <a:off x="0" y="0"/>
            <a:ext cx="9144000" cy="6167675"/>
          </a:xfrm>
          <a:prstGeom prst="rect">
            <a:avLst/>
          </a:prstGeom>
        </p:spPr>
      </p:pic>
      <p:sp>
        <p:nvSpPr>
          <p:cNvPr id="8" name="Rectangle 7">
            <a:extLst>
              <a:ext uri="{FF2B5EF4-FFF2-40B4-BE49-F238E27FC236}">
                <a16:creationId xmlns:a16="http://schemas.microsoft.com/office/drawing/2014/main" id="{9BB3E48A-4B22-A24F-AB48-390A1252F130}"/>
              </a:ext>
            </a:extLst>
          </p:cNvPr>
          <p:cNvSpPr/>
          <p:nvPr/>
        </p:nvSpPr>
        <p:spPr>
          <a:xfrm>
            <a:off x="0" y="0"/>
            <a:ext cx="9144000" cy="15662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 y="1958096"/>
            <a:ext cx="9143999" cy="1139008"/>
          </a:xfrm>
          <a:solidFill>
            <a:schemeClr val="tx1">
              <a:alpha val="32000"/>
            </a:schemeClr>
          </a:solidFill>
        </p:spPr>
        <p:txBody>
          <a:bodyPr>
            <a:noAutofit/>
          </a:bodyPr>
          <a:lstStyle/>
          <a:p>
            <a:r>
              <a:rPr lang="en-US" sz="4800" b="1" dirty="0">
                <a:solidFill>
                  <a:schemeClr val="bg1"/>
                </a:solidFill>
                <a:effectLst>
                  <a:outerShdw blurRad="38100" dist="38100" dir="2700000" algn="tl">
                    <a:srgbClr val="000000">
                      <a:alpha val="43137"/>
                    </a:srgbClr>
                  </a:outerShdw>
                </a:effectLst>
              </a:rPr>
              <a:t>Transcriptomics</a:t>
            </a:r>
            <a:endParaRPr lang="en-US" sz="16600" b="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6" y="5115183"/>
            <a:ext cx="9143999" cy="1077218"/>
          </a:xfrm>
          <a:prstGeom prst="rect">
            <a:avLst/>
          </a:prstGeom>
          <a:solidFill>
            <a:schemeClr val="tx1">
              <a:alpha val="39000"/>
            </a:schemeClr>
          </a:solidFill>
        </p:spPr>
        <p:txBody>
          <a:bodyPr wrap="square" rtlCol="0">
            <a:spAutoFit/>
          </a:bodyPr>
          <a:lstStyle/>
          <a:p>
            <a:pPr algn="ctr"/>
            <a:r>
              <a:rPr lang="en-US" sz="3200" b="1" dirty="0">
                <a:solidFill>
                  <a:schemeClr val="bg1"/>
                </a:solidFill>
              </a:rPr>
              <a:t>Centro de </a:t>
            </a:r>
            <a:r>
              <a:rPr lang="en-US" sz="3200" b="1" dirty="0" err="1">
                <a:solidFill>
                  <a:schemeClr val="bg1"/>
                </a:solidFill>
              </a:rPr>
              <a:t>Energia</a:t>
            </a:r>
            <a:r>
              <a:rPr lang="en-US" sz="3200" b="1" dirty="0">
                <a:solidFill>
                  <a:schemeClr val="bg1"/>
                </a:solidFill>
              </a:rPr>
              <a:t> Nuclear </a:t>
            </a:r>
            <a:r>
              <a:rPr lang="en-US" sz="3200" b="1" dirty="0" err="1">
                <a:solidFill>
                  <a:schemeClr val="bg1"/>
                </a:solidFill>
              </a:rPr>
              <a:t>na</a:t>
            </a:r>
            <a:r>
              <a:rPr lang="en-US" sz="3200" b="1" dirty="0">
                <a:solidFill>
                  <a:schemeClr val="bg1"/>
                </a:solidFill>
              </a:rPr>
              <a:t> Agricultura</a:t>
            </a:r>
          </a:p>
          <a:p>
            <a:pPr algn="ctr"/>
            <a:r>
              <a:rPr lang="en-US" sz="3200" b="1" dirty="0" err="1">
                <a:solidFill>
                  <a:schemeClr val="bg1"/>
                </a:solidFill>
              </a:rPr>
              <a:t>Universidade</a:t>
            </a:r>
            <a:r>
              <a:rPr lang="en-US" sz="3200" b="1" dirty="0">
                <a:solidFill>
                  <a:schemeClr val="bg1"/>
                </a:solidFill>
              </a:rPr>
              <a:t> de São Paulo</a:t>
            </a:r>
          </a:p>
        </p:txBody>
      </p:sp>
      <p:sp>
        <p:nvSpPr>
          <p:cNvPr id="3" name="TextBox 2">
            <a:extLst>
              <a:ext uri="{FF2B5EF4-FFF2-40B4-BE49-F238E27FC236}">
                <a16:creationId xmlns:a16="http://schemas.microsoft.com/office/drawing/2014/main" id="{0B1BBE19-EFFC-C542-922C-F5C7D80819F6}"/>
              </a:ext>
            </a:extLst>
          </p:cNvPr>
          <p:cNvSpPr txBox="1"/>
          <p:nvPr/>
        </p:nvSpPr>
        <p:spPr>
          <a:xfrm>
            <a:off x="10" y="3392223"/>
            <a:ext cx="9116293" cy="1569660"/>
          </a:xfrm>
          <a:prstGeom prst="rect">
            <a:avLst/>
          </a:prstGeom>
          <a:solidFill>
            <a:schemeClr val="tx1">
              <a:alpha val="33000"/>
            </a:schemeClr>
          </a:solidFill>
        </p:spPr>
        <p:txBody>
          <a:bodyPr wrap="square" rtlCol="0">
            <a:spAutoFit/>
          </a:bodyPr>
          <a:lstStyle/>
          <a:p>
            <a:pPr algn="ctr"/>
            <a:r>
              <a:rPr lang="en-US" sz="2400" b="1" dirty="0">
                <a:solidFill>
                  <a:schemeClr val="bg1"/>
                </a:solidFill>
              </a:rPr>
              <a:t>Prof. Dr. </a:t>
            </a:r>
            <a:r>
              <a:rPr lang="en-US" sz="2400" b="1" dirty="0" err="1">
                <a:solidFill>
                  <a:schemeClr val="bg1"/>
                </a:solidFill>
              </a:rPr>
              <a:t>rer</a:t>
            </a:r>
            <a:r>
              <a:rPr lang="en-US" sz="2400" b="1" dirty="0">
                <a:solidFill>
                  <a:schemeClr val="bg1"/>
                </a:solidFill>
              </a:rPr>
              <a:t>. nat. Diego M. </a:t>
            </a:r>
            <a:r>
              <a:rPr lang="en-US" sz="2400" b="1" dirty="0" err="1">
                <a:solidFill>
                  <a:schemeClr val="bg1"/>
                </a:solidFill>
              </a:rPr>
              <a:t>Riaño-Pachón</a:t>
            </a:r>
            <a:endParaRPr lang="en-US" sz="2400" b="1" dirty="0">
              <a:solidFill>
                <a:schemeClr val="bg1"/>
              </a:solidFill>
            </a:endParaRPr>
          </a:p>
          <a:p>
            <a:pPr algn="ctr"/>
            <a:r>
              <a:rPr lang="en-US" sz="2400" b="1" dirty="0">
                <a:solidFill>
                  <a:schemeClr val="bg1"/>
                </a:solidFill>
                <a:hlinkClick r:id="rId3"/>
              </a:rPr>
              <a:t>diego.riano@cena.usp.br</a:t>
            </a:r>
            <a:endParaRPr lang="en-US" sz="2400" b="1" dirty="0">
              <a:solidFill>
                <a:schemeClr val="bg1"/>
              </a:solidFill>
            </a:endParaRPr>
          </a:p>
          <a:p>
            <a:pPr algn="ctr"/>
            <a:r>
              <a:rPr lang="en-US" sz="2400" b="1" dirty="0">
                <a:solidFill>
                  <a:schemeClr val="bg1"/>
                </a:solidFill>
              </a:rPr>
              <a:t>Laboratory of Computational, Evolutionary and Systems Biology</a:t>
            </a:r>
          </a:p>
          <a:p>
            <a:pPr algn="ctr"/>
            <a:r>
              <a:rPr lang="en-US" sz="2400" b="1" dirty="0" err="1">
                <a:solidFill>
                  <a:schemeClr val="bg1"/>
                </a:solidFill>
              </a:rPr>
              <a:t>LabBCES</a:t>
            </a:r>
            <a:endParaRPr lang="en-US" sz="2400" b="1" dirty="0">
              <a:solidFill>
                <a:schemeClr val="bg1"/>
              </a:solidFill>
            </a:endParaRPr>
          </a:p>
        </p:txBody>
      </p:sp>
      <p:sp>
        <p:nvSpPr>
          <p:cNvPr id="6" name="Rectangle 5">
            <a:extLst>
              <a:ext uri="{FF2B5EF4-FFF2-40B4-BE49-F238E27FC236}">
                <a16:creationId xmlns:a16="http://schemas.microsoft.com/office/drawing/2014/main" id="{CEF75A97-ABDC-934E-9A62-3D67FC830F3B}"/>
              </a:ext>
            </a:extLst>
          </p:cNvPr>
          <p:cNvSpPr/>
          <p:nvPr/>
        </p:nvSpPr>
        <p:spPr>
          <a:xfrm>
            <a:off x="10" y="116237"/>
            <a:ext cx="9143980" cy="1446550"/>
          </a:xfrm>
          <a:prstGeom prst="rect">
            <a:avLst/>
          </a:prstGeom>
        </p:spPr>
        <p:txBody>
          <a:bodyPr wrap="square">
            <a:spAutoFit/>
          </a:bodyPr>
          <a:lstStyle/>
          <a:p>
            <a:pPr algn="ctr"/>
            <a:r>
              <a:rPr lang="es-ES_tradnl" sz="4400" b="1" dirty="0" err="1">
                <a:solidFill>
                  <a:srgbClr val="000000"/>
                </a:solidFill>
              </a:rPr>
              <a:t>Genômica</a:t>
            </a:r>
            <a:r>
              <a:rPr lang="es-ES_tradnl" sz="4400" b="1" dirty="0">
                <a:solidFill>
                  <a:srgbClr val="000000"/>
                </a:solidFill>
              </a:rPr>
              <a:t> e Bioinformática</a:t>
            </a:r>
          </a:p>
          <a:p>
            <a:pPr algn="ctr"/>
            <a:r>
              <a:rPr lang="es-ES_tradnl" sz="4400" b="1" dirty="0">
                <a:solidFill>
                  <a:srgbClr val="000000"/>
                </a:solidFill>
                <a:latin typeface="Times New Roman" panose="02020603050405020304" pitchFamily="18" charset="0"/>
              </a:rPr>
              <a:t>CEN5789</a:t>
            </a:r>
            <a:endParaRPr lang="en-US" sz="4400" b="1" dirty="0">
              <a:latin typeface="Times New Roman" panose="02020603050405020304" pitchFamily="18" charset="0"/>
            </a:endParaRPr>
          </a:p>
        </p:txBody>
      </p:sp>
    </p:spTree>
    <p:extLst>
      <p:ext uri="{BB962C8B-B14F-4D97-AF65-F5344CB8AC3E}">
        <p14:creationId xmlns:p14="http://schemas.microsoft.com/office/powerpoint/2010/main" val="2187028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BD061AEB-82EC-89A5-EB9C-C6F935DB75EF}"/>
              </a:ext>
            </a:extLst>
          </p:cNvPr>
          <p:cNvPicPr>
            <a:picLocks noChangeAspect="1"/>
          </p:cNvPicPr>
          <p:nvPr/>
        </p:nvPicPr>
        <p:blipFill>
          <a:blip r:embed="rId2"/>
          <a:stretch>
            <a:fillRect/>
          </a:stretch>
        </p:blipFill>
        <p:spPr>
          <a:xfrm>
            <a:off x="1846907" y="3429000"/>
            <a:ext cx="5857426" cy="2769438"/>
          </a:xfrm>
          <a:prstGeom prst="rect">
            <a:avLst/>
          </a:prstGeom>
          <a:solidFill>
            <a:srgbClr val="111111"/>
          </a:solidFill>
        </p:spPr>
      </p:pic>
      <p:sp>
        <p:nvSpPr>
          <p:cNvPr id="9" name="CaixaDeTexto 8">
            <a:extLst>
              <a:ext uri="{FF2B5EF4-FFF2-40B4-BE49-F238E27FC236}">
                <a16:creationId xmlns:a16="http://schemas.microsoft.com/office/drawing/2014/main" id="{033D648F-E9A4-09A4-0DDE-83F6940B4BCC}"/>
              </a:ext>
            </a:extLst>
          </p:cNvPr>
          <p:cNvSpPr txBox="1"/>
          <p:nvPr/>
        </p:nvSpPr>
        <p:spPr>
          <a:xfrm>
            <a:off x="-81481" y="5999978"/>
            <a:ext cx="4572000" cy="261610"/>
          </a:xfrm>
          <a:prstGeom prst="rect">
            <a:avLst/>
          </a:prstGeom>
          <a:noFill/>
        </p:spPr>
        <p:txBody>
          <a:bodyPr wrap="square">
            <a:spAutoFit/>
          </a:bodyPr>
          <a:lstStyle/>
          <a:p>
            <a:r>
              <a:rPr lang="pt-BR" sz="1100" dirty="0">
                <a:solidFill>
                  <a:schemeClr val="bg1"/>
                </a:solidFill>
              </a:rPr>
              <a:t>https://bschiffthaler.github.io/TranscriptomeAssembly/</a:t>
            </a:r>
          </a:p>
        </p:txBody>
      </p:sp>
      <p:pic>
        <p:nvPicPr>
          <p:cNvPr id="2" name="Imagen 1" descr="Interfaz de usuario gráfica, Aplicación&#10;&#10;Descripción generada automáticamente">
            <a:extLst>
              <a:ext uri="{FF2B5EF4-FFF2-40B4-BE49-F238E27FC236}">
                <a16:creationId xmlns:a16="http://schemas.microsoft.com/office/drawing/2014/main" id="{7C7F6A0C-7199-9695-9A95-91E65511E170}"/>
              </a:ext>
            </a:extLst>
          </p:cNvPr>
          <p:cNvPicPr>
            <a:picLocks noChangeAspect="1"/>
          </p:cNvPicPr>
          <p:nvPr/>
        </p:nvPicPr>
        <p:blipFill>
          <a:blip r:embed="rId3"/>
          <a:stretch>
            <a:fillRect/>
          </a:stretch>
        </p:blipFill>
        <p:spPr>
          <a:xfrm>
            <a:off x="57150" y="238021"/>
            <a:ext cx="8860035" cy="3229779"/>
          </a:xfrm>
          <a:prstGeom prst="rect">
            <a:avLst/>
          </a:prstGeom>
        </p:spPr>
      </p:pic>
    </p:spTree>
    <p:extLst>
      <p:ext uri="{BB962C8B-B14F-4D97-AF65-F5344CB8AC3E}">
        <p14:creationId xmlns:p14="http://schemas.microsoft.com/office/powerpoint/2010/main" val="793254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0841D-8BAE-12B0-D8C8-59B70CEC1602}"/>
              </a:ext>
            </a:extLst>
          </p:cNvPr>
          <p:cNvSpPr>
            <a:spLocks noGrp="1"/>
          </p:cNvSpPr>
          <p:nvPr>
            <p:ph type="title"/>
          </p:nvPr>
        </p:nvSpPr>
        <p:spPr/>
        <p:txBody>
          <a:bodyPr>
            <a:normAutofit fontScale="90000"/>
          </a:bodyPr>
          <a:lstStyle/>
          <a:p>
            <a:r>
              <a:rPr lang="pt-BR" dirty="0" err="1">
                <a:solidFill>
                  <a:schemeClr val="bg1"/>
                </a:solidFill>
              </a:rPr>
              <a:t>Transcriptome</a:t>
            </a:r>
            <a:r>
              <a:rPr lang="pt-BR" dirty="0">
                <a:solidFill>
                  <a:schemeClr val="bg1"/>
                </a:solidFill>
              </a:rPr>
              <a:t> </a:t>
            </a:r>
            <a:r>
              <a:rPr lang="pt-BR" dirty="0" err="1">
                <a:solidFill>
                  <a:schemeClr val="bg1"/>
                </a:solidFill>
              </a:rPr>
              <a:t>assembly</a:t>
            </a:r>
            <a:br>
              <a:rPr lang="pt-BR" dirty="0">
                <a:solidFill>
                  <a:schemeClr val="bg1"/>
                </a:solidFill>
              </a:rPr>
            </a:br>
            <a:r>
              <a:rPr lang="pt-BR" dirty="0" err="1">
                <a:solidFill>
                  <a:schemeClr val="bg1"/>
                </a:solidFill>
              </a:rPr>
              <a:t>Required</a:t>
            </a:r>
            <a:r>
              <a:rPr lang="pt-BR" dirty="0">
                <a:solidFill>
                  <a:schemeClr val="bg1"/>
                </a:solidFill>
              </a:rPr>
              <a:t> for short </a:t>
            </a:r>
            <a:r>
              <a:rPr lang="pt-BR" dirty="0" err="1">
                <a:solidFill>
                  <a:schemeClr val="bg1"/>
                </a:solidFill>
              </a:rPr>
              <a:t>reads</a:t>
            </a:r>
            <a:endParaRPr lang="pt-BR" dirty="0">
              <a:solidFill>
                <a:schemeClr val="bg1"/>
              </a:solidFill>
            </a:endParaRPr>
          </a:p>
        </p:txBody>
      </p:sp>
      <p:pic>
        <p:nvPicPr>
          <p:cNvPr id="8" name="Imagem 7" descr="Diagrama&#10;&#10;Descrição gerada automaticamente">
            <a:extLst>
              <a:ext uri="{FF2B5EF4-FFF2-40B4-BE49-F238E27FC236}">
                <a16:creationId xmlns:a16="http://schemas.microsoft.com/office/drawing/2014/main" id="{249CD416-4F93-75AF-3C28-58783CA65843}"/>
              </a:ext>
            </a:extLst>
          </p:cNvPr>
          <p:cNvPicPr>
            <a:picLocks noChangeAspect="1"/>
          </p:cNvPicPr>
          <p:nvPr/>
        </p:nvPicPr>
        <p:blipFill>
          <a:blip r:embed="rId2"/>
          <a:stretch>
            <a:fillRect/>
          </a:stretch>
        </p:blipFill>
        <p:spPr>
          <a:xfrm>
            <a:off x="1952625" y="1947029"/>
            <a:ext cx="5238750" cy="3411736"/>
          </a:xfrm>
          <a:prstGeom prst="rect">
            <a:avLst/>
          </a:prstGeom>
        </p:spPr>
      </p:pic>
      <p:sp>
        <p:nvSpPr>
          <p:cNvPr id="10" name="CaixaDeTexto 9">
            <a:extLst>
              <a:ext uri="{FF2B5EF4-FFF2-40B4-BE49-F238E27FC236}">
                <a16:creationId xmlns:a16="http://schemas.microsoft.com/office/drawing/2014/main" id="{489862A0-F1E6-4826-1A23-6EF4D5CA2D78}"/>
              </a:ext>
            </a:extLst>
          </p:cNvPr>
          <p:cNvSpPr txBox="1"/>
          <p:nvPr/>
        </p:nvSpPr>
        <p:spPr>
          <a:xfrm>
            <a:off x="1600200" y="4730085"/>
            <a:ext cx="4572000" cy="200055"/>
          </a:xfrm>
          <a:prstGeom prst="rect">
            <a:avLst/>
          </a:prstGeom>
          <a:noFill/>
        </p:spPr>
        <p:txBody>
          <a:bodyPr wrap="square">
            <a:spAutoFit/>
          </a:bodyPr>
          <a:lstStyle/>
          <a:p>
            <a:r>
              <a:rPr lang="pt-BR" sz="700" dirty="0"/>
              <a:t>https://www.nature.com/articles/nrg3068</a:t>
            </a:r>
          </a:p>
        </p:txBody>
      </p:sp>
    </p:spTree>
    <p:extLst>
      <p:ext uri="{BB962C8B-B14F-4D97-AF65-F5344CB8AC3E}">
        <p14:creationId xmlns:p14="http://schemas.microsoft.com/office/powerpoint/2010/main" val="1508127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C08DC2E7-741C-8714-C30C-5B645157EA21}"/>
              </a:ext>
            </a:extLst>
          </p:cNvPr>
          <p:cNvSpPr>
            <a:spLocks noGrp="1"/>
          </p:cNvSpPr>
          <p:nvPr>
            <p:ph type="title"/>
          </p:nvPr>
        </p:nvSpPr>
        <p:spPr>
          <a:xfrm>
            <a:off x="18704" y="18079"/>
            <a:ext cx="9125296" cy="966060"/>
          </a:xfrm>
        </p:spPr>
        <p:txBody>
          <a:bodyPr>
            <a:noAutofit/>
          </a:bodyPr>
          <a:lstStyle/>
          <a:p>
            <a:r>
              <a:rPr lang="en-US" sz="3600" b="1" dirty="0"/>
              <a:t>Transcriptome assembly</a:t>
            </a:r>
            <a:endParaRPr lang="pt-BR" sz="3600" b="1" dirty="0"/>
          </a:p>
        </p:txBody>
      </p:sp>
      <p:sp>
        <p:nvSpPr>
          <p:cNvPr id="19" name="CaixaDeTexto 18">
            <a:extLst>
              <a:ext uri="{FF2B5EF4-FFF2-40B4-BE49-F238E27FC236}">
                <a16:creationId xmlns:a16="http://schemas.microsoft.com/office/drawing/2014/main" id="{FBDD2314-A01C-4093-8072-135B3E583CB5}"/>
              </a:ext>
            </a:extLst>
          </p:cNvPr>
          <p:cNvSpPr txBox="1"/>
          <p:nvPr/>
        </p:nvSpPr>
        <p:spPr>
          <a:xfrm>
            <a:off x="-40512" y="6015430"/>
            <a:ext cx="9184512" cy="230832"/>
          </a:xfrm>
          <a:prstGeom prst="rect">
            <a:avLst/>
          </a:prstGeom>
          <a:noFill/>
        </p:spPr>
        <p:txBody>
          <a:bodyPr wrap="square">
            <a:spAutoFit/>
          </a:bodyPr>
          <a:lstStyle/>
          <a:p>
            <a:r>
              <a:rPr lang="pt-BR" sz="900" dirty="0"/>
              <a:t>https://academic.oup.com/bib/article/23/2/bbab563/6514404</a:t>
            </a:r>
          </a:p>
        </p:txBody>
      </p:sp>
      <p:grpSp>
        <p:nvGrpSpPr>
          <p:cNvPr id="9" name="Agrupar 8">
            <a:extLst>
              <a:ext uri="{FF2B5EF4-FFF2-40B4-BE49-F238E27FC236}">
                <a16:creationId xmlns:a16="http://schemas.microsoft.com/office/drawing/2014/main" id="{D229E842-5E35-3AF7-6D1A-F63E4C23C912}"/>
              </a:ext>
            </a:extLst>
          </p:cNvPr>
          <p:cNvGrpSpPr/>
          <p:nvPr/>
        </p:nvGrpSpPr>
        <p:grpSpPr>
          <a:xfrm>
            <a:off x="126793" y="833282"/>
            <a:ext cx="3796585" cy="2024475"/>
            <a:chOff x="1738332" y="1160076"/>
            <a:chExt cx="3796585" cy="2024475"/>
          </a:xfrm>
        </p:grpSpPr>
        <p:pic>
          <p:nvPicPr>
            <p:cNvPr id="5122" name="Picture 2" descr="Short-read quality control and data cleansing involve procedures such as adapter trimming, removing short reads and erroneous reads containing N-bases, read correction by comparison to other reads, and excluding reads originating from contaminant sources (e.g. pathogens in a host species). In silico read normalization can be a useful pre-processing step for very large data sets (&gt;200M reads) where it can significantly improve assembler performance by selectively reducing the reads in a manner such that the transcriptomic complexity of the original data set is retained.">
              <a:extLst>
                <a:ext uri="{FF2B5EF4-FFF2-40B4-BE49-F238E27FC236}">
                  <a16:creationId xmlns:a16="http://schemas.microsoft.com/office/drawing/2014/main" id="{22D83EEB-C9C4-04AF-A4E7-F6F83F0868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253" y="1160076"/>
              <a:ext cx="3424664" cy="2024475"/>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93A71C43-7C72-699E-59EE-B1CD01CF839C}"/>
                </a:ext>
              </a:extLst>
            </p:cNvPr>
            <p:cNvSpPr txBox="1"/>
            <p:nvPr/>
          </p:nvSpPr>
          <p:spPr>
            <a:xfrm rot="16200000">
              <a:off x="1141534" y="1997822"/>
              <a:ext cx="1562928" cy="369332"/>
            </a:xfrm>
            <a:prstGeom prst="rect">
              <a:avLst/>
            </a:prstGeom>
            <a:noFill/>
          </p:spPr>
          <p:txBody>
            <a:bodyPr wrap="none" rtlCol="0">
              <a:spAutoFit/>
            </a:bodyPr>
            <a:lstStyle/>
            <a:p>
              <a:r>
                <a:rPr lang="en-US" dirty="0"/>
                <a:t>Pre-processing</a:t>
              </a:r>
              <a:endParaRPr lang="pt-BR" dirty="0"/>
            </a:p>
          </p:txBody>
        </p:sp>
      </p:grpSp>
      <p:pic>
        <p:nvPicPr>
          <p:cNvPr id="3" name="Picture 4" descr="A typical graph-based approach to de novo transcriptome assembly. The basic idea is to establish a catalog of sub-strings from the RNA-seq reads, and compose these into a graph (or set of graphs) wherein the sub-strings are connected if an overlap between them exists. This establishes paths through the graph(s) which correspond to the transcripts the reads (potentially) originated from. (A) Short nucleotide reads 50–250 nt in length are the inputs for the assembly process. If paired-end reads are supplied, the respective mates are merged into a single contiguous read prior to assembly. Highlighted here is a 6 nt portion of a single read (CGTTAG). (B) For each read, all possible sub-sequences of length k are generated (k-mers). The 4-mers (k = 4) originating from the 6 nt nucleotide fragment from the previous step are indicated here as examples. (C) Subsequently, each k-mer becomes a node (also called vertex) in the graph, and an edge is established between any two nodes that share a k-1 nucleotide overlap with each other. Edges are established between any two nodes that satisfy this overlap requirement. As a simplified example, an edge connecting the first and second 4-mers from the previous step is highlighted here as existing as a part of a De Brujin graph. (D) Finally, different paths through the graph(s) are traversed and recovered as independent sequences. Not all paths through the graph are recovered; the subset of paths that represent valid transcripts is determined algorithmically.">
            <a:extLst>
              <a:ext uri="{FF2B5EF4-FFF2-40B4-BE49-F238E27FC236}">
                <a16:creationId xmlns:a16="http://schemas.microsoft.com/office/drawing/2014/main" id="{59FD9A10-F19D-F6F6-4A0E-974347CC36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389"/>
          <a:stretch/>
        </p:blipFill>
        <p:spPr bwMode="auto">
          <a:xfrm>
            <a:off x="4657983" y="3271304"/>
            <a:ext cx="3160510" cy="276586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Agrupar 12">
            <a:extLst>
              <a:ext uri="{FF2B5EF4-FFF2-40B4-BE49-F238E27FC236}">
                <a16:creationId xmlns:a16="http://schemas.microsoft.com/office/drawing/2014/main" id="{195811FC-3D11-5BF1-C1FC-E616342C6401}"/>
              </a:ext>
            </a:extLst>
          </p:cNvPr>
          <p:cNvGrpSpPr/>
          <p:nvPr/>
        </p:nvGrpSpPr>
        <p:grpSpPr>
          <a:xfrm>
            <a:off x="18704" y="3038636"/>
            <a:ext cx="4104722" cy="2835226"/>
            <a:chOff x="18704" y="3038636"/>
            <a:chExt cx="4104722" cy="2835226"/>
          </a:xfrm>
        </p:grpSpPr>
        <p:pic>
          <p:nvPicPr>
            <p:cNvPr id="5124" name="Picture 4" descr="A typical graph-based approach to de novo transcriptome assembly. The basic idea is to establish a catalog of sub-strings from the RNA-seq reads, and compose these into a graph (or set of graphs) wherein the sub-strings are connected if an overlap between them exists. This establishes paths through the graph(s) which correspond to the transcripts the reads (potentially) originated from. (A) Short nucleotide reads 50–250 nt in length are the inputs for the assembly process. If paired-end reads are supplied, the respective mates are merged into a single contiguous read prior to assembly. Highlighted here is a 6 nt portion of a single read (CGTTAG). (B) For each read, all possible sub-sequences of length k are generated (k-mers). The 4-mers (k = 4) originating from the 6 nt nucleotide fragment from the previous step are indicated here as examples. (C) Subsequently, each k-mer becomes a node (also called vertex) in the graph, and an edge is established between any two nodes that share a k-1 nucleotide overlap with each other. Edges are established between any two nodes that satisfy this overlap requirement. As a simplified example, an edge connecting the first and second 4-mers from the previous step is highlighted here as existing as a part of a De Brujin graph. (D) Finally, different paths through the graph(s) are traversed and recovered as independent sequences. Not all paths through the graph are recovered; the subset of paths that represent valid transcripts is determined algorithmically.">
              <a:extLst>
                <a:ext uri="{FF2B5EF4-FFF2-40B4-BE49-F238E27FC236}">
                  <a16:creationId xmlns:a16="http://schemas.microsoft.com/office/drawing/2014/main" id="{48CFBC04-CF57-1108-68B1-F29F781CCD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811"/>
            <a:stretch/>
          </p:blipFill>
          <p:spPr bwMode="auto">
            <a:xfrm>
              <a:off x="193824" y="3434616"/>
              <a:ext cx="3929602" cy="2439246"/>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9CBB8EE7-FA38-50D9-89BA-4728C696596B}"/>
                </a:ext>
              </a:extLst>
            </p:cNvPr>
            <p:cNvSpPr txBox="1"/>
            <p:nvPr/>
          </p:nvSpPr>
          <p:spPr>
            <a:xfrm>
              <a:off x="18704" y="3038636"/>
              <a:ext cx="4012765" cy="369332"/>
            </a:xfrm>
            <a:prstGeom prst="rect">
              <a:avLst/>
            </a:prstGeom>
            <a:noFill/>
          </p:spPr>
          <p:txBody>
            <a:bodyPr wrap="none" rtlCol="0">
              <a:spAutoFit/>
            </a:bodyPr>
            <a:lstStyle/>
            <a:p>
              <a:r>
                <a:rPr lang="en-US" dirty="0"/>
                <a:t>De novo assembly using </a:t>
              </a:r>
              <a:r>
                <a:rPr lang="en-US" i="1" dirty="0"/>
                <a:t>de </a:t>
              </a:r>
              <a:r>
                <a:rPr lang="en-US" i="1" dirty="0" err="1"/>
                <a:t>bruijn</a:t>
              </a:r>
              <a:r>
                <a:rPr lang="en-US" i="1" dirty="0"/>
                <a:t> </a:t>
              </a:r>
              <a:r>
                <a:rPr lang="en-US" dirty="0"/>
                <a:t>graphs</a:t>
              </a:r>
              <a:endParaRPr lang="pt-BR" dirty="0"/>
            </a:p>
          </p:txBody>
        </p:sp>
      </p:grpSp>
      <p:grpSp>
        <p:nvGrpSpPr>
          <p:cNvPr id="15" name="Agrupar 14">
            <a:extLst>
              <a:ext uri="{FF2B5EF4-FFF2-40B4-BE49-F238E27FC236}">
                <a16:creationId xmlns:a16="http://schemas.microsoft.com/office/drawing/2014/main" id="{FCE72340-1B2D-0D61-2ADD-66374D4116DC}"/>
              </a:ext>
            </a:extLst>
          </p:cNvPr>
          <p:cNvGrpSpPr/>
          <p:nvPr/>
        </p:nvGrpSpPr>
        <p:grpSpPr>
          <a:xfrm>
            <a:off x="3393031" y="4861711"/>
            <a:ext cx="1460789" cy="836213"/>
            <a:chOff x="3393031" y="4861711"/>
            <a:chExt cx="1460789" cy="836213"/>
          </a:xfrm>
        </p:grpSpPr>
        <p:cxnSp>
          <p:nvCxnSpPr>
            <p:cNvPr id="7" name="Conector de Seta Reta 6">
              <a:extLst>
                <a:ext uri="{FF2B5EF4-FFF2-40B4-BE49-F238E27FC236}">
                  <a16:creationId xmlns:a16="http://schemas.microsoft.com/office/drawing/2014/main" id="{4A89CAD9-0AEF-0AE9-899B-264DA6D6B818}"/>
                </a:ext>
              </a:extLst>
            </p:cNvPr>
            <p:cNvCxnSpPr>
              <a:cxnSpLocks/>
            </p:cNvCxnSpPr>
            <p:nvPr/>
          </p:nvCxnSpPr>
          <p:spPr>
            <a:xfrm>
              <a:off x="3440317" y="4861711"/>
              <a:ext cx="1131683" cy="5216"/>
            </a:xfrm>
            <a:prstGeom prst="straightConnector1">
              <a:avLst/>
            </a:prstGeom>
            <a:ln w="41275">
              <a:solidFill>
                <a:schemeClr val="bg1">
                  <a:lumMod val="50000"/>
                </a:schemeClr>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8" name="CaixaDeTexto 7">
              <a:extLst>
                <a:ext uri="{FF2B5EF4-FFF2-40B4-BE49-F238E27FC236}">
                  <a16:creationId xmlns:a16="http://schemas.microsoft.com/office/drawing/2014/main" id="{6C4E52AA-ED19-ECB7-6801-A09945DD7DB7}"/>
                </a:ext>
              </a:extLst>
            </p:cNvPr>
            <p:cNvSpPr txBox="1"/>
            <p:nvPr/>
          </p:nvSpPr>
          <p:spPr>
            <a:xfrm>
              <a:off x="3393031" y="4866927"/>
              <a:ext cx="1460789" cy="830997"/>
            </a:xfrm>
            <a:prstGeom prst="rect">
              <a:avLst/>
            </a:prstGeom>
            <a:noFill/>
          </p:spPr>
          <p:txBody>
            <a:bodyPr wrap="square" rtlCol="0">
              <a:spAutoFit/>
            </a:bodyPr>
            <a:lstStyle/>
            <a:p>
              <a:r>
                <a:rPr lang="en-US" sz="1200" dirty="0"/>
                <a:t>K-</a:t>
              </a:r>
              <a:r>
                <a:rPr lang="en-US" sz="1200" dirty="0" err="1"/>
                <a:t>mers</a:t>
              </a:r>
              <a:r>
                <a:rPr lang="en-US" sz="1200" dirty="0"/>
                <a:t> build nodes in the graph if they overlaps by k-1 nucleotides</a:t>
              </a:r>
              <a:endParaRPr lang="pt-BR" sz="1200" dirty="0"/>
            </a:p>
          </p:txBody>
        </p:sp>
      </p:grpSp>
      <p:sp>
        <p:nvSpPr>
          <p:cNvPr id="16" name="CaixaDeTexto 15">
            <a:extLst>
              <a:ext uri="{FF2B5EF4-FFF2-40B4-BE49-F238E27FC236}">
                <a16:creationId xmlns:a16="http://schemas.microsoft.com/office/drawing/2014/main" id="{2BD86EE4-CE36-0E9D-65B1-9874D9E6767B}"/>
              </a:ext>
            </a:extLst>
          </p:cNvPr>
          <p:cNvSpPr txBox="1"/>
          <p:nvPr/>
        </p:nvSpPr>
        <p:spPr>
          <a:xfrm>
            <a:off x="4013161" y="1188061"/>
            <a:ext cx="4572000" cy="1384995"/>
          </a:xfrm>
          <a:prstGeom prst="rect">
            <a:avLst/>
          </a:prstGeom>
          <a:noFill/>
        </p:spPr>
        <p:txBody>
          <a:bodyPr wrap="square" rtlCol="0">
            <a:spAutoFit/>
          </a:bodyPr>
          <a:lstStyle/>
          <a:p>
            <a:r>
              <a:rPr lang="en-US" sz="1400" b="1" dirty="0"/>
              <a:t>Advertising:</a:t>
            </a:r>
          </a:p>
          <a:p>
            <a:r>
              <a:rPr lang="en-US" sz="1400" dirty="0" err="1"/>
              <a:t>ContFree</a:t>
            </a:r>
            <a:r>
              <a:rPr lang="en-US" sz="1400" dirty="0"/>
              <a:t>-NGS: Check you NGS reads for contaminants, prior to assembly </a:t>
            </a:r>
            <a:r>
              <a:rPr lang="en-US" sz="1400" dirty="0">
                <a:hlinkClick r:id="rId4"/>
              </a:rPr>
              <a:t>https://github.com/labbces/ContFree-NGS</a:t>
            </a:r>
            <a:r>
              <a:rPr lang="en-US" sz="1400" dirty="0"/>
              <a:t> </a:t>
            </a:r>
            <a:endParaRPr lang="pt-BR" sz="1400" dirty="0"/>
          </a:p>
          <a:p>
            <a:r>
              <a:rPr lang="pt-BR" sz="1400" dirty="0"/>
              <a:t>YAATAP: </a:t>
            </a:r>
            <a:r>
              <a:rPr lang="en-US" sz="1400" dirty="0"/>
              <a:t>Carry out transcriptome assembly in an automatic way, includes transcriptome assessment (quality metrics) </a:t>
            </a:r>
            <a:r>
              <a:rPr lang="pt-BR" sz="1400" dirty="0">
                <a:hlinkClick r:id="rId5"/>
              </a:rPr>
              <a:t>https://github.com/labbces/YAATAP</a:t>
            </a:r>
            <a:r>
              <a:rPr lang="pt-BR" sz="1400" dirty="0"/>
              <a:t> </a:t>
            </a:r>
            <a:endParaRPr lang="en-US" sz="1400" dirty="0"/>
          </a:p>
        </p:txBody>
      </p:sp>
      <p:sp>
        <p:nvSpPr>
          <p:cNvPr id="17" name="Espaço Reservado para Conteúdo 2">
            <a:extLst>
              <a:ext uri="{FF2B5EF4-FFF2-40B4-BE49-F238E27FC236}">
                <a16:creationId xmlns:a16="http://schemas.microsoft.com/office/drawing/2014/main" id="{1E5D182B-512F-E1CD-1BED-70555A761269}"/>
              </a:ext>
            </a:extLst>
          </p:cNvPr>
          <p:cNvSpPr>
            <a:spLocks noGrp="1"/>
          </p:cNvSpPr>
          <p:nvPr>
            <p:ph idx="1"/>
          </p:nvPr>
        </p:nvSpPr>
        <p:spPr>
          <a:xfrm>
            <a:off x="-17182" y="5758132"/>
            <a:ext cx="4521625" cy="373029"/>
          </a:xfrm>
        </p:spPr>
        <p:txBody>
          <a:bodyPr>
            <a:normAutofit fontScale="85000" lnSpcReduction="10000"/>
          </a:bodyPr>
          <a:lstStyle/>
          <a:p>
            <a:pPr marL="0" indent="0">
              <a:buNone/>
            </a:pPr>
            <a:r>
              <a:rPr lang="en-US" sz="1050" dirty="0"/>
              <a:t>There are many tools for </a:t>
            </a:r>
            <a:r>
              <a:rPr lang="en-US" sz="1050" i="1" dirty="0"/>
              <a:t>de novo </a:t>
            </a:r>
            <a:r>
              <a:rPr lang="en-US" sz="1050" dirty="0"/>
              <a:t>transcript assembly. Some</a:t>
            </a:r>
            <a:r>
              <a:rPr lang="pt-BR" sz="1050" dirty="0"/>
              <a:t> </a:t>
            </a:r>
            <a:r>
              <a:rPr lang="en-US" sz="1050" dirty="0"/>
              <a:t>of the best assemblers are:</a:t>
            </a:r>
            <a:r>
              <a:rPr lang="pt-BR" sz="1050" dirty="0"/>
              <a:t> </a:t>
            </a:r>
            <a:r>
              <a:rPr lang="en-US" sz="1050" dirty="0"/>
              <a:t>Trinity, Spades and Trans-Abyss </a:t>
            </a:r>
            <a:r>
              <a:rPr lang="pt-BR" sz="800" dirty="0"/>
              <a:t>(https://academic.oup.com/</a:t>
            </a:r>
            <a:r>
              <a:rPr lang="pt-BR" sz="800" dirty="0" err="1"/>
              <a:t>gigascience</a:t>
            </a:r>
            <a:r>
              <a:rPr lang="pt-BR" sz="800" dirty="0"/>
              <a:t>/</a:t>
            </a:r>
            <a:r>
              <a:rPr lang="pt-BR" sz="800" dirty="0" err="1"/>
              <a:t>article</a:t>
            </a:r>
            <a:r>
              <a:rPr lang="pt-BR" sz="800" dirty="0"/>
              <a:t>/8/5/giz039/5488105)</a:t>
            </a:r>
            <a:endParaRPr lang="pt-BR" sz="1050" dirty="0"/>
          </a:p>
        </p:txBody>
      </p:sp>
      <p:pic>
        <p:nvPicPr>
          <p:cNvPr id="21" name="Imagem 20">
            <a:extLst>
              <a:ext uri="{FF2B5EF4-FFF2-40B4-BE49-F238E27FC236}">
                <a16:creationId xmlns:a16="http://schemas.microsoft.com/office/drawing/2014/main" id="{F4016CC6-CB0D-C569-848A-EFA3220D749B}"/>
              </a:ext>
            </a:extLst>
          </p:cNvPr>
          <p:cNvPicPr>
            <a:picLocks noChangeAspect="1"/>
          </p:cNvPicPr>
          <p:nvPr/>
        </p:nvPicPr>
        <p:blipFill>
          <a:blip r:embed="rId6"/>
          <a:stretch>
            <a:fillRect/>
          </a:stretch>
        </p:blipFill>
        <p:spPr>
          <a:xfrm>
            <a:off x="7918827" y="4707497"/>
            <a:ext cx="1202219" cy="1219369"/>
          </a:xfrm>
          <a:prstGeom prst="rect">
            <a:avLst/>
          </a:prstGeom>
        </p:spPr>
      </p:pic>
    </p:spTree>
    <p:extLst>
      <p:ext uri="{BB962C8B-B14F-4D97-AF65-F5344CB8AC3E}">
        <p14:creationId xmlns:p14="http://schemas.microsoft.com/office/powerpoint/2010/main" val="328799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C08DC2E7-741C-8714-C30C-5B645157EA21}"/>
              </a:ext>
            </a:extLst>
          </p:cNvPr>
          <p:cNvSpPr>
            <a:spLocks noGrp="1"/>
          </p:cNvSpPr>
          <p:nvPr>
            <p:ph type="title"/>
          </p:nvPr>
        </p:nvSpPr>
        <p:spPr>
          <a:xfrm>
            <a:off x="18704" y="18079"/>
            <a:ext cx="9125296" cy="966060"/>
          </a:xfrm>
        </p:spPr>
        <p:txBody>
          <a:bodyPr>
            <a:noAutofit/>
          </a:bodyPr>
          <a:lstStyle/>
          <a:p>
            <a:r>
              <a:rPr lang="en-US" sz="3600" b="1" dirty="0"/>
              <a:t>Transcriptome assembly</a:t>
            </a:r>
            <a:endParaRPr lang="pt-BR" sz="3600" b="1" dirty="0"/>
          </a:p>
        </p:txBody>
      </p:sp>
      <p:sp>
        <p:nvSpPr>
          <p:cNvPr id="19" name="CaixaDeTexto 18">
            <a:extLst>
              <a:ext uri="{FF2B5EF4-FFF2-40B4-BE49-F238E27FC236}">
                <a16:creationId xmlns:a16="http://schemas.microsoft.com/office/drawing/2014/main" id="{FBDD2314-A01C-4093-8072-135B3E583CB5}"/>
              </a:ext>
            </a:extLst>
          </p:cNvPr>
          <p:cNvSpPr txBox="1"/>
          <p:nvPr/>
        </p:nvSpPr>
        <p:spPr>
          <a:xfrm>
            <a:off x="-40512" y="6015430"/>
            <a:ext cx="9184512" cy="230832"/>
          </a:xfrm>
          <a:prstGeom prst="rect">
            <a:avLst/>
          </a:prstGeom>
          <a:noFill/>
        </p:spPr>
        <p:txBody>
          <a:bodyPr wrap="square">
            <a:spAutoFit/>
          </a:bodyPr>
          <a:lstStyle/>
          <a:p>
            <a:r>
              <a:rPr lang="pt-BR" sz="900" dirty="0"/>
              <a:t>https://www.nature.com/articles/nbt.1621</a:t>
            </a:r>
          </a:p>
        </p:txBody>
      </p:sp>
      <p:sp>
        <p:nvSpPr>
          <p:cNvPr id="12" name="CaixaDeTexto 11">
            <a:extLst>
              <a:ext uri="{FF2B5EF4-FFF2-40B4-BE49-F238E27FC236}">
                <a16:creationId xmlns:a16="http://schemas.microsoft.com/office/drawing/2014/main" id="{9CBB8EE7-FA38-50D9-89BA-4728C696596B}"/>
              </a:ext>
            </a:extLst>
          </p:cNvPr>
          <p:cNvSpPr txBox="1"/>
          <p:nvPr/>
        </p:nvSpPr>
        <p:spPr>
          <a:xfrm>
            <a:off x="0" y="720949"/>
            <a:ext cx="2606804" cy="369332"/>
          </a:xfrm>
          <a:prstGeom prst="rect">
            <a:avLst/>
          </a:prstGeom>
          <a:noFill/>
        </p:spPr>
        <p:txBody>
          <a:bodyPr wrap="none" rtlCol="0">
            <a:spAutoFit/>
          </a:bodyPr>
          <a:lstStyle/>
          <a:p>
            <a:r>
              <a:rPr lang="en-US"/>
              <a:t>Genome guided assembly</a:t>
            </a:r>
            <a:endParaRPr lang="pt-BR" dirty="0"/>
          </a:p>
        </p:txBody>
      </p:sp>
      <p:pic>
        <p:nvPicPr>
          <p:cNvPr id="5" name="Picture 4" descr="Figure 1">
            <a:extLst>
              <a:ext uri="{FF2B5EF4-FFF2-40B4-BE49-F238E27FC236}">
                <a16:creationId xmlns:a16="http://schemas.microsoft.com/office/drawing/2014/main" id="{F1B55DF7-89D4-1F55-AB14-C707370BA3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565" r="50253" b="16367"/>
          <a:stretch/>
        </p:blipFill>
        <p:spPr bwMode="auto">
          <a:xfrm>
            <a:off x="5422991" y="724778"/>
            <a:ext cx="2838015" cy="512001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Agrupar 16">
            <a:extLst>
              <a:ext uri="{FF2B5EF4-FFF2-40B4-BE49-F238E27FC236}">
                <a16:creationId xmlns:a16="http://schemas.microsoft.com/office/drawing/2014/main" id="{8E2E1DF7-64A7-713F-A451-0649CA0F7414}"/>
              </a:ext>
            </a:extLst>
          </p:cNvPr>
          <p:cNvGrpSpPr/>
          <p:nvPr/>
        </p:nvGrpSpPr>
        <p:grpSpPr>
          <a:xfrm>
            <a:off x="185335" y="2155094"/>
            <a:ext cx="3825875" cy="1831364"/>
            <a:chOff x="185335" y="1191754"/>
            <a:chExt cx="3825875" cy="1831364"/>
          </a:xfrm>
        </p:grpSpPr>
        <p:pic>
          <p:nvPicPr>
            <p:cNvPr id="4" name="Picture 4" descr="Figure 1">
              <a:extLst>
                <a:ext uri="{FF2B5EF4-FFF2-40B4-BE49-F238E27FC236}">
                  <a16:creationId xmlns:a16="http://schemas.microsoft.com/office/drawing/2014/main" id="{2729D797-68AC-92C1-83DF-E730CCCF2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3296"/>
            <a:stretch/>
          </p:blipFill>
          <p:spPr bwMode="auto">
            <a:xfrm>
              <a:off x="185335" y="1191754"/>
              <a:ext cx="3825875" cy="1831364"/>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a:extLst>
                <a:ext uri="{FF2B5EF4-FFF2-40B4-BE49-F238E27FC236}">
                  <a16:creationId xmlns:a16="http://schemas.microsoft.com/office/drawing/2014/main" id="{39C3E9BB-A7BB-8D70-C067-FC174F9329A9}"/>
                </a:ext>
              </a:extLst>
            </p:cNvPr>
            <p:cNvSpPr/>
            <p:nvPr/>
          </p:nvSpPr>
          <p:spPr>
            <a:xfrm>
              <a:off x="1791477" y="1393970"/>
              <a:ext cx="1026367" cy="3452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n w="0"/>
                  <a:solidFill>
                    <a:schemeClr val="tx1"/>
                  </a:solidFill>
                  <a:effectLst>
                    <a:outerShdw blurRad="38100" dist="19050" dir="2700000" algn="tl" rotWithShape="0">
                      <a:schemeClr val="dk1">
                        <a:alpha val="40000"/>
                      </a:schemeClr>
                    </a:outerShdw>
                  </a:effectLst>
                </a:rPr>
                <a:t>Splice aware mapper</a:t>
              </a:r>
              <a:endParaRPr lang="pt-BR" sz="1100" dirty="0">
                <a:ln w="0"/>
                <a:solidFill>
                  <a:schemeClr val="tx1"/>
                </a:solidFill>
                <a:effectLst>
                  <a:outerShdw blurRad="38100" dist="19050" dir="2700000" algn="tl" rotWithShape="0">
                    <a:schemeClr val="dk1">
                      <a:alpha val="40000"/>
                    </a:schemeClr>
                  </a:outerShdw>
                </a:effectLst>
              </a:endParaRPr>
            </a:p>
          </p:txBody>
        </p:sp>
      </p:grpSp>
      <p:sp>
        <p:nvSpPr>
          <p:cNvPr id="11" name="Seta: para a Direita 10">
            <a:extLst>
              <a:ext uri="{FF2B5EF4-FFF2-40B4-BE49-F238E27FC236}">
                <a16:creationId xmlns:a16="http://schemas.microsoft.com/office/drawing/2014/main" id="{7D37AB43-78F1-D8E8-9082-9019105EC982}"/>
              </a:ext>
            </a:extLst>
          </p:cNvPr>
          <p:cNvSpPr/>
          <p:nvPr/>
        </p:nvSpPr>
        <p:spPr>
          <a:xfrm rot="19970819">
            <a:off x="4241417" y="2198689"/>
            <a:ext cx="597159" cy="31724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80878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2C697234-C2F9-6509-122A-B48ADC8EBE5F}"/>
              </a:ext>
            </a:extLst>
          </p:cNvPr>
          <p:cNvSpPr txBox="1">
            <a:spLocks/>
          </p:cNvSpPr>
          <p:nvPr/>
        </p:nvSpPr>
        <p:spPr>
          <a:xfrm>
            <a:off x="457200" y="118230"/>
            <a:ext cx="824318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b="1" dirty="0" err="1"/>
              <a:t>Long</a:t>
            </a:r>
            <a:r>
              <a:rPr lang="pt-BR" b="1" dirty="0"/>
              <a:t> </a:t>
            </a:r>
            <a:r>
              <a:rPr lang="pt-BR" b="1" dirty="0" err="1"/>
              <a:t>reads</a:t>
            </a:r>
            <a:r>
              <a:rPr lang="pt-BR" b="1" dirty="0"/>
              <a:t> do </a:t>
            </a:r>
            <a:r>
              <a:rPr lang="pt-BR" b="1" dirty="0" err="1"/>
              <a:t>not</a:t>
            </a:r>
            <a:r>
              <a:rPr lang="pt-BR" b="1" dirty="0"/>
              <a:t> require </a:t>
            </a:r>
            <a:r>
              <a:rPr lang="pt-BR" b="1" dirty="0" err="1"/>
              <a:t>assembly</a:t>
            </a:r>
            <a:r>
              <a:rPr lang="pt-BR" b="1" dirty="0"/>
              <a:t>, in </a:t>
            </a:r>
            <a:r>
              <a:rPr lang="pt-BR" b="1" dirty="0" err="1"/>
              <a:t>theory</a:t>
            </a:r>
            <a:r>
              <a:rPr lang="pt-BR" b="1" dirty="0"/>
              <a:t>. </a:t>
            </a:r>
          </a:p>
        </p:txBody>
      </p:sp>
      <p:pic>
        <p:nvPicPr>
          <p:cNvPr id="1026" name="Picture 2" descr="NGI Sweden » PacBio Iso-Seq Analysis">
            <a:extLst>
              <a:ext uri="{FF2B5EF4-FFF2-40B4-BE49-F238E27FC236}">
                <a16:creationId xmlns:a16="http://schemas.microsoft.com/office/drawing/2014/main" id="{C256A6EA-A46B-34DB-285B-966BCA2BE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226" y="1709927"/>
            <a:ext cx="6400800" cy="4162425"/>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B1477799-D9DF-B027-A81C-847AC18D36FA}"/>
              </a:ext>
            </a:extLst>
          </p:cNvPr>
          <p:cNvSpPr txBox="1"/>
          <p:nvPr/>
        </p:nvSpPr>
        <p:spPr>
          <a:xfrm>
            <a:off x="1471188" y="1479095"/>
            <a:ext cx="4572000" cy="230832"/>
          </a:xfrm>
          <a:prstGeom prst="rect">
            <a:avLst/>
          </a:prstGeom>
          <a:noFill/>
        </p:spPr>
        <p:txBody>
          <a:bodyPr wrap="square">
            <a:spAutoFit/>
          </a:bodyPr>
          <a:lstStyle/>
          <a:p>
            <a:r>
              <a:rPr lang="pt-BR" sz="900" dirty="0">
                <a:solidFill>
                  <a:schemeClr val="bg1">
                    <a:lumMod val="65000"/>
                  </a:schemeClr>
                </a:solidFill>
              </a:rPr>
              <a:t>https://www.pacb.com/products-and-services/analytical-software/rna-sequencing/</a:t>
            </a:r>
          </a:p>
        </p:txBody>
      </p:sp>
    </p:spTree>
    <p:extLst>
      <p:ext uri="{BB962C8B-B14F-4D97-AF65-F5344CB8AC3E}">
        <p14:creationId xmlns:p14="http://schemas.microsoft.com/office/powerpoint/2010/main" val="842336670"/>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29172E-06AB-1CD3-3208-D743641DCBEE}"/>
              </a:ext>
            </a:extLst>
          </p:cNvPr>
          <p:cNvSpPr>
            <a:spLocks noGrp="1"/>
          </p:cNvSpPr>
          <p:nvPr>
            <p:ph type="title"/>
          </p:nvPr>
        </p:nvSpPr>
        <p:spPr/>
        <p:txBody>
          <a:bodyPr>
            <a:normAutofit fontScale="90000"/>
          </a:bodyPr>
          <a:lstStyle/>
          <a:p>
            <a:r>
              <a:rPr lang="es-ES" dirty="0">
                <a:ea typeface="+mj-lt"/>
                <a:cs typeface="+mj-lt"/>
              </a:rPr>
              <a:t>https://academic.odasdsadasdasdasdasup.com/g3journal/article/9/fdsaafdasd/755/6026739</a:t>
            </a:r>
            <a:endParaRPr lang="es-ES" dirty="0"/>
          </a:p>
        </p:txBody>
      </p:sp>
      <p:sp>
        <p:nvSpPr>
          <p:cNvPr id="3" name="Marcador de contenido 2">
            <a:extLst>
              <a:ext uri="{FF2B5EF4-FFF2-40B4-BE49-F238E27FC236}">
                <a16:creationId xmlns:a16="http://schemas.microsoft.com/office/drawing/2014/main" id="{A1DE1BDF-2493-A583-4A8C-BC7E4AC67BE1}"/>
              </a:ext>
            </a:extLst>
          </p:cNvPr>
          <p:cNvSpPr>
            <a:spLocks noGrp="1"/>
          </p:cNvSpPr>
          <p:nvPr>
            <p:ph idx="1"/>
          </p:nvPr>
        </p:nvSpPr>
        <p:spPr/>
        <p:txBody>
          <a:bodyPr vert="horz" lIns="91440" tIns="45720" rIns="91440" bIns="45720" rtlCol="0" anchor="t">
            <a:normAutofit/>
          </a:bodyPr>
          <a:lstStyle/>
          <a:p>
            <a:r>
              <a:rPr lang="es-ES" dirty="0">
                <a:ea typeface="+mn-lt"/>
                <a:cs typeface="+mn-lt"/>
              </a:rPr>
              <a:t>https://academic.oup.com/g3journal/article/9/3/755/60267dasdsa39</a:t>
            </a:r>
            <a:endParaRPr lang="es-ES" dirty="0"/>
          </a:p>
        </p:txBody>
      </p:sp>
      <p:sp>
        <p:nvSpPr>
          <p:cNvPr id="4" name="CuadroTexto 3">
            <a:extLst>
              <a:ext uri="{FF2B5EF4-FFF2-40B4-BE49-F238E27FC236}">
                <a16:creationId xmlns:a16="http://schemas.microsoft.com/office/drawing/2014/main" id="{E4564095-7B66-62F5-FD0A-B6F2F5E44FDB}"/>
              </a:ext>
            </a:extLst>
          </p:cNvPr>
          <p:cNvSpPr txBox="1"/>
          <p:nvPr/>
        </p:nvSpPr>
        <p:spPr>
          <a:xfrm>
            <a:off x="0" y="1335075"/>
            <a:ext cx="5124261"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dirty="0">
                <a:solidFill>
                  <a:schemeClr val="bg1"/>
                </a:solidFill>
              </a:rPr>
              <a:t>RNA/cDNA sequencing with long-read technologies have very good mapping rates to genomic references</a:t>
            </a:r>
          </a:p>
          <a:p>
            <a:pPr marL="285750" indent="-285750">
              <a:buFont typeface="Arial" panose="020B0604020202020204" pitchFamily="34" charset="0"/>
              <a:buChar char="•"/>
            </a:pPr>
            <a:r>
              <a:rPr lang="en-US" dirty="0">
                <a:solidFill>
                  <a:schemeClr val="bg1"/>
                </a:solidFill>
              </a:rPr>
              <a:t>But, there is a significant and worrisome rate of false predictions of splice junctions</a:t>
            </a:r>
          </a:p>
          <a:p>
            <a:pPr marL="285750" indent="-285750">
              <a:buFont typeface="Arial" panose="020B0604020202020204" pitchFamily="34" charset="0"/>
              <a:buChar char="•"/>
            </a:pPr>
            <a:r>
              <a:rPr lang="en-US" dirty="0">
                <a:solidFill>
                  <a:schemeClr val="bg1"/>
                </a:solidFill>
              </a:rPr>
              <a:t>Some tools have problems controlling for highly covered loci (highly expressed genes), i.e., more isoforms (many FP) are predicted when there is high expression</a:t>
            </a:r>
          </a:p>
          <a:p>
            <a:pPr marL="285750" indent="-285750">
              <a:buFont typeface="Arial" panose="020B0604020202020204" pitchFamily="34" charset="0"/>
              <a:buChar char="•"/>
            </a:pPr>
            <a:r>
              <a:rPr lang="en-US" dirty="0">
                <a:solidFill>
                  <a:schemeClr val="bg1"/>
                </a:solidFill>
              </a:rPr>
              <a:t>Long reads are way better than short reads to reconstruct a transcriptome</a:t>
            </a:r>
          </a:p>
          <a:p>
            <a:pPr marL="285750" indent="-285750">
              <a:buFont typeface="Arial" panose="020B0604020202020204" pitchFamily="34" charset="0"/>
              <a:buChar char="•"/>
            </a:pPr>
            <a:r>
              <a:rPr lang="en-US" dirty="0">
                <a:solidFill>
                  <a:schemeClr val="bg1"/>
                </a:solidFill>
              </a:rPr>
              <a:t>Having a genome reference helps considerably</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b="1" dirty="0">
                <a:solidFill>
                  <a:schemeClr val="bg1"/>
                </a:solidFill>
              </a:rPr>
              <a:t>Room for improvement of current </a:t>
            </a:r>
          </a:p>
          <a:p>
            <a:r>
              <a:rPr lang="en-US" b="1" dirty="0">
                <a:solidFill>
                  <a:schemeClr val="bg1"/>
                </a:solidFill>
              </a:rPr>
              <a:t>bioinformatics pipelines</a:t>
            </a:r>
          </a:p>
          <a:p>
            <a:endParaRPr lang="en-US" dirty="0">
              <a:solidFill>
                <a:schemeClr val="bg1"/>
              </a:solidFill>
              <a:hlinkClick r:id="rId2">
                <a:extLst>
                  <a:ext uri="{A12FA001-AC4F-418D-AE19-62706E023703}">
                    <ahyp:hlinkClr xmlns:ahyp="http://schemas.microsoft.com/office/drawing/2018/hyperlinkcolor" val="tx"/>
                  </a:ext>
                </a:extLst>
              </a:hlinkClick>
            </a:endParaRPr>
          </a:p>
          <a:p>
            <a:r>
              <a:rPr lang="en-US" sz="1200" dirty="0">
                <a:solidFill>
                  <a:schemeClr val="bg1"/>
                </a:solidFill>
                <a:hlinkClick r:id="rId2">
                  <a:extLst>
                    <a:ext uri="{A12FA001-AC4F-418D-AE19-62706E023703}">
                      <ahyp:hlinkClr xmlns:ahyp="http://schemas.microsoft.com/office/drawing/2018/hyperlinkcolor" val="tx"/>
                    </a:ext>
                  </a:extLst>
                </a:hlinkClick>
              </a:rPr>
              <a:t>LRGASP: https://www.gencodegenes.org/pages/LRGASP/</a:t>
            </a:r>
          </a:p>
        </p:txBody>
      </p:sp>
      <p:sp>
        <p:nvSpPr>
          <p:cNvPr id="6" name="Título 1">
            <a:extLst>
              <a:ext uri="{FF2B5EF4-FFF2-40B4-BE49-F238E27FC236}">
                <a16:creationId xmlns:a16="http://schemas.microsoft.com/office/drawing/2014/main" id="{2C697234-C2F9-6509-122A-B48ADC8EBE5F}"/>
              </a:ext>
            </a:extLst>
          </p:cNvPr>
          <p:cNvSpPr txBox="1">
            <a:spLocks/>
          </p:cNvSpPr>
          <p:nvPr/>
        </p:nvSpPr>
        <p:spPr>
          <a:xfrm>
            <a:off x="457200" y="118230"/>
            <a:ext cx="4433180" cy="114300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sz="2800" b="1" dirty="0" err="1">
                <a:solidFill>
                  <a:schemeClr val="bg1"/>
                </a:solidFill>
              </a:rPr>
              <a:t>Long</a:t>
            </a:r>
            <a:r>
              <a:rPr lang="pt-BR" sz="2800" b="1" dirty="0">
                <a:solidFill>
                  <a:schemeClr val="bg1"/>
                </a:solidFill>
              </a:rPr>
              <a:t> </a:t>
            </a:r>
            <a:r>
              <a:rPr lang="pt-BR" sz="2800" b="1" dirty="0" err="1">
                <a:solidFill>
                  <a:schemeClr val="bg1"/>
                </a:solidFill>
              </a:rPr>
              <a:t>reads</a:t>
            </a:r>
            <a:r>
              <a:rPr lang="pt-BR" sz="2800" b="1" dirty="0">
                <a:solidFill>
                  <a:schemeClr val="bg1"/>
                </a:solidFill>
              </a:rPr>
              <a:t> do </a:t>
            </a:r>
            <a:r>
              <a:rPr lang="pt-BR" sz="2800" b="1" dirty="0" err="1">
                <a:solidFill>
                  <a:schemeClr val="bg1"/>
                </a:solidFill>
              </a:rPr>
              <a:t>not</a:t>
            </a:r>
            <a:r>
              <a:rPr lang="pt-BR" sz="2800" b="1" dirty="0">
                <a:solidFill>
                  <a:schemeClr val="bg1"/>
                </a:solidFill>
              </a:rPr>
              <a:t> require </a:t>
            </a:r>
            <a:r>
              <a:rPr lang="pt-BR" sz="2800" b="1" dirty="0" err="1">
                <a:solidFill>
                  <a:schemeClr val="bg1"/>
                </a:solidFill>
              </a:rPr>
              <a:t>assembly</a:t>
            </a:r>
            <a:r>
              <a:rPr lang="pt-BR" sz="2800" b="1" dirty="0">
                <a:solidFill>
                  <a:schemeClr val="bg1"/>
                </a:solidFill>
              </a:rPr>
              <a:t>, in </a:t>
            </a:r>
            <a:r>
              <a:rPr lang="pt-BR" sz="2800" b="1" dirty="0" err="1">
                <a:solidFill>
                  <a:schemeClr val="bg1"/>
                </a:solidFill>
              </a:rPr>
              <a:t>theory</a:t>
            </a:r>
            <a:r>
              <a:rPr lang="pt-BR" sz="2800" b="1" dirty="0">
                <a:solidFill>
                  <a:schemeClr val="bg1"/>
                </a:solidFill>
              </a:rPr>
              <a:t>. </a:t>
            </a:r>
            <a:r>
              <a:rPr lang="pt-BR" sz="2800" b="1" dirty="0" err="1">
                <a:solidFill>
                  <a:schemeClr val="bg1"/>
                </a:solidFill>
              </a:rPr>
              <a:t>But</a:t>
            </a:r>
            <a:r>
              <a:rPr lang="pt-BR" sz="2800" b="1" dirty="0">
                <a:solidFill>
                  <a:schemeClr val="bg1"/>
                </a:solidFill>
              </a:rPr>
              <a:t> </a:t>
            </a:r>
            <a:r>
              <a:rPr lang="pt-BR" sz="2800" b="1" dirty="0" err="1">
                <a:solidFill>
                  <a:schemeClr val="bg1"/>
                </a:solidFill>
              </a:rPr>
              <a:t>keep</a:t>
            </a:r>
            <a:r>
              <a:rPr lang="pt-BR" sz="2800" b="1" dirty="0">
                <a:solidFill>
                  <a:schemeClr val="bg1"/>
                </a:solidFill>
              </a:rPr>
              <a:t> in mind</a:t>
            </a:r>
          </a:p>
        </p:txBody>
      </p:sp>
      <p:pic>
        <p:nvPicPr>
          <p:cNvPr id="7" name="Picture 6">
            <a:extLst>
              <a:ext uri="{FF2B5EF4-FFF2-40B4-BE49-F238E27FC236}">
                <a16:creationId xmlns:a16="http://schemas.microsoft.com/office/drawing/2014/main" id="{290FB01C-57F2-DD42-8293-B1B767AFF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587" y="118230"/>
            <a:ext cx="3333738" cy="31852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09C5BF5-8C29-0E41-9AD5-28D3282E9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462" y="3429000"/>
            <a:ext cx="4038089" cy="257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188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DB554-AA70-D2E8-7A01-C6CAE7C2DB13}"/>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8B2AB1CA-196A-29B1-8203-AA4334390F4A}"/>
              </a:ext>
            </a:extLst>
          </p:cNvPr>
          <p:cNvSpPr>
            <a:spLocks noGrp="1"/>
          </p:cNvSpPr>
          <p:nvPr>
            <p:ph idx="1"/>
          </p:nvPr>
        </p:nvSpPr>
        <p:spPr/>
        <p:txBody>
          <a:bodyPr>
            <a:normAutofit/>
          </a:bodyPr>
          <a:lstStyle/>
          <a:p>
            <a:pPr marL="0" indent="0" algn="ctr">
              <a:buNone/>
            </a:pPr>
            <a:r>
              <a:rPr lang="en-US" sz="7200" dirty="0">
                <a:solidFill>
                  <a:schemeClr val="bg1"/>
                </a:solidFill>
              </a:rPr>
              <a:t>What can we learn from transcriptome sequencing?</a:t>
            </a:r>
          </a:p>
        </p:txBody>
      </p:sp>
    </p:spTree>
    <p:extLst>
      <p:ext uri="{BB962C8B-B14F-4D97-AF65-F5344CB8AC3E}">
        <p14:creationId xmlns:p14="http://schemas.microsoft.com/office/powerpoint/2010/main" val="2234403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F63BE2-DFEF-F491-BFCD-C23245DA46D7}"/>
              </a:ext>
            </a:extLst>
          </p:cNvPr>
          <p:cNvSpPr>
            <a:spLocks noGrp="1"/>
          </p:cNvSpPr>
          <p:nvPr>
            <p:ph type="title"/>
          </p:nvPr>
        </p:nvSpPr>
        <p:spPr/>
        <p:txBody>
          <a:bodyPr>
            <a:normAutofit fontScale="90000"/>
          </a:bodyPr>
          <a:lstStyle/>
          <a:p>
            <a:r>
              <a:rPr lang="pt-BR" dirty="0" err="1">
                <a:solidFill>
                  <a:schemeClr val="bg1"/>
                </a:solidFill>
              </a:rPr>
              <a:t>Pan-transcriptomes</a:t>
            </a:r>
            <a:br>
              <a:rPr lang="pt-BR" dirty="0">
                <a:solidFill>
                  <a:schemeClr val="bg1"/>
                </a:solidFill>
              </a:rPr>
            </a:br>
            <a:r>
              <a:rPr lang="pt-BR" dirty="0" err="1">
                <a:solidFill>
                  <a:schemeClr val="bg1"/>
                </a:solidFill>
              </a:rPr>
              <a:t>Pan-genomes</a:t>
            </a:r>
            <a:endParaRPr lang="pt-BR" dirty="0">
              <a:solidFill>
                <a:schemeClr val="bg1"/>
              </a:solidFill>
            </a:endParaRPr>
          </a:p>
        </p:txBody>
      </p:sp>
      <p:sp>
        <p:nvSpPr>
          <p:cNvPr id="3" name="Espaço Reservado para Conteúdo 2">
            <a:extLst>
              <a:ext uri="{FF2B5EF4-FFF2-40B4-BE49-F238E27FC236}">
                <a16:creationId xmlns:a16="http://schemas.microsoft.com/office/drawing/2014/main" id="{20471089-1B13-BA1E-9BF7-188A2BF92AD0}"/>
              </a:ext>
            </a:extLst>
          </p:cNvPr>
          <p:cNvSpPr>
            <a:spLocks noGrp="1"/>
          </p:cNvSpPr>
          <p:nvPr>
            <p:ph idx="1"/>
          </p:nvPr>
        </p:nvSpPr>
        <p:spPr>
          <a:xfrm>
            <a:off x="238125" y="1417639"/>
            <a:ext cx="4410075" cy="4030662"/>
          </a:xfrm>
        </p:spPr>
        <p:txBody>
          <a:bodyPr>
            <a:normAutofit/>
          </a:bodyPr>
          <a:lstStyle/>
          <a:p>
            <a:pPr marL="0" indent="0">
              <a:buNone/>
            </a:pPr>
            <a:r>
              <a:rPr lang="en-US" sz="3600" dirty="0">
                <a:solidFill>
                  <a:schemeClr val="bg1"/>
                </a:solidFill>
              </a:rPr>
              <a:t>We cannot just assume that the genome sequence of a single individual captures all the genetic information of a group</a:t>
            </a:r>
            <a:endParaRPr lang="pt-BR" sz="3600" dirty="0">
              <a:solidFill>
                <a:schemeClr val="bg1"/>
              </a:solidFill>
            </a:endParaRPr>
          </a:p>
        </p:txBody>
      </p:sp>
      <p:pic>
        <p:nvPicPr>
          <p:cNvPr id="2050" name="Picture 2">
            <a:extLst>
              <a:ext uri="{FF2B5EF4-FFF2-40B4-BE49-F238E27FC236}">
                <a16:creationId xmlns:a16="http://schemas.microsoft.com/office/drawing/2014/main" id="{F4F92E08-5FF0-C9F7-EEA6-D43A67A090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64"/>
          <a:stretch/>
        </p:blipFill>
        <p:spPr bwMode="auto">
          <a:xfrm>
            <a:off x="4735885" y="1600200"/>
            <a:ext cx="4278685" cy="384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577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F63BE2-DFEF-F491-BFCD-C23245DA46D7}"/>
              </a:ext>
            </a:extLst>
          </p:cNvPr>
          <p:cNvSpPr>
            <a:spLocks noGrp="1"/>
          </p:cNvSpPr>
          <p:nvPr>
            <p:ph type="title"/>
          </p:nvPr>
        </p:nvSpPr>
        <p:spPr>
          <a:xfrm>
            <a:off x="457200" y="71438"/>
            <a:ext cx="8229600" cy="1143000"/>
          </a:xfrm>
        </p:spPr>
        <p:txBody>
          <a:bodyPr>
            <a:normAutofit fontScale="90000"/>
          </a:bodyPr>
          <a:lstStyle/>
          <a:p>
            <a:r>
              <a:rPr lang="pt-BR" dirty="0" err="1">
                <a:solidFill>
                  <a:schemeClr val="bg1"/>
                </a:solidFill>
              </a:rPr>
              <a:t>Pan-transcriptomes</a:t>
            </a:r>
            <a:r>
              <a:rPr lang="pt-BR" dirty="0">
                <a:solidFill>
                  <a:schemeClr val="bg1"/>
                </a:solidFill>
              </a:rPr>
              <a:t> / </a:t>
            </a:r>
            <a:r>
              <a:rPr lang="pt-BR" dirty="0" err="1">
                <a:solidFill>
                  <a:schemeClr val="bg1"/>
                </a:solidFill>
              </a:rPr>
              <a:t>Pan-genomes</a:t>
            </a:r>
            <a:br>
              <a:rPr lang="pt-BR" dirty="0">
                <a:solidFill>
                  <a:schemeClr val="bg1"/>
                </a:solidFill>
              </a:rPr>
            </a:br>
            <a:r>
              <a:rPr lang="pt-BR" dirty="0" err="1">
                <a:solidFill>
                  <a:schemeClr val="bg1"/>
                </a:solidFill>
              </a:rPr>
              <a:t>Methods</a:t>
            </a:r>
            <a:endParaRPr lang="pt-BR" dirty="0">
              <a:solidFill>
                <a:schemeClr val="bg1"/>
              </a:solidFill>
            </a:endParaRPr>
          </a:p>
        </p:txBody>
      </p:sp>
      <p:grpSp>
        <p:nvGrpSpPr>
          <p:cNvPr id="12" name="Agrupar 11">
            <a:extLst>
              <a:ext uri="{FF2B5EF4-FFF2-40B4-BE49-F238E27FC236}">
                <a16:creationId xmlns:a16="http://schemas.microsoft.com/office/drawing/2014/main" id="{4A8A5557-4EE7-22BB-2074-639EE7D73E8F}"/>
              </a:ext>
            </a:extLst>
          </p:cNvPr>
          <p:cNvGrpSpPr/>
          <p:nvPr/>
        </p:nvGrpSpPr>
        <p:grpSpPr>
          <a:xfrm>
            <a:off x="115889" y="1439376"/>
            <a:ext cx="4572000" cy="4469041"/>
            <a:chOff x="115889" y="1439376"/>
            <a:chExt cx="4572000" cy="4469041"/>
          </a:xfrm>
        </p:grpSpPr>
        <p:pic>
          <p:nvPicPr>
            <p:cNvPr id="1026" name="Picture 2">
              <a:extLst>
                <a:ext uri="{FF2B5EF4-FFF2-40B4-BE49-F238E27FC236}">
                  <a16:creationId xmlns:a16="http://schemas.microsoft.com/office/drawing/2014/main" id="{A4807804-A83B-7087-7B30-2A88CF52E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9" y="1773238"/>
              <a:ext cx="4456396" cy="3865562"/>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E3005F2B-1416-9C73-088A-C248B5BBE672}"/>
                </a:ext>
              </a:extLst>
            </p:cNvPr>
            <p:cNvSpPr txBox="1"/>
            <p:nvPr/>
          </p:nvSpPr>
          <p:spPr>
            <a:xfrm>
              <a:off x="115889" y="5677585"/>
              <a:ext cx="4572000" cy="230832"/>
            </a:xfrm>
            <a:prstGeom prst="rect">
              <a:avLst/>
            </a:prstGeom>
            <a:noFill/>
          </p:spPr>
          <p:txBody>
            <a:bodyPr wrap="square">
              <a:spAutoFit/>
            </a:bodyPr>
            <a:lstStyle/>
            <a:p>
              <a:r>
                <a:rPr lang="pt-BR" sz="900" dirty="0">
                  <a:solidFill>
                    <a:schemeClr val="bg1"/>
                  </a:solidFill>
                </a:rPr>
                <a:t>https://www.ncbi.nlm.nih.gov/pmc/articles/PMC5306281</a:t>
              </a:r>
            </a:p>
          </p:txBody>
        </p:sp>
        <p:sp>
          <p:nvSpPr>
            <p:cNvPr id="10" name="CaixaDeTexto 9">
              <a:extLst>
                <a:ext uri="{FF2B5EF4-FFF2-40B4-BE49-F238E27FC236}">
                  <a16:creationId xmlns:a16="http://schemas.microsoft.com/office/drawing/2014/main" id="{AF74868A-3F1C-BDC7-DBEE-5C3FB096AAD9}"/>
                </a:ext>
              </a:extLst>
            </p:cNvPr>
            <p:cNvSpPr txBox="1"/>
            <p:nvPr/>
          </p:nvSpPr>
          <p:spPr>
            <a:xfrm>
              <a:off x="115889" y="1439376"/>
              <a:ext cx="4011996" cy="307777"/>
            </a:xfrm>
            <a:prstGeom prst="rect">
              <a:avLst/>
            </a:prstGeom>
            <a:noFill/>
          </p:spPr>
          <p:txBody>
            <a:bodyPr wrap="none" rtlCol="0">
              <a:spAutoFit/>
            </a:bodyPr>
            <a:lstStyle/>
            <a:p>
              <a:r>
                <a:rPr lang="en-US" sz="1400" b="1" dirty="0">
                  <a:solidFill>
                    <a:schemeClr val="bg1"/>
                  </a:solidFill>
                </a:rPr>
                <a:t>Alignment and sequence similarity based clustering</a:t>
              </a:r>
              <a:endParaRPr lang="pt-BR" sz="1400" b="1" dirty="0">
                <a:solidFill>
                  <a:schemeClr val="bg1"/>
                </a:solidFill>
              </a:endParaRPr>
            </a:p>
          </p:txBody>
        </p:sp>
      </p:grpSp>
      <p:grpSp>
        <p:nvGrpSpPr>
          <p:cNvPr id="13" name="Agrupar 12">
            <a:extLst>
              <a:ext uri="{FF2B5EF4-FFF2-40B4-BE49-F238E27FC236}">
                <a16:creationId xmlns:a16="http://schemas.microsoft.com/office/drawing/2014/main" id="{3B17A43F-7D7E-8ACA-59CE-584CE1E878DE}"/>
              </a:ext>
            </a:extLst>
          </p:cNvPr>
          <p:cNvGrpSpPr/>
          <p:nvPr/>
        </p:nvGrpSpPr>
        <p:grpSpPr>
          <a:xfrm>
            <a:off x="4932639" y="1437887"/>
            <a:ext cx="4572000" cy="4447362"/>
            <a:chOff x="4932639" y="1437887"/>
            <a:chExt cx="4572000" cy="4447362"/>
          </a:xfrm>
        </p:grpSpPr>
        <p:pic>
          <p:nvPicPr>
            <p:cNvPr id="1028" name="Picture 4" descr="A diagram of a pangenome graph and transcript annotations eventually leading to haplotype -specific transcripts.">
              <a:extLst>
                <a:ext uri="{FF2B5EF4-FFF2-40B4-BE49-F238E27FC236}">
                  <a16:creationId xmlns:a16="http://schemas.microsoft.com/office/drawing/2014/main" id="{3B18A588-799B-6A03-D556-FC9EBF2C1F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01" r="15333"/>
            <a:stretch/>
          </p:blipFill>
          <p:spPr bwMode="auto">
            <a:xfrm>
              <a:off x="5021539" y="1773237"/>
              <a:ext cx="4006571" cy="3865563"/>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DA0A7EDC-4970-71F4-48D0-8E444A83A6AC}"/>
                </a:ext>
              </a:extLst>
            </p:cNvPr>
            <p:cNvSpPr txBox="1"/>
            <p:nvPr/>
          </p:nvSpPr>
          <p:spPr>
            <a:xfrm>
              <a:off x="4932639" y="5654417"/>
              <a:ext cx="4572000" cy="230832"/>
            </a:xfrm>
            <a:prstGeom prst="rect">
              <a:avLst/>
            </a:prstGeom>
            <a:noFill/>
          </p:spPr>
          <p:txBody>
            <a:bodyPr wrap="square">
              <a:spAutoFit/>
            </a:bodyPr>
            <a:lstStyle/>
            <a:p>
              <a:r>
                <a:rPr lang="pt-BR" sz="900" dirty="0">
                  <a:solidFill>
                    <a:schemeClr val="bg1"/>
                  </a:solidFill>
                </a:rPr>
                <a:t>https://www.nature.com/articles/s41592-022-01731-9</a:t>
              </a:r>
            </a:p>
          </p:txBody>
        </p:sp>
        <p:sp>
          <p:nvSpPr>
            <p:cNvPr id="11" name="CaixaDeTexto 10">
              <a:extLst>
                <a:ext uri="{FF2B5EF4-FFF2-40B4-BE49-F238E27FC236}">
                  <a16:creationId xmlns:a16="http://schemas.microsoft.com/office/drawing/2014/main" id="{E8193401-E65C-7A27-42EB-2765DCD45C07}"/>
                </a:ext>
              </a:extLst>
            </p:cNvPr>
            <p:cNvSpPr txBox="1"/>
            <p:nvPr/>
          </p:nvSpPr>
          <p:spPr>
            <a:xfrm>
              <a:off x="4932639" y="1437887"/>
              <a:ext cx="2973699" cy="307777"/>
            </a:xfrm>
            <a:prstGeom prst="rect">
              <a:avLst/>
            </a:prstGeom>
            <a:noFill/>
          </p:spPr>
          <p:txBody>
            <a:bodyPr wrap="none" rtlCol="0">
              <a:spAutoFit/>
            </a:bodyPr>
            <a:lstStyle/>
            <a:p>
              <a:r>
                <a:rPr lang="en-US" sz="1400" b="1" dirty="0">
                  <a:solidFill>
                    <a:schemeClr val="bg1"/>
                  </a:solidFill>
                </a:rPr>
                <a:t>Alignment and splice graph clustering</a:t>
              </a:r>
              <a:endParaRPr lang="pt-BR" sz="1400" b="1" dirty="0">
                <a:solidFill>
                  <a:schemeClr val="bg1"/>
                </a:solidFill>
              </a:endParaRPr>
            </a:p>
          </p:txBody>
        </p:sp>
      </p:grpSp>
    </p:spTree>
    <p:extLst>
      <p:ext uri="{BB962C8B-B14F-4D97-AF65-F5344CB8AC3E}">
        <p14:creationId xmlns:p14="http://schemas.microsoft.com/office/powerpoint/2010/main" val="164399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C08DC2E7-741C-8714-C30C-5B645157EA21}"/>
              </a:ext>
            </a:extLst>
          </p:cNvPr>
          <p:cNvSpPr>
            <a:spLocks noGrp="1"/>
          </p:cNvSpPr>
          <p:nvPr>
            <p:ph type="title"/>
          </p:nvPr>
        </p:nvSpPr>
        <p:spPr>
          <a:xfrm>
            <a:off x="18704" y="27423"/>
            <a:ext cx="9125296" cy="1170905"/>
          </a:xfrm>
        </p:spPr>
        <p:txBody>
          <a:bodyPr>
            <a:noAutofit/>
          </a:bodyPr>
          <a:lstStyle/>
          <a:p>
            <a:r>
              <a:rPr lang="en-US" sz="3200" dirty="0"/>
              <a:t>Lessons from human genome sequencing in Africa</a:t>
            </a:r>
            <a:endParaRPr lang="pt-BR" sz="3600" dirty="0"/>
          </a:p>
        </p:txBody>
      </p:sp>
      <p:sp>
        <p:nvSpPr>
          <p:cNvPr id="19" name="CaixaDeTexto 18">
            <a:extLst>
              <a:ext uri="{FF2B5EF4-FFF2-40B4-BE49-F238E27FC236}">
                <a16:creationId xmlns:a16="http://schemas.microsoft.com/office/drawing/2014/main" id="{FBDD2314-A01C-4093-8072-135B3E583CB5}"/>
              </a:ext>
            </a:extLst>
          </p:cNvPr>
          <p:cNvSpPr txBox="1"/>
          <p:nvPr/>
        </p:nvSpPr>
        <p:spPr>
          <a:xfrm>
            <a:off x="559563" y="1124994"/>
            <a:ext cx="3012312" cy="230832"/>
          </a:xfrm>
          <a:prstGeom prst="rect">
            <a:avLst/>
          </a:prstGeom>
          <a:noFill/>
        </p:spPr>
        <p:txBody>
          <a:bodyPr wrap="square">
            <a:spAutoFit/>
          </a:bodyPr>
          <a:lstStyle/>
          <a:p>
            <a:r>
              <a:rPr lang="pt-BR" sz="900" dirty="0"/>
              <a:t>2019 - https://www.nature.com/articles/s41588-018-0273-y</a:t>
            </a:r>
          </a:p>
        </p:txBody>
      </p:sp>
      <p:pic>
        <p:nvPicPr>
          <p:cNvPr id="3" name="Imagem 2">
            <a:extLst>
              <a:ext uri="{FF2B5EF4-FFF2-40B4-BE49-F238E27FC236}">
                <a16:creationId xmlns:a16="http://schemas.microsoft.com/office/drawing/2014/main" id="{7B0CF258-9E39-9669-1B79-ED7EC3EF4DFB}"/>
              </a:ext>
            </a:extLst>
          </p:cNvPr>
          <p:cNvPicPr>
            <a:picLocks noChangeAspect="1"/>
          </p:cNvPicPr>
          <p:nvPr/>
        </p:nvPicPr>
        <p:blipFill>
          <a:blip r:embed="rId2"/>
          <a:stretch>
            <a:fillRect/>
          </a:stretch>
        </p:blipFill>
        <p:spPr>
          <a:xfrm>
            <a:off x="637781" y="1279611"/>
            <a:ext cx="3124200" cy="1857820"/>
          </a:xfrm>
          <a:prstGeom prst="rect">
            <a:avLst/>
          </a:prstGeom>
        </p:spPr>
      </p:pic>
      <p:sp>
        <p:nvSpPr>
          <p:cNvPr id="4" name="CaixaDeTexto 3">
            <a:extLst>
              <a:ext uri="{FF2B5EF4-FFF2-40B4-BE49-F238E27FC236}">
                <a16:creationId xmlns:a16="http://schemas.microsoft.com/office/drawing/2014/main" id="{8D49BAF9-71A2-B38D-5D01-E7EA32042A69}"/>
              </a:ext>
            </a:extLst>
          </p:cNvPr>
          <p:cNvSpPr txBox="1"/>
          <p:nvPr/>
        </p:nvSpPr>
        <p:spPr>
          <a:xfrm>
            <a:off x="481766" y="3161511"/>
            <a:ext cx="3717929" cy="1061829"/>
          </a:xfrm>
          <a:prstGeom prst="rect">
            <a:avLst/>
          </a:prstGeom>
          <a:noFill/>
        </p:spPr>
        <p:txBody>
          <a:bodyPr wrap="square" rtlCol="0">
            <a:spAutoFit/>
          </a:bodyPr>
          <a:lstStyle/>
          <a:p>
            <a:pPr algn="just"/>
            <a:r>
              <a:rPr lang="en-US" sz="1050" dirty="0"/>
              <a:t>~300Mbp (10% of genome length) are not present in the reference sequence </a:t>
            </a:r>
            <a:r>
              <a:rPr lang="pt-BR" sz="1050" b="0" i="0" dirty="0">
                <a:solidFill>
                  <a:srgbClr val="222222"/>
                </a:solidFill>
                <a:effectLst/>
                <a:latin typeface="Harding"/>
              </a:rPr>
              <a:t>GRCh38, </a:t>
            </a:r>
            <a:r>
              <a:rPr lang="pt-BR" sz="1050" b="0" i="0" dirty="0" err="1">
                <a:solidFill>
                  <a:srgbClr val="222222"/>
                </a:solidFill>
                <a:effectLst/>
                <a:latin typeface="Harding"/>
              </a:rPr>
              <a:t>approx</a:t>
            </a:r>
            <a:r>
              <a:rPr lang="pt-BR" sz="1050" b="0" i="0" dirty="0">
                <a:solidFill>
                  <a:srgbClr val="222222"/>
                </a:solidFill>
                <a:effectLst/>
                <a:latin typeface="Harding"/>
              </a:rPr>
              <a:t>. </a:t>
            </a:r>
            <a:r>
              <a:rPr lang="en-US" sz="1050" b="0" i="0" dirty="0">
                <a:solidFill>
                  <a:srgbClr val="222222"/>
                </a:solidFill>
                <a:effectLst/>
                <a:latin typeface="Harding"/>
              </a:rPr>
              <a:t>half of that is not shared either with Korean nor Chinese sequences. Improvement of </a:t>
            </a:r>
            <a:r>
              <a:rPr lang="en-US" sz="1050" dirty="0">
                <a:solidFill>
                  <a:srgbClr val="222222"/>
                </a:solidFill>
                <a:latin typeface="Harding"/>
              </a:rPr>
              <a:t>reference genome (T2T-CHM13) still show the high divergence of African samples. </a:t>
            </a:r>
            <a:r>
              <a:rPr lang="en-US" sz="1050" b="0" i="0" dirty="0">
                <a:solidFill>
                  <a:srgbClr val="222222"/>
                </a:solidFill>
                <a:effectLst/>
                <a:latin typeface="Harding"/>
              </a:rPr>
              <a:t>Som</a:t>
            </a:r>
            <a:r>
              <a:rPr lang="en-US" sz="1050" dirty="0">
                <a:solidFill>
                  <a:srgbClr val="222222"/>
                </a:solidFill>
                <a:latin typeface="Harding"/>
              </a:rPr>
              <a:t>e of the</a:t>
            </a:r>
            <a:r>
              <a:rPr lang="en-US" sz="1050" b="0" i="0" dirty="0">
                <a:solidFill>
                  <a:srgbClr val="222222"/>
                </a:solidFill>
                <a:effectLst/>
                <a:latin typeface="Harding"/>
              </a:rPr>
              <a:t>se novel regions, carry protein-coding genes. What is the functional importance of that?</a:t>
            </a:r>
            <a:endParaRPr lang="en-US" sz="1050" dirty="0"/>
          </a:p>
        </p:txBody>
      </p:sp>
      <p:pic>
        <p:nvPicPr>
          <p:cNvPr id="3074" name="Picture 2">
            <a:extLst>
              <a:ext uri="{FF2B5EF4-FFF2-40B4-BE49-F238E27FC236}">
                <a16:creationId xmlns:a16="http://schemas.microsoft.com/office/drawing/2014/main" id="{C849D135-A346-3574-2AF4-B703167ECE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28" b="2141"/>
          <a:stretch/>
        </p:blipFill>
        <p:spPr bwMode="auto">
          <a:xfrm>
            <a:off x="4572000" y="1510442"/>
            <a:ext cx="4308475" cy="4113072"/>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9A96F86C-05C9-979A-FB34-39DB65520A75}"/>
              </a:ext>
            </a:extLst>
          </p:cNvPr>
          <p:cNvSpPr txBox="1"/>
          <p:nvPr/>
        </p:nvSpPr>
        <p:spPr>
          <a:xfrm>
            <a:off x="4540251" y="5571089"/>
            <a:ext cx="4733924" cy="230832"/>
          </a:xfrm>
          <a:prstGeom prst="rect">
            <a:avLst/>
          </a:prstGeom>
          <a:noFill/>
        </p:spPr>
        <p:txBody>
          <a:bodyPr wrap="square">
            <a:spAutoFit/>
          </a:bodyPr>
          <a:lstStyle/>
          <a:p>
            <a:r>
              <a:rPr lang="pt-BR" sz="900" dirty="0"/>
              <a:t>https://www.nature.com/articles/d41586-022-00726-y</a:t>
            </a:r>
          </a:p>
        </p:txBody>
      </p:sp>
      <p:sp>
        <p:nvSpPr>
          <p:cNvPr id="8" name="CaixaDeTexto 7">
            <a:extLst>
              <a:ext uri="{FF2B5EF4-FFF2-40B4-BE49-F238E27FC236}">
                <a16:creationId xmlns:a16="http://schemas.microsoft.com/office/drawing/2014/main" id="{7D9AAF14-93DE-3EDF-F078-D53E5B56FD86}"/>
              </a:ext>
            </a:extLst>
          </p:cNvPr>
          <p:cNvSpPr txBox="1"/>
          <p:nvPr/>
        </p:nvSpPr>
        <p:spPr>
          <a:xfrm>
            <a:off x="4995828" y="1195449"/>
            <a:ext cx="3460819" cy="369332"/>
          </a:xfrm>
          <a:prstGeom prst="rect">
            <a:avLst/>
          </a:prstGeom>
          <a:noFill/>
        </p:spPr>
        <p:txBody>
          <a:bodyPr wrap="none" rtlCol="0">
            <a:spAutoFit/>
          </a:bodyPr>
          <a:lstStyle/>
          <a:p>
            <a:r>
              <a:rPr lang="en-US" dirty="0"/>
              <a:t>Pan-genome/transcriptome graphs</a:t>
            </a:r>
            <a:endParaRPr lang="pt-BR" dirty="0"/>
          </a:p>
        </p:txBody>
      </p:sp>
      <p:pic>
        <p:nvPicPr>
          <p:cNvPr id="5" name="Imagem 4">
            <a:extLst>
              <a:ext uri="{FF2B5EF4-FFF2-40B4-BE49-F238E27FC236}">
                <a16:creationId xmlns:a16="http://schemas.microsoft.com/office/drawing/2014/main" id="{5D1B60A1-04F8-9436-AC1B-289F2076C559}"/>
              </a:ext>
            </a:extLst>
          </p:cNvPr>
          <p:cNvPicPr>
            <a:picLocks noChangeAspect="1"/>
          </p:cNvPicPr>
          <p:nvPr/>
        </p:nvPicPr>
        <p:blipFill>
          <a:blip r:embed="rId4"/>
          <a:stretch>
            <a:fillRect/>
          </a:stretch>
        </p:blipFill>
        <p:spPr>
          <a:xfrm>
            <a:off x="604830" y="4250502"/>
            <a:ext cx="3405901" cy="1314473"/>
          </a:xfrm>
          <a:prstGeom prst="rect">
            <a:avLst/>
          </a:prstGeom>
        </p:spPr>
      </p:pic>
      <p:sp>
        <p:nvSpPr>
          <p:cNvPr id="9" name="CaixaDeTexto 8">
            <a:extLst>
              <a:ext uri="{FF2B5EF4-FFF2-40B4-BE49-F238E27FC236}">
                <a16:creationId xmlns:a16="http://schemas.microsoft.com/office/drawing/2014/main" id="{B74A62FB-D50F-6B45-4D26-C6ED4C99068A}"/>
              </a:ext>
            </a:extLst>
          </p:cNvPr>
          <p:cNvSpPr txBox="1"/>
          <p:nvPr/>
        </p:nvSpPr>
        <p:spPr>
          <a:xfrm>
            <a:off x="523350" y="4604449"/>
            <a:ext cx="3104076" cy="209847"/>
          </a:xfrm>
          <a:prstGeom prst="rect">
            <a:avLst/>
          </a:prstGeom>
          <a:noFill/>
        </p:spPr>
        <p:txBody>
          <a:bodyPr wrap="square">
            <a:spAutoFit/>
          </a:bodyPr>
          <a:lstStyle/>
          <a:p>
            <a:r>
              <a:rPr lang="pt-BR" sz="900" dirty="0"/>
              <a:t>2022 - https://www.nature.com/articles/s41467-022-28648-3</a:t>
            </a:r>
          </a:p>
        </p:txBody>
      </p:sp>
      <p:sp>
        <p:nvSpPr>
          <p:cNvPr id="10" name="CaixaDeTexto 9">
            <a:extLst>
              <a:ext uri="{FF2B5EF4-FFF2-40B4-BE49-F238E27FC236}">
                <a16:creationId xmlns:a16="http://schemas.microsoft.com/office/drawing/2014/main" id="{BB87D740-0F8D-2EDA-01C7-FD49E9C91E10}"/>
              </a:ext>
            </a:extLst>
          </p:cNvPr>
          <p:cNvSpPr txBox="1"/>
          <p:nvPr/>
        </p:nvSpPr>
        <p:spPr>
          <a:xfrm>
            <a:off x="559563" y="5571089"/>
            <a:ext cx="3621447" cy="415498"/>
          </a:xfrm>
          <a:prstGeom prst="rect">
            <a:avLst/>
          </a:prstGeom>
          <a:noFill/>
        </p:spPr>
        <p:txBody>
          <a:bodyPr wrap="square" rtlCol="0">
            <a:spAutoFit/>
          </a:bodyPr>
          <a:lstStyle/>
          <a:p>
            <a:pPr algn="just"/>
            <a:r>
              <a:rPr lang="en-US" sz="1050" dirty="0"/>
              <a:t>~</a:t>
            </a:r>
            <a:r>
              <a:rPr lang="pt-BR" sz="1050" dirty="0"/>
              <a:t>9 </a:t>
            </a:r>
            <a:r>
              <a:rPr lang="en-US" sz="1050" dirty="0"/>
              <a:t>Mbps not found in human genome reference, neither other human genomes</a:t>
            </a:r>
          </a:p>
        </p:txBody>
      </p:sp>
    </p:spTree>
    <p:extLst>
      <p:ext uri="{BB962C8B-B14F-4D97-AF65-F5344CB8AC3E}">
        <p14:creationId xmlns:p14="http://schemas.microsoft.com/office/powerpoint/2010/main" val="361005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661EB42-79AD-9699-2E9E-57CC3AAD2164}"/>
              </a:ext>
            </a:extLst>
          </p:cNvPr>
          <p:cNvPicPr>
            <a:picLocks noChangeAspect="1"/>
          </p:cNvPicPr>
          <p:nvPr/>
        </p:nvPicPr>
        <p:blipFill>
          <a:blip r:embed="rId2"/>
          <a:stretch>
            <a:fillRect/>
          </a:stretch>
        </p:blipFill>
        <p:spPr>
          <a:xfrm>
            <a:off x="523498" y="398353"/>
            <a:ext cx="3723981" cy="5400392"/>
          </a:xfrm>
          <a:prstGeom prst="rect">
            <a:avLst/>
          </a:prstGeom>
        </p:spPr>
      </p:pic>
      <p:grpSp>
        <p:nvGrpSpPr>
          <p:cNvPr id="8" name="Agrupar 7">
            <a:extLst>
              <a:ext uri="{FF2B5EF4-FFF2-40B4-BE49-F238E27FC236}">
                <a16:creationId xmlns:a16="http://schemas.microsoft.com/office/drawing/2014/main" id="{BCC93DFC-BC45-536B-3EA1-9898CFA00253}"/>
              </a:ext>
            </a:extLst>
          </p:cNvPr>
          <p:cNvGrpSpPr/>
          <p:nvPr/>
        </p:nvGrpSpPr>
        <p:grpSpPr>
          <a:xfrm>
            <a:off x="4427144" y="3750722"/>
            <a:ext cx="4572001" cy="1863422"/>
            <a:chOff x="4427144" y="3886914"/>
            <a:chExt cx="4572001" cy="1863422"/>
          </a:xfrm>
        </p:grpSpPr>
        <p:pic>
          <p:nvPicPr>
            <p:cNvPr id="7" name="Imagem 6">
              <a:extLst>
                <a:ext uri="{FF2B5EF4-FFF2-40B4-BE49-F238E27FC236}">
                  <a16:creationId xmlns:a16="http://schemas.microsoft.com/office/drawing/2014/main" id="{12810EBC-F0C1-873A-D50E-CAC20376764A}"/>
                </a:ext>
              </a:extLst>
            </p:cNvPr>
            <p:cNvPicPr>
              <a:picLocks noChangeAspect="1"/>
            </p:cNvPicPr>
            <p:nvPr/>
          </p:nvPicPr>
          <p:blipFill>
            <a:blip r:embed="rId3"/>
            <a:stretch>
              <a:fillRect/>
            </a:stretch>
          </p:blipFill>
          <p:spPr>
            <a:xfrm>
              <a:off x="4427144" y="3886914"/>
              <a:ext cx="4572000" cy="1351309"/>
            </a:xfrm>
            <a:prstGeom prst="rect">
              <a:avLst/>
            </a:prstGeom>
          </p:spPr>
        </p:pic>
        <p:pic>
          <p:nvPicPr>
            <p:cNvPr id="9" name="Imagem 8">
              <a:extLst>
                <a:ext uri="{FF2B5EF4-FFF2-40B4-BE49-F238E27FC236}">
                  <a16:creationId xmlns:a16="http://schemas.microsoft.com/office/drawing/2014/main" id="{C0F25269-2F64-1693-BC6F-8E5828C24D12}"/>
                </a:ext>
              </a:extLst>
            </p:cNvPr>
            <p:cNvPicPr>
              <a:picLocks noChangeAspect="1"/>
            </p:cNvPicPr>
            <p:nvPr/>
          </p:nvPicPr>
          <p:blipFill>
            <a:blip r:embed="rId4"/>
            <a:stretch>
              <a:fillRect/>
            </a:stretch>
          </p:blipFill>
          <p:spPr>
            <a:xfrm>
              <a:off x="4427145" y="5238223"/>
              <a:ext cx="4572000" cy="512113"/>
            </a:xfrm>
            <a:prstGeom prst="rect">
              <a:avLst/>
            </a:prstGeom>
          </p:spPr>
        </p:pic>
      </p:grpSp>
      <p:pic>
        <p:nvPicPr>
          <p:cNvPr id="4" name="Imagem 3">
            <a:extLst>
              <a:ext uri="{FF2B5EF4-FFF2-40B4-BE49-F238E27FC236}">
                <a16:creationId xmlns:a16="http://schemas.microsoft.com/office/drawing/2014/main" id="{215FEB69-72B2-67DA-DBAB-B0655558408E}"/>
              </a:ext>
            </a:extLst>
          </p:cNvPr>
          <p:cNvPicPr>
            <a:picLocks noChangeAspect="1"/>
          </p:cNvPicPr>
          <p:nvPr/>
        </p:nvPicPr>
        <p:blipFill>
          <a:blip r:embed="rId5"/>
          <a:stretch>
            <a:fillRect/>
          </a:stretch>
        </p:blipFill>
        <p:spPr>
          <a:xfrm>
            <a:off x="4427144" y="575375"/>
            <a:ext cx="4571999" cy="2400096"/>
          </a:xfrm>
          <a:prstGeom prst="rect">
            <a:avLst/>
          </a:prstGeom>
        </p:spPr>
      </p:pic>
    </p:spTree>
    <p:extLst>
      <p:ext uri="{BB962C8B-B14F-4D97-AF65-F5344CB8AC3E}">
        <p14:creationId xmlns:p14="http://schemas.microsoft.com/office/powerpoint/2010/main" val="3143227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C08DC2E7-741C-8714-C30C-5B645157EA21}"/>
              </a:ext>
            </a:extLst>
          </p:cNvPr>
          <p:cNvSpPr>
            <a:spLocks noGrp="1"/>
          </p:cNvSpPr>
          <p:nvPr>
            <p:ph type="title"/>
          </p:nvPr>
        </p:nvSpPr>
        <p:spPr>
          <a:xfrm>
            <a:off x="-27159" y="55084"/>
            <a:ext cx="9125296" cy="670859"/>
          </a:xfrm>
        </p:spPr>
        <p:txBody>
          <a:bodyPr>
            <a:noAutofit/>
          </a:bodyPr>
          <a:lstStyle/>
          <a:p>
            <a:r>
              <a:rPr lang="en-US" sz="3200" b="1" dirty="0"/>
              <a:t>Pan-</a:t>
            </a:r>
            <a:r>
              <a:rPr lang="en-US" sz="3200" b="1" i="1" dirty="0" err="1"/>
              <a:t>Zea</a:t>
            </a:r>
            <a:r>
              <a:rPr lang="en-US" sz="3200" b="1" dirty="0"/>
              <a:t> genome</a:t>
            </a:r>
            <a:endParaRPr lang="pt-BR" sz="3600" b="1" dirty="0"/>
          </a:p>
        </p:txBody>
      </p:sp>
      <p:sp>
        <p:nvSpPr>
          <p:cNvPr id="7" name="CaixaDeTexto 6">
            <a:extLst>
              <a:ext uri="{FF2B5EF4-FFF2-40B4-BE49-F238E27FC236}">
                <a16:creationId xmlns:a16="http://schemas.microsoft.com/office/drawing/2014/main" id="{9A96F86C-05C9-979A-FB34-39DB65520A75}"/>
              </a:ext>
            </a:extLst>
          </p:cNvPr>
          <p:cNvSpPr txBox="1"/>
          <p:nvPr/>
        </p:nvSpPr>
        <p:spPr>
          <a:xfrm>
            <a:off x="-27159" y="2262542"/>
            <a:ext cx="4733924" cy="200055"/>
          </a:xfrm>
          <a:prstGeom prst="rect">
            <a:avLst/>
          </a:prstGeom>
          <a:noFill/>
        </p:spPr>
        <p:txBody>
          <a:bodyPr wrap="square">
            <a:spAutoFit/>
          </a:bodyPr>
          <a:lstStyle/>
          <a:p>
            <a:r>
              <a:rPr lang="pt-BR" sz="700" dirty="0"/>
              <a:t>https://genomebiology.biomedcentral.com/articles/10.1186/s13059-022-02742-7</a:t>
            </a:r>
          </a:p>
        </p:txBody>
      </p:sp>
      <p:pic>
        <p:nvPicPr>
          <p:cNvPr id="6" name="Imagem 5">
            <a:extLst>
              <a:ext uri="{FF2B5EF4-FFF2-40B4-BE49-F238E27FC236}">
                <a16:creationId xmlns:a16="http://schemas.microsoft.com/office/drawing/2014/main" id="{C613DB4D-0A06-0367-EEEB-7C1BC2EFFC96}"/>
              </a:ext>
            </a:extLst>
          </p:cNvPr>
          <p:cNvPicPr>
            <a:picLocks noChangeAspect="1"/>
          </p:cNvPicPr>
          <p:nvPr/>
        </p:nvPicPr>
        <p:blipFill>
          <a:blip r:embed="rId3"/>
          <a:stretch>
            <a:fillRect/>
          </a:stretch>
        </p:blipFill>
        <p:spPr>
          <a:xfrm>
            <a:off x="18704" y="967496"/>
            <a:ext cx="4797740" cy="1349364"/>
          </a:xfrm>
          <a:prstGeom prst="rect">
            <a:avLst/>
          </a:prstGeom>
        </p:spPr>
      </p:pic>
      <p:sp>
        <p:nvSpPr>
          <p:cNvPr id="12" name="CaixaDeTexto 11">
            <a:extLst>
              <a:ext uri="{FF2B5EF4-FFF2-40B4-BE49-F238E27FC236}">
                <a16:creationId xmlns:a16="http://schemas.microsoft.com/office/drawing/2014/main" id="{DD0CBC37-9C81-E69F-3712-765010AE877A}"/>
              </a:ext>
            </a:extLst>
          </p:cNvPr>
          <p:cNvSpPr txBox="1"/>
          <p:nvPr/>
        </p:nvSpPr>
        <p:spPr>
          <a:xfrm>
            <a:off x="4935271" y="1114997"/>
            <a:ext cx="4089902" cy="1169551"/>
          </a:xfrm>
          <a:prstGeom prst="rect">
            <a:avLst/>
          </a:prstGeom>
          <a:noFill/>
        </p:spPr>
        <p:txBody>
          <a:bodyPr wrap="square">
            <a:spAutoFit/>
          </a:bodyPr>
          <a:lstStyle/>
          <a:p>
            <a:r>
              <a:rPr lang="pt-BR" sz="1400" b="0" i="0" dirty="0">
                <a:solidFill>
                  <a:srgbClr val="333333"/>
                </a:solidFill>
                <a:effectLst/>
                <a:latin typeface="Georgia" panose="02040502050405020303" pitchFamily="18" charset="0"/>
              </a:rPr>
              <a:t>B73 </a:t>
            </a:r>
            <a:r>
              <a:rPr lang="pt-BR" sz="1400" b="0" i="0" dirty="0" err="1">
                <a:solidFill>
                  <a:srgbClr val="333333"/>
                </a:solidFill>
                <a:effectLst/>
                <a:latin typeface="Georgia" panose="02040502050405020303" pitchFamily="18" charset="0"/>
              </a:rPr>
              <a:t>reference</a:t>
            </a:r>
            <a:r>
              <a:rPr lang="pt-BR" sz="1400" b="0" i="0" dirty="0">
                <a:solidFill>
                  <a:srgbClr val="333333"/>
                </a:solidFill>
                <a:effectLst/>
                <a:latin typeface="Georgia" panose="02040502050405020303" pitchFamily="18" charset="0"/>
              </a:rPr>
              <a:t> </a:t>
            </a:r>
            <a:r>
              <a:rPr lang="pt-BR" sz="1400" b="0" i="0" dirty="0" err="1">
                <a:solidFill>
                  <a:srgbClr val="333333"/>
                </a:solidFill>
                <a:effectLst/>
                <a:latin typeface="Georgia" panose="02040502050405020303" pitchFamily="18" charset="0"/>
              </a:rPr>
              <a:t>genome</a:t>
            </a:r>
            <a:r>
              <a:rPr lang="pt-BR" sz="1400" b="0" i="0" dirty="0">
                <a:solidFill>
                  <a:srgbClr val="333333"/>
                </a:solidFill>
                <a:effectLst/>
                <a:latin typeface="Georgia" panose="02040502050405020303" pitchFamily="18" charset="0"/>
              </a:rPr>
              <a:t> V4</a:t>
            </a:r>
            <a:endParaRPr lang="pt-BR" sz="1400" dirty="0"/>
          </a:p>
          <a:p>
            <a:r>
              <a:rPr lang="en-US" sz="1400" b="0" i="0" dirty="0">
                <a:solidFill>
                  <a:srgbClr val="333333"/>
                </a:solidFill>
                <a:effectLst/>
                <a:latin typeface="Georgia" panose="02040502050405020303" pitchFamily="18" charset="0"/>
              </a:rPr>
              <a:t>507 diverse maize inbred lines</a:t>
            </a:r>
          </a:p>
          <a:p>
            <a:r>
              <a:rPr lang="en-US" sz="1400" b="0" i="0" dirty="0">
                <a:solidFill>
                  <a:srgbClr val="333333"/>
                </a:solidFill>
                <a:effectLst/>
                <a:latin typeface="Georgia" panose="02040502050405020303" pitchFamily="18" charset="0"/>
              </a:rPr>
              <a:t>31 landrace individuals</a:t>
            </a:r>
          </a:p>
          <a:p>
            <a:r>
              <a:rPr lang="en-US" sz="1400" b="0" i="0" dirty="0">
                <a:solidFill>
                  <a:srgbClr val="333333"/>
                </a:solidFill>
                <a:effectLst/>
                <a:latin typeface="Georgia" panose="02040502050405020303" pitchFamily="18" charset="0"/>
              </a:rPr>
              <a:t>183 teosinte individuals</a:t>
            </a:r>
          </a:p>
          <a:p>
            <a:r>
              <a:rPr lang="en-US" sz="1400" b="0" i="0" dirty="0">
                <a:solidFill>
                  <a:srgbClr val="333333"/>
                </a:solidFill>
                <a:effectLst/>
                <a:latin typeface="Georgia" panose="02040502050405020303" pitchFamily="18" charset="0"/>
              </a:rPr>
              <a:t>11 chromosome-level assemblies of the </a:t>
            </a:r>
            <a:r>
              <a:rPr lang="en-US" sz="1400" b="0" i="1" dirty="0" err="1">
                <a:solidFill>
                  <a:srgbClr val="333333"/>
                </a:solidFill>
                <a:effectLst/>
                <a:latin typeface="Georgia" panose="02040502050405020303" pitchFamily="18" charset="0"/>
              </a:rPr>
              <a:t>Zea</a:t>
            </a:r>
            <a:r>
              <a:rPr lang="en-US" sz="1400" b="0" i="0" dirty="0">
                <a:solidFill>
                  <a:srgbClr val="333333"/>
                </a:solidFill>
                <a:effectLst/>
                <a:latin typeface="Georgia" panose="02040502050405020303" pitchFamily="18" charset="0"/>
              </a:rPr>
              <a:t> genus</a:t>
            </a:r>
          </a:p>
        </p:txBody>
      </p:sp>
      <p:grpSp>
        <p:nvGrpSpPr>
          <p:cNvPr id="20" name="Agrupar 19">
            <a:extLst>
              <a:ext uri="{FF2B5EF4-FFF2-40B4-BE49-F238E27FC236}">
                <a16:creationId xmlns:a16="http://schemas.microsoft.com/office/drawing/2014/main" id="{259C136D-A46B-397E-BD00-3964D23CAD51}"/>
              </a:ext>
            </a:extLst>
          </p:cNvPr>
          <p:cNvGrpSpPr/>
          <p:nvPr/>
        </p:nvGrpSpPr>
        <p:grpSpPr>
          <a:xfrm>
            <a:off x="18704" y="2462597"/>
            <a:ext cx="4562648" cy="1683522"/>
            <a:chOff x="18704" y="2462597"/>
            <a:chExt cx="4562648" cy="1683522"/>
          </a:xfrm>
        </p:grpSpPr>
        <p:sp>
          <p:nvSpPr>
            <p:cNvPr id="15" name="CaixaDeTexto 14">
              <a:extLst>
                <a:ext uri="{FF2B5EF4-FFF2-40B4-BE49-F238E27FC236}">
                  <a16:creationId xmlns:a16="http://schemas.microsoft.com/office/drawing/2014/main" id="{6FDDF3A3-F19A-5C9F-199B-1774846194B0}"/>
                </a:ext>
              </a:extLst>
            </p:cNvPr>
            <p:cNvSpPr txBox="1"/>
            <p:nvPr/>
          </p:nvSpPr>
          <p:spPr>
            <a:xfrm>
              <a:off x="18704" y="2520213"/>
              <a:ext cx="2760710" cy="1600438"/>
            </a:xfrm>
            <a:prstGeom prst="rect">
              <a:avLst/>
            </a:prstGeom>
            <a:noFill/>
          </p:spPr>
          <p:txBody>
            <a:bodyPr wrap="square">
              <a:spAutoFit/>
            </a:bodyPr>
            <a:lstStyle/>
            <a:p>
              <a:pPr algn="just"/>
              <a:r>
                <a:rPr lang="en-US" sz="1400" b="0" i="0" dirty="0">
                  <a:solidFill>
                    <a:srgbClr val="333333"/>
                  </a:solidFill>
                  <a:effectLst/>
                  <a:latin typeface="Georgia" panose="02040502050405020303" pitchFamily="18" charset="0"/>
                </a:rPr>
                <a:t>pan-</a:t>
              </a:r>
              <a:r>
                <a:rPr lang="en-US" sz="1400" b="0" i="1" dirty="0" err="1">
                  <a:solidFill>
                    <a:srgbClr val="333333"/>
                  </a:solidFill>
                  <a:effectLst/>
                  <a:latin typeface="Georgia" panose="02040502050405020303" pitchFamily="18" charset="0"/>
                </a:rPr>
                <a:t>Zea</a:t>
              </a:r>
              <a:r>
                <a:rPr lang="en-US" sz="1400" b="0" i="0" dirty="0">
                  <a:solidFill>
                    <a:srgbClr val="333333"/>
                  </a:solidFill>
                  <a:effectLst/>
                  <a:latin typeface="Georgia" panose="02040502050405020303" pitchFamily="18" charset="0"/>
                </a:rPr>
                <a:t> genome = 6.71 Gb: {~2.14 Gb from B73 AGPv4 (31.83%) + ~4.57 Gb of the non-B73 reference sequences (68.17%)}</a:t>
              </a:r>
            </a:p>
            <a:p>
              <a:pPr algn="just"/>
              <a:r>
                <a:rPr lang="en-US" sz="1400" dirty="0">
                  <a:solidFill>
                    <a:srgbClr val="333333"/>
                  </a:solidFill>
                  <a:latin typeface="Georgia" panose="02040502050405020303" pitchFamily="18" charset="0"/>
                </a:rPr>
                <a:t>~59% of the NRS could be anchored to B73 ref.</a:t>
              </a:r>
              <a:endParaRPr lang="pt-BR" sz="1400" dirty="0"/>
            </a:p>
          </p:txBody>
        </p:sp>
        <p:pic>
          <p:nvPicPr>
            <p:cNvPr id="1026" name="Picture 2" descr="Fig. 1">
              <a:extLst>
                <a:ext uri="{FF2B5EF4-FFF2-40B4-BE49-F238E27FC236}">
                  <a16:creationId xmlns:a16="http://schemas.microsoft.com/office/drawing/2014/main" id="{737C36C1-5CF7-02AD-D386-04BFB9CCD5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693" b="25562"/>
            <a:stretch/>
          </p:blipFill>
          <p:spPr bwMode="auto">
            <a:xfrm>
              <a:off x="2906460" y="2462597"/>
              <a:ext cx="1674892" cy="16835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Agrupar 20">
            <a:extLst>
              <a:ext uri="{FF2B5EF4-FFF2-40B4-BE49-F238E27FC236}">
                <a16:creationId xmlns:a16="http://schemas.microsoft.com/office/drawing/2014/main" id="{6BAA63BA-9105-733D-8566-A433D11ECA96}"/>
              </a:ext>
            </a:extLst>
          </p:cNvPr>
          <p:cNvGrpSpPr/>
          <p:nvPr/>
        </p:nvGrpSpPr>
        <p:grpSpPr>
          <a:xfrm>
            <a:off x="4706765" y="2284548"/>
            <a:ext cx="4437235" cy="1836103"/>
            <a:chOff x="4706765" y="2284548"/>
            <a:chExt cx="4437235" cy="1836103"/>
          </a:xfrm>
        </p:grpSpPr>
        <p:pic>
          <p:nvPicPr>
            <p:cNvPr id="17" name="Imagem 16">
              <a:extLst>
                <a:ext uri="{FF2B5EF4-FFF2-40B4-BE49-F238E27FC236}">
                  <a16:creationId xmlns:a16="http://schemas.microsoft.com/office/drawing/2014/main" id="{CA1DD34D-25F8-C779-3D7C-BB6280236866}"/>
                </a:ext>
              </a:extLst>
            </p:cNvPr>
            <p:cNvPicPr>
              <a:picLocks noChangeAspect="1"/>
            </p:cNvPicPr>
            <p:nvPr/>
          </p:nvPicPr>
          <p:blipFill>
            <a:blip r:embed="rId5"/>
            <a:stretch>
              <a:fillRect/>
            </a:stretch>
          </p:blipFill>
          <p:spPr>
            <a:xfrm>
              <a:off x="4706765" y="2551728"/>
              <a:ext cx="4437235" cy="1568923"/>
            </a:xfrm>
            <a:prstGeom prst="rect">
              <a:avLst/>
            </a:prstGeom>
          </p:spPr>
        </p:pic>
        <p:sp>
          <p:nvSpPr>
            <p:cNvPr id="18" name="CaixaDeTexto 17">
              <a:extLst>
                <a:ext uri="{FF2B5EF4-FFF2-40B4-BE49-F238E27FC236}">
                  <a16:creationId xmlns:a16="http://schemas.microsoft.com/office/drawing/2014/main" id="{2DF3E755-78F0-EDDF-D679-E2B203AB2EBC}"/>
                </a:ext>
              </a:extLst>
            </p:cNvPr>
            <p:cNvSpPr txBox="1"/>
            <p:nvPr/>
          </p:nvSpPr>
          <p:spPr>
            <a:xfrm>
              <a:off x="4752628" y="2284548"/>
              <a:ext cx="4372668" cy="307777"/>
            </a:xfrm>
            <a:prstGeom prst="rect">
              <a:avLst/>
            </a:prstGeom>
            <a:noFill/>
          </p:spPr>
          <p:txBody>
            <a:bodyPr wrap="square" rtlCol="0">
              <a:spAutoFit/>
            </a:bodyPr>
            <a:lstStyle/>
            <a:p>
              <a:r>
                <a:rPr lang="en-US" sz="1400" b="1" dirty="0"/>
                <a:t>Core and dispensable genes differ in several features</a:t>
              </a:r>
              <a:endParaRPr lang="pt-BR" sz="1400" b="1" dirty="0"/>
            </a:p>
          </p:txBody>
        </p:sp>
      </p:grpSp>
      <p:grpSp>
        <p:nvGrpSpPr>
          <p:cNvPr id="26" name="Agrupar 25">
            <a:extLst>
              <a:ext uri="{FF2B5EF4-FFF2-40B4-BE49-F238E27FC236}">
                <a16:creationId xmlns:a16="http://schemas.microsoft.com/office/drawing/2014/main" id="{4BB55A9F-E6E7-043D-0CA9-1087428C81DA}"/>
              </a:ext>
            </a:extLst>
          </p:cNvPr>
          <p:cNvGrpSpPr/>
          <p:nvPr/>
        </p:nvGrpSpPr>
        <p:grpSpPr>
          <a:xfrm>
            <a:off x="31993" y="4156333"/>
            <a:ext cx="4372668" cy="1720537"/>
            <a:chOff x="-27159" y="4096735"/>
            <a:chExt cx="4372668" cy="1720537"/>
          </a:xfrm>
        </p:grpSpPr>
        <p:pic>
          <p:nvPicPr>
            <p:cNvPr id="23" name="Picture 2" descr="Fig. 1">
              <a:extLst>
                <a:ext uri="{FF2B5EF4-FFF2-40B4-BE49-F238E27FC236}">
                  <a16:creationId xmlns:a16="http://schemas.microsoft.com/office/drawing/2014/main" id="{B8FF29CC-B5C7-DF80-3BAA-D47C3BF6DB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963" t="31707" r="-1269" b="29609"/>
            <a:stretch/>
          </p:blipFill>
          <p:spPr bwMode="auto">
            <a:xfrm>
              <a:off x="18704" y="4291856"/>
              <a:ext cx="2920279" cy="1525416"/>
            </a:xfrm>
            <a:prstGeom prst="rect">
              <a:avLst/>
            </a:prstGeom>
            <a:noFill/>
            <a:extLst>
              <a:ext uri="{909E8E84-426E-40DD-AFC4-6F175D3DCCD1}">
                <a14:hiddenFill xmlns:a14="http://schemas.microsoft.com/office/drawing/2010/main">
                  <a:solidFill>
                    <a:srgbClr val="FFFFFF"/>
                  </a:solidFill>
                </a14:hiddenFill>
              </a:ext>
            </a:extLst>
          </p:spPr>
        </p:pic>
        <p:sp>
          <p:nvSpPr>
            <p:cNvPr id="25" name="CaixaDeTexto 24">
              <a:extLst>
                <a:ext uri="{FF2B5EF4-FFF2-40B4-BE49-F238E27FC236}">
                  <a16:creationId xmlns:a16="http://schemas.microsoft.com/office/drawing/2014/main" id="{FAE3BBB1-92E3-F7AC-67BE-1652873A487D}"/>
                </a:ext>
              </a:extLst>
            </p:cNvPr>
            <p:cNvSpPr txBox="1"/>
            <p:nvPr/>
          </p:nvSpPr>
          <p:spPr>
            <a:xfrm>
              <a:off x="-27159" y="4096735"/>
              <a:ext cx="4372668" cy="307777"/>
            </a:xfrm>
            <a:prstGeom prst="rect">
              <a:avLst/>
            </a:prstGeom>
            <a:noFill/>
          </p:spPr>
          <p:txBody>
            <a:bodyPr wrap="square" rtlCol="0">
              <a:spAutoFit/>
            </a:bodyPr>
            <a:lstStyle/>
            <a:p>
              <a:r>
                <a:rPr lang="en-US" sz="1400" b="1" dirty="0"/>
                <a:t>Core and pan genomes</a:t>
              </a:r>
              <a:endParaRPr lang="pt-BR" sz="1400" b="1" dirty="0"/>
            </a:p>
          </p:txBody>
        </p:sp>
      </p:grpSp>
      <p:pic>
        <p:nvPicPr>
          <p:cNvPr id="10" name="Imagem 9">
            <a:extLst>
              <a:ext uri="{FF2B5EF4-FFF2-40B4-BE49-F238E27FC236}">
                <a16:creationId xmlns:a16="http://schemas.microsoft.com/office/drawing/2014/main" id="{AA42BB63-265D-0898-3260-44276221EB82}"/>
              </a:ext>
            </a:extLst>
          </p:cNvPr>
          <p:cNvPicPr>
            <a:picLocks noChangeAspect="1"/>
          </p:cNvPicPr>
          <p:nvPr/>
        </p:nvPicPr>
        <p:blipFill>
          <a:blip r:embed="rId6"/>
          <a:stretch>
            <a:fillRect/>
          </a:stretch>
        </p:blipFill>
        <p:spPr>
          <a:xfrm>
            <a:off x="3122408" y="4643508"/>
            <a:ext cx="4084668" cy="1514338"/>
          </a:xfrm>
          <a:prstGeom prst="rect">
            <a:avLst/>
          </a:prstGeom>
        </p:spPr>
      </p:pic>
      <p:sp>
        <p:nvSpPr>
          <p:cNvPr id="11" name="CaixaDeTexto 10">
            <a:extLst>
              <a:ext uri="{FF2B5EF4-FFF2-40B4-BE49-F238E27FC236}">
                <a16:creationId xmlns:a16="http://schemas.microsoft.com/office/drawing/2014/main" id="{719AC891-3B37-2428-3A83-0179518C8ADB}"/>
              </a:ext>
            </a:extLst>
          </p:cNvPr>
          <p:cNvSpPr txBox="1"/>
          <p:nvPr/>
        </p:nvSpPr>
        <p:spPr>
          <a:xfrm>
            <a:off x="3043998" y="4310221"/>
            <a:ext cx="5689699" cy="369332"/>
          </a:xfrm>
          <a:prstGeom prst="rect">
            <a:avLst/>
          </a:prstGeom>
          <a:noFill/>
        </p:spPr>
        <p:txBody>
          <a:bodyPr wrap="none" rtlCol="0">
            <a:spAutoFit/>
          </a:bodyPr>
          <a:lstStyle/>
          <a:p>
            <a:r>
              <a:rPr lang="en-US" b="1" dirty="0"/>
              <a:t>Raising candidate genes: Genetic – phenotype association</a:t>
            </a:r>
            <a:endParaRPr lang="pt-BR" b="1" dirty="0"/>
          </a:p>
        </p:txBody>
      </p:sp>
      <p:sp>
        <p:nvSpPr>
          <p:cNvPr id="13" name="CaixaDeTexto 12">
            <a:extLst>
              <a:ext uri="{FF2B5EF4-FFF2-40B4-BE49-F238E27FC236}">
                <a16:creationId xmlns:a16="http://schemas.microsoft.com/office/drawing/2014/main" id="{5A89E3B2-E7FD-0089-EC32-23376799AF08}"/>
              </a:ext>
            </a:extLst>
          </p:cNvPr>
          <p:cNvSpPr txBox="1"/>
          <p:nvPr/>
        </p:nvSpPr>
        <p:spPr>
          <a:xfrm>
            <a:off x="7204179" y="4708179"/>
            <a:ext cx="2076869" cy="1015663"/>
          </a:xfrm>
          <a:prstGeom prst="rect">
            <a:avLst/>
          </a:prstGeom>
          <a:noFill/>
        </p:spPr>
        <p:txBody>
          <a:bodyPr wrap="square" lIns="91440" tIns="45720" rIns="91440" bIns="45720" rtlCol="0" anchor="t">
            <a:spAutoFit/>
          </a:bodyPr>
          <a:lstStyle/>
          <a:p>
            <a:r>
              <a:rPr lang="en-US" sz="1200" dirty="0">
                <a:solidFill>
                  <a:srgbClr val="333333"/>
                </a:solidFill>
                <a:latin typeface="Georgia"/>
              </a:rPr>
              <a:t>PZ00001a032490, has a 96bp DEL and additional 126bp coding sequence compared to Zm00001d048936</a:t>
            </a:r>
            <a:endParaRPr lang="en-US" sz="1200" dirty="0">
              <a:latin typeface="Georgia"/>
            </a:endParaRPr>
          </a:p>
        </p:txBody>
      </p:sp>
    </p:spTree>
    <p:extLst>
      <p:ext uri="{BB962C8B-B14F-4D97-AF65-F5344CB8AC3E}">
        <p14:creationId xmlns:p14="http://schemas.microsoft.com/office/powerpoint/2010/main" val="209946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Agrupar 8">
            <a:extLst>
              <a:ext uri="{FF2B5EF4-FFF2-40B4-BE49-F238E27FC236}">
                <a16:creationId xmlns:a16="http://schemas.microsoft.com/office/drawing/2014/main" id="{AD8D45CC-4151-816A-70DF-E3DF7464E6D7}"/>
              </a:ext>
            </a:extLst>
          </p:cNvPr>
          <p:cNvGrpSpPr/>
          <p:nvPr/>
        </p:nvGrpSpPr>
        <p:grpSpPr>
          <a:xfrm>
            <a:off x="-63374" y="0"/>
            <a:ext cx="6500388" cy="1281054"/>
            <a:chOff x="-63374" y="0"/>
            <a:chExt cx="6500388" cy="1281054"/>
          </a:xfrm>
        </p:grpSpPr>
        <p:pic>
          <p:nvPicPr>
            <p:cNvPr id="3" name="Imagem 2">
              <a:extLst>
                <a:ext uri="{FF2B5EF4-FFF2-40B4-BE49-F238E27FC236}">
                  <a16:creationId xmlns:a16="http://schemas.microsoft.com/office/drawing/2014/main" id="{3D151216-6945-AFAF-3134-B38B7ECF2797}"/>
                </a:ext>
              </a:extLst>
            </p:cNvPr>
            <p:cNvPicPr>
              <a:picLocks noChangeAspect="1"/>
            </p:cNvPicPr>
            <p:nvPr/>
          </p:nvPicPr>
          <p:blipFill>
            <a:blip r:embed="rId2"/>
            <a:stretch>
              <a:fillRect/>
            </a:stretch>
          </p:blipFill>
          <p:spPr>
            <a:xfrm>
              <a:off x="8919" y="0"/>
              <a:ext cx="6428095" cy="1123357"/>
            </a:xfrm>
            <a:prstGeom prst="rect">
              <a:avLst/>
            </a:prstGeom>
          </p:spPr>
        </p:pic>
        <p:sp>
          <p:nvSpPr>
            <p:cNvPr id="8" name="CaixaDeTexto 7">
              <a:extLst>
                <a:ext uri="{FF2B5EF4-FFF2-40B4-BE49-F238E27FC236}">
                  <a16:creationId xmlns:a16="http://schemas.microsoft.com/office/drawing/2014/main" id="{2961AD74-AE6A-2AE3-8EC9-C70551C5F31C}"/>
                </a:ext>
              </a:extLst>
            </p:cNvPr>
            <p:cNvSpPr txBox="1"/>
            <p:nvPr/>
          </p:nvSpPr>
          <p:spPr>
            <a:xfrm>
              <a:off x="-63374" y="1019444"/>
              <a:ext cx="4635374" cy="261610"/>
            </a:xfrm>
            <a:prstGeom prst="rect">
              <a:avLst/>
            </a:prstGeom>
            <a:noFill/>
          </p:spPr>
          <p:txBody>
            <a:bodyPr wrap="square">
              <a:spAutoFit/>
            </a:bodyPr>
            <a:lstStyle/>
            <a:p>
              <a:r>
                <a:rPr lang="pt-BR" sz="1050" dirty="0"/>
                <a:t>https://doi.org/10.1016/j.cell.2020.05.023</a:t>
              </a:r>
            </a:p>
          </p:txBody>
        </p:sp>
      </p:grpSp>
      <p:sp>
        <p:nvSpPr>
          <p:cNvPr id="11" name="CaixaDeTexto 10">
            <a:extLst>
              <a:ext uri="{FF2B5EF4-FFF2-40B4-BE49-F238E27FC236}">
                <a16:creationId xmlns:a16="http://schemas.microsoft.com/office/drawing/2014/main" id="{AB4C6B9F-1254-C7DE-E41A-05EC84D53525}"/>
              </a:ext>
            </a:extLst>
          </p:cNvPr>
          <p:cNvSpPr txBox="1"/>
          <p:nvPr/>
        </p:nvSpPr>
        <p:spPr>
          <a:xfrm>
            <a:off x="5808292" y="4809477"/>
            <a:ext cx="3071388" cy="1107996"/>
          </a:xfrm>
          <a:prstGeom prst="rect">
            <a:avLst/>
          </a:prstGeom>
          <a:noFill/>
        </p:spPr>
        <p:txBody>
          <a:bodyPr wrap="square">
            <a:spAutoFit/>
          </a:bodyPr>
          <a:lstStyle/>
          <a:p>
            <a:pPr algn="just"/>
            <a:r>
              <a:rPr lang="pt-BR" sz="1100" b="1" dirty="0"/>
              <a:t>“</a:t>
            </a:r>
            <a:r>
              <a:rPr lang="pt-BR" sz="1100" b="1" dirty="0" err="1"/>
              <a:t>Pan-genome</a:t>
            </a:r>
            <a:r>
              <a:rPr lang="pt-BR" sz="1100" b="1" dirty="0"/>
              <a:t> </a:t>
            </a:r>
            <a:r>
              <a:rPr lang="pt-BR" sz="1100" b="1" dirty="0" err="1"/>
              <a:t>analyses</a:t>
            </a:r>
            <a:r>
              <a:rPr lang="pt-BR" sz="1100" b="1" dirty="0"/>
              <a:t> </a:t>
            </a:r>
            <a:r>
              <a:rPr lang="pt-BR" sz="1100" b="1" dirty="0" err="1"/>
              <a:t>disclosed</a:t>
            </a:r>
            <a:r>
              <a:rPr lang="pt-BR" sz="1100" b="1" dirty="0"/>
              <a:t> </a:t>
            </a:r>
            <a:r>
              <a:rPr lang="pt-BR" sz="1100" b="1" dirty="0" err="1"/>
              <a:t>numerous</a:t>
            </a:r>
            <a:r>
              <a:rPr lang="pt-BR" sz="1100" b="1" dirty="0"/>
              <a:t> </a:t>
            </a:r>
            <a:r>
              <a:rPr lang="pt-BR" sz="1100" b="1" dirty="0" err="1"/>
              <a:t>genetic</a:t>
            </a:r>
            <a:r>
              <a:rPr lang="pt-BR" sz="1100" b="1" dirty="0"/>
              <a:t> </a:t>
            </a:r>
            <a:r>
              <a:rPr lang="pt-BR" sz="1100" b="1" dirty="0" err="1"/>
              <a:t>variations</a:t>
            </a:r>
            <a:r>
              <a:rPr lang="pt-BR" sz="1100" b="1" dirty="0"/>
              <a:t> </a:t>
            </a:r>
            <a:r>
              <a:rPr lang="pt-BR" sz="1100" b="1" dirty="0" err="1"/>
              <a:t>that</a:t>
            </a:r>
            <a:r>
              <a:rPr lang="pt-BR" sz="1100" b="1" dirty="0"/>
              <a:t> </a:t>
            </a:r>
            <a:r>
              <a:rPr lang="pt-BR" sz="1100" b="1" dirty="0" err="1"/>
              <a:t>cannot</a:t>
            </a:r>
            <a:r>
              <a:rPr lang="pt-BR" sz="1100" b="1" dirty="0"/>
              <a:t> </a:t>
            </a:r>
            <a:r>
              <a:rPr lang="pt-BR" sz="1100" b="1" dirty="0" err="1"/>
              <a:t>be</a:t>
            </a:r>
            <a:r>
              <a:rPr lang="pt-BR" sz="1100" b="1" dirty="0"/>
              <a:t> </a:t>
            </a:r>
            <a:r>
              <a:rPr lang="pt-BR" sz="1100" b="1" dirty="0" err="1"/>
              <a:t>detected</a:t>
            </a:r>
            <a:r>
              <a:rPr lang="pt-BR" sz="1100" b="1" dirty="0"/>
              <a:t> </a:t>
            </a:r>
            <a:r>
              <a:rPr lang="pt-BR" sz="1100" b="1" dirty="0" err="1"/>
              <a:t>by</a:t>
            </a:r>
            <a:r>
              <a:rPr lang="pt-BR" sz="1100" b="1" dirty="0"/>
              <a:t> mapping </a:t>
            </a:r>
            <a:r>
              <a:rPr lang="pt-BR" sz="1100" b="1" dirty="0" err="1"/>
              <a:t>the</a:t>
            </a:r>
            <a:r>
              <a:rPr lang="pt-BR" sz="1100" b="1" dirty="0"/>
              <a:t> </a:t>
            </a:r>
            <a:r>
              <a:rPr lang="pt-BR" sz="1100" b="1" dirty="0" err="1"/>
              <a:t>second</a:t>
            </a:r>
            <a:r>
              <a:rPr lang="pt-BR" sz="1100" b="1" dirty="0"/>
              <a:t> Generation </a:t>
            </a:r>
            <a:r>
              <a:rPr lang="pt-BR" sz="1100" b="1" dirty="0" err="1"/>
              <a:t>sequencing</a:t>
            </a:r>
            <a:r>
              <a:rPr lang="pt-BR" sz="1100" b="1" dirty="0"/>
              <a:t> </a:t>
            </a:r>
            <a:r>
              <a:rPr lang="pt-BR" sz="1100" b="1" dirty="0" err="1"/>
              <a:t>reads</a:t>
            </a:r>
            <a:r>
              <a:rPr lang="pt-BR" sz="1100" b="1" dirty="0"/>
              <a:t> </a:t>
            </a:r>
            <a:r>
              <a:rPr lang="pt-BR" sz="1100" b="1" dirty="0" err="1"/>
              <a:t>to</a:t>
            </a:r>
            <a:r>
              <a:rPr lang="pt-BR" sz="1100" b="1" dirty="0"/>
              <a:t> a single </a:t>
            </a:r>
            <a:r>
              <a:rPr lang="pt-BR" sz="1100" b="1" dirty="0" err="1"/>
              <a:t>genome</a:t>
            </a:r>
            <a:r>
              <a:rPr lang="pt-BR" sz="1100" b="1" dirty="0"/>
              <a:t>, </a:t>
            </a:r>
            <a:r>
              <a:rPr lang="pt-BR" sz="1100" b="1" dirty="0" err="1"/>
              <a:t>including</a:t>
            </a:r>
            <a:r>
              <a:rPr lang="pt-BR" sz="1100" b="1" dirty="0"/>
              <a:t> </a:t>
            </a:r>
            <a:r>
              <a:rPr lang="pt-BR" sz="1100" b="1" dirty="0" err="1"/>
              <a:t>hundreds</a:t>
            </a:r>
            <a:r>
              <a:rPr lang="pt-BR" sz="1100" b="1" dirty="0"/>
              <a:t> </a:t>
            </a:r>
            <a:r>
              <a:rPr lang="pt-BR" sz="1100" b="1" dirty="0" err="1"/>
              <a:t>of</a:t>
            </a:r>
            <a:r>
              <a:rPr lang="pt-BR" sz="1100" b="1" dirty="0"/>
              <a:t> </a:t>
            </a:r>
            <a:r>
              <a:rPr lang="pt-BR" sz="1100" b="1" dirty="0" err="1"/>
              <a:t>thousands</a:t>
            </a:r>
            <a:r>
              <a:rPr lang="pt-BR" sz="1100" b="1" dirty="0"/>
              <a:t> </a:t>
            </a:r>
            <a:r>
              <a:rPr lang="pt-BR" sz="1100" b="1" dirty="0" err="1"/>
              <a:t>of</a:t>
            </a:r>
            <a:r>
              <a:rPr lang="pt-BR" sz="1100" b="1" dirty="0"/>
              <a:t> </a:t>
            </a:r>
            <a:r>
              <a:rPr lang="pt-BR" sz="1100" b="1" dirty="0" err="1"/>
              <a:t>large</a:t>
            </a:r>
            <a:r>
              <a:rPr lang="pt-BR" sz="1100" b="1" dirty="0"/>
              <a:t> </a:t>
            </a:r>
            <a:r>
              <a:rPr lang="pt-BR" sz="1100" b="1" dirty="0" err="1"/>
              <a:t>structural</a:t>
            </a:r>
            <a:r>
              <a:rPr lang="pt-BR" sz="1100" b="1" dirty="0"/>
              <a:t> </a:t>
            </a:r>
            <a:r>
              <a:rPr lang="pt-BR" sz="1100" b="1" dirty="0" err="1"/>
              <a:t>variations</a:t>
            </a:r>
            <a:r>
              <a:rPr lang="pt-BR" sz="1100" b="1" dirty="0"/>
              <a:t> and </a:t>
            </a:r>
            <a:r>
              <a:rPr lang="pt-BR" sz="1100" b="1" dirty="0" err="1"/>
              <a:t>dozens</a:t>
            </a:r>
            <a:r>
              <a:rPr lang="pt-BR" sz="1100" b="1" dirty="0"/>
              <a:t> </a:t>
            </a:r>
            <a:r>
              <a:rPr lang="pt-BR" sz="1100" b="1" dirty="0" err="1"/>
              <a:t>of</a:t>
            </a:r>
            <a:r>
              <a:rPr lang="pt-BR" sz="1100" b="1" dirty="0"/>
              <a:t> gene fusion </a:t>
            </a:r>
            <a:r>
              <a:rPr lang="pt-BR" sz="1100" b="1" dirty="0" err="1"/>
              <a:t>events</a:t>
            </a:r>
            <a:r>
              <a:rPr lang="pt-BR" sz="1100" b="1" dirty="0"/>
              <a:t>”</a:t>
            </a:r>
          </a:p>
        </p:txBody>
      </p:sp>
      <p:sp>
        <p:nvSpPr>
          <p:cNvPr id="13" name="CaixaDeTexto 12">
            <a:extLst>
              <a:ext uri="{FF2B5EF4-FFF2-40B4-BE49-F238E27FC236}">
                <a16:creationId xmlns:a16="http://schemas.microsoft.com/office/drawing/2014/main" id="{F4EFE976-FCCD-24E2-0A55-43AC88929B3E}"/>
              </a:ext>
            </a:extLst>
          </p:cNvPr>
          <p:cNvSpPr txBox="1"/>
          <p:nvPr/>
        </p:nvSpPr>
        <p:spPr>
          <a:xfrm>
            <a:off x="5142368" y="357724"/>
            <a:ext cx="3992713" cy="923330"/>
          </a:xfrm>
          <a:prstGeom prst="rect">
            <a:avLst/>
          </a:prstGeom>
          <a:noFill/>
        </p:spPr>
        <p:txBody>
          <a:bodyPr wrap="square">
            <a:spAutoFit/>
          </a:bodyPr>
          <a:lstStyle/>
          <a:p>
            <a:pPr marL="285750" indent="-285750">
              <a:buFont typeface="Arial" panose="020B0604020202020204" pitchFamily="34" charset="0"/>
              <a:buChar char="•"/>
            </a:pPr>
            <a:r>
              <a:rPr lang="pt-BR" i="1" dirty="0"/>
              <a:t>de novo </a:t>
            </a:r>
            <a:r>
              <a:rPr lang="pt-BR" dirty="0" err="1"/>
              <a:t>assembled</a:t>
            </a:r>
            <a:r>
              <a:rPr lang="pt-BR" dirty="0"/>
              <a:t> 26 </a:t>
            </a:r>
            <a:r>
              <a:rPr lang="pt-BR" dirty="0" err="1"/>
              <a:t>soybean</a:t>
            </a:r>
            <a:r>
              <a:rPr lang="pt-BR" dirty="0"/>
              <a:t> high-</a:t>
            </a:r>
            <a:r>
              <a:rPr lang="pt-BR" dirty="0" err="1"/>
              <a:t>quality</a:t>
            </a:r>
            <a:r>
              <a:rPr lang="pt-BR" dirty="0"/>
              <a:t>, </a:t>
            </a:r>
            <a:r>
              <a:rPr lang="pt-BR" dirty="0" err="1"/>
              <a:t>chromosome</a:t>
            </a:r>
            <a:r>
              <a:rPr lang="pt-BR" dirty="0"/>
              <a:t> </a:t>
            </a:r>
            <a:r>
              <a:rPr lang="pt-BR" dirty="0" err="1"/>
              <a:t>level</a:t>
            </a:r>
            <a:r>
              <a:rPr lang="pt-BR" dirty="0"/>
              <a:t> </a:t>
            </a:r>
            <a:r>
              <a:rPr lang="pt-BR" dirty="0" err="1"/>
              <a:t>genomes</a:t>
            </a:r>
            <a:endParaRPr lang="pt-BR" dirty="0"/>
          </a:p>
          <a:p>
            <a:pPr marL="285750" indent="-285750">
              <a:buFont typeface="Arial" panose="020B0604020202020204" pitchFamily="34" charset="0"/>
              <a:buChar char="•"/>
            </a:pPr>
            <a:r>
              <a:rPr lang="pt-BR" dirty="0" err="1"/>
              <a:t>graph-based</a:t>
            </a:r>
            <a:r>
              <a:rPr lang="pt-BR" dirty="0"/>
              <a:t> </a:t>
            </a:r>
            <a:r>
              <a:rPr lang="pt-BR" dirty="0" err="1"/>
              <a:t>genome</a:t>
            </a:r>
            <a:endParaRPr lang="pt-BR" dirty="0"/>
          </a:p>
        </p:txBody>
      </p:sp>
      <p:pic>
        <p:nvPicPr>
          <p:cNvPr id="3074" name="Picture 2">
            <a:extLst>
              <a:ext uri="{FF2B5EF4-FFF2-40B4-BE49-F238E27FC236}">
                <a16:creationId xmlns:a16="http://schemas.microsoft.com/office/drawing/2014/main" id="{5F5AA9A0-9BC5-ED40-B669-B27458646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70" y="1479312"/>
            <a:ext cx="3733612" cy="4359244"/>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8A48283B-22EC-786B-76F2-D5A39B95A302}"/>
              </a:ext>
            </a:extLst>
          </p:cNvPr>
          <p:cNvSpPr txBox="1"/>
          <p:nvPr/>
        </p:nvSpPr>
        <p:spPr>
          <a:xfrm>
            <a:off x="3869382" y="1723897"/>
            <a:ext cx="2007605" cy="938719"/>
          </a:xfrm>
          <a:prstGeom prst="rect">
            <a:avLst/>
          </a:prstGeom>
          <a:noFill/>
        </p:spPr>
        <p:txBody>
          <a:bodyPr wrap="square">
            <a:spAutoFit/>
          </a:bodyPr>
          <a:lstStyle/>
          <a:p>
            <a:r>
              <a:rPr lang="pt-BR" sz="1100" b="0" i="0" dirty="0">
                <a:solidFill>
                  <a:srgbClr val="2E2E2E"/>
                </a:solidFill>
                <a:effectLst/>
                <a:latin typeface="NexusSerif"/>
              </a:rPr>
              <a:t>57,492 gene </a:t>
            </a:r>
            <a:r>
              <a:rPr lang="pt-BR" sz="1100" b="0" i="0" dirty="0" err="1">
                <a:solidFill>
                  <a:srgbClr val="2E2E2E"/>
                </a:solidFill>
                <a:effectLst/>
                <a:latin typeface="NexusSerif"/>
              </a:rPr>
              <a:t>families</a:t>
            </a:r>
            <a:r>
              <a:rPr lang="pt-BR" sz="1100" b="0" i="0" dirty="0">
                <a:solidFill>
                  <a:srgbClr val="2E2E2E"/>
                </a:solidFill>
                <a:effectLst/>
                <a:latin typeface="NexusSerif"/>
              </a:rPr>
              <a:t> (</a:t>
            </a:r>
            <a:r>
              <a:rPr lang="pt-BR" sz="1100" b="0" i="0" dirty="0" err="1">
                <a:solidFill>
                  <a:srgbClr val="2E2E2E"/>
                </a:solidFill>
                <a:effectLst/>
                <a:latin typeface="NexusSerif"/>
              </a:rPr>
              <a:t>pan</a:t>
            </a:r>
            <a:r>
              <a:rPr lang="pt-BR" sz="1100" b="0" i="0" dirty="0">
                <a:solidFill>
                  <a:srgbClr val="2E2E2E"/>
                </a:solidFill>
                <a:effectLst/>
                <a:latin typeface="NexusSerif"/>
              </a:rPr>
              <a:t>)</a:t>
            </a:r>
            <a:r>
              <a:rPr lang="pt-BR" sz="1100" dirty="0">
                <a:solidFill>
                  <a:srgbClr val="2E2E2E"/>
                </a:solidFill>
                <a:latin typeface="NexusSerif"/>
              </a:rPr>
              <a:t>.</a:t>
            </a:r>
          </a:p>
          <a:p>
            <a:r>
              <a:rPr lang="pt-BR" sz="1100" b="0" i="0" dirty="0">
                <a:solidFill>
                  <a:srgbClr val="2E2E2E"/>
                </a:solidFill>
                <a:effectLst/>
                <a:latin typeface="NexusSerif"/>
              </a:rPr>
              <a:t>28,786 core gene </a:t>
            </a:r>
            <a:r>
              <a:rPr lang="pt-BR" sz="1100" b="0" i="0" dirty="0" err="1">
                <a:solidFill>
                  <a:srgbClr val="2E2E2E"/>
                </a:solidFill>
                <a:effectLst/>
                <a:latin typeface="NexusSerif"/>
              </a:rPr>
              <a:t>families</a:t>
            </a:r>
            <a:r>
              <a:rPr lang="pt-BR" sz="1100" b="0" i="0" dirty="0">
                <a:solidFill>
                  <a:srgbClr val="2E2E2E"/>
                </a:solidFill>
                <a:effectLst/>
                <a:latin typeface="NexusSerif"/>
              </a:rPr>
              <a:t> (presente in &gt;90% </a:t>
            </a:r>
            <a:r>
              <a:rPr lang="pt-BR" sz="1100" b="0" i="0" dirty="0" err="1">
                <a:solidFill>
                  <a:srgbClr val="2E2E2E"/>
                </a:solidFill>
                <a:effectLst/>
                <a:latin typeface="NexusSerif"/>
              </a:rPr>
              <a:t>of</a:t>
            </a:r>
            <a:r>
              <a:rPr lang="pt-BR" sz="1100" b="0" i="0" dirty="0">
                <a:solidFill>
                  <a:srgbClr val="2E2E2E"/>
                </a:solidFill>
                <a:effectLst/>
                <a:latin typeface="NexusSerif"/>
              </a:rPr>
              <a:t> </a:t>
            </a:r>
            <a:r>
              <a:rPr lang="pt-BR" sz="1100" b="0" i="0" dirty="0" err="1">
                <a:solidFill>
                  <a:srgbClr val="2E2E2E"/>
                </a:solidFill>
                <a:effectLst/>
                <a:latin typeface="NexusSerif"/>
              </a:rPr>
              <a:t>genomes</a:t>
            </a:r>
            <a:r>
              <a:rPr lang="pt-BR" sz="1100" b="0" i="0" dirty="0">
                <a:solidFill>
                  <a:srgbClr val="2E2E2E"/>
                </a:solidFill>
                <a:effectLst/>
                <a:latin typeface="NexusSerif"/>
              </a:rPr>
              <a:t>)</a:t>
            </a:r>
          </a:p>
          <a:p>
            <a:r>
              <a:rPr lang="pt-BR" sz="1100" dirty="0">
                <a:solidFill>
                  <a:srgbClr val="2E2E2E"/>
                </a:solidFill>
                <a:latin typeface="NexusSerif"/>
              </a:rPr>
              <a:t>28,679 </a:t>
            </a:r>
            <a:r>
              <a:rPr lang="pt-BR" sz="1100" dirty="0" err="1">
                <a:solidFill>
                  <a:srgbClr val="2E2E2E"/>
                </a:solidFill>
                <a:latin typeface="NexusSerif"/>
              </a:rPr>
              <a:t>dispensable</a:t>
            </a:r>
            <a:r>
              <a:rPr lang="pt-BR" sz="1100" dirty="0">
                <a:solidFill>
                  <a:srgbClr val="2E2E2E"/>
                </a:solidFill>
                <a:latin typeface="NexusSerif"/>
              </a:rPr>
              <a:t> gene </a:t>
            </a:r>
            <a:r>
              <a:rPr lang="pt-BR" sz="1100" dirty="0" err="1">
                <a:solidFill>
                  <a:srgbClr val="2E2E2E"/>
                </a:solidFill>
                <a:latin typeface="NexusSerif"/>
              </a:rPr>
              <a:t>families</a:t>
            </a:r>
            <a:endParaRPr lang="pt-BR" sz="1100" dirty="0"/>
          </a:p>
        </p:txBody>
      </p:sp>
      <p:sp>
        <p:nvSpPr>
          <p:cNvPr id="17" name="CaixaDeTexto 16">
            <a:extLst>
              <a:ext uri="{FF2B5EF4-FFF2-40B4-BE49-F238E27FC236}">
                <a16:creationId xmlns:a16="http://schemas.microsoft.com/office/drawing/2014/main" id="{DACD7326-CAF9-ACF1-6F60-A7857C97AD49}"/>
              </a:ext>
            </a:extLst>
          </p:cNvPr>
          <p:cNvSpPr txBox="1"/>
          <p:nvPr/>
        </p:nvSpPr>
        <p:spPr>
          <a:xfrm>
            <a:off x="3869382" y="3476153"/>
            <a:ext cx="2007604" cy="430887"/>
          </a:xfrm>
          <a:prstGeom prst="rect">
            <a:avLst/>
          </a:prstGeom>
          <a:noFill/>
        </p:spPr>
        <p:txBody>
          <a:bodyPr wrap="square" rtlCol="0">
            <a:spAutoFit/>
          </a:bodyPr>
          <a:lstStyle/>
          <a:p>
            <a:r>
              <a:rPr lang="en-US" sz="1100" dirty="0"/>
              <a:t>For each accession most of the genes  are core</a:t>
            </a:r>
            <a:endParaRPr lang="pt-BR" sz="1100" dirty="0"/>
          </a:p>
        </p:txBody>
      </p:sp>
      <p:sp>
        <p:nvSpPr>
          <p:cNvPr id="18" name="Retângulo 17">
            <a:extLst>
              <a:ext uri="{FF2B5EF4-FFF2-40B4-BE49-F238E27FC236}">
                <a16:creationId xmlns:a16="http://schemas.microsoft.com/office/drawing/2014/main" id="{DACFD356-9A9B-F2ED-BD3B-4018C0383ABA}"/>
              </a:ext>
            </a:extLst>
          </p:cNvPr>
          <p:cNvSpPr/>
          <p:nvPr/>
        </p:nvSpPr>
        <p:spPr>
          <a:xfrm>
            <a:off x="452674" y="5902859"/>
            <a:ext cx="135802" cy="45719"/>
          </a:xfrm>
          <a:prstGeom prst="rect">
            <a:avLst/>
          </a:prstGeom>
          <a:solidFill>
            <a:srgbClr val="C361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9" name="CaixaDeTexto 18">
            <a:extLst>
              <a:ext uri="{FF2B5EF4-FFF2-40B4-BE49-F238E27FC236}">
                <a16:creationId xmlns:a16="http://schemas.microsoft.com/office/drawing/2014/main" id="{ABA48CCB-F280-C7C1-2D6F-D36B42A8F643}"/>
              </a:ext>
            </a:extLst>
          </p:cNvPr>
          <p:cNvSpPr txBox="1"/>
          <p:nvPr/>
        </p:nvSpPr>
        <p:spPr>
          <a:xfrm>
            <a:off x="515670" y="5835667"/>
            <a:ext cx="865943" cy="184666"/>
          </a:xfrm>
          <a:prstGeom prst="rect">
            <a:avLst/>
          </a:prstGeom>
          <a:noFill/>
        </p:spPr>
        <p:txBody>
          <a:bodyPr wrap="none" rtlCol="0">
            <a:spAutoFit/>
          </a:bodyPr>
          <a:lstStyle/>
          <a:p>
            <a:r>
              <a:rPr lang="en-US" sz="600" dirty="0"/>
              <a:t>With </a:t>
            </a:r>
            <a:r>
              <a:rPr lang="en-US" sz="600" dirty="0" err="1"/>
              <a:t>Interpro</a:t>
            </a:r>
            <a:r>
              <a:rPr lang="en-US" sz="600" dirty="0"/>
              <a:t> domain</a:t>
            </a:r>
            <a:endParaRPr lang="pt-BR" sz="600" dirty="0"/>
          </a:p>
        </p:txBody>
      </p:sp>
      <p:sp>
        <p:nvSpPr>
          <p:cNvPr id="21" name="Retângulo 20">
            <a:extLst>
              <a:ext uri="{FF2B5EF4-FFF2-40B4-BE49-F238E27FC236}">
                <a16:creationId xmlns:a16="http://schemas.microsoft.com/office/drawing/2014/main" id="{232BACF6-24C7-6908-B3DD-14EE37F066F2}"/>
              </a:ext>
            </a:extLst>
          </p:cNvPr>
          <p:cNvSpPr/>
          <p:nvPr/>
        </p:nvSpPr>
        <p:spPr>
          <a:xfrm>
            <a:off x="452674" y="6010648"/>
            <a:ext cx="135802" cy="45719"/>
          </a:xfrm>
          <a:prstGeom prst="rect">
            <a:avLst/>
          </a:prstGeom>
          <a:solidFill>
            <a:srgbClr val="5FA2A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3" name="CaixaDeTexto 22">
            <a:extLst>
              <a:ext uri="{FF2B5EF4-FFF2-40B4-BE49-F238E27FC236}">
                <a16:creationId xmlns:a16="http://schemas.microsoft.com/office/drawing/2014/main" id="{AE484F31-5B8B-E387-6307-CB473E50F32F}"/>
              </a:ext>
            </a:extLst>
          </p:cNvPr>
          <p:cNvSpPr txBox="1"/>
          <p:nvPr/>
        </p:nvSpPr>
        <p:spPr>
          <a:xfrm>
            <a:off x="515670" y="5943456"/>
            <a:ext cx="971741" cy="184666"/>
          </a:xfrm>
          <a:prstGeom prst="rect">
            <a:avLst/>
          </a:prstGeom>
          <a:noFill/>
        </p:spPr>
        <p:txBody>
          <a:bodyPr wrap="none" rtlCol="0">
            <a:spAutoFit/>
          </a:bodyPr>
          <a:lstStyle/>
          <a:p>
            <a:r>
              <a:rPr lang="en-US" sz="600" dirty="0"/>
              <a:t>Without </a:t>
            </a:r>
            <a:r>
              <a:rPr lang="en-US" sz="600" dirty="0" err="1"/>
              <a:t>Interpro</a:t>
            </a:r>
            <a:r>
              <a:rPr lang="en-US" sz="600" dirty="0"/>
              <a:t> domain</a:t>
            </a:r>
            <a:endParaRPr lang="pt-BR" sz="600" dirty="0"/>
          </a:p>
        </p:txBody>
      </p:sp>
      <p:sp>
        <p:nvSpPr>
          <p:cNvPr id="25" name="CaixaDeTexto 24">
            <a:extLst>
              <a:ext uri="{FF2B5EF4-FFF2-40B4-BE49-F238E27FC236}">
                <a16:creationId xmlns:a16="http://schemas.microsoft.com/office/drawing/2014/main" id="{86805B08-AAB4-BB0A-EA0E-DF2A8DF0C113}"/>
              </a:ext>
            </a:extLst>
          </p:cNvPr>
          <p:cNvSpPr txBox="1"/>
          <p:nvPr/>
        </p:nvSpPr>
        <p:spPr>
          <a:xfrm>
            <a:off x="3869382" y="4505133"/>
            <a:ext cx="2007604" cy="769441"/>
          </a:xfrm>
          <a:prstGeom prst="rect">
            <a:avLst/>
          </a:prstGeom>
          <a:noFill/>
        </p:spPr>
        <p:txBody>
          <a:bodyPr wrap="square" rtlCol="0">
            <a:spAutoFit/>
          </a:bodyPr>
          <a:lstStyle/>
          <a:p>
            <a:r>
              <a:rPr lang="en-US" sz="1100" dirty="0"/>
              <a:t>The higher the likelihood to be absent, more novelty (no protein domains,  higher pi, higher dd/ds)</a:t>
            </a:r>
            <a:endParaRPr lang="pt-BR" sz="1100" dirty="0"/>
          </a:p>
        </p:txBody>
      </p:sp>
      <p:pic>
        <p:nvPicPr>
          <p:cNvPr id="27" name="Picture 4">
            <a:extLst>
              <a:ext uri="{FF2B5EF4-FFF2-40B4-BE49-F238E27FC236}">
                <a16:creationId xmlns:a16="http://schemas.microsoft.com/office/drawing/2014/main" id="{7F5133FC-6F8E-237B-1BE0-EDD81BB887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94" t="80000"/>
          <a:stretch/>
        </p:blipFill>
        <p:spPr bwMode="auto">
          <a:xfrm>
            <a:off x="5728358" y="2717174"/>
            <a:ext cx="2929237" cy="1107996"/>
          </a:xfrm>
          <a:prstGeom prst="rect">
            <a:avLst/>
          </a:prstGeom>
          <a:noFill/>
          <a:extLst>
            <a:ext uri="{909E8E84-426E-40DD-AFC4-6F175D3DCCD1}">
              <a14:hiddenFill xmlns:a14="http://schemas.microsoft.com/office/drawing/2010/main">
                <a:solidFill>
                  <a:srgbClr val="FFFFFF"/>
                </a:solidFill>
              </a14:hiddenFill>
            </a:ext>
          </a:extLst>
        </p:spPr>
      </p:pic>
      <p:sp>
        <p:nvSpPr>
          <p:cNvPr id="28" name="CaixaDeTexto 27">
            <a:extLst>
              <a:ext uri="{FF2B5EF4-FFF2-40B4-BE49-F238E27FC236}">
                <a16:creationId xmlns:a16="http://schemas.microsoft.com/office/drawing/2014/main" id="{B20E05A0-2907-0891-A4BE-012065DF7E74}"/>
              </a:ext>
            </a:extLst>
          </p:cNvPr>
          <p:cNvSpPr txBox="1"/>
          <p:nvPr/>
        </p:nvSpPr>
        <p:spPr>
          <a:xfrm>
            <a:off x="5643561" y="3704914"/>
            <a:ext cx="3400850" cy="830997"/>
          </a:xfrm>
          <a:prstGeom prst="rect">
            <a:avLst/>
          </a:prstGeom>
          <a:noFill/>
        </p:spPr>
        <p:txBody>
          <a:bodyPr wrap="square" rtlCol="0">
            <a:spAutoFit/>
          </a:bodyPr>
          <a:lstStyle/>
          <a:p>
            <a:r>
              <a:rPr lang="en-US" sz="1200" dirty="0"/>
              <a:t>PAV associated with seed luster, a trait of agronomic importance in soybean. The PAV contains a </a:t>
            </a:r>
            <a:r>
              <a:rPr lang="en-US" sz="1200" b="0" i="0" dirty="0">
                <a:solidFill>
                  <a:srgbClr val="2E2E2E"/>
                </a:solidFill>
                <a:effectLst/>
                <a:latin typeface="NexusSerif"/>
              </a:rPr>
              <a:t>hydrophobic protein from soybean (HPS). When present, seeds have a higher ratio of luster</a:t>
            </a:r>
            <a:endParaRPr lang="en-US" sz="1200" dirty="0"/>
          </a:p>
        </p:txBody>
      </p:sp>
      <p:grpSp>
        <p:nvGrpSpPr>
          <p:cNvPr id="4" name="Agrupar 3">
            <a:extLst>
              <a:ext uri="{FF2B5EF4-FFF2-40B4-BE49-F238E27FC236}">
                <a16:creationId xmlns:a16="http://schemas.microsoft.com/office/drawing/2014/main" id="{B350545F-9519-CE5D-B125-585FEC4DA3F9}"/>
              </a:ext>
            </a:extLst>
          </p:cNvPr>
          <p:cNvGrpSpPr/>
          <p:nvPr/>
        </p:nvGrpSpPr>
        <p:grpSpPr>
          <a:xfrm>
            <a:off x="5876987" y="1599194"/>
            <a:ext cx="2007605" cy="1107996"/>
            <a:chOff x="5876987" y="1599194"/>
            <a:chExt cx="2007605" cy="1107996"/>
          </a:xfrm>
        </p:grpSpPr>
        <p:pic>
          <p:nvPicPr>
            <p:cNvPr id="3076" name="Picture 4">
              <a:extLst>
                <a:ext uri="{FF2B5EF4-FFF2-40B4-BE49-F238E27FC236}">
                  <a16:creationId xmlns:a16="http://schemas.microsoft.com/office/drawing/2014/main" id="{F7B06807-5939-9CF1-C476-E3836F81DF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000" r="66413"/>
            <a:stretch/>
          </p:blipFill>
          <p:spPr bwMode="auto">
            <a:xfrm>
              <a:off x="5876987" y="1599194"/>
              <a:ext cx="2007605" cy="110799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C1EADBC5-B83F-BE03-8AAE-59D2E52669C7}"/>
                </a:ext>
              </a:extLst>
            </p:cNvPr>
            <p:cNvSpPr txBox="1"/>
            <p:nvPr/>
          </p:nvSpPr>
          <p:spPr>
            <a:xfrm>
              <a:off x="6520003" y="1599194"/>
              <a:ext cx="853119" cy="215444"/>
            </a:xfrm>
            <a:prstGeom prst="rect">
              <a:avLst/>
            </a:prstGeom>
            <a:noFill/>
          </p:spPr>
          <p:txBody>
            <a:bodyPr wrap="none" rtlCol="0">
              <a:spAutoFit/>
            </a:bodyPr>
            <a:lstStyle/>
            <a:p>
              <a:r>
                <a:rPr lang="en-US" sz="800" dirty="0"/>
                <a:t>2898 accessions</a:t>
              </a:r>
              <a:endParaRPr lang="pt-BR" sz="800" dirty="0"/>
            </a:p>
          </p:txBody>
        </p:sp>
      </p:grpSp>
      <p:grpSp>
        <p:nvGrpSpPr>
          <p:cNvPr id="10" name="Agrupar 9">
            <a:extLst>
              <a:ext uri="{FF2B5EF4-FFF2-40B4-BE49-F238E27FC236}">
                <a16:creationId xmlns:a16="http://schemas.microsoft.com/office/drawing/2014/main" id="{2082A736-6C6A-85DC-A720-761AB9EE1D41}"/>
              </a:ext>
            </a:extLst>
          </p:cNvPr>
          <p:cNvGrpSpPr/>
          <p:nvPr/>
        </p:nvGrpSpPr>
        <p:grpSpPr>
          <a:xfrm>
            <a:off x="6579605" y="1256686"/>
            <a:ext cx="1948003" cy="567936"/>
            <a:chOff x="6579605" y="1256686"/>
            <a:chExt cx="1948003" cy="567936"/>
          </a:xfrm>
        </p:grpSpPr>
        <p:sp>
          <p:nvSpPr>
            <p:cNvPr id="5" name="CaixaDeTexto 4">
              <a:extLst>
                <a:ext uri="{FF2B5EF4-FFF2-40B4-BE49-F238E27FC236}">
                  <a16:creationId xmlns:a16="http://schemas.microsoft.com/office/drawing/2014/main" id="{C856F8A4-88A9-FA81-47E7-C23020F598FE}"/>
                </a:ext>
              </a:extLst>
            </p:cNvPr>
            <p:cNvSpPr txBox="1"/>
            <p:nvPr/>
          </p:nvSpPr>
          <p:spPr>
            <a:xfrm>
              <a:off x="7336000" y="1256686"/>
              <a:ext cx="1191608" cy="369332"/>
            </a:xfrm>
            <a:prstGeom prst="rect">
              <a:avLst/>
            </a:prstGeom>
            <a:noFill/>
          </p:spPr>
          <p:txBody>
            <a:bodyPr wrap="none" rtlCol="0">
              <a:spAutoFit/>
            </a:bodyPr>
            <a:lstStyle/>
            <a:p>
              <a:r>
                <a:rPr lang="en-US" dirty="0"/>
                <a:t>10Kbp PAV</a:t>
              </a:r>
              <a:endParaRPr lang="pt-BR" dirty="0"/>
            </a:p>
          </p:txBody>
        </p:sp>
        <p:cxnSp>
          <p:nvCxnSpPr>
            <p:cNvPr id="7" name="Conector de Seta Reta 6">
              <a:extLst>
                <a:ext uri="{FF2B5EF4-FFF2-40B4-BE49-F238E27FC236}">
                  <a16:creationId xmlns:a16="http://schemas.microsoft.com/office/drawing/2014/main" id="{7AA86D35-FD3E-A937-B56E-3D47F4FE365F}"/>
                </a:ext>
              </a:extLst>
            </p:cNvPr>
            <p:cNvCxnSpPr>
              <a:stCxn id="5" idx="1"/>
            </p:cNvCxnSpPr>
            <p:nvPr/>
          </p:nvCxnSpPr>
          <p:spPr>
            <a:xfrm flipH="1">
              <a:off x="6579605" y="1441352"/>
              <a:ext cx="756395" cy="38327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329098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25"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Agrupar 4">
            <a:extLst>
              <a:ext uri="{FF2B5EF4-FFF2-40B4-BE49-F238E27FC236}">
                <a16:creationId xmlns:a16="http://schemas.microsoft.com/office/drawing/2014/main" id="{83A8397F-5CEE-F4F8-3138-7B9871D5BAD6}"/>
              </a:ext>
            </a:extLst>
          </p:cNvPr>
          <p:cNvGrpSpPr/>
          <p:nvPr/>
        </p:nvGrpSpPr>
        <p:grpSpPr>
          <a:xfrm>
            <a:off x="-95123" y="0"/>
            <a:ext cx="5002101" cy="1993619"/>
            <a:chOff x="-95123" y="0"/>
            <a:chExt cx="5002101" cy="1993619"/>
          </a:xfrm>
        </p:grpSpPr>
        <p:sp>
          <p:nvSpPr>
            <p:cNvPr id="8" name="CaixaDeTexto 7">
              <a:extLst>
                <a:ext uri="{FF2B5EF4-FFF2-40B4-BE49-F238E27FC236}">
                  <a16:creationId xmlns:a16="http://schemas.microsoft.com/office/drawing/2014/main" id="{2961AD74-AE6A-2AE3-8EC9-C70551C5F31C}"/>
                </a:ext>
              </a:extLst>
            </p:cNvPr>
            <p:cNvSpPr txBox="1"/>
            <p:nvPr/>
          </p:nvSpPr>
          <p:spPr>
            <a:xfrm>
              <a:off x="-95123" y="1732009"/>
              <a:ext cx="4635374" cy="261610"/>
            </a:xfrm>
            <a:prstGeom prst="rect">
              <a:avLst/>
            </a:prstGeom>
            <a:noFill/>
          </p:spPr>
          <p:txBody>
            <a:bodyPr wrap="square">
              <a:spAutoFit/>
            </a:bodyPr>
            <a:lstStyle/>
            <a:p>
              <a:r>
                <a:rPr lang="pt-BR" sz="1050" dirty="0"/>
                <a:t>https://bmcgenomics.biomedcentral.com/articles/10.1186/s12864-018-5357-7</a:t>
              </a:r>
            </a:p>
          </p:txBody>
        </p:sp>
        <p:pic>
          <p:nvPicPr>
            <p:cNvPr id="4" name="Imagem 3">
              <a:extLst>
                <a:ext uri="{FF2B5EF4-FFF2-40B4-BE49-F238E27FC236}">
                  <a16:creationId xmlns:a16="http://schemas.microsoft.com/office/drawing/2014/main" id="{BD69778D-CFCA-7A0F-F254-6794528FE764}"/>
                </a:ext>
              </a:extLst>
            </p:cNvPr>
            <p:cNvPicPr>
              <a:picLocks noChangeAspect="1"/>
            </p:cNvPicPr>
            <p:nvPr/>
          </p:nvPicPr>
          <p:blipFill>
            <a:blip r:embed="rId2"/>
            <a:stretch>
              <a:fillRect/>
            </a:stretch>
          </p:blipFill>
          <p:spPr>
            <a:xfrm>
              <a:off x="0" y="0"/>
              <a:ext cx="4906978" cy="1803927"/>
            </a:xfrm>
            <a:prstGeom prst="rect">
              <a:avLst/>
            </a:prstGeom>
          </p:spPr>
        </p:pic>
      </p:grpSp>
      <p:sp>
        <p:nvSpPr>
          <p:cNvPr id="6" name="CaixaDeTexto 5">
            <a:extLst>
              <a:ext uri="{FF2B5EF4-FFF2-40B4-BE49-F238E27FC236}">
                <a16:creationId xmlns:a16="http://schemas.microsoft.com/office/drawing/2014/main" id="{249EADB6-BB50-9948-7DF5-5196F75057A6}"/>
              </a:ext>
            </a:extLst>
          </p:cNvPr>
          <p:cNvSpPr txBox="1"/>
          <p:nvPr/>
        </p:nvSpPr>
        <p:spPr>
          <a:xfrm>
            <a:off x="5002101" y="801592"/>
            <a:ext cx="4029932" cy="1200329"/>
          </a:xfrm>
          <a:prstGeom prst="rect">
            <a:avLst/>
          </a:prstGeom>
          <a:noFill/>
        </p:spPr>
        <p:txBody>
          <a:bodyPr wrap="square" lIns="91440" tIns="45720" rIns="91440" bIns="45720" rtlCol="0" anchor="t">
            <a:spAutoFit/>
          </a:bodyPr>
          <a:lstStyle/>
          <a:p>
            <a:r>
              <a:rPr lang="en-US" dirty="0" err="1"/>
              <a:t>RNASeq</a:t>
            </a:r>
            <a:r>
              <a:rPr lang="en-US" dirty="0"/>
              <a:t> data from</a:t>
            </a:r>
            <a:r>
              <a:rPr lang="pt-BR" dirty="0"/>
              <a:t> 63 </a:t>
            </a:r>
            <a:r>
              <a:rPr lang="pt-BR" dirty="0" err="1"/>
              <a:t>barley</a:t>
            </a:r>
            <a:r>
              <a:rPr lang="pt-BR" dirty="0"/>
              <a:t> </a:t>
            </a:r>
            <a:r>
              <a:rPr lang="pt-BR" dirty="0" err="1"/>
              <a:t>genotypes</a:t>
            </a:r>
            <a:r>
              <a:rPr lang="pt-BR" dirty="0"/>
              <a:t> (32 </a:t>
            </a:r>
            <a:r>
              <a:rPr lang="pt-BR" dirty="0" err="1"/>
              <a:t>cultivated</a:t>
            </a:r>
            <a:r>
              <a:rPr lang="pt-BR" dirty="0"/>
              <a:t>, 31 </a:t>
            </a:r>
            <a:r>
              <a:rPr lang="pt-BR" dirty="0" err="1"/>
              <a:t>wild</a:t>
            </a:r>
            <a:r>
              <a:rPr lang="pt-BR" dirty="0"/>
              <a:t>), </a:t>
            </a:r>
            <a:r>
              <a:rPr lang="pt-BR" dirty="0" err="1"/>
              <a:t>with</a:t>
            </a:r>
            <a:r>
              <a:rPr lang="pt-BR" dirty="0"/>
              <a:t> 756632 </a:t>
            </a:r>
            <a:r>
              <a:rPr lang="pt-BR" dirty="0" err="1"/>
              <a:t>transcripts</a:t>
            </a:r>
            <a:r>
              <a:rPr lang="pt-BR" dirty="0"/>
              <a:t>. 289K </a:t>
            </a:r>
            <a:r>
              <a:rPr lang="pt-BR" dirty="0" err="1"/>
              <a:t>transcripts</a:t>
            </a:r>
            <a:r>
              <a:rPr lang="pt-BR" dirty="0"/>
              <a:t> </a:t>
            </a:r>
            <a:r>
              <a:rPr lang="pt-BR" dirty="0" err="1"/>
              <a:t>absent</a:t>
            </a:r>
            <a:r>
              <a:rPr lang="pt-BR" dirty="0"/>
              <a:t> in </a:t>
            </a:r>
            <a:r>
              <a:rPr lang="pt-BR" dirty="0" err="1"/>
              <a:t>the</a:t>
            </a:r>
            <a:r>
              <a:rPr lang="pt-BR" dirty="0"/>
              <a:t> </a:t>
            </a:r>
            <a:r>
              <a:rPr lang="pt-BR" dirty="0" err="1"/>
              <a:t>reference</a:t>
            </a:r>
            <a:r>
              <a:rPr lang="pt-BR" dirty="0"/>
              <a:t> </a:t>
            </a:r>
            <a:r>
              <a:rPr lang="pt-BR" dirty="0" err="1"/>
              <a:t>genome</a:t>
            </a:r>
            <a:r>
              <a:rPr lang="pt-BR" dirty="0"/>
              <a:t> (</a:t>
            </a:r>
            <a:r>
              <a:rPr lang="pt-BR" dirty="0" err="1"/>
              <a:t>Morex</a:t>
            </a:r>
            <a:r>
              <a:rPr lang="pt-BR" dirty="0"/>
              <a:t>).</a:t>
            </a:r>
          </a:p>
        </p:txBody>
      </p:sp>
      <p:pic>
        <p:nvPicPr>
          <p:cNvPr id="11" name="Imagem 10">
            <a:extLst>
              <a:ext uri="{FF2B5EF4-FFF2-40B4-BE49-F238E27FC236}">
                <a16:creationId xmlns:a16="http://schemas.microsoft.com/office/drawing/2014/main" id="{04FC2CA7-FA76-0CFA-B6DF-8B58F8CDA5EC}"/>
              </a:ext>
            </a:extLst>
          </p:cNvPr>
          <p:cNvPicPr>
            <a:picLocks noChangeAspect="1"/>
          </p:cNvPicPr>
          <p:nvPr/>
        </p:nvPicPr>
        <p:blipFill>
          <a:blip r:embed="rId3"/>
          <a:stretch>
            <a:fillRect/>
          </a:stretch>
        </p:blipFill>
        <p:spPr>
          <a:xfrm>
            <a:off x="144732" y="2392430"/>
            <a:ext cx="3911097" cy="2812111"/>
          </a:xfrm>
          <a:prstGeom prst="rect">
            <a:avLst/>
          </a:prstGeom>
        </p:spPr>
      </p:pic>
      <p:grpSp>
        <p:nvGrpSpPr>
          <p:cNvPr id="14" name="Agrupar 13">
            <a:extLst>
              <a:ext uri="{FF2B5EF4-FFF2-40B4-BE49-F238E27FC236}">
                <a16:creationId xmlns:a16="http://schemas.microsoft.com/office/drawing/2014/main" id="{DFAA821E-DFDC-3BBB-1CEB-C1FB4F40AD37}"/>
              </a:ext>
            </a:extLst>
          </p:cNvPr>
          <p:cNvGrpSpPr/>
          <p:nvPr/>
        </p:nvGrpSpPr>
        <p:grpSpPr>
          <a:xfrm>
            <a:off x="4145303" y="2029093"/>
            <a:ext cx="4998697" cy="3896969"/>
            <a:chOff x="4145303" y="2029093"/>
            <a:chExt cx="4998697" cy="3896969"/>
          </a:xfrm>
        </p:grpSpPr>
        <p:pic>
          <p:nvPicPr>
            <p:cNvPr id="2050" name="Picture 2">
              <a:extLst>
                <a:ext uri="{FF2B5EF4-FFF2-40B4-BE49-F238E27FC236}">
                  <a16:creationId xmlns:a16="http://schemas.microsoft.com/office/drawing/2014/main" id="{F75AF31E-E91F-5EF4-7FA8-D2B9645306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5303" y="2029093"/>
              <a:ext cx="4980652" cy="3393069"/>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95513BFB-12C6-2C7B-E758-09075C9E8D1A}"/>
                </a:ext>
              </a:extLst>
            </p:cNvPr>
            <p:cNvSpPr txBox="1"/>
            <p:nvPr/>
          </p:nvSpPr>
          <p:spPr>
            <a:xfrm>
              <a:off x="4145303" y="5187398"/>
              <a:ext cx="4998697" cy="738664"/>
            </a:xfrm>
            <a:prstGeom prst="rect">
              <a:avLst/>
            </a:prstGeom>
            <a:noFill/>
          </p:spPr>
          <p:txBody>
            <a:bodyPr wrap="square">
              <a:spAutoFit/>
            </a:bodyPr>
            <a:lstStyle/>
            <a:p>
              <a:pPr algn="just"/>
              <a:r>
                <a:rPr lang="en-US" sz="1400" b="0" i="0" dirty="0">
                  <a:solidFill>
                    <a:srgbClr val="333333"/>
                  </a:solidFill>
                  <a:effectLst/>
                  <a:latin typeface="Georgia" panose="02040502050405020303" pitchFamily="18" charset="0"/>
                </a:rPr>
                <a:t>“GO classification for biological processes indicates a large proportion of the novel CDS was involved with ‘response to biotic and abiotic stimuli’ and ‘defense response’”</a:t>
              </a:r>
              <a:endParaRPr lang="pt-BR" sz="1400" dirty="0"/>
            </a:p>
          </p:txBody>
        </p:sp>
      </p:grpSp>
    </p:spTree>
    <p:extLst>
      <p:ext uri="{BB962C8B-B14F-4D97-AF65-F5344CB8AC3E}">
        <p14:creationId xmlns:p14="http://schemas.microsoft.com/office/powerpoint/2010/main" val="377014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75A532F1-230D-0BEE-04AC-4D0C35A1195C}"/>
              </a:ext>
            </a:extLst>
          </p:cNvPr>
          <p:cNvSpPr>
            <a:spLocks noGrp="1"/>
          </p:cNvSpPr>
          <p:nvPr>
            <p:ph idx="1"/>
          </p:nvPr>
        </p:nvSpPr>
        <p:spPr/>
        <p:txBody>
          <a:bodyPr>
            <a:normAutofit/>
          </a:bodyPr>
          <a:lstStyle/>
          <a:p>
            <a:pPr marL="0" indent="0" algn="ctr">
              <a:buNone/>
            </a:pPr>
            <a:r>
              <a:rPr lang="en-US" sz="5400" dirty="0">
                <a:solidFill>
                  <a:schemeClr val="bg1"/>
                </a:solidFill>
              </a:rPr>
              <a:t>Let’s now have a look at transcript quantification and differential expression analyses</a:t>
            </a:r>
            <a:endParaRPr lang="pt-BR" sz="5400" dirty="0">
              <a:solidFill>
                <a:schemeClr val="bg1"/>
              </a:solidFill>
            </a:endParaRPr>
          </a:p>
        </p:txBody>
      </p:sp>
    </p:spTree>
    <p:extLst>
      <p:ext uri="{BB962C8B-B14F-4D97-AF65-F5344CB8AC3E}">
        <p14:creationId xmlns:p14="http://schemas.microsoft.com/office/powerpoint/2010/main" val="2760998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C6D542C-9AC1-B49A-8A1F-9ECBEC27096E}"/>
              </a:ext>
            </a:extLst>
          </p:cNvPr>
          <p:cNvSpPr>
            <a:spLocks noGrp="1"/>
          </p:cNvSpPr>
          <p:nvPr>
            <p:ph type="title"/>
          </p:nvPr>
        </p:nvSpPr>
        <p:spPr>
          <a:xfrm>
            <a:off x="544287" y="223926"/>
            <a:ext cx="8229600" cy="800035"/>
          </a:xfrm>
        </p:spPr>
        <p:txBody>
          <a:bodyPr>
            <a:normAutofit fontScale="90000"/>
          </a:bodyPr>
          <a:lstStyle/>
          <a:p>
            <a:r>
              <a:rPr lang="en-US" dirty="0"/>
              <a:t>Computing expression values from RNA sequencing</a:t>
            </a:r>
            <a:endParaRPr lang="pt-BR" dirty="0"/>
          </a:p>
        </p:txBody>
      </p:sp>
      <p:sp>
        <p:nvSpPr>
          <p:cNvPr id="2" name="CaixaDeTexto 1">
            <a:extLst>
              <a:ext uri="{FF2B5EF4-FFF2-40B4-BE49-F238E27FC236}">
                <a16:creationId xmlns:a16="http://schemas.microsoft.com/office/drawing/2014/main" id="{4D42D23B-42F0-C378-71A3-35A567ADC411}"/>
              </a:ext>
            </a:extLst>
          </p:cNvPr>
          <p:cNvSpPr txBox="1"/>
          <p:nvPr/>
        </p:nvSpPr>
        <p:spPr>
          <a:xfrm>
            <a:off x="47174" y="1385256"/>
            <a:ext cx="3674837" cy="1077218"/>
          </a:xfrm>
          <a:prstGeom prst="rect">
            <a:avLst/>
          </a:prstGeom>
          <a:noFill/>
        </p:spPr>
        <p:txBody>
          <a:bodyPr wrap="square" rtlCol="0">
            <a:spAutoFit/>
          </a:bodyPr>
          <a:lstStyle/>
          <a:p>
            <a:pPr algn="just"/>
            <a:r>
              <a:rPr lang="en-US" sz="1600" dirty="0"/>
              <a:t>The expression value of a gene or a transcript is related to the number of RNA molecules produced by the organism at a given time under a given condition</a:t>
            </a:r>
          </a:p>
        </p:txBody>
      </p:sp>
      <p:grpSp>
        <p:nvGrpSpPr>
          <p:cNvPr id="18" name="Agrupar 17">
            <a:extLst>
              <a:ext uri="{FF2B5EF4-FFF2-40B4-BE49-F238E27FC236}">
                <a16:creationId xmlns:a16="http://schemas.microsoft.com/office/drawing/2014/main" id="{B7E8BB5D-43D4-3216-52E6-8E103F3649F3}"/>
              </a:ext>
            </a:extLst>
          </p:cNvPr>
          <p:cNvGrpSpPr/>
          <p:nvPr/>
        </p:nvGrpSpPr>
        <p:grpSpPr>
          <a:xfrm>
            <a:off x="3965124" y="1204686"/>
            <a:ext cx="4969326" cy="1365767"/>
            <a:chOff x="1001487" y="2317234"/>
            <a:chExt cx="4969326" cy="1365767"/>
          </a:xfrm>
        </p:grpSpPr>
        <p:sp>
          <p:nvSpPr>
            <p:cNvPr id="6" name="Retângulo 5">
              <a:extLst>
                <a:ext uri="{FF2B5EF4-FFF2-40B4-BE49-F238E27FC236}">
                  <a16:creationId xmlns:a16="http://schemas.microsoft.com/office/drawing/2014/main" id="{22DA256C-F818-BF18-70CB-1F4EED47F025}"/>
                </a:ext>
              </a:extLst>
            </p:cNvPr>
            <p:cNvSpPr/>
            <p:nvPr/>
          </p:nvSpPr>
          <p:spPr>
            <a:xfrm>
              <a:off x="1879600" y="2387600"/>
              <a:ext cx="4091213" cy="2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7" name="CaixaDeTexto 6">
              <a:extLst>
                <a:ext uri="{FF2B5EF4-FFF2-40B4-BE49-F238E27FC236}">
                  <a16:creationId xmlns:a16="http://schemas.microsoft.com/office/drawing/2014/main" id="{3CAC28AB-6092-F407-6EDC-F78076ED8B56}"/>
                </a:ext>
              </a:extLst>
            </p:cNvPr>
            <p:cNvSpPr txBox="1"/>
            <p:nvPr/>
          </p:nvSpPr>
          <p:spPr>
            <a:xfrm>
              <a:off x="1001487" y="2317234"/>
              <a:ext cx="609462" cy="369332"/>
            </a:xfrm>
            <a:prstGeom prst="rect">
              <a:avLst/>
            </a:prstGeom>
            <a:noFill/>
          </p:spPr>
          <p:txBody>
            <a:bodyPr wrap="none" rtlCol="0">
              <a:spAutoFit/>
            </a:bodyPr>
            <a:lstStyle/>
            <a:p>
              <a:r>
                <a:rPr lang="en-US" dirty="0">
                  <a:solidFill>
                    <a:srgbClr val="FF0000"/>
                  </a:solidFill>
                </a:rPr>
                <a:t>DNA</a:t>
              </a:r>
              <a:endParaRPr lang="pt-BR" dirty="0">
                <a:solidFill>
                  <a:srgbClr val="FF0000"/>
                </a:solidFill>
              </a:endParaRPr>
            </a:p>
          </p:txBody>
        </p:sp>
        <p:sp>
          <p:nvSpPr>
            <p:cNvPr id="8" name="Retângulo 7">
              <a:extLst>
                <a:ext uri="{FF2B5EF4-FFF2-40B4-BE49-F238E27FC236}">
                  <a16:creationId xmlns:a16="http://schemas.microsoft.com/office/drawing/2014/main" id="{67843F93-E81C-3219-B919-5A0F963F686B}"/>
                </a:ext>
              </a:extLst>
            </p:cNvPr>
            <p:cNvSpPr/>
            <p:nvPr/>
          </p:nvSpPr>
          <p:spPr>
            <a:xfrm>
              <a:off x="3009900" y="2387600"/>
              <a:ext cx="2171700" cy="228600"/>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Gene A</a:t>
              </a:r>
              <a:endParaRPr lang="pt-BR" dirty="0"/>
            </a:p>
          </p:txBody>
        </p:sp>
        <p:sp>
          <p:nvSpPr>
            <p:cNvPr id="10" name="Forma Livre: Forma 9">
              <a:extLst>
                <a:ext uri="{FF2B5EF4-FFF2-40B4-BE49-F238E27FC236}">
                  <a16:creationId xmlns:a16="http://schemas.microsoft.com/office/drawing/2014/main" id="{6A685864-A69E-FBE2-7AA4-CB2CF8842EA0}"/>
                </a:ext>
              </a:extLst>
            </p:cNvPr>
            <p:cNvSpPr/>
            <p:nvPr/>
          </p:nvSpPr>
          <p:spPr>
            <a:xfrm>
              <a:off x="3048000" y="2895600"/>
              <a:ext cx="2108200" cy="215900"/>
            </a:xfrm>
            <a:custGeom>
              <a:avLst/>
              <a:gdLst>
                <a:gd name="connsiteX0" fmla="*/ 0 w 2108200"/>
                <a:gd name="connsiteY0" fmla="*/ 63500 h 215900"/>
                <a:gd name="connsiteX1" fmla="*/ 63500 w 2108200"/>
                <a:gd name="connsiteY1" fmla="*/ 50800 h 215900"/>
                <a:gd name="connsiteX2" fmla="*/ 139700 w 2108200"/>
                <a:gd name="connsiteY2" fmla="*/ 12700 h 215900"/>
                <a:gd name="connsiteX3" fmla="*/ 228600 w 2108200"/>
                <a:gd name="connsiteY3" fmla="*/ 0 h 215900"/>
                <a:gd name="connsiteX4" fmla="*/ 431800 w 2108200"/>
                <a:gd name="connsiteY4" fmla="*/ 88900 h 215900"/>
                <a:gd name="connsiteX5" fmla="*/ 533400 w 2108200"/>
                <a:gd name="connsiteY5" fmla="*/ 127000 h 215900"/>
                <a:gd name="connsiteX6" fmla="*/ 660400 w 2108200"/>
                <a:gd name="connsiteY6" fmla="*/ 114300 h 215900"/>
                <a:gd name="connsiteX7" fmla="*/ 749300 w 2108200"/>
                <a:gd name="connsiteY7" fmla="*/ 76200 h 215900"/>
                <a:gd name="connsiteX8" fmla="*/ 812800 w 2108200"/>
                <a:gd name="connsiteY8" fmla="*/ 63500 h 215900"/>
                <a:gd name="connsiteX9" fmla="*/ 901700 w 2108200"/>
                <a:gd name="connsiteY9" fmla="*/ 76200 h 215900"/>
                <a:gd name="connsiteX10" fmla="*/ 1003300 w 2108200"/>
                <a:gd name="connsiteY10" fmla="*/ 114300 h 215900"/>
                <a:gd name="connsiteX11" fmla="*/ 1104900 w 2108200"/>
                <a:gd name="connsiteY11" fmla="*/ 139700 h 215900"/>
                <a:gd name="connsiteX12" fmla="*/ 1282700 w 2108200"/>
                <a:gd name="connsiteY12" fmla="*/ 101600 h 215900"/>
                <a:gd name="connsiteX13" fmla="*/ 1447800 w 2108200"/>
                <a:gd name="connsiteY13" fmla="*/ 165100 h 215900"/>
                <a:gd name="connsiteX14" fmla="*/ 1638300 w 2108200"/>
                <a:gd name="connsiteY14" fmla="*/ 215900 h 215900"/>
                <a:gd name="connsiteX15" fmla="*/ 1701800 w 2108200"/>
                <a:gd name="connsiteY15" fmla="*/ 165100 h 215900"/>
                <a:gd name="connsiteX16" fmla="*/ 1739900 w 2108200"/>
                <a:gd name="connsiteY16" fmla="*/ 114300 h 215900"/>
                <a:gd name="connsiteX17" fmla="*/ 1816100 w 2108200"/>
                <a:gd name="connsiteY17" fmla="*/ 101600 h 215900"/>
                <a:gd name="connsiteX18" fmla="*/ 1981200 w 2108200"/>
                <a:gd name="connsiteY18" fmla="*/ 88900 h 215900"/>
                <a:gd name="connsiteX19" fmla="*/ 2044700 w 2108200"/>
                <a:gd name="connsiteY19" fmla="*/ 12700 h 215900"/>
                <a:gd name="connsiteX20" fmla="*/ 2108200 w 2108200"/>
                <a:gd name="connsiteY20" fmla="*/ 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8200" h="215900">
                  <a:moveTo>
                    <a:pt x="0" y="63500"/>
                  </a:moveTo>
                  <a:cubicBezTo>
                    <a:pt x="21167" y="59267"/>
                    <a:pt x="43214" y="58177"/>
                    <a:pt x="63500" y="50800"/>
                  </a:cubicBezTo>
                  <a:cubicBezTo>
                    <a:pt x="90188" y="41095"/>
                    <a:pt x="112558" y="21051"/>
                    <a:pt x="139700" y="12700"/>
                  </a:cubicBezTo>
                  <a:cubicBezTo>
                    <a:pt x="168310" y="3897"/>
                    <a:pt x="198967" y="4233"/>
                    <a:pt x="228600" y="0"/>
                  </a:cubicBezTo>
                  <a:lnTo>
                    <a:pt x="431800" y="88900"/>
                  </a:lnTo>
                  <a:cubicBezTo>
                    <a:pt x="514815" y="126257"/>
                    <a:pt x="448926" y="105882"/>
                    <a:pt x="533400" y="127000"/>
                  </a:cubicBezTo>
                  <a:cubicBezTo>
                    <a:pt x="575733" y="122767"/>
                    <a:pt x="618986" y="124044"/>
                    <a:pt x="660400" y="114300"/>
                  </a:cubicBezTo>
                  <a:cubicBezTo>
                    <a:pt x="691783" y="106916"/>
                    <a:pt x="718714" y="86395"/>
                    <a:pt x="749300" y="76200"/>
                  </a:cubicBezTo>
                  <a:cubicBezTo>
                    <a:pt x="769778" y="69374"/>
                    <a:pt x="791633" y="67733"/>
                    <a:pt x="812800" y="63500"/>
                  </a:cubicBezTo>
                  <a:cubicBezTo>
                    <a:pt x="842433" y="67733"/>
                    <a:pt x="872777" y="68487"/>
                    <a:pt x="901700" y="76200"/>
                  </a:cubicBezTo>
                  <a:cubicBezTo>
                    <a:pt x="936648" y="85520"/>
                    <a:pt x="968777" y="103512"/>
                    <a:pt x="1003300" y="114300"/>
                  </a:cubicBezTo>
                  <a:cubicBezTo>
                    <a:pt x="1036620" y="124712"/>
                    <a:pt x="1071033" y="131233"/>
                    <a:pt x="1104900" y="139700"/>
                  </a:cubicBezTo>
                  <a:cubicBezTo>
                    <a:pt x="1164167" y="127000"/>
                    <a:pt x="1222150" y="104352"/>
                    <a:pt x="1282700" y="101600"/>
                  </a:cubicBezTo>
                  <a:cubicBezTo>
                    <a:pt x="1371170" y="97579"/>
                    <a:pt x="1380583" y="134077"/>
                    <a:pt x="1447800" y="165100"/>
                  </a:cubicBezTo>
                  <a:cubicBezTo>
                    <a:pt x="1542227" y="208682"/>
                    <a:pt x="1542726" y="202247"/>
                    <a:pt x="1638300" y="215900"/>
                  </a:cubicBezTo>
                  <a:cubicBezTo>
                    <a:pt x="1659467" y="198967"/>
                    <a:pt x="1682633" y="184267"/>
                    <a:pt x="1701800" y="165100"/>
                  </a:cubicBezTo>
                  <a:cubicBezTo>
                    <a:pt x="1716767" y="150133"/>
                    <a:pt x="1721397" y="124579"/>
                    <a:pt x="1739900" y="114300"/>
                  </a:cubicBezTo>
                  <a:cubicBezTo>
                    <a:pt x="1762410" y="101795"/>
                    <a:pt x="1790491" y="104296"/>
                    <a:pt x="1816100" y="101600"/>
                  </a:cubicBezTo>
                  <a:cubicBezTo>
                    <a:pt x="1870993" y="95822"/>
                    <a:pt x="1926167" y="93133"/>
                    <a:pt x="1981200" y="88900"/>
                  </a:cubicBezTo>
                  <a:cubicBezTo>
                    <a:pt x="2002367" y="63500"/>
                    <a:pt x="2017613" y="31661"/>
                    <a:pt x="2044700" y="12700"/>
                  </a:cubicBezTo>
                  <a:cubicBezTo>
                    <a:pt x="2062384" y="321"/>
                    <a:pt x="2108200" y="0"/>
                    <a:pt x="2108200" y="0"/>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b="1">
                <a:ln w="22225">
                  <a:solidFill>
                    <a:schemeClr val="accent2"/>
                  </a:solidFill>
                  <a:prstDash val="solid"/>
                </a:ln>
                <a:solidFill>
                  <a:schemeClr val="accent2">
                    <a:lumMod val="40000"/>
                    <a:lumOff val="60000"/>
                  </a:schemeClr>
                </a:solidFill>
              </a:endParaRPr>
            </a:p>
          </p:txBody>
        </p:sp>
        <p:sp>
          <p:nvSpPr>
            <p:cNvPr id="11" name="Forma Livre: Forma 10">
              <a:extLst>
                <a:ext uri="{FF2B5EF4-FFF2-40B4-BE49-F238E27FC236}">
                  <a16:creationId xmlns:a16="http://schemas.microsoft.com/office/drawing/2014/main" id="{8F31B080-0E30-AF40-0C37-CFEB6291E733}"/>
                </a:ext>
              </a:extLst>
            </p:cNvPr>
            <p:cNvSpPr/>
            <p:nvPr/>
          </p:nvSpPr>
          <p:spPr>
            <a:xfrm>
              <a:off x="3073400" y="3048000"/>
              <a:ext cx="2108200" cy="215900"/>
            </a:xfrm>
            <a:custGeom>
              <a:avLst/>
              <a:gdLst>
                <a:gd name="connsiteX0" fmla="*/ 0 w 2108200"/>
                <a:gd name="connsiteY0" fmla="*/ 63500 h 215900"/>
                <a:gd name="connsiteX1" fmla="*/ 63500 w 2108200"/>
                <a:gd name="connsiteY1" fmla="*/ 50800 h 215900"/>
                <a:gd name="connsiteX2" fmla="*/ 139700 w 2108200"/>
                <a:gd name="connsiteY2" fmla="*/ 12700 h 215900"/>
                <a:gd name="connsiteX3" fmla="*/ 228600 w 2108200"/>
                <a:gd name="connsiteY3" fmla="*/ 0 h 215900"/>
                <a:gd name="connsiteX4" fmla="*/ 431800 w 2108200"/>
                <a:gd name="connsiteY4" fmla="*/ 88900 h 215900"/>
                <a:gd name="connsiteX5" fmla="*/ 533400 w 2108200"/>
                <a:gd name="connsiteY5" fmla="*/ 127000 h 215900"/>
                <a:gd name="connsiteX6" fmla="*/ 660400 w 2108200"/>
                <a:gd name="connsiteY6" fmla="*/ 114300 h 215900"/>
                <a:gd name="connsiteX7" fmla="*/ 749300 w 2108200"/>
                <a:gd name="connsiteY7" fmla="*/ 76200 h 215900"/>
                <a:gd name="connsiteX8" fmla="*/ 812800 w 2108200"/>
                <a:gd name="connsiteY8" fmla="*/ 63500 h 215900"/>
                <a:gd name="connsiteX9" fmla="*/ 901700 w 2108200"/>
                <a:gd name="connsiteY9" fmla="*/ 76200 h 215900"/>
                <a:gd name="connsiteX10" fmla="*/ 1003300 w 2108200"/>
                <a:gd name="connsiteY10" fmla="*/ 114300 h 215900"/>
                <a:gd name="connsiteX11" fmla="*/ 1104900 w 2108200"/>
                <a:gd name="connsiteY11" fmla="*/ 139700 h 215900"/>
                <a:gd name="connsiteX12" fmla="*/ 1282700 w 2108200"/>
                <a:gd name="connsiteY12" fmla="*/ 101600 h 215900"/>
                <a:gd name="connsiteX13" fmla="*/ 1447800 w 2108200"/>
                <a:gd name="connsiteY13" fmla="*/ 165100 h 215900"/>
                <a:gd name="connsiteX14" fmla="*/ 1638300 w 2108200"/>
                <a:gd name="connsiteY14" fmla="*/ 215900 h 215900"/>
                <a:gd name="connsiteX15" fmla="*/ 1701800 w 2108200"/>
                <a:gd name="connsiteY15" fmla="*/ 165100 h 215900"/>
                <a:gd name="connsiteX16" fmla="*/ 1739900 w 2108200"/>
                <a:gd name="connsiteY16" fmla="*/ 114300 h 215900"/>
                <a:gd name="connsiteX17" fmla="*/ 1816100 w 2108200"/>
                <a:gd name="connsiteY17" fmla="*/ 101600 h 215900"/>
                <a:gd name="connsiteX18" fmla="*/ 1981200 w 2108200"/>
                <a:gd name="connsiteY18" fmla="*/ 88900 h 215900"/>
                <a:gd name="connsiteX19" fmla="*/ 2044700 w 2108200"/>
                <a:gd name="connsiteY19" fmla="*/ 12700 h 215900"/>
                <a:gd name="connsiteX20" fmla="*/ 2108200 w 2108200"/>
                <a:gd name="connsiteY20" fmla="*/ 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8200" h="215900">
                  <a:moveTo>
                    <a:pt x="0" y="63500"/>
                  </a:moveTo>
                  <a:cubicBezTo>
                    <a:pt x="21167" y="59267"/>
                    <a:pt x="43214" y="58177"/>
                    <a:pt x="63500" y="50800"/>
                  </a:cubicBezTo>
                  <a:cubicBezTo>
                    <a:pt x="90188" y="41095"/>
                    <a:pt x="112558" y="21051"/>
                    <a:pt x="139700" y="12700"/>
                  </a:cubicBezTo>
                  <a:cubicBezTo>
                    <a:pt x="168310" y="3897"/>
                    <a:pt x="198967" y="4233"/>
                    <a:pt x="228600" y="0"/>
                  </a:cubicBezTo>
                  <a:lnTo>
                    <a:pt x="431800" y="88900"/>
                  </a:lnTo>
                  <a:cubicBezTo>
                    <a:pt x="514815" y="126257"/>
                    <a:pt x="448926" y="105882"/>
                    <a:pt x="533400" y="127000"/>
                  </a:cubicBezTo>
                  <a:cubicBezTo>
                    <a:pt x="575733" y="122767"/>
                    <a:pt x="618986" y="124044"/>
                    <a:pt x="660400" y="114300"/>
                  </a:cubicBezTo>
                  <a:cubicBezTo>
                    <a:pt x="691783" y="106916"/>
                    <a:pt x="718714" y="86395"/>
                    <a:pt x="749300" y="76200"/>
                  </a:cubicBezTo>
                  <a:cubicBezTo>
                    <a:pt x="769778" y="69374"/>
                    <a:pt x="791633" y="67733"/>
                    <a:pt x="812800" y="63500"/>
                  </a:cubicBezTo>
                  <a:cubicBezTo>
                    <a:pt x="842433" y="67733"/>
                    <a:pt x="872777" y="68487"/>
                    <a:pt x="901700" y="76200"/>
                  </a:cubicBezTo>
                  <a:cubicBezTo>
                    <a:pt x="936648" y="85520"/>
                    <a:pt x="968777" y="103512"/>
                    <a:pt x="1003300" y="114300"/>
                  </a:cubicBezTo>
                  <a:cubicBezTo>
                    <a:pt x="1036620" y="124712"/>
                    <a:pt x="1071033" y="131233"/>
                    <a:pt x="1104900" y="139700"/>
                  </a:cubicBezTo>
                  <a:cubicBezTo>
                    <a:pt x="1164167" y="127000"/>
                    <a:pt x="1222150" y="104352"/>
                    <a:pt x="1282700" y="101600"/>
                  </a:cubicBezTo>
                  <a:cubicBezTo>
                    <a:pt x="1371170" y="97579"/>
                    <a:pt x="1380583" y="134077"/>
                    <a:pt x="1447800" y="165100"/>
                  </a:cubicBezTo>
                  <a:cubicBezTo>
                    <a:pt x="1542227" y="208682"/>
                    <a:pt x="1542726" y="202247"/>
                    <a:pt x="1638300" y="215900"/>
                  </a:cubicBezTo>
                  <a:cubicBezTo>
                    <a:pt x="1659467" y="198967"/>
                    <a:pt x="1682633" y="184267"/>
                    <a:pt x="1701800" y="165100"/>
                  </a:cubicBezTo>
                  <a:cubicBezTo>
                    <a:pt x="1716767" y="150133"/>
                    <a:pt x="1721397" y="124579"/>
                    <a:pt x="1739900" y="114300"/>
                  </a:cubicBezTo>
                  <a:cubicBezTo>
                    <a:pt x="1762410" y="101795"/>
                    <a:pt x="1790491" y="104296"/>
                    <a:pt x="1816100" y="101600"/>
                  </a:cubicBezTo>
                  <a:cubicBezTo>
                    <a:pt x="1870993" y="95822"/>
                    <a:pt x="1926167" y="93133"/>
                    <a:pt x="1981200" y="88900"/>
                  </a:cubicBezTo>
                  <a:cubicBezTo>
                    <a:pt x="2002367" y="63500"/>
                    <a:pt x="2017613" y="31661"/>
                    <a:pt x="2044700" y="12700"/>
                  </a:cubicBezTo>
                  <a:cubicBezTo>
                    <a:pt x="2062384" y="321"/>
                    <a:pt x="2108200" y="0"/>
                    <a:pt x="2108200" y="0"/>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b="1">
                <a:ln w="22225">
                  <a:solidFill>
                    <a:schemeClr val="accent2"/>
                  </a:solidFill>
                  <a:prstDash val="solid"/>
                </a:ln>
                <a:solidFill>
                  <a:schemeClr val="accent2">
                    <a:lumMod val="40000"/>
                    <a:lumOff val="60000"/>
                  </a:schemeClr>
                </a:solidFill>
              </a:endParaRPr>
            </a:p>
          </p:txBody>
        </p:sp>
        <p:sp>
          <p:nvSpPr>
            <p:cNvPr id="12" name="Forma Livre: Forma 11">
              <a:extLst>
                <a:ext uri="{FF2B5EF4-FFF2-40B4-BE49-F238E27FC236}">
                  <a16:creationId xmlns:a16="http://schemas.microsoft.com/office/drawing/2014/main" id="{5B60AD4F-05B7-11E7-E7B9-08C00ED64D1A}"/>
                </a:ext>
              </a:extLst>
            </p:cNvPr>
            <p:cNvSpPr/>
            <p:nvPr/>
          </p:nvSpPr>
          <p:spPr>
            <a:xfrm>
              <a:off x="3073400" y="3175000"/>
              <a:ext cx="2108200" cy="215900"/>
            </a:xfrm>
            <a:custGeom>
              <a:avLst/>
              <a:gdLst>
                <a:gd name="connsiteX0" fmla="*/ 0 w 2108200"/>
                <a:gd name="connsiteY0" fmla="*/ 63500 h 215900"/>
                <a:gd name="connsiteX1" fmla="*/ 63500 w 2108200"/>
                <a:gd name="connsiteY1" fmla="*/ 50800 h 215900"/>
                <a:gd name="connsiteX2" fmla="*/ 139700 w 2108200"/>
                <a:gd name="connsiteY2" fmla="*/ 12700 h 215900"/>
                <a:gd name="connsiteX3" fmla="*/ 228600 w 2108200"/>
                <a:gd name="connsiteY3" fmla="*/ 0 h 215900"/>
                <a:gd name="connsiteX4" fmla="*/ 431800 w 2108200"/>
                <a:gd name="connsiteY4" fmla="*/ 88900 h 215900"/>
                <a:gd name="connsiteX5" fmla="*/ 533400 w 2108200"/>
                <a:gd name="connsiteY5" fmla="*/ 127000 h 215900"/>
                <a:gd name="connsiteX6" fmla="*/ 660400 w 2108200"/>
                <a:gd name="connsiteY6" fmla="*/ 114300 h 215900"/>
                <a:gd name="connsiteX7" fmla="*/ 749300 w 2108200"/>
                <a:gd name="connsiteY7" fmla="*/ 76200 h 215900"/>
                <a:gd name="connsiteX8" fmla="*/ 812800 w 2108200"/>
                <a:gd name="connsiteY8" fmla="*/ 63500 h 215900"/>
                <a:gd name="connsiteX9" fmla="*/ 901700 w 2108200"/>
                <a:gd name="connsiteY9" fmla="*/ 76200 h 215900"/>
                <a:gd name="connsiteX10" fmla="*/ 1003300 w 2108200"/>
                <a:gd name="connsiteY10" fmla="*/ 114300 h 215900"/>
                <a:gd name="connsiteX11" fmla="*/ 1104900 w 2108200"/>
                <a:gd name="connsiteY11" fmla="*/ 139700 h 215900"/>
                <a:gd name="connsiteX12" fmla="*/ 1282700 w 2108200"/>
                <a:gd name="connsiteY12" fmla="*/ 101600 h 215900"/>
                <a:gd name="connsiteX13" fmla="*/ 1447800 w 2108200"/>
                <a:gd name="connsiteY13" fmla="*/ 165100 h 215900"/>
                <a:gd name="connsiteX14" fmla="*/ 1638300 w 2108200"/>
                <a:gd name="connsiteY14" fmla="*/ 215900 h 215900"/>
                <a:gd name="connsiteX15" fmla="*/ 1701800 w 2108200"/>
                <a:gd name="connsiteY15" fmla="*/ 165100 h 215900"/>
                <a:gd name="connsiteX16" fmla="*/ 1739900 w 2108200"/>
                <a:gd name="connsiteY16" fmla="*/ 114300 h 215900"/>
                <a:gd name="connsiteX17" fmla="*/ 1816100 w 2108200"/>
                <a:gd name="connsiteY17" fmla="*/ 101600 h 215900"/>
                <a:gd name="connsiteX18" fmla="*/ 1981200 w 2108200"/>
                <a:gd name="connsiteY18" fmla="*/ 88900 h 215900"/>
                <a:gd name="connsiteX19" fmla="*/ 2044700 w 2108200"/>
                <a:gd name="connsiteY19" fmla="*/ 12700 h 215900"/>
                <a:gd name="connsiteX20" fmla="*/ 2108200 w 2108200"/>
                <a:gd name="connsiteY20" fmla="*/ 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8200" h="215900">
                  <a:moveTo>
                    <a:pt x="0" y="63500"/>
                  </a:moveTo>
                  <a:cubicBezTo>
                    <a:pt x="21167" y="59267"/>
                    <a:pt x="43214" y="58177"/>
                    <a:pt x="63500" y="50800"/>
                  </a:cubicBezTo>
                  <a:cubicBezTo>
                    <a:pt x="90188" y="41095"/>
                    <a:pt x="112558" y="21051"/>
                    <a:pt x="139700" y="12700"/>
                  </a:cubicBezTo>
                  <a:cubicBezTo>
                    <a:pt x="168310" y="3897"/>
                    <a:pt x="198967" y="4233"/>
                    <a:pt x="228600" y="0"/>
                  </a:cubicBezTo>
                  <a:lnTo>
                    <a:pt x="431800" y="88900"/>
                  </a:lnTo>
                  <a:cubicBezTo>
                    <a:pt x="514815" y="126257"/>
                    <a:pt x="448926" y="105882"/>
                    <a:pt x="533400" y="127000"/>
                  </a:cubicBezTo>
                  <a:cubicBezTo>
                    <a:pt x="575733" y="122767"/>
                    <a:pt x="618986" y="124044"/>
                    <a:pt x="660400" y="114300"/>
                  </a:cubicBezTo>
                  <a:cubicBezTo>
                    <a:pt x="691783" y="106916"/>
                    <a:pt x="718714" y="86395"/>
                    <a:pt x="749300" y="76200"/>
                  </a:cubicBezTo>
                  <a:cubicBezTo>
                    <a:pt x="769778" y="69374"/>
                    <a:pt x="791633" y="67733"/>
                    <a:pt x="812800" y="63500"/>
                  </a:cubicBezTo>
                  <a:cubicBezTo>
                    <a:pt x="842433" y="67733"/>
                    <a:pt x="872777" y="68487"/>
                    <a:pt x="901700" y="76200"/>
                  </a:cubicBezTo>
                  <a:cubicBezTo>
                    <a:pt x="936648" y="85520"/>
                    <a:pt x="968777" y="103512"/>
                    <a:pt x="1003300" y="114300"/>
                  </a:cubicBezTo>
                  <a:cubicBezTo>
                    <a:pt x="1036620" y="124712"/>
                    <a:pt x="1071033" y="131233"/>
                    <a:pt x="1104900" y="139700"/>
                  </a:cubicBezTo>
                  <a:cubicBezTo>
                    <a:pt x="1164167" y="127000"/>
                    <a:pt x="1222150" y="104352"/>
                    <a:pt x="1282700" y="101600"/>
                  </a:cubicBezTo>
                  <a:cubicBezTo>
                    <a:pt x="1371170" y="97579"/>
                    <a:pt x="1380583" y="134077"/>
                    <a:pt x="1447800" y="165100"/>
                  </a:cubicBezTo>
                  <a:cubicBezTo>
                    <a:pt x="1542227" y="208682"/>
                    <a:pt x="1542726" y="202247"/>
                    <a:pt x="1638300" y="215900"/>
                  </a:cubicBezTo>
                  <a:cubicBezTo>
                    <a:pt x="1659467" y="198967"/>
                    <a:pt x="1682633" y="184267"/>
                    <a:pt x="1701800" y="165100"/>
                  </a:cubicBezTo>
                  <a:cubicBezTo>
                    <a:pt x="1716767" y="150133"/>
                    <a:pt x="1721397" y="124579"/>
                    <a:pt x="1739900" y="114300"/>
                  </a:cubicBezTo>
                  <a:cubicBezTo>
                    <a:pt x="1762410" y="101795"/>
                    <a:pt x="1790491" y="104296"/>
                    <a:pt x="1816100" y="101600"/>
                  </a:cubicBezTo>
                  <a:cubicBezTo>
                    <a:pt x="1870993" y="95822"/>
                    <a:pt x="1926167" y="93133"/>
                    <a:pt x="1981200" y="88900"/>
                  </a:cubicBezTo>
                  <a:cubicBezTo>
                    <a:pt x="2002367" y="63500"/>
                    <a:pt x="2017613" y="31661"/>
                    <a:pt x="2044700" y="12700"/>
                  </a:cubicBezTo>
                  <a:cubicBezTo>
                    <a:pt x="2062384" y="321"/>
                    <a:pt x="2108200" y="0"/>
                    <a:pt x="2108200" y="0"/>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b="1">
                <a:ln w="22225">
                  <a:solidFill>
                    <a:schemeClr val="accent2"/>
                  </a:solidFill>
                  <a:prstDash val="solid"/>
                </a:ln>
                <a:solidFill>
                  <a:schemeClr val="accent2">
                    <a:lumMod val="40000"/>
                    <a:lumOff val="60000"/>
                  </a:schemeClr>
                </a:solidFill>
              </a:endParaRPr>
            </a:p>
          </p:txBody>
        </p:sp>
        <p:sp>
          <p:nvSpPr>
            <p:cNvPr id="13" name="Forma Livre: Forma 12">
              <a:extLst>
                <a:ext uri="{FF2B5EF4-FFF2-40B4-BE49-F238E27FC236}">
                  <a16:creationId xmlns:a16="http://schemas.microsoft.com/office/drawing/2014/main" id="{12E7902F-4F65-B97A-3353-75F0C29674BC}"/>
                </a:ext>
              </a:extLst>
            </p:cNvPr>
            <p:cNvSpPr/>
            <p:nvPr/>
          </p:nvSpPr>
          <p:spPr>
            <a:xfrm>
              <a:off x="3073400" y="3302000"/>
              <a:ext cx="2108200" cy="215900"/>
            </a:xfrm>
            <a:custGeom>
              <a:avLst/>
              <a:gdLst>
                <a:gd name="connsiteX0" fmla="*/ 0 w 2108200"/>
                <a:gd name="connsiteY0" fmla="*/ 63500 h 215900"/>
                <a:gd name="connsiteX1" fmla="*/ 63500 w 2108200"/>
                <a:gd name="connsiteY1" fmla="*/ 50800 h 215900"/>
                <a:gd name="connsiteX2" fmla="*/ 139700 w 2108200"/>
                <a:gd name="connsiteY2" fmla="*/ 12700 h 215900"/>
                <a:gd name="connsiteX3" fmla="*/ 228600 w 2108200"/>
                <a:gd name="connsiteY3" fmla="*/ 0 h 215900"/>
                <a:gd name="connsiteX4" fmla="*/ 431800 w 2108200"/>
                <a:gd name="connsiteY4" fmla="*/ 88900 h 215900"/>
                <a:gd name="connsiteX5" fmla="*/ 533400 w 2108200"/>
                <a:gd name="connsiteY5" fmla="*/ 127000 h 215900"/>
                <a:gd name="connsiteX6" fmla="*/ 660400 w 2108200"/>
                <a:gd name="connsiteY6" fmla="*/ 114300 h 215900"/>
                <a:gd name="connsiteX7" fmla="*/ 749300 w 2108200"/>
                <a:gd name="connsiteY7" fmla="*/ 76200 h 215900"/>
                <a:gd name="connsiteX8" fmla="*/ 812800 w 2108200"/>
                <a:gd name="connsiteY8" fmla="*/ 63500 h 215900"/>
                <a:gd name="connsiteX9" fmla="*/ 901700 w 2108200"/>
                <a:gd name="connsiteY9" fmla="*/ 76200 h 215900"/>
                <a:gd name="connsiteX10" fmla="*/ 1003300 w 2108200"/>
                <a:gd name="connsiteY10" fmla="*/ 114300 h 215900"/>
                <a:gd name="connsiteX11" fmla="*/ 1104900 w 2108200"/>
                <a:gd name="connsiteY11" fmla="*/ 139700 h 215900"/>
                <a:gd name="connsiteX12" fmla="*/ 1282700 w 2108200"/>
                <a:gd name="connsiteY12" fmla="*/ 101600 h 215900"/>
                <a:gd name="connsiteX13" fmla="*/ 1447800 w 2108200"/>
                <a:gd name="connsiteY13" fmla="*/ 165100 h 215900"/>
                <a:gd name="connsiteX14" fmla="*/ 1638300 w 2108200"/>
                <a:gd name="connsiteY14" fmla="*/ 215900 h 215900"/>
                <a:gd name="connsiteX15" fmla="*/ 1701800 w 2108200"/>
                <a:gd name="connsiteY15" fmla="*/ 165100 h 215900"/>
                <a:gd name="connsiteX16" fmla="*/ 1739900 w 2108200"/>
                <a:gd name="connsiteY16" fmla="*/ 114300 h 215900"/>
                <a:gd name="connsiteX17" fmla="*/ 1816100 w 2108200"/>
                <a:gd name="connsiteY17" fmla="*/ 101600 h 215900"/>
                <a:gd name="connsiteX18" fmla="*/ 1981200 w 2108200"/>
                <a:gd name="connsiteY18" fmla="*/ 88900 h 215900"/>
                <a:gd name="connsiteX19" fmla="*/ 2044700 w 2108200"/>
                <a:gd name="connsiteY19" fmla="*/ 12700 h 215900"/>
                <a:gd name="connsiteX20" fmla="*/ 2108200 w 2108200"/>
                <a:gd name="connsiteY20" fmla="*/ 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8200" h="215900">
                  <a:moveTo>
                    <a:pt x="0" y="63500"/>
                  </a:moveTo>
                  <a:cubicBezTo>
                    <a:pt x="21167" y="59267"/>
                    <a:pt x="43214" y="58177"/>
                    <a:pt x="63500" y="50800"/>
                  </a:cubicBezTo>
                  <a:cubicBezTo>
                    <a:pt x="90188" y="41095"/>
                    <a:pt x="112558" y="21051"/>
                    <a:pt x="139700" y="12700"/>
                  </a:cubicBezTo>
                  <a:cubicBezTo>
                    <a:pt x="168310" y="3897"/>
                    <a:pt x="198967" y="4233"/>
                    <a:pt x="228600" y="0"/>
                  </a:cubicBezTo>
                  <a:lnTo>
                    <a:pt x="431800" y="88900"/>
                  </a:lnTo>
                  <a:cubicBezTo>
                    <a:pt x="514815" y="126257"/>
                    <a:pt x="448926" y="105882"/>
                    <a:pt x="533400" y="127000"/>
                  </a:cubicBezTo>
                  <a:cubicBezTo>
                    <a:pt x="575733" y="122767"/>
                    <a:pt x="618986" y="124044"/>
                    <a:pt x="660400" y="114300"/>
                  </a:cubicBezTo>
                  <a:cubicBezTo>
                    <a:pt x="691783" y="106916"/>
                    <a:pt x="718714" y="86395"/>
                    <a:pt x="749300" y="76200"/>
                  </a:cubicBezTo>
                  <a:cubicBezTo>
                    <a:pt x="769778" y="69374"/>
                    <a:pt x="791633" y="67733"/>
                    <a:pt x="812800" y="63500"/>
                  </a:cubicBezTo>
                  <a:cubicBezTo>
                    <a:pt x="842433" y="67733"/>
                    <a:pt x="872777" y="68487"/>
                    <a:pt x="901700" y="76200"/>
                  </a:cubicBezTo>
                  <a:cubicBezTo>
                    <a:pt x="936648" y="85520"/>
                    <a:pt x="968777" y="103512"/>
                    <a:pt x="1003300" y="114300"/>
                  </a:cubicBezTo>
                  <a:cubicBezTo>
                    <a:pt x="1036620" y="124712"/>
                    <a:pt x="1071033" y="131233"/>
                    <a:pt x="1104900" y="139700"/>
                  </a:cubicBezTo>
                  <a:cubicBezTo>
                    <a:pt x="1164167" y="127000"/>
                    <a:pt x="1222150" y="104352"/>
                    <a:pt x="1282700" y="101600"/>
                  </a:cubicBezTo>
                  <a:cubicBezTo>
                    <a:pt x="1371170" y="97579"/>
                    <a:pt x="1380583" y="134077"/>
                    <a:pt x="1447800" y="165100"/>
                  </a:cubicBezTo>
                  <a:cubicBezTo>
                    <a:pt x="1542227" y="208682"/>
                    <a:pt x="1542726" y="202247"/>
                    <a:pt x="1638300" y="215900"/>
                  </a:cubicBezTo>
                  <a:cubicBezTo>
                    <a:pt x="1659467" y="198967"/>
                    <a:pt x="1682633" y="184267"/>
                    <a:pt x="1701800" y="165100"/>
                  </a:cubicBezTo>
                  <a:cubicBezTo>
                    <a:pt x="1716767" y="150133"/>
                    <a:pt x="1721397" y="124579"/>
                    <a:pt x="1739900" y="114300"/>
                  </a:cubicBezTo>
                  <a:cubicBezTo>
                    <a:pt x="1762410" y="101795"/>
                    <a:pt x="1790491" y="104296"/>
                    <a:pt x="1816100" y="101600"/>
                  </a:cubicBezTo>
                  <a:cubicBezTo>
                    <a:pt x="1870993" y="95822"/>
                    <a:pt x="1926167" y="93133"/>
                    <a:pt x="1981200" y="88900"/>
                  </a:cubicBezTo>
                  <a:cubicBezTo>
                    <a:pt x="2002367" y="63500"/>
                    <a:pt x="2017613" y="31661"/>
                    <a:pt x="2044700" y="12700"/>
                  </a:cubicBezTo>
                  <a:cubicBezTo>
                    <a:pt x="2062384" y="321"/>
                    <a:pt x="2108200" y="0"/>
                    <a:pt x="2108200" y="0"/>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b="1">
                <a:ln w="22225">
                  <a:solidFill>
                    <a:schemeClr val="accent2"/>
                  </a:solidFill>
                  <a:prstDash val="solid"/>
                </a:ln>
                <a:solidFill>
                  <a:schemeClr val="accent2">
                    <a:lumMod val="40000"/>
                    <a:lumOff val="60000"/>
                  </a:schemeClr>
                </a:solidFill>
              </a:endParaRPr>
            </a:p>
          </p:txBody>
        </p:sp>
        <p:sp>
          <p:nvSpPr>
            <p:cNvPr id="14" name="Forma Livre: Forma 13">
              <a:extLst>
                <a:ext uri="{FF2B5EF4-FFF2-40B4-BE49-F238E27FC236}">
                  <a16:creationId xmlns:a16="http://schemas.microsoft.com/office/drawing/2014/main" id="{73FB543F-E268-7830-E744-B05181E0505D}"/>
                </a:ext>
              </a:extLst>
            </p:cNvPr>
            <p:cNvSpPr/>
            <p:nvPr/>
          </p:nvSpPr>
          <p:spPr>
            <a:xfrm>
              <a:off x="3060700" y="3467101"/>
              <a:ext cx="2108200" cy="215900"/>
            </a:xfrm>
            <a:custGeom>
              <a:avLst/>
              <a:gdLst>
                <a:gd name="connsiteX0" fmla="*/ 0 w 2108200"/>
                <a:gd name="connsiteY0" fmla="*/ 63500 h 215900"/>
                <a:gd name="connsiteX1" fmla="*/ 63500 w 2108200"/>
                <a:gd name="connsiteY1" fmla="*/ 50800 h 215900"/>
                <a:gd name="connsiteX2" fmla="*/ 139700 w 2108200"/>
                <a:gd name="connsiteY2" fmla="*/ 12700 h 215900"/>
                <a:gd name="connsiteX3" fmla="*/ 228600 w 2108200"/>
                <a:gd name="connsiteY3" fmla="*/ 0 h 215900"/>
                <a:gd name="connsiteX4" fmla="*/ 431800 w 2108200"/>
                <a:gd name="connsiteY4" fmla="*/ 88900 h 215900"/>
                <a:gd name="connsiteX5" fmla="*/ 533400 w 2108200"/>
                <a:gd name="connsiteY5" fmla="*/ 127000 h 215900"/>
                <a:gd name="connsiteX6" fmla="*/ 660400 w 2108200"/>
                <a:gd name="connsiteY6" fmla="*/ 114300 h 215900"/>
                <a:gd name="connsiteX7" fmla="*/ 749300 w 2108200"/>
                <a:gd name="connsiteY7" fmla="*/ 76200 h 215900"/>
                <a:gd name="connsiteX8" fmla="*/ 812800 w 2108200"/>
                <a:gd name="connsiteY8" fmla="*/ 63500 h 215900"/>
                <a:gd name="connsiteX9" fmla="*/ 901700 w 2108200"/>
                <a:gd name="connsiteY9" fmla="*/ 76200 h 215900"/>
                <a:gd name="connsiteX10" fmla="*/ 1003300 w 2108200"/>
                <a:gd name="connsiteY10" fmla="*/ 114300 h 215900"/>
                <a:gd name="connsiteX11" fmla="*/ 1104900 w 2108200"/>
                <a:gd name="connsiteY11" fmla="*/ 139700 h 215900"/>
                <a:gd name="connsiteX12" fmla="*/ 1282700 w 2108200"/>
                <a:gd name="connsiteY12" fmla="*/ 101600 h 215900"/>
                <a:gd name="connsiteX13" fmla="*/ 1447800 w 2108200"/>
                <a:gd name="connsiteY13" fmla="*/ 165100 h 215900"/>
                <a:gd name="connsiteX14" fmla="*/ 1638300 w 2108200"/>
                <a:gd name="connsiteY14" fmla="*/ 215900 h 215900"/>
                <a:gd name="connsiteX15" fmla="*/ 1701800 w 2108200"/>
                <a:gd name="connsiteY15" fmla="*/ 165100 h 215900"/>
                <a:gd name="connsiteX16" fmla="*/ 1739900 w 2108200"/>
                <a:gd name="connsiteY16" fmla="*/ 114300 h 215900"/>
                <a:gd name="connsiteX17" fmla="*/ 1816100 w 2108200"/>
                <a:gd name="connsiteY17" fmla="*/ 101600 h 215900"/>
                <a:gd name="connsiteX18" fmla="*/ 1981200 w 2108200"/>
                <a:gd name="connsiteY18" fmla="*/ 88900 h 215900"/>
                <a:gd name="connsiteX19" fmla="*/ 2044700 w 2108200"/>
                <a:gd name="connsiteY19" fmla="*/ 12700 h 215900"/>
                <a:gd name="connsiteX20" fmla="*/ 2108200 w 2108200"/>
                <a:gd name="connsiteY20" fmla="*/ 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8200" h="215900">
                  <a:moveTo>
                    <a:pt x="0" y="63500"/>
                  </a:moveTo>
                  <a:cubicBezTo>
                    <a:pt x="21167" y="59267"/>
                    <a:pt x="43214" y="58177"/>
                    <a:pt x="63500" y="50800"/>
                  </a:cubicBezTo>
                  <a:cubicBezTo>
                    <a:pt x="90188" y="41095"/>
                    <a:pt x="112558" y="21051"/>
                    <a:pt x="139700" y="12700"/>
                  </a:cubicBezTo>
                  <a:cubicBezTo>
                    <a:pt x="168310" y="3897"/>
                    <a:pt x="198967" y="4233"/>
                    <a:pt x="228600" y="0"/>
                  </a:cubicBezTo>
                  <a:lnTo>
                    <a:pt x="431800" y="88900"/>
                  </a:lnTo>
                  <a:cubicBezTo>
                    <a:pt x="514815" y="126257"/>
                    <a:pt x="448926" y="105882"/>
                    <a:pt x="533400" y="127000"/>
                  </a:cubicBezTo>
                  <a:cubicBezTo>
                    <a:pt x="575733" y="122767"/>
                    <a:pt x="618986" y="124044"/>
                    <a:pt x="660400" y="114300"/>
                  </a:cubicBezTo>
                  <a:cubicBezTo>
                    <a:pt x="691783" y="106916"/>
                    <a:pt x="718714" y="86395"/>
                    <a:pt x="749300" y="76200"/>
                  </a:cubicBezTo>
                  <a:cubicBezTo>
                    <a:pt x="769778" y="69374"/>
                    <a:pt x="791633" y="67733"/>
                    <a:pt x="812800" y="63500"/>
                  </a:cubicBezTo>
                  <a:cubicBezTo>
                    <a:pt x="842433" y="67733"/>
                    <a:pt x="872777" y="68487"/>
                    <a:pt x="901700" y="76200"/>
                  </a:cubicBezTo>
                  <a:cubicBezTo>
                    <a:pt x="936648" y="85520"/>
                    <a:pt x="968777" y="103512"/>
                    <a:pt x="1003300" y="114300"/>
                  </a:cubicBezTo>
                  <a:cubicBezTo>
                    <a:pt x="1036620" y="124712"/>
                    <a:pt x="1071033" y="131233"/>
                    <a:pt x="1104900" y="139700"/>
                  </a:cubicBezTo>
                  <a:cubicBezTo>
                    <a:pt x="1164167" y="127000"/>
                    <a:pt x="1222150" y="104352"/>
                    <a:pt x="1282700" y="101600"/>
                  </a:cubicBezTo>
                  <a:cubicBezTo>
                    <a:pt x="1371170" y="97579"/>
                    <a:pt x="1380583" y="134077"/>
                    <a:pt x="1447800" y="165100"/>
                  </a:cubicBezTo>
                  <a:cubicBezTo>
                    <a:pt x="1542227" y="208682"/>
                    <a:pt x="1542726" y="202247"/>
                    <a:pt x="1638300" y="215900"/>
                  </a:cubicBezTo>
                  <a:cubicBezTo>
                    <a:pt x="1659467" y="198967"/>
                    <a:pt x="1682633" y="184267"/>
                    <a:pt x="1701800" y="165100"/>
                  </a:cubicBezTo>
                  <a:cubicBezTo>
                    <a:pt x="1716767" y="150133"/>
                    <a:pt x="1721397" y="124579"/>
                    <a:pt x="1739900" y="114300"/>
                  </a:cubicBezTo>
                  <a:cubicBezTo>
                    <a:pt x="1762410" y="101795"/>
                    <a:pt x="1790491" y="104296"/>
                    <a:pt x="1816100" y="101600"/>
                  </a:cubicBezTo>
                  <a:cubicBezTo>
                    <a:pt x="1870993" y="95822"/>
                    <a:pt x="1926167" y="93133"/>
                    <a:pt x="1981200" y="88900"/>
                  </a:cubicBezTo>
                  <a:cubicBezTo>
                    <a:pt x="2002367" y="63500"/>
                    <a:pt x="2017613" y="31661"/>
                    <a:pt x="2044700" y="12700"/>
                  </a:cubicBezTo>
                  <a:cubicBezTo>
                    <a:pt x="2062384" y="321"/>
                    <a:pt x="2108200" y="0"/>
                    <a:pt x="2108200" y="0"/>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b="1">
                <a:ln w="22225">
                  <a:solidFill>
                    <a:schemeClr val="accent2"/>
                  </a:solidFill>
                  <a:prstDash val="solid"/>
                </a:ln>
                <a:solidFill>
                  <a:schemeClr val="accent2">
                    <a:lumMod val="40000"/>
                    <a:lumOff val="60000"/>
                  </a:schemeClr>
                </a:solidFill>
              </a:endParaRPr>
            </a:p>
          </p:txBody>
        </p:sp>
        <p:sp>
          <p:nvSpPr>
            <p:cNvPr id="15" name="Chave Esquerda 14">
              <a:extLst>
                <a:ext uri="{FF2B5EF4-FFF2-40B4-BE49-F238E27FC236}">
                  <a16:creationId xmlns:a16="http://schemas.microsoft.com/office/drawing/2014/main" id="{2463C09E-5E25-18D5-8389-26E2AE289741}"/>
                </a:ext>
              </a:extLst>
            </p:cNvPr>
            <p:cNvSpPr/>
            <p:nvPr/>
          </p:nvSpPr>
          <p:spPr>
            <a:xfrm>
              <a:off x="2768600" y="2832100"/>
              <a:ext cx="215900" cy="850901"/>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16" name="CaixaDeTexto 15">
              <a:extLst>
                <a:ext uri="{FF2B5EF4-FFF2-40B4-BE49-F238E27FC236}">
                  <a16:creationId xmlns:a16="http://schemas.microsoft.com/office/drawing/2014/main" id="{4CCC49B8-2FB0-50A6-9019-FF1EE3ADB6D3}"/>
                </a:ext>
              </a:extLst>
            </p:cNvPr>
            <p:cNvSpPr txBox="1"/>
            <p:nvPr/>
          </p:nvSpPr>
          <p:spPr>
            <a:xfrm>
              <a:off x="1003300" y="3098284"/>
              <a:ext cx="1730154" cy="369332"/>
            </a:xfrm>
            <a:prstGeom prst="rect">
              <a:avLst/>
            </a:prstGeom>
            <a:noFill/>
          </p:spPr>
          <p:txBody>
            <a:bodyPr wrap="none" rtlCol="0">
              <a:spAutoFit/>
            </a:bodyPr>
            <a:lstStyle/>
            <a:p>
              <a:r>
                <a:rPr lang="en-US" dirty="0">
                  <a:solidFill>
                    <a:srgbClr val="FF0000"/>
                  </a:solidFill>
                </a:rPr>
                <a:t>Transcribed RNA</a:t>
              </a:r>
              <a:endParaRPr lang="pt-BR" dirty="0">
                <a:solidFill>
                  <a:srgbClr val="FF0000"/>
                </a:solidFill>
              </a:endParaRPr>
            </a:p>
          </p:txBody>
        </p:sp>
      </p:grpSp>
      <p:sp>
        <p:nvSpPr>
          <p:cNvPr id="17" name="CaixaDeTexto 16">
            <a:extLst>
              <a:ext uri="{FF2B5EF4-FFF2-40B4-BE49-F238E27FC236}">
                <a16:creationId xmlns:a16="http://schemas.microsoft.com/office/drawing/2014/main" id="{B1029F34-D794-ED54-4403-4EBDC1D388F5}"/>
              </a:ext>
            </a:extLst>
          </p:cNvPr>
          <p:cNvSpPr txBox="1"/>
          <p:nvPr/>
        </p:nvSpPr>
        <p:spPr>
          <a:xfrm>
            <a:off x="320086" y="2646654"/>
            <a:ext cx="8509000" cy="1477328"/>
          </a:xfrm>
          <a:prstGeom prst="rect">
            <a:avLst/>
          </a:prstGeom>
          <a:noFill/>
        </p:spPr>
        <p:txBody>
          <a:bodyPr wrap="square" rtlCol="0">
            <a:spAutoFit/>
          </a:bodyPr>
          <a:lstStyle/>
          <a:p>
            <a:pPr algn="just"/>
            <a:r>
              <a:rPr lang="en-US" dirty="0"/>
              <a:t>By sequencing these RNA molecules we can know  the gene/transcript expression value. However, it is impossible to sequence ALL the RNA molecules in a sample. So, we sequence a subset of these molecules, and with that we can have an estimate of the gene/transcript expression level.</a:t>
            </a:r>
          </a:p>
          <a:p>
            <a:endParaRPr lang="en-US" dirty="0"/>
          </a:p>
        </p:txBody>
      </p:sp>
      <p:grpSp>
        <p:nvGrpSpPr>
          <p:cNvPr id="54" name="Agrupar 53">
            <a:extLst>
              <a:ext uri="{FF2B5EF4-FFF2-40B4-BE49-F238E27FC236}">
                <a16:creationId xmlns:a16="http://schemas.microsoft.com/office/drawing/2014/main" id="{0CC8E74A-CE26-50A8-B46C-6B31EA9578C6}"/>
              </a:ext>
            </a:extLst>
          </p:cNvPr>
          <p:cNvGrpSpPr/>
          <p:nvPr/>
        </p:nvGrpSpPr>
        <p:grpSpPr>
          <a:xfrm>
            <a:off x="47174" y="4137502"/>
            <a:ext cx="4969326" cy="1284836"/>
            <a:chOff x="434524" y="4900064"/>
            <a:chExt cx="4969326" cy="1284836"/>
          </a:xfrm>
        </p:grpSpPr>
        <p:sp>
          <p:nvSpPr>
            <p:cNvPr id="21" name="Retângulo 20">
              <a:extLst>
                <a:ext uri="{FF2B5EF4-FFF2-40B4-BE49-F238E27FC236}">
                  <a16:creationId xmlns:a16="http://schemas.microsoft.com/office/drawing/2014/main" id="{4664D85C-FAD1-0001-6588-185B8CF48EE2}"/>
                </a:ext>
              </a:extLst>
            </p:cNvPr>
            <p:cNvSpPr/>
            <p:nvPr/>
          </p:nvSpPr>
          <p:spPr>
            <a:xfrm>
              <a:off x="1312637" y="4970430"/>
              <a:ext cx="4091213" cy="25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22" name="CaixaDeTexto 21">
              <a:extLst>
                <a:ext uri="{FF2B5EF4-FFF2-40B4-BE49-F238E27FC236}">
                  <a16:creationId xmlns:a16="http://schemas.microsoft.com/office/drawing/2014/main" id="{904274F8-9F4F-7B08-B14D-B1AF1DD58698}"/>
                </a:ext>
              </a:extLst>
            </p:cNvPr>
            <p:cNvSpPr txBox="1"/>
            <p:nvPr/>
          </p:nvSpPr>
          <p:spPr>
            <a:xfrm>
              <a:off x="434524" y="4900064"/>
              <a:ext cx="609462" cy="369332"/>
            </a:xfrm>
            <a:prstGeom prst="rect">
              <a:avLst/>
            </a:prstGeom>
            <a:noFill/>
          </p:spPr>
          <p:txBody>
            <a:bodyPr wrap="none" rtlCol="0">
              <a:spAutoFit/>
            </a:bodyPr>
            <a:lstStyle/>
            <a:p>
              <a:r>
                <a:rPr lang="en-US" dirty="0">
                  <a:solidFill>
                    <a:srgbClr val="FF0000"/>
                  </a:solidFill>
                </a:rPr>
                <a:t>DNA</a:t>
              </a:r>
              <a:endParaRPr lang="pt-BR" dirty="0">
                <a:solidFill>
                  <a:srgbClr val="FF0000"/>
                </a:solidFill>
              </a:endParaRPr>
            </a:p>
          </p:txBody>
        </p:sp>
        <p:sp>
          <p:nvSpPr>
            <p:cNvPr id="23" name="Retângulo 22">
              <a:extLst>
                <a:ext uri="{FF2B5EF4-FFF2-40B4-BE49-F238E27FC236}">
                  <a16:creationId xmlns:a16="http://schemas.microsoft.com/office/drawing/2014/main" id="{0E3C89F0-9A8E-D0BF-F0DF-B6DC9874FDE7}"/>
                </a:ext>
              </a:extLst>
            </p:cNvPr>
            <p:cNvSpPr/>
            <p:nvPr/>
          </p:nvSpPr>
          <p:spPr>
            <a:xfrm>
              <a:off x="2442937" y="4970430"/>
              <a:ext cx="2171700" cy="228600"/>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Gene A</a:t>
              </a:r>
              <a:endParaRPr lang="pt-BR" dirty="0"/>
            </a:p>
          </p:txBody>
        </p:sp>
        <p:sp>
          <p:nvSpPr>
            <p:cNvPr id="31" name="Forma Livre: Forma 30">
              <a:extLst>
                <a:ext uri="{FF2B5EF4-FFF2-40B4-BE49-F238E27FC236}">
                  <a16:creationId xmlns:a16="http://schemas.microsoft.com/office/drawing/2014/main" id="{9B754214-6FE1-EE83-5A0D-27037B48D47C}"/>
                </a:ext>
              </a:extLst>
            </p:cNvPr>
            <p:cNvSpPr/>
            <p:nvPr/>
          </p:nvSpPr>
          <p:spPr>
            <a:xfrm>
              <a:off x="2463800" y="5333753"/>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32" name="Forma Livre: Forma 31">
              <a:extLst>
                <a:ext uri="{FF2B5EF4-FFF2-40B4-BE49-F238E27FC236}">
                  <a16:creationId xmlns:a16="http://schemas.microsoft.com/office/drawing/2014/main" id="{B1BB19A7-8FB3-2BFE-157E-4AA19FE6F1C0}"/>
                </a:ext>
              </a:extLst>
            </p:cNvPr>
            <p:cNvSpPr/>
            <p:nvPr/>
          </p:nvSpPr>
          <p:spPr>
            <a:xfrm>
              <a:off x="2616200" y="5486153"/>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33" name="Forma Livre: Forma 32">
              <a:extLst>
                <a:ext uri="{FF2B5EF4-FFF2-40B4-BE49-F238E27FC236}">
                  <a16:creationId xmlns:a16="http://schemas.microsoft.com/office/drawing/2014/main" id="{76543DF3-CF33-3841-053F-5424B8C3511C}"/>
                </a:ext>
              </a:extLst>
            </p:cNvPr>
            <p:cNvSpPr/>
            <p:nvPr/>
          </p:nvSpPr>
          <p:spPr>
            <a:xfrm>
              <a:off x="2768600" y="5638553"/>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34" name="Forma Livre: Forma 33">
              <a:extLst>
                <a:ext uri="{FF2B5EF4-FFF2-40B4-BE49-F238E27FC236}">
                  <a16:creationId xmlns:a16="http://schemas.microsoft.com/office/drawing/2014/main" id="{285B5044-478D-6193-E522-FCB51F17D9C3}"/>
                </a:ext>
              </a:extLst>
            </p:cNvPr>
            <p:cNvSpPr/>
            <p:nvPr/>
          </p:nvSpPr>
          <p:spPr>
            <a:xfrm>
              <a:off x="2921000" y="5790953"/>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37" name="Forma Livre: Forma 36">
              <a:extLst>
                <a:ext uri="{FF2B5EF4-FFF2-40B4-BE49-F238E27FC236}">
                  <a16:creationId xmlns:a16="http://schemas.microsoft.com/office/drawing/2014/main" id="{17F97531-D263-D0B7-06AD-27CEB410FFA8}"/>
                </a:ext>
              </a:extLst>
            </p:cNvPr>
            <p:cNvSpPr/>
            <p:nvPr/>
          </p:nvSpPr>
          <p:spPr>
            <a:xfrm>
              <a:off x="2569937" y="5917459"/>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38" name="Forma Livre: Forma 37">
              <a:extLst>
                <a:ext uri="{FF2B5EF4-FFF2-40B4-BE49-F238E27FC236}">
                  <a16:creationId xmlns:a16="http://schemas.microsoft.com/office/drawing/2014/main" id="{CF74D469-808C-B172-9D43-52811255FA78}"/>
                </a:ext>
              </a:extLst>
            </p:cNvPr>
            <p:cNvSpPr/>
            <p:nvPr/>
          </p:nvSpPr>
          <p:spPr>
            <a:xfrm>
              <a:off x="3035300" y="5346206"/>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39" name="Forma Livre: Forma 38">
              <a:extLst>
                <a:ext uri="{FF2B5EF4-FFF2-40B4-BE49-F238E27FC236}">
                  <a16:creationId xmlns:a16="http://schemas.microsoft.com/office/drawing/2014/main" id="{F21DC610-CB6D-3689-1A0A-86FBF0A616B8}"/>
                </a:ext>
              </a:extLst>
            </p:cNvPr>
            <p:cNvSpPr/>
            <p:nvPr/>
          </p:nvSpPr>
          <p:spPr>
            <a:xfrm>
              <a:off x="3187700" y="5498606"/>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40" name="Forma Livre: Forma 39">
              <a:extLst>
                <a:ext uri="{FF2B5EF4-FFF2-40B4-BE49-F238E27FC236}">
                  <a16:creationId xmlns:a16="http://schemas.microsoft.com/office/drawing/2014/main" id="{7C565A3B-B8C8-7EAD-5F1D-E47AFD90FA4C}"/>
                </a:ext>
              </a:extLst>
            </p:cNvPr>
            <p:cNvSpPr/>
            <p:nvPr/>
          </p:nvSpPr>
          <p:spPr>
            <a:xfrm>
              <a:off x="3340100" y="5651006"/>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41" name="Forma Livre: Forma 40">
              <a:extLst>
                <a:ext uri="{FF2B5EF4-FFF2-40B4-BE49-F238E27FC236}">
                  <a16:creationId xmlns:a16="http://schemas.microsoft.com/office/drawing/2014/main" id="{348A83F4-9867-24B4-A20A-16504569BBF4}"/>
                </a:ext>
              </a:extLst>
            </p:cNvPr>
            <p:cNvSpPr/>
            <p:nvPr/>
          </p:nvSpPr>
          <p:spPr>
            <a:xfrm>
              <a:off x="3492500" y="5803406"/>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42" name="Forma Livre: Forma 41">
              <a:extLst>
                <a:ext uri="{FF2B5EF4-FFF2-40B4-BE49-F238E27FC236}">
                  <a16:creationId xmlns:a16="http://schemas.microsoft.com/office/drawing/2014/main" id="{A9EEA279-A917-5943-C49A-57A312109216}"/>
                </a:ext>
              </a:extLst>
            </p:cNvPr>
            <p:cNvSpPr/>
            <p:nvPr/>
          </p:nvSpPr>
          <p:spPr>
            <a:xfrm>
              <a:off x="3644900" y="5955806"/>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43" name="Forma Livre: Forma 42">
              <a:extLst>
                <a:ext uri="{FF2B5EF4-FFF2-40B4-BE49-F238E27FC236}">
                  <a16:creationId xmlns:a16="http://schemas.microsoft.com/office/drawing/2014/main" id="{1203B07F-B9FE-D7B6-A81D-15960DB08E28}"/>
                </a:ext>
              </a:extLst>
            </p:cNvPr>
            <p:cNvSpPr/>
            <p:nvPr/>
          </p:nvSpPr>
          <p:spPr>
            <a:xfrm>
              <a:off x="3276600" y="6146553"/>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44" name="Forma Livre: Forma 43">
              <a:extLst>
                <a:ext uri="{FF2B5EF4-FFF2-40B4-BE49-F238E27FC236}">
                  <a16:creationId xmlns:a16="http://schemas.microsoft.com/office/drawing/2014/main" id="{20615D43-D57E-50C1-3F09-73DDED2F5898}"/>
                </a:ext>
              </a:extLst>
            </p:cNvPr>
            <p:cNvSpPr/>
            <p:nvPr/>
          </p:nvSpPr>
          <p:spPr>
            <a:xfrm>
              <a:off x="2921000" y="6044212"/>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45" name="Forma Livre: Forma 44">
              <a:extLst>
                <a:ext uri="{FF2B5EF4-FFF2-40B4-BE49-F238E27FC236}">
                  <a16:creationId xmlns:a16="http://schemas.microsoft.com/office/drawing/2014/main" id="{768C6F67-E635-EA58-C7ED-91AC11451FFA}"/>
                </a:ext>
              </a:extLst>
            </p:cNvPr>
            <p:cNvSpPr/>
            <p:nvPr/>
          </p:nvSpPr>
          <p:spPr>
            <a:xfrm>
              <a:off x="3619500" y="5346206"/>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46" name="Forma Livre: Forma 45">
              <a:extLst>
                <a:ext uri="{FF2B5EF4-FFF2-40B4-BE49-F238E27FC236}">
                  <a16:creationId xmlns:a16="http://schemas.microsoft.com/office/drawing/2014/main" id="{F937F31D-885B-49A6-BA41-44100DC6D039}"/>
                </a:ext>
              </a:extLst>
            </p:cNvPr>
            <p:cNvSpPr/>
            <p:nvPr/>
          </p:nvSpPr>
          <p:spPr>
            <a:xfrm>
              <a:off x="3771900" y="5498606"/>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47" name="Forma Livre: Forma 46">
              <a:extLst>
                <a:ext uri="{FF2B5EF4-FFF2-40B4-BE49-F238E27FC236}">
                  <a16:creationId xmlns:a16="http://schemas.microsoft.com/office/drawing/2014/main" id="{09EB64CD-C3E3-0D89-0418-8389ABBFEC99}"/>
                </a:ext>
              </a:extLst>
            </p:cNvPr>
            <p:cNvSpPr/>
            <p:nvPr/>
          </p:nvSpPr>
          <p:spPr>
            <a:xfrm>
              <a:off x="3924300" y="5651006"/>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48" name="Forma Livre: Forma 47">
              <a:extLst>
                <a:ext uri="{FF2B5EF4-FFF2-40B4-BE49-F238E27FC236}">
                  <a16:creationId xmlns:a16="http://schemas.microsoft.com/office/drawing/2014/main" id="{189B1A6D-A941-474F-75AB-21B48DE78992}"/>
                </a:ext>
              </a:extLst>
            </p:cNvPr>
            <p:cNvSpPr/>
            <p:nvPr/>
          </p:nvSpPr>
          <p:spPr>
            <a:xfrm>
              <a:off x="4076700" y="5803406"/>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49" name="Forma Livre: Forma 48">
              <a:extLst>
                <a:ext uri="{FF2B5EF4-FFF2-40B4-BE49-F238E27FC236}">
                  <a16:creationId xmlns:a16="http://schemas.microsoft.com/office/drawing/2014/main" id="{F5C225F5-B5D3-E4F3-81EB-C646218AE56D}"/>
                </a:ext>
              </a:extLst>
            </p:cNvPr>
            <p:cNvSpPr/>
            <p:nvPr/>
          </p:nvSpPr>
          <p:spPr>
            <a:xfrm>
              <a:off x="4229100" y="5955806"/>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50" name="Forma Livre: Forma 49">
              <a:extLst>
                <a:ext uri="{FF2B5EF4-FFF2-40B4-BE49-F238E27FC236}">
                  <a16:creationId xmlns:a16="http://schemas.microsoft.com/office/drawing/2014/main" id="{579DD1B1-8595-A15F-B2F6-4990653B97E4}"/>
                </a:ext>
              </a:extLst>
            </p:cNvPr>
            <p:cNvSpPr/>
            <p:nvPr/>
          </p:nvSpPr>
          <p:spPr>
            <a:xfrm>
              <a:off x="4200074" y="5319728"/>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51" name="Forma Livre: Forma 50">
              <a:extLst>
                <a:ext uri="{FF2B5EF4-FFF2-40B4-BE49-F238E27FC236}">
                  <a16:creationId xmlns:a16="http://schemas.microsoft.com/office/drawing/2014/main" id="{32C18D07-9265-964B-8EE9-8365EC9FDB5B}"/>
                </a:ext>
              </a:extLst>
            </p:cNvPr>
            <p:cNvSpPr/>
            <p:nvPr/>
          </p:nvSpPr>
          <p:spPr>
            <a:xfrm>
              <a:off x="4352474" y="5472128"/>
              <a:ext cx="419100" cy="38347"/>
            </a:xfrm>
            <a:custGeom>
              <a:avLst/>
              <a:gdLst>
                <a:gd name="connsiteX0" fmla="*/ 0 w 419100"/>
                <a:gd name="connsiteY0" fmla="*/ 12947 h 38347"/>
                <a:gd name="connsiteX1" fmla="*/ 393700 w 419100"/>
                <a:gd name="connsiteY1" fmla="*/ 12947 h 38347"/>
                <a:gd name="connsiteX2" fmla="*/ 419100 w 419100"/>
                <a:gd name="connsiteY2" fmla="*/ 38347 h 38347"/>
              </a:gdLst>
              <a:ahLst/>
              <a:cxnLst>
                <a:cxn ang="0">
                  <a:pos x="connsiteX0" y="connsiteY0"/>
                </a:cxn>
                <a:cxn ang="0">
                  <a:pos x="connsiteX1" y="connsiteY1"/>
                </a:cxn>
                <a:cxn ang="0">
                  <a:pos x="connsiteX2" y="connsiteY2"/>
                </a:cxn>
              </a:cxnLst>
              <a:rect l="l" t="t" r="r" b="b"/>
              <a:pathLst>
                <a:path w="419100" h="38347">
                  <a:moveTo>
                    <a:pt x="0" y="12947"/>
                  </a:moveTo>
                  <a:cubicBezTo>
                    <a:pt x="132452" y="5156"/>
                    <a:pt x="261658" y="-11811"/>
                    <a:pt x="393700" y="12947"/>
                  </a:cubicBezTo>
                  <a:cubicBezTo>
                    <a:pt x="405469" y="15154"/>
                    <a:pt x="410633" y="29880"/>
                    <a:pt x="419100" y="3834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pt-BR"/>
            </a:p>
          </p:txBody>
        </p:sp>
        <p:sp>
          <p:nvSpPr>
            <p:cNvPr id="52" name="CaixaDeTexto 51">
              <a:extLst>
                <a:ext uri="{FF2B5EF4-FFF2-40B4-BE49-F238E27FC236}">
                  <a16:creationId xmlns:a16="http://schemas.microsoft.com/office/drawing/2014/main" id="{9A10F980-DC5F-705A-33D6-FB97DFA73A80}"/>
                </a:ext>
              </a:extLst>
            </p:cNvPr>
            <p:cNvSpPr txBox="1"/>
            <p:nvPr/>
          </p:nvSpPr>
          <p:spPr>
            <a:xfrm>
              <a:off x="1055153" y="5586474"/>
              <a:ext cx="1109791" cy="369332"/>
            </a:xfrm>
            <a:prstGeom prst="rect">
              <a:avLst/>
            </a:prstGeom>
            <a:noFill/>
          </p:spPr>
          <p:txBody>
            <a:bodyPr wrap="none" rtlCol="0">
              <a:spAutoFit/>
            </a:bodyPr>
            <a:lstStyle/>
            <a:p>
              <a:r>
                <a:rPr lang="en-US" dirty="0">
                  <a:solidFill>
                    <a:srgbClr val="FF0000"/>
                  </a:solidFill>
                </a:rPr>
                <a:t>SGS reads</a:t>
              </a:r>
              <a:endParaRPr lang="pt-BR" dirty="0">
                <a:solidFill>
                  <a:srgbClr val="FF0000"/>
                </a:solidFill>
              </a:endParaRPr>
            </a:p>
          </p:txBody>
        </p:sp>
        <p:sp>
          <p:nvSpPr>
            <p:cNvPr id="53" name="Chave Esquerda 52">
              <a:extLst>
                <a:ext uri="{FF2B5EF4-FFF2-40B4-BE49-F238E27FC236}">
                  <a16:creationId xmlns:a16="http://schemas.microsoft.com/office/drawing/2014/main" id="{2BFAAB7D-26A1-2DBB-060D-605743F84B9D}"/>
                </a:ext>
              </a:extLst>
            </p:cNvPr>
            <p:cNvSpPr/>
            <p:nvPr/>
          </p:nvSpPr>
          <p:spPr>
            <a:xfrm>
              <a:off x="2135639" y="5326228"/>
              <a:ext cx="215900" cy="850901"/>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grpSp>
      <p:sp>
        <p:nvSpPr>
          <p:cNvPr id="56" name="CaixaDeTexto 55">
            <a:extLst>
              <a:ext uri="{FF2B5EF4-FFF2-40B4-BE49-F238E27FC236}">
                <a16:creationId xmlns:a16="http://schemas.microsoft.com/office/drawing/2014/main" id="{35128FB4-E6F9-BF69-0C0E-D12162E044E9}"/>
              </a:ext>
            </a:extLst>
          </p:cNvPr>
          <p:cNvSpPr txBox="1"/>
          <p:nvPr/>
        </p:nvSpPr>
        <p:spPr>
          <a:xfrm>
            <a:off x="5152348" y="4200183"/>
            <a:ext cx="3975325" cy="1323439"/>
          </a:xfrm>
          <a:prstGeom prst="rect">
            <a:avLst/>
          </a:prstGeom>
          <a:noFill/>
        </p:spPr>
        <p:txBody>
          <a:bodyPr wrap="square">
            <a:spAutoFit/>
          </a:bodyPr>
          <a:lstStyle/>
          <a:p>
            <a:pPr algn="just"/>
            <a:r>
              <a:rPr lang="en-US" sz="1600" dirty="0"/>
              <a:t>Remember, in SGS, molecules are fragmented, so that from each original molecules you end up with several sequences (at different positions) fragments. In TGS we end up with full length transcripts.</a:t>
            </a:r>
          </a:p>
        </p:txBody>
      </p:sp>
    </p:spTree>
    <p:extLst>
      <p:ext uri="{BB962C8B-B14F-4D97-AF65-F5344CB8AC3E}">
        <p14:creationId xmlns:p14="http://schemas.microsoft.com/office/powerpoint/2010/main" val="406455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C6D542C-9AC1-B49A-8A1F-9ECBEC27096E}"/>
              </a:ext>
            </a:extLst>
          </p:cNvPr>
          <p:cNvSpPr>
            <a:spLocks noGrp="1"/>
          </p:cNvSpPr>
          <p:nvPr>
            <p:ph type="title"/>
          </p:nvPr>
        </p:nvSpPr>
        <p:spPr>
          <a:xfrm>
            <a:off x="561975" y="114571"/>
            <a:ext cx="8229600" cy="800035"/>
          </a:xfrm>
        </p:spPr>
        <p:txBody>
          <a:bodyPr>
            <a:normAutofit fontScale="90000"/>
          </a:bodyPr>
          <a:lstStyle/>
          <a:p>
            <a:r>
              <a:rPr lang="en-US" dirty="0"/>
              <a:t>How to compute expression levels by sequencing RNA molecules?</a:t>
            </a:r>
            <a:endParaRPr lang="pt-BR" dirty="0"/>
          </a:p>
        </p:txBody>
      </p:sp>
      <p:sp>
        <p:nvSpPr>
          <p:cNvPr id="5" name="CaixaDeTexto 4">
            <a:extLst>
              <a:ext uri="{FF2B5EF4-FFF2-40B4-BE49-F238E27FC236}">
                <a16:creationId xmlns:a16="http://schemas.microsoft.com/office/drawing/2014/main" id="{F7743B93-0A9E-E8BA-3642-9B57CB5E77E6}"/>
              </a:ext>
            </a:extLst>
          </p:cNvPr>
          <p:cNvSpPr txBox="1"/>
          <p:nvPr/>
        </p:nvSpPr>
        <p:spPr>
          <a:xfrm>
            <a:off x="6851121" y="5990007"/>
            <a:ext cx="2444312" cy="230832"/>
          </a:xfrm>
          <a:prstGeom prst="rect">
            <a:avLst/>
          </a:prstGeom>
          <a:noFill/>
        </p:spPr>
        <p:txBody>
          <a:bodyPr wrap="square">
            <a:spAutoFit/>
          </a:bodyPr>
          <a:lstStyle/>
          <a:p>
            <a:r>
              <a:rPr lang="pt-BR" sz="900" dirty="0"/>
              <a:t>https://www.nature.com/articles/nmeth.1613</a:t>
            </a:r>
          </a:p>
        </p:txBody>
      </p:sp>
      <p:grpSp>
        <p:nvGrpSpPr>
          <p:cNvPr id="165" name="Agrupar 164">
            <a:extLst>
              <a:ext uri="{FF2B5EF4-FFF2-40B4-BE49-F238E27FC236}">
                <a16:creationId xmlns:a16="http://schemas.microsoft.com/office/drawing/2014/main" id="{6CF9F391-92BA-350C-12DA-B705A0A73B23}"/>
              </a:ext>
            </a:extLst>
          </p:cNvPr>
          <p:cNvGrpSpPr/>
          <p:nvPr/>
        </p:nvGrpSpPr>
        <p:grpSpPr>
          <a:xfrm>
            <a:off x="90535" y="1795562"/>
            <a:ext cx="4413564" cy="638817"/>
            <a:chOff x="90535" y="1795562"/>
            <a:chExt cx="4413564" cy="638817"/>
          </a:xfrm>
        </p:grpSpPr>
        <p:sp>
          <p:nvSpPr>
            <p:cNvPr id="6" name="Retângulo 5">
              <a:extLst>
                <a:ext uri="{FF2B5EF4-FFF2-40B4-BE49-F238E27FC236}">
                  <a16:creationId xmlns:a16="http://schemas.microsoft.com/office/drawing/2014/main" id="{0C3CFF93-C93A-9D3B-F5D1-85A55EB08FBC}"/>
                </a:ext>
              </a:extLst>
            </p:cNvPr>
            <p:cNvSpPr/>
            <p:nvPr/>
          </p:nvSpPr>
          <p:spPr>
            <a:xfrm>
              <a:off x="918927" y="1946495"/>
              <a:ext cx="851026" cy="230832"/>
            </a:xfrm>
            <a:prstGeom prst="rect">
              <a:avLst/>
            </a:prstGeom>
            <a:solidFill>
              <a:schemeClr val="accent2"/>
            </a:solidFill>
            <a:ln>
              <a:solidFill>
                <a:schemeClr val="accent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B858BF62-8812-56F1-735E-8CC06297CEE2}"/>
                </a:ext>
              </a:extLst>
            </p:cNvPr>
            <p:cNvSpPr/>
            <p:nvPr/>
          </p:nvSpPr>
          <p:spPr>
            <a:xfrm>
              <a:off x="2376535" y="1946495"/>
              <a:ext cx="579422" cy="230832"/>
            </a:xfrm>
            <a:prstGeom prst="rect">
              <a:avLst/>
            </a:prstGeom>
            <a:solidFill>
              <a:schemeClr val="accent2"/>
            </a:solidFill>
            <a:ln>
              <a:solidFill>
                <a:schemeClr val="accent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3069A5C5-724F-3343-AC73-36F56BA1EB50}"/>
                </a:ext>
              </a:extLst>
            </p:cNvPr>
            <p:cNvSpPr/>
            <p:nvPr/>
          </p:nvSpPr>
          <p:spPr>
            <a:xfrm>
              <a:off x="3562539" y="1941937"/>
              <a:ext cx="941560" cy="230832"/>
            </a:xfrm>
            <a:prstGeom prst="rect">
              <a:avLst/>
            </a:prstGeom>
            <a:solidFill>
              <a:schemeClr val="accent2"/>
            </a:solidFill>
            <a:ln>
              <a:solidFill>
                <a:schemeClr val="accent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D67C9914-AFD7-1839-FD27-B49D1A57FD17}"/>
                </a:ext>
              </a:extLst>
            </p:cNvPr>
            <p:cNvSpPr txBox="1"/>
            <p:nvPr/>
          </p:nvSpPr>
          <p:spPr>
            <a:xfrm>
              <a:off x="90535" y="2172769"/>
              <a:ext cx="4300396" cy="261610"/>
            </a:xfrm>
            <a:prstGeom prst="rect">
              <a:avLst/>
            </a:prstGeom>
            <a:noFill/>
          </p:spPr>
          <p:txBody>
            <a:bodyPr wrap="square" rtlCol="0">
              <a:spAutoFit/>
            </a:bodyPr>
            <a:lstStyle/>
            <a:p>
              <a:r>
                <a:rPr lang="en-US" sz="1100" dirty="0"/>
                <a:t>Transcript 1, condition A. Total sequencing effort  </a:t>
              </a:r>
              <a:r>
                <a:rPr lang="en-US" sz="1100" b="1" dirty="0"/>
                <a:t>2x10</a:t>
              </a:r>
              <a:r>
                <a:rPr lang="en-US" sz="1100" b="1" baseline="30000" dirty="0"/>
                <a:t>5</a:t>
              </a:r>
              <a:r>
                <a:rPr lang="en-US" sz="1100" dirty="0"/>
                <a:t> fragments</a:t>
              </a:r>
              <a:endParaRPr lang="pt-BR" sz="1100" dirty="0"/>
            </a:p>
          </p:txBody>
        </p:sp>
        <p:cxnSp>
          <p:nvCxnSpPr>
            <p:cNvPr id="24" name="Conector reto 23">
              <a:extLst>
                <a:ext uri="{FF2B5EF4-FFF2-40B4-BE49-F238E27FC236}">
                  <a16:creationId xmlns:a16="http://schemas.microsoft.com/office/drawing/2014/main" id="{F332DE8C-3AE0-157A-9FB8-352A1CFCC893}"/>
                </a:ext>
              </a:extLst>
            </p:cNvPr>
            <p:cNvCxnSpPr>
              <a:stCxn id="6" idx="3"/>
              <a:endCxn id="8" idx="1"/>
            </p:cNvCxnSpPr>
            <p:nvPr/>
          </p:nvCxnSpPr>
          <p:spPr>
            <a:xfrm>
              <a:off x="1769953" y="2061911"/>
              <a:ext cx="60658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Conector reto 24">
              <a:extLst>
                <a:ext uri="{FF2B5EF4-FFF2-40B4-BE49-F238E27FC236}">
                  <a16:creationId xmlns:a16="http://schemas.microsoft.com/office/drawing/2014/main" id="{E7328976-01A6-8230-BB45-0DDE373A53A4}"/>
                </a:ext>
              </a:extLst>
            </p:cNvPr>
            <p:cNvCxnSpPr>
              <a:cxnSpLocks/>
              <a:stCxn id="8" idx="3"/>
              <a:endCxn id="10" idx="1"/>
            </p:cNvCxnSpPr>
            <p:nvPr/>
          </p:nvCxnSpPr>
          <p:spPr>
            <a:xfrm flipV="1">
              <a:off x="2955957" y="2057353"/>
              <a:ext cx="606582" cy="455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Retângulo 35">
              <a:extLst>
                <a:ext uri="{FF2B5EF4-FFF2-40B4-BE49-F238E27FC236}">
                  <a16:creationId xmlns:a16="http://schemas.microsoft.com/office/drawing/2014/main" id="{46500331-4567-973D-BADA-AAB12C6D848A}"/>
                </a:ext>
              </a:extLst>
            </p:cNvPr>
            <p:cNvSpPr/>
            <p:nvPr/>
          </p:nvSpPr>
          <p:spPr>
            <a:xfrm>
              <a:off x="918927" y="1876425"/>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38" name="Retângulo 37">
              <a:extLst>
                <a:ext uri="{FF2B5EF4-FFF2-40B4-BE49-F238E27FC236}">
                  <a16:creationId xmlns:a16="http://schemas.microsoft.com/office/drawing/2014/main" id="{849704A6-F1B4-B358-F7D4-20701215FEAB}"/>
                </a:ext>
              </a:extLst>
            </p:cNvPr>
            <p:cNvSpPr/>
            <p:nvPr/>
          </p:nvSpPr>
          <p:spPr>
            <a:xfrm>
              <a:off x="1055358" y="1804453"/>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40" name="Retângulo 39">
              <a:extLst>
                <a:ext uri="{FF2B5EF4-FFF2-40B4-BE49-F238E27FC236}">
                  <a16:creationId xmlns:a16="http://schemas.microsoft.com/office/drawing/2014/main" id="{0A56C448-3B72-183B-E289-0F7C03627000}"/>
                </a:ext>
              </a:extLst>
            </p:cNvPr>
            <p:cNvSpPr/>
            <p:nvPr/>
          </p:nvSpPr>
          <p:spPr>
            <a:xfrm>
              <a:off x="1158467" y="1876425"/>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42" name="Retângulo 41">
              <a:extLst>
                <a:ext uri="{FF2B5EF4-FFF2-40B4-BE49-F238E27FC236}">
                  <a16:creationId xmlns:a16="http://schemas.microsoft.com/office/drawing/2014/main" id="{31E44931-7E1C-B0E5-FAEA-699650FC9632}"/>
                </a:ext>
              </a:extLst>
            </p:cNvPr>
            <p:cNvSpPr/>
            <p:nvPr/>
          </p:nvSpPr>
          <p:spPr>
            <a:xfrm>
              <a:off x="1310867" y="1801576"/>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44" name="Retângulo 43">
              <a:extLst>
                <a:ext uri="{FF2B5EF4-FFF2-40B4-BE49-F238E27FC236}">
                  <a16:creationId xmlns:a16="http://schemas.microsoft.com/office/drawing/2014/main" id="{B42D0EB2-456F-DA7F-2AA6-F806A0468F77}"/>
                </a:ext>
              </a:extLst>
            </p:cNvPr>
            <p:cNvSpPr/>
            <p:nvPr/>
          </p:nvSpPr>
          <p:spPr>
            <a:xfrm>
              <a:off x="1434347" y="1871646"/>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46" name="Retângulo 45">
              <a:extLst>
                <a:ext uri="{FF2B5EF4-FFF2-40B4-BE49-F238E27FC236}">
                  <a16:creationId xmlns:a16="http://schemas.microsoft.com/office/drawing/2014/main" id="{CE0BCC63-934C-7566-3E05-82702B79A37C}"/>
                </a:ext>
              </a:extLst>
            </p:cNvPr>
            <p:cNvSpPr/>
            <p:nvPr/>
          </p:nvSpPr>
          <p:spPr>
            <a:xfrm>
              <a:off x="1570086" y="1801576"/>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48" name="Retângulo 47">
              <a:extLst>
                <a:ext uri="{FF2B5EF4-FFF2-40B4-BE49-F238E27FC236}">
                  <a16:creationId xmlns:a16="http://schemas.microsoft.com/office/drawing/2014/main" id="{C099D3EA-D2D0-27BB-5F39-B3B3E792C1FD}"/>
                </a:ext>
              </a:extLst>
            </p:cNvPr>
            <p:cNvSpPr/>
            <p:nvPr/>
          </p:nvSpPr>
          <p:spPr>
            <a:xfrm>
              <a:off x="2376411" y="1896735"/>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50" name="Retângulo 49">
              <a:extLst>
                <a:ext uri="{FF2B5EF4-FFF2-40B4-BE49-F238E27FC236}">
                  <a16:creationId xmlns:a16="http://schemas.microsoft.com/office/drawing/2014/main" id="{82C966AC-3393-5393-1329-A81549A4FB9D}"/>
                </a:ext>
              </a:extLst>
            </p:cNvPr>
            <p:cNvSpPr/>
            <p:nvPr/>
          </p:nvSpPr>
          <p:spPr>
            <a:xfrm>
              <a:off x="2512842" y="1824763"/>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52" name="Retângulo 51">
              <a:extLst>
                <a:ext uri="{FF2B5EF4-FFF2-40B4-BE49-F238E27FC236}">
                  <a16:creationId xmlns:a16="http://schemas.microsoft.com/office/drawing/2014/main" id="{2DC6B76C-8A56-6BE2-FD4D-0FFFC3742D08}"/>
                </a:ext>
              </a:extLst>
            </p:cNvPr>
            <p:cNvSpPr/>
            <p:nvPr/>
          </p:nvSpPr>
          <p:spPr>
            <a:xfrm>
              <a:off x="2615951" y="1896735"/>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54" name="Retângulo 53">
              <a:extLst>
                <a:ext uri="{FF2B5EF4-FFF2-40B4-BE49-F238E27FC236}">
                  <a16:creationId xmlns:a16="http://schemas.microsoft.com/office/drawing/2014/main" id="{07BDC784-7AFE-5A2B-512C-951897BCFB7D}"/>
                </a:ext>
              </a:extLst>
            </p:cNvPr>
            <p:cNvSpPr/>
            <p:nvPr/>
          </p:nvSpPr>
          <p:spPr>
            <a:xfrm>
              <a:off x="2768351" y="1821886"/>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60" name="Retângulo 59">
              <a:extLst>
                <a:ext uri="{FF2B5EF4-FFF2-40B4-BE49-F238E27FC236}">
                  <a16:creationId xmlns:a16="http://schemas.microsoft.com/office/drawing/2014/main" id="{E9B31AAB-3CA6-790B-6B31-273C0DC964FF}"/>
                </a:ext>
              </a:extLst>
            </p:cNvPr>
            <p:cNvSpPr/>
            <p:nvPr/>
          </p:nvSpPr>
          <p:spPr>
            <a:xfrm>
              <a:off x="3553799" y="1870411"/>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62" name="Retângulo 61">
              <a:extLst>
                <a:ext uri="{FF2B5EF4-FFF2-40B4-BE49-F238E27FC236}">
                  <a16:creationId xmlns:a16="http://schemas.microsoft.com/office/drawing/2014/main" id="{18602C03-7F76-48FC-FAA8-BBBF56B4B24D}"/>
                </a:ext>
              </a:extLst>
            </p:cNvPr>
            <p:cNvSpPr/>
            <p:nvPr/>
          </p:nvSpPr>
          <p:spPr>
            <a:xfrm>
              <a:off x="3690230" y="1798439"/>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64" name="Retângulo 63">
              <a:extLst>
                <a:ext uri="{FF2B5EF4-FFF2-40B4-BE49-F238E27FC236}">
                  <a16:creationId xmlns:a16="http://schemas.microsoft.com/office/drawing/2014/main" id="{7FB116B4-8909-AEEE-0CDC-BD666BA125AD}"/>
                </a:ext>
              </a:extLst>
            </p:cNvPr>
            <p:cNvSpPr/>
            <p:nvPr/>
          </p:nvSpPr>
          <p:spPr>
            <a:xfrm>
              <a:off x="3793339" y="1870411"/>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66" name="Retângulo 65">
              <a:extLst>
                <a:ext uri="{FF2B5EF4-FFF2-40B4-BE49-F238E27FC236}">
                  <a16:creationId xmlns:a16="http://schemas.microsoft.com/office/drawing/2014/main" id="{C206B77B-D7E5-4A4D-1776-F23CEC5C777A}"/>
                </a:ext>
              </a:extLst>
            </p:cNvPr>
            <p:cNvSpPr/>
            <p:nvPr/>
          </p:nvSpPr>
          <p:spPr>
            <a:xfrm>
              <a:off x="3945739" y="179556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68" name="Retângulo 67">
              <a:extLst>
                <a:ext uri="{FF2B5EF4-FFF2-40B4-BE49-F238E27FC236}">
                  <a16:creationId xmlns:a16="http://schemas.microsoft.com/office/drawing/2014/main" id="{B9E56F50-6B1D-9CF3-9567-4E454EBED8E7}"/>
                </a:ext>
              </a:extLst>
            </p:cNvPr>
            <p:cNvSpPr/>
            <p:nvPr/>
          </p:nvSpPr>
          <p:spPr>
            <a:xfrm>
              <a:off x="4069219" y="186563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0" name="Retângulo 69">
              <a:extLst>
                <a:ext uri="{FF2B5EF4-FFF2-40B4-BE49-F238E27FC236}">
                  <a16:creationId xmlns:a16="http://schemas.microsoft.com/office/drawing/2014/main" id="{0DDCBE48-664B-D06C-E9EE-EDE4D24C9BE2}"/>
                </a:ext>
              </a:extLst>
            </p:cNvPr>
            <p:cNvSpPr/>
            <p:nvPr/>
          </p:nvSpPr>
          <p:spPr>
            <a:xfrm>
              <a:off x="4204958" y="179556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2" name="Retângulo 71">
              <a:extLst>
                <a:ext uri="{FF2B5EF4-FFF2-40B4-BE49-F238E27FC236}">
                  <a16:creationId xmlns:a16="http://schemas.microsoft.com/office/drawing/2014/main" id="{4CFAF67A-B35B-0434-9631-6E4A59E5EFEB}"/>
                </a:ext>
              </a:extLst>
            </p:cNvPr>
            <p:cNvSpPr/>
            <p:nvPr/>
          </p:nvSpPr>
          <p:spPr>
            <a:xfrm>
              <a:off x="4318126" y="187222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grpSp>
      <p:grpSp>
        <p:nvGrpSpPr>
          <p:cNvPr id="166" name="Agrupar 165">
            <a:extLst>
              <a:ext uri="{FF2B5EF4-FFF2-40B4-BE49-F238E27FC236}">
                <a16:creationId xmlns:a16="http://schemas.microsoft.com/office/drawing/2014/main" id="{61968CB5-DC3F-A6BC-2C59-AA8A532D02DC}"/>
              </a:ext>
            </a:extLst>
          </p:cNvPr>
          <p:cNvGrpSpPr/>
          <p:nvPr/>
        </p:nvGrpSpPr>
        <p:grpSpPr>
          <a:xfrm>
            <a:off x="90534" y="2683481"/>
            <a:ext cx="4413565" cy="818712"/>
            <a:chOff x="90534" y="2683481"/>
            <a:chExt cx="4413565" cy="818712"/>
          </a:xfrm>
        </p:grpSpPr>
        <p:sp>
          <p:nvSpPr>
            <p:cNvPr id="13" name="Retângulo 12">
              <a:extLst>
                <a:ext uri="{FF2B5EF4-FFF2-40B4-BE49-F238E27FC236}">
                  <a16:creationId xmlns:a16="http://schemas.microsoft.com/office/drawing/2014/main" id="{B89C8A46-790C-A3C3-15FE-B62C7D29C3A4}"/>
                </a:ext>
              </a:extLst>
            </p:cNvPr>
            <p:cNvSpPr/>
            <p:nvPr/>
          </p:nvSpPr>
          <p:spPr>
            <a:xfrm>
              <a:off x="918927" y="3009751"/>
              <a:ext cx="851026" cy="230832"/>
            </a:xfrm>
            <a:prstGeom prst="rect">
              <a:avLst/>
            </a:prstGeom>
            <a:solidFill>
              <a:schemeClr val="accent2">
                <a:lumMod val="20000"/>
                <a:lumOff val="80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7" name="Retângulo 16">
              <a:extLst>
                <a:ext uri="{FF2B5EF4-FFF2-40B4-BE49-F238E27FC236}">
                  <a16:creationId xmlns:a16="http://schemas.microsoft.com/office/drawing/2014/main" id="{932BB20A-9F74-6226-C76E-9A7D4874303B}"/>
                </a:ext>
              </a:extLst>
            </p:cNvPr>
            <p:cNvSpPr/>
            <p:nvPr/>
          </p:nvSpPr>
          <p:spPr>
            <a:xfrm>
              <a:off x="2376535" y="3009751"/>
              <a:ext cx="579422" cy="230832"/>
            </a:xfrm>
            <a:prstGeom prst="rect">
              <a:avLst/>
            </a:prstGeom>
            <a:solidFill>
              <a:schemeClr val="accent2">
                <a:lumMod val="20000"/>
                <a:lumOff val="80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826ED445-90FC-9E3F-3064-86A2E3566A42}"/>
                </a:ext>
              </a:extLst>
            </p:cNvPr>
            <p:cNvSpPr/>
            <p:nvPr/>
          </p:nvSpPr>
          <p:spPr>
            <a:xfrm>
              <a:off x="3562539" y="3005193"/>
              <a:ext cx="941560" cy="230832"/>
            </a:xfrm>
            <a:prstGeom prst="rect">
              <a:avLst/>
            </a:prstGeom>
            <a:solidFill>
              <a:schemeClr val="accent2">
                <a:lumMod val="20000"/>
                <a:lumOff val="80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1" name="CaixaDeTexto 20">
              <a:extLst>
                <a:ext uri="{FF2B5EF4-FFF2-40B4-BE49-F238E27FC236}">
                  <a16:creationId xmlns:a16="http://schemas.microsoft.com/office/drawing/2014/main" id="{DA97608E-44DC-0FCF-7BAE-B74E2F6C22D0}"/>
                </a:ext>
              </a:extLst>
            </p:cNvPr>
            <p:cNvSpPr txBox="1"/>
            <p:nvPr/>
          </p:nvSpPr>
          <p:spPr>
            <a:xfrm>
              <a:off x="90534" y="3240583"/>
              <a:ext cx="4413565" cy="261610"/>
            </a:xfrm>
            <a:prstGeom prst="rect">
              <a:avLst/>
            </a:prstGeom>
            <a:noFill/>
          </p:spPr>
          <p:txBody>
            <a:bodyPr wrap="square" rtlCol="0">
              <a:spAutoFit/>
            </a:bodyPr>
            <a:lstStyle/>
            <a:p>
              <a:r>
                <a:rPr lang="en-US" sz="1100" dirty="0"/>
                <a:t>Transcript 1, condition B. Total sequencing effort  </a:t>
              </a:r>
              <a:r>
                <a:rPr lang="en-US" sz="1100" b="1" dirty="0"/>
                <a:t>2x10</a:t>
              </a:r>
              <a:r>
                <a:rPr lang="en-US" sz="1100" b="1" baseline="30000" dirty="0"/>
                <a:t>7</a:t>
              </a:r>
              <a:r>
                <a:rPr lang="en-US" sz="1100" dirty="0"/>
                <a:t> fragments</a:t>
              </a:r>
              <a:endParaRPr lang="pt-BR" sz="1100" dirty="0"/>
            </a:p>
          </p:txBody>
        </p:sp>
        <p:cxnSp>
          <p:nvCxnSpPr>
            <p:cNvPr id="28" name="Conector reto 27">
              <a:extLst>
                <a:ext uri="{FF2B5EF4-FFF2-40B4-BE49-F238E27FC236}">
                  <a16:creationId xmlns:a16="http://schemas.microsoft.com/office/drawing/2014/main" id="{383104AC-97A4-B354-0A98-3532C5B73B0D}"/>
                </a:ext>
              </a:extLst>
            </p:cNvPr>
            <p:cNvCxnSpPr>
              <a:cxnSpLocks/>
              <a:stCxn id="13" idx="3"/>
              <a:endCxn id="17" idx="1"/>
            </p:cNvCxnSpPr>
            <p:nvPr/>
          </p:nvCxnSpPr>
          <p:spPr>
            <a:xfrm>
              <a:off x="1769953" y="3125167"/>
              <a:ext cx="60658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Conector reto 32">
              <a:extLst>
                <a:ext uri="{FF2B5EF4-FFF2-40B4-BE49-F238E27FC236}">
                  <a16:creationId xmlns:a16="http://schemas.microsoft.com/office/drawing/2014/main" id="{37B7AFBB-4C6D-C954-BFC8-74F225200E8F}"/>
                </a:ext>
              </a:extLst>
            </p:cNvPr>
            <p:cNvCxnSpPr>
              <a:cxnSpLocks/>
              <a:stCxn id="17" idx="3"/>
              <a:endCxn id="19" idx="1"/>
            </p:cNvCxnSpPr>
            <p:nvPr/>
          </p:nvCxnSpPr>
          <p:spPr>
            <a:xfrm flipV="1">
              <a:off x="2955957" y="3120609"/>
              <a:ext cx="606582" cy="455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Retângulo 73">
              <a:extLst>
                <a:ext uri="{FF2B5EF4-FFF2-40B4-BE49-F238E27FC236}">
                  <a16:creationId xmlns:a16="http://schemas.microsoft.com/office/drawing/2014/main" id="{EEDC4FFB-9EBE-3541-E7BE-2C0FE906C6A5}"/>
                </a:ext>
              </a:extLst>
            </p:cNvPr>
            <p:cNvSpPr/>
            <p:nvPr/>
          </p:nvSpPr>
          <p:spPr>
            <a:xfrm>
              <a:off x="918927" y="2910661"/>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6" name="Retângulo 75">
              <a:extLst>
                <a:ext uri="{FF2B5EF4-FFF2-40B4-BE49-F238E27FC236}">
                  <a16:creationId xmlns:a16="http://schemas.microsoft.com/office/drawing/2014/main" id="{5FF180D3-7297-8BDF-943B-0B12535FE09E}"/>
                </a:ext>
              </a:extLst>
            </p:cNvPr>
            <p:cNvSpPr/>
            <p:nvPr/>
          </p:nvSpPr>
          <p:spPr>
            <a:xfrm>
              <a:off x="1055358" y="2838689"/>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8" name="Retângulo 77">
              <a:extLst>
                <a:ext uri="{FF2B5EF4-FFF2-40B4-BE49-F238E27FC236}">
                  <a16:creationId xmlns:a16="http://schemas.microsoft.com/office/drawing/2014/main" id="{F764A0FA-76EA-9585-324C-8AA534F5404C}"/>
                </a:ext>
              </a:extLst>
            </p:cNvPr>
            <p:cNvSpPr/>
            <p:nvPr/>
          </p:nvSpPr>
          <p:spPr>
            <a:xfrm>
              <a:off x="1158467" y="2910661"/>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0" name="Retângulo 79">
              <a:extLst>
                <a:ext uri="{FF2B5EF4-FFF2-40B4-BE49-F238E27FC236}">
                  <a16:creationId xmlns:a16="http://schemas.microsoft.com/office/drawing/2014/main" id="{B8236ED8-9D1F-F394-64A2-4401EB27FE2E}"/>
                </a:ext>
              </a:extLst>
            </p:cNvPr>
            <p:cNvSpPr/>
            <p:nvPr/>
          </p:nvSpPr>
          <p:spPr>
            <a:xfrm>
              <a:off x="1310867" y="283581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2" name="Retângulo 81">
              <a:extLst>
                <a:ext uri="{FF2B5EF4-FFF2-40B4-BE49-F238E27FC236}">
                  <a16:creationId xmlns:a16="http://schemas.microsoft.com/office/drawing/2014/main" id="{3B75C822-DAFB-198A-0047-5EBAB168C270}"/>
                </a:ext>
              </a:extLst>
            </p:cNvPr>
            <p:cNvSpPr/>
            <p:nvPr/>
          </p:nvSpPr>
          <p:spPr>
            <a:xfrm>
              <a:off x="1434347" y="290588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4" name="Retângulo 83">
              <a:extLst>
                <a:ext uri="{FF2B5EF4-FFF2-40B4-BE49-F238E27FC236}">
                  <a16:creationId xmlns:a16="http://schemas.microsoft.com/office/drawing/2014/main" id="{1F91FBDA-2591-C18F-CBE6-CF67C01DBD0E}"/>
                </a:ext>
              </a:extLst>
            </p:cNvPr>
            <p:cNvSpPr/>
            <p:nvPr/>
          </p:nvSpPr>
          <p:spPr>
            <a:xfrm>
              <a:off x="1570086" y="283581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6" name="Retângulo 85">
              <a:extLst>
                <a:ext uri="{FF2B5EF4-FFF2-40B4-BE49-F238E27FC236}">
                  <a16:creationId xmlns:a16="http://schemas.microsoft.com/office/drawing/2014/main" id="{12693C2D-22AB-8A06-1602-759C526D5A1D}"/>
                </a:ext>
              </a:extLst>
            </p:cNvPr>
            <p:cNvSpPr/>
            <p:nvPr/>
          </p:nvSpPr>
          <p:spPr>
            <a:xfrm>
              <a:off x="2376411" y="2930971"/>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8" name="Retângulo 87">
              <a:extLst>
                <a:ext uri="{FF2B5EF4-FFF2-40B4-BE49-F238E27FC236}">
                  <a16:creationId xmlns:a16="http://schemas.microsoft.com/office/drawing/2014/main" id="{7BA084ED-BC49-78F4-A77D-B1A5514939DC}"/>
                </a:ext>
              </a:extLst>
            </p:cNvPr>
            <p:cNvSpPr/>
            <p:nvPr/>
          </p:nvSpPr>
          <p:spPr>
            <a:xfrm>
              <a:off x="2512842" y="2858999"/>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90" name="Retângulo 89">
              <a:extLst>
                <a:ext uri="{FF2B5EF4-FFF2-40B4-BE49-F238E27FC236}">
                  <a16:creationId xmlns:a16="http://schemas.microsoft.com/office/drawing/2014/main" id="{EF815512-FE3E-01A3-C176-7CB5974990EA}"/>
                </a:ext>
              </a:extLst>
            </p:cNvPr>
            <p:cNvSpPr/>
            <p:nvPr/>
          </p:nvSpPr>
          <p:spPr>
            <a:xfrm>
              <a:off x="2615951" y="2930971"/>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92" name="Retângulo 91">
              <a:extLst>
                <a:ext uri="{FF2B5EF4-FFF2-40B4-BE49-F238E27FC236}">
                  <a16:creationId xmlns:a16="http://schemas.microsoft.com/office/drawing/2014/main" id="{9B71BD99-647F-D2A2-A553-B9C313E3C7CB}"/>
                </a:ext>
              </a:extLst>
            </p:cNvPr>
            <p:cNvSpPr/>
            <p:nvPr/>
          </p:nvSpPr>
          <p:spPr>
            <a:xfrm>
              <a:off x="2768351" y="285612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94" name="Retângulo 93">
              <a:extLst>
                <a:ext uri="{FF2B5EF4-FFF2-40B4-BE49-F238E27FC236}">
                  <a16:creationId xmlns:a16="http://schemas.microsoft.com/office/drawing/2014/main" id="{3D82E130-CE41-9B15-B4C7-36A592BFFDA1}"/>
                </a:ext>
              </a:extLst>
            </p:cNvPr>
            <p:cNvSpPr/>
            <p:nvPr/>
          </p:nvSpPr>
          <p:spPr>
            <a:xfrm>
              <a:off x="3553799" y="2904647"/>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96" name="Retângulo 95">
              <a:extLst>
                <a:ext uri="{FF2B5EF4-FFF2-40B4-BE49-F238E27FC236}">
                  <a16:creationId xmlns:a16="http://schemas.microsoft.com/office/drawing/2014/main" id="{8FC0A22E-A998-9C99-8E4B-D7939527B9DD}"/>
                </a:ext>
              </a:extLst>
            </p:cNvPr>
            <p:cNvSpPr/>
            <p:nvPr/>
          </p:nvSpPr>
          <p:spPr>
            <a:xfrm>
              <a:off x="3690230" y="2832675"/>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98" name="Retângulo 97">
              <a:extLst>
                <a:ext uri="{FF2B5EF4-FFF2-40B4-BE49-F238E27FC236}">
                  <a16:creationId xmlns:a16="http://schemas.microsoft.com/office/drawing/2014/main" id="{9C1F68A4-C7F3-E771-6566-E637CABA8277}"/>
                </a:ext>
              </a:extLst>
            </p:cNvPr>
            <p:cNvSpPr/>
            <p:nvPr/>
          </p:nvSpPr>
          <p:spPr>
            <a:xfrm>
              <a:off x="3793339" y="2904647"/>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00" name="Retângulo 99">
              <a:extLst>
                <a:ext uri="{FF2B5EF4-FFF2-40B4-BE49-F238E27FC236}">
                  <a16:creationId xmlns:a16="http://schemas.microsoft.com/office/drawing/2014/main" id="{00CE4C94-3DA4-C371-923D-434D6F596D53}"/>
                </a:ext>
              </a:extLst>
            </p:cNvPr>
            <p:cNvSpPr/>
            <p:nvPr/>
          </p:nvSpPr>
          <p:spPr>
            <a:xfrm>
              <a:off x="3945739" y="2829798"/>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02" name="Retângulo 101">
              <a:extLst>
                <a:ext uri="{FF2B5EF4-FFF2-40B4-BE49-F238E27FC236}">
                  <a16:creationId xmlns:a16="http://schemas.microsoft.com/office/drawing/2014/main" id="{B625B471-9009-6FC9-86D8-B5B2C6ADE7E2}"/>
                </a:ext>
              </a:extLst>
            </p:cNvPr>
            <p:cNvSpPr/>
            <p:nvPr/>
          </p:nvSpPr>
          <p:spPr>
            <a:xfrm>
              <a:off x="4069219" y="2899868"/>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04" name="Retângulo 103">
              <a:extLst>
                <a:ext uri="{FF2B5EF4-FFF2-40B4-BE49-F238E27FC236}">
                  <a16:creationId xmlns:a16="http://schemas.microsoft.com/office/drawing/2014/main" id="{7AC1AE25-73C8-E1BE-AEE5-D0DFAA1FB936}"/>
                </a:ext>
              </a:extLst>
            </p:cNvPr>
            <p:cNvSpPr/>
            <p:nvPr/>
          </p:nvSpPr>
          <p:spPr>
            <a:xfrm>
              <a:off x="4204958" y="2829798"/>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06" name="Retângulo 105">
              <a:extLst>
                <a:ext uri="{FF2B5EF4-FFF2-40B4-BE49-F238E27FC236}">
                  <a16:creationId xmlns:a16="http://schemas.microsoft.com/office/drawing/2014/main" id="{1ACE3DB6-7126-05D3-5C94-30CC98E6416C}"/>
                </a:ext>
              </a:extLst>
            </p:cNvPr>
            <p:cNvSpPr/>
            <p:nvPr/>
          </p:nvSpPr>
          <p:spPr>
            <a:xfrm>
              <a:off x="4318126" y="2906458"/>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08" name="Retângulo 107">
              <a:extLst>
                <a:ext uri="{FF2B5EF4-FFF2-40B4-BE49-F238E27FC236}">
                  <a16:creationId xmlns:a16="http://schemas.microsoft.com/office/drawing/2014/main" id="{E59BAE26-59A1-DBE6-0076-8BF9E095E1A3}"/>
                </a:ext>
              </a:extLst>
            </p:cNvPr>
            <p:cNvSpPr/>
            <p:nvPr/>
          </p:nvSpPr>
          <p:spPr>
            <a:xfrm>
              <a:off x="918927" y="2764344"/>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10" name="Retângulo 109">
              <a:extLst>
                <a:ext uri="{FF2B5EF4-FFF2-40B4-BE49-F238E27FC236}">
                  <a16:creationId xmlns:a16="http://schemas.microsoft.com/office/drawing/2014/main" id="{595FBFD8-1DF6-77B3-1880-036BE76ED604}"/>
                </a:ext>
              </a:extLst>
            </p:cNvPr>
            <p:cNvSpPr/>
            <p:nvPr/>
          </p:nvSpPr>
          <p:spPr>
            <a:xfrm>
              <a:off x="1055358" y="269237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12" name="Retângulo 111">
              <a:extLst>
                <a:ext uri="{FF2B5EF4-FFF2-40B4-BE49-F238E27FC236}">
                  <a16:creationId xmlns:a16="http://schemas.microsoft.com/office/drawing/2014/main" id="{9DF548EA-2FF5-8F2D-C59A-5471C7D8AF7D}"/>
                </a:ext>
              </a:extLst>
            </p:cNvPr>
            <p:cNvSpPr/>
            <p:nvPr/>
          </p:nvSpPr>
          <p:spPr>
            <a:xfrm>
              <a:off x="1158467" y="2764344"/>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14" name="Retângulo 113">
              <a:extLst>
                <a:ext uri="{FF2B5EF4-FFF2-40B4-BE49-F238E27FC236}">
                  <a16:creationId xmlns:a16="http://schemas.microsoft.com/office/drawing/2014/main" id="{0DD09E86-AAA0-5151-3393-9A3FB0D9322B}"/>
                </a:ext>
              </a:extLst>
            </p:cNvPr>
            <p:cNvSpPr/>
            <p:nvPr/>
          </p:nvSpPr>
          <p:spPr>
            <a:xfrm>
              <a:off x="1310867" y="2689495"/>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16" name="Retângulo 115">
              <a:extLst>
                <a:ext uri="{FF2B5EF4-FFF2-40B4-BE49-F238E27FC236}">
                  <a16:creationId xmlns:a16="http://schemas.microsoft.com/office/drawing/2014/main" id="{3FE51302-E9CA-9114-ABF3-D1FD3897BD63}"/>
                </a:ext>
              </a:extLst>
            </p:cNvPr>
            <p:cNvSpPr/>
            <p:nvPr/>
          </p:nvSpPr>
          <p:spPr>
            <a:xfrm>
              <a:off x="1434347" y="2759565"/>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18" name="Retângulo 117">
              <a:extLst>
                <a:ext uri="{FF2B5EF4-FFF2-40B4-BE49-F238E27FC236}">
                  <a16:creationId xmlns:a16="http://schemas.microsoft.com/office/drawing/2014/main" id="{07E01738-F44D-2EB8-9F97-8C8F3BFF5C8E}"/>
                </a:ext>
              </a:extLst>
            </p:cNvPr>
            <p:cNvSpPr/>
            <p:nvPr/>
          </p:nvSpPr>
          <p:spPr>
            <a:xfrm>
              <a:off x="1570086" y="2689495"/>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20" name="Retângulo 119">
              <a:extLst>
                <a:ext uri="{FF2B5EF4-FFF2-40B4-BE49-F238E27FC236}">
                  <a16:creationId xmlns:a16="http://schemas.microsoft.com/office/drawing/2014/main" id="{2F543597-D99F-DDFF-4F01-BAB09DC8F62C}"/>
                </a:ext>
              </a:extLst>
            </p:cNvPr>
            <p:cNvSpPr/>
            <p:nvPr/>
          </p:nvSpPr>
          <p:spPr>
            <a:xfrm>
              <a:off x="2376411" y="2784654"/>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22" name="Retângulo 121">
              <a:extLst>
                <a:ext uri="{FF2B5EF4-FFF2-40B4-BE49-F238E27FC236}">
                  <a16:creationId xmlns:a16="http://schemas.microsoft.com/office/drawing/2014/main" id="{90A2F25A-EC3C-B50B-7EE0-DB19573B18BB}"/>
                </a:ext>
              </a:extLst>
            </p:cNvPr>
            <p:cNvSpPr/>
            <p:nvPr/>
          </p:nvSpPr>
          <p:spPr>
            <a:xfrm>
              <a:off x="2512842" y="271268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24" name="Retângulo 123">
              <a:extLst>
                <a:ext uri="{FF2B5EF4-FFF2-40B4-BE49-F238E27FC236}">
                  <a16:creationId xmlns:a16="http://schemas.microsoft.com/office/drawing/2014/main" id="{F9C0D6EE-BE32-91D4-70E8-EF14C2739B76}"/>
                </a:ext>
              </a:extLst>
            </p:cNvPr>
            <p:cNvSpPr/>
            <p:nvPr/>
          </p:nvSpPr>
          <p:spPr>
            <a:xfrm>
              <a:off x="2615951" y="2784654"/>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26" name="Retângulo 125">
              <a:extLst>
                <a:ext uri="{FF2B5EF4-FFF2-40B4-BE49-F238E27FC236}">
                  <a16:creationId xmlns:a16="http://schemas.microsoft.com/office/drawing/2014/main" id="{C7A494E8-75FD-CE79-A191-646A35F0A3D0}"/>
                </a:ext>
              </a:extLst>
            </p:cNvPr>
            <p:cNvSpPr/>
            <p:nvPr/>
          </p:nvSpPr>
          <p:spPr>
            <a:xfrm>
              <a:off x="2768351" y="2709805"/>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28" name="Retângulo 127">
              <a:extLst>
                <a:ext uri="{FF2B5EF4-FFF2-40B4-BE49-F238E27FC236}">
                  <a16:creationId xmlns:a16="http://schemas.microsoft.com/office/drawing/2014/main" id="{2EB9D151-0FE4-D4D7-3FB6-3B309BCCF050}"/>
                </a:ext>
              </a:extLst>
            </p:cNvPr>
            <p:cNvSpPr/>
            <p:nvPr/>
          </p:nvSpPr>
          <p:spPr>
            <a:xfrm>
              <a:off x="3553799" y="2758330"/>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30" name="Retângulo 129">
              <a:extLst>
                <a:ext uri="{FF2B5EF4-FFF2-40B4-BE49-F238E27FC236}">
                  <a16:creationId xmlns:a16="http://schemas.microsoft.com/office/drawing/2014/main" id="{A58CDF5C-53C3-97C9-F63D-968E70C77B2F}"/>
                </a:ext>
              </a:extLst>
            </p:cNvPr>
            <p:cNvSpPr/>
            <p:nvPr/>
          </p:nvSpPr>
          <p:spPr>
            <a:xfrm>
              <a:off x="3690230" y="2686358"/>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32" name="Retângulo 131">
              <a:extLst>
                <a:ext uri="{FF2B5EF4-FFF2-40B4-BE49-F238E27FC236}">
                  <a16:creationId xmlns:a16="http://schemas.microsoft.com/office/drawing/2014/main" id="{AC282C2E-32A1-276A-A7F3-1588486E4F74}"/>
                </a:ext>
              </a:extLst>
            </p:cNvPr>
            <p:cNvSpPr/>
            <p:nvPr/>
          </p:nvSpPr>
          <p:spPr>
            <a:xfrm>
              <a:off x="3793339" y="2758330"/>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34" name="Retângulo 133">
              <a:extLst>
                <a:ext uri="{FF2B5EF4-FFF2-40B4-BE49-F238E27FC236}">
                  <a16:creationId xmlns:a16="http://schemas.microsoft.com/office/drawing/2014/main" id="{941E9992-3F5B-7E4E-F539-51A0C78908F9}"/>
                </a:ext>
              </a:extLst>
            </p:cNvPr>
            <p:cNvSpPr/>
            <p:nvPr/>
          </p:nvSpPr>
          <p:spPr>
            <a:xfrm>
              <a:off x="3945739" y="2683481"/>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36" name="Retângulo 135">
              <a:extLst>
                <a:ext uri="{FF2B5EF4-FFF2-40B4-BE49-F238E27FC236}">
                  <a16:creationId xmlns:a16="http://schemas.microsoft.com/office/drawing/2014/main" id="{F62D70A6-9206-2F79-963A-A0775335E9E7}"/>
                </a:ext>
              </a:extLst>
            </p:cNvPr>
            <p:cNvSpPr/>
            <p:nvPr/>
          </p:nvSpPr>
          <p:spPr>
            <a:xfrm>
              <a:off x="4069219" y="2753551"/>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38" name="Retângulo 137">
              <a:extLst>
                <a:ext uri="{FF2B5EF4-FFF2-40B4-BE49-F238E27FC236}">
                  <a16:creationId xmlns:a16="http://schemas.microsoft.com/office/drawing/2014/main" id="{700394BF-E3DF-A716-2746-45B3A3E28C0A}"/>
                </a:ext>
              </a:extLst>
            </p:cNvPr>
            <p:cNvSpPr/>
            <p:nvPr/>
          </p:nvSpPr>
          <p:spPr>
            <a:xfrm>
              <a:off x="4204958" y="2683481"/>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40" name="Retângulo 139">
              <a:extLst>
                <a:ext uri="{FF2B5EF4-FFF2-40B4-BE49-F238E27FC236}">
                  <a16:creationId xmlns:a16="http://schemas.microsoft.com/office/drawing/2014/main" id="{CE1CDA6E-6123-CCB6-3FA4-7882C1BABCE6}"/>
                </a:ext>
              </a:extLst>
            </p:cNvPr>
            <p:cNvSpPr/>
            <p:nvPr/>
          </p:nvSpPr>
          <p:spPr>
            <a:xfrm>
              <a:off x="4318126" y="2760141"/>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grpSp>
      <p:grpSp>
        <p:nvGrpSpPr>
          <p:cNvPr id="167" name="Agrupar 166">
            <a:extLst>
              <a:ext uri="{FF2B5EF4-FFF2-40B4-BE49-F238E27FC236}">
                <a16:creationId xmlns:a16="http://schemas.microsoft.com/office/drawing/2014/main" id="{61F0D4C8-5ED9-649A-A51C-2D38C7375D29}"/>
              </a:ext>
            </a:extLst>
          </p:cNvPr>
          <p:cNvGrpSpPr/>
          <p:nvPr/>
        </p:nvGrpSpPr>
        <p:grpSpPr>
          <a:xfrm>
            <a:off x="5066554" y="1673683"/>
            <a:ext cx="1825589" cy="1899609"/>
            <a:chOff x="5066554" y="1673683"/>
            <a:chExt cx="1825589" cy="1899609"/>
          </a:xfrm>
        </p:grpSpPr>
        <p:cxnSp>
          <p:nvCxnSpPr>
            <p:cNvPr id="142" name="Conector reto 141">
              <a:extLst>
                <a:ext uri="{FF2B5EF4-FFF2-40B4-BE49-F238E27FC236}">
                  <a16:creationId xmlns:a16="http://schemas.microsoft.com/office/drawing/2014/main" id="{631CB339-BB20-D5E7-A755-A3B8FB1A1709}"/>
                </a:ext>
              </a:extLst>
            </p:cNvPr>
            <p:cNvCxnSpPr>
              <a:cxnSpLocks/>
            </p:cNvCxnSpPr>
            <p:nvPr/>
          </p:nvCxnSpPr>
          <p:spPr>
            <a:xfrm>
              <a:off x="5344001" y="1673683"/>
              <a:ext cx="0" cy="153243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4" name="Conector reto 143">
              <a:extLst>
                <a:ext uri="{FF2B5EF4-FFF2-40B4-BE49-F238E27FC236}">
                  <a16:creationId xmlns:a16="http://schemas.microsoft.com/office/drawing/2014/main" id="{C0EF13DA-0D71-30F5-99D9-8B23D9AFC0E5}"/>
                </a:ext>
              </a:extLst>
            </p:cNvPr>
            <p:cNvCxnSpPr>
              <a:cxnSpLocks/>
            </p:cNvCxnSpPr>
            <p:nvPr/>
          </p:nvCxnSpPr>
          <p:spPr>
            <a:xfrm flipH="1">
              <a:off x="5344001" y="3201558"/>
              <a:ext cx="154814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7" name="Retângulo 146">
              <a:extLst>
                <a:ext uri="{FF2B5EF4-FFF2-40B4-BE49-F238E27FC236}">
                  <a16:creationId xmlns:a16="http://schemas.microsoft.com/office/drawing/2014/main" id="{D073809E-F04A-1FF5-ADAB-B8527CE5096E}"/>
                </a:ext>
              </a:extLst>
            </p:cNvPr>
            <p:cNvSpPr/>
            <p:nvPr/>
          </p:nvSpPr>
          <p:spPr>
            <a:xfrm>
              <a:off x="5593540" y="2491177"/>
              <a:ext cx="258900" cy="70837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49" name="Retângulo 148">
              <a:extLst>
                <a:ext uri="{FF2B5EF4-FFF2-40B4-BE49-F238E27FC236}">
                  <a16:creationId xmlns:a16="http://schemas.microsoft.com/office/drawing/2014/main" id="{28E44662-59DE-F077-CF19-0D8C1A709D7E}"/>
                </a:ext>
              </a:extLst>
            </p:cNvPr>
            <p:cNvSpPr/>
            <p:nvPr/>
          </p:nvSpPr>
          <p:spPr>
            <a:xfrm>
              <a:off x="6321711" y="1771434"/>
              <a:ext cx="258900" cy="1425567"/>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50" name="CaixaDeTexto 149">
              <a:extLst>
                <a:ext uri="{FF2B5EF4-FFF2-40B4-BE49-F238E27FC236}">
                  <a16:creationId xmlns:a16="http://schemas.microsoft.com/office/drawing/2014/main" id="{5FA712DB-5C28-14D2-0941-F9A3CC08B0DB}"/>
                </a:ext>
              </a:extLst>
            </p:cNvPr>
            <p:cNvSpPr txBox="1"/>
            <p:nvPr/>
          </p:nvSpPr>
          <p:spPr>
            <a:xfrm rot="16200000">
              <a:off x="4730693" y="2259370"/>
              <a:ext cx="948721" cy="276999"/>
            </a:xfrm>
            <a:prstGeom prst="rect">
              <a:avLst/>
            </a:prstGeom>
            <a:noFill/>
          </p:spPr>
          <p:txBody>
            <a:bodyPr wrap="none" rtlCol="0">
              <a:spAutoFit/>
            </a:bodyPr>
            <a:lstStyle/>
            <a:p>
              <a:r>
                <a:rPr lang="en-US" sz="1200" dirty="0"/>
                <a:t>Read counts</a:t>
              </a:r>
              <a:endParaRPr lang="pt-BR" sz="1200" dirty="0"/>
            </a:p>
          </p:txBody>
        </p:sp>
        <p:sp>
          <p:nvSpPr>
            <p:cNvPr id="152" name="CaixaDeTexto 151">
              <a:extLst>
                <a:ext uri="{FF2B5EF4-FFF2-40B4-BE49-F238E27FC236}">
                  <a16:creationId xmlns:a16="http://schemas.microsoft.com/office/drawing/2014/main" id="{EE6233B8-91EF-50B2-11D5-1445F9680AD3}"/>
                </a:ext>
              </a:extLst>
            </p:cNvPr>
            <p:cNvSpPr txBox="1"/>
            <p:nvPr/>
          </p:nvSpPr>
          <p:spPr>
            <a:xfrm>
              <a:off x="5675298" y="3296293"/>
              <a:ext cx="792205" cy="276999"/>
            </a:xfrm>
            <a:prstGeom prst="rect">
              <a:avLst/>
            </a:prstGeom>
            <a:noFill/>
          </p:spPr>
          <p:txBody>
            <a:bodyPr wrap="none" rtlCol="0">
              <a:spAutoFit/>
            </a:bodyPr>
            <a:lstStyle/>
            <a:p>
              <a:r>
                <a:rPr lang="en-US" sz="1200" dirty="0"/>
                <a:t>Condition</a:t>
              </a:r>
              <a:endParaRPr lang="pt-BR" sz="1200" dirty="0"/>
            </a:p>
          </p:txBody>
        </p:sp>
        <p:sp>
          <p:nvSpPr>
            <p:cNvPr id="153" name="CaixaDeTexto 152">
              <a:extLst>
                <a:ext uri="{FF2B5EF4-FFF2-40B4-BE49-F238E27FC236}">
                  <a16:creationId xmlns:a16="http://schemas.microsoft.com/office/drawing/2014/main" id="{A1592EA4-8B6E-A042-43A7-D9F6A178FA11}"/>
                </a:ext>
              </a:extLst>
            </p:cNvPr>
            <p:cNvSpPr txBox="1"/>
            <p:nvPr/>
          </p:nvSpPr>
          <p:spPr>
            <a:xfrm>
              <a:off x="5593540" y="3165413"/>
              <a:ext cx="277640" cy="276999"/>
            </a:xfrm>
            <a:prstGeom prst="rect">
              <a:avLst/>
            </a:prstGeom>
            <a:noFill/>
          </p:spPr>
          <p:txBody>
            <a:bodyPr wrap="none" rtlCol="0">
              <a:spAutoFit/>
            </a:bodyPr>
            <a:lstStyle/>
            <a:p>
              <a:r>
                <a:rPr lang="en-US" sz="1200" b="1" dirty="0"/>
                <a:t>A</a:t>
              </a:r>
              <a:endParaRPr lang="pt-BR" sz="1200" b="1" dirty="0"/>
            </a:p>
          </p:txBody>
        </p:sp>
        <p:sp>
          <p:nvSpPr>
            <p:cNvPr id="155" name="CaixaDeTexto 154">
              <a:extLst>
                <a:ext uri="{FF2B5EF4-FFF2-40B4-BE49-F238E27FC236}">
                  <a16:creationId xmlns:a16="http://schemas.microsoft.com/office/drawing/2014/main" id="{2199FDF3-6DAC-26B8-D7EE-163F0132EF40}"/>
                </a:ext>
              </a:extLst>
            </p:cNvPr>
            <p:cNvSpPr txBox="1"/>
            <p:nvPr/>
          </p:nvSpPr>
          <p:spPr>
            <a:xfrm>
              <a:off x="6312341" y="3165413"/>
              <a:ext cx="277640" cy="276999"/>
            </a:xfrm>
            <a:prstGeom prst="rect">
              <a:avLst/>
            </a:prstGeom>
            <a:noFill/>
          </p:spPr>
          <p:txBody>
            <a:bodyPr wrap="none" rtlCol="0">
              <a:spAutoFit/>
            </a:bodyPr>
            <a:lstStyle/>
            <a:p>
              <a:r>
                <a:rPr lang="en-US" sz="1200" b="1" dirty="0"/>
                <a:t>B</a:t>
              </a:r>
              <a:endParaRPr lang="pt-BR" sz="1200" b="1" dirty="0"/>
            </a:p>
          </p:txBody>
        </p:sp>
      </p:grpSp>
      <p:grpSp>
        <p:nvGrpSpPr>
          <p:cNvPr id="168" name="Agrupar 167">
            <a:extLst>
              <a:ext uri="{FF2B5EF4-FFF2-40B4-BE49-F238E27FC236}">
                <a16:creationId xmlns:a16="http://schemas.microsoft.com/office/drawing/2014/main" id="{AE26A3A3-4FC3-8A97-9A20-DFF81445C567}"/>
              </a:ext>
            </a:extLst>
          </p:cNvPr>
          <p:cNvGrpSpPr/>
          <p:nvPr/>
        </p:nvGrpSpPr>
        <p:grpSpPr>
          <a:xfrm>
            <a:off x="7172743" y="1673683"/>
            <a:ext cx="1825589" cy="1899609"/>
            <a:chOff x="7172743" y="1673683"/>
            <a:chExt cx="1825589" cy="1899609"/>
          </a:xfrm>
        </p:grpSpPr>
        <p:cxnSp>
          <p:nvCxnSpPr>
            <p:cNvPr id="156" name="Conector reto 155">
              <a:extLst>
                <a:ext uri="{FF2B5EF4-FFF2-40B4-BE49-F238E27FC236}">
                  <a16:creationId xmlns:a16="http://schemas.microsoft.com/office/drawing/2014/main" id="{642EB132-D120-2A1C-F7F9-FCD5DB822308}"/>
                </a:ext>
              </a:extLst>
            </p:cNvPr>
            <p:cNvCxnSpPr>
              <a:cxnSpLocks/>
            </p:cNvCxnSpPr>
            <p:nvPr/>
          </p:nvCxnSpPr>
          <p:spPr>
            <a:xfrm>
              <a:off x="7450190" y="1673683"/>
              <a:ext cx="0" cy="153243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Conector reto 156">
              <a:extLst>
                <a:ext uri="{FF2B5EF4-FFF2-40B4-BE49-F238E27FC236}">
                  <a16:creationId xmlns:a16="http://schemas.microsoft.com/office/drawing/2014/main" id="{267A5FC7-3E38-4518-4EC7-4C85734DBF76}"/>
                </a:ext>
              </a:extLst>
            </p:cNvPr>
            <p:cNvCxnSpPr>
              <a:cxnSpLocks/>
            </p:cNvCxnSpPr>
            <p:nvPr/>
          </p:nvCxnSpPr>
          <p:spPr>
            <a:xfrm flipH="1">
              <a:off x="7450190" y="3201558"/>
              <a:ext cx="154814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8" name="Retângulo 157">
              <a:extLst>
                <a:ext uri="{FF2B5EF4-FFF2-40B4-BE49-F238E27FC236}">
                  <a16:creationId xmlns:a16="http://schemas.microsoft.com/office/drawing/2014/main" id="{321BFC7F-DACD-9ABC-7933-2A1AB79D0874}"/>
                </a:ext>
              </a:extLst>
            </p:cNvPr>
            <p:cNvSpPr/>
            <p:nvPr/>
          </p:nvSpPr>
          <p:spPr>
            <a:xfrm>
              <a:off x="7699729" y="2056551"/>
              <a:ext cx="258900" cy="1143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59" name="Retângulo 158">
              <a:extLst>
                <a:ext uri="{FF2B5EF4-FFF2-40B4-BE49-F238E27FC236}">
                  <a16:creationId xmlns:a16="http://schemas.microsoft.com/office/drawing/2014/main" id="{60E8744E-98AF-AEDB-DDEE-11E25A7D185A}"/>
                </a:ext>
              </a:extLst>
            </p:cNvPr>
            <p:cNvSpPr/>
            <p:nvPr/>
          </p:nvSpPr>
          <p:spPr>
            <a:xfrm>
              <a:off x="8427900" y="3070678"/>
              <a:ext cx="258900" cy="126323"/>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60" name="CaixaDeTexto 159">
              <a:extLst>
                <a:ext uri="{FF2B5EF4-FFF2-40B4-BE49-F238E27FC236}">
                  <a16:creationId xmlns:a16="http://schemas.microsoft.com/office/drawing/2014/main" id="{E50D2EEB-3BA9-8613-E489-CA040C689694}"/>
                </a:ext>
              </a:extLst>
            </p:cNvPr>
            <p:cNvSpPr txBox="1"/>
            <p:nvPr/>
          </p:nvSpPr>
          <p:spPr>
            <a:xfrm rot="16200000">
              <a:off x="6700082" y="2259370"/>
              <a:ext cx="1222322" cy="276999"/>
            </a:xfrm>
            <a:prstGeom prst="rect">
              <a:avLst/>
            </a:prstGeom>
            <a:noFill/>
          </p:spPr>
          <p:txBody>
            <a:bodyPr wrap="none" rtlCol="0">
              <a:spAutoFit/>
            </a:bodyPr>
            <a:lstStyle/>
            <a:p>
              <a:r>
                <a:rPr lang="en-US" sz="1200" dirty="0"/>
                <a:t>Expression value</a:t>
              </a:r>
              <a:endParaRPr lang="pt-BR" sz="1200" dirty="0"/>
            </a:p>
          </p:txBody>
        </p:sp>
        <p:sp>
          <p:nvSpPr>
            <p:cNvPr id="161" name="CaixaDeTexto 160">
              <a:extLst>
                <a:ext uri="{FF2B5EF4-FFF2-40B4-BE49-F238E27FC236}">
                  <a16:creationId xmlns:a16="http://schemas.microsoft.com/office/drawing/2014/main" id="{C01E4E7E-BBB6-05B7-648C-32935D0EFE84}"/>
                </a:ext>
              </a:extLst>
            </p:cNvPr>
            <p:cNvSpPr txBox="1"/>
            <p:nvPr/>
          </p:nvSpPr>
          <p:spPr>
            <a:xfrm>
              <a:off x="7781487" y="3296293"/>
              <a:ext cx="792205" cy="276999"/>
            </a:xfrm>
            <a:prstGeom prst="rect">
              <a:avLst/>
            </a:prstGeom>
            <a:noFill/>
          </p:spPr>
          <p:txBody>
            <a:bodyPr wrap="none" rtlCol="0">
              <a:spAutoFit/>
            </a:bodyPr>
            <a:lstStyle/>
            <a:p>
              <a:r>
                <a:rPr lang="en-US" sz="1200" dirty="0"/>
                <a:t>Condition</a:t>
              </a:r>
              <a:endParaRPr lang="pt-BR" sz="1200" dirty="0"/>
            </a:p>
          </p:txBody>
        </p:sp>
        <p:sp>
          <p:nvSpPr>
            <p:cNvPr id="162" name="CaixaDeTexto 161">
              <a:extLst>
                <a:ext uri="{FF2B5EF4-FFF2-40B4-BE49-F238E27FC236}">
                  <a16:creationId xmlns:a16="http://schemas.microsoft.com/office/drawing/2014/main" id="{3864D56B-6BAE-B4CB-7D5A-AA8C47EE19C6}"/>
                </a:ext>
              </a:extLst>
            </p:cNvPr>
            <p:cNvSpPr txBox="1"/>
            <p:nvPr/>
          </p:nvSpPr>
          <p:spPr>
            <a:xfrm>
              <a:off x="7699729" y="3165413"/>
              <a:ext cx="277640" cy="276999"/>
            </a:xfrm>
            <a:prstGeom prst="rect">
              <a:avLst/>
            </a:prstGeom>
            <a:noFill/>
          </p:spPr>
          <p:txBody>
            <a:bodyPr wrap="none" rtlCol="0">
              <a:spAutoFit/>
            </a:bodyPr>
            <a:lstStyle/>
            <a:p>
              <a:r>
                <a:rPr lang="en-US" sz="1200" b="1" dirty="0"/>
                <a:t>A</a:t>
              </a:r>
              <a:endParaRPr lang="pt-BR" sz="1200" b="1" dirty="0"/>
            </a:p>
          </p:txBody>
        </p:sp>
        <p:sp>
          <p:nvSpPr>
            <p:cNvPr id="163" name="CaixaDeTexto 162">
              <a:extLst>
                <a:ext uri="{FF2B5EF4-FFF2-40B4-BE49-F238E27FC236}">
                  <a16:creationId xmlns:a16="http://schemas.microsoft.com/office/drawing/2014/main" id="{B2AE867D-42E9-A9DF-1A59-83A32614758F}"/>
                </a:ext>
              </a:extLst>
            </p:cNvPr>
            <p:cNvSpPr txBox="1"/>
            <p:nvPr/>
          </p:nvSpPr>
          <p:spPr>
            <a:xfrm>
              <a:off x="8418530" y="3165413"/>
              <a:ext cx="277640" cy="276999"/>
            </a:xfrm>
            <a:prstGeom prst="rect">
              <a:avLst/>
            </a:prstGeom>
            <a:noFill/>
          </p:spPr>
          <p:txBody>
            <a:bodyPr wrap="none" rtlCol="0">
              <a:spAutoFit/>
            </a:bodyPr>
            <a:lstStyle/>
            <a:p>
              <a:r>
                <a:rPr lang="en-US" sz="1200" b="1" dirty="0"/>
                <a:t>B</a:t>
              </a:r>
              <a:endParaRPr lang="pt-BR" sz="1200" b="1" dirty="0"/>
            </a:p>
          </p:txBody>
        </p:sp>
      </p:grpSp>
      <p:sp>
        <p:nvSpPr>
          <p:cNvPr id="164" name="Seta: para a Direita 163">
            <a:extLst>
              <a:ext uri="{FF2B5EF4-FFF2-40B4-BE49-F238E27FC236}">
                <a16:creationId xmlns:a16="http://schemas.microsoft.com/office/drawing/2014/main" id="{F8C1CEDB-C174-EBCA-22B9-A8F0F7173848}"/>
              </a:ext>
            </a:extLst>
          </p:cNvPr>
          <p:cNvSpPr/>
          <p:nvPr/>
        </p:nvSpPr>
        <p:spPr>
          <a:xfrm>
            <a:off x="6892143" y="2295525"/>
            <a:ext cx="277000" cy="266692"/>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69" name="CaixaDeTexto 168">
            <a:extLst>
              <a:ext uri="{FF2B5EF4-FFF2-40B4-BE49-F238E27FC236}">
                <a16:creationId xmlns:a16="http://schemas.microsoft.com/office/drawing/2014/main" id="{F4B91180-99F9-0A56-F5D1-EE8359C3040C}"/>
              </a:ext>
            </a:extLst>
          </p:cNvPr>
          <p:cNvSpPr txBox="1"/>
          <p:nvPr/>
        </p:nvSpPr>
        <p:spPr>
          <a:xfrm>
            <a:off x="137422" y="1227139"/>
            <a:ext cx="3265061" cy="369332"/>
          </a:xfrm>
          <a:prstGeom prst="rect">
            <a:avLst/>
          </a:prstGeom>
          <a:noFill/>
        </p:spPr>
        <p:txBody>
          <a:bodyPr wrap="none" rtlCol="0">
            <a:spAutoFit/>
          </a:bodyPr>
          <a:lstStyle/>
          <a:p>
            <a:r>
              <a:rPr lang="en-US" dirty="0"/>
              <a:t>Sequencing depth/effort matters</a:t>
            </a:r>
            <a:endParaRPr lang="pt-BR" dirty="0"/>
          </a:p>
        </p:txBody>
      </p:sp>
      <p:sp>
        <p:nvSpPr>
          <p:cNvPr id="171" name="CaixaDeTexto 170">
            <a:extLst>
              <a:ext uri="{FF2B5EF4-FFF2-40B4-BE49-F238E27FC236}">
                <a16:creationId xmlns:a16="http://schemas.microsoft.com/office/drawing/2014/main" id="{87A11D98-4118-F10D-24CE-4F548980C6ED}"/>
              </a:ext>
            </a:extLst>
          </p:cNvPr>
          <p:cNvSpPr txBox="1"/>
          <p:nvPr/>
        </p:nvSpPr>
        <p:spPr>
          <a:xfrm>
            <a:off x="137422" y="3827682"/>
            <a:ext cx="3098669" cy="369332"/>
          </a:xfrm>
          <a:prstGeom prst="rect">
            <a:avLst/>
          </a:prstGeom>
          <a:noFill/>
        </p:spPr>
        <p:txBody>
          <a:bodyPr wrap="none" rtlCol="0">
            <a:spAutoFit/>
          </a:bodyPr>
          <a:lstStyle/>
          <a:p>
            <a:r>
              <a:rPr lang="en-US" dirty="0"/>
              <a:t>Gene/transcript length matters</a:t>
            </a:r>
            <a:endParaRPr lang="pt-BR" dirty="0"/>
          </a:p>
        </p:txBody>
      </p:sp>
      <p:grpSp>
        <p:nvGrpSpPr>
          <p:cNvPr id="188" name="Agrupar 187">
            <a:extLst>
              <a:ext uri="{FF2B5EF4-FFF2-40B4-BE49-F238E27FC236}">
                <a16:creationId xmlns:a16="http://schemas.microsoft.com/office/drawing/2014/main" id="{20B4AF9E-077E-163E-69C8-3F5B4E34437C}"/>
              </a:ext>
            </a:extLst>
          </p:cNvPr>
          <p:cNvGrpSpPr/>
          <p:nvPr/>
        </p:nvGrpSpPr>
        <p:grpSpPr>
          <a:xfrm>
            <a:off x="5022735" y="4151844"/>
            <a:ext cx="1825589" cy="1899609"/>
            <a:chOff x="5066554" y="1673683"/>
            <a:chExt cx="1825589" cy="1899609"/>
          </a:xfrm>
        </p:grpSpPr>
        <p:cxnSp>
          <p:nvCxnSpPr>
            <p:cNvPr id="189" name="Conector reto 188">
              <a:extLst>
                <a:ext uri="{FF2B5EF4-FFF2-40B4-BE49-F238E27FC236}">
                  <a16:creationId xmlns:a16="http://schemas.microsoft.com/office/drawing/2014/main" id="{FFD3717A-763B-569A-3FFD-AE59F1CDCF9E}"/>
                </a:ext>
              </a:extLst>
            </p:cNvPr>
            <p:cNvCxnSpPr>
              <a:cxnSpLocks/>
            </p:cNvCxnSpPr>
            <p:nvPr/>
          </p:nvCxnSpPr>
          <p:spPr>
            <a:xfrm>
              <a:off x="5344001" y="1673683"/>
              <a:ext cx="0" cy="153243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0" name="Conector reto 189">
              <a:extLst>
                <a:ext uri="{FF2B5EF4-FFF2-40B4-BE49-F238E27FC236}">
                  <a16:creationId xmlns:a16="http://schemas.microsoft.com/office/drawing/2014/main" id="{CAB68EBE-F1B9-3A61-3A6F-B3DA0A122F75}"/>
                </a:ext>
              </a:extLst>
            </p:cNvPr>
            <p:cNvCxnSpPr>
              <a:cxnSpLocks/>
            </p:cNvCxnSpPr>
            <p:nvPr/>
          </p:nvCxnSpPr>
          <p:spPr>
            <a:xfrm flipH="1">
              <a:off x="5344001" y="3201558"/>
              <a:ext cx="154814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1" name="Retângulo 190">
              <a:extLst>
                <a:ext uri="{FF2B5EF4-FFF2-40B4-BE49-F238E27FC236}">
                  <a16:creationId xmlns:a16="http://schemas.microsoft.com/office/drawing/2014/main" id="{08657C54-A85C-06A8-D684-6D8081AC9AD5}"/>
                </a:ext>
              </a:extLst>
            </p:cNvPr>
            <p:cNvSpPr/>
            <p:nvPr/>
          </p:nvSpPr>
          <p:spPr>
            <a:xfrm>
              <a:off x="5593540" y="2491177"/>
              <a:ext cx="258900" cy="70837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92" name="Retângulo 191">
              <a:extLst>
                <a:ext uri="{FF2B5EF4-FFF2-40B4-BE49-F238E27FC236}">
                  <a16:creationId xmlns:a16="http://schemas.microsoft.com/office/drawing/2014/main" id="{08F00666-0F6C-7686-B25F-124C77BB521A}"/>
                </a:ext>
              </a:extLst>
            </p:cNvPr>
            <p:cNvSpPr/>
            <p:nvPr/>
          </p:nvSpPr>
          <p:spPr>
            <a:xfrm>
              <a:off x="6321711" y="1771434"/>
              <a:ext cx="258900" cy="1425567"/>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93" name="CaixaDeTexto 192">
              <a:extLst>
                <a:ext uri="{FF2B5EF4-FFF2-40B4-BE49-F238E27FC236}">
                  <a16:creationId xmlns:a16="http://schemas.microsoft.com/office/drawing/2014/main" id="{D033840D-9036-9F16-AEED-76B9EC4F0FAB}"/>
                </a:ext>
              </a:extLst>
            </p:cNvPr>
            <p:cNvSpPr txBox="1"/>
            <p:nvPr/>
          </p:nvSpPr>
          <p:spPr>
            <a:xfrm rot="16200000">
              <a:off x="4730693" y="2259370"/>
              <a:ext cx="948721" cy="276999"/>
            </a:xfrm>
            <a:prstGeom prst="rect">
              <a:avLst/>
            </a:prstGeom>
            <a:noFill/>
          </p:spPr>
          <p:txBody>
            <a:bodyPr wrap="none" rtlCol="0">
              <a:spAutoFit/>
            </a:bodyPr>
            <a:lstStyle/>
            <a:p>
              <a:r>
                <a:rPr lang="en-US" sz="1200" dirty="0"/>
                <a:t>Read counts</a:t>
              </a:r>
              <a:endParaRPr lang="pt-BR" sz="1200" dirty="0"/>
            </a:p>
          </p:txBody>
        </p:sp>
        <p:sp>
          <p:nvSpPr>
            <p:cNvPr id="194" name="CaixaDeTexto 193">
              <a:extLst>
                <a:ext uri="{FF2B5EF4-FFF2-40B4-BE49-F238E27FC236}">
                  <a16:creationId xmlns:a16="http://schemas.microsoft.com/office/drawing/2014/main" id="{168C2CDD-8D55-E058-F72E-A20DE8B4007E}"/>
                </a:ext>
              </a:extLst>
            </p:cNvPr>
            <p:cNvSpPr txBox="1"/>
            <p:nvPr/>
          </p:nvSpPr>
          <p:spPr>
            <a:xfrm>
              <a:off x="5675298" y="3296293"/>
              <a:ext cx="799642" cy="276999"/>
            </a:xfrm>
            <a:prstGeom prst="rect">
              <a:avLst/>
            </a:prstGeom>
            <a:noFill/>
          </p:spPr>
          <p:txBody>
            <a:bodyPr wrap="none" rtlCol="0">
              <a:spAutoFit/>
            </a:bodyPr>
            <a:lstStyle/>
            <a:p>
              <a:r>
                <a:rPr lang="en-US" sz="1200" dirty="0"/>
                <a:t>Transcript</a:t>
              </a:r>
              <a:endParaRPr lang="pt-BR" sz="1200" dirty="0"/>
            </a:p>
          </p:txBody>
        </p:sp>
        <p:sp>
          <p:nvSpPr>
            <p:cNvPr id="195" name="CaixaDeTexto 194">
              <a:extLst>
                <a:ext uri="{FF2B5EF4-FFF2-40B4-BE49-F238E27FC236}">
                  <a16:creationId xmlns:a16="http://schemas.microsoft.com/office/drawing/2014/main" id="{EE5CA6AF-2FEF-1A94-6985-9C440C46A62C}"/>
                </a:ext>
              </a:extLst>
            </p:cNvPr>
            <p:cNvSpPr txBox="1"/>
            <p:nvPr/>
          </p:nvSpPr>
          <p:spPr>
            <a:xfrm>
              <a:off x="5593540" y="3165413"/>
              <a:ext cx="263214" cy="276999"/>
            </a:xfrm>
            <a:prstGeom prst="rect">
              <a:avLst/>
            </a:prstGeom>
            <a:noFill/>
          </p:spPr>
          <p:txBody>
            <a:bodyPr wrap="none" rtlCol="0">
              <a:spAutoFit/>
            </a:bodyPr>
            <a:lstStyle/>
            <a:p>
              <a:r>
                <a:rPr lang="en-US" sz="1200" b="1" dirty="0"/>
                <a:t>3</a:t>
              </a:r>
              <a:endParaRPr lang="pt-BR" sz="1200" b="1" dirty="0"/>
            </a:p>
          </p:txBody>
        </p:sp>
        <p:sp>
          <p:nvSpPr>
            <p:cNvPr id="196" name="CaixaDeTexto 195">
              <a:extLst>
                <a:ext uri="{FF2B5EF4-FFF2-40B4-BE49-F238E27FC236}">
                  <a16:creationId xmlns:a16="http://schemas.microsoft.com/office/drawing/2014/main" id="{9F560ABD-6C40-B5D0-9334-678149E3B424}"/>
                </a:ext>
              </a:extLst>
            </p:cNvPr>
            <p:cNvSpPr txBox="1"/>
            <p:nvPr/>
          </p:nvSpPr>
          <p:spPr>
            <a:xfrm>
              <a:off x="6312341" y="3165413"/>
              <a:ext cx="263214" cy="276999"/>
            </a:xfrm>
            <a:prstGeom prst="rect">
              <a:avLst/>
            </a:prstGeom>
            <a:noFill/>
          </p:spPr>
          <p:txBody>
            <a:bodyPr wrap="none" rtlCol="0">
              <a:spAutoFit/>
            </a:bodyPr>
            <a:lstStyle/>
            <a:p>
              <a:r>
                <a:rPr lang="en-US" sz="1200" b="1" dirty="0"/>
                <a:t>4</a:t>
              </a:r>
              <a:endParaRPr lang="pt-BR" sz="1200" b="1" dirty="0"/>
            </a:p>
          </p:txBody>
        </p:sp>
      </p:grpSp>
      <p:grpSp>
        <p:nvGrpSpPr>
          <p:cNvPr id="197" name="Agrupar 196">
            <a:extLst>
              <a:ext uri="{FF2B5EF4-FFF2-40B4-BE49-F238E27FC236}">
                <a16:creationId xmlns:a16="http://schemas.microsoft.com/office/drawing/2014/main" id="{9FDBEABA-7C37-B0B5-9CA2-4719AD6E18CC}"/>
              </a:ext>
            </a:extLst>
          </p:cNvPr>
          <p:cNvGrpSpPr/>
          <p:nvPr/>
        </p:nvGrpSpPr>
        <p:grpSpPr>
          <a:xfrm>
            <a:off x="7128924" y="4151844"/>
            <a:ext cx="1825589" cy="1899609"/>
            <a:chOff x="7172743" y="1673683"/>
            <a:chExt cx="1825589" cy="1899609"/>
          </a:xfrm>
        </p:grpSpPr>
        <p:cxnSp>
          <p:nvCxnSpPr>
            <p:cNvPr id="198" name="Conector reto 197">
              <a:extLst>
                <a:ext uri="{FF2B5EF4-FFF2-40B4-BE49-F238E27FC236}">
                  <a16:creationId xmlns:a16="http://schemas.microsoft.com/office/drawing/2014/main" id="{E42372CE-BF3A-0FB7-62CA-1FA0388A600A}"/>
                </a:ext>
              </a:extLst>
            </p:cNvPr>
            <p:cNvCxnSpPr>
              <a:cxnSpLocks/>
            </p:cNvCxnSpPr>
            <p:nvPr/>
          </p:nvCxnSpPr>
          <p:spPr>
            <a:xfrm>
              <a:off x="7450190" y="1673683"/>
              <a:ext cx="0" cy="153243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9" name="Conector reto 198">
              <a:extLst>
                <a:ext uri="{FF2B5EF4-FFF2-40B4-BE49-F238E27FC236}">
                  <a16:creationId xmlns:a16="http://schemas.microsoft.com/office/drawing/2014/main" id="{148735E4-6FB4-A053-228C-F26F5CB22DAE}"/>
                </a:ext>
              </a:extLst>
            </p:cNvPr>
            <p:cNvCxnSpPr>
              <a:cxnSpLocks/>
            </p:cNvCxnSpPr>
            <p:nvPr/>
          </p:nvCxnSpPr>
          <p:spPr>
            <a:xfrm flipH="1">
              <a:off x="7450190" y="3201558"/>
              <a:ext cx="154814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0" name="Retângulo 199">
              <a:extLst>
                <a:ext uri="{FF2B5EF4-FFF2-40B4-BE49-F238E27FC236}">
                  <a16:creationId xmlns:a16="http://schemas.microsoft.com/office/drawing/2014/main" id="{DC3126FE-9726-1C0B-AB94-69B8277F9D61}"/>
                </a:ext>
              </a:extLst>
            </p:cNvPr>
            <p:cNvSpPr/>
            <p:nvPr/>
          </p:nvSpPr>
          <p:spPr>
            <a:xfrm>
              <a:off x="7699729" y="2250971"/>
              <a:ext cx="258900" cy="94858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01" name="Retângulo 200">
              <a:extLst>
                <a:ext uri="{FF2B5EF4-FFF2-40B4-BE49-F238E27FC236}">
                  <a16:creationId xmlns:a16="http://schemas.microsoft.com/office/drawing/2014/main" id="{96DBE6EF-263A-9DF7-AD3B-E90838D122E0}"/>
                </a:ext>
              </a:extLst>
            </p:cNvPr>
            <p:cNvSpPr/>
            <p:nvPr/>
          </p:nvSpPr>
          <p:spPr>
            <a:xfrm>
              <a:off x="8427900" y="2250972"/>
              <a:ext cx="258900" cy="94603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02" name="CaixaDeTexto 201">
              <a:extLst>
                <a:ext uri="{FF2B5EF4-FFF2-40B4-BE49-F238E27FC236}">
                  <a16:creationId xmlns:a16="http://schemas.microsoft.com/office/drawing/2014/main" id="{F2CF34A7-3DFB-28F6-D180-38CEB3AE02A3}"/>
                </a:ext>
              </a:extLst>
            </p:cNvPr>
            <p:cNvSpPr txBox="1"/>
            <p:nvPr/>
          </p:nvSpPr>
          <p:spPr>
            <a:xfrm rot="16200000">
              <a:off x="6700082" y="2259370"/>
              <a:ext cx="1222322" cy="276999"/>
            </a:xfrm>
            <a:prstGeom prst="rect">
              <a:avLst/>
            </a:prstGeom>
            <a:noFill/>
          </p:spPr>
          <p:txBody>
            <a:bodyPr wrap="none" rtlCol="0">
              <a:spAutoFit/>
            </a:bodyPr>
            <a:lstStyle/>
            <a:p>
              <a:r>
                <a:rPr lang="en-US" sz="1200" dirty="0"/>
                <a:t>Expression value</a:t>
              </a:r>
              <a:endParaRPr lang="pt-BR" sz="1200" dirty="0"/>
            </a:p>
          </p:txBody>
        </p:sp>
        <p:sp>
          <p:nvSpPr>
            <p:cNvPr id="203" name="CaixaDeTexto 202">
              <a:extLst>
                <a:ext uri="{FF2B5EF4-FFF2-40B4-BE49-F238E27FC236}">
                  <a16:creationId xmlns:a16="http://schemas.microsoft.com/office/drawing/2014/main" id="{E0AA7F48-8D66-9605-8269-7B0202FEECD5}"/>
                </a:ext>
              </a:extLst>
            </p:cNvPr>
            <p:cNvSpPr txBox="1"/>
            <p:nvPr/>
          </p:nvSpPr>
          <p:spPr>
            <a:xfrm>
              <a:off x="7781487" y="3296293"/>
              <a:ext cx="799642" cy="276999"/>
            </a:xfrm>
            <a:prstGeom prst="rect">
              <a:avLst/>
            </a:prstGeom>
            <a:noFill/>
          </p:spPr>
          <p:txBody>
            <a:bodyPr wrap="none" rtlCol="0">
              <a:spAutoFit/>
            </a:bodyPr>
            <a:lstStyle/>
            <a:p>
              <a:r>
                <a:rPr lang="en-US" sz="1200" dirty="0"/>
                <a:t>Transcript</a:t>
              </a:r>
              <a:endParaRPr lang="pt-BR" sz="1200" dirty="0"/>
            </a:p>
          </p:txBody>
        </p:sp>
        <p:sp>
          <p:nvSpPr>
            <p:cNvPr id="204" name="CaixaDeTexto 203">
              <a:extLst>
                <a:ext uri="{FF2B5EF4-FFF2-40B4-BE49-F238E27FC236}">
                  <a16:creationId xmlns:a16="http://schemas.microsoft.com/office/drawing/2014/main" id="{3B1D5555-FD61-7C27-CF8B-5B763A3BF50E}"/>
                </a:ext>
              </a:extLst>
            </p:cNvPr>
            <p:cNvSpPr txBox="1"/>
            <p:nvPr/>
          </p:nvSpPr>
          <p:spPr>
            <a:xfrm>
              <a:off x="7699729" y="3165413"/>
              <a:ext cx="263214" cy="276999"/>
            </a:xfrm>
            <a:prstGeom prst="rect">
              <a:avLst/>
            </a:prstGeom>
            <a:noFill/>
          </p:spPr>
          <p:txBody>
            <a:bodyPr wrap="none" rtlCol="0">
              <a:spAutoFit/>
            </a:bodyPr>
            <a:lstStyle/>
            <a:p>
              <a:r>
                <a:rPr lang="en-US" sz="1200" b="1" dirty="0"/>
                <a:t>3</a:t>
              </a:r>
              <a:endParaRPr lang="pt-BR" sz="1200" b="1" dirty="0"/>
            </a:p>
          </p:txBody>
        </p:sp>
        <p:sp>
          <p:nvSpPr>
            <p:cNvPr id="205" name="CaixaDeTexto 204">
              <a:extLst>
                <a:ext uri="{FF2B5EF4-FFF2-40B4-BE49-F238E27FC236}">
                  <a16:creationId xmlns:a16="http://schemas.microsoft.com/office/drawing/2014/main" id="{889F5768-1641-2154-7F24-ABE5B82674DB}"/>
                </a:ext>
              </a:extLst>
            </p:cNvPr>
            <p:cNvSpPr txBox="1"/>
            <p:nvPr/>
          </p:nvSpPr>
          <p:spPr>
            <a:xfrm>
              <a:off x="8418530" y="3165413"/>
              <a:ext cx="263214" cy="276999"/>
            </a:xfrm>
            <a:prstGeom prst="rect">
              <a:avLst/>
            </a:prstGeom>
            <a:noFill/>
          </p:spPr>
          <p:txBody>
            <a:bodyPr wrap="none" rtlCol="0">
              <a:spAutoFit/>
            </a:bodyPr>
            <a:lstStyle/>
            <a:p>
              <a:r>
                <a:rPr lang="en-US" sz="1200" b="1" dirty="0"/>
                <a:t>4</a:t>
              </a:r>
              <a:endParaRPr lang="pt-BR" sz="1200" b="1" dirty="0"/>
            </a:p>
          </p:txBody>
        </p:sp>
      </p:grpSp>
      <p:sp>
        <p:nvSpPr>
          <p:cNvPr id="206" name="Seta: para a Direita 205">
            <a:extLst>
              <a:ext uri="{FF2B5EF4-FFF2-40B4-BE49-F238E27FC236}">
                <a16:creationId xmlns:a16="http://schemas.microsoft.com/office/drawing/2014/main" id="{3B54FB48-E2FB-7F67-DD0E-8C7CDF839D02}"/>
              </a:ext>
            </a:extLst>
          </p:cNvPr>
          <p:cNvSpPr/>
          <p:nvPr/>
        </p:nvSpPr>
        <p:spPr>
          <a:xfrm>
            <a:off x="6848324" y="4773686"/>
            <a:ext cx="277000" cy="266692"/>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grpSp>
        <p:nvGrpSpPr>
          <p:cNvPr id="257" name="Agrupar 256">
            <a:extLst>
              <a:ext uri="{FF2B5EF4-FFF2-40B4-BE49-F238E27FC236}">
                <a16:creationId xmlns:a16="http://schemas.microsoft.com/office/drawing/2014/main" id="{1199A536-ACD2-2F28-E26F-8584F2AC6454}"/>
              </a:ext>
            </a:extLst>
          </p:cNvPr>
          <p:cNvGrpSpPr/>
          <p:nvPr/>
        </p:nvGrpSpPr>
        <p:grpSpPr>
          <a:xfrm>
            <a:off x="90534" y="4418324"/>
            <a:ext cx="4976020" cy="634918"/>
            <a:chOff x="90534" y="4418324"/>
            <a:chExt cx="4976020" cy="634918"/>
          </a:xfrm>
        </p:grpSpPr>
        <p:sp>
          <p:nvSpPr>
            <p:cNvPr id="172" name="Retângulo 171">
              <a:extLst>
                <a:ext uri="{FF2B5EF4-FFF2-40B4-BE49-F238E27FC236}">
                  <a16:creationId xmlns:a16="http://schemas.microsoft.com/office/drawing/2014/main" id="{99CBD520-2F6E-C5BB-AA66-8DB9A6CB8F60}"/>
                </a:ext>
              </a:extLst>
            </p:cNvPr>
            <p:cNvSpPr/>
            <p:nvPr/>
          </p:nvSpPr>
          <p:spPr>
            <a:xfrm>
              <a:off x="732954" y="4613716"/>
              <a:ext cx="851026" cy="230832"/>
            </a:xfrm>
            <a:prstGeom prst="rect">
              <a:avLst/>
            </a:prstGeom>
            <a:solidFill>
              <a:schemeClr val="accent6">
                <a:lumMod val="75000"/>
              </a:scheme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74" name="Retângulo 173">
              <a:extLst>
                <a:ext uri="{FF2B5EF4-FFF2-40B4-BE49-F238E27FC236}">
                  <a16:creationId xmlns:a16="http://schemas.microsoft.com/office/drawing/2014/main" id="{D4568743-3480-4624-648C-37943BA17C81}"/>
                </a:ext>
              </a:extLst>
            </p:cNvPr>
            <p:cNvSpPr/>
            <p:nvPr/>
          </p:nvSpPr>
          <p:spPr>
            <a:xfrm>
              <a:off x="3376566" y="4609158"/>
              <a:ext cx="941560" cy="230832"/>
            </a:xfrm>
            <a:prstGeom prst="rect">
              <a:avLst/>
            </a:prstGeom>
            <a:solidFill>
              <a:schemeClr val="accent6">
                <a:lumMod val="75000"/>
              </a:scheme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cxnSp>
          <p:nvCxnSpPr>
            <p:cNvPr id="175" name="Conector reto 174">
              <a:extLst>
                <a:ext uri="{FF2B5EF4-FFF2-40B4-BE49-F238E27FC236}">
                  <a16:creationId xmlns:a16="http://schemas.microsoft.com/office/drawing/2014/main" id="{F04EA6F3-3402-A8B0-4058-08F99F0AB5B2}"/>
                </a:ext>
              </a:extLst>
            </p:cNvPr>
            <p:cNvCxnSpPr>
              <a:cxnSpLocks/>
              <a:stCxn id="172" idx="3"/>
              <a:endCxn id="174" idx="1"/>
            </p:cNvCxnSpPr>
            <p:nvPr/>
          </p:nvCxnSpPr>
          <p:spPr>
            <a:xfrm flipV="1">
              <a:off x="1583980" y="4724574"/>
              <a:ext cx="1792586" cy="455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5" name="CaixaDeTexto 184">
              <a:extLst>
                <a:ext uri="{FF2B5EF4-FFF2-40B4-BE49-F238E27FC236}">
                  <a16:creationId xmlns:a16="http://schemas.microsoft.com/office/drawing/2014/main" id="{93A74C02-4858-C7E6-019E-3754FC9B8FAF}"/>
                </a:ext>
              </a:extLst>
            </p:cNvPr>
            <p:cNvSpPr txBox="1"/>
            <p:nvPr/>
          </p:nvSpPr>
          <p:spPr>
            <a:xfrm>
              <a:off x="90534" y="4791632"/>
              <a:ext cx="4976020" cy="261610"/>
            </a:xfrm>
            <a:prstGeom prst="rect">
              <a:avLst/>
            </a:prstGeom>
            <a:noFill/>
          </p:spPr>
          <p:txBody>
            <a:bodyPr wrap="square" rtlCol="0">
              <a:spAutoFit/>
            </a:bodyPr>
            <a:lstStyle/>
            <a:p>
              <a:r>
                <a:rPr lang="en-US" sz="1100" dirty="0"/>
                <a:t>Transcript 3, short transcript, condition A. Total sequencing effort  </a:t>
              </a:r>
              <a:r>
                <a:rPr lang="en-US" sz="1100" b="1" dirty="0"/>
                <a:t>2x10</a:t>
              </a:r>
              <a:r>
                <a:rPr lang="en-US" sz="1100" b="1" baseline="30000" dirty="0"/>
                <a:t>7</a:t>
              </a:r>
              <a:r>
                <a:rPr lang="en-US" sz="1100" dirty="0"/>
                <a:t> fragments</a:t>
              </a:r>
              <a:endParaRPr lang="pt-BR" sz="1100" dirty="0"/>
            </a:p>
          </p:txBody>
        </p:sp>
        <p:sp>
          <p:nvSpPr>
            <p:cNvPr id="208" name="Retângulo 207">
              <a:extLst>
                <a:ext uri="{FF2B5EF4-FFF2-40B4-BE49-F238E27FC236}">
                  <a16:creationId xmlns:a16="http://schemas.microsoft.com/office/drawing/2014/main" id="{AC592EC8-F850-D3DB-4AC1-7BD7C8E484DB}"/>
                </a:ext>
              </a:extLst>
            </p:cNvPr>
            <p:cNvSpPr/>
            <p:nvPr/>
          </p:nvSpPr>
          <p:spPr>
            <a:xfrm>
              <a:off x="739625" y="4549098"/>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09" name="Retângulo 208">
              <a:extLst>
                <a:ext uri="{FF2B5EF4-FFF2-40B4-BE49-F238E27FC236}">
                  <a16:creationId xmlns:a16="http://schemas.microsoft.com/office/drawing/2014/main" id="{AD9EFE62-969B-E469-D811-48E7791BCCA8}"/>
                </a:ext>
              </a:extLst>
            </p:cNvPr>
            <p:cNvSpPr/>
            <p:nvPr/>
          </p:nvSpPr>
          <p:spPr>
            <a:xfrm>
              <a:off x="1038638" y="4549098"/>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12" name="Retângulo 211">
              <a:extLst>
                <a:ext uri="{FF2B5EF4-FFF2-40B4-BE49-F238E27FC236}">
                  <a16:creationId xmlns:a16="http://schemas.microsoft.com/office/drawing/2014/main" id="{037BD95F-411C-5388-B3CE-0EAE103A55DE}"/>
                </a:ext>
              </a:extLst>
            </p:cNvPr>
            <p:cNvSpPr/>
            <p:nvPr/>
          </p:nvSpPr>
          <p:spPr>
            <a:xfrm>
              <a:off x="832611" y="4488806"/>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13" name="Retângulo 212">
              <a:extLst>
                <a:ext uri="{FF2B5EF4-FFF2-40B4-BE49-F238E27FC236}">
                  <a16:creationId xmlns:a16="http://schemas.microsoft.com/office/drawing/2014/main" id="{E85BE1F9-0AA3-490A-A2F8-F177CCD41511}"/>
                </a:ext>
              </a:extLst>
            </p:cNvPr>
            <p:cNvSpPr/>
            <p:nvPr/>
          </p:nvSpPr>
          <p:spPr>
            <a:xfrm>
              <a:off x="972494" y="4426351"/>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14" name="Retângulo 213">
              <a:extLst>
                <a:ext uri="{FF2B5EF4-FFF2-40B4-BE49-F238E27FC236}">
                  <a16:creationId xmlns:a16="http://schemas.microsoft.com/office/drawing/2014/main" id="{77A53D52-1A0F-E7F5-A4EE-5E88917E9F9E}"/>
                </a:ext>
              </a:extLst>
            </p:cNvPr>
            <p:cNvSpPr/>
            <p:nvPr/>
          </p:nvSpPr>
          <p:spPr>
            <a:xfrm>
              <a:off x="1118136" y="4488806"/>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15" name="Retângulo 214">
              <a:extLst>
                <a:ext uri="{FF2B5EF4-FFF2-40B4-BE49-F238E27FC236}">
                  <a16:creationId xmlns:a16="http://schemas.microsoft.com/office/drawing/2014/main" id="{0458D894-B2AC-F651-C608-0FDDC5A537E3}"/>
                </a:ext>
              </a:extLst>
            </p:cNvPr>
            <p:cNvSpPr/>
            <p:nvPr/>
          </p:nvSpPr>
          <p:spPr>
            <a:xfrm>
              <a:off x="1318136" y="4545824"/>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16" name="Retângulo 215">
              <a:extLst>
                <a:ext uri="{FF2B5EF4-FFF2-40B4-BE49-F238E27FC236}">
                  <a16:creationId xmlns:a16="http://schemas.microsoft.com/office/drawing/2014/main" id="{A2668A3B-7270-7D6F-BC9B-6BB97F6ACBD8}"/>
                </a:ext>
              </a:extLst>
            </p:cNvPr>
            <p:cNvSpPr/>
            <p:nvPr/>
          </p:nvSpPr>
          <p:spPr>
            <a:xfrm>
              <a:off x="1390658" y="4487520"/>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17" name="Retângulo 216">
              <a:extLst>
                <a:ext uri="{FF2B5EF4-FFF2-40B4-BE49-F238E27FC236}">
                  <a16:creationId xmlns:a16="http://schemas.microsoft.com/office/drawing/2014/main" id="{C21A56B3-4C11-5CFB-DACC-20221F6DF8B1}"/>
                </a:ext>
              </a:extLst>
            </p:cNvPr>
            <p:cNvSpPr/>
            <p:nvPr/>
          </p:nvSpPr>
          <p:spPr>
            <a:xfrm>
              <a:off x="3383578" y="4545459"/>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18" name="Retângulo 217">
              <a:extLst>
                <a:ext uri="{FF2B5EF4-FFF2-40B4-BE49-F238E27FC236}">
                  <a16:creationId xmlns:a16="http://schemas.microsoft.com/office/drawing/2014/main" id="{C3063137-6925-3A20-9EC3-A142551AFB8E}"/>
                </a:ext>
              </a:extLst>
            </p:cNvPr>
            <p:cNvSpPr/>
            <p:nvPr/>
          </p:nvSpPr>
          <p:spPr>
            <a:xfrm>
              <a:off x="3682591" y="4545459"/>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19" name="Retângulo 218">
              <a:extLst>
                <a:ext uri="{FF2B5EF4-FFF2-40B4-BE49-F238E27FC236}">
                  <a16:creationId xmlns:a16="http://schemas.microsoft.com/office/drawing/2014/main" id="{0CB6E921-7F38-B9A0-AA38-4EEBD0167B35}"/>
                </a:ext>
              </a:extLst>
            </p:cNvPr>
            <p:cNvSpPr/>
            <p:nvPr/>
          </p:nvSpPr>
          <p:spPr>
            <a:xfrm>
              <a:off x="3476564" y="4485167"/>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20" name="Retângulo 219">
              <a:extLst>
                <a:ext uri="{FF2B5EF4-FFF2-40B4-BE49-F238E27FC236}">
                  <a16:creationId xmlns:a16="http://schemas.microsoft.com/office/drawing/2014/main" id="{6AF24F68-1EA2-04BD-4954-67BD0C1EC57B}"/>
                </a:ext>
              </a:extLst>
            </p:cNvPr>
            <p:cNvSpPr/>
            <p:nvPr/>
          </p:nvSpPr>
          <p:spPr>
            <a:xfrm>
              <a:off x="3616447" y="442271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21" name="Retângulo 220">
              <a:extLst>
                <a:ext uri="{FF2B5EF4-FFF2-40B4-BE49-F238E27FC236}">
                  <a16:creationId xmlns:a16="http://schemas.microsoft.com/office/drawing/2014/main" id="{003EADFB-CD98-D222-8A5B-31C213620111}"/>
                </a:ext>
              </a:extLst>
            </p:cNvPr>
            <p:cNvSpPr/>
            <p:nvPr/>
          </p:nvSpPr>
          <p:spPr>
            <a:xfrm>
              <a:off x="3762089" y="4485167"/>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22" name="Retângulo 221">
              <a:extLst>
                <a:ext uri="{FF2B5EF4-FFF2-40B4-BE49-F238E27FC236}">
                  <a16:creationId xmlns:a16="http://schemas.microsoft.com/office/drawing/2014/main" id="{58FE1BEF-7684-316F-74B2-73476F00D0C5}"/>
                </a:ext>
              </a:extLst>
            </p:cNvPr>
            <p:cNvSpPr/>
            <p:nvPr/>
          </p:nvSpPr>
          <p:spPr>
            <a:xfrm>
              <a:off x="3962089" y="4542185"/>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23" name="Retângulo 222">
              <a:extLst>
                <a:ext uri="{FF2B5EF4-FFF2-40B4-BE49-F238E27FC236}">
                  <a16:creationId xmlns:a16="http://schemas.microsoft.com/office/drawing/2014/main" id="{6B77D478-7A3F-38A8-F556-5DA2C34482A2}"/>
                </a:ext>
              </a:extLst>
            </p:cNvPr>
            <p:cNvSpPr/>
            <p:nvPr/>
          </p:nvSpPr>
          <p:spPr>
            <a:xfrm>
              <a:off x="4034611" y="4483881"/>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24" name="Retângulo 223">
              <a:extLst>
                <a:ext uri="{FF2B5EF4-FFF2-40B4-BE49-F238E27FC236}">
                  <a16:creationId xmlns:a16="http://schemas.microsoft.com/office/drawing/2014/main" id="{46C4D174-9DB6-5218-ABB9-5CD53EE26618}"/>
                </a:ext>
              </a:extLst>
            </p:cNvPr>
            <p:cNvSpPr/>
            <p:nvPr/>
          </p:nvSpPr>
          <p:spPr>
            <a:xfrm>
              <a:off x="4133618" y="442271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25" name="Retângulo 224">
              <a:extLst>
                <a:ext uri="{FF2B5EF4-FFF2-40B4-BE49-F238E27FC236}">
                  <a16:creationId xmlns:a16="http://schemas.microsoft.com/office/drawing/2014/main" id="{AF27CFAB-9B7C-5B4D-6735-43B8C6044BAC}"/>
                </a:ext>
              </a:extLst>
            </p:cNvPr>
            <p:cNvSpPr/>
            <p:nvPr/>
          </p:nvSpPr>
          <p:spPr>
            <a:xfrm>
              <a:off x="3889879" y="4418324"/>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grpSp>
      <p:grpSp>
        <p:nvGrpSpPr>
          <p:cNvPr id="258" name="Agrupar 257">
            <a:extLst>
              <a:ext uri="{FF2B5EF4-FFF2-40B4-BE49-F238E27FC236}">
                <a16:creationId xmlns:a16="http://schemas.microsoft.com/office/drawing/2014/main" id="{E2EFC366-CD6A-A057-31FF-D07384CE688C}"/>
              </a:ext>
            </a:extLst>
          </p:cNvPr>
          <p:cNvGrpSpPr/>
          <p:nvPr/>
        </p:nvGrpSpPr>
        <p:grpSpPr>
          <a:xfrm>
            <a:off x="84847" y="5435431"/>
            <a:ext cx="4976020" cy="646887"/>
            <a:chOff x="84847" y="5435431"/>
            <a:chExt cx="4976020" cy="646887"/>
          </a:xfrm>
        </p:grpSpPr>
        <p:sp>
          <p:nvSpPr>
            <p:cNvPr id="177" name="Retângulo 176">
              <a:extLst>
                <a:ext uri="{FF2B5EF4-FFF2-40B4-BE49-F238E27FC236}">
                  <a16:creationId xmlns:a16="http://schemas.microsoft.com/office/drawing/2014/main" id="{1ECE721A-767F-2DCD-A519-287A631D5CF4}"/>
                </a:ext>
              </a:extLst>
            </p:cNvPr>
            <p:cNvSpPr/>
            <p:nvPr/>
          </p:nvSpPr>
          <p:spPr>
            <a:xfrm>
              <a:off x="727996" y="5627859"/>
              <a:ext cx="2034668" cy="230832"/>
            </a:xfrm>
            <a:prstGeom prst="rect">
              <a:avLst/>
            </a:prstGeom>
            <a:solidFill>
              <a:schemeClr val="tx2">
                <a:lumMod val="60000"/>
                <a:lumOff val="40000"/>
              </a:schemeClr>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79" name="Retângulo 178">
              <a:extLst>
                <a:ext uri="{FF2B5EF4-FFF2-40B4-BE49-F238E27FC236}">
                  <a16:creationId xmlns:a16="http://schemas.microsoft.com/office/drawing/2014/main" id="{9B7FBE40-EA6A-9EBB-E941-B6708E59484B}"/>
                </a:ext>
              </a:extLst>
            </p:cNvPr>
            <p:cNvSpPr/>
            <p:nvPr/>
          </p:nvSpPr>
          <p:spPr>
            <a:xfrm>
              <a:off x="3371608" y="5623301"/>
              <a:ext cx="941560" cy="230832"/>
            </a:xfrm>
            <a:prstGeom prst="rect">
              <a:avLst/>
            </a:prstGeom>
            <a:solidFill>
              <a:schemeClr val="tx2">
                <a:lumMod val="60000"/>
                <a:lumOff val="40000"/>
              </a:schemeClr>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cxnSp>
          <p:nvCxnSpPr>
            <p:cNvPr id="181" name="Conector reto 180">
              <a:extLst>
                <a:ext uri="{FF2B5EF4-FFF2-40B4-BE49-F238E27FC236}">
                  <a16:creationId xmlns:a16="http://schemas.microsoft.com/office/drawing/2014/main" id="{96827CBC-4A27-3844-B820-598E9B9A7907}"/>
                </a:ext>
              </a:extLst>
            </p:cNvPr>
            <p:cNvCxnSpPr>
              <a:cxnSpLocks/>
              <a:stCxn id="177" idx="3"/>
              <a:endCxn id="179" idx="1"/>
            </p:cNvCxnSpPr>
            <p:nvPr/>
          </p:nvCxnSpPr>
          <p:spPr>
            <a:xfrm flipV="1">
              <a:off x="2762664" y="5738717"/>
              <a:ext cx="608944" cy="455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7" name="CaixaDeTexto 186">
              <a:extLst>
                <a:ext uri="{FF2B5EF4-FFF2-40B4-BE49-F238E27FC236}">
                  <a16:creationId xmlns:a16="http://schemas.microsoft.com/office/drawing/2014/main" id="{AF0D0D41-DA95-8899-7A24-D402BBB71565}"/>
                </a:ext>
              </a:extLst>
            </p:cNvPr>
            <p:cNvSpPr txBox="1"/>
            <p:nvPr/>
          </p:nvSpPr>
          <p:spPr>
            <a:xfrm>
              <a:off x="84847" y="5820708"/>
              <a:ext cx="4976020" cy="261610"/>
            </a:xfrm>
            <a:prstGeom prst="rect">
              <a:avLst/>
            </a:prstGeom>
            <a:noFill/>
          </p:spPr>
          <p:txBody>
            <a:bodyPr wrap="square" rtlCol="0">
              <a:spAutoFit/>
            </a:bodyPr>
            <a:lstStyle/>
            <a:p>
              <a:r>
                <a:rPr lang="en-US" sz="1100" dirty="0"/>
                <a:t>Transcript 4, long transcript, condition A. Total sequencing effort  </a:t>
              </a:r>
              <a:r>
                <a:rPr lang="en-US" sz="1100" b="1" dirty="0"/>
                <a:t>2x10</a:t>
              </a:r>
              <a:r>
                <a:rPr lang="en-US" sz="1100" b="1" baseline="30000" dirty="0"/>
                <a:t>7</a:t>
              </a:r>
              <a:r>
                <a:rPr lang="en-US" sz="1100" dirty="0"/>
                <a:t> fragments</a:t>
              </a:r>
              <a:endParaRPr lang="pt-BR" sz="1100" dirty="0"/>
            </a:p>
          </p:txBody>
        </p:sp>
        <p:sp>
          <p:nvSpPr>
            <p:cNvPr id="226" name="Retângulo 225">
              <a:extLst>
                <a:ext uri="{FF2B5EF4-FFF2-40B4-BE49-F238E27FC236}">
                  <a16:creationId xmlns:a16="http://schemas.microsoft.com/office/drawing/2014/main" id="{4FD8004C-E4AA-BFDF-0B97-A56D86DA3726}"/>
                </a:ext>
              </a:extLst>
            </p:cNvPr>
            <p:cNvSpPr/>
            <p:nvPr/>
          </p:nvSpPr>
          <p:spPr>
            <a:xfrm>
              <a:off x="739625" y="5559334"/>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27" name="Retângulo 226">
              <a:extLst>
                <a:ext uri="{FF2B5EF4-FFF2-40B4-BE49-F238E27FC236}">
                  <a16:creationId xmlns:a16="http://schemas.microsoft.com/office/drawing/2014/main" id="{BE2D698F-A513-CD75-B2D0-CC9E659C4DA5}"/>
                </a:ext>
              </a:extLst>
            </p:cNvPr>
            <p:cNvSpPr/>
            <p:nvPr/>
          </p:nvSpPr>
          <p:spPr>
            <a:xfrm>
              <a:off x="1038638" y="5559334"/>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28" name="Retângulo 227">
              <a:extLst>
                <a:ext uri="{FF2B5EF4-FFF2-40B4-BE49-F238E27FC236}">
                  <a16:creationId xmlns:a16="http://schemas.microsoft.com/office/drawing/2014/main" id="{247DC7DF-43BA-896E-C523-6BF8BC6FE7CE}"/>
                </a:ext>
              </a:extLst>
            </p:cNvPr>
            <p:cNvSpPr/>
            <p:nvPr/>
          </p:nvSpPr>
          <p:spPr>
            <a:xfrm>
              <a:off x="832611" y="549904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29" name="Retângulo 228">
              <a:extLst>
                <a:ext uri="{FF2B5EF4-FFF2-40B4-BE49-F238E27FC236}">
                  <a16:creationId xmlns:a16="http://schemas.microsoft.com/office/drawing/2014/main" id="{046F1AE6-9E80-13E2-2F39-C2E1A048AA9D}"/>
                </a:ext>
              </a:extLst>
            </p:cNvPr>
            <p:cNvSpPr/>
            <p:nvPr/>
          </p:nvSpPr>
          <p:spPr>
            <a:xfrm>
              <a:off x="972494" y="5436587"/>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30" name="Retângulo 229">
              <a:extLst>
                <a:ext uri="{FF2B5EF4-FFF2-40B4-BE49-F238E27FC236}">
                  <a16:creationId xmlns:a16="http://schemas.microsoft.com/office/drawing/2014/main" id="{606C1409-1FDA-7BCE-875E-B2A97C234FD5}"/>
                </a:ext>
              </a:extLst>
            </p:cNvPr>
            <p:cNvSpPr/>
            <p:nvPr/>
          </p:nvSpPr>
          <p:spPr>
            <a:xfrm>
              <a:off x="1118136" y="549904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31" name="Retângulo 230">
              <a:extLst>
                <a:ext uri="{FF2B5EF4-FFF2-40B4-BE49-F238E27FC236}">
                  <a16:creationId xmlns:a16="http://schemas.microsoft.com/office/drawing/2014/main" id="{4027DD5B-3C2E-7216-DD3C-5D52C3BC242F}"/>
                </a:ext>
              </a:extLst>
            </p:cNvPr>
            <p:cNvSpPr/>
            <p:nvPr/>
          </p:nvSpPr>
          <p:spPr>
            <a:xfrm>
              <a:off x="1318136" y="5556060"/>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32" name="Retângulo 231">
              <a:extLst>
                <a:ext uri="{FF2B5EF4-FFF2-40B4-BE49-F238E27FC236}">
                  <a16:creationId xmlns:a16="http://schemas.microsoft.com/office/drawing/2014/main" id="{206D0EE3-A0C7-53A4-7DB9-5C31F78AAF2B}"/>
                </a:ext>
              </a:extLst>
            </p:cNvPr>
            <p:cNvSpPr/>
            <p:nvPr/>
          </p:nvSpPr>
          <p:spPr>
            <a:xfrm>
              <a:off x="1390658" y="5497756"/>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33" name="Retângulo 232">
              <a:extLst>
                <a:ext uri="{FF2B5EF4-FFF2-40B4-BE49-F238E27FC236}">
                  <a16:creationId xmlns:a16="http://schemas.microsoft.com/office/drawing/2014/main" id="{C3C2C246-D1A7-C87D-F246-CF62391FAE92}"/>
                </a:ext>
              </a:extLst>
            </p:cNvPr>
            <p:cNvSpPr/>
            <p:nvPr/>
          </p:nvSpPr>
          <p:spPr>
            <a:xfrm>
              <a:off x="1551287" y="5559334"/>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34" name="Retângulo 233">
              <a:extLst>
                <a:ext uri="{FF2B5EF4-FFF2-40B4-BE49-F238E27FC236}">
                  <a16:creationId xmlns:a16="http://schemas.microsoft.com/office/drawing/2014/main" id="{EF7E0CBD-96EE-C99C-B5CD-1A3558CD15DB}"/>
                </a:ext>
              </a:extLst>
            </p:cNvPr>
            <p:cNvSpPr/>
            <p:nvPr/>
          </p:nvSpPr>
          <p:spPr>
            <a:xfrm>
              <a:off x="1850300" y="5559334"/>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35" name="Retângulo 234">
              <a:extLst>
                <a:ext uri="{FF2B5EF4-FFF2-40B4-BE49-F238E27FC236}">
                  <a16:creationId xmlns:a16="http://schemas.microsoft.com/office/drawing/2014/main" id="{5BE6F957-7F28-511B-8127-79498A350E53}"/>
                </a:ext>
              </a:extLst>
            </p:cNvPr>
            <p:cNvSpPr/>
            <p:nvPr/>
          </p:nvSpPr>
          <p:spPr>
            <a:xfrm>
              <a:off x="1644273" y="549904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36" name="Retângulo 235">
              <a:extLst>
                <a:ext uri="{FF2B5EF4-FFF2-40B4-BE49-F238E27FC236}">
                  <a16:creationId xmlns:a16="http://schemas.microsoft.com/office/drawing/2014/main" id="{C26853A2-2082-CDE7-E812-0CA43077EBBE}"/>
                </a:ext>
              </a:extLst>
            </p:cNvPr>
            <p:cNvSpPr/>
            <p:nvPr/>
          </p:nvSpPr>
          <p:spPr>
            <a:xfrm>
              <a:off x="1784156" y="5436587"/>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37" name="Retângulo 236">
              <a:extLst>
                <a:ext uri="{FF2B5EF4-FFF2-40B4-BE49-F238E27FC236}">
                  <a16:creationId xmlns:a16="http://schemas.microsoft.com/office/drawing/2014/main" id="{6185DEEF-3D02-D318-175F-A9A0BBA9516C}"/>
                </a:ext>
              </a:extLst>
            </p:cNvPr>
            <p:cNvSpPr/>
            <p:nvPr/>
          </p:nvSpPr>
          <p:spPr>
            <a:xfrm>
              <a:off x="1929798" y="549904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38" name="Retângulo 237">
              <a:extLst>
                <a:ext uri="{FF2B5EF4-FFF2-40B4-BE49-F238E27FC236}">
                  <a16:creationId xmlns:a16="http://schemas.microsoft.com/office/drawing/2014/main" id="{60F247F1-E844-D789-A379-B9325B593200}"/>
                </a:ext>
              </a:extLst>
            </p:cNvPr>
            <p:cNvSpPr/>
            <p:nvPr/>
          </p:nvSpPr>
          <p:spPr>
            <a:xfrm>
              <a:off x="2129798" y="5556060"/>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39" name="Retângulo 238">
              <a:extLst>
                <a:ext uri="{FF2B5EF4-FFF2-40B4-BE49-F238E27FC236}">
                  <a16:creationId xmlns:a16="http://schemas.microsoft.com/office/drawing/2014/main" id="{D7FF1C14-A697-663E-AA4D-EDBE17EE530B}"/>
                </a:ext>
              </a:extLst>
            </p:cNvPr>
            <p:cNvSpPr/>
            <p:nvPr/>
          </p:nvSpPr>
          <p:spPr>
            <a:xfrm>
              <a:off x="2202320" y="5497756"/>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40" name="Retângulo 239">
              <a:extLst>
                <a:ext uri="{FF2B5EF4-FFF2-40B4-BE49-F238E27FC236}">
                  <a16:creationId xmlns:a16="http://schemas.microsoft.com/office/drawing/2014/main" id="{60958E24-E41C-F288-FB8A-D1EE5B321059}"/>
                </a:ext>
              </a:extLst>
            </p:cNvPr>
            <p:cNvSpPr/>
            <p:nvPr/>
          </p:nvSpPr>
          <p:spPr>
            <a:xfrm>
              <a:off x="2362949" y="5559334"/>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42" name="Retângulo 241">
              <a:extLst>
                <a:ext uri="{FF2B5EF4-FFF2-40B4-BE49-F238E27FC236}">
                  <a16:creationId xmlns:a16="http://schemas.microsoft.com/office/drawing/2014/main" id="{D5745D98-C676-41E7-DAAF-EF019A7E6352}"/>
                </a:ext>
              </a:extLst>
            </p:cNvPr>
            <p:cNvSpPr/>
            <p:nvPr/>
          </p:nvSpPr>
          <p:spPr>
            <a:xfrm>
              <a:off x="2455935" y="549904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43" name="Retângulo 242">
              <a:extLst>
                <a:ext uri="{FF2B5EF4-FFF2-40B4-BE49-F238E27FC236}">
                  <a16:creationId xmlns:a16="http://schemas.microsoft.com/office/drawing/2014/main" id="{8773073D-BE0B-F80E-49F4-DD66422A4AC2}"/>
                </a:ext>
              </a:extLst>
            </p:cNvPr>
            <p:cNvSpPr/>
            <p:nvPr/>
          </p:nvSpPr>
          <p:spPr>
            <a:xfrm>
              <a:off x="2573259" y="5556059"/>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47" name="Retângulo 246">
              <a:extLst>
                <a:ext uri="{FF2B5EF4-FFF2-40B4-BE49-F238E27FC236}">
                  <a16:creationId xmlns:a16="http://schemas.microsoft.com/office/drawing/2014/main" id="{456061BA-D579-09DD-5B11-7B53C0D9FBA6}"/>
                </a:ext>
              </a:extLst>
            </p:cNvPr>
            <p:cNvSpPr/>
            <p:nvPr/>
          </p:nvSpPr>
          <p:spPr>
            <a:xfrm>
              <a:off x="3372921" y="5559334"/>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48" name="Retângulo 247">
              <a:extLst>
                <a:ext uri="{FF2B5EF4-FFF2-40B4-BE49-F238E27FC236}">
                  <a16:creationId xmlns:a16="http://schemas.microsoft.com/office/drawing/2014/main" id="{09E63F4F-2A77-5BC0-4731-9EED21943C2B}"/>
                </a:ext>
              </a:extLst>
            </p:cNvPr>
            <p:cNvSpPr/>
            <p:nvPr/>
          </p:nvSpPr>
          <p:spPr>
            <a:xfrm>
              <a:off x="3622459" y="5559334"/>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49" name="Retângulo 248">
              <a:extLst>
                <a:ext uri="{FF2B5EF4-FFF2-40B4-BE49-F238E27FC236}">
                  <a16:creationId xmlns:a16="http://schemas.microsoft.com/office/drawing/2014/main" id="{D21A38A2-8292-85BC-6C11-C2F4DB3F0ABA}"/>
                </a:ext>
              </a:extLst>
            </p:cNvPr>
            <p:cNvSpPr/>
            <p:nvPr/>
          </p:nvSpPr>
          <p:spPr>
            <a:xfrm>
              <a:off x="3465907" y="549904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50" name="Retângulo 249">
              <a:extLst>
                <a:ext uri="{FF2B5EF4-FFF2-40B4-BE49-F238E27FC236}">
                  <a16:creationId xmlns:a16="http://schemas.microsoft.com/office/drawing/2014/main" id="{DFEB3387-BFCD-D5FB-6983-71FC38190F4F}"/>
                </a:ext>
              </a:extLst>
            </p:cNvPr>
            <p:cNvSpPr/>
            <p:nvPr/>
          </p:nvSpPr>
          <p:spPr>
            <a:xfrm>
              <a:off x="3605790" y="5436587"/>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51" name="Retângulo 250">
              <a:extLst>
                <a:ext uri="{FF2B5EF4-FFF2-40B4-BE49-F238E27FC236}">
                  <a16:creationId xmlns:a16="http://schemas.microsoft.com/office/drawing/2014/main" id="{5D848248-6D20-C012-AF9F-77E9E19CE130}"/>
                </a:ext>
              </a:extLst>
            </p:cNvPr>
            <p:cNvSpPr/>
            <p:nvPr/>
          </p:nvSpPr>
          <p:spPr>
            <a:xfrm>
              <a:off x="3751432" y="5499042"/>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52" name="Retângulo 251">
              <a:extLst>
                <a:ext uri="{FF2B5EF4-FFF2-40B4-BE49-F238E27FC236}">
                  <a16:creationId xmlns:a16="http://schemas.microsoft.com/office/drawing/2014/main" id="{FD642509-4828-6FB2-878A-94690BAA51E5}"/>
                </a:ext>
              </a:extLst>
            </p:cNvPr>
            <p:cNvSpPr/>
            <p:nvPr/>
          </p:nvSpPr>
          <p:spPr>
            <a:xfrm>
              <a:off x="3891412" y="5557808"/>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53" name="Retângulo 252">
              <a:extLst>
                <a:ext uri="{FF2B5EF4-FFF2-40B4-BE49-F238E27FC236}">
                  <a16:creationId xmlns:a16="http://schemas.microsoft.com/office/drawing/2014/main" id="{A8F1974A-A3AF-E9C0-B8D0-128D968C605F}"/>
                </a:ext>
              </a:extLst>
            </p:cNvPr>
            <p:cNvSpPr/>
            <p:nvPr/>
          </p:nvSpPr>
          <p:spPr>
            <a:xfrm>
              <a:off x="4023954" y="5497756"/>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54" name="Retângulo 253">
              <a:extLst>
                <a:ext uri="{FF2B5EF4-FFF2-40B4-BE49-F238E27FC236}">
                  <a16:creationId xmlns:a16="http://schemas.microsoft.com/office/drawing/2014/main" id="{173DB7EA-83E4-FF44-73F7-6462DD31F108}"/>
                </a:ext>
              </a:extLst>
            </p:cNvPr>
            <p:cNvSpPr/>
            <p:nvPr/>
          </p:nvSpPr>
          <p:spPr>
            <a:xfrm>
              <a:off x="4127597" y="5559334"/>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56" name="Retângulo 255">
              <a:extLst>
                <a:ext uri="{FF2B5EF4-FFF2-40B4-BE49-F238E27FC236}">
                  <a16:creationId xmlns:a16="http://schemas.microsoft.com/office/drawing/2014/main" id="{DE1793DA-47CB-177A-66EC-26B1140E4478}"/>
                </a:ext>
              </a:extLst>
            </p:cNvPr>
            <p:cNvSpPr/>
            <p:nvPr/>
          </p:nvSpPr>
          <p:spPr>
            <a:xfrm>
              <a:off x="3881991" y="5435431"/>
              <a:ext cx="185973" cy="4571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84783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171" grpId="0"/>
      <p:bldP spid="20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C6D542C-9AC1-B49A-8A1F-9ECBEC27096E}"/>
              </a:ext>
            </a:extLst>
          </p:cNvPr>
          <p:cNvSpPr>
            <a:spLocks noGrp="1"/>
          </p:cNvSpPr>
          <p:nvPr>
            <p:ph type="title"/>
          </p:nvPr>
        </p:nvSpPr>
        <p:spPr>
          <a:xfrm>
            <a:off x="561975" y="25671"/>
            <a:ext cx="8229600" cy="800035"/>
          </a:xfrm>
        </p:spPr>
        <p:txBody>
          <a:bodyPr>
            <a:normAutofit/>
          </a:bodyPr>
          <a:lstStyle/>
          <a:p>
            <a:r>
              <a:rPr lang="en-US" dirty="0"/>
              <a:t>Normalizing expression levels </a:t>
            </a:r>
            <a:endParaRPr lang="pt-BR" dirty="0"/>
          </a:p>
        </p:txBody>
      </p:sp>
      <p:sp>
        <p:nvSpPr>
          <p:cNvPr id="5" name="CaixaDeTexto 4">
            <a:extLst>
              <a:ext uri="{FF2B5EF4-FFF2-40B4-BE49-F238E27FC236}">
                <a16:creationId xmlns:a16="http://schemas.microsoft.com/office/drawing/2014/main" id="{F7743B93-0A9E-E8BA-3642-9B57CB5E77E6}"/>
              </a:ext>
            </a:extLst>
          </p:cNvPr>
          <p:cNvSpPr txBox="1"/>
          <p:nvPr/>
        </p:nvSpPr>
        <p:spPr>
          <a:xfrm>
            <a:off x="4798337" y="5990007"/>
            <a:ext cx="4497096" cy="230832"/>
          </a:xfrm>
          <a:prstGeom prst="rect">
            <a:avLst/>
          </a:prstGeom>
          <a:noFill/>
        </p:spPr>
        <p:txBody>
          <a:bodyPr wrap="square">
            <a:spAutoFit/>
          </a:bodyPr>
          <a:lstStyle/>
          <a:p>
            <a:r>
              <a:rPr lang="pt-BR" sz="900" dirty="0"/>
              <a:t>https://translational-medicine.biomedcentral.com/articles/10.1186/s12967-021-02936-w</a:t>
            </a:r>
          </a:p>
        </p:txBody>
      </p:sp>
      <p:sp>
        <p:nvSpPr>
          <p:cNvPr id="2" name="CaixaDeTexto 1">
            <a:extLst>
              <a:ext uri="{FF2B5EF4-FFF2-40B4-BE49-F238E27FC236}">
                <a16:creationId xmlns:a16="http://schemas.microsoft.com/office/drawing/2014/main" id="{4D42D23B-42F0-C378-71A3-35A567ADC411}"/>
              </a:ext>
            </a:extLst>
          </p:cNvPr>
          <p:cNvSpPr txBox="1"/>
          <p:nvPr/>
        </p:nvSpPr>
        <p:spPr>
          <a:xfrm>
            <a:off x="290287" y="1306286"/>
            <a:ext cx="8737600" cy="2031325"/>
          </a:xfrm>
          <a:prstGeom prst="rect">
            <a:avLst/>
          </a:prstGeom>
          <a:noFill/>
        </p:spPr>
        <p:txBody>
          <a:bodyPr wrap="square" rtlCol="0">
            <a:spAutoFit/>
          </a:bodyPr>
          <a:lstStyle/>
          <a:p>
            <a:r>
              <a:rPr lang="en-US" dirty="0"/>
              <a:t>For differential expression analyses (</a:t>
            </a:r>
            <a:r>
              <a:rPr lang="en-US" b="1" dirty="0">
                <a:solidFill>
                  <a:schemeClr val="accent2"/>
                </a:solidFill>
              </a:rPr>
              <a:t>between sample comparisons</a:t>
            </a:r>
            <a:r>
              <a:rPr lang="en-US" dirty="0"/>
              <a:t>), read counts are used, and scaling  factors (like, sequencing depth, length) are computed, and used in e.g., generalized linear models</a:t>
            </a:r>
          </a:p>
          <a:p>
            <a:endParaRPr lang="en-US" dirty="0"/>
          </a:p>
          <a:p>
            <a:r>
              <a:rPr lang="en-US" dirty="0"/>
              <a:t>For </a:t>
            </a:r>
            <a:r>
              <a:rPr lang="en-US" b="1" dirty="0">
                <a:solidFill>
                  <a:schemeClr val="accent2"/>
                </a:solidFill>
              </a:rPr>
              <a:t>within sample comparisons</a:t>
            </a:r>
            <a:r>
              <a:rPr lang="en-US" dirty="0"/>
              <a:t>, making figures or co-expression analyses, read counts are transformed based on the normalization factors. The most used metric is Transcripts per Million (TPM):</a:t>
            </a:r>
            <a:endParaRPr lang="pt-BR" dirty="0"/>
          </a:p>
        </p:txBody>
      </p:sp>
      <mc:AlternateContent xmlns:mc="http://schemas.openxmlformats.org/markup-compatibility/2006" xmlns:a14="http://schemas.microsoft.com/office/drawing/2010/main">
        <mc:Choice Requires="a14">
          <p:sp>
            <p:nvSpPr>
              <p:cNvPr id="4" name="CaixaDeTexto 3">
                <a:extLst>
                  <a:ext uri="{FF2B5EF4-FFF2-40B4-BE49-F238E27FC236}">
                    <a16:creationId xmlns:a16="http://schemas.microsoft.com/office/drawing/2014/main" id="{7D84845D-1552-DF7D-0CE4-82695B661A32}"/>
                  </a:ext>
                </a:extLst>
              </p:cNvPr>
              <p:cNvSpPr txBox="1"/>
              <p:nvPr/>
            </p:nvSpPr>
            <p:spPr>
              <a:xfrm>
                <a:off x="2111827" y="3280481"/>
                <a:ext cx="4477657" cy="1244828"/>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pt-BR" sz="3600" i="1" smtClean="0">
                          <a:latin typeface="Cambria Math" panose="02040503050406030204" pitchFamily="18" charset="0"/>
                        </a:rPr>
                        <m:t>𝑇𝑃</m:t>
                      </m:r>
                      <m:sSub>
                        <m:sSubPr>
                          <m:ctrlPr>
                            <a:rPr lang="pt-BR" sz="3600" i="1">
                              <a:solidFill>
                                <a:srgbClr val="836967"/>
                              </a:solidFill>
                              <a:latin typeface="Cambria Math" panose="02040503050406030204" pitchFamily="18" charset="0"/>
                            </a:rPr>
                          </m:ctrlPr>
                        </m:sSubPr>
                        <m:e>
                          <m:r>
                            <a:rPr lang="pt-BR" sz="3600" i="1">
                              <a:latin typeface="Cambria Math" panose="02040503050406030204" pitchFamily="18" charset="0"/>
                            </a:rPr>
                            <m:t>𝑀</m:t>
                          </m:r>
                        </m:e>
                        <m:sub>
                          <m:r>
                            <a:rPr lang="pt-BR" sz="3600" i="1">
                              <a:latin typeface="Cambria Math" panose="02040503050406030204" pitchFamily="18" charset="0"/>
                            </a:rPr>
                            <m:t>𝑖</m:t>
                          </m:r>
                        </m:sub>
                      </m:sSub>
                      <m:r>
                        <a:rPr lang="pt-BR" sz="3600" i="0">
                          <a:latin typeface="Cambria Math" panose="02040503050406030204" pitchFamily="18" charset="0"/>
                        </a:rPr>
                        <m:t>=</m:t>
                      </m:r>
                      <m:f>
                        <m:fPr>
                          <m:ctrlPr>
                            <a:rPr lang="pt-BR" sz="3600" i="1" smtClean="0">
                              <a:solidFill>
                                <a:schemeClr val="tx1"/>
                              </a:solidFill>
                              <a:latin typeface="Cambria Math" panose="02040503050406030204" pitchFamily="18" charset="0"/>
                            </a:rPr>
                          </m:ctrlPr>
                        </m:fPr>
                        <m:num>
                          <m:f>
                            <m:fPr>
                              <m:type m:val="lin"/>
                              <m:ctrlPr>
                                <a:rPr lang="pt-BR" sz="3600" i="1" smtClean="0">
                                  <a:solidFill>
                                    <a:schemeClr val="tx1"/>
                                  </a:solidFill>
                                  <a:latin typeface="Cambria Math" panose="02040503050406030204" pitchFamily="18" charset="0"/>
                                </a:rPr>
                              </m:ctrlPr>
                            </m:fPr>
                            <m:num>
                              <m:sSub>
                                <m:sSubPr>
                                  <m:ctrlPr>
                                    <a:rPr lang="pt-BR" sz="3600" i="1" smtClean="0">
                                      <a:solidFill>
                                        <a:schemeClr val="tx1"/>
                                      </a:solidFill>
                                      <a:latin typeface="Cambria Math" panose="02040503050406030204" pitchFamily="18" charset="0"/>
                                    </a:rPr>
                                  </m:ctrlPr>
                                </m:sSubPr>
                                <m:e>
                                  <m:r>
                                    <a:rPr lang="en-US" sz="3600" b="0" i="1" smtClean="0">
                                      <a:solidFill>
                                        <a:schemeClr val="tx1"/>
                                      </a:solidFill>
                                      <a:latin typeface="Cambria Math" panose="02040503050406030204" pitchFamily="18" charset="0"/>
                                    </a:rPr>
                                    <m:t>𝑞</m:t>
                                  </m:r>
                                </m:e>
                                <m:sub>
                                  <m:r>
                                    <a:rPr lang="en-US" sz="3600" b="0" i="1" smtClean="0">
                                      <a:solidFill>
                                        <a:schemeClr val="tx1"/>
                                      </a:solidFill>
                                      <a:latin typeface="Cambria Math" panose="02040503050406030204" pitchFamily="18" charset="0"/>
                                    </a:rPr>
                                    <m:t>𝑖</m:t>
                                  </m:r>
                                </m:sub>
                              </m:sSub>
                            </m:num>
                            <m:den>
                              <m:sSub>
                                <m:sSubPr>
                                  <m:ctrlPr>
                                    <a:rPr lang="pt-BR" sz="3600" i="1" smtClean="0">
                                      <a:solidFill>
                                        <a:schemeClr val="tx1"/>
                                      </a:solidFill>
                                      <a:latin typeface="Cambria Math" panose="02040503050406030204" pitchFamily="18" charset="0"/>
                                    </a:rPr>
                                  </m:ctrlPr>
                                </m:sSubPr>
                                <m:e>
                                  <m:r>
                                    <a:rPr lang="en-US" sz="3600" b="0" i="1" smtClean="0">
                                      <a:solidFill>
                                        <a:schemeClr val="tx1"/>
                                      </a:solidFill>
                                      <a:latin typeface="Cambria Math" panose="02040503050406030204" pitchFamily="18" charset="0"/>
                                    </a:rPr>
                                    <m:t>𝑙</m:t>
                                  </m:r>
                                </m:e>
                                <m:sub>
                                  <m:r>
                                    <a:rPr lang="en-US" sz="3600" b="0" i="1" smtClean="0">
                                      <a:solidFill>
                                        <a:schemeClr val="tx1"/>
                                      </a:solidFill>
                                      <a:latin typeface="Cambria Math" panose="02040503050406030204" pitchFamily="18" charset="0"/>
                                    </a:rPr>
                                    <m:t>𝑖</m:t>
                                  </m:r>
                                </m:sub>
                              </m:sSub>
                            </m:den>
                          </m:f>
                        </m:num>
                        <m:den>
                          <m:sSub>
                            <m:sSubPr>
                              <m:ctrlPr>
                                <a:rPr lang="pt-BR" sz="3600" i="1">
                                  <a:solidFill>
                                    <a:schemeClr val="tx1"/>
                                  </a:solidFill>
                                  <a:latin typeface="Cambria Math" panose="02040503050406030204" pitchFamily="18" charset="0"/>
                                </a:rPr>
                              </m:ctrlPr>
                            </m:sSubPr>
                            <m:e>
                              <m:r>
                                <a:rPr lang="pt-BR" sz="3600" i="1">
                                  <a:solidFill>
                                    <a:schemeClr val="tx1"/>
                                  </a:solidFill>
                                  <a:latin typeface="Cambria Math" panose="02040503050406030204" pitchFamily="18" charset="0"/>
                                </a:rPr>
                                <m:t>𝛴</m:t>
                              </m:r>
                            </m:e>
                            <m:sub>
                              <m:r>
                                <a:rPr lang="pt-BR" sz="3600" i="1">
                                  <a:solidFill>
                                    <a:schemeClr val="tx1"/>
                                  </a:solidFill>
                                  <a:latin typeface="Cambria Math" panose="02040503050406030204" pitchFamily="18" charset="0"/>
                                </a:rPr>
                                <m:t>𝑗</m:t>
                              </m:r>
                            </m:sub>
                          </m:sSub>
                          <m:r>
                            <a:rPr lang="en-US" sz="3600" b="0" i="1" smtClean="0">
                              <a:solidFill>
                                <a:schemeClr val="tx1"/>
                              </a:solidFill>
                              <a:latin typeface="Cambria Math" panose="02040503050406030204" pitchFamily="18" charset="0"/>
                            </a:rPr>
                            <m:t>(</m:t>
                          </m:r>
                          <m:f>
                            <m:fPr>
                              <m:type m:val="lin"/>
                              <m:ctrlPr>
                                <a:rPr lang="en-US" sz="3600" b="0" i="1" smtClean="0">
                                  <a:solidFill>
                                    <a:schemeClr val="tx1"/>
                                  </a:solidFill>
                                  <a:latin typeface="Cambria Math" panose="02040503050406030204" pitchFamily="18" charset="0"/>
                                </a:rPr>
                              </m:ctrlPr>
                            </m:fPr>
                            <m:num>
                              <m:sSub>
                                <m:sSubPr>
                                  <m:ctrlPr>
                                    <a:rPr lang="en-US" sz="3600" b="0" i="1" smtClean="0">
                                      <a:solidFill>
                                        <a:schemeClr val="tx1"/>
                                      </a:solidFill>
                                      <a:latin typeface="Cambria Math" panose="02040503050406030204" pitchFamily="18" charset="0"/>
                                    </a:rPr>
                                  </m:ctrlPr>
                                </m:sSubPr>
                                <m:e>
                                  <m:r>
                                    <a:rPr lang="en-US" sz="3600" b="0" i="1" smtClean="0">
                                      <a:solidFill>
                                        <a:schemeClr val="tx1"/>
                                      </a:solidFill>
                                      <a:latin typeface="Cambria Math" panose="02040503050406030204" pitchFamily="18" charset="0"/>
                                    </a:rPr>
                                    <m:t>𝑞</m:t>
                                  </m:r>
                                </m:e>
                                <m:sub>
                                  <m:r>
                                    <a:rPr lang="en-US" sz="3600" b="0" i="1" smtClean="0">
                                      <a:solidFill>
                                        <a:schemeClr val="tx1"/>
                                      </a:solidFill>
                                      <a:latin typeface="Cambria Math" panose="02040503050406030204" pitchFamily="18" charset="0"/>
                                    </a:rPr>
                                    <m:t>𝑗</m:t>
                                  </m:r>
                                </m:sub>
                              </m:sSub>
                            </m:num>
                            <m:den>
                              <m:sSub>
                                <m:sSubPr>
                                  <m:ctrlPr>
                                    <a:rPr lang="en-US" sz="3600" b="0" i="1" smtClean="0">
                                      <a:solidFill>
                                        <a:schemeClr val="tx1"/>
                                      </a:solidFill>
                                      <a:latin typeface="Cambria Math" panose="02040503050406030204" pitchFamily="18" charset="0"/>
                                    </a:rPr>
                                  </m:ctrlPr>
                                </m:sSubPr>
                                <m:e>
                                  <m:r>
                                    <a:rPr lang="en-US" sz="3600" b="0" i="1" smtClean="0">
                                      <a:solidFill>
                                        <a:schemeClr val="tx1"/>
                                      </a:solidFill>
                                      <a:latin typeface="Cambria Math" panose="02040503050406030204" pitchFamily="18" charset="0"/>
                                    </a:rPr>
                                    <m:t>𝑙</m:t>
                                  </m:r>
                                </m:e>
                                <m:sub>
                                  <m:r>
                                    <a:rPr lang="en-US" sz="3600" b="0" i="1" smtClean="0">
                                      <a:solidFill>
                                        <a:schemeClr val="tx1"/>
                                      </a:solidFill>
                                      <a:latin typeface="Cambria Math" panose="02040503050406030204" pitchFamily="18" charset="0"/>
                                    </a:rPr>
                                    <m:t>𝑗</m:t>
                                  </m:r>
                                </m:sub>
                              </m:sSub>
                            </m:den>
                          </m:f>
                          <m:r>
                            <a:rPr lang="en-US" sz="3600" b="0" i="1" smtClean="0">
                              <a:solidFill>
                                <a:schemeClr val="tx1"/>
                              </a:solidFill>
                              <a:latin typeface="Cambria Math" panose="02040503050406030204" pitchFamily="18" charset="0"/>
                            </a:rPr>
                            <m:t>)</m:t>
                          </m:r>
                        </m:den>
                      </m:f>
                      <m:sSup>
                        <m:sSupPr>
                          <m:ctrlPr>
                            <a:rPr lang="pt-BR" sz="3600" i="1">
                              <a:solidFill>
                                <a:schemeClr val="tx1"/>
                              </a:solidFill>
                              <a:latin typeface="Cambria Math" panose="02040503050406030204" pitchFamily="18" charset="0"/>
                            </a:rPr>
                          </m:ctrlPr>
                        </m:sSupPr>
                        <m:e>
                          <m:r>
                            <a:rPr lang="pt-BR" sz="3600" i="0">
                              <a:solidFill>
                                <a:schemeClr val="tx1"/>
                              </a:solidFill>
                              <a:latin typeface="Cambria Math" panose="02040503050406030204" pitchFamily="18" charset="0"/>
                            </a:rPr>
                            <m:t>1</m:t>
                          </m:r>
                          <m:r>
                            <a:rPr lang="en-US" sz="3600" b="0" i="1" smtClean="0">
                              <a:solidFill>
                                <a:schemeClr val="tx1"/>
                              </a:solidFill>
                              <a:latin typeface="Cambria Math" panose="02040503050406030204" pitchFamily="18" charset="0"/>
                            </a:rPr>
                            <m:t>0</m:t>
                          </m:r>
                        </m:e>
                        <m:sup>
                          <m:r>
                            <a:rPr lang="pt-BR" sz="3600" i="0">
                              <a:solidFill>
                                <a:schemeClr val="tx1"/>
                              </a:solidFill>
                              <a:latin typeface="Cambria Math" panose="02040503050406030204" pitchFamily="18" charset="0"/>
                            </a:rPr>
                            <m:t>6</m:t>
                          </m:r>
                        </m:sup>
                      </m:sSup>
                    </m:oMath>
                  </m:oMathPara>
                </a14:m>
                <a:endParaRPr lang="pt-BR" sz="3600" dirty="0"/>
              </a:p>
            </p:txBody>
          </p:sp>
        </mc:Choice>
        <mc:Fallback xmlns="">
          <p:sp>
            <p:nvSpPr>
              <p:cNvPr id="4" name="CaixaDeTexto 3">
                <a:extLst>
                  <a:ext uri="{FF2B5EF4-FFF2-40B4-BE49-F238E27FC236}">
                    <a16:creationId xmlns:a16="http://schemas.microsoft.com/office/drawing/2014/main" id="{7D84845D-1552-DF7D-0CE4-82695B661A32}"/>
                  </a:ext>
                </a:extLst>
              </p:cNvPr>
              <p:cNvSpPr txBox="1">
                <a:spLocks noRot="1" noChangeAspect="1" noMove="1" noResize="1" noEditPoints="1" noAdjustHandles="1" noChangeArrowheads="1" noChangeShapeType="1" noTextEdit="1"/>
              </p:cNvSpPr>
              <p:nvPr/>
            </p:nvSpPr>
            <p:spPr>
              <a:xfrm>
                <a:off x="2111827" y="3280481"/>
                <a:ext cx="4477657" cy="1244828"/>
              </a:xfrm>
              <a:prstGeom prst="rect">
                <a:avLst/>
              </a:prstGeom>
              <a:blipFill>
                <a:blip r:embed="rId2"/>
                <a:stretch>
                  <a:fillRect/>
                </a:stretch>
              </a:blipFill>
            </p:spPr>
            <p:txBody>
              <a:bodyPr/>
              <a:lstStyle/>
              <a:p>
                <a:r>
                  <a:rPr lang="pt-BR">
                    <a:noFill/>
                  </a:rPr>
                  <a:t> </a:t>
                </a:r>
              </a:p>
            </p:txBody>
          </p:sp>
        </mc:Fallback>
      </mc:AlternateContent>
      <p:sp>
        <p:nvSpPr>
          <p:cNvPr id="9" name="CaixaDeTexto 8">
            <a:extLst>
              <a:ext uri="{FF2B5EF4-FFF2-40B4-BE49-F238E27FC236}">
                <a16:creationId xmlns:a16="http://schemas.microsoft.com/office/drawing/2014/main" id="{E449E82D-2D4C-C244-EED5-E2B14010334E}"/>
              </a:ext>
            </a:extLst>
          </p:cNvPr>
          <p:cNvSpPr txBox="1"/>
          <p:nvPr/>
        </p:nvSpPr>
        <p:spPr>
          <a:xfrm>
            <a:off x="679010" y="5033727"/>
            <a:ext cx="7263783" cy="1200329"/>
          </a:xfrm>
          <a:prstGeom prst="rect">
            <a:avLst/>
          </a:prstGeom>
          <a:noFill/>
        </p:spPr>
        <p:txBody>
          <a:bodyPr wrap="none" rtlCol="0">
            <a:spAutoFit/>
          </a:bodyPr>
          <a:lstStyle/>
          <a:p>
            <a:r>
              <a:rPr lang="en-US" i="1" dirty="0"/>
              <a:t>q</a:t>
            </a:r>
            <a:r>
              <a:rPr lang="en-US" i="1" baseline="-25000" dirty="0"/>
              <a:t>i</a:t>
            </a:r>
            <a:r>
              <a:rPr lang="en-US" dirty="0"/>
              <a:t>: Number of fragments mapped to transcript</a:t>
            </a:r>
          </a:p>
          <a:p>
            <a:r>
              <a:rPr lang="en-US" i="1" dirty="0"/>
              <a:t>l</a:t>
            </a:r>
            <a:r>
              <a:rPr lang="en-US" i="1" baseline="-25000" dirty="0"/>
              <a:t>i</a:t>
            </a:r>
            <a:r>
              <a:rPr lang="en-US" dirty="0"/>
              <a:t>: Transcript length</a:t>
            </a:r>
          </a:p>
          <a:p>
            <a:r>
              <a:rPr lang="en-US" i="1" dirty="0" err="1">
                <a:latin typeface="Symbol" panose="05050102010706020507" pitchFamily="18" charset="2"/>
              </a:rPr>
              <a:t>S</a:t>
            </a:r>
            <a:r>
              <a:rPr lang="en-US" i="1" baseline="-25000" dirty="0" err="1"/>
              <a:t>j</a:t>
            </a:r>
            <a:r>
              <a:rPr lang="en-US" i="1" dirty="0"/>
              <a:t>(</a:t>
            </a:r>
            <a:r>
              <a:rPr lang="en-US" i="1" dirty="0" err="1"/>
              <a:t>q</a:t>
            </a:r>
            <a:r>
              <a:rPr lang="en-US" i="1" baseline="-25000" dirty="0" err="1"/>
              <a:t>j</a:t>
            </a:r>
            <a:r>
              <a:rPr lang="en-US" i="1" dirty="0"/>
              <a:t>/</a:t>
            </a:r>
            <a:r>
              <a:rPr lang="en-US" i="1" dirty="0" err="1"/>
              <a:t>l</a:t>
            </a:r>
            <a:r>
              <a:rPr lang="en-US" i="1" baseline="-25000" dirty="0" err="1"/>
              <a:t>j</a:t>
            </a:r>
            <a:r>
              <a:rPr lang="en-US" i="1" dirty="0"/>
              <a:t>): </a:t>
            </a:r>
            <a:r>
              <a:rPr lang="en-US" dirty="0"/>
              <a:t>Sum of mapped frags to transcript normalized by transcript length</a:t>
            </a:r>
          </a:p>
          <a:p>
            <a:endParaRPr lang="pt-BR" dirty="0"/>
          </a:p>
        </p:txBody>
      </p:sp>
    </p:spTree>
    <p:extLst>
      <p:ext uri="{BB962C8B-B14F-4D97-AF65-F5344CB8AC3E}">
        <p14:creationId xmlns:p14="http://schemas.microsoft.com/office/powerpoint/2010/main" val="157063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C6D542C-9AC1-B49A-8A1F-9ECBEC27096E}"/>
              </a:ext>
            </a:extLst>
          </p:cNvPr>
          <p:cNvSpPr>
            <a:spLocks noGrp="1"/>
          </p:cNvSpPr>
          <p:nvPr>
            <p:ph type="title"/>
          </p:nvPr>
        </p:nvSpPr>
        <p:spPr>
          <a:xfrm>
            <a:off x="561975" y="252008"/>
            <a:ext cx="8229600" cy="800035"/>
          </a:xfrm>
        </p:spPr>
        <p:txBody>
          <a:bodyPr>
            <a:normAutofit fontScale="90000"/>
          </a:bodyPr>
          <a:lstStyle/>
          <a:p>
            <a:r>
              <a:rPr lang="en-US" dirty="0"/>
              <a:t>Multi-mapped reads and expression quantification</a:t>
            </a:r>
            <a:endParaRPr lang="pt-BR" dirty="0"/>
          </a:p>
        </p:txBody>
      </p:sp>
      <p:pic>
        <p:nvPicPr>
          <p:cNvPr id="8" name="Imagem 7">
            <a:extLst>
              <a:ext uri="{FF2B5EF4-FFF2-40B4-BE49-F238E27FC236}">
                <a16:creationId xmlns:a16="http://schemas.microsoft.com/office/drawing/2014/main" id="{CBD69B3D-CEED-B696-CAD9-70C8CD8ADC36}"/>
              </a:ext>
            </a:extLst>
          </p:cNvPr>
          <p:cNvPicPr>
            <a:picLocks noChangeAspect="1"/>
          </p:cNvPicPr>
          <p:nvPr/>
        </p:nvPicPr>
        <p:blipFill>
          <a:blip r:embed="rId2"/>
          <a:stretch>
            <a:fillRect/>
          </a:stretch>
        </p:blipFill>
        <p:spPr>
          <a:xfrm>
            <a:off x="0" y="1294680"/>
            <a:ext cx="9144000" cy="4703205"/>
          </a:xfrm>
          <a:prstGeom prst="rect">
            <a:avLst/>
          </a:prstGeom>
        </p:spPr>
      </p:pic>
      <p:sp>
        <p:nvSpPr>
          <p:cNvPr id="11" name="CaixaDeTexto 10">
            <a:extLst>
              <a:ext uri="{FF2B5EF4-FFF2-40B4-BE49-F238E27FC236}">
                <a16:creationId xmlns:a16="http://schemas.microsoft.com/office/drawing/2014/main" id="{AF3DD569-4A0E-2F75-AB93-800489A8C378}"/>
              </a:ext>
            </a:extLst>
          </p:cNvPr>
          <p:cNvSpPr txBox="1"/>
          <p:nvPr/>
        </p:nvSpPr>
        <p:spPr>
          <a:xfrm>
            <a:off x="4875291" y="5997885"/>
            <a:ext cx="4572000" cy="230832"/>
          </a:xfrm>
          <a:prstGeom prst="rect">
            <a:avLst/>
          </a:prstGeom>
          <a:noFill/>
        </p:spPr>
        <p:txBody>
          <a:bodyPr wrap="square">
            <a:spAutoFit/>
          </a:bodyPr>
          <a:lstStyle/>
          <a:p>
            <a:r>
              <a:rPr lang="pt-BR" sz="900" dirty="0"/>
              <a:t>https://github.com/trinityrnaseq/RNASeq_Trinity_Tuxedo_Workshop/tree/master/docs</a:t>
            </a:r>
          </a:p>
        </p:txBody>
      </p:sp>
    </p:spTree>
    <p:extLst>
      <p:ext uri="{BB962C8B-B14F-4D97-AF65-F5344CB8AC3E}">
        <p14:creationId xmlns:p14="http://schemas.microsoft.com/office/powerpoint/2010/main" val="3603704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C6D542C-9AC1-B49A-8A1F-9ECBEC27096E}"/>
              </a:ext>
            </a:extLst>
          </p:cNvPr>
          <p:cNvSpPr>
            <a:spLocks noGrp="1"/>
          </p:cNvSpPr>
          <p:nvPr>
            <p:ph type="title"/>
          </p:nvPr>
        </p:nvSpPr>
        <p:spPr>
          <a:xfrm>
            <a:off x="561975" y="252008"/>
            <a:ext cx="8229600" cy="800035"/>
          </a:xfrm>
        </p:spPr>
        <p:txBody>
          <a:bodyPr>
            <a:normAutofit/>
          </a:bodyPr>
          <a:lstStyle/>
          <a:p>
            <a:r>
              <a:rPr lang="en-US" dirty="0"/>
              <a:t>Sample composition is important</a:t>
            </a:r>
            <a:endParaRPr lang="pt-BR" dirty="0"/>
          </a:p>
        </p:txBody>
      </p:sp>
      <p:sp>
        <p:nvSpPr>
          <p:cNvPr id="11" name="CaixaDeTexto 10">
            <a:extLst>
              <a:ext uri="{FF2B5EF4-FFF2-40B4-BE49-F238E27FC236}">
                <a16:creationId xmlns:a16="http://schemas.microsoft.com/office/drawing/2014/main" id="{AF3DD569-4A0E-2F75-AB93-800489A8C378}"/>
              </a:ext>
            </a:extLst>
          </p:cNvPr>
          <p:cNvSpPr txBox="1"/>
          <p:nvPr/>
        </p:nvSpPr>
        <p:spPr>
          <a:xfrm>
            <a:off x="4875291" y="5997885"/>
            <a:ext cx="4572000" cy="230832"/>
          </a:xfrm>
          <a:prstGeom prst="rect">
            <a:avLst/>
          </a:prstGeom>
          <a:noFill/>
        </p:spPr>
        <p:txBody>
          <a:bodyPr wrap="square">
            <a:spAutoFit/>
          </a:bodyPr>
          <a:lstStyle/>
          <a:p>
            <a:r>
              <a:rPr lang="pt-BR" sz="900" dirty="0"/>
              <a:t>https://genomebiology.biomedcentral.com/articles/10.1186/gb-2010-11-3-r25</a:t>
            </a:r>
          </a:p>
        </p:txBody>
      </p:sp>
      <p:pic>
        <p:nvPicPr>
          <p:cNvPr id="4" name="Imagem 3">
            <a:extLst>
              <a:ext uri="{FF2B5EF4-FFF2-40B4-BE49-F238E27FC236}">
                <a16:creationId xmlns:a16="http://schemas.microsoft.com/office/drawing/2014/main" id="{09E2636C-C502-94AD-67A1-337866B3A4B5}"/>
              </a:ext>
            </a:extLst>
          </p:cNvPr>
          <p:cNvPicPr>
            <a:picLocks noChangeAspect="1"/>
          </p:cNvPicPr>
          <p:nvPr/>
        </p:nvPicPr>
        <p:blipFill>
          <a:blip r:embed="rId2"/>
          <a:stretch>
            <a:fillRect/>
          </a:stretch>
        </p:blipFill>
        <p:spPr>
          <a:xfrm>
            <a:off x="1527882" y="1052043"/>
            <a:ext cx="1649884" cy="3787998"/>
          </a:xfrm>
          <a:prstGeom prst="rect">
            <a:avLst/>
          </a:prstGeom>
        </p:spPr>
      </p:pic>
      <p:pic>
        <p:nvPicPr>
          <p:cNvPr id="6" name="Imagem 5">
            <a:extLst>
              <a:ext uri="{FF2B5EF4-FFF2-40B4-BE49-F238E27FC236}">
                <a16:creationId xmlns:a16="http://schemas.microsoft.com/office/drawing/2014/main" id="{38560C0B-634E-E8DF-0928-C8B2F4069E94}"/>
              </a:ext>
            </a:extLst>
          </p:cNvPr>
          <p:cNvPicPr>
            <a:picLocks noChangeAspect="1"/>
          </p:cNvPicPr>
          <p:nvPr/>
        </p:nvPicPr>
        <p:blipFill>
          <a:blip r:embed="rId3"/>
          <a:stretch>
            <a:fillRect/>
          </a:stretch>
        </p:blipFill>
        <p:spPr>
          <a:xfrm>
            <a:off x="3636877" y="1052043"/>
            <a:ext cx="1649884" cy="3787998"/>
          </a:xfrm>
          <a:prstGeom prst="rect">
            <a:avLst/>
          </a:prstGeom>
        </p:spPr>
      </p:pic>
      <p:pic>
        <p:nvPicPr>
          <p:cNvPr id="9" name="Imagem 8">
            <a:extLst>
              <a:ext uri="{FF2B5EF4-FFF2-40B4-BE49-F238E27FC236}">
                <a16:creationId xmlns:a16="http://schemas.microsoft.com/office/drawing/2014/main" id="{5AEE39FB-4E34-A8E1-56C8-D549FEDFA915}"/>
              </a:ext>
            </a:extLst>
          </p:cNvPr>
          <p:cNvPicPr>
            <a:picLocks noChangeAspect="1"/>
          </p:cNvPicPr>
          <p:nvPr/>
        </p:nvPicPr>
        <p:blipFill>
          <a:blip r:embed="rId4"/>
          <a:stretch>
            <a:fillRect/>
          </a:stretch>
        </p:blipFill>
        <p:spPr>
          <a:xfrm>
            <a:off x="5911953" y="993987"/>
            <a:ext cx="1666719" cy="3804835"/>
          </a:xfrm>
          <a:prstGeom prst="rect">
            <a:avLst/>
          </a:prstGeom>
        </p:spPr>
      </p:pic>
      <p:sp>
        <p:nvSpPr>
          <p:cNvPr id="12" name="CaixaDeTexto 11">
            <a:extLst>
              <a:ext uri="{FF2B5EF4-FFF2-40B4-BE49-F238E27FC236}">
                <a16:creationId xmlns:a16="http://schemas.microsoft.com/office/drawing/2014/main" id="{0CAC958A-3DF8-F002-87F7-561C599FB3F0}"/>
              </a:ext>
            </a:extLst>
          </p:cNvPr>
          <p:cNvSpPr txBox="1"/>
          <p:nvPr/>
        </p:nvSpPr>
        <p:spPr>
          <a:xfrm>
            <a:off x="561975" y="4840041"/>
            <a:ext cx="8156512" cy="923330"/>
          </a:xfrm>
          <a:prstGeom prst="rect">
            <a:avLst/>
          </a:prstGeom>
          <a:noFill/>
        </p:spPr>
        <p:txBody>
          <a:bodyPr wrap="square">
            <a:spAutoFit/>
          </a:bodyPr>
          <a:lstStyle/>
          <a:p>
            <a:r>
              <a:rPr lang="en-US" b="0" i="0" dirty="0">
                <a:solidFill>
                  <a:srgbClr val="333333"/>
                </a:solidFill>
                <a:effectLst/>
                <a:latin typeface="Georgia" panose="02040502050405020303" pitchFamily="18" charset="0"/>
              </a:rPr>
              <a:t>“the proportion of reads attributed to a given gene in a library depends on the expression properties of the whole sample rather than just the expression level of that gene”</a:t>
            </a:r>
            <a:endParaRPr lang="pt-BR" dirty="0"/>
          </a:p>
        </p:txBody>
      </p:sp>
    </p:spTree>
    <p:extLst>
      <p:ext uri="{BB962C8B-B14F-4D97-AF65-F5344CB8AC3E}">
        <p14:creationId xmlns:p14="http://schemas.microsoft.com/office/powerpoint/2010/main" val="163216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C6D542C-9AC1-B49A-8A1F-9ECBEC27096E}"/>
              </a:ext>
            </a:extLst>
          </p:cNvPr>
          <p:cNvSpPr>
            <a:spLocks noGrp="1"/>
          </p:cNvSpPr>
          <p:nvPr>
            <p:ph type="title"/>
          </p:nvPr>
        </p:nvSpPr>
        <p:spPr>
          <a:xfrm>
            <a:off x="561975" y="252008"/>
            <a:ext cx="8229600" cy="800035"/>
          </a:xfrm>
        </p:spPr>
        <p:txBody>
          <a:bodyPr>
            <a:normAutofit/>
          </a:bodyPr>
          <a:lstStyle/>
          <a:p>
            <a:r>
              <a:rPr lang="en-US" dirty="0"/>
              <a:t>Differential gene expression</a:t>
            </a:r>
            <a:endParaRPr lang="pt-BR" dirty="0"/>
          </a:p>
        </p:txBody>
      </p:sp>
      <p:pic>
        <p:nvPicPr>
          <p:cNvPr id="1026" name="Picture 2" descr="Differential gene expression">
            <a:extLst>
              <a:ext uri="{FF2B5EF4-FFF2-40B4-BE49-F238E27FC236}">
                <a16:creationId xmlns:a16="http://schemas.microsoft.com/office/drawing/2014/main" id="{8BC08D59-A164-42C2-CB33-21F56A409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686" y="1052043"/>
            <a:ext cx="7677339" cy="5080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443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02B650-A3F0-317C-62DE-62E5D4DD2608}"/>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Main topics today</a:t>
            </a:r>
            <a:endParaRPr lang="pt-BR" b="1" dirty="0">
              <a:solidFill>
                <a:schemeClr val="bg1"/>
              </a:solidFill>
              <a:effectLst>
                <a:outerShdw blurRad="38100" dist="38100" dir="2700000" algn="tl">
                  <a:srgbClr val="000000">
                    <a:alpha val="43137"/>
                  </a:srgbClr>
                </a:outerShdw>
              </a:effectLst>
            </a:endParaRPr>
          </a:p>
        </p:txBody>
      </p:sp>
      <p:sp>
        <p:nvSpPr>
          <p:cNvPr id="5" name="Espaço Reservado para Conteúdo 4">
            <a:extLst>
              <a:ext uri="{FF2B5EF4-FFF2-40B4-BE49-F238E27FC236}">
                <a16:creationId xmlns:a16="http://schemas.microsoft.com/office/drawing/2014/main" id="{A3E38493-B154-869E-C5FF-C13DD373C185}"/>
              </a:ext>
            </a:extLst>
          </p:cNvPr>
          <p:cNvSpPr>
            <a:spLocks noGrp="1"/>
          </p:cNvSpPr>
          <p:nvPr>
            <p:ph idx="1"/>
          </p:nvPr>
        </p:nvSpPr>
        <p:spPr>
          <a:xfrm>
            <a:off x="457200" y="1283329"/>
            <a:ext cx="8229600" cy="4525963"/>
          </a:xfrm>
        </p:spPr>
        <p:txBody>
          <a:bodyPr>
            <a:normAutofit/>
          </a:bodyPr>
          <a:lstStyle/>
          <a:p>
            <a:r>
              <a:rPr lang="en-US" sz="4400" dirty="0">
                <a:solidFill>
                  <a:schemeClr val="bg1"/>
                </a:solidFill>
              </a:rPr>
              <a:t>Transcriptome sequencing and assembly</a:t>
            </a:r>
          </a:p>
          <a:p>
            <a:r>
              <a:rPr lang="en-US" sz="4400" dirty="0">
                <a:solidFill>
                  <a:schemeClr val="bg1"/>
                </a:solidFill>
              </a:rPr>
              <a:t>Pan-transcriptomes/Pan-genomes</a:t>
            </a:r>
          </a:p>
          <a:p>
            <a:r>
              <a:rPr lang="en-US" sz="4400" dirty="0">
                <a:solidFill>
                  <a:schemeClr val="bg1"/>
                </a:solidFill>
              </a:rPr>
              <a:t>Differential gene expression</a:t>
            </a:r>
          </a:p>
          <a:p>
            <a:r>
              <a:rPr lang="en-US" sz="4400" dirty="0">
                <a:solidFill>
                  <a:schemeClr val="bg1"/>
                </a:solidFill>
              </a:rPr>
              <a:t>Co-expression networks </a:t>
            </a:r>
          </a:p>
        </p:txBody>
      </p:sp>
    </p:spTree>
    <p:extLst>
      <p:ext uri="{BB962C8B-B14F-4D97-AF65-F5344CB8AC3E}">
        <p14:creationId xmlns:p14="http://schemas.microsoft.com/office/powerpoint/2010/main" val="358776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aixaDeTexto 10">
            <a:extLst>
              <a:ext uri="{FF2B5EF4-FFF2-40B4-BE49-F238E27FC236}">
                <a16:creationId xmlns:a16="http://schemas.microsoft.com/office/drawing/2014/main" id="{AF3DD569-4A0E-2F75-AB93-800489A8C378}"/>
              </a:ext>
            </a:extLst>
          </p:cNvPr>
          <p:cNvSpPr txBox="1"/>
          <p:nvPr/>
        </p:nvSpPr>
        <p:spPr>
          <a:xfrm>
            <a:off x="6681456" y="5997885"/>
            <a:ext cx="2462543" cy="230832"/>
          </a:xfrm>
          <a:prstGeom prst="rect">
            <a:avLst/>
          </a:prstGeom>
          <a:noFill/>
        </p:spPr>
        <p:txBody>
          <a:bodyPr wrap="square">
            <a:spAutoFit/>
          </a:bodyPr>
          <a:lstStyle/>
          <a:p>
            <a:r>
              <a:rPr lang="pt-BR" sz="900" dirty="0"/>
              <a:t>https://europepmc.org/article/MED/28472462</a:t>
            </a:r>
          </a:p>
        </p:txBody>
      </p:sp>
      <p:pic>
        <p:nvPicPr>
          <p:cNvPr id="5" name="Imagem 4">
            <a:extLst>
              <a:ext uri="{FF2B5EF4-FFF2-40B4-BE49-F238E27FC236}">
                <a16:creationId xmlns:a16="http://schemas.microsoft.com/office/drawing/2014/main" id="{50D8DC41-1500-AF7B-081F-44E81AF1B870}"/>
              </a:ext>
            </a:extLst>
          </p:cNvPr>
          <p:cNvPicPr>
            <a:picLocks noChangeAspect="1"/>
          </p:cNvPicPr>
          <p:nvPr/>
        </p:nvPicPr>
        <p:blipFill>
          <a:blip r:embed="rId3"/>
          <a:stretch>
            <a:fillRect/>
          </a:stretch>
        </p:blipFill>
        <p:spPr>
          <a:xfrm>
            <a:off x="0" y="309629"/>
            <a:ext cx="4875291" cy="1073017"/>
          </a:xfrm>
          <a:prstGeom prst="rect">
            <a:avLst/>
          </a:prstGeom>
        </p:spPr>
      </p:pic>
      <p:grpSp>
        <p:nvGrpSpPr>
          <p:cNvPr id="16" name="Agrupar 15">
            <a:extLst>
              <a:ext uri="{FF2B5EF4-FFF2-40B4-BE49-F238E27FC236}">
                <a16:creationId xmlns:a16="http://schemas.microsoft.com/office/drawing/2014/main" id="{304B30B2-434D-7284-1AAE-F18741C8D2EC}"/>
              </a:ext>
            </a:extLst>
          </p:cNvPr>
          <p:cNvGrpSpPr/>
          <p:nvPr/>
        </p:nvGrpSpPr>
        <p:grpSpPr>
          <a:xfrm>
            <a:off x="0" y="1182252"/>
            <a:ext cx="5522330" cy="2723429"/>
            <a:chOff x="0" y="1182252"/>
            <a:chExt cx="5522330" cy="2723429"/>
          </a:xfrm>
        </p:grpSpPr>
        <p:pic>
          <p:nvPicPr>
            <p:cNvPr id="7170" name="Picture 2">
              <a:extLst>
                <a:ext uri="{FF2B5EF4-FFF2-40B4-BE49-F238E27FC236}">
                  <a16:creationId xmlns:a16="http://schemas.microsoft.com/office/drawing/2014/main" id="{9A8EFF96-40FB-D3C2-C102-D5CAC35AC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330" y="1571835"/>
              <a:ext cx="4477222" cy="1910281"/>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F0BDE3AF-533E-E42E-EC52-AA7D5C028FEC}"/>
                </a:ext>
              </a:extLst>
            </p:cNvPr>
            <p:cNvSpPr txBox="1"/>
            <p:nvPr/>
          </p:nvSpPr>
          <p:spPr>
            <a:xfrm>
              <a:off x="0" y="1715378"/>
              <a:ext cx="1158844" cy="861774"/>
            </a:xfrm>
            <a:prstGeom prst="rect">
              <a:avLst/>
            </a:prstGeom>
            <a:noFill/>
          </p:spPr>
          <p:txBody>
            <a:bodyPr wrap="square">
              <a:spAutoFit/>
            </a:bodyPr>
            <a:lstStyle/>
            <a:p>
              <a:r>
                <a:rPr lang="pt-BR" sz="1000" b="0" i="0" dirty="0" err="1">
                  <a:solidFill>
                    <a:srgbClr val="494949"/>
                  </a:solidFill>
                  <a:effectLst/>
                  <a:latin typeface="Open Sans" panose="020B0606030504020204" pitchFamily="34" charset="0"/>
                </a:rPr>
                <a:t>Soybean</a:t>
              </a:r>
              <a:r>
                <a:rPr lang="pt-BR" sz="1000" b="0" i="0" dirty="0">
                  <a:solidFill>
                    <a:srgbClr val="494949"/>
                  </a:solidFill>
                  <a:effectLst/>
                  <a:latin typeface="Open Sans" panose="020B0606030504020204" pitchFamily="34" charset="0"/>
                </a:rPr>
                <a:t> (</a:t>
              </a:r>
              <a:r>
                <a:rPr lang="pt-BR" sz="1000" b="0" i="1" dirty="0" err="1">
                  <a:solidFill>
                    <a:srgbClr val="494949"/>
                  </a:solidFill>
                  <a:effectLst/>
                  <a:latin typeface="Open Sans" panose="020B0606030504020204" pitchFamily="34" charset="0"/>
                </a:rPr>
                <a:t>Glycine</a:t>
              </a:r>
              <a:r>
                <a:rPr lang="pt-BR" sz="1000" b="0" i="1" dirty="0">
                  <a:solidFill>
                    <a:srgbClr val="494949"/>
                  </a:solidFill>
                  <a:effectLst/>
                  <a:latin typeface="Open Sans" panose="020B0606030504020204" pitchFamily="34" charset="0"/>
                </a:rPr>
                <a:t> </a:t>
              </a:r>
              <a:r>
                <a:rPr lang="pt-BR" sz="1000" b="0" i="1" dirty="0" err="1">
                  <a:solidFill>
                    <a:srgbClr val="494949"/>
                  </a:solidFill>
                  <a:effectLst/>
                  <a:latin typeface="Open Sans" panose="020B0606030504020204" pitchFamily="34" charset="0"/>
                </a:rPr>
                <a:t>max</a:t>
              </a:r>
              <a:r>
                <a:rPr lang="pt-BR" sz="1000" b="0" i="0" dirty="0">
                  <a:solidFill>
                    <a:srgbClr val="494949"/>
                  </a:solidFill>
                  <a:effectLst/>
                  <a:latin typeface="Open Sans" panose="020B0606030504020204" pitchFamily="34" charset="0"/>
                </a:rPr>
                <a:t>) cultivar Suinong14 (SN14)</a:t>
              </a:r>
              <a:endParaRPr lang="pt-BR" sz="1000" dirty="0"/>
            </a:p>
          </p:txBody>
        </p:sp>
        <p:sp>
          <p:nvSpPr>
            <p:cNvPr id="15" name="CaixaDeTexto 14">
              <a:extLst>
                <a:ext uri="{FF2B5EF4-FFF2-40B4-BE49-F238E27FC236}">
                  <a16:creationId xmlns:a16="http://schemas.microsoft.com/office/drawing/2014/main" id="{84C1D7D4-F29B-FE63-74BF-6FD7C29A2ADE}"/>
                </a:ext>
              </a:extLst>
            </p:cNvPr>
            <p:cNvSpPr txBox="1"/>
            <p:nvPr/>
          </p:nvSpPr>
          <p:spPr>
            <a:xfrm>
              <a:off x="0" y="2759440"/>
              <a:ext cx="1055182" cy="553998"/>
            </a:xfrm>
            <a:prstGeom prst="rect">
              <a:avLst/>
            </a:prstGeom>
            <a:noFill/>
          </p:spPr>
          <p:txBody>
            <a:bodyPr wrap="square">
              <a:spAutoFit/>
            </a:bodyPr>
            <a:lstStyle/>
            <a:p>
              <a:r>
                <a:rPr lang="pt-BR" sz="1000" b="0" i="0" dirty="0">
                  <a:solidFill>
                    <a:srgbClr val="494949"/>
                  </a:solidFill>
                  <a:effectLst/>
                  <a:latin typeface="Open Sans" panose="020B0606030504020204" pitchFamily="34" charset="0"/>
                </a:rPr>
                <a:t>Wild </a:t>
              </a:r>
              <a:r>
                <a:rPr lang="pt-BR" sz="1000" b="0" i="0" dirty="0" err="1">
                  <a:solidFill>
                    <a:srgbClr val="494949"/>
                  </a:solidFill>
                  <a:effectLst/>
                  <a:latin typeface="Open Sans" panose="020B0606030504020204" pitchFamily="34" charset="0"/>
                </a:rPr>
                <a:t>soybean</a:t>
              </a:r>
              <a:r>
                <a:rPr lang="pt-BR" sz="1000" b="0" i="0" dirty="0">
                  <a:solidFill>
                    <a:srgbClr val="494949"/>
                  </a:solidFill>
                  <a:effectLst/>
                  <a:latin typeface="Open Sans" panose="020B0606030504020204" pitchFamily="34" charset="0"/>
                </a:rPr>
                <a:t> (</a:t>
              </a:r>
              <a:r>
                <a:rPr lang="pt-BR" sz="1000" b="0" i="1" dirty="0">
                  <a:solidFill>
                    <a:srgbClr val="494949"/>
                  </a:solidFill>
                  <a:effectLst/>
                  <a:latin typeface="Open Sans" panose="020B0606030504020204" pitchFamily="34" charset="0"/>
                </a:rPr>
                <a:t>G. soja</a:t>
              </a:r>
              <a:r>
                <a:rPr lang="pt-BR" sz="1000" b="0" i="0" dirty="0">
                  <a:solidFill>
                    <a:srgbClr val="494949"/>
                  </a:solidFill>
                  <a:effectLst/>
                  <a:latin typeface="Open Sans" panose="020B0606030504020204" pitchFamily="34" charset="0"/>
                </a:rPr>
                <a:t>) ZYD00006</a:t>
              </a:r>
              <a:endParaRPr lang="pt-BR" sz="1000" dirty="0"/>
            </a:p>
          </p:txBody>
        </p:sp>
        <p:sp>
          <p:nvSpPr>
            <p:cNvPr id="3" name="CaixaDeTexto 2">
              <a:extLst>
                <a:ext uri="{FF2B5EF4-FFF2-40B4-BE49-F238E27FC236}">
                  <a16:creationId xmlns:a16="http://schemas.microsoft.com/office/drawing/2014/main" id="{41604BB5-06A8-6C45-6601-17FAB1CE6FB5}"/>
                </a:ext>
              </a:extLst>
            </p:cNvPr>
            <p:cNvSpPr txBox="1"/>
            <p:nvPr/>
          </p:nvSpPr>
          <p:spPr>
            <a:xfrm>
              <a:off x="950330" y="3444016"/>
              <a:ext cx="4572000" cy="461665"/>
            </a:xfrm>
            <a:prstGeom prst="rect">
              <a:avLst/>
            </a:prstGeom>
            <a:noFill/>
          </p:spPr>
          <p:txBody>
            <a:bodyPr wrap="square">
              <a:spAutoFit/>
            </a:bodyPr>
            <a:lstStyle/>
            <a:p>
              <a:pPr algn="ctr"/>
              <a:r>
                <a:rPr lang="en-US" sz="1200" b="0" i="0" dirty="0">
                  <a:solidFill>
                    <a:srgbClr val="494949"/>
                  </a:solidFill>
                  <a:effectLst/>
                  <a:latin typeface="Open Sans" panose="020B0606030504020204" pitchFamily="34" charset="0"/>
                </a:rPr>
                <a:t>Seed size: SN14 17.52 ± 0.54 g per 100 seeds vs ZYD00006 3.49 ± 0.10 g per 100 seeds</a:t>
              </a:r>
              <a:endParaRPr lang="pt-BR" sz="1200" dirty="0"/>
            </a:p>
          </p:txBody>
        </p:sp>
        <p:sp>
          <p:nvSpPr>
            <p:cNvPr id="6" name="CaixaDeTexto 5">
              <a:extLst>
                <a:ext uri="{FF2B5EF4-FFF2-40B4-BE49-F238E27FC236}">
                  <a16:creationId xmlns:a16="http://schemas.microsoft.com/office/drawing/2014/main" id="{E10E5DAA-BDBF-FB97-9F8C-5A91BEB881DD}"/>
                </a:ext>
              </a:extLst>
            </p:cNvPr>
            <p:cNvSpPr txBox="1"/>
            <p:nvPr/>
          </p:nvSpPr>
          <p:spPr>
            <a:xfrm>
              <a:off x="4324882" y="1182252"/>
              <a:ext cx="1115840" cy="461665"/>
            </a:xfrm>
            <a:prstGeom prst="rect">
              <a:avLst/>
            </a:prstGeom>
            <a:noFill/>
          </p:spPr>
          <p:txBody>
            <a:bodyPr wrap="square">
              <a:spAutoFit/>
            </a:bodyPr>
            <a:lstStyle/>
            <a:p>
              <a:r>
                <a:rPr lang="en-US" sz="600" b="0" i="0" dirty="0">
                  <a:solidFill>
                    <a:srgbClr val="494949"/>
                  </a:solidFill>
                  <a:effectLst/>
                  <a:latin typeface="Open Sans" panose="020B0606030504020204" pitchFamily="34" charset="0"/>
                </a:rPr>
                <a:t>DEGs during flower and pod development between SN14 and ZYD00006</a:t>
              </a:r>
              <a:endParaRPr lang="pt-BR" sz="600" dirty="0"/>
            </a:p>
          </p:txBody>
        </p:sp>
      </p:grpSp>
      <p:grpSp>
        <p:nvGrpSpPr>
          <p:cNvPr id="17" name="Agrupar 16">
            <a:extLst>
              <a:ext uri="{FF2B5EF4-FFF2-40B4-BE49-F238E27FC236}">
                <a16:creationId xmlns:a16="http://schemas.microsoft.com/office/drawing/2014/main" id="{BFD453C1-E004-1E58-5107-715BD284A4BB}"/>
              </a:ext>
            </a:extLst>
          </p:cNvPr>
          <p:cNvGrpSpPr/>
          <p:nvPr/>
        </p:nvGrpSpPr>
        <p:grpSpPr>
          <a:xfrm>
            <a:off x="5627975" y="1293745"/>
            <a:ext cx="3443597" cy="2533435"/>
            <a:chOff x="5627975" y="1293745"/>
            <a:chExt cx="3443597" cy="2533435"/>
          </a:xfrm>
        </p:grpSpPr>
        <p:sp>
          <p:nvSpPr>
            <p:cNvPr id="7" name="CaixaDeTexto 6">
              <a:extLst>
                <a:ext uri="{FF2B5EF4-FFF2-40B4-BE49-F238E27FC236}">
                  <a16:creationId xmlns:a16="http://schemas.microsoft.com/office/drawing/2014/main" id="{3799FC70-A2BA-D11F-CAB0-C9FCFF0D543B}"/>
                </a:ext>
              </a:extLst>
            </p:cNvPr>
            <p:cNvSpPr txBox="1"/>
            <p:nvPr/>
          </p:nvSpPr>
          <p:spPr>
            <a:xfrm>
              <a:off x="5627975" y="1293745"/>
              <a:ext cx="3443597" cy="646331"/>
            </a:xfrm>
            <a:prstGeom prst="rect">
              <a:avLst/>
            </a:prstGeom>
            <a:noFill/>
          </p:spPr>
          <p:txBody>
            <a:bodyPr wrap="square" rtlCol="0">
              <a:spAutoFit/>
            </a:bodyPr>
            <a:lstStyle/>
            <a:p>
              <a:r>
                <a:rPr lang="en-US" dirty="0"/>
                <a:t>66 TFs genes were located in QTLs affecting seed size</a:t>
              </a:r>
              <a:endParaRPr lang="pt-BR" dirty="0"/>
            </a:p>
          </p:txBody>
        </p:sp>
        <p:pic>
          <p:nvPicPr>
            <p:cNvPr id="2050" name="Picture 2">
              <a:extLst>
                <a:ext uri="{FF2B5EF4-FFF2-40B4-BE49-F238E27FC236}">
                  <a16:creationId xmlns:a16="http://schemas.microsoft.com/office/drawing/2014/main" id="{89C8BEBA-69BE-ACED-81A0-DF373039EE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881" r="33200" b="74719"/>
            <a:stretch/>
          </p:blipFill>
          <p:spPr bwMode="auto">
            <a:xfrm>
              <a:off x="5765476" y="1940076"/>
              <a:ext cx="1367141" cy="12481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49F074C-790D-DDFA-9E09-0CA1DA06C8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270" t="74719"/>
            <a:stretch/>
          </p:blipFill>
          <p:spPr bwMode="auto">
            <a:xfrm>
              <a:off x="7156529" y="1978896"/>
              <a:ext cx="1317747" cy="1248120"/>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D1354320-2A61-4254-7E45-9EC829785720}"/>
                </a:ext>
              </a:extLst>
            </p:cNvPr>
            <p:cNvSpPr txBox="1"/>
            <p:nvPr/>
          </p:nvSpPr>
          <p:spPr>
            <a:xfrm>
              <a:off x="5627975" y="3227016"/>
              <a:ext cx="3362115" cy="600164"/>
            </a:xfrm>
            <a:prstGeom prst="rect">
              <a:avLst/>
            </a:prstGeom>
            <a:noFill/>
          </p:spPr>
          <p:txBody>
            <a:bodyPr wrap="square">
              <a:spAutoFit/>
            </a:bodyPr>
            <a:lstStyle/>
            <a:p>
              <a:r>
                <a:rPr lang="en-US" sz="1100" b="0" i="0" dirty="0">
                  <a:solidFill>
                    <a:srgbClr val="494949"/>
                  </a:solidFill>
                  <a:effectLst/>
                  <a:latin typeface="Open Sans" panose="020B0606030504020204" pitchFamily="34" charset="0"/>
                </a:rPr>
                <a:t>Unigene20212_Z homolog of </a:t>
              </a:r>
              <a:r>
                <a:rPr lang="en-US" sz="1100" b="0" i="1" dirty="0">
                  <a:solidFill>
                    <a:srgbClr val="494949"/>
                  </a:solidFill>
                  <a:effectLst/>
                  <a:latin typeface="Open Sans" panose="020B0606030504020204" pitchFamily="34" charset="0"/>
                </a:rPr>
                <a:t>AtWRKY15, </a:t>
              </a:r>
              <a:r>
                <a:rPr lang="en-US" sz="1100" b="0" i="0" dirty="0">
                  <a:solidFill>
                    <a:srgbClr val="494949"/>
                  </a:solidFill>
                  <a:effectLst/>
                  <a:latin typeface="Open Sans" panose="020B0606030504020204" pitchFamily="34" charset="0"/>
                </a:rPr>
                <a:t> located within the region of the four seed-weight QTLs on soybean chromosome 5</a:t>
              </a:r>
              <a:endParaRPr lang="pt-BR" sz="1100" dirty="0"/>
            </a:p>
          </p:txBody>
        </p:sp>
      </p:grpSp>
      <p:pic>
        <p:nvPicPr>
          <p:cNvPr id="2052" name="Picture 4">
            <a:extLst>
              <a:ext uri="{FF2B5EF4-FFF2-40B4-BE49-F238E27FC236}">
                <a16:creationId xmlns:a16="http://schemas.microsoft.com/office/drawing/2014/main" id="{6046CE1E-133F-3EE4-7DB9-B02E4B335C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04" r="50000" b="50000"/>
          <a:stretch/>
        </p:blipFill>
        <p:spPr bwMode="auto">
          <a:xfrm>
            <a:off x="300273" y="3905681"/>
            <a:ext cx="3810000" cy="2135255"/>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BD784F55-F4B6-D953-38CF-A5B8C4DB59B2}"/>
              </a:ext>
            </a:extLst>
          </p:cNvPr>
          <p:cNvSpPr txBox="1"/>
          <p:nvPr/>
        </p:nvSpPr>
        <p:spPr>
          <a:xfrm>
            <a:off x="4163046" y="4117412"/>
            <a:ext cx="4908526" cy="1569660"/>
          </a:xfrm>
          <a:prstGeom prst="rect">
            <a:avLst/>
          </a:prstGeom>
          <a:noFill/>
        </p:spPr>
        <p:txBody>
          <a:bodyPr wrap="square">
            <a:spAutoFit/>
          </a:bodyPr>
          <a:lstStyle/>
          <a:p>
            <a:r>
              <a:rPr lang="en-US" sz="1600" b="0" i="0" dirty="0">
                <a:solidFill>
                  <a:srgbClr val="494949"/>
                </a:solidFill>
                <a:effectLst/>
                <a:latin typeface="Open Sans" panose="020B0606030504020204" pitchFamily="34" charset="0"/>
              </a:rPr>
              <a:t>the expression level of </a:t>
            </a:r>
            <a:r>
              <a:rPr lang="en-US" sz="1600" b="0" i="1" dirty="0">
                <a:solidFill>
                  <a:srgbClr val="494949"/>
                </a:solidFill>
                <a:effectLst/>
                <a:latin typeface="Open Sans" panose="020B0606030504020204" pitchFamily="34" charset="0"/>
              </a:rPr>
              <a:t>GsWRKY15a</a:t>
            </a:r>
            <a:r>
              <a:rPr lang="en-US" sz="1600" b="0" i="0" dirty="0">
                <a:solidFill>
                  <a:srgbClr val="494949"/>
                </a:solidFill>
                <a:effectLst/>
                <a:latin typeface="Open Sans" panose="020B0606030504020204" pitchFamily="34" charset="0"/>
              </a:rPr>
              <a:t> was positively correlated with seed weight in wild soybean (</a:t>
            </a:r>
            <a:r>
              <a:rPr lang="en-US" sz="1600" b="0" i="1" dirty="0">
                <a:solidFill>
                  <a:srgbClr val="494949"/>
                </a:solidFill>
                <a:effectLst/>
                <a:latin typeface="Open Sans" panose="020B0606030504020204" pitchFamily="34" charset="0"/>
              </a:rPr>
              <a:t>r</a:t>
            </a:r>
            <a:r>
              <a:rPr lang="en-US" sz="1600" b="0" i="0" dirty="0">
                <a:solidFill>
                  <a:srgbClr val="494949"/>
                </a:solidFill>
                <a:effectLst/>
                <a:latin typeface="Open Sans" panose="020B0606030504020204" pitchFamily="34" charset="0"/>
              </a:rPr>
              <a:t>=0.33, </a:t>
            </a:r>
            <a:r>
              <a:rPr lang="en-US" sz="1600" b="0" i="1" dirty="0">
                <a:solidFill>
                  <a:srgbClr val="494949"/>
                </a:solidFill>
                <a:effectLst/>
                <a:latin typeface="Open Sans" panose="020B0606030504020204" pitchFamily="34" charset="0"/>
              </a:rPr>
              <a:t>P</a:t>
            </a:r>
            <a:r>
              <a:rPr lang="en-US" sz="1600" b="0" i="0" dirty="0">
                <a:solidFill>
                  <a:srgbClr val="494949"/>
                </a:solidFill>
                <a:effectLst/>
                <a:latin typeface="Open Sans" panose="020B0606030504020204" pitchFamily="34" charset="0"/>
              </a:rPr>
              <a:t>=0.005), but the </a:t>
            </a:r>
            <a:r>
              <a:rPr lang="en-US" sz="1600" b="0" i="1" dirty="0">
                <a:solidFill>
                  <a:srgbClr val="494949"/>
                </a:solidFill>
                <a:effectLst/>
                <a:latin typeface="Open Sans" panose="020B0606030504020204" pitchFamily="34" charset="0"/>
              </a:rPr>
              <a:t>GmWRKY15a</a:t>
            </a:r>
            <a:r>
              <a:rPr lang="en-US" sz="1600" b="0" i="0" dirty="0">
                <a:solidFill>
                  <a:srgbClr val="494949"/>
                </a:solidFill>
                <a:effectLst/>
                <a:latin typeface="Open Sans" panose="020B0606030504020204" pitchFamily="34" charset="0"/>
              </a:rPr>
              <a:t> expression level was not correlated with seed weight in cultivated soybean . . . thus may have promoted the divergence of </a:t>
            </a:r>
            <a:r>
              <a:rPr lang="en-US" sz="1600" b="0" i="1" dirty="0">
                <a:solidFill>
                  <a:srgbClr val="494949"/>
                </a:solidFill>
                <a:effectLst/>
                <a:latin typeface="Open Sans" panose="020B0606030504020204" pitchFamily="34" charset="0"/>
              </a:rPr>
              <a:t>G. max</a:t>
            </a:r>
            <a:r>
              <a:rPr lang="en-US" sz="1600" b="0" i="0" dirty="0">
                <a:solidFill>
                  <a:srgbClr val="494949"/>
                </a:solidFill>
                <a:effectLst/>
                <a:latin typeface="Open Sans" panose="020B0606030504020204" pitchFamily="34" charset="0"/>
              </a:rPr>
              <a:t> and </a:t>
            </a:r>
            <a:r>
              <a:rPr lang="en-US" sz="1600" b="0" i="1" dirty="0">
                <a:solidFill>
                  <a:srgbClr val="494949"/>
                </a:solidFill>
                <a:effectLst/>
                <a:latin typeface="Open Sans" panose="020B0606030504020204" pitchFamily="34" charset="0"/>
              </a:rPr>
              <a:t>G. soja</a:t>
            </a:r>
            <a:r>
              <a:rPr lang="en-US" sz="1600" b="0" i="0" dirty="0">
                <a:solidFill>
                  <a:srgbClr val="494949"/>
                </a:solidFill>
                <a:effectLst/>
                <a:latin typeface="Open Sans" panose="020B0606030504020204" pitchFamily="34" charset="0"/>
              </a:rPr>
              <a:t>.</a:t>
            </a:r>
            <a:endParaRPr lang="pt-BR" sz="1600" dirty="0"/>
          </a:p>
        </p:txBody>
      </p:sp>
    </p:spTree>
    <p:extLst>
      <p:ext uri="{BB962C8B-B14F-4D97-AF65-F5344CB8AC3E}">
        <p14:creationId xmlns:p14="http://schemas.microsoft.com/office/powerpoint/2010/main" val="336594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75A532F1-230D-0BEE-04AC-4D0C35A1195C}"/>
              </a:ext>
            </a:extLst>
          </p:cNvPr>
          <p:cNvSpPr>
            <a:spLocks noGrp="1"/>
          </p:cNvSpPr>
          <p:nvPr>
            <p:ph idx="1"/>
          </p:nvPr>
        </p:nvSpPr>
        <p:spPr/>
        <p:txBody>
          <a:bodyPr>
            <a:normAutofit fontScale="85000" lnSpcReduction="10000"/>
          </a:bodyPr>
          <a:lstStyle/>
          <a:p>
            <a:pPr marL="0" indent="0" algn="ctr">
              <a:buNone/>
            </a:pPr>
            <a:r>
              <a:rPr lang="en-US" sz="16100" dirty="0">
                <a:solidFill>
                  <a:schemeClr val="bg1"/>
                </a:solidFill>
              </a:rPr>
              <a:t>Gene co-expression</a:t>
            </a:r>
            <a:endParaRPr lang="pt-BR" sz="16100" dirty="0">
              <a:solidFill>
                <a:schemeClr val="bg1"/>
              </a:solidFill>
            </a:endParaRPr>
          </a:p>
        </p:txBody>
      </p:sp>
    </p:spTree>
    <p:extLst>
      <p:ext uri="{BB962C8B-B14F-4D97-AF65-F5344CB8AC3E}">
        <p14:creationId xmlns:p14="http://schemas.microsoft.com/office/powerpoint/2010/main" val="2516482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466A-C798-3D4D-9996-80CA25279CA0}"/>
              </a:ext>
            </a:extLst>
          </p:cNvPr>
          <p:cNvSpPr>
            <a:spLocks noGrp="1"/>
          </p:cNvSpPr>
          <p:nvPr>
            <p:ph type="title"/>
          </p:nvPr>
        </p:nvSpPr>
        <p:spPr/>
        <p:txBody>
          <a:bodyPr/>
          <a:lstStyle/>
          <a:p>
            <a:r>
              <a:rPr lang="en-US" dirty="0">
                <a:solidFill>
                  <a:schemeClr val="bg1"/>
                </a:solidFill>
              </a:rPr>
              <a:t>Basics of networks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A42D5E8-0B6B-2F4D-954A-0B8114BF1FB1}"/>
                  </a:ext>
                </a:extLst>
              </p:cNvPr>
              <p:cNvSpPr>
                <a:spLocks noGrp="1"/>
              </p:cNvSpPr>
              <p:nvPr>
                <p:ph idx="1"/>
              </p:nvPr>
            </p:nvSpPr>
            <p:spPr/>
            <p:txBody>
              <a:bodyPr>
                <a:normAutofit/>
              </a:bodyPr>
              <a:lstStyle/>
              <a:p>
                <a:pPr marL="0" indent="0">
                  <a:buNone/>
                </a:pPr>
                <a:r>
                  <a:rPr lang="en-US" dirty="0">
                    <a:solidFill>
                      <a:schemeClr val="bg1"/>
                    </a:solidFill>
                  </a:rPr>
                  <a:t>Networks represent the relationships among objects. Networks are everywhere in biology</a:t>
                </a:r>
              </a:p>
              <a:p>
                <a:pPr marL="0" indent="0">
                  <a:buNone/>
                </a:pPr>
                <a:endParaRPr lang="en-US" dirty="0">
                  <a:solidFill>
                    <a:schemeClr val="bg1"/>
                  </a:solidFill>
                </a:endParaRPr>
              </a:p>
              <a:p>
                <a:pPr marL="0" indent="0">
                  <a:buNone/>
                </a:pPr>
                <a:r>
                  <a:rPr lang="en-US" dirty="0">
                    <a:solidFill>
                      <a:schemeClr val="bg1"/>
                    </a:solidFill>
                  </a:rPr>
                  <a:t>Mathematically networks are graphs (G), i.e., a set of vertices (V) with a set of edges (E) </a:t>
                </a:r>
              </a:p>
              <a:p>
                <a:pPr marL="0" indent="0">
                  <a:buNone/>
                </a:pPr>
                <a14:m>
                  <m:oMathPara xmlns:m="http://schemas.openxmlformats.org/officeDocument/2006/math">
                    <m:oMathParaPr>
                      <m:jc m:val="centerGroup"/>
                    </m:oMathParaPr>
                    <m:oMath xmlns:m="http://schemas.openxmlformats.org/officeDocument/2006/math">
                      <m:r>
                        <a:rPr lang="es-ES" b="0" i="1" smtClean="0">
                          <a:solidFill>
                            <a:schemeClr val="bg1"/>
                          </a:solidFill>
                          <a:latin typeface="Cambria Math" panose="02040503050406030204" pitchFamily="18" charset="0"/>
                        </a:rPr>
                        <m:t>𝐺</m:t>
                      </m:r>
                      <m:r>
                        <a:rPr lang="es-ES" b="0" i="1" smtClean="0">
                          <a:solidFill>
                            <a:schemeClr val="bg1"/>
                          </a:solidFill>
                          <a:latin typeface="Cambria Math" panose="02040503050406030204" pitchFamily="18" charset="0"/>
                        </a:rPr>
                        <m:t>=(</m:t>
                      </m:r>
                      <m:r>
                        <a:rPr lang="es-ES" b="0" i="1" smtClean="0">
                          <a:solidFill>
                            <a:schemeClr val="bg1"/>
                          </a:solidFill>
                          <a:latin typeface="Cambria Math" panose="02040503050406030204" pitchFamily="18" charset="0"/>
                        </a:rPr>
                        <m:t>𝑉</m:t>
                      </m:r>
                      <m:r>
                        <a:rPr lang="es-ES" b="0" i="1" smtClean="0">
                          <a:solidFill>
                            <a:schemeClr val="bg1"/>
                          </a:solidFill>
                          <a:latin typeface="Cambria Math" panose="02040503050406030204" pitchFamily="18" charset="0"/>
                        </a:rPr>
                        <m:t>, </m:t>
                      </m:r>
                      <m:r>
                        <a:rPr lang="es-ES" b="0" i="1" smtClean="0">
                          <a:solidFill>
                            <a:schemeClr val="bg1"/>
                          </a:solidFill>
                          <a:latin typeface="Cambria Math" panose="02040503050406030204" pitchFamily="18" charset="0"/>
                        </a:rPr>
                        <m:t>𝐸</m:t>
                      </m:r>
                      <m:r>
                        <a:rPr lang="es-ES" b="0" i="1" smtClean="0">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3" name="Content Placeholder 2">
                <a:extLst>
                  <a:ext uri="{FF2B5EF4-FFF2-40B4-BE49-F238E27FC236}">
                    <a16:creationId xmlns:a16="http://schemas.microsoft.com/office/drawing/2014/main" id="{BA42D5E8-0B6B-2F4D-954A-0B8114BF1FB1}"/>
                  </a:ext>
                </a:extLst>
              </p:cNvPr>
              <p:cNvSpPr>
                <a:spLocks noGrp="1" noRot="1" noChangeAspect="1" noMove="1" noResize="1" noEditPoints="1" noAdjustHandles="1" noChangeArrowheads="1" noChangeShapeType="1" noTextEdit="1"/>
              </p:cNvSpPr>
              <p:nvPr>
                <p:ph idx="1"/>
              </p:nvPr>
            </p:nvSpPr>
            <p:spPr>
              <a:blipFill>
                <a:blip r:embed="rId3"/>
                <a:stretch>
                  <a:fillRect l="-1852" t="-1752"/>
                </a:stretch>
              </a:blipFill>
            </p:spPr>
            <p:txBody>
              <a:bodyPr/>
              <a:lstStyle/>
              <a:p>
                <a:r>
                  <a:rPr lang="pt-BR">
                    <a:noFill/>
                  </a:rPr>
                  <a:t> </a:t>
                </a:r>
              </a:p>
            </p:txBody>
          </p:sp>
        </mc:Fallback>
      </mc:AlternateContent>
    </p:spTree>
    <p:extLst>
      <p:ext uri="{BB962C8B-B14F-4D97-AF65-F5344CB8AC3E}">
        <p14:creationId xmlns:p14="http://schemas.microsoft.com/office/powerpoint/2010/main" val="458705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466A-C798-3D4D-9996-80CA25279CA0}"/>
              </a:ext>
            </a:extLst>
          </p:cNvPr>
          <p:cNvSpPr>
            <a:spLocks noGrp="1"/>
          </p:cNvSpPr>
          <p:nvPr>
            <p:ph type="title"/>
          </p:nvPr>
        </p:nvSpPr>
        <p:spPr/>
        <p:txBody>
          <a:bodyPr/>
          <a:lstStyle/>
          <a:p>
            <a:r>
              <a:rPr lang="en-US" b="1" dirty="0">
                <a:solidFill>
                  <a:schemeClr val="bg1"/>
                </a:solidFill>
              </a:rPr>
              <a:t>Basics of networks</a:t>
            </a:r>
          </a:p>
        </p:txBody>
      </p:sp>
      <p:sp>
        <p:nvSpPr>
          <p:cNvPr id="6" name="TextBox 5">
            <a:extLst>
              <a:ext uri="{FF2B5EF4-FFF2-40B4-BE49-F238E27FC236}">
                <a16:creationId xmlns:a16="http://schemas.microsoft.com/office/drawing/2014/main" id="{9813F15D-2B2B-7A42-8AB7-333B8A6FB8A0}"/>
              </a:ext>
            </a:extLst>
          </p:cNvPr>
          <p:cNvSpPr txBox="1"/>
          <p:nvPr/>
        </p:nvSpPr>
        <p:spPr>
          <a:xfrm>
            <a:off x="4979292" y="1288470"/>
            <a:ext cx="3929181" cy="923330"/>
          </a:xfrm>
          <a:prstGeom prst="rect">
            <a:avLst/>
          </a:prstGeom>
          <a:noFill/>
        </p:spPr>
        <p:txBody>
          <a:bodyPr wrap="square" rtlCol="0">
            <a:spAutoFit/>
          </a:bodyPr>
          <a:lstStyle/>
          <a:p>
            <a:r>
              <a:rPr lang="en-US" sz="3600" b="1" dirty="0">
                <a:solidFill>
                  <a:schemeClr val="accent6">
                    <a:lumMod val="75000"/>
                  </a:schemeClr>
                </a:solidFill>
              </a:rPr>
              <a:t>Vertices or nodes</a:t>
            </a:r>
          </a:p>
          <a:p>
            <a:r>
              <a:rPr lang="en-US" dirty="0">
                <a:solidFill>
                  <a:schemeClr val="accent6">
                    <a:lumMod val="75000"/>
                  </a:schemeClr>
                </a:solidFill>
              </a:rPr>
              <a:t>Genes, proteins, organisms, metabolites</a:t>
            </a:r>
          </a:p>
        </p:txBody>
      </p:sp>
      <p:sp>
        <p:nvSpPr>
          <p:cNvPr id="8" name="Oval 7">
            <a:extLst>
              <a:ext uri="{FF2B5EF4-FFF2-40B4-BE49-F238E27FC236}">
                <a16:creationId xmlns:a16="http://schemas.microsoft.com/office/drawing/2014/main" id="{7611FD8A-ADAC-434C-B5B3-50402B4129FC}"/>
              </a:ext>
            </a:extLst>
          </p:cNvPr>
          <p:cNvSpPr/>
          <p:nvPr/>
        </p:nvSpPr>
        <p:spPr>
          <a:xfrm>
            <a:off x="1246909" y="2701311"/>
            <a:ext cx="725271" cy="725271"/>
          </a:xfrm>
          <a:prstGeom prst="ellipse">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4888B52-29B7-874C-81F3-1D96B8FA7B5F}"/>
              </a:ext>
            </a:extLst>
          </p:cNvPr>
          <p:cNvSpPr/>
          <p:nvPr/>
        </p:nvSpPr>
        <p:spPr>
          <a:xfrm>
            <a:off x="3022707" y="2198038"/>
            <a:ext cx="725271" cy="725271"/>
          </a:xfrm>
          <a:prstGeom prst="ellipse">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3E33721D-6EC7-AF4A-B99F-C8A0EF1C47A4}"/>
              </a:ext>
            </a:extLst>
          </p:cNvPr>
          <p:cNvSpPr/>
          <p:nvPr/>
        </p:nvSpPr>
        <p:spPr>
          <a:xfrm>
            <a:off x="1455066" y="4562692"/>
            <a:ext cx="725271" cy="725271"/>
          </a:xfrm>
          <a:prstGeom prst="ellipse">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2F00E0B4-AC6E-E841-B29E-981BCC23F542}"/>
              </a:ext>
            </a:extLst>
          </p:cNvPr>
          <p:cNvSpPr/>
          <p:nvPr/>
        </p:nvSpPr>
        <p:spPr>
          <a:xfrm>
            <a:off x="4893749" y="3426582"/>
            <a:ext cx="725271" cy="725271"/>
          </a:xfrm>
          <a:prstGeom prst="ellipse">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2C8DF2F0-9ED3-1A4A-BA9E-FE45C370BC76}"/>
              </a:ext>
            </a:extLst>
          </p:cNvPr>
          <p:cNvSpPr/>
          <p:nvPr/>
        </p:nvSpPr>
        <p:spPr>
          <a:xfrm>
            <a:off x="3958227" y="4715092"/>
            <a:ext cx="725271" cy="725271"/>
          </a:xfrm>
          <a:prstGeom prst="ellipse">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F5B4DCE-1871-5040-936E-7DED49894B31}"/>
              </a:ext>
            </a:extLst>
          </p:cNvPr>
          <p:cNvSpPr/>
          <p:nvPr/>
        </p:nvSpPr>
        <p:spPr>
          <a:xfrm>
            <a:off x="5633966" y="4689439"/>
            <a:ext cx="725271" cy="725271"/>
          </a:xfrm>
          <a:prstGeom prst="ellipse">
            <a:avLst/>
          </a:prstGeom>
          <a:solidFill>
            <a:schemeClr val="accent6">
              <a:lumMod val="40000"/>
              <a:lumOff val="6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843C16F-5E57-4D43-9DFB-3BC23B00E7F9}"/>
              </a:ext>
            </a:extLst>
          </p:cNvPr>
          <p:cNvSpPr txBox="1"/>
          <p:nvPr/>
        </p:nvSpPr>
        <p:spPr>
          <a:xfrm>
            <a:off x="5436499" y="2209790"/>
            <a:ext cx="3652089" cy="1200329"/>
          </a:xfrm>
          <a:prstGeom prst="rect">
            <a:avLst/>
          </a:prstGeom>
          <a:noFill/>
        </p:spPr>
        <p:txBody>
          <a:bodyPr wrap="square" rtlCol="0">
            <a:spAutoFit/>
          </a:bodyPr>
          <a:lstStyle/>
          <a:p>
            <a:r>
              <a:rPr lang="en-US" sz="3600" b="1" dirty="0">
                <a:solidFill>
                  <a:srgbClr val="92D050"/>
                </a:solidFill>
              </a:rPr>
              <a:t>Edges</a:t>
            </a:r>
          </a:p>
          <a:p>
            <a:r>
              <a:rPr lang="en-US" dirty="0">
                <a:solidFill>
                  <a:srgbClr val="92D050"/>
                </a:solidFill>
              </a:rPr>
              <a:t>Reactions, co-expression, regulation, co-</a:t>
            </a:r>
            <a:r>
              <a:rPr lang="en-US" dirty="0" err="1">
                <a:solidFill>
                  <a:srgbClr val="92D050"/>
                </a:solidFill>
              </a:rPr>
              <a:t>ocurrence</a:t>
            </a:r>
            <a:endParaRPr lang="en-US" dirty="0">
              <a:solidFill>
                <a:srgbClr val="92D050"/>
              </a:solidFill>
            </a:endParaRPr>
          </a:p>
        </p:txBody>
      </p:sp>
      <p:grpSp>
        <p:nvGrpSpPr>
          <p:cNvPr id="41" name="Group 40">
            <a:extLst>
              <a:ext uri="{FF2B5EF4-FFF2-40B4-BE49-F238E27FC236}">
                <a16:creationId xmlns:a16="http://schemas.microsoft.com/office/drawing/2014/main" id="{5A0DFB1D-56DA-734A-BDA5-2D841CAF0E5B}"/>
              </a:ext>
            </a:extLst>
          </p:cNvPr>
          <p:cNvGrpSpPr/>
          <p:nvPr/>
        </p:nvGrpSpPr>
        <p:grpSpPr>
          <a:xfrm>
            <a:off x="1609545" y="2560674"/>
            <a:ext cx="4024421" cy="2517054"/>
            <a:chOff x="1609545" y="2560674"/>
            <a:chExt cx="4024421" cy="2517054"/>
          </a:xfrm>
        </p:grpSpPr>
        <p:cxnSp>
          <p:nvCxnSpPr>
            <p:cNvPr id="4" name="Straight Connector 3">
              <a:extLst>
                <a:ext uri="{FF2B5EF4-FFF2-40B4-BE49-F238E27FC236}">
                  <a16:creationId xmlns:a16="http://schemas.microsoft.com/office/drawing/2014/main" id="{3F7BE991-24BE-0147-9200-E7C1FD43FE0F}"/>
                </a:ext>
              </a:extLst>
            </p:cNvPr>
            <p:cNvCxnSpPr>
              <a:cxnSpLocks/>
              <a:stCxn id="8" idx="0"/>
              <a:endCxn id="9" idx="2"/>
            </p:cNvCxnSpPr>
            <p:nvPr/>
          </p:nvCxnSpPr>
          <p:spPr>
            <a:xfrm flipV="1">
              <a:off x="1609545" y="2560674"/>
              <a:ext cx="1413162" cy="140637"/>
            </a:xfrm>
            <a:prstGeom prst="line">
              <a:avLst/>
            </a:prstGeom>
            <a:ln w="101600" cap="rnd">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2B5BA89-8F2F-B34C-A151-BC0F0435686B}"/>
                </a:ext>
              </a:extLst>
            </p:cNvPr>
            <p:cNvCxnSpPr>
              <a:cxnSpLocks/>
              <a:stCxn id="11" idx="0"/>
              <a:endCxn id="9" idx="6"/>
            </p:cNvCxnSpPr>
            <p:nvPr/>
          </p:nvCxnSpPr>
          <p:spPr>
            <a:xfrm flipH="1" flipV="1">
              <a:off x="3747978" y="2560674"/>
              <a:ext cx="1508407" cy="865908"/>
            </a:xfrm>
            <a:prstGeom prst="line">
              <a:avLst/>
            </a:prstGeom>
            <a:ln w="101600" cap="rnd">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2E4E460-BC97-D143-A595-DD477E86183A}"/>
                </a:ext>
              </a:extLst>
            </p:cNvPr>
            <p:cNvCxnSpPr>
              <a:cxnSpLocks/>
              <a:stCxn id="8" idx="4"/>
              <a:endCxn id="10" idx="0"/>
            </p:cNvCxnSpPr>
            <p:nvPr/>
          </p:nvCxnSpPr>
          <p:spPr>
            <a:xfrm>
              <a:off x="1609545" y="3426582"/>
              <a:ext cx="208157" cy="1136110"/>
            </a:xfrm>
            <a:prstGeom prst="line">
              <a:avLst/>
            </a:prstGeom>
            <a:ln w="101600" cap="rnd">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8BDF648-CF40-8646-A5E9-74E9D3C96264}"/>
                </a:ext>
              </a:extLst>
            </p:cNvPr>
            <p:cNvCxnSpPr>
              <a:cxnSpLocks/>
              <a:stCxn id="9" idx="4"/>
              <a:endCxn id="10" idx="6"/>
            </p:cNvCxnSpPr>
            <p:nvPr/>
          </p:nvCxnSpPr>
          <p:spPr>
            <a:xfrm flipH="1">
              <a:off x="2180337" y="2923309"/>
              <a:ext cx="1205006" cy="2002019"/>
            </a:xfrm>
            <a:prstGeom prst="line">
              <a:avLst/>
            </a:prstGeom>
            <a:ln w="101600" cap="rnd">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7CAE79D-38AD-F146-86E5-50036E916B17}"/>
                </a:ext>
              </a:extLst>
            </p:cNvPr>
            <p:cNvCxnSpPr>
              <a:cxnSpLocks/>
              <a:stCxn id="12" idx="2"/>
              <a:endCxn id="10" idx="6"/>
            </p:cNvCxnSpPr>
            <p:nvPr/>
          </p:nvCxnSpPr>
          <p:spPr>
            <a:xfrm flipH="1" flipV="1">
              <a:off x="2180337" y="4925328"/>
              <a:ext cx="1777890" cy="152400"/>
            </a:xfrm>
            <a:prstGeom prst="line">
              <a:avLst/>
            </a:prstGeom>
            <a:ln w="101600" cap="rnd">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80F0C02-EA45-494F-98D0-25232CB55FBD}"/>
                </a:ext>
              </a:extLst>
            </p:cNvPr>
            <p:cNvCxnSpPr>
              <a:cxnSpLocks/>
              <a:stCxn id="13" idx="2"/>
              <a:endCxn id="12" idx="6"/>
            </p:cNvCxnSpPr>
            <p:nvPr/>
          </p:nvCxnSpPr>
          <p:spPr>
            <a:xfrm flipH="1">
              <a:off x="4683498" y="5052075"/>
              <a:ext cx="950468" cy="25653"/>
            </a:xfrm>
            <a:prstGeom prst="line">
              <a:avLst/>
            </a:prstGeom>
            <a:ln w="101600" cap="rnd">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1440100-F89A-584C-9721-81B85B2CBE36}"/>
                </a:ext>
              </a:extLst>
            </p:cNvPr>
            <p:cNvCxnSpPr>
              <a:cxnSpLocks/>
              <a:stCxn id="12" idx="0"/>
              <a:endCxn id="11" idx="4"/>
            </p:cNvCxnSpPr>
            <p:nvPr/>
          </p:nvCxnSpPr>
          <p:spPr>
            <a:xfrm flipV="1">
              <a:off x="4320863" y="4151853"/>
              <a:ext cx="935522" cy="563239"/>
            </a:xfrm>
            <a:prstGeom prst="line">
              <a:avLst/>
            </a:prstGeom>
            <a:ln w="101600" cap="rnd">
              <a:solidFill>
                <a:srgbClr val="92D050"/>
              </a:solidFill>
            </a:ln>
            <a:effectLst/>
          </p:spPr>
          <p:style>
            <a:lnRef idx="2">
              <a:schemeClr val="accent1"/>
            </a:lnRef>
            <a:fillRef idx="0">
              <a:schemeClr val="accent1"/>
            </a:fillRef>
            <a:effectRef idx="1">
              <a:schemeClr val="accent1"/>
            </a:effectRef>
            <a:fontRef idx="minor">
              <a:schemeClr val="tx1"/>
            </a:fontRef>
          </p:style>
        </p:cxnSp>
      </p:grpSp>
      <p:sp>
        <p:nvSpPr>
          <p:cNvPr id="42" name="TextBox 41">
            <a:extLst>
              <a:ext uri="{FF2B5EF4-FFF2-40B4-BE49-F238E27FC236}">
                <a16:creationId xmlns:a16="http://schemas.microsoft.com/office/drawing/2014/main" id="{67DC4B60-1DE4-E44C-8EB7-A316B59B5DDE}"/>
              </a:ext>
            </a:extLst>
          </p:cNvPr>
          <p:cNvSpPr txBox="1"/>
          <p:nvPr/>
        </p:nvSpPr>
        <p:spPr>
          <a:xfrm>
            <a:off x="6747164" y="3685309"/>
            <a:ext cx="1324145" cy="1200329"/>
          </a:xfrm>
          <a:prstGeom prst="rect">
            <a:avLst/>
          </a:prstGeom>
          <a:noFill/>
        </p:spPr>
        <p:txBody>
          <a:bodyPr wrap="none" rtlCol="0">
            <a:spAutoFit/>
          </a:bodyPr>
          <a:lstStyle/>
          <a:p>
            <a:r>
              <a:rPr lang="en-US" dirty="0">
                <a:solidFill>
                  <a:srgbClr val="92D050"/>
                </a:solidFill>
              </a:rPr>
              <a:t>Un-directed</a:t>
            </a:r>
          </a:p>
          <a:p>
            <a:r>
              <a:rPr lang="en-US" dirty="0">
                <a:solidFill>
                  <a:srgbClr val="92D050"/>
                </a:solidFill>
              </a:rPr>
              <a:t>Directed</a:t>
            </a:r>
          </a:p>
          <a:p>
            <a:r>
              <a:rPr lang="en-US" dirty="0">
                <a:solidFill>
                  <a:srgbClr val="92D050"/>
                </a:solidFill>
              </a:rPr>
              <a:t>Weighted</a:t>
            </a:r>
          </a:p>
          <a:p>
            <a:r>
              <a:rPr lang="en-US" dirty="0">
                <a:solidFill>
                  <a:srgbClr val="92D050"/>
                </a:solidFill>
              </a:rPr>
              <a:t>Unweighted</a:t>
            </a:r>
          </a:p>
        </p:txBody>
      </p:sp>
      <p:grpSp>
        <p:nvGrpSpPr>
          <p:cNvPr id="43" name="Group 42">
            <a:extLst>
              <a:ext uri="{FF2B5EF4-FFF2-40B4-BE49-F238E27FC236}">
                <a16:creationId xmlns:a16="http://schemas.microsoft.com/office/drawing/2014/main" id="{9A5CCA23-45FE-3B42-BD17-A406220A815B}"/>
              </a:ext>
            </a:extLst>
          </p:cNvPr>
          <p:cNvGrpSpPr/>
          <p:nvPr/>
        </p:nvGrpSpPr>
        <p:grpSpPr>
          <a:xfrm>
            <a:off x="1606905" y="2570105"/>
            <a:ext cx="4024421" cy="2517054"/>
            <a:chOff x="1609545" y="2560674"/>
            <a:chExt cx="4024421" cy="2517054"/>
          </a:xfrm>
        </p:grpSpPr>
        <p:cxnSp>
          <p:nvCxnSpPr>
            <p:cNvPr id="44" name="Straight Connector 43">
              <a:extLst>
                <a:ext uri="{FF2B5EF4-FFF2-40B4-BE49-F238E27FC236}">
                  <a16:creationId xmlns:a16="http://schemas.microsoft.com/office/drawing/2014/main" id="{B4F646B4-B28F-7743-8DA4-A3BCE6AD844C}"/>
                </a:ext>
              </a:extLst>
            </p:cNvPr>
            <p:cNvCxnSpPr>
              <a:cxnSpLocks/>
            </p:cNvCxnSpPr>
            <p:nvPr/>
          </p:nvCxnSpPr>
          <p:spPr>
            <a:xfrm flipV="1">
              <a:off x="1609545" y="2560674"/>
              <a:ext cx="1413162" cy="140637"/>
            </a:xfrm>
            <a:prstGeom prst="line">
              <a:avLst/>
            </a:prstGeom>
            <a:ln w="1016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3427A386-65DC-EA45-B47C-F3552B832F3C}"/>
                </a:ext>
              </a:extLst>
            </p:cNvPr>
            <p:cNvCxnSpPr>
              <a:cxnSpLocks/>
            </p:cNvCxnSpPr>
            <p:nvPr/>
          </p:nvCxnSpPr>
          <p:spPr>
            <a:xfrm flipH="1" flipV="1">
              <a:off x="3747978" y="2560674"/>
              <a:ext cx="1508407" cy="865908"/>
            </a:xfrm>
            <a:prstGeom prst="line">
              <a:avLst/>
            </a:prstGeom>
            <a:ln w="1016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021744D3-296B-A449-AE72-E3B15D106022}"/>
                </a:ext>
              </a:extLst>
            </p:cNvPr>
            <p:cNvCxnSpPr>
              <a:cxnSpLocks/>
            </p:cNvCxnSpPr>
            <p:nvPr/>
          </p:nvCxnSpPr>
          <p:spPr>
            <a:xfrm>
              <a:off x="1609545" y="3426582"/>
              <a:ext cx="208157" cy="1136110"/>
            </a:xfrm>
            <a:prstGeom prst="line">
              <a:avLst/>
            </a:prstGeom>
            <a:ln w="1016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7E1DC646-867A-B040-A2F7-C405CA867617}"/>
                </a:ext>
              </a:extLst>
            </p:cNvPr>
            <p:cNvCxnSpPr>
              <a:cxnSpLocks/>
            </p:cNvCxnSpPr>
            <p:nvPr/>
          </p:nvCxnSpPr>
          <p:spPr>
            <a:xfrm flipH="1">
              <a:off x="2180337" y="2923309"/>
              <a:ext cx="1205006" cy="2002019"/>
            </a:xfrm>
            <a:prstGeom prst="line">
              <a:avLst/>
            </a:prstGeom>
            <a:ln w="1016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0C17DDE-2EBD-A249-8AB0-BCA880A0B39F}"/>
                </a:ext>
              </a:extLst>
            </p:cNvPr>
            <p:cNvCxnSpPr>
              <a:cxnSpLocks/>
            </p:cNvCxnSpPr>
            <p:nvPr/>
          </p:nvCxnSpPr>
          <p:spPr>
            <a:xfrm flipH="1" flipV="1">
              <a:off x="2180337" y="4925328"/>
              <a:ext cx="1777890" cy="152400"/>
            </a:xfrm>
            <a:prstGeom prst="line">
              <a:avLst/>
            </a:prstGeom>
            <a:ln w="1016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C4C0A8BC-35DC-6A45-82DC-13A39CB6B1FA}"/>
                </a:ext>
              </a:extLst>
            </p:cNvPr>
            <p:cNvCxnSpPr>
              <a:cxnSpLocks/>
            </p:cNvCxnSpPr>
            <p:nvPr/>
          </p:nvCxnSpPr>
          <p:spPr>
            <a:xfrm flipH="1">
              <a:off x="4683498" y="5052075"/>
              <a:ext cx="950468" cy="25653"/>
            </a:xfrm>
            <a:prstGeom prst="line">
              <a:avLst/>
            </a:prstGeom>
            <a:ln w="1016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3EBA7BB-8035-9D40-91B4-3EE09CE3065E}"/>
                </a:ext>
              </a:extLst>
            </p:cNvPr>
            <p:cNvCxnSpPr>
              <a:cxnSpLocks/>
            </p:cNvCxnSpPr>
            <p:nvPr/>
          </p:nvCxnSpPr>
          <p:spPr>
            <a:xfrm flipV="1">
              <a:off x="4320863" y="4151853"/>
              <a:ext cx="935522" cy="563239"/>
            </a:xfrm>
            <a:prstGeom prst="line">
              <a:avLst/>
            </a:prstGeom>
            <a:ln w="1016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2E1B7BFC-F80A-2C4E-85F9-135C48797367}"/>
              </a:ext>
            </a:extLst>
          </p:cNvPr>
          <p:cNvGrpSpPr/>
          <p:nvPr/>
        </p:nvGrpSpPr>
        <p:grpSpPr>
          <a:xfrm>
            <a:off x="1593050" y="2570103"/>
            <a:ext cx="4024421" cy="2517054"/>
            <a:chOff x="1609545" y="2560674"/>
            <a:chExt cx="4024421" cy="2517054"/>
          </a:xfrm>
        </p:grpSpPr>
        <p:cxnSp>
          <p:nvCxnSpPr>
            <p:cNvPr id="30" name="Straight Connector 29">
              <a:extLst>
                <a:ext uri="{FF2B5EF4-FFF2-40B4-BE49-F238E27FC236}">
                  <a16:creationId xmlns:a16="http://schemas.microsoft.com/office/drawing/2014/main" id="{7F515134-F8CD-6C40-BCAF-271AC3A3731A}"/>
                </a:ext>
              </a:extLst>
            </p:cNvPr>
            <p:cNvCxnSpPr>
              <a:cxnSpLocks/>
            </p:cNvCxnSpPr>
            <p:nvPr/>
          </p:nvCxnSpPr>
          <p:spPr>
            <a:xfrm flipV="1">
              <a:off x="1609545" y="2560674"/>
              <a:ext cx="1413162" cy="140637"/>
            </a:xfrm>
            <a:prstGeom prst="line">
              <a:avLst/>
            </a:prstGeom>
            <a:ln w="635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D4EB6CD-C55F-B147-AE98-AE73E5E007D5}"/>
                </a:ext>
              </a:extLst>
            </p:cNvPr>
            <p:cNvCxnSpPr>
              <a:cxnSpLocks/>
            </p:cNvCxnSpPr>
            <p:nvPr/>
          </p:nvCxnSpPr>
          <p:spPr>
            <a:xfrm flipH="1" flipV="1">
              <a:off x="3747978" y="2560674"/>
              <a:ext cx="1508407" cy="865908"/>
            </a:xfrm>
            <a:prstGeom prst="line">
              <a:avLst/>
            </a:prstGeom>
            <a:ln w="142875"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0833160D-E794-934B-B6C4-0DDAE9D6A8A0}"/>
                </a:ext>
              </a:extLst>
            </p:cNvPr>
            <p:cNvCxnSpPr>
              <a:cxnSpLocks/>
            </p:cNvCxnSpPr>
            <p:nvPr/>
          </p:nvCxnSpPr>
          <p:spPr>
            <a:xfrm>
              <a:off x="1609545" y="3426582"/>
              <a:ext cx="208157" cy="1136110"/>
            </a:xfrm>
            <a:prstGeom prst="line">
              <a:avLst/>
            </a:prstGeom>
            <a:ln w="136525"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D976F25-1FFB-B34F-B2F0-6DF4E766AA43}"/>
                </a:ext>
              </a:extLst>
            </p:cNvPr>
            <p:cNvCxnSpPr>
              <a:cxnSpLocks/>
            </p:cNvCxnSpPr>
            <p:nvPr/>
          </p:nvCxnSpPr>
          <p:spPr>
            <a:xfrm flipH="1">
              <a:off x="2180337" y="2923309"/>
              <a:ext cx="1205006" cy="2002019"/>
            </a:xfrm>
            <a:prstGeom prst="line">
              <a:avLst/>
            </a:prstGeom>
            <a:ln w="22225"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A554B3C-5E08-A649-8686-226BC377A170}"/>
                </a:ext>
              </a:extLst>
            </p:cNvPr>
            <p:cNvCxnSpPr>
              <a:cxnSpLocks/>
            </p:cNvCxnSpPr>
            <p:nvPr/>
          </p:nvCxnSpPr>
          <p:spPr>
            <a:xfrm flipH="1" flipV="1">
              <a:off x="2180337" y="4925328"/>
              <a:ext cx="1777890" cy="152400"/>
            </a:xfrm>
            <a:prstGeom prst="line">
              <a:avLst/>
            </a:prstGeom>
            <a:ln w="1651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E434C12-7101-AE41-97C3-9E05413922F3}"/>
                </a:ext>
              </a:extLst>
            </p:cNvPr>
            <p:cNvCxnSpPr>
              <a:cxnSpLocks/>
            </p:cNvCxnSpPr>
            <p:nvPr/>
          </p:nvCxnSpPr>
          <p:spPr>
            <a:xfrm flipH="1">
              <a:off x="4683498" y="5052075"/>
              <a:ext cx="950468" cy="25653"/>
            </a:xfrm>
            <a:prstGeom prst="line">
              <a:avLst/>
            </a:prstGeom>
            <a:ln w="381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6423F36-6BB0-3B40-9946-A4E7F1F48046}"/>
                </a:ext>
              </a:extLst>
            </p:cNvPr>
            <p:cNvCxnSpPr>
              <a:cxnSpLocks/>
            </p:cNvCxnSpPr>
            <p:nvPr/>
          </p:nvCxnSpPr>
          <p:spPr>
            <a:xfrm flipV="1">
              <a:off x="4320863" y="4151853"/>
              <a:ext cx="935522" cy="563239"/>
            </a:xfrm>
            <a:prstGeom prst="line">
              <a:avLst/>
            </a:prstGeom>
            <a:ln w="12700" cap="rnd">
              <a:solidFill>
                <a:srgbClr val="92D050"/>
              </a:solidFill>
              <a:head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3238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subTnLst>
                                    <p:set>
                                      <p:cBhvr override="childStyle">
                                        <p:cTn dur="1" fill="hold" display="0" masterRel="nextClick" afterEffect="1"/>
                                        <p:tgtEl>
                                          <p:spTgt spid="43"/>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FCFB78-9117-6648-8F81-CBD97216CDD8}"/>
              </a:ext>
            </a:extLst>
          </p:cNvPr>
          <p:cNvSpPr/>
          <p:nvPr/>
        </p:nvSpPr>
        <p:spPr>
          <a:xfrm>
            <a:off x="0" y="1453783"/>
            <a:ext cx="9144000" cy="47614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F17C48-E9EC-5949-8ED2-89886667B391}"/>
              </a:ext>
            </a:extLst>
          </p:cNvPr>
          <p:cNvSpPr>
            <a:spLocks noGrp="1"/>
          </p:cNvSpPr>
          <p:nvPr>
            <p:ph type="title"/>
          </p:nvPr>
        </p:nvSpPr>
        <p:spPr/>
        <p:txBody>
          <a:bodyPr/>
          <a:lstStyle/>
          <a:p>
            <a:r>
              <a:rPr lang="en-US" dirty="0">
                <a:solidFill>
                  <a:schemeClr val="bg1"/>
                </a:solidFill>
              </a:rPr>
              <a:t>Gene Regulatory Networks (GRNs)</a:t>
            </a:r>
          </a:p>
        </p:txBody>
      </p:sp>
      <p:sp>
        <p:nvSpPr>
          <p:cNvPr id="7" name="TextBox 6">
            <a:extLst>
              <a:ext uri="{FF2B5EF4-FFF2-40B4-BE49-F238E27FC236}">
                <a16:creationId xmlns:a16="http://schemas.microsoft.com/office/drawing/2014/main" id="{D95E0331-0B91-644C-8ACC-83BFFF731F29}"/>
              </a:ext>
            </a:extLst>
          </p:cNvPr>
          <p:cNvSpPr txBox="1"/>
          <p:nvPr/>
        </p:nvSpPr>
        <p:spPr>
          <a:xfrm>
            <a:off x="1063319" y="2469422"/>
            <a:ext cx="1099788" cy="369332"/>
          </a:xfrm>
          <a:prstGeom prst="rect">
            <a:avLst/>
          </a:prstGeom>
          <a:noFill/>
        </p:spPr>
        <p:txBody>
          <a:bodyPr wrap="none" rtlCol="0">
            <a:spAutoFit/>
          </a:bodyPr>
          <a:lstStyle/>
          <a:p>
            <a:r>
              <a:rPr lang="en-US" dirty="0"/>
              <a:t>DNA level</a:t>
            </a:r>
          </a:p>
        </p:txBody>
      </p:sp>
      <p:sp>
        <p:nvSpPr>
          <p:cNvPr id="46" name="Freeform 45">
            <a:extLst>
              <a:ext uri="{FF2B5EF4-FFF2-40B4-BE49-F238E27FC236}">
                <a16:creationId xmlns:a16="http://schemas.microsoft.com/office/drawing/2014/main" id="{2CBC19C2-DD50-C44F-8E9E-225F47AD7226}"/>
              </a:ext>
            </a:extLst>
          </p:cNvPr>
          <p:cNvSpPr/>
          <p:nvPr/>
        </p:nvSpPr>
        <p:spPr>
          <a:xfrm>
            <a:off x="5993068" y="3467834"/>
            <a:ext cx="387119" cy="447267"/>
          </a:xfrm>
          <a:custGeom>
            <a:avLst/>
            <a:gdLst>
              <a:gd name="connsiteX0" fmla="*/ 186885 w 387119"/>
              <a:gd name="connsiteY0" fmla="*/ 180289 h 447267"/>
              <a:gd name="connsiteX1" fmla="*/ 180211 w 387119"/>
              <a:gd name="connsiteY1" fmla="*/ 110207 h 447267"/>
              <a:gd name="connsiteX2" fmla="*/ 176873 w 387119"/>
              <a:gd name="connsiteY2" fmla="*/ 100195 h 447267"/>
              <a:gd name="connsiteX3" fmla="*/ 173536 w 387119"/>
              <a:gd name="connsiteY3" fmla="*/ 86846 h 447267"/>
              <a:gd name="connsiteX4" fmla="*/ 166862 w 387119"/>
              <a:gd name="connsiteY4" fmla="*/ 76835 h 447267"/>
              <a:gd name="connsiteX5" fmla="*/ 150175 w 387119"/>
              <a:gd name="connsiteY5" fmla="*/ 53474 h 447267"/>
              <a:gd name="connsiteX6" fmla="*/ 106792 w 387119"/>
              <a:gd name="connsiteY6" fmla="*/ 36788 h 447267"/>
              <a:gd name="connsiteX7" fmla="*/ 36710 w 387119"/>
              <a:gd name="connsiteY7" fmla="*/ 40125 h 447267"/>
              <a:gd name="connsiteX8" fmla="*/ 26698 w 387119"/>
              <a:gd name="connsiteY8" fmla="*/ 43462 h 447267"/>
              <a:gd name="connsiteX9" fmla="*/ 13349 w 387119"/>
              <a:gd name="connsiteY9" fmla="*/ 56811 h 447267"/>
              <a:gd name="connsiteX10" fmla="*/ 10012 w 387119"/>
              <a:gd name="connsiteY10" fmla="*/ 66823 h 447267"/>
              <a:gd name="connsiteX11" fmla="*/ 3338 w 387119"/>
              <a:gd name="connsiteY11" fmla="*/ 73498 h 447267"/>
              <a:gd name="connsiteX12" fmla="*/ 0 w 387119"/>
              <a:gd name="connsiteY12" fmla="*/ 86846 h 447267"/>
              <a:gd name="connsiteX13" fmla="*/ 3338 w 387119"/>
              <a:gd name="connsiteY13" fmla="*/ 163603 h 447267"/>
              <a:gd name="connsiteX14" fmla="*/ 16686 w 387119"/>
              <a:gd name="connsiteY14" fmla="*/ 210324 h 447267"/>
              <a:gd name="connsiteX15" fmla="*/ 23361 w 387119"/>
              <a:gd name="connsiteY15" fmla="*/ 237022 h 447267"/>
              <a:gd name="connsiteX16" fmla="*/ 43384 w 387119"/>
              <a:gd name="connsiteY16" fmla="*/ 263719 h 447267"/>
              <a:gd name="connsiteX17" fmla="*/ 50059 w 387119"/>
              <a:gd name="connsiteY17" fmla="*/ 273731 h 447267"/>
              <a:gd name="connsiteX18" fmla="*/ 53396 w 387119"/>
              <a:gd name="connsiteY18" fmla="*/ 283743 h 447267"/>
              <a:gd name="connsiteX19" fmla="*/ 66745 w 387119"/>
              <a:gd name="connsiteY19" fmla="*/ 300429 h 447267"/>
              <a:gd name="connsiteX20" fmla="*/ 86768 w 387119"/>
              <a:gd name="connsiteY20" fmla="*/ 327127 h 447267"/>
              <a:gd name="connsiteX21" fmla="*/ 93443 w 387119"/>
              <a:gd name="connsiteY21" fmla="*/ 333801 h 447267"/>
              <a:gd name="connsiteX22" fmla="*/ 113466 w 387119"/>
              <a:gd name="connsiteY22" fmla="*/ 347150 h 447267"/>
              <a:gd name="connsiteX23" fmla="*/ 130152 w 387119"/>
              <a:gd name="connsiteY23" fmla="*/ 357162 h 447267"/>
              <a:gd name="connsiteX24" fmla="*/ 153513 w 387119"/>
              <a:gd name="connsiteY24" fmla="*/ 373848 h 447267"/>
              <a:gd name="connsiteX25" fmla="*/ 176873 w 387119"/>
              <a:gd name="connsiteY25" fmla="*/ 387197 h 447267"/>
              <a:gd name="connsiteX26" fmla="*/ 203571 w 387119"/>
              <a:gd name="connsiteY26" fmla="*/ 410557 h 447267"/>
              <a:gd name="connsiteX27" fmla="*/ 213583 w 387119"/>
              <a:gd name="connsiteY27" fmla="*/ 413895 h 447267"/>
              <a:gd name="connsiteX28" fmla="*/ 220257 w 387119"/>
              <a:gd name="connsiteY28" fmla="*/ 423906 h 447267"/>
              <a:gd name="connsiteX29" fmla="*/ 240281 w 387119"/>
              <a:gd name="connsiteY29" fmla="*/ 433918 h 447267"/>
              <a:gd name="connsiteX30" fmla="*/ 250292 w 387119"/>
              <a:gd name="connsiteY30" fmla="*/ 440592 h 447267"/>
              <a:gd name="connsiteX31" fmla="*/ 270316 w 387119"/>
              <a:gd name="connsiteY31" fmla="*/ 447267 h 447267"/>
              <a:gd name="connsiteX32" fmla="*/ 297013 w 387119"/>
              <a:gd name="connsiteY32" fmla="*/ 440592 h 447267"/>
              <a:gd name="connsiteX33" fmla="*/ 303688 w 387119"/>
              <a:gd name="connsiteY33" fmla="*/ 433918 h 447267"/>
              <a:gd name="connsiteX34" fmla="*/ 320374 w 387119"/>
              <a:gd name="connsiteY34" fmla="*/ 420569 h 447267"/>
              <a:gd name="connsiteX35" fmla="*/ 320374 w 387119"/>
              <a:gd name="connsiteY35" fmla="*/ 400546 h 447267"/>
              <a:gd name="connsiteX36" fmla="*/ 317037 w 387119"/>
              <a:gd name="connsiteY36" fmla="*/ 350487 h 447267"/>
              <a:gd name="connsiteX37" fmla="*/ 303688 w 387119"/>
              <a:gd name="connsiteY37" fmla="*/ 320452 h 447267"/>
              <a:gd name="connsiteX38" fmla="*/ 297013 w 387119"/>
              <a:gd name="connsiteY38" fmla="*/ 293754 h 447267"/>
              <a:gd name="connsiteX39" fmla="*/ 290339 w 387119"/>
              <a:gd name="connsiteY39" fmla="*/ 273731 h 447267"/>
              <a:gd name="connsiteX40" fmla="*/ 290339 w 387119"/>
              <a:gd name="connsiteY40" fmla="*/ 223673 h 447267"/>
              <a:gd name="connsiteX41" fmla="*/ 297013 w 387119"/>
              <a:gd name="connsiteY41" fmla="*/ 216998 h 447267"/>
              <a:gd name="connsiteX42" fmla="*/ 317037 w 387119"/>
              <a:gd name="connsiteY42" fmla="*/ 210324 h 447267"/>
              <a:gd name="connsiteX43" fmla="*/ 337060 w 387119"/>
              <a:gd name="connsiteY43" fmla="*/ 203649 h 447267"/>
              <a:gd name="connsiteX44" fmla="*/ 347072 w 387119"/>
              <a:gd name="connsiteY44" fmla="*/ 200312 h 447267"/>
              <a:gd name="connsiteX45" fmla="*/ 357084 w 387119"/>
              <a:gd name="connsiteY45" fmla="*/ 196975 h 447267"/>
              <a:gd name="connsiteX46" fmla="*/ 363758 w 387119"/>
              <a:gd name="connsiteY46" fmla="*/ 190300 h 447267"/>
              <a:gd name="connsiteX47" fmla="*/ 377107 w 387119"/>
              <a:gd name="connsiteY47" fmla="*/ 170277 h 447267"/>
              <a:gd name="connsiteX48" fmla="*/ 383781 w 387119"/>
              <a:gd name="connsiteY48" fmla="*/ 150254 h 447267"/>
              <a:gd name="connsiteX49" fmla="*/ 387119 w 387119"/>
              <a:gd name="connsiteY49" fmla="*/ 140242 h 447267"/>
              <a:gd name="connsiteX50" fmla="*/ 383781 w 387119"/>
              <a:gd name="connsiteY50" fmla="*/ 86846 h 447267"/>
              <a:gd name="connsiteX51" fmla="*/ 380444 w 387119"/>
              <a:gd name="connsiteY51" fmla="*/ 76835 h 447267"/>
              <a:gd name="connsiteX52" fmla="*/ 363758 w 387119"/>
              <a:gd name="connsiteY52" fmla="*/ 63486 h 447267"/>
              <a:gd name="connsiteX53" fmla="*/ 343735 w 387119"/>
              <a:gd name="connsiteY53" fmla="*/ 43462 h 447267"/>
              <a:gd name="connsiteX54" fmla="*/ 337060 w 387119"/>
              <a:gd name="connsiteY54" fmla="*/ 36788 h 447267"/>
              <a:gd name="connsiteX55" fmla="*/ 320374 w 387119"/>
              <a:gd name="connsiteY55" fmla="*/ 20102 h 447267"/>
              <a:gd name="connsiteX56" fmla="*/ 303688 w 387119"/>
              <a:gd name="connsiteY56" fmla="*/ 10090 h 447267"/>
              <a:gd name="connsiteX57" fmla="*/ 287002 w 387119"/>
              <a:gd name="connsiteY57" fmla="*/ 79 h 447267"/>
              <a:gd name="connsiteX58" fmla="*/ 266978 w 387119"/>
              <a:gd name="connsiteY58" fmla="*/ 6753 h 447267"/>
              <a:gd name="connsiteX59" fmla="*/ 256967 w 387119"/>
              <a:gd name="connsiteY59" fmla="*/ 13427 h 447267"/>
              <a:gd name="connsiteX60" fmla="*/ 253629 w 387119"/>
              <a:gd name="connsiteY60" fmla="*/ 23439 h 447267"/>
              <a:gd name="connsiteX61" fmla="*/ 246955 w 387119"/>
              <a:gd name="connsiteY61" fmla="*/ 30114 h 447267"/>
              <a:gd name="connsiteX62" fmla="*/ 240281 w 387119"/>
              <a:gd name="connsiteY62" fmla="*/ 50137 h 447267"/>
              <a:gd name="connsiteX63" fmla="*/ 236943 w 387119"/>
              <a:gd name="connsiteY63" fmla="*/ 63486 h 447267"/>
              <a:gd name="connsiteX64" fmla="*/ 230269 w 387119"/>
              <a:gd name="connsiteY64" fmla="*/ 83509 h 447267"/>
              <a:gd name="connsiteX65" fmla="*/ 223594 w 387119"/>
              <a:gd name="connsiteY65" fmla="*/ 103533 h 447267"/>
              <a:gd name="connsiteX66" fmla="*/ 216920 w 387119"/>
              <a:gd name="connsiteY66" fmla="*/ 113544 h 447267"/>
              <a:gd name="connsiteX67" fmla="*/ 210246 w 387119"/>
              <a:gd name="connsiteY67" fmla="*/ 133568 h 447267"/>
              <a:gd name="connsiteX68" fmla="*/ 206908 w 387119"/>
              <a:gd name="connsiteY68" fmla="*/ 143579 h 447267"/>
              <a:gd name="connsiteX69" fmla="*/ 200234 w 387119"/>
              <a:gd name="connsiteY69" fmla="*/ 150254 h 447267"/>
              <a:gd name="connsiteX70" fmla="*/ 186885 w 387119"/>
              <a:gd name="connsiteY70" fmla="*/ 180289 h 44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87119" h="447267">
                <a:moveTo>
                  <a:pt x="186885" y="180289"/>
                </a:moveTo>
                <a:cubicBezTo>
                  <a:pt x="183548" y="173615"/>
                  <a:pt x="183122" y="133492"/>
                  <a:pt x="180211" y="110207"/>
                </a:cubicBezTo>
                <a:cubicBezTo>
                  <a:pt x="179775" y="106716"/>
                  <a:pt x="177840" y="103578"/>
                  <a:pt x="176873" y="100195"/>
                </a:cubicBezTo>
                <a:cubicBezTo>
                  <a:pt x="175613" y="95785"/>
                  <a:pt x="175343" y="91062"/>
                  <a:pt x="173536" y="86846"/>
                </a:cubicBezTo>
                <a:cubicBezTo>
                  <a:pt x="171956" y="83160"/>
                  <a:pt x="168988" y="80236"/>
                  <a:pt x="166862" y="76835"/>
                </a:cubicBezTo>
                <a:cubicBezTo>
                  <a:pt x="165079" y="73982"/>
                  <a:pt x="156659" y="56716"/>
                  <a:pt x="150175" y="53474"/>
                </a:cubicBezTo>
                <a:cubicBezTo>
                  <a:pt x="135520" y="46146"/>
                  <a:pt x="121715" y="41762"/>
                  <a:pt x="106792" y="36788"/>
                </a:cubicBezTo>
                <a:cubicBezTo>
                  <a:pt x="83431" y="37900"/>
                  <a:pt x="60016" y="38183"/>
                  <a:pt x="36710" y="40125"/>
                </a:cubicBezTo>
                <a:cubicBezTo>
                  <a:pt x="33204" y="40417"/>
                  <a:pt x="29561" y="41417"/>
                  <a:pt x="26698" y="43462"/>
                </a:cubicBezTo>
                <a:cubicBezTo>
                  <a:pt x="21577" y="47120"/>
                  <a:pt x="13349" y="56811"/>
                  <a:pt x="13349" y="56811"/>
                </a:cubicBezTo>
                <a:cubicBezTo>
                  <a:pt x="12237" y="60148"/>
                  <a:pt x="11822" y="63806"/>
                  <a:pt x="10012" y="66823"/>
                </a:cubicBezTo>
                <a:cubicBezTo>
                  <a:pt x="8393" y="69521"/>
                  <a:pt x="4745" y="70684"/>
                  <a:pt x="3338" y="73498"/>
                </a:cubicBezTo>
                <a:cubicBezTo>
                  <a:pt x="1287" y="77600"/>
                  <a:pt x="1113" y="82397"/>
                  <a:pt x="0" y="86846"/>
                </a:cubicBezTo>
                <a:cubicBezTo>
                  <a:pt x="1113" y="112432"/>
                  <a:pt x="871" y="138112"/>
                  <a:pt x="3338" y="163603"/>
                </a:cubicBezTo>
                <a:cubicBezTo>
                  <a:pt x="6446" y="195717"/>
                  <a:pt x="11156" y="182678"/>
                  <a:pt x="16686" y="210324"/>
                </a:cubicBezTo>
                <a:cubicBezTo>
                  <a:pt x="17265" y="213220"/>
                  <a:pt x="20369" y="232321"/>
                  <a:pt x="23361" y="237022"/>
                </a:cubicBezTo>
                <a:cubicBezTo>
                  <a:pt x="29333" y="246407"/>
                  <a:pt x="37213" y="254464"/>
                  <a:pt x="43384" y="263719"/>
                </a:cubicBezTo>
                <a:lnTo>
                  <a:pt x="50059" y="273731"/>
                </a:lnTo>
                <a:cubicBezTo>
                  <a:pt x="51171" y="277068"/>
                  <a:pt x="51823" y="280597"/>
                  <a:pt x="53396" y="283743"/>
                </a:cubicBezTo>
                <a:cubicBezTo>
                  <a:pt x="57605" y="292162"/>
                  <a:pt x="60537" y="294221"/>
                  <a:pt x="66745" y="300429"/>
                </a:cubicBezTo>
                <a:cubicBezTo>
                  <a:pt x="72569" y="317903"/>
                  <a:pt x="67595" y="307955"/>
                  <a:pt x="86768" y="327127"/>
                </a:cubicBezTo>
                <a:cubicBezTo>
                  <a:pt x="88993" y="329352"/>
                  <a:pt x="90825" y="332056"/>
                  <a:pt x="93443" y="333801"/>
                </a:cubicBezTo>
                <a:cubicBezTo>
                  <a:pt x="100117" y="338251"/>
                  <a:pt x="107794" y="341477"/>
                  <a:pt x="113466" y="347150"/>
                </a:cubicBezTo>
                <a:cubicBezTo>
                  <a:pt x="122627" y="356313"/>
                  <a:pt x="117155" y="352830"/>
                  <a:pt x="130152" y="357162"/>
                </a:cubicBezTo>
                <a:cubicBezTo>
                  <a:pt x="149239" y="376248"/>
                  <a:pt x="130085" y="359205"/>
                  <a:pt x="153513" y="373848"/>
                </a:cubicBezTo>
                <a:cubicBezTo>
                  <a:pt x="176602" y="388279"/>
                  <a:pt x="157205" y="380641"/>
                  <a:pt x="176873" y="387197"/>
                </a:cubicBezTo>
                <a:cubicBezTo>
                  <a:pt x="185576" y="395900"/>
                  <a:pt x="192531" y="405037"/>
                  <a:pt x="203571" y="410557"/>
                </a:cubicBezTo>
                <a:cubicBezTo>
                  <a:pt x="206718" y="412130"/>
                  <a:pt x="210246" y="412782"/>
                  <a:pt x="213583" y="413895"/>
                </a:cubicBezTo>
                <a:cubicBezTo>
                  <a:pt x="215808" y="417232"/>
                  <a:pt x="217421" y="421070"/>
                  <a:pt x="220257" y="423906"/>
                </a:cubicBezTo>
                <a:cubicBezTo>
                  <a:pt x="226727" y="430376"/>
                  <a:pt x="232137" y="431204"/>
                  <a:pt x="240281" y="433918"/>
                </a:cubicBezTo>
                <a:cubicBezTo>
                  <a:pt x="243618" y="436143"/>
                  <a:pt x="246627" y="438963"/>
                  <a:pt x="250292" y="440592"/>
                </a:cubicBezTo>
                <a:cubicBezTo>
                  <a:pt x="256721" y="443450"/>
                  <a:pt x="270316" y="447267"/>
                  <a:pt x="270316" y="447267"/>
                </a:cubicBezTo>
                <a:cubicBezTo>
                  <a:pt x="273911" y="446548"/>
                  <a:pt x="291879" y="443673"/>
                  <a:pt x="297013" y="440592"/>
                </a:cubicBezTo>
                <a:cubicBezTo>
                  <a:pt x="299711" y="438973"/>
                  <a:pt x="301231" y="435883"/>
                  <a:pt x="303688" y="433918"/>
                </a:cubicBezTo>
                <a:cubicBezTo>
                  <a:pt x="324726" y="417090"/>
                  <a:pt x="304268" y="436677"/>
                  <a:pt x="320374" y="420569"/>
                </a:cubicBezTo>
                <a:cubicBezTo>
                  <a:pt x="327048" y="400544"/>
                  <a:pt x="322599" y="420569"/>
                  <a:pt x="320374" y="400546"/>
                </a:cubicBezTo>
                <a:cubicBezTo>
                  <a:pt x="318527" y="383925"/>
                  <a:pt x="319402" y="367042"/>
                  <a:pt x="317037" y="350487"/>
                </a:cubicBezTo>
                <a:cubicBezTo>
                  <a:pt x="313594" y="326385"/>
                  <a:pt x="311699" y="336474"/>
                  <a:pt x="303688" y="320452"/>
                </a:cubicBezTo>
                <a:cubicBezTo>
                  <a:pt x="299639" y="312353"/>
                  <a:pt x="299297" y="302129"/>
                  <a:pt x="297013" y="293754"/>
                </a:cubicBezTo>
                <a:cubicBezTo>
                  <a:pt x="295162" y="286967"/>
                  <a:pt x="290339" y="273731"/>
                  <a:pt x="290339" y="273731"/>
                </a:cubicBezTo>
                <a:cubicBezTo>
                  <a:pt x="288794" y="258279"/>
                  <a:pt x="283614" y="239366"/>
                  <a:pt x="290339" y="223673"/>
                </a:cubicBezTo>
                <a:cubicBezTo>
                  <a:pt x="291578" y="220781"/>
                  <a:pt x="294199" y="218405"/>
                  <a:pt x="297013" y="216998"/>
                </a:cubicBezTo>
                <a:cubicBezTo>
                  <a:pt x="303306" y="213852"/>
                  <a:pt x="310362" y="212549"/>
                  <a:pt x="317037" y="210324"/>
                </a:cubicBezTo>
                <a:lnTo>
                  <a:pt x="337060" y="203649"/>
                </a:lnTo>
                <a:lnTo>
                  <a:pt x="347072" y="200312"/>
                </a:lnTo>
                <a:lnTo>
                  <a:pt x="357084" y="196975"/>
                </a:lnTo>
                <a:cubicBezTo>
                  <a:pt x="359309" y="194750"/>
                  <a:pt x="361870" y="192817"/>
                  <a:pt x="363758" y="190300"/>
                </a:cubicBezTo>
                <a:cubicBezTo>
                  <a:pt x="368571" y="183883"/>
                  <a:pt x="377107" y="170277"/>
                  <a:pt x="377107" y="170277"/>
                </a:cubicBezTo>
                <a:lnTo>
                  <a:pt x="383781" y="150254"/>
                </a:lnTo>
                <a:lnTo>
                  <a:pt x="387119" y="140242"/>
                </a:lnTo>
                <a:cubicBezTo>
                  <a:pt x="386006" y="122443"/>
                  <a:pt x="385648" y="104581"/>
                  <a:pt x="383781" y="86846"/>
                </a:cubicBezTo>
                <a:cubicBezTo>
                  <a:pt x="383413" y="83348"/>
                  <a:pt x="382254" y="79851"/>
                  <a:pt x="380444" y="76835"/>
                </a:cubicBezTo>
                <a:cubicBezTo>
                  <a:pt x="376433" y="70149"/>
                  <a:pt x="369379" y="68304"/>
                  <a:pt x="363758" y="63486"/>
                </a:cubicBezTo>
                <a:cubicBezTo>
                  <a:pt x="363735" y="63466"/>
                  <a:pt x="347083" y="46810"/>
                  <a:pt x="343735" y="43462"/>
                </a:cubicBezTo>
                <a:cubicBezTo>
                  <a:pt x="341510" y="41237"/>
                  <a:pt x="338805" y="39406"/>
                  <a:pt x="337060" y="36788"/>
                </a:cubicBezTo>
                <a:cubicBezTo>
                  <a:pt x="325618" y="19623"/>
                  <a:pt x="336267" y="32817"/>
                  <a:pt x="320374" y="20102"/>
                </a:cubicBezTo>
                <a:cubicBezTo>
                  <a:pt x="307284" y="9630"/>
                  <a:pt x="321077" y="15886"/>
                  <a:pt x="303688" y="10090"/>
                </a:cubicBezTo>
                <a:cubicBezTo>
                  <a:pt x="299176" y="5579"/>
                  <a:pt x="294799" y="-787"/>
                  <a:pt x="287002" y="79"/>
                </a:cubicBezTo>
                <a:cubicBezTo>
                  <a:pt x="280009" y="856"/>
                  <a:pt x="266978" y="6753"/>
                  <a:pt x="266978" y="6753"/>
                </a:cubicBezTo>
                <a:cubicBezTo>
                  <a:pt x="263641" y="8978"/>
                  <a:pt x="259472" y="10295"/>
                  <a:pt x="256967" y="13427"/>
                </a:cubicBezTo>
                <a:cubicBezTo>
                  <a:pt x="254769" y="16174"/>
                  <a:pt x="255439" y="20422"/>
                  <a:pt x="253629" y="23439"/>
                </a:cubicBezTo>
                <a:cubicBezTo>
                  <a:pt x="252010" y="26137"/>
                  <a:pt x="249180" y="27889"/>
                  <a:pt x="246955" y="30114"/>
                </a:cubicBezTo>
                <a:cubicBezTo>
                  <a:pt x="244730" y="36788"/>
                  <a:pt x="241988" y="43312"/>
                  <a:pt x="240281" y="50137"/>
                </a:cubicBezTo>
                <a:cubicBezTo>
                  <a:pt x="239168" y="54587"/>
                  <a:pt x="238261" y="59093"/>
                  <a:pt x="236943" y="63486"/>
                </a:cubicBezTo>
                <a:cubicBezTo>
                  <a:pt x="234921" y="70225"/>
                  <a:pt x="232494" y="76835"/>
                  <a:pt x="230269" y="83509"/>
                </a:cubicBezTo>
                <a:cubicBezTo>
                  <a:pt x="230267" y="83514"/>
                  <a:pt x="223597" y="103529"/>
                  <a:pt x="223594" y="103533"/>
                </a:cubicBezTo>
                <a:lnTo>
                  <a:pt x="216920" y="113544"/>
                </a:lnTo>
                <a:lnTo>
                  <a:pt x="210246" y="133568"/>
                </a:lnTo>
                <a:cubicBezTo>
                  <a:pt x="209134" y="136905"/>
                  <a:pt x="209395" y="141091"/>
                  <a:pt x="206908" y="143579"/>
                </a:cubicBezTo>
                <a:lnTo>
                  <a:pt x="200234" y="150254"/>
                </a:lnTo>
                <a:cubicBezTo>
                  <a:pt x="196399" y="161758"/>
                  <a:pt x="190222" y="186963"/>
                  <a:pt x="186885" y="180289"/>
                </a:cubicBezTo>
                <a:close/>
              </a:path>
            </a:pathLst>
          </a:custGeom>
          <a:pattFill prst="lgCheck">
            <a:fgClr>
              <a:schemeClr val="tx1"/>
            </a:fgClr>
            <a:bgClr>
              <a:schemeClr val="bg1"/>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FE6BE017-9698-9F46-8068-E088B7A99121}"/>
              </a:ext>
            </a:extLst>
          </p:cNvPr>
          <p:cNvSpPr/>
          <p:nvPr/>
        </p:nvSpPr>
        <p:spPr>
          <a:xfrm>
            <a:off x="5039695" y="2633205"/>
            <a:ext cx="729387" cy="83122"/>
          </a:xfrm>
          <a:prstGeom prst="rect">
            <a:avLst/>
          </a:prstGeom>
          <a:pattFill prst="lgCheck">
            <a:fgClr>
              <a:schemeClr val="tx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6" name="Elbow Connector 75">
            <a:extLst>
              <a:ext uri="{FF2B5EF4-FFF2-40B4-BE49-F238E27FC236}">
                <a16:creationId xmlns:a16="http://schemas.microsoft.com/office/drawing/2014/main" id="{3352B363-3F18-714D-9BFA-D5FFCC40481E}"/>
              </a:ext>
            </a:extLst>
          </p:cNvPr>
          <p:cNvCxnSpPr>
            <a:cxnSpLocks/>
          </p:cNvCxnSpPr>
          <p:nvPr/>
        </p:nvCxnSpPr>
        <p:spPr>
          <a:xfrm flipV="1">
            <a:off x="5039695" y="2526420"/>
            <a:ext cx="195990" cy="167399"/>
          </a:xfrm>
          <a:prstGeom prst="bentConnector3">
            <a:avLst>
              <a:gd name="adj1" fmla="val 626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4DD61EFE-F4FA-DD44-B998-89BFC0288FA6}"/>
              </a:ext>
            </a:extLst>
          </p:cNvPr>
          <p:cNvSpPr txBox="1"/>
          <p:nvPr/>
        </p:nvSpPr>
        <p:spPr>
          <a:xfrm>
            <a:off x="5039695" y="2100090"/>
            <a:ext cx="822341" cy="369332"/>
          </a:xfrm>
          <a:prstGeom prst="rect">
            <a:avLst/>
          </a:prstGeom>
          <a:noFill/>
        </p:spPr>
        <p:txBody>
          <a:bodyPr wrap="none" rtlCol="0">
            <a:spAutoFit/>
          </a:bodyPr>
          <a:lstStyle/>
          <a:p>
            <a:r>
              <a:rPr lang="en-US" dirty="0"/>
              <a:t>gene B</a:t>
            </a:r>
          </a:p>
        </p:txBody>
      </p:sp>
      <p:sp>
        <p:nvSpPr>
          <p:cNvPr id="78" name="Down Arrow 77">
            <a:extLst>
              <a:ext uri="{FF2B5EF4-FFF2-40B4-BE49-F238E27FC236}">
                <a16:creationId xmlns:a16="http://schemas.microsoft.com/office/drawing/2014/main" id="{912ED7E7-1C52-9E4B-9275-4A505351ACF9}"/>
              </a:ext>
            </a:extLst>
          </p:cNvPr>
          <p:cNvSpPr/>
          <p:nvPr/>
        </p:nvSpPr>
        <p:spPr>
          <a:xfrm>
            <a:off x="5365277" y="2786770"/>
            <a:ext cx="181555" cy="184150"/>
          </a:xfrm>
          <a:prstGeom prst="down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Down Arrow 78">
            <a:extLst>
              <a:ext uri="{FF2B5EF4-FFF2-40B4-BE49-F238E27FC236}">
                <a16:creationId xmlns:a16="http://schemas.microsoft.com/office/drawing/2014/main" id="{9148DC3D-A151-D542-929A-E0D6D15C180B}"/>
              </a:ext>
            </a:extLst>
          </p:cNvPr>
          <p:cNvSpPr/>
          <p:nvPr/>
        </p:nvSpPr>
        <p:spPr>
          <a:xfrm>
            <a:off x="5365277" y="3223338"/>
            <a:ext cx="181555" cy="184150"/>
          </a:xfrm>
          <a:prstGeom prst="down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Freeform 79">
            <a:extLst>
              <a:ext uri="{FF2B5EF4-FFF2-40B4-BE49-F238E27FC236}">
                <a16:creationId xmlns:a16="http://schemas.microsoft.com/office/drawing/2014/main" id="{3350451A-EB17-D847-932A-F98940EF2F41}"/>
              </a:ext>
            </a:extLst>
          </p:cNvPr>
          <p:cNvSpPr/>
          <p:nvPr/>
        </p:nvSpPr>
        <p:spPr>
          <a:xfrm>
            <a:off x="5292832" y="3487144"/>
            <a:ext cx="322358" cy="403804"/>
          </a:xfrm>
          <a:custGeom>
            <a:avLst/>
            <a:gdLst>
              <a:gd name="connsiteX0" fmla="*/ 40 w 322358"/>
              <a:gd name="connsiteY0" fmla="*/ 20023 h 403804"/>
              <a:gd name="connsiteX1" fmla="*/ 30075 w 322358"/>
              <a:gd name="connsiteY1" fmla="*/ 60070 h 403804"/>
              <a:gd name="connsiteX2" fmla="*/ 40087 w 322358"/>
              <a:gd name="connsiteY2" fmla="*/ 63407 h 403804"/>
              <a:gd name="connsiteX3" fmla="*/ 53436 w 322358"/>
              <a:gd name="connsiteY3" fmla="*/ 76756 h 403804"/>
              <a:gd name="connsiteX4" fmla="*/ 76797 w 322358"/>
              <a:gd name="connsiteY4" fmla="*/ 96779 h 403804"/>
              <a:gd name="connsiteX5" fmla="*/ 83471 w 322358"/>
              <a:gd name="connsiteY5" fmla="*/ 103454 h 403804"/>
              <a:gd name="connsiteX6" fmla="*/ 86808 w 322358"/>
              <a:gd name="connsiteY6" fmla="*/ 113465 h 403804"/>
              <a:gd name="connsiteX7" fmla="*/ 100157 w 322358"/>
              <a:gd name="connsiteY7" fmla="*/ 133489 h 403804"/>
              <a:gd name="connsiteX8" fmla="*/ 106832 w 322358"/>
              <a:gd name="connsiteY8" fmla="*/ 153512 h 403804"/>
              <a:gd name="connsiteX9" fmla="*/ 110169 w 322358"/>
              <a:gd name="connsiteY9" fmla="*/ 163524 h 403804"/>
              <a:gd name="connsiteX10" fmla="*/ 100157 w 322358"/>
              <a:gd name="connsiteY10" fmla="*/ 220256 h 403804"/>
              <a:gd name="connsiteX11" fmla="*/ 96820 w 322358"/>
              <a:gd name="connsiteY11" fmla="*/ 230268 h 403804"/>
              <a:gd name="connsiteX12" fmla="*/ 83471 w 322358"/>
              <a:gd name="connsiteY12" fmla="*/ 243617 h 403804"/>
              <a:gd name="connsiteX13" fmla="*/ 63448 w 322358"/>
              <a:gd name="connsiteY13" fmla="*/ 256966 h 403804"/>
              <a:gd name="connsiteX14" fmla="*/ 53436 w 322358"/>
              <a:gd name="connsiteY14" fmla="*/ 263640 h 403804"/>
              <a:gd name="connsiteX15" fmla="*/ 33413 w 322358"/>
              <a:gd name="connsiteY15" fmla="*/ 290338 h 403804"/>
              <a:gd name="connsiteX16" fmla="*/ 30075 w 322358"/>
              <a:gd name="connsiteY16" fmla="*/ 300350 h 403804"/>
              <a:gd name="connsiteX17" fmla="*/ 33413 w 322358"/>
              <a:gd name="connsiteY17" fmla="*/ 363757 h 403804"/>
              <a:gd name="connsiteX18" fmla="*/ 40087 w 322358"/>
              <a:gd name="connsiteY18" fmla="*/ 370432 h 403804"/>
              <a:gd name="connsiteX19" fmla="*/ 43424 w 322358"/>
              <a:gd name="connsiteY19" fmla="*/ 380443 h 403804"/>
              <a:gd name="connsiteX20" fmla="*/ 60111 w 322358"/>
              <a:gd name="connsiteY20" fmla="*/ 393792 h 403804"/>
              <a:gd name="connsiteX21" fmla="*/ 76797 w 322358"/>
              <a:gd name="connsiteY21" fmla="*/ 403804 h 403804"/>
              <a:gd name="connsiteX22" fmla="*/ 83471 w 322358"/>
              <a:gd name="connsiteY22" fmla="*/ 380443 h 403804"/>
              <a:gd name="connsiteX23" fmla="*/ 106832 w 322358"/>
              <a:gd name="connsiteY23" fmla="*/ 363757 h 403804"/>
              <a:gd name="connsiteX24" fmla="*/ 136867 w 322358"/>
              <a:gd name="connsiteY24" fmla="*/ 350408 h 403804"/>
              <a:gd name="connsiteX25" fmla="*/ 146878 w 322358"/>
              <a:gd name="connsiteY25" fmla="*/ 347071 h 403804"/>
              <a:gd name="connsiteX26" fmla="*/ 196937 w 322358"/>
              <a:gd name="connsiteY26" fmla="*/ 357083 h 403804"/>
              <a:gd name="connsiteX27" fmla="*/ 206948 w 322358"/>
              <a:gd name="connsiteY27" fmla="*/ 360420 h 403804"/>
              <a:gd name="connsiteX28" fmla="*/ 216960 w 322358"/>
              <a:gd name="connsiteY28" fmla="*/ 363757 h 403804"/>
              <a:gd name="connsiteX29" fmla="*/ 233646 w 322358"/>
              <a:gd name="connsiteY29" fmla="*/ 377106 h 403804"/>
              <a:gd name="connsiteX30" fmla="*/ 240321 w 322358"/>
              <a:gd name="connsiteY30" fmla="*/ 383781 h 403804"/>
              <a:gd name="connsiteX31" fmla="*/ 260344 w 322358"/>
              <a:gd name="connsiteY31" fmla="*/ 393792 h 403804"/>
              <a:gd name="connsiteX32" fmla="*/ 297054 w 322358"/>
              <a:gd name="connsiteY32" fmla="*/ 387118 h 403804"/>
              <a:gd name="connsiteX33" fmla="*/ 307065 w 322358"/>
              <a:gd name="connsiteY33" fmla="*/ 380443 h 403804"/>
              <a:gd name="connsiteX34" fmla="*/ 307065 w 322358"/>
              <a:gd name="connsiteY34" fmla="*/ 273652 h 403804"/>
              <a:gd name="connsiteX35" fmla="*/ 303728 w 322358"/>
              <a:gd name="connsiteY35" fmla="*/ 263640 h 403804"/>
              <a:gd name="connsiteX36" fmla="*/ 287042 w 322358"/>
              <a:gd name="connsiteY36" fmla="*/ 246954 h 403804"/>
              <a:gd name="connsiteX37" fmla="*/ 270356 w 322358"/>
              <a:gd name="connsiteY37" fmla="*/ 233605 h 403804"/>
              <a:gd name="connsiteX38" fmla="*/ 263681 w 322358"/>
              <a:gd name="connsiteY38" fmla="*/ 226931 h 403804"/>
              <a:gd name="connsiteX39" fmla="*/ 243658 w 322358"/>
              <a:gd name="connsiteY39" fmla="*/ 220256 h 403804"/>
              <a:gd name="connsiteX40" fmla="*/ 223635 w 322358"/>
              <a:gd name="connsiteY40" fmla="*/ 213582 h 403804"/>
              <a:gd name="connsiteX41" fmla="*/ 213623 w 322358"/>
              <a:gd name="connsiteY41" fmla="*/ 210245 h 403804"/>
              <a:gd name="connsiteX42" fmla="*/ 230309 w 322358"/>
              <a:gd name="connsiteY42" fmla="*/ 196896 h 403804"/>
              <a:gd name="connsiteX43" fmla="*/ 243658 w 322358"/>
              <a:gd name="connsiteY43" fmla="*/ 193559 h 403804"/>
              <a:gd name="connsiteX44" fmla="*/ 263681 w 322358"/>
              <a:gd name="connsiteY44" fmla="*/ 186884 h 403804"/>
              <a:gd name="connsiteX45" fmla="*/ 270356 w 322358"/>
              <a:gd name="connsiteY45" fmla="*/ 180210 h 403804"/>
              <a:gd name="connsiteX46" fmla="*/ 277030 w 322358"/>
              <a:gd name="connsiteY46" fmla="*/ 160186 h 403804"/>
              <a:gd name="connsiteX47" fmla="*/ 283705 w 322358"/>
              <a:gd name="connsiteY47" fmla="*/ 153512 h 403804"/>
              <a:gd name="connsiteX48" fmla="*/ 293716 w 322358"/>
              <a:gd name="connsiteY48" fmla="*/ 130151 h 403804"/>
              <a:gd name="connsiteX49" fmla="*/ 300391 w 322358"/>
              <a:gd name="connsiteY49" fmla="*/ 110128 h 403804"/>
              <a:gd name="connsiteX50" fmla="*/ 303728 w 322358"/>
              <a:gd name="connsiteY50" fmla="*/ 100116 h 403804"/>
              <a:gd name="connsiteX51" fmla="*/ 297054 w 322358"/>
              <a:gd name="connsiteY51" fmla="*/ 26697 h 403804"/>
              <a:gd name="connsiteX52" fmla="*/ 293716 w 322358"/>
              <a:gd name="connsiteY52" fmla="*/ 16686 h 403804"/>
              <a:gd name="connsiteX53" fmla="*/ 280367 w 322358"/>
              <a:gd name="connsiteY53" fmla="*/ 3337 h 403804"/>
              <a:gd name="connsiteX54" fmla="*/ 267019 w 322358"/>
              <a:gd name="connsiteY54" fmla="*/ 0 h 403804"/>
              <a:gd name="connsiteX55" fmla="*/ 33413 w 322358"/>
              <a:gd name="connsiteY55" fmla="*/ 3337 h 403804"/>
              <a:gd name="connsiteX56" fmla="*/ 23401 w 322358"/>
              <a:gd name="connsiteY56" fmla="*/ 6674 h 403804"/>
              <a:gd name="connsiteX57" fmla="*/ 40 w 322358"/>
              <a:gd name="connsiteY57" fmla="*/ 20023 h 40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2358" h="403804">
                <a:moveTo>
                  <a:pt x="40" y="20023"/>
                </a:moveTo>
                <a:cubicBezTo>
                  <a:pt x="1152" y="28922"/>
                  <a:pt x="18757" y="47809"/>
                  <a:pt x="30075" y="60070"/>
                </a:cubicBezTo>
                <a:cubicBezTo>
                  <a:pt x="32461" y="62655"/>
                  <a:pt x="37224" y="61362"/>
                  <a:pt x="40087" y="63407"/>
                </a:cubicBezTo>
                <a:cubicBezTo>
                  <a:pt x="45208" y="67065"/>
                  <a:pt x="48200" y="73266"/>
                  <a:pt x="53436" y="76756"/>
                </a:cubicBezTo>
                <a:cubicBezTo>
                  <a:pt x="68683" y="86919"/>
                  <a:pt x="60614" y="80596"/>
                  <a:pt x="76797" y="96779"/>
                </a:cubicBezTo>
                <a:lnTo>
                  <a:pt x="83471" y="103454"/>
                </a:lnTo>
                <a:cubicBezTo>
                  <a:pt x="84583" y="106791"/>
                  <a:pt x="85100" y="110390"/>
                  <a:pt x="86808" y="113465"/>
                </a:cubicBezTo>
                <a:cubicBezTo>
                  <a:pt x="90704" y="120477"/>
                  <a:pt x="97620" y="125879"/>
                  <a:pt x="100157" y="133489"/>
                </a:cubicBezTo>
                <a:lnTo>
                  <a:pt x="106832" y="153512"/>
                </a:lnTo>
                <a:lnTo>
                  <a:pt x="110169" y="163524"/>
                </a:lnTo>
                <a:cubicBezTo>
                  <a:pt x="106195" y="207245"/>
                  <a:pt x="110718" y="188574"/>
                  <a:pt x="100157" y="220256"/>
                </a:cubicBezTo>
                <a:cubicBezTo>
                  <a:pt x="99045" y="223593"/>
                  <a:pt x="99307" y="227781"/>
                  <a:pt x="96820" y="230268"/>
                </a:cubicBezTo>
                <a:cubicBezTo>
                  <a:pt x="92370" y="234718"/>
                  <a:pt x="88707" y="240126"/>
                  <a:pt x="83471" y="243617"/>
                </a:cubicBezTo>
                <a:lnTo>
                  <a:pt x="63448" y="256966"/>
                </a:lnTo>
                <a:cubicBezTo>
                  <a:pt x="60111" y="259191"/>
                  <a:pt x="56272" y="260804"/>
                  <a:pt x="53436" y="263640"/>
                </a:cubicBezTo>
                <a:cubicBezTo>
                  <a:pt x="45531" y="271546"/>
                  <a:pt x="37187" y="279020"/>
                  <a:pt x="33413" y="290338"/>
                </a:cubicBezTo>
                <a:lnTo>
                  <a:pt x="30075" y="300350"/>
                </a:lnTo>
                <a:cubicBezTo>
                  <a:pt x="31188" y="321486"/>
                  <a:pt x="30420" y="342805"/>
                  <a:pt x="33413" y="363757"/>
                </a:cubicBezTo>
                <a:cubicBezTo>
                  <a:pt x="33858" y="366872"/>
                  <a:pt x="38468" y="367734"/>
                  <a:pt x="40087" y="370432"/>
                </a:cubicBezTo>
                <a:cubicBezTo>
                  <a:pt x="41897" y="373448"/>
                  <a:pt x="41614" y="377427"/>
                  <a:pt x="43424" y="380443"/>
                </a:cubicBezTo>
                <a:cubicBezTo>
                  <a:pt x="47144" y="386643"/>
                  <a:pt x="54862" y="389593"/>
                  <a:pt x="60111" y="393792"/>
                </a:cubicBezTo>
                <a:cubicBezTo>
                  <a:pt x="73201" y="404264"/>
                  <a:pt x="59408" y="398008"/>
                  <a:pt x="76797" y="403804"/>
                </a:cubicBezTo>
                <a:cubicBezTo>
                  <a:pt x="77146" y="402409"/>
                  <a:pt x="81630" y="383021"/>
                  <a:pt x="83471" y="380443"/>
                </a:cubicBezTo>
                <a:cubicBezTo>
                  <a:pt x="93369" y="366586"/>
                  <a:pt x="94170" y="367977"/>
                  <a:pt x="106832" y="363757"/>
                </a:cubicBezTo>
                <a:cubicBezTo>
                  <a:pt x="122697" y="353180"/>
                  <a:pt x="113039" y="358351"/>
                  <a:pt x="136867" y="350408"/>
                </a:cubicBezTo>
                <a:lnTo>
                  <a:pt x="146878" y="347071"/>
                </a:lnTo>
                <a:cubicBezTo>
                  <a:pt x="183907" y="351185"/>
                  <a:pt x="167356" y="347222"/>
                  <a:pt x="196937" y="357083"/>
                </a:cubicBezTo>
                <a:lnTo>
                  <a:pt x="206948" y="360420"/>
                </a:lnTo>
                <a:lnTo>
                  <a:pt x="216960" y="363757"/>
                </a:lnTo>
                <a:cubicBezTo>
                  <a:pt x="233078" y="379875"/>
                  <a:pt x="212596" y="360266"/>
                  <a:pt x="233646" y="377106"/>
                </a:cubicBezTo>
                <a:cubicBezTo>
                  <a:pt x="236103" y="379072"/>
                  <a:pt x="237864" y="381815"/>
                  <a:pt x="240321" y="383781"/>
                </a:cubicBezTo>
                <a:cubicBezTo>
                  <a:pt x="249562" y="391174"/>
                  <a:pt x="249770" y="390268"/>
                  <a:pt x="260344" y="393792"/>
                </a:cubicBezTo>
                <a:cubicBezTo>
                  <a:pt x="265755" y="393019"/>
                  <a:pt x="289188" y="390489"/>
                  <a:pt x="297054" y="387118"/>
                </a:cubicBezTo>
                <a:cubicBezTo>
                  <a:pt x="300740" y="385538"/>
                  <a:pt x="303728" y="382668"/>
                  <a:pt x="307065" y="380443"/>
                </a:cubicBezTo>
                <a:cubicBezTo>
                  <a:pt x="325242" y="344091"/>
                  <a:pt x="329557" y="341134"/>
                  <a:pt x="307065" y="273652"/>
                </a:cubicBezTo>
                <a:cubicBezTo>
                  <a:pt x="305953" y="270315"/>
                  <a:pt x="305839" y="266454"/>
                  <a:pt x="303728" y="263640"/>
                </a:cubicBezTo>
                <a:cubicBezTo>
                  <a:pt x="299009" y="257347"/>
                  <a:pt x="292604" y="252516"/>
                  <a:pt x="287042" y="246954"/>
                </a:cubicBezTo>
                <a:cubicBezTo>
                  <a:pt x="270934" y="230846"/>
                  <a:pt x="291394" y="250436"/>
                  <a:pt x="270356" y="233605"/>
                </a:cubicBezTo>
                <a:cubicBezTo>
                  <a:pt x="267899" y="231639"/>
                  <a:pt x="266495" y="228338"/>
                  <a:pt x="263681" y="226931"/>
                </a:cubicBezTo>
                <a:cubicBezTo>
                  <a:pt x="257388" y="223785"/>
                  <a:pt x="250332" y="222481"/>
                  <a:pt x="243658" y="220256"/>
                </a:cubicBezTo>
                <a:lnTo>
                  <a:pt x="223635" y="213582"/>
                </a:lnTo>
                <a:lnTo>
                  <a:pt x="213623" y="210245"/>
                </a:lnTo>
                <a:cubicBezTo>
                  <a:pt x="219006" y="204861"/>
                  <a:pt x="222939" y="200054"/>
                  <a:pt x="230309" y="196896"/>
                </a:cubicBezTo>
                <a:cubicBezTo>
                  <a:pt x="234525" y="195089"/>
                  <a:pt x="239265" y="194877"/>
                  <a:pt x="243658" y="193559"/>
                </a:cubicBezTo>
                <a:cubicBezTo>
                  <a:pt x="250397" y="191537"/>
                  <a:pt x="263681" y="186884"/>
                  <a:pt x="263681" y="186884"/>
                </a:cubicBezTo>
                <a:cubicBezTo>
                  <a:pt x="265906" y="184659"/>
                  <a:pt x="268949" y="183024"/>
                  <a:pt x="270356" y="180210"/>
                </a:cubicBezTo>
                <a:cubicBezTo>
                  <a:pt x="273502" y="173917"/>
                  <a:pt x="272055" y="165161"/>
                  <a:pt x="277030" y="160186"/>
                </a:cubicBezTo>
                <a:lnTo>
                  <a:pt x="283705" y="153512"/>
                </a:lnTo>
                <a:cubicBezTo>
                  <a:pt x="292531" y="118207"/>
                  <a:pt x="280549" y="159776"/>
                  <a:pt x="293716" y="130151"/>
                </a:cubicBezTo>
                <a:cubicBezTo>
                  <a:pt x="296573" y="123722"/>
                  <a:pt x="298166" y="116802"/>
                  <a:pt x="300391" y="110128"/>
                </a:cubicBezTo>
                <a:lnTo>
                  <a:pt x="303728" y="100116"/>
                </a:lnTo>
                <a:cubicBezTo>
                  <a:pt x="302453" y="82264"/>
                  <a:pt x="300776" y="47166"/>
                  <a:pt x="297054" y="26697"/>
                </a:cubicBezTo>
                <a:cubicBezTo>
                  <a:pt x="296425" y="23236"/>
                  <a:pt x="295761" y="19548"/>
                  <a:pt x="293716" y="16686"/>
                </a:cubicBezTo>
                <a:cubicBezTo>
                  <a:pt x="290058" y="11565"/>
                  <a:pt x="286472" y="4863"/>
                  <a:pt x="280367" y="3337"/>
                </a:cubicBezTo>
                <a:lnTo>
                  <a:pt x="267019" y="0"/>
                </a:lnTo>
                <a:lnTo>
                  <a:pt x="33413" y="3337"/>
                </a:lnTo>
                <a:cubicBezTo>
                  <a:pt x="29896" y="3433"/>
                  <a:pt x="26851" y="5984"/>
                  <a:pt x="23401" y="6674"/>
                </a:cubicBezTo>
                <a:cubicBezTo>
                  <a:pt x="21220" y="7110"/>
                  <a:pt x="-1072" y="11124"/>
                  <a:pt x="40" y="20023"/>
                </a:cubicBezTo>
                <a:close/>
              </a:path>
            </a:pathLst>
          </a:custGeom>
          <a:pattFill prst="lgCheck">
            <a:fgClr>
              <a:schemeClr val="tx1"/>
            </a:fgClr>
            <a:bgClr>
              <a:schemeClr val="bg1"/>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83FB325C-940A-3C4B-B7C3-3127DA1ECA56}"/>
              </a:ext>
            </a:extLst>
          </p:cNvPr>
          <p:cNvSpPr/>
          <p:nvPr/>
        </p:nvSpPr>
        <p:spPr>
          <a:xfrm>
            <a:off x="6807535" y="2633205"/>
            <a:ext cx="729387" cy="83122"/>
          </a:xfrm>
          <a:prstGeom prst="rect">
            <a:avLst/>
          </a:prstGeom>
          <a:pattFill prst="pct30">
            <a:fgClr>
              <a:schemeClr val="tx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6" name="Elbow Connector 85">
            <a:extLst>
              <a:ext uri="{FF2B5EF4-FFF2-40B4-BE49-F238E27FC236}">
                <a16:creationId xmlns:a16="http://schemas.microsoft.com/office/drawing/2014/main" id="{390B8807-9157-6049-8B27-4FFBB6F26F34}"/>
              </a:ext>
            </a:extLst>
          </p:cNvPr>
          <p:cNvCxnSpPr>
            <a:cxnSpLocks/>
          </p:cNvCxnSpPr>
          <p:nvPr/>
        </p:nvCxnSpPr>
        <p:spPr>
          <a:xfrm flipV="1">
            <a:off x="6807535" y="2526420"/>
            <a:ext cx="195990" cy="167399"/>
          </a:xfrm>
          <a:prstGeom prst="bentConnector3">
            <a:avLst>
              <a:gd name="adj1" fmla="val 626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id="{2ECB4B49-85BF-B643-B6CC-D03CE053EF8B}"/>
              </a:ext>
            </a:extLst>
          </p:cNvPr>
          <p:cNvSpPr txBox="1"/>
          <p:nvPr/>
        </p:nvSpPr>
        <p:spPr>
          <a:xfrm>
            <a:off x="6807535" y="2100090"/>
            <a:ext cx="820738" cy="369332"/>
          </a:xfrm>
          <a:prstGeom prst="rect">
            <a:avLst/>
          </a:prstGeom>
          <a:noFill/>
        </p:spPr>
        <p:txBody>
          <a:bodyPr wrap="none" rtlCol="0">
            <a:spAutoFit/>
          </a:bodyPr>
          <a:lstStyle/>
          <a:p>
            <a:r>
              <a:rPr lang="en-US" dirty="0"/>
              <a:t>gene C</a:t>
            </a:r>
          </a:p>
        </p:txBody>
      </p:sp>
      <p:sp>
        <p:nvSpPr>
          <p:cNvPr id="88" name="Down Arrow 87">
            <a:extLst>
              <a:ext uri="{FF2B5EF4-FFF2-40B4-BE49-F238E27FC236}">
                <a16:creationId xmlns:a16="http://schemas.microsoft.com/office/drawing/2014/main" id="{CFB56B86-454A-D544-8095-ED641240FBBC}"/>
              </a:ext>
            </a:extLst>
          </p:cNvPr>
          <p:cNvSpPr/>
          <p:nvPr/>
        </p:nvSpPr>
        <p:spPr>
          <a:xfrm>
            <a:off x="7133117" y="2786770"/>
            <a:ext cx="181555" cy="184150"/>
          </a:xfrm>
          <a:prstGeom prst="down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Down Arrow 88">
            <a:extLst>
              <a:ext uri="{FF2B5EF4-FFF2-40B4-BE49-F238E27FC236}">
                <a16:creationId xmlns:a16="http://schemas.microsoft.com/office/drawing/2014/main" id="{F15362BE-E2A6-DA4B-BD17-983DF71AFB49}"/>
              </a:ext>
            </a:extLst>
          </p:cNvPr>
          <p:cNvSpPr/>
          <p:nvPr/>
        </p:nvSpPr>
        <p:spPr>
          <a:xfrm>
            <a:off x="7133117" y="3223338"/>
            <a:ext cx="181555" cy="184150"/>
          </a:xfrm>
          <a:prstGeom prst="down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Freeform 89">
            <a:extLst>
              <a:ext uri="{FF2B5EF4-FFF2-40B4-BE49-F238E27FC236}">
                <a16:creationId xmlns:a16="http://schemas.microsoft.com/office/drawing/2014/main" id="{A724B47F-6A50-BC40-92D0-F1C7F3823853}"/>
              </a:ext>
            </a:extLst>
          </p:cNvPr>
          <p:cNvSpPr/>
          <p:nvPr/>
        </p:nvSpPr>
        <p:spPr>
          <a:xfrm>
            <a:off x="7060672" y="3487144"/>
            <a:ext cx="322358" cy="403804"/>
          </a:xfrm>
          <a:custGeom>
            <a:avLst/>
            <a:gdLst>
              <a:gd name="connsiteX0" fmla="*/ 40 w 322358"/>
              <a:gd name="connsiteY0" fmla="*/ 20023 h 403804"/>
              <a:gd name="connsiteX1" fmla="*/ 30075 w 322358"/>
              <a:gd name="connsiteY1" fmla="*/ 60070 h 403804"/>
              <a:gd name="connsiteX2" fmla="*/ 40087 w 322358"/>
              <a:gd name="connsiteY2" fmla="*/ 63407 h 403804"/>
              <a:gd name="connsiteX3" fmla="*/ 53436 w 322358"/>
              <a:gd name="connsiteY3" fmla="*/ 76756 h 403804"/>
              <a:gd name="connsiteX4" fmla="*/ 76797 w 322358"/>
              <a:gd name="connsiteY4" fmla="*/ 96779 h 403804"/>
              <a:gd name="connsiteX5" fmla="*/ 83471 w 322358"/>
              <a:gd name="connsiteY5" fmla="*/ 103454 h 403804"/>
              <a:gd name="connsiteX6" fmla="*/ 86808 w 322358"/>
              <a:gd name="connsiteY6" fmla="*/ 113465 h 403804"/>
              <a:gd name="connsiteX7" fmla="*/ 100157 w 322358"/>
              <a:gd name="connsiteY7" fmla="*/ 133489 h 403804"/>
              <a:gd name="connsiteX8" fmla="*/ 106832 w 322358"/>
              <a:gd name="connsiteY8" fmla="*/ 153512 h 403804"/>
              <a:gd name="connsiteX9" fmla="*/ 110169 w 322358"/>
              <a:gd name="connsiteY9" fmla="*/ 163524 h 403804"/>
              <a:gd name="connsiteX10" fmla="*/ 100157 w 322358"/>
              <a:gd name="connsiteY10" fmla="*/ 220256 h 403804"/>
              <a:gd name="connsiteX11" fmla="*/ 96820 w 322358"/>
              <a:gd name="connsiteY11" fmla="*/ 230268 h 403804"/>
              <a:gd name="connsiteX12" fmla="*/ 83471 w 322358"/>
              <a:gd name="connsiteY12" fmla="*/ 243617 h 403804"/>
              <a:gd name="connsiteX13" fmla="*/ 63448 w 322358"/>
              <a:gd name="connsiteY13" fmla="*/ 256966 h 403804"/>
              <a:gd name="connsiteX14" fmla="*/ 53436 w 322358"/>
              <a:gd name="connsiteY14" fmla="*/ 263640 h 403804"/>
              <a:gd name="connsiteX15" fmla="*/ 33413 w 322358"/>
              <a:gd name="connsiteY15" fmla="*/ 290338 h 403804"/>
              <a:gd name="connsiteX16" fmla="*/ 30075 w 322358"/>
              <a:gd name="connsiteY16" fmla="*/ 300350 h 403804"/>
              <a:gd name="connsiteX17" fmla="*/ 33413 w 322358"/>
              <a:gd name="connsiteY17" fmla="*/ 363757 h 403804"/>
              <a:gd name="connsiteX18" fmla="*/ 40087 w 322358"/>
              <a:gd name="connsiteY18" fmla="*/ 370432 h 403804"/>
              <a:gd name="connsiteX19" fmla="*/ 43424 w 322358"/>
              <a:gd name="connsiteY19" fmla="*/ 380443 h 403804"/>
              <a:gd name="connsiteX20" fmla="*/ 60111 w 322358"/>
              <a:gd name="connsiteY20" fmla="*/ 393792 h 403804"/>
              <a:gd name="connsiteX21" fmla="*/ 76797 w 322358"/>
              <a:gd name="connsiteY21" fmla="*/ 403804 h 403804"/>
              <a:gd name="connsiteX22" fmla="*/ 83471 w 322358"/>
              <a:gd name="connsiteY22" fmla="*/ 380443 h 403804"/>
              <a:gd name="connsiteX23" fmla="*/ 106832 w 322358"/>
              <a:gd name="connsiteY23" fmla="*/ 363757 h 403804"/>
              <a:gd name="connsiteX24" fmla="*/ 136867 w 322358"/>
              <a:gd name="connsiteY24" fmla="*/ 350408 h 403804"/>
              <a:gd name="connsiteX25" fmla="*/ 146878 w 322358"/>
              <a:gd name="connsiteY25" fmla="*/ 347071 h 403804"/>
              <a:gd name="connsiteX26" fmla="*/ 196937 w 322358"/>
              <a:gd name="connsiteY26" fmla="*/ 357083 h 403804"/>
              <a:gd name="connsiteX27" fmla="*/ 206948 w 322358"/>
              <a:gd name="connsiteY27" fmla="*/ 360420 h 403804"/>
              <a:gd name="connsiteX28" fmla="*/ 216960 w 322358"/>
              <a:gd name="connsiteY28" fmla="*/ 363757 h 403804"/>
              <a:gd name="connsiteX29" fmla="*/ 233646 w 322358"/>
              <a:gd name="connsiteY29" fmla="*/ 377106 h 403804"/>
              <a:gd name="connsiteX30" fmla="*/ 240321 w 322358"/>
              <a:gd name="connsiteY30" fmla="*/ 383781 h 403804"/>
              <a:gd name="connsiteX31" fmla="*/ 260344 w 322358"/>
              <a:gd name="connsiteY31" fmla="*/ 393792 h 403804"/>
              <a:gd name="connsiteX32" fmla="*/ 297054 w 322358"/>
              <a:gd name="connsiteY32" fmla="*/ 387118 h 403804"/>
              <a:gd name="connsiteX33" fmla="*/ 307065 w 322358"/>
              <a:gd name="connsiteY33" fmla="*/ 380443 h 403804"/>
              <a:gd name="connsiteX34" fmla="*/ 307065 w 322358"/>
              <a:gd name="connsiteY34" fmla="*/ 273652 h 403804"/>
              <a:gd name="connsiteX35" fmla="*/ 303728 w 322358"/>
              <a:gd name="connsiteY35" fmla="*/ 263640 h 403804"/>
              <a:gd name="connsiteX36" fmla="*/ 287042 w 322358"/>
              <a:gd name="connsiteY36" fmla="*/ 246954 h 403804"/>
              <a:gd name="connsiteX37" fmla="*/ 270356 w 322358"/>
              <a:gd name="connsiteY37" fmla="*/ 233605 h 403804"/>
              <a:gd name="connsiteX38" fmla="*/ 263681 w 322358"/>
              <a:gd name="connsiteY38" fmla="*/ 226931 h 403804"/>
              <a:gd name="connsiteX39" fmla="*/ 243658 w 322358"/>
              <a:gd name="connsiteY39" fmla="*/ 220256 h 403804"/>
              <a:gd name="connsiteX40" fmla="*/ 223635 w 322358"/>
              <a:gd name="connsiteY40" fmla="*/ 213582 h 403804"/>
              <a:gd name="connsiteX41" fmla="*/ 213623 w 322358"/>
              <a:gd name="connsiteY41" fmla="*/ 210245 h 403804"/>
              <a:gd name="connsiteX42" fmla="*/ 230309 w 322358"/>
              <a:gd name="connsiteY42" fmla="*/ 196896 h 403804"/>
              <a:gd name="connsiteX43" fmla="*/ 243658 w 322358"/>
              <a:gd name="connsiteY43" fmla="*/ 193559 h 403804"/>
              <a:gd name="connsiteX44" fmla="*/ 263681 w 322358"/>
              <a:gd name="connsiteY44" fmla="*/ 186884 h 403804"/>
              <a:gd name="connsiteX45" fmla="*/ 270356 w 322358"/>
              <a:gd name="connsiteY45" fmla="*/ 180210 h 403804"/>
              <a:gd name="connsiteX46" fmla="*/ 277030 w 322358"/>
              <a:gd name="connsiteY46" fmla="*/ 160186 h 403804"/>
              <a:gd name="connsiteX47" fmla="*/ 283705 w 322358"/>
              <a:gd name="connsiteY47" fmla="*/ 153512 h 403804"/>
              <a:gd name="connsiteX48" fmla="*/ 293716 w 322358"/>
              <a:gd name="connsiteY48" fmla="*/ 130151 h 403804"/>
              <a:gd name="connsiteX49" fmla="*/ 300391 w 322358"/>
              <a:gd name="connsiteY49" fmla="*/ 110128 h 403804"/>
              <a:gd name="connsiteX50" fmla="*/ 303728 w 322358"/>
              <a:gd name="connsiteY50" fmla="*/ 100116 h 403804"/>
              <a:gd name="connsiteX51" fmla="*/ 297054 w 322358"/>
              <a:gd name="connsiteY51" fmla="*/ 26697 h 403804"/>
              <a:gd name="connsiteX52" fmla="*/ 293716 w 322358"/>
              <a:gd name="connsiteY52" fmla="*/ 16686 h 403804"/>
              <a:gd name="connsiteX53" fmla="*/ 280367 w 322358"/>
              <a:gd name="connsiteY53" fmla="*/ 3337 h 403804"/>
              <a:gd name="connsiteX54" fmla="*/ 267019 w 322358"/>
              <a:gd name="connsiteY54" fmla="*/ 0 h 403804"/>
              <a:gd name="connsiteX55" fmla="*/ 33413 w 322358"/>
              <a:gd name="connsiteY55" fmla="*/ 3337 h 403804"/>
              <a:gd name="connsiteX56" fmla="*/ 23401 w 322358"/>
              <a:gd name="connsiteY56" fmla="*/ 6674 h 403804"/>
              <a:gd name="connsiteX57" fmla="*/ 40 w 322358"/>
              <a:gd name="connsiteY57" fmla="*/ 20023 h 40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2358" h="403804">
                <a:moveTo>
                  <a:pt x="40" y="20023"/>
                </a:moveTo>
                <a:cubicBezTo>
                  <a:pt x="1152" y="28922"/>
                  <a:pt x="18757" y="47809"/>
                  <a:pt x="30075" y="60070"/>
                </a:cubicBezTo>
                <a:cubicBezTo>
                  <a:pt x="32461" y="62655"/>
                  <a:pt x="37224" y="61362"/>
                  <a:pt x="40087" y="63407"/>
                </a:cubicBezTo>
                <a:cubicBezTo>
                  <a:pt x="45208" y="67065"/>
                  <a:pt x="48200" y="73266"/>
                  <a:pt x="53436" y="76756"/>
                </a:cubicBezTo>
                <a:cubicBezTo>
                  <a:pt x="68683" y="86919"/>
                  <a:pt x="60614" y="80596"/>
                  <a:pt x="76797" y="96779"/>
                </a:cubicBezTo>
                <a:lnTo>
                  <a:pt x="83471" y="103454"/>
                </a:lnTo>
                <a:cubicBezTo>
                  <a:pt x="84583" y="106791"/>
                  <a:pt x="85100" y="110390"/>
                  <a:pt x="86808" y="113465"/>
                </a:cubicBezTo>
                <a:cubicBezTo>
                  <a:pt x="90704" y="120477"/>
                  <a:pt x="97620" y="125879"/>
                  <a:pt x="100157" y="133489"/>
                </a:cubicBezTo>
                <a:lnTo>
                  <a:pt x="106832" y="153512"/>
                </a:lnTo>
                <a:lnTo>
                  <a:pt x="110169" y="163524"/>
                </a:lnTo>
                <a:cubicBezTo>
                  <a:pt x="106195" y="207245"/>
                  <a:pt x="110718" y="188574"/>
                  <a:pt x="100157" y="220256"/>
                </a:cubicBezTo>
                <a:cubicBezTo>
                  <a:pt x="99045" y="223593"/>
                  <a:pt x="99307" y="227781"/>
                  <a:pt x="96820" y="230268"/>
                </a:cubicBezTo>
                <a:cubicBezTo>
                  <a:pt x="92370" y="234718"/>
                  <a:pt x="88707" y="240126"/>
                  <a:pt x="83471" y="243617"/>
                </a:cubicBezTo>
                <a:lnTo>
                  <a:pt x="63448" y="256966"/>
                </a:lnTo>
                <a:cubicBezTo>
                  <a:pt x="60111" y="259191"/>
                  <a:pt x="56272" y="260804"/>
                  <a:pt x="53436" y="263640"/>
                </a:cubicBezTo>
                <a:cubicBezTo>
                  <a:pt x="45531" y="271546"/>
                  <a:pt x="37187" y="279020"/>
                  <a:pt x="33413" y="290338"/>
                </a:cubicBezTo>
                <a:lnTo>
                  <a:pt x="30075" y="300350"/>
                </a:lnTo>
                <a:cubicBezTo>
                  <a:pt x="31188" y="321486"/>
                  <a:pt x="30420" y="342805"/>
                  <a:pt x="33413" y="363757"/>
                </a:cubicBezTo>
                <a:cubicBezTo>
                  <a:pt x="33858" y="366872"/>
                  <a:pt x="38468" y="367734"/>
                  <a:pt x="40087" y="370432"/>
                </a:cubicBezTo>
                <a:cubicBezTo>
                  <a:pt x="41897" y="373448"/>
                  <a:pt x="41614" y="377427"/>
                  <a:pt x="43424" y="380443"/>
                </a:cubicBezTo>
                <a:cubicBezTo>
                  <a:pt x="47144" y="386643"/>
                  <a:pt x="54862" y="389593"/>
                  <a:pt x="60111" y="393792"/>
                </a:cubicBezTo>
                <a:cubicBezTo>
                  <a:pt x="73201" y="404264"/>
                  <a:pt x="59408" y="398008"/>
                  <a:pt x="76797" y="403804"/>
                </a:cubicBezTo>
                <a:cubicBezTo>
                  <a:pt x="77146" y="402409"/>
                  <a:pt x="81630" y="383021"/>
                  <a:pt x="83471" y="380443"/>
                </a:cubicBezTo>
                <a:cubicBezTo>
                  <a:pt x="93369" y="366586"/>
                  <a:pt x="94170" y="367977"/>
                  <a:pt x="106832" y="363757"/>
                </a:cubicBezTo>
                <a:cubicBezTo>
                  <a:pt x="122697" y="353180"/>
                  <a:pt x="113039" y="358351"/>
                  <a:pt x="136867" y="350408"/>
                </a:cubicBezTo>
                <a:lnTo>
                  <a:pt x="146878" y="347071"/>
                </a:lnTo>
                <a:cubicBezTo>
                  <a:pt x="183907" y="351185"/>
                  <a:pt x="167356" y="347222"/>
                  <a:pt x="196937" y="357083"/>
                </a:cubicBezTo>
                <a:lnTo>
                  <a:pt x="206948" y="360420"/>
                </a:lnTo>
                <a:lnTo>
                  <a:pt x="216960" y="363757"/>
                </a:lnTo>
                <a:cubicBezTo>
                  <a:pt x="233078" y="379875"/>
                  <a:pt x="212596" y="360266"/>
                  <a:pt x="233646" y="377106"/>
                </a:cubicBezTo>
                <a:cubicBezTo>
                  <a:pt x="236103" y="379072"/>
                  <a:pt x="237864" y="381815"/>
                  <a:pt x="240321" y="383781"/>
                </a:cubicBezTo>
                <a:cubicBezTo>
                  <a:pt x="249562" y="391174"/>
                  <a:pt x="249770" y="390268"/>
                  <a:pt x="260344" y="393792"/>
                </a:cubicBezTo>
                <a:cubicBezTo>
                  <a:pt x="265755" y="393019"/>
                  <a:pt x="289188" y="390489"/>
                  <a:pt x="297054" y="387118"/>
                </a:cubicBezTo>
                <a:cubicBezTo>
                  <a:pt x="300740" y="385538"/>
                  <a:pt x="303728" y="382668"/>
                  <a:pt x="307065" y="380443"/>
                </a:cubicBezTo>
                <a:cubicBezTo>
                  <a:pt x="325242" y="344091"/>
                  <a:pt x="329557" y="341134"/>
                  <a:pt x="307065" y="273652"/>
                </a:cubicBezTo>
                <a:cubicBezTo>
                  <a:pt x="305953" y="270315"/>
                  <a:pt x="305839" y="266454"/>
                  <a:pt x="303728" y="263640"/>
                </a:cubicBezTo>
                <a:cubicBezTo>
                  <a:pt x="299009" y="257347"/>
                  <a:pt x="292604" y="252516"/>
                  <a:pt x="287042" y="246954"/>
                </a:cubicBezTo>
                <a:cubicBezTo>
                  <a:pt x="270934" y="230846"/>
                  <a:pt x="291394" y="250436"/>
                  <a:pt x="270356" y="233605"/>
                </a:cubicBezTo>
                <a:cubicBezTo>
                  <a:pt x="267899" y="231639"/>
                  <a:pt x="266495" y="228338"/>
                  <a:pt x="263681" y="226931"/>
                </a:cubicBezTo>
                <a:cubicBezTo>
                  <a:pt x="257388" y="223785"/>
                  <a:pt x="250332" y="222481"/>
                  <a:pt x="243658" y="220256"/>
                </a:cubicBezTo>
                <a:lnTo>
                  <a:pt x="223635" y="213582"/>
                </a:lnTo>
                <a:lnTo>
                  <a:pt x="213623" y="210245"/>
                </a:lnTo>
                <a:cubicBezTo>
                  <a:pt x="219006" y="204861"/>
                  <a:pt x="222939" y="200054"/>
                  <a:pt x="230309" y="196896"/>
                </a:cubicBezTo>
                <a:cubicBezTo>
                  <a:pt x="234525" y="195089"/>
                  <a:pt x="239265" y="194877"/>
                  <a:pt x="243658" y="193559"/>
                </a:cubicBezTo>
                <a:cubicBezTo>
                  <a:pt x="250397" y="191537"/>
                  <a:pt x="263681" y="186884"/>
                  <a:pt x="263681" y="186884"/>
                </a:cubicBezTo>
                <a:cubicBezTo>
                  <a:pt x="265906" y="184659"/>
                  <a:pt x="268949" y="183024"/>
                  <a:pt x="270356" y="180210"/>
                </a:cubicBezTo>
                <a:cubicBezTo>
                  <a:pt x="273502" y="173917"/>
                  <a:pt x="272055" y="165161"/>
                  <a:pt x="277030" y="160186"/>
                </a:cubicBezTo>
                <a:lnTo>
                  <a:pt x="283705" y="153512"/>
                </a:lnTo>
                <a:cubicBezTo>
                  <a:pt x="292531" y="118207"/>
                  <a:pt x="280549" y="159776"/>
                  <a:pt x="293716" y="130151"/>
                </a:cubicBezTo>
                <a:cubicBezTo>
                  <a:pt x="296573" y="123722"/>
                  <a:pt x="298166" y="116802"/>
                  <a:pt x="300391" y="110128"/>
                </a:cubicBezTo>
                <a:lnTo>
                  <a:pt x="303728" y="100116"/>
                </a:lnTo>
                <a:cubicBezTo>
                  <a:pt x="302453" y="82264"/>
                  <a:pt x="300776" y="47166"/>
                  <a:pt x="297054" y="26697"/>
                </a:cubicBezTo>
                <a:cubicBezTo>
                  <a:pt x="296425" y="23236"/>
                  <a:pt x="295761" y="19548"/>
                  <a:pt x="293716" y="16686"/>
                </a:cubicBezTo>
                <a:cubicBezTo>
                  <a:pt x="290058" y="11565"/>
                  <a:pt x="286472" y="4863"/>
                  <a:pt x="280367" y="3337"/>
                </a:cubicBezTo>
                <a:lnTo>
                  <a:pt x="267019" y="0"/>
                </a:lnTo>
                <a:lnTo>
                  <a:pt x="33413" y="3337"/>
                </a:lnTo>
                <a:cubicBezTo>
                  <a:pt x="29896" y="3433"/>
                  <a:pt x="26851" y="5984"/>
                  <a:pt x="23401" y="6674"/>
                </a:cubicBezTo>
                <a:cubicBezTo>
                  <a:pt x="21220" y="7110"/>
                  <a:pt x="-1072" y="11124"/>
                  <a:pt x="40" y="20023"/>
                </a:cubicBezTo>
                <a:close/>
              </a:path>
            </a:pathLst>
          </a:custGeom>
          <a:pattFill prst="pct30">
            <a:fgClr>
              <a:schemeClr val="tx1"/>
            </a:fgClr>
            <a:bgClr>
              <a:schemeClr val="bg1"/>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4" name="Straight Connector 73">
            <a:extLst>
              <a:ext uri="{FF2B5EF4-FFF2-40B4-BE49-F238E27FC236}">
                <a16:creationId xmlns:a16="http://schemas.microsoft.com/office/drawing/2014/main" id="{8454FFBA-036E-8C4C-AA32-F51596403D3D}"/>
              </a:ext>
            </a:extLst>
          </p:cNvPr>
          <p:cNvCxnSpPr>
            <a:cxnSpLocks/>
          </p:cNvCxnSpPr>
          <p:nvPr/>
        </p:nvCxnSpPr>
        <p:spPr>
          <a:xfrm>
            <a:off x="4686407" y="2633215"/>
            <a:ext cx="13577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45BC1909-3B59-2D47-B76D-38B7128622C4}"/>
              </a:ext>
            </a:extLst>
          </p:cNvPr>
          <p:cNvCxnSpPr>
            <a:cxnSpLocks/>
          </p:cNvCxnSpPr>
          <p:nvPr/>
        </p:nvCxnSpPr>
        <p:spPr>
          <a:xfrm>
            <a:off x="4686402" y="2716340"/>
            <a:ext cx="135775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BF65E38F-7829-5643-8654-032A6DD10598}"/>
              </a:ext>
            </a:extLst>
          </p:cNvPr>
          <p:cNvCxnSpPr>
            <a:cxnSpLocks/>
          </p:cNvCxnSpPr>
          <p:nvPr/>
        </p:nvCxnSpPr>
        <p:spPr>
          <a:xfrm>
            <a:off x="6454247" y="2633215"/>
            <a:ext cx="13577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6AA13E1C-EA5E-0B44-AC23-26A63DBACEF3}"/>
              </a:ext>
            </a:extLst>
          </p:cNvPr>
          <p:cNvCxnSpPr>
            <a:cxnSpLocks/>
          </p:cNvCxnSpPr>
          <p:nvPr/>
        </p:nvCxnSpPr>
        <p:spPr>
          <a:xfrm>
            <a:off x="6454242" y="2716340"/>
            <a:ext cx="135775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3" name="Freeform 92">
            <a:extLst>
              <a:ext uri="{FF2B5EF4-FFF2-40B4-BE49-F238E27FC236}">
                <a16:creationId xmlns:a16="http://schemas.microsoft.com/office/drawing/2014/main" id="{D6F82937-B6F9-F048-9D83-D6CF461833B6}"/>
              </a:ext>
            </a:extLst>
          </p:cNvPr>
          <p:cNvSpPr/>
          <p:nvPr/>
        </p:nvSpPr>
        <p:spPr>
          <a:xfrm>
            <a:off x="6451297" y="2413002"/>
            <a:ext cx="243850" cy="272740"/>
          </a:xfrm>
          <a:custGeom>
            <a:avLst/>
            <a:gdLst>
              <a:gd name="connsiteX0" fmla="*/ 186885 w 387119"/>
              <a:gd name="connsiteY0" fmla="*/ 180289 h 447267"/>
              <a:gd name="connsiteX1" fmla="*/ 180211 w 387119"/>
              <a:gd name="connsiteY1" fmla="*/ 110207 h 447267"/>
              <a:gd name="connsiteX2" fmla="*/ 176873 w 387119"/>
              <a:gd name="connsiteY2" fmla="*/ 100195 h 447267"/>
              <a:gd name="connsiteX3" fmla="*/ 173536 w 387119"/>
              <a:gd name="connsiteY3" fmla="*/ 86846 h 447267"/>
              <a:gd name="connsiteX4" fmla="*/ 166862 w 387119"/>
              <a:gd name="connsiteY4" fmla="*/ 76835 h 447267"/>
              <a:gd name="connsiteX5" fmla="*/ 150175 w 387119"/>
              <a:gd name="connsiteY5" fmla="*/ 53474 h 447267"/>
              <a:gd name="connsiteX6" fmla="*/ 106792 w 387119"/>
              <a:gd name="connsiteY6" fmla="*/ 36788 h 447267"/>
              <a:gd name="connsiteX7" fmla="*/ 36710 w 387119"/>
              <a:gd name="connsiteY7" fmla="*/ 40125 h 447267"/>
              <a:gd name="connsiteX8" fmla="*/ 26698 w 387119"/>
              <a:gd name="connsiteY8" fmla="*/ 43462 h 447267"/>
              <a:gd name="connsiteX9" fmla="*/ 13349 w 387119"/>
              <a:gd name="connsiteY9" fmla="*/ 56811 h 447267"/>
              <a:gd name="connsiteX10" fmla="*/ 10012 w 387119"/>
              <a:gd name="connsiteY10" fmla="*/ 66823 h 447267"/>
              <a:gd name="connsiteX11" fmla="*/ 3338 w 387119"/>
              <a:gd name="connsiteY11" fmla="*/ 73498 h 447267"/>
              <a:gd name="connsiteX12" fmla="*/ 0 w 387119"/>
              <a:gd name="connsiteY12" fmla="*/ 86846 h 447267"/>
              <a:gd name="connsiteX13" fmla="*/ 3338 w 387119"/>
              <a:gd name="connsiteY13" fmla="*/ 163603 h 447267"/>
              <a:gd name="connsiteX14" fmla="*/ 16686 w 387119"/>
              <a:gd name="connsiteY14" fmla="*/ 210324 h 447267"/>
              <a:gd name="connsiteX15" fmla="*/ 23361 w 387119"/>
              <a:gd name="connsiteY15" fmla="*/ 237022 h 447267"/>
              <a:gd name="connsiteX16" fmla="*/ 43384 w 387119"/>
              <a:gd name="connsiteY16" fmla="*/ 263719 h 447267"/>
              <a:gd name="connsiteX17" fmla="*/ 50059 w 387119"/>
              <a:gd name="connsiteY17" fmla="*/ 273731 h 447267"/>
              <a:gd name="connsiteX18" fmla="*/ 53396 w 387119"/>
              <a:gd name="connsiteY18" fmla="*/ 283743 h 447267"/>
              <a:gd name="connsiteX19" fmla="*/ 66745 w 387119"/>
              <a:gd name="connsiteY19" fmla="*/ 300429 h 447267"/>
              <a:gd name="connsiteX20" fmla="*/ 86768 w 387119"/>
              <a:gd name="connsiteY20" fmla="*/ 327127 h 447267"/>
              <a:gd name="connsiteX21" fmla="*/ 93443 w 387119"/>
              <a:gd name="connsiteY21" fmla="*/ 333801 h 447267"/>
              <a:gd name="connsiteX22" fmla="*/ 113466 w 387119"/>
              <a:gd name="connsiteY22" fmla="*/ 347150 h 447267"/>
              <a:gd name="connsiteX23" fmla="*/ 130152 w 387119"/>
              <a:gd name="connsiteY23" fmla="*/ 357162 h 447267"/>
              <a:gd name="connsiteX24" fmla="*/ 153513 w 387119"/>
              <a:gd name="connsiteY24" fmla="*/ 373848 h 447267"/>
              <a:gd name="connsiteX25" fmla="*/ 176873 w 387119"/>
              <a:gd name="connsiteY25" fmla="*/ 387197 h 447267"/>
              <a:gd name="connsiteX26" fmla="*/ 203571 w 387119"/>
              <a:gd name="connsiteY26" fmla="*/ 410557 h 447267"/>
              <a:gd name="connsiteX27" fmla="*/ 213583 w 387119"/>
              <a:gd name="connsiteY27" fmla="*/ 413895 h 447267"/>
              <a:gd name="connsiteX28" fmla="*/ 220257 w 387119"/>
              <a:gd name="connsiteY28" fmla="*/ 423906 h 447267"/>
              <a:gd name="connsiteX29" fmla="*/ 240281 w 387119"/>
              <a:gd name="connsiteY29" fmla="*/ 433918 h 447267"/>
              <a:gd name="connsiteX30" fmla="*/ 250292 w 387119"/>
              <a:gd name="connsiteY30" fmla="*/ 440592 h 447267"/>
              <a:gd name="connsiteX31" fmla="*/ 270316 w 387119"/>
              <a:gd name="connsiteY31" fmla="*/ 447267 h 447267"/>
              <a:gd name="connsiteX32" fmla="*/ 297013 w 387119"/>
              <a:gd name="connsiteY32" fmla="*/ 440592 h 447267"/>
              <a:gd name="connsiteX33" fmla="*/ 303688 w 387119"/>
              <a:gd name="connsiteY33" fmla="*/ 433918 h 447267"/>
              <a:gd name="connsiteX34" fmla="*/ 320374 w 387119"/>
              <a:gd name="connsiteY34" fmla="*/ 420569 h 447267"/>
              <a:gd name="connsiteX35" fmla="*/ 320374 w 387119"/>
              <a:gd name="connsiteY35" fmla="*/ 400546 h 447267"/>
              <a:gd name="connsiteX36" fmla="*/ 317037 w 387119"/>
              <a:gd name="connsiteY36" fmla="*/ 350487 h 447267"/>
              <a:gd name="connsiteX37" fmla="*/ 303688 w 387119"/>
              <a:gd name="connsiteY37" fmla="*/ 320452 h 447267"/>
              <a:gd name="connsiteX38" fmla="*/ 297013 w 387119"/>
              <a:gd name="connsiteY38" fmla="*/ 293754 h 447267"/>
              <a:gd name="connsiteX39" fmla="*/ 290339 w 387119"/>
              <a:gd name="connsiteY39" fmla="*/ 273731 h 447267"/>
              <a:gd name="connsiteX40" fmla="*/ 290339 w 387119"/>
              <a:gd name="connsiteY40" fmla="*/ 223673 h 447267"/>
              <a:gd name="connsiteX41" fmla="*/ 297013 w 387119"/>
              <a:gd name="connsiteY41" fmla="*/ 216998 h 447267"/>
              <a:gd name="connsiteX42" fmla="*/ 317037 w 387119"/>
              <a:gd name="connsiteY42" fmla="*/ 210324 h 447267"/>
              <a:gd name="connsiteX43" fmla="*/ 337060 w 387119"/>
              <a:gd name="connsiteY43" fmla="*/ 203649 h 447267"/>
              <a:gd name="connsiteX44" fmla="*/ 347072 w 387119"/>
              <a:gd name="connsiteY44" fmla="*/ 200312 h 447267"/>
              <a:gd name="connsiteX45" fmla="*/ 357084 w 387119"/>
              <a:gd name="connsiteY45" fmla="*/ 196975 h 447267"/>
              <a:gd name="connsiteX46" fmla="*/ 363758 w 387119"/>
              <a:gd name="connsiteY46" fmla="*/ 190300 h 447267"/>
              <a:gd name="connsiteX47" fmla="*/ 377107 w 387119"/>
              <a:gd name="connsiteY47" fmla="*/ 170277 h 447267"/>
              <a:gd name="connsiteX48" fmla="*/ 383781 w 387119"/>
              <a:gd name="connsiteY48" fmla="*/ 150254 h 447267"/>
              <a:gd name="connsiteX49" fmla="*/ 387119 w 387119"/>
              <a:gd name="connsiteY49" fmla="*/ 140242 h 447267"/>
              <a:gd name="connsiteX50" fmla="*/ 383781 w 387119"/>
              <a:gd name="connsiteY50" fmla="*/ 86846 h 447267"/>
              <a:gd name="connsiteX51" fmla="*/ 380444 w 387119"/>
              <a:gd name="connsiteY51" fmla="*/ 76835 h 447267"/>
              <a:gd name="connsiteX52" fmla="*/ 363758 w 387119"/>
              <a:gd name="connsiteY52" fmla="*/ 63486 h 447267"/>
              <a:gd name="connsiteX53" fmla="*/ 343735 w 387119"/>
              <a:gd name="connsiteY53" fmla="*/ 43462 h 447267"/>
              <a:gd name="connsiteX54" fmla="*/ 337060 w 387119"/>
              <a:gd name="connsiteY54" fmla="*/ 36788 h 447267"/>
              <a:gd name="connsiteX55" fmla="*/ 320374 w 387119"/>
              <a:gd name="connsiteY55" fmla="*/ 20102 h 447267"/>
              <a:gd name="connsiteX56" fmla="*/ 303688 w 387119"/>
              <a:gd name="connsiteY56" fmla="*/ 10090 h 447267"/>
              <a:gd name="connsiteX57" fmla="*/ 287002 w 387119"/>
              <a:gd name="connsiteY57" fmla="*/ 79 h 447267"/>
              <a:gd name="connsiteX58" fmla="*/ 266978 w 387119"/>
              <a:gd name="connsiteY58" fmla="*/ 6753 h 447267"/>
              <a:gd name="connsiteX59" fmla="*/ 256967 w 387119"/>
              <a:gd name="connsiteY59" fmla="*/ 13427 h 447267"/>
              <a:gd name="connsiteX60" fmla="*/ 253629 w 387119"/>
              <a:gd name="connsiteY60" fmla="*/ 23439 h 447267"/>
              <a:gd name="connsiteX61" fmla="*/ 246955 w 387119"/>
              <a:gd name="connsiteY61" fmla="*/ 30114 h 447267"/>
              <a:gd name="connsiteX62" fmla="*/ 240281 w 387119"/>
              <a:gd name="connsiteY62" fmla="*/ 50137 h 447267"/>
              <a:gd name="connsiteX63" fmla="*/ 236943 w 387119"/>
              <a:gd name="connsiteY63" fmla="*/ 63486 h 447267"/>
              <a:gd name="connsiteX64" fmla="*/ 230269 w 387119"/>
              <a:gd name="connsiteY64" fmla="*/ 83509 h 447267"/>
              <a:gd name="connsiteX65" fmla="*/ 223594 w 387119"/>
              <a:gd name="connsiteY65" fmla="*/ 103533 h 447267"/>
              <a:gd name="connsiteX66" fmla="*/ 216920 w 387119"/>
              <a:gd name="connsiteY66" fmla="*/ 113544 h 447267"/>
              <a:gd name="connsiteX67" fmla="*/ 210246 w 387119"/>
              <a:gd name="connsiteY67" fmla="*/ 133568 h 447267"/>
              <a:gd name="connsiteX68" fmla="*/ 206908 w 387119"/>
              <a:gd name="connsiteY68" fmla="*/ 143579 h 447267"/>
              <a:gd name="connsiteX69" fmla="*/ 200234 w 387119"/>
              <a:gd name="connsiteY69" fmla="*/ 150254 h 447267"/>
              <a:gd name="connsiteX70" fmla="*/ 186885 w 387119"/>
              <a:gd name="connsiteY70" fmla="*/ 180289 h 44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87119" h="447267">
                <a:moveTo>
                  <a:pt x="186885" y="180289"/>
                </a:moveTo>
                <a:cubicBezTo>
                  <a:pt x="183548" y="173615"/>
                  <a:pt x="183122" y="133492"/>
                  <a:pt x="180211" y="110207"/>
                </a:cubicBezTo>
                <a:cubicBezTo>
                  <a:pt x="179775" y="106716"/>
                  <a:pt x="177840" y="103578"/>
                  <a:pt x="176873" y="100195"/>
                </a:cubicBezTo>
                <a:cubicBezTo>
                  <a:pt x="175613" y="95785"/>
                  <a:pt x="175343" y="91062"/>
                  <a:pt x="173536" y="86846"/>
                </a:cubicBezTo>
                <a:cubicBezTo>
                  <a:pt x="171956" y="83160"/>
                  <a:pt x="168988" y="80236"/>
                  <a:pt x="166862" y="76835"/>
                </a:cubicBezTo>
                <a:cubicBezTo>
                  <a:pt x="165079" y="73982"/>
                  <a:pt x="156659" y="56716"/>
                  <a:pt x="150175" y="53474"/>
                </a:cubicBezTo>
                <a:cubicBezTo>
                  <a:pt x="135520" y="46146"/>
                  <a:pt x="121715" y="41762"/>
                  <a:pt x="106792" y="36788"/>
                </a:cubicBezTo>
                <a:cubicBezTo>
                  <a:pt x="83431" y="37900"/>
                  <a:pt x="60016" y="38183"/>
                  <a:pt x="36710" y="40125"/>
                </a:cubicBezTo>
                <a:cubicBezTo>
                  <a:pt x="33204" y="40417"/>
                  <a:pt x="29561" y="41417"/>
                  <a:pt x="26698" y="43462"/>
                </a:cubicBezTo>
                <a:cubicBezTo>
                  <a:pt x="21577" y="47120"/>
                  <a:pt x="13349" y="56811"/>
                  <a:pt x="13349" y="56811"/>
                </a:cubicBezTo>
                <a:cubicBezTo>
                  <a:pt x="12237" y="60148"/>
                  <a:pt x="11822" y="63806"/>
                  <a:pt x="10012" y="66823"/>
                </a:cubicBezTo>
                <a:cubicBezTo>
                  <a:pt x="8393" y="69521"/>
                  <a:pt x="4745" y="70684"/>
                  <a:pt x="3338" y="73498"/>
                </a:cubicBezTo>
                <a:cubicBezTo>
                  <a:pt x="1287" y="77600"/>
                  <a:pt x="1113" y="82397"/>
                  <a:pt x="0" y="86846"/>
                </a:cubicBezTo>
                <a:cubicBezTo>
                  <a:pt x="1113" y="112432"/>
                  <a:pt x="871" y="138112"/>
                  <a:pt x="3338" y="163603"/>
                </a:cubicBezTo>
                <a:cubicBezTo>
                  <a:pt x="6446" y="195717"/>
                  <a:pt x="11156" y="182678"/>
                  <a:pt x="16686" y="210324"/>
                </a:cubicBezTo>
                <a:cubicBezTo>
                  <a:pt x="17265" y="213220"/>
                  <a:pt x="20369" y="232321"/>
                  <a:pt x="23361" y="237022"/>
                </a:cubicBezTo>
                <a:cubicBezTo>
                  <a:pt x="29333" y="246407"/>
                  <a:pt x="37213" y="254464"/>
                  <a:pt x="43384" y="263719"/>
                </a:cubicBezTo>
                <a:lnTo>
                  <a:pt x="50059" y="273731"/>
                </a:lnTo>
                <a:cubicBezTo>
                  <a:pt x="51171" y="277068"/>
                  <a:pt x="51823" y="280597"/>
                  <a:pt x="53396" y="283743"/>
                </a:cubicBezTo>
                <a:cubicBezTo>
                  <a:pt x="57605" y="292162"/>
                  <a:pt x="60537" y="294221"/>
                  <a:pt x="66745" y="300429"/>
                </a:cubicBezTo>
                <a:cubicBezTo>
                  <a:pt x="72569" y="317903"/>
                  <a:pt x="67595" y="307955"/>
                  <a:pt x="86768" y="327127"/>
                </a:cubicBezTo>
                <a:cubicBezTo>
                  <a:pt x="88993" y="329352"/>
                  <a:pt x="90825" y="332056"/>
                  <a:pt x="93443" y="333801"/>
                </a:cubicBezTo>
                <a:cubicBezTo>
                  <a:pt x="100117" y="338251"/>
                  <a:pt x="107794" y="341477"/>
                  <a:pt x="113466" y="347150"/>
                </a:cubicBezTo>
                <a:cubicBezTo>
                  <a:pt x="122627" y="356313"/>
                  <a:pt x="117155" y="352830"/>
                  <a:pt x="130152" y="357162"/>
                </a:cubicBezTo>
                <a:cubicBezTo>
                  <a:pt x="149239" y="376248"/>
                  <a:pt x="130085" y="359205"/>
                  <a:pt x="153513" y="373848"/>
                </a:cubicBezTo>
                <a:cubicBezTo>
                  <a:pt x="176602" y="388279"/>
                  <a:pt x="157205" y="380641"/>
                  <a:pt x="176873" y="387197"/>
                </a:cubicBezTo>
                <a:cubicBezTo>
                  <a:pt x="185576" y="395900"/>
                  <a:pt x="192531" y="405037"/>
                  <a:pt x="203571" y="410557"/>
                </a:cubicBezTo>
                <a:cubicBezTo>
                  <a:pt x="206718" y="412130"/>
                  <a:pt x="210246" y="412782"/>
                  <a:pt x="213583" y="413895"/>
                </a:cubicBezTo>
                <a:cubicBezTo>
                  <a:pt x="215808" y="417232"/>
                  <a:pt x="217421" y="421070"/>
                  <a:pt x="220257" y="423906"/>
                </a:cubicBezTo>
                <a:cubicBezTo>
                  <a:pt x="226727" y="430376"/>
                  <a:pt x="232137" y="431204"/>
                  <a:pt x="240281" y="433918"/>
                </a:cubicBezTo>
                <a:cubicBezTo>
                  <a:pt x="243618" y="436143"/>
                  <a:pt x="246627" y="438963"/>
                  <a:pt x="250292" y="440592"/>
                </a:cubicBezTo>
                <a:cubicBezTo>
                  <a:pt x="256721" y="443450"/>
                  <a:pt x="270316" y="447267"/>
                  <a:pt x="270316" y="447267"/>
                </a:cubicBezTo>
                <a:cubicBezTo>
                  <a:pt x="273911" y="446548"/>
                  <a:pt x="291879" y="443673"/>
                  <a:pt x="297013" y="440592"/>
                </a:cubicBezTo>
                <a:cubicBezTo>
                  <a:pt x="299711" y="438973"/>
                  <a:pt x="301231" y="435883"/>
                  <a:pt x="303688" y="433918"/>
                </a:cubicBezTo>
                <a:cubicBezTo>
                  <a:pt x="324726" y="417090"/>
                  <a:pt x="304268" y="436677"/>
                  <a:pt x="320374" y="420569"/>
                </a:cubicBezTo>
                <a:cubicBezTo>
                  <a:pt x="327048" y="400544"/>
                  <a:pt x="322599" y="420569"/>
                  <a:pt x="320374" y="400546"/>
                </a:cubicBezTo>
                <a:cubicBezTo>
                  <a:pt x="318527" y="383925"/>
                  <a:pt x="319402" y="367042"/>
                  <a:pt x="317037" y="350487"/>
                </a:cubicBezTo>
                <a:cubicBezTo>
                  <a:pt x="313594" y="326385"/>
                  <a:pt x="311699" y="336474"/>
                  <a:pt x="303688" y="320452"/>
                </a:cubicBezTo>
                <a:cubicBezTo>
                  <a:pt x="299639" y="312353"/>
                  <a:pt x="299297" y="302129"/>
                  <a:pt x="297013" y="293754"/>
                </a:cubicBezTo>
                <a:cubicBezTo>
                  <a:pt x="295162" y="286967"/>
                  <a:pt x="290339" y="273731"/>
                  <a:pt x="290339" y="273731"/>
                </a:cubicBezTo>
                <a:cubicBezTo>
                  <a:pt x="288794" y="258279"/>
                  <a:pt x="283614" y="239366"/>
                  <a:pt x="290339" y="223673"/>
                </a:cubicBezTo>
                <a:cubicBezTo>
                  <a:pt x="291578" y="220781"/>
                  <a:pt x="294199" y="218405"/>
                  <a:pt x="297013" y="216998"/>
                </a:cubicBezTo>
                <a:cubicBezTo>
                  <a:pt x="303306" y="213852"/>
                  <a:pt x="310362" y="212549"/>
                  <a:pt x="317037" y="210324"/>
                </a:cubicBezTo>
                <a:lnTo>
                  <a:pt x="337060" y="203649"/>
                </a:lnTo>
                <a:lnTo>
                  <a:pt x="347072" y="200312"/>
                </a:lnTo>
                <a:lnTo>
                  <a:pt x="357084" y="196975"/>
                </a:lnTo>
                <a:cubicBezTo>
                  <a:pt x="359309" y="194750"/>
                  <a:pt x="361870" y="192817"/>
                  <a:pt x="363758" y="190300"/>
                </a:cubicBezTo>
                <a:cubicBezTo>
                  <a:pt x="368571" y="183883"/>
                  <a:pt x="377107" y="170277"/>
                  <a:pt x="377107" y="170277"/>
                </a:cubicBezTo>
                <a:lnTo>
                  <a:pt x="383781" y="150254"/>
                </a:lnTo>
                <a:lnTo>
                  <a:pt x="387119" y="140242"/>
                </a:lnTo>
                <a:cubicBezTo>
                  <a:pt x="386006" y="122443"/>
                  <a:pt x="385648" y="104581"/>
                  <a:pt x="383781" y="86846"/>
                </a:cubicBezTo>
                <a:cubicBezTo>
                  <a:pt x="383413" y="83348"/>
                  <a:pt x="382254" y="79851"/>
                  <a:pt x="380444" y="76835"/>
                </a:cubicBezTo>
                <a:cubicBezTo>
                  <a:pt x="376433" y="70149"/>
                  <a:pt x="369379" y="68304"/>
                  <a:pt x="363758" y="63486"/>
                </a:cubicBezTo>
                <a:cubicBezTo>
                  <a:pt x="363735" y="63466"/>
                  <a:pt x="347083" y="46810"/>
                  <a:pt x="343735" y="43462"/>
                </a:cubicBezTo>
                <a:cubicBezTo>
                  <a:pt x="341510" y="41237"/>
                  <a:pt x="338805" y="39406"/>
                  <a:pt x="337060" y="36788"/>
                </a:cubicBezTo>
                <a:cubicBezTo>
                  <a:pt x="325618" y="19623"/>
                  <a:pt x="336267" y="32817"/>
                  <a:pt x="320374" y="20102"/>
                </a:cubicBezTo>
                <a:cubicBezTo>
                  <a:pt x="307284" y="9630"/>
                  <a:pt x="321077" y="15886"/>
                  <a:pt x="303688" y="10090"/>
                </a:cubicBezTo>
                <a:cubicBezTo>
                  <a:pt x="299176" y="5579"/>
                  <a:pt x="294799" y="-787"/>
                  <a:pt x="287002" y="79"/>
                </a:cubicBezTo>
                <a:cubicBezTo>
                  <a:pt x="280009" y="856"/>
                  <a:pt x="266978" y="6753"/>
                  <a:pt x="266978" y="6753"/>
                </a:cubicBezTo>
                <a:cubicBezTo>
                  <a:pt x="263641" y="8978"/>
                  <a:pt x="259472" y="10295"/>
                  <a:pt x="256967" y="13427"/>
                </a:cubicBezTo>
                <a:cubicBezTo>
                  <a:pt x="254769" y="16174"/>
                  <a:pt x="255439" y="20422"/>
                  <a:pt x="253629" y="23439"/>
                </a:cubicBezTo>
                <a:cubicBezTo>
                  <a:pt x="252010" y="26137"/>
                  <a:pt x="249180" y="27889"/>
                  <a:pt x="246955" y="30114"/>
                </a:cubicBezTo>
                <a:cubicBezTo>
                  <a:pt x="244730" y="36788"/>
                  <a:pt x="241988" y="43312"/>
                  <a:pt x="240281" y="50137"/>
                </a:cubicBezTo>
                <a:cubicBezTo>
                  <a:pt x="239168" y="54587"/>
                  <a:pt x="238261" y="59093"/>
                  <a:pt x="236943" y="63486"/>
                </a:cubicBezTo>
                <a:cubicBezTo>
                  <a:pt x="234921" y="70225"/>
                  <a:pt x="232494" y="76835"/>
                  <a:pt x="230269" y="83509"/>
                </a:cubicBezTo>
                <a:cubicBezTo>
                  <a:pt x="230267" y="83514"/>
                  <a:pt x="223597" y="103529"/>
                  <a:pt x="223594" y="103533"/>
                </a:cubicBezTo>
                <a:lnTo>
                  <a:pt x="216920" y="113544"/>
                </a:lnTo>
                <a:lnTo>
                  <a:pt x="210246" y="133568"/>
                </a:lnTo>
                <a:cubicBezTo>
                  <a:pt x="209134" y="136905"/>
                  <a:pt x="209395" y="141091"/>
                  <a:pt x="206908" y="143579"/>
                </a:cubicBezTo>
                <a:lnTo>
                  <a:pt x="200234" y="150254"/>
                </a:lnTo>
                <a:cubicBezTo>
                  <a:pt x="196399" y="161758"/>
                  <a:pt x="190222" y="186963"/>
                  <a:pt x="186885" y="180289"/>
                </a:cubicBezTo>
                <a:close/>
              </a:path>
            </a:pathLst>
          </a:custGeom>
          <a:pattFill prst="lgCheck">
            <a:fgClr>
              <a:schemeClr val="tx1"/>
            </a:fgClr>
            <a:bgClr>
              <a:schemeClr val="bg1"/>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Freeform 80">
            <a:extLst>
              <a:ext uri="{FF2B5EF4-FFF2-40B4-BE49-F238E27FC236}">
                <a16:creationId xmlns:a16="http://schemas.microsoft.com/office/drawing/2014/main" id="{F3B97240-CA10-D349-B682-1CA1B9376294}"/>
              </a:ext>
            </a:extLst>
          </p:cNvPr>
          <p:cNvSpPr/>
          <p:nvPr/>
        </p:nvSpPr>
        <p:spPr>
          <a:xfrm>
            <a:off x="4715122" y="2488868"/>
            <a:ext cx="164325" cy="194518"/>
          </a:xfrm>
          <a:custGeom>
            <a:avLst/>
            <a:gdLst>
              <a:gd name="connsiteX0" fmla="*/ 40 w 322358"/>
              <a:gd name="connsiteY0" fmla="*/ 20023 h 403804"/>
              <a:gd name="connsiteX1" fmla="*/ 30075 w 322358"/>
              <a:gd name="connsiteY1" fmla="*/ 60070 h 403804"/>
              <a:gd name="connsiteX2" fmla="*/ 40087 w 322358"/>
              <a:gd name="connsiteY2" fmla="*/ 63407 h 403804"/>
              <a:gd name="connsiteX3" fmla="*/ 53436 w 322358"/>
              <a:gd name="connsiteY3" fmla="*/ 76756 h 403804"/>
              <a:gd name="connsiteX4" fmla="*/ 76797 w 322358"/>
              <a:gd name="connsiteY4" fmla="*/ 96779 h 403804"/>
              <a:gd name="connsiteX5" fmla="*/ 83471 w 322358"/>
              <a:gd name="connsiteY5" fmla="*/ 103454 h 403804"/>
              <a:gd name="connsiteX6" fmla="*/ 86808 w 322358"/>
              <a:gd name="connsiteY6" fmla="*/ 113465 h 403804"/>
              <a:gd name="connsiteX7" fmla="*/ 100157 w 322358"/>
              <a:gd name="connsiteY7" fmla="*/ 133489 h 403804"/>
              <a:gd name="connsiteX8" fmla="*/ 106832 w 322358"/>
              <a:gd name="connsiteY8" fmla="*/ 153512 h 403804"/>
              <a:gd name="connsiteX9" fmla="*/ 110169 w 322358"/>
              <a:gd name="connsiteY9" fmla="*/ 163524 h 403804"/>
              <a:gd name="connsiteX10" fmla="*/ 100157 w 322358"/>
              <a:gd name="connsiteY10" fmla="*/ 220256 h 403804"/>
              <a:gd name="connsiteX11" fmla="*/ 96820 w 322358"/>
              <a:gd name="connsiteY11" fmla="*/ 230268 h 403804"/>
              <a:gd name="connsiteX12" fmla="*/ 83471 w 322358"/>
              <a:gd name="connsiteY12" fmla="*/ 243617 h 403804"/>
              <a:gd name="connsiteX13" fmla="*/ 63448 w 322358"/>
              <a:gd name="connsiteY13" fmla="*/ 256966 h 403804"/>
              <a:gd name="connsiteX14" fmla="*/ 53436 w 322358"/>
              <a:gd name="connsiteY14" fmla="*/ 263640 h 403804"/>
              <a:gd name="connsiteX15" fmla="*/ 33413 w 322358"/>
              <a:gd name="connsiteY15" fmla="*/ 290338 h 403804"/>
              <a:gd name="connsiteX16" fmla="*/ 30075 w 322358"/>
              <a:gd name="connsiteY16" fmla="*/ 300350 h 403804"/>
              <a:gd name="connsiteX17" fmla="*/ 33413 w 322358"/>
              <a:gd name="connsiteY17" fmla="*/ 363757 h 403804"/>
              <a:gd name="connsiteX18" fmla="*/ 40087 w 322358"/>
              <a:gd name="connsiteY18" fmla="*/ 370432 h 403804"/>
              <a:gd name="connsiteX19" fmla="*/ 43424 w 322358"/>
              <a:gd name="connsiteY19" fmla="*/ 380443 h 403804"/>
              <a:gd name="connsiteX20" fmla="*/ 60111 w 322358"/>
              <a:gd name="connsiteY20" fmla="*/ 393792 h 403804"/>
              <a:gd name="connsiteX21" fmla="*/ 76797 w 322358"/>
              <a:gd name="connsiteY21" fmla="*/ 403804 h 403804"/>
              <a:gd name="connsiteX22" fmla="*/ 83471 w 322358"/>
              <a:gd name="connsiteY22" fmla="*/ 380443 h 403804"/>
              <a:gd name="connsiteX23" fmla="*/ 106832 w 322358"/>
              <a:gd name="connsiteY23" fmla="*/ 363757 h 403804"/>
              <a:gd name="connsiteX24" fmla="*/ 136867 w 322358"/>
              <a:gd name="connsiteY24" fmla="*/ 350408 h 403804"/>
              <a:gd name="connsiteX25" fmla="*/ 146878 w 322358"/>
              <a:gd name="connsiteY25" fmla="*/ 347071 h 403804"/>
              <a:gd name="connsiteX26" fmla="*/ 196937 w 322358"/>
              <a:gd name="connsiteY26" fmla="*/ 357083 h 403804"/>
              <a:gd name="connsiteX27" fmla="*/ 206948 w 322358"/>
              <a:gd name="connsiteY27" fmla="*/ 360420 h 403804"/>
              <a:gd name="connsiteX28" fmla="*/ 216960 w 322358"/>
              <a:gd name="connsiteY28" fmla="*/ 363757 h 403804"/>
              <a:gd name="connsiteX29" fmla="*/ 233646 w 322358"/>
              <a:gd name="connsiteY29" fmla="*/ 377106 h 403804"/>
              <a:gd name="connsiteX30" fmla="*/ 240321 w 322358"/>
              <a:gd name="connsiteY30" fmla="*/ 383781 h 403804"/>
              <a:gd name="connsiteX31" fmla="*/ 260344 w 322358"/>
              <a:gd name="connsiteY31" fmla="*/ 393792 h 403804"/>
              <a:gd name="connsiteX32" fmla="*/ 297054 w 322358"/>
              <a:gd name="connsiteY32" fmla="*/ 387118 h 403804"/>
              <a:gd name="connsiteX33" fmla="*/ 307065 w 322358"/>
              <a:gd name="connsiteY33" fmla="*/ 380443 h 403804"/>
              <a:gd name="connsiteX34" fmla="*/ 307065 w 322358"/>
              <a:gd name="connsiteY34" fmla="*/ 273652 h 403804"/>
              <a:gd name="connsiteX35" fmla="*/ 303728 w 322358"/>
              <a:gd name="connsiteY35" fmla="*/ 263640 h 403804"/>
              <a:gd name="connsiteX36" fmla="*/ 287042 w 322358"/>
              <a:gd name="connsiteY36" fmla="*/ 246954 h 403804"/>
              <a:gd name="connsiteX37" fmla="*/ 270356 w 322358"/>
              <a:gd name="connsiteY37" fmla="*/ 233605 h 403804"/>
              <a:gd name="connsiteX38" fmla="*/ 263681 w 322358"/>
              <a:gd name="connsiteY38" fmla="*/ 226931 h 403804"/>
              <a:gd name="connsiteX39" fmla="*/ 243658 w 322358"/>
              <a:gd name="connsiteY39" fmla="*/ 220256 h 403804"/>
              <a:gd name="connsiteX40" fmla="*/ 223635 w 322358"/>
              <a:gd name="connsiteY40" fmla="*/ 213582 h 403804"/>
              <a:gd name="connsiteX41" fmla="*/ 213623 w 322358"/>
              <a:gd name="connsiteY41" fmla="*/ 210245 h 403804"/>
              <a:gd name="connsiteX42" fmla="*/ 230309 w 322358"/>
              <a:gd name="connsiteY42" fmla="*/ 196896 h 403804"/>
              <a:gd name="connsiteX43" fmla="*/ 243658 w 322358"/>
              <a:gd name="connsiteY43" fmla="*/ 193559 h 403804"/>
              <a:gd name="connsiteX44" fmla="*/ 263681 w 322358"/>
              <a:gd name="connsiteY44" fmla="*/ 186884 h 403804"/>
              <a:gd name="connsiteX45" fmla="*/ 270356 w 322358"/>
              <a:gd name="connsiteY45" fmla="*/ 180210 h 403804"/>
              <a:gd name="connsiteX46" fmla="*/ 277030 w 322358"/>
              <a:gd name="connsiteY46" fmla="*/ 160186 h 403804"/>
              <a:gd name="connsiteX47" fmla="*/ 283705 w 322358"/>
              <a:gd name="connsiteY47" fmla="*/ 153512 h 403804"/>
              <a:gd name="connsiteX48" fmla="*/ 293716 w 322358"/>
              <a:gd name="connsiteY48" fmla="*/ 130151 h 403804"/>
              <a:gd name="connsiteX49" fmla="*/ 300391 w 322358"/>
              <a:gd name="connsiteY49" fmla="*/ 110128 h 403804"/>
              <a:gd name="connsiteX50" fmla="*/ 303728 w 322358"/>
              <a:gd name="connsiteY50" fmla="*/ 100116 h 403804"/>
              <a:gd name="connsiteX51" fmla="*/ 297054 w 322358"/>
              <a:gd name="connsiteY51" fmla="*/ 26697 h 403804"/>
              <a:gd name="connsiteX52" fmla="*/ 293716 w 322358"/>
              <a:gd name="connsiteY52" fmla="*/ 16686 h 403804"/>
              <a:gd name="connsiteX53" fmla="*/ 280367 w 322358"/>
              <a:gd name="connsiteY53" fmla="*/ 3337 h 403804"/>
              <a:gd name="connsiteX54" fmla="*/ 267019 w 322358"/>
              <a:gd name="connsiteY54" fmla="*/ 0 h 403804"/>
              <a:gd name="connsiteX55" fmla="*/ 33413 w 322358"/>
              <a:gd name="connsiteY55" fmla="*/ 3337 h 403804"/>
              <a:gd name="connsiteX56" fmla="*/ 23401 w 322358"/>
              <a:gd name="connsiteY56" fmla="*/ 6674 h 403804"/>
              <a:gd name="connsiteX57" fmla="*/ 40 w 322358"/>
              <a:gd name="connsiteY57" fmla="*/ 20023 h 40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2358" h="403804">
                <a:moveTo>
                  <a:pt x="40" y="20023"/>
                </a:moveTo>
                <a:cubicBezTo>
                  <a:pt x="1152" y="28922"/>
                  <a:pt x="18757" y="47809"/>
                  <a:pt x="30075" y="60070"/>
                </a:cubicBezTo>
                <a:cubicBezTo>
                  <a:pt x="32461" y="62655"/>
                  <a:pt x="37224" y="61362"/>
                  <a:pt x="40087" y="63407"/>
                </a:cubicBezTo>
                <a:cubicBezTo>
                  <a:pt x="45208" y="67065"/>
                  <a:pt x="48200" y="73266"/>
                  <a:pt x="53436" y="76756"/>
                </a:cubicBezTo>
                <a:cubicBezTo>
                  <a:pt x="68683" y="86919"/>
                  <a:pt x="60614" y="80596"/>
                  <a:pt x="76797" y="96779"/>
                </a:cubicBezTo>
                <a:lnTo>
                  <a:pt x="83471" y="103454"/>
                </a:lnTo>
                <a:cubicBezTo>
                  <a:pt x="84583" y="106791"/>
                  <a:pt x="85100" y="110390"/>
                  <a:pt x="86808" y="113465"/>
                </a:cubicBezTo>
                <a:cubicBezTo>
                  <a:pt x="90704" y="120477"/>
                  <a:pt x="97620" y="125879"/>
                  <a:pt x="100157" y="133489"/>
                </a:cubicBezTo>
                <a:lnTo>
                  <a:pt x="106832" y="153512"/>
                </a:lnTo>
                <a:lnTo>
                  <a:pt x="110169" y="163524"/>
                </a:lnTo>
                <a:cubicBezTo>
                  <a:pt x="106195" y="207245"/>
                  <a:pt x="110718" y="188574"/>
                  <a:pt x="100157" y="220256"/>
                </a:cubicBezTo>
                <a:cubicBezTo>
                  <a:pt x="99045" y="223593"/>
                  <a:pt x="99307" y="227781"/>
                  <a:pt x="96820" y="230268"/>
                </a:cubicBezTo>
                <a:cubicBezTo>
                  <a:pt x="92370" y="234718"/>
                  <a:pt x="88707" y="240126"/>
                  <a:pt x="83471" y="243617"/>
                </a:cubicBezTo>
                <a:lnTo>
                  <a:pt x="63448" y="256966"/>
                </a:lnTo>
                <a:cubicBezTo>
                  <a:pt x="60111" y="259191"/>
                  <a:pt x="56272" y="260804"/>
                  <a:pt x="53436" y="263640"/>
                </a:cubicBezTo>
                <a:cubicBezTo>
                  <a:pt x="45531" y="271546"/>
                  <a:pt x="37187" y="279020"/>
                  <a:pt x="33413" y="290338"/>
                </a:cubicBezTo>
                <a:lnTo>
                  <a:pt x="30075" y="300350"/>
                </a:lnTo>
                <a:cubicBezTo>
                  <a:pt x="31188" y="321486"/>
                  <a:pt x="30420" y="342805"/>
                  <a:pt x="33413" y="363757"/>
                </a:cubicBezTo>
                <a:cubicBezTo>
                  <a:pt x="33858" y="366872"/>
                  <a:pt x="38468" y="367734"/>
                  <a:pt x="40087" y="370432"/>
                </a:cubicBezTo>
                <a:cubicBezTo>
                  <a:pt x="41897" y="373448"/>
                  <a:pt x="41614" y="377427"/>
                  <a:pt x="43424" y="380443"/>
                </a:cubicBezTo>
                <a:cubicBezTo>
                  <a:pt x="47144" y="386643"/>
                  <a:pt x="54862" y="389593"/>
                  <a:pt x="60111" y="393792"/>
                </a:cubicBezTo>
                <a:cubicBezTo>
                  <a:pt x="73201" y="404264"/>
                  <a:pt x="59408" y="398008"/>
                  <a:pt x="76797" y="403804"/>
                </a:cubicBezTo>
                <a:cubicBezTo>
                  <a:pt x="77146" y="402409"/>
                  <a:pt x="81630" y="383021"/>
                  <a:pt x="83471" y="380443"/>
                </a:cubicBezTo>
                <a:cubicBezTo>
                  <a:pt x="93369" y="366586"/>
                  <a:pt x="94170" y="367977"/>
                  <a:pt x="106832" y="363757"/>
                </a:cubicBezTo>
                <a:cubicBezTo>
                  <a:pt x="122697" y="353180"/>
                  <a:pt x="113039" y="358351"/>
                  <a:pt x="136867" y="350408"/>
                </a:cubicBezTo>
                <a:lnTo>
                  <a:pt x="146878" y="347071"/>
                </a:lnTo>
                <a:cubicBezTo>
                  <a:pt x="183907" y="351185"/>
                  <a:pt x="167356" y="347222"/>
                  <a:pt x="196937" y="357083"/>
                </a:cubicBezTo>
                <a:lnTo>
                  <a:pt x="206948" y="360420"/>
                </a:lnTo>
                <a:lnTo>
                  <a:pt x="216960" y="363757"/>
                </a:lnTo>
                <a:cubicBezTo>
                  <a:pt x="233078" y="379875"/>
                  <a:pt x="212596" y="360266"/>
                  <a:pt x="233646" y="377106"/>
                </a:cubicBezTo>
                <a:cubicBezTo>
                  <a:pt x="236103" y="379072"/>
                  <a:pt x="237864" y="381815"/>
                  <a:pt x="240321" y="383781"/>
                </a:cubicBezTo>
                <a:cubicBezTo>
                  <a:pt x="249562" y="391174"/>
                  <a:pt x="249770" y="390268"/>
                  <a:pt x="260344" y="393792"/>
                </a:cubicBezTo>
                <a:cubicBezTo>
                  <a:pt x="265755" y="393019"/>
                  <a:pt x="289188" y="390489"/>
                  <a:pt x="297054" y="387118"/>
                </a:cubicBezTo>
                <a:cubicBezTo>
                  <a:pt x="300740" y="385538"/>
                  <a:pt x="303728" y="382668"/>
                  <a:pt x="307065" y="380443"/>
                </a:cubicBezTo>
                <a:cubicBezTo>
                  <a:pt x="325242" y="344091"/>
                  <a:pt x="329557" y="341134"/>
                  <a:pt x="307065" y="273652"/>
                </a:cubicBezTo>
                <a:cubicBezTo>
                  <a:pt x="305953" y="270315"/>
                  <a:pt x="305839" y="266454"/>
                  <a:pt x="303728" y="263640"/>
                </a:cubicBezTo>
                <a:cubicBezTo>
                  <a:pt x="299009" y="257347"/>
                  <a:pt x="292604" y="252516"/>
                  <a:pt x="287042" y="246954"/>
                </a:cubicBezTo>
                <a:cubicBezTo>
                  <a:pt x="270934" y="230846"/>
                  <a:pt x="291394" y="250436"/>
                  <a:pt x="270356" y="233605"/>
                </a:cubicBezTo>
                <a:cubicBezTo>
                  <a:pt x="267899" y="231639"/>
                  <a:pt x="266495" y="228338"/>
                  <a:pt x="263681" y="226931"/>
                </a:cubicBezTo>
                <a:cubicBezTo>
                  <a:pt x="257388" y="223785"/>
                  <a:pt x="250332" y="222481"/>
                  <a:pt x="243658" y="220256"/>
                </a:cubicBezTo>
                <a:lnTo>
                  <a:pt x="223635" y="213582"/>
                </a:lnTo>
                <a:lnTo>
                  <a:pt x="213623" y="210245"/>
                </a:lnTo>
                <a:cubicBezTo>
                  <a:pt x="219006" y="204861"/>
                  <a:pt x="222939" y="200054"/>
                  <a:pt x="230309" y="196896"/>
                </a:cubicBezTo>
                <a:cubicBezTo>
                  <a:pt x="234525" y="195089"/>
                  <a:pt x="239265" y="194877"/>
                  <a:pt x="243658" y="193559"/>
                </a:cubicBezTo>
                <a:cubicBezTo>
                  <a:pt x="250397" y="191537"/>
                  <a:pt x="263681" y="186884"/>
                  <a:pt x="263681" y="186884"/>
                </a:cubicBezTo>
                <a:cubicBezTo>
                  <a:pt x="265906" y="184659"/>
                  <a:pt x="268949" y="183024"/>
                  <a:pt x="270356" y="180210"/>
                </a:cubicBezTo>
                <a:cubicBezTo>
                  <a:pt x="273502" y="173917"/>
                  <a:pt x="272055" y="165161"/>
                  <a:pt x="277030" y="160186"/>
                </a:cubicBezTo>
                <a:lnTo>
                  <a:pt x="283705" y="153512"/>
                </a:lnTo>
                <a:cubicBezTo>
                  <a:pt x="292531" y="118207"/>
                  <a:pt x="280549" y="159776"/>
                  <a:pt x="293716" y="130151"/>
                </a:cubicBezTo>
                <a:cubicBezTo>
                  <a:pt x="296573" y="123722"/>
                  <a:pt x="298166" y="116802"/>
                  <a:pt x="300391" y="110128"/>
                </a:cubicBezTo>
                <a:lnTo>
                  <a:pt x="303728" y="100116"/>
                </a:lnTo>
                <a:cubicBezTo>
                  <a:pt x="302453" y="82264"/>
                  <a:pt x="300776" y="47166"/>
                  <a:pt x="297054" y="26697"/>
                </a:cubicBezTo>
                <a:cubicBezTo>
                  <a:pt x="296425" y="23236"/>
                  <a:pt x="295761" y="19548"/>
                  <a:pt x="293716" y="16686"/>
                </a:cubicBezTo>
                <a:cubicBezTo>
                  <a:pt x="290058" y="11565"/>
                  <a:pt x="286472" y="4863"/>
                  <a:pt x="280367" y="3337"/>
                </a:cubicBezTo>
                <a:lnTo>
                  <a:pt x="267019" y="0"/>
                </a:lnTo>
                <a:lnTo>
                  <a:pt x="33413" y="3337"/>
                </a:lnTo>
                <a:cubicBezTo>
                  <a:pt x="29896" y="3433"/>
                  <a:pt x="26851" y="5984"/>
                  <a:pt x="23401" y="6674"/>
                </a:cubicBezTo>
                <a:cubicBezTo>
                  <a:pt x="21220" y="7110"/>
                  <a:pt x="-1072" y="11124"/>
                  <a:pt x="40" y="20023"/>
                </a:cubicBezTo>
                <a:close/>
              </a:path>
            </a:pathLst>
          </a:custGeom>
          <a:pattFill prst="wdUpDiag">
            <a:fgClr>
              <a:schemeClr val="tx1"/>
            </a:fgClr>
            <a:bgClr>
              <a:schemeClr val="bg1"/>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Down Arrow 93">
            <a:extLst>
              <a:ext uri="{FF2B5EF4-FFF2-40B4-BE49-F238E27FC236}">
                <a16:creationId xmlns:a16="http://schemas.microsoft.com/office/drawing/2014/main" id="{B389A658-80CC-D14B-A8CB-680CB651E2D9}"/>
              </a:ext>
            </a:extLst>
          </p:cNvPr>
          <p:cNvSpPr/>
          <p:nvPr/>
        </p:nvSpPr>
        <p:spPr>
          <a:xfrm rot="16200000">
            <a:off x="5751357" y="3619578"/>
            <a:ext cx="181555" cy="184150"/>
          </a:xfrm>
          <a:prstGeom prst="down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5" name="Freeform 104">
            <a:extLst>
              <a:ext uri="{FF2B5EF4-FFF2-40B4-BE49-F238E27FC236}">
                <a16:creationId xmlns:a16="http://schemas.microsoft.com/office/drawing/2014/main" id="{A3FCD6E8-7817-BD41-BBAA-737ECE49F024}"/>
              </a:ext>
            </a:extLst>
          </p:cNvPr>
          <p:cNvSpPr/>
          <p:nvPr/>
        </p:nvSpPr>
        <p:spPr>
          <a:xfrm>
            <a:off x="2639533" y="2152620"/>
            <a:ext cx="760498" cy="1573229"/>
          </a:xfrm>
          <a:custGeom>
            <a:avLst/>
            <a:gdLst>
              <a:gd name="connsiteX0" fmla="*/ 760498 w 760498"/>
              <a:gd name="connsiteY0" fmla="*/ 1571410 h 1573229"/>
              <a:gd name="connsiteX1" fmla="*/ 110258 w 760498"/>
              <a:gd name="connsiteY1" fmla="*/ 1337730 h 1573229"/>
              <a:gd name="connsiteX2" fmla="*/ 18818 w 760498"/>
              <a:gd name="connsiteY2" fmla="*/ 98210 h 1573229"/>
              <a:gd name="connsiteX3" fmla="*/ 313458 w 760498"/>
              <a:gd name="connsiteY3" fmla="*/ 169330 h 1573229"/>
            </a:gdLst>
            <a:ahLst/>
            <a:cxnLst>
              <a:cxn ang="0">
                <a:pos x="connsiteX0" y="connsiteY0"/>
              </a:cxn>
              <a:cxn ang="0">
                <a:pos x="connsiteX1" y="connsiteY1"/>
              </a:cxn>
              <a:cxn ang="0">
                <a:pos x="connsiteX2" y="connsiteY2"/>
              </a:cxn>
              <a:cxn ang="0">
                <a:pos x="connsiteX3" y="connsiteY3"/>
              </a:cxn>
            </a:cxnLst>
            <a:rect l="l" t="t" r="r" b="b"/>
            <a:pathLst>
              <a:path w="760498" h="1573229">
                <a:moveTo>
                  <a:pt x="760498" y="1571410"/>
                </a:moveTo>
                <a:cubicBezTo>
                  <a:pt x="497184" y="1577336"/>
                  <a:pt x="233871" y="1583263"/>
                  <a:pt x="110258" y="1337730"/>
                </a:cubicBezTo>
                <a:cubicBezTo>
                  <a:pt x="-13355" y="1092197"/>
                  <a:pt x="-15049" y="292943"/>
                  <a:pt x="18818" y="98210"/>
                </a:cubicBezTo>
                <a:cubicBezTo>
                  <a:pt x="52685" y="-96523"/>
                  <a:pt x="183071" y="36403"/>
                  <a:pt x="313458" y="169330"/>
                </a:cubicBezTo>
              </a:path>
            </a:pathLst>
          </a:custGeom>
          <a:noFill/>
          <a:ln w="22225">
            <a:solidFill>
              <a:schemeClr val="tx1"/>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Freeform 105">
            <a:extLst>
              <a:ext uri="{FF2B5EF4-FFF2-40B4-BE49-F238E27FC236}">
                <a16:creationId xmlns:a16="http://schemas.microsoft.com/office/drawing/2014/main" id="{FF93A3B7-8FFE-C443-9A1E-43E8846D16FF}"/>
              </a:ext>
            </a:extLst>
          </p:cNvPr>
          <p:cNvSpPr/>
          <p:nvPr/>
        </p:nvSpPr>
        <p:spPr>
          <a:xfrm>
            <a:off x="3847071" y="2180480"/>
            <a:ext cx="894080" cy="1523230"/>
          </a:xfrm>
          <a:custGeom>
            <a:avLst/>
            <a:gdLst>
              <a:gd name="connsiteX0" fmla="*/ 0 w 894080"/>
              <a:gd name="connsiteY0" fmla="*/ 1523230 h 1523230"/>
              <a:gd name="connsiteX1" fmla="*/ 477520 w 894080"/>
              <a:gd name="connsiteY1" fmla="*/ 1116830 h 1523230"/>
              <a:gd name="connsiteX2" fmla="*/ 701040 w 894080"/>
              <a:gd name="connsiteY2" fmla="*/ 60190 h 1523230"/>
              <a:gd name="connsiteX3" fmla="*/ 894080 w 894080"/>
              <a:gd name="connsiteY3" fmla="*/ 222750 h 1523230"/>
            </a:gdLst>
            <a:ahLst/>
            <a:cxnLst>
              <a:cxn ang="0">
                <a:pos x="connsiteX0" y="connsiteY0"/>
              </a:cxn>
              <a:cxn ang="0">
                <a:pos x="connsiteX1" y="connsiteY1"/>
              </a:cxn>
              <a:cxn ang="0">
                <a:pos x="connsiteX2" y="connsiteY2"/>
              </a:cxn>
              <a:cxn ang="0">
                <a:pos x="connsiteX3" y="connsiteY3"/>
              </a:cxn>
            </a:cxnLst>
            <a:rect l="l" t="t" r="r" b="b"/>
            <a:pathLst>
              <a:path w="894080" h="1523230">
                <a:moveTo>
                  <a:pt x="0" y="1523230"/>
                </a:moveTo>
                <a:cubicBezTo>
                  <a:pt x="180340" y="1441950"/>
                  <a:pt x="360680" y="1360670"/>
                  <a:pt x="477520" y="1116830"/>
                </a:cubicBezTo>
                <a:cubicBezTo>
                  <a:pt x="594360" y="872990"/>
                  <a:pt x="631613" y="209203"/>
                  <a:pt x="701040" y="60190"/>
                </a:cubicBezTo>
                <a:cubicBezTo>
                  <a:pt x="770467" y="-88823"/>
                  <a:pt x="832273" y="66963"/>
                  <a:pt x="894080" y="222750"/>
                </a:cubicBezTo>
              </a:path>
            </a:pathLst>
          </a:custGeom>
          <a:noFill/>
          <a:ln w="22225">
            <a:solidFill>
              <a:schemeClr val="tx1"/>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Freeform 106">
            <a:extLst>
              <a:ext uri="{FF2B5EF4-FFF2-40B4-BE49-F238E27FC236}">
                <a16:creationId xmlns:a16="http://schemas.microsoft.com/office/drawing/2014/main" id="{25FBCB72-655A-634D-8F2D-1196D415DE23}"/>
              </a:ext>
            </a:extLst>
          </p:cNvPr>
          <p:cNvSpPr/>
          <p:nvPr/>
        </p:nvSpPr>
        <p:spPr>
          <a:xfrm>
            <a:off x="3857231" y="3835790"/>
            <a:ext cx="1920240" cy="326103"/>
          </a:xfrm>
          <a:custGeom>
            <a:avLst/>
            <a:gdLst>
              <a:gd name="connsiteX0" fmla="*/ 0 w 1920240"/>
              <a:gd name="connsiteY0" fmla="*/ 0 h 326103"/>
              <a:gd name="connsiteX1" fmla="*/ 1554480 w 1920240"/>
              <a:gd name="connsiteY1" fmla="*/ 325120 h 326103"/>
              <a:gd name="connsiteX2" fmla="*/ 1920240 w 1920240"/>
              <a:gd name="connsiteY2" fmla="*/ 81280 h 326103"/>
            </a:gdLst>
            <a:ahLst/>
            <a:cxnLst>
              <a:cxn ang="0">
                <a:pos x="connsiteX0" y="connsiteY0"/>
              </a:cxn>
              <a:cxn ang="0">
                <a:pos x="connsiteX1" y="connsiteY1"/>
              </a:cxn>
              <a:cxn ang="0">
                <a:pos x="connsiteX2" y="connsiteY2"/>
              </a:cxn>
            </a:cxnLst>
            <a:rect l="l" t="t" r="r" b="b"/>
            <a:pathLst>
              <a:path w="1920240" h="326103">
                <a:moveTo>
                  <a:pt x="0" y="0"/>
                </a:moveTo>
                <a:cubicBezTo>
                  <a:pt x="617220" y="155786"/>
                  <a:pt x="1234440" y="311573"/>
                  <a:pt x="1554480" y="325120"/>
                </a:cubicBezTo>
                <a:cubicBezTo>
                  <a:pt x="1874520" y="338667"/>
                  <a:pt x="1897380" y="209973"/>
                  <a:pt x="1920240" y="81280"/>
                </a:cubicBezTo>
              </a:path>
            </a:pathLst>
          </a:custGeom>
          <a:noFill/>
          <a:ln w="22225">
            <a:solidFill>
              <a:schemeClr val="tx1"/>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Freeform 107">
            <a:extLst>
              <a:ext uri="{FF2B5EF4-FFF2-40B4-BE49-F238E27FC236}">
                <a16:creationId xmlns:a16="http://schemas.microsoft.com/office/drawing/2014/main" id="{4E45A046-F63A-204E-ABC6-0C2768D60285}"/>
              </a:ext>
            </a:extLst>
          </p:cNvPr>
          <p:cNvSpPr/>
          <p:nvPr/>
        </p:nvSpPr>
        <p:spPr>
          <a:xfrm>
            <a:off x="6092431" y="2231052"/>
            <a:ext cx="447040" cy="1218658"/>
          </a:xfrm>
          <a:custGeom>
            <a:avLst/>
            <a:gdLst>
              <a:gd name="connsiteX0" fmla="*/ 0 w 447040"/>
              <a:gd name="connsiteY0" fmla="*/ 1218658 h 1218658"/>
              <a:gd name="connsiteX1" fmla="*/ 172720 w 447040"/>
              <a:gd name="connsiteY1" fmla="*/ 842738 h 1218658"/>
              <a:gd name="connsiteX2" fmla="*/ 254000 w 447040"/>
              <a:gd name="connsiteY2" fmla="*/ 60418 h 1218658"/>
              <a:gd name="connsiteX3" fmla="*/ 447040 w 447040"/>
              <a:gd name="connsiteY3" fmla="*/ 111218 h 1218658"/>
            </a:gdLst>
            <a:ahLst/>
            <a:cxnLst>
              <a:cxn ang="0">
                <a:pos x="connsiteX0" y="connsiteY0"/>
              </a:cxn>
              <a:cxn ang="0">
                <a:pos x="connsiteX1" y="connsiteY1"/>
              </a:cxn>
              <a:cxn ang="0">
                <a:pos x="connsiteX2" y="connsiteY2"/>
              </a:cxn>
              <a:cxn ang="0">
                <a:pos x="connsiteX3" y="connsiteY3"/>
              </a:cxn>
            </a:cxnLst>
            <a:rect l="l" t="t" r="r" b="b"/>
            <a:pathLst>
              <a:path w="447040" h="1218658">
                <a:moveTo>
                  <a:pt x="0" y="1218658"/>
                </a:moveTo>
                <a:cubicBezTo>
                  <a:pt x="65193" y="1127218"/>
                  <a:pt x="130387" y="1035778"/>
                  <a:pt x="172720" y="842738"/>
                </a:cubicBezTo>
                <a:cubicBezTo>
                  <a:pt x="215053" y="649698"/>
                  <a:pt x="208280" y="182338"/>
                  <a:pt x="254000" y="60418"/>
                </a:cubicBezTo>
                <a:cubicBezTo>
                  <a:pt x="299720" y="-61502"/>
                  <a:pt x="373380" y="24858"/>
                  <a:pt x="447040" y="111218"/>
                </a:cubicBezTo>
              </a:path>
            </a:pathLst>
          </a:custGeom>
          <a:noFill/>
          <a:ln w="22225">
            <a:solidFill>
              <a:schemeClr val="tx1"/>
            </a:solidFill>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1" name="Group 120">
            <a:extLst>
              <a:ext uri="{FF2B5EF4-FFF2-40B4-BE49-F238E27FC236}">
                <a16:creationId xmlns:a16="http://schemas.microsoft.com/office/drawing/2014/main" id="{4F30760E-0CD7-3342-A60A-BA587773E5C8}"/>
              </a:ext>
            </a:extLst>
          </p:cNvPr>
          <p:cNvGrpSpPr/>
          <p:nvPr/>
        </p:nvGrpSpPr>
        <p:grpSpPr>
          <a:xfrm>
            <a:off x="2851386" y="2100090"/>
            <a:ext cx="1357750" cy="1790858"/>
            <a:chOff x="769837" y="2098828"/>
            <a:chExt cx="1357750" cy="1790858"/>
          </a:xfrm>
        </p:grpSpPr>
        <p:sp>
          <p:nvSpPr>
            <p:cNvPr id="31" name="Rectangle 30">
              <a:extLst>
                <a:ext uri="{FF2B5EF4-FFF2-40B4-BE49-F238E27FC236}">
                  <a16:creationId xmlns:a16="http://schemas.microsoft.com/office/drawing/2014/main" id="{1CA21F00-AEAF-C947-833B-EBACF43FC7C5}"/>
                </a:ext>
              </a:extLst>
            </p:cNvPr>
            <p:cNvSpPr/>
            <p:nvPr/>
          </p:nvSpPr>
          <p:spPr>
            <a:xfrm>
              <a:off x="1123130" y="2631943"/>
              <a:ext cx="729387" cy="83122"/>
            </a:xfrm>
            <a:prstGeom prst="rect">
              <a:avLst/>
            </a:prstGeom>
            <a:pattFill prst="wdUpDiag">
              <a:fgClr>
                <a:schemeClr val="tx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A7B97E06-671B-014A-A273-7AEA4F288ADA}"/>
                </a:ext>
              </a:extLst>
            </p:cNvPr>
            <p:cNvCxnSpPr>
              <a:cxnSpLocks/>
            </p:cNvCxnSpPr>
            <p:nvPr/>
          </p:nvCxnSpPr>
          <p:spPr>
            <a:xfrm>
              <a:off x="769842" y="2631953"/>
              <a:ext cx="13577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F624A17-CEF3-844F-8F8F-E1F36EE1703E}"/>
                </a:ext>
              </a:extLst>
            </p:cNvPr>
            <p:cNvCxnSpPr>
              <a:cxnSpLocks/>
            </p:cNvCxnSpPr>
            <p:nvPr/>
          </p:nvCxnSpPr>
          <p:spPr>
            <a:xfrm>
              <a:off x="769837" y="2715078"/>
              <a:ext cx="135775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Elbow Connector 32">
              <a:extLst>
                <a:ext uri="{FF2B5EF4-FFF2-40B4-BE49-F238E27FC236}">
                  <a16:creationId xmlns:a16="http://schemas.microsoft.com/office/drawing/2014/main" id="{CA892D0A-66A4-1345-B15D-F0C522F49AC0}"/>
                </a:ext>
              </a:extLst>
            </p:cNvPr>
            <p:cNvCxnSpPr>
              <a:cxnSpLocks/>
            </p:cNvCxnSpPr>
            <p:nvPr/>
          </p:nvCxnSpPr>
          <p:spPr>
            <a:xfrm flipV="1">
              <a:off x="1123130" y="2525158"/>
              <a:ext cx="195990" cy="167399"/>
            </a:xfrm>
            <a:prstGeom prst="bentConnector3">
              <a:avLst>
                <a:gd name="adj1" fmla="val 626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CAACC288-BCE4-2843-B8BC-C2A340FA2336}"/>
                </a:ext>
              </a:extLst>
            </p:cNvPr>
            <p:cNvSpPr txBox="1"/>
            <p:nvPr/>
          </p:nvSpPr>
          <p:spPr>
            <a:xfrm>
              <a:off x="1123130" y="2098828"/>
              <a:ext cx="830356" cy="369332"/>
            </a:xfrm>
            <a:prstGeom prst="rect">
              <a:avLst/>
            </a:prstGeom>
            <a:noFill/>
          </p:spPr>
          <p:txBody>
            <a:bodyPr wrap="none" rtlCol="0">
              <a:spAutoFit/>
            </a:bodyPr>
            <a:lstStyle/>
            <a:p>
              <a:r>
                <a:rPr lang="en-US" dirty="0"/>
                <a:t>gene A</a:t>
              </a:r>
            </a:p>
          </p:txBody>
        </p:sp>
        <p:sp>
          <p:nvSpPr>
            <p:cNvPr id="43" name="Down Arrow 42">
              <a:extLst>
                <a:ext uri="{FF2B5EF4-FFF2-40B4-BE49-F238E27FC236}">
                  <a16:creationId xmlns:a16="http://schemas.microsoft.com/office/drawing/2014/main" id="{B065F7A1-4120-AF4E-B22B-A7585ECF02A2}"/>
                </a:ext>
              </a:extLst>
            </p:cNvPr>
            <p:cNvSpPr/>
            <p:nvPr/>
          </p:nvSpPr>
          <p:spPr>
            <a:xfrm>
              <a:off x="1448712" y="2785508"/>
              <a:ext cx="181555" cy="184150"/>
            </a:xfrm>
            <a:prstGeom prst="down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Down Arrow 43">
              <a:extLst>
                <a:ext uri="{FF2B5EF4-FFF2-40B4-BE49-F238E27FC236}">
                  <a16:creationId xmlns:a16="http://schemas.microsoft.com/office/drawing/2014/main" id="{2186E234-DB27-E14C-9F64-4CC51E1BE8EC}"/>
                </a:ext>
              </a:extLst>
            </p:cNvPr>
            <p:cNvSpPr/>
            <p:nvPr/>
          </p:nvSpPr>
          <p:spPr>
            <a:xfrm>
              <a:off x="1448712" y="3222076"/>
              <a:ext cx="181555" cy="184150"/>
            </a:xfrm>
            <a:prstGeom prst="down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Freeform 46">
              <a:extLst>
                <a:ext uri="{FF2B5EF4-FFF2-40B4-BE49-F238E27FC236}">
                  <a16:creationId xmlns:a16="http://schemas.microsoft.com/office/drawing/2014/main" id="{1AF1CB15-222F-7145-A872-8E7AC95676BF}"/>
                </a:ext>
              </a:extLst>
            </p:cNvPr>
            <p:cNvSpPr/>
            <p:nvPr/>
          </p:nvSpPr>
          <p:spPr>
            <a:xfrm>
              <a:off x="1376267" y="3485882"/>
              <a:ext cx="322358" cy="403804"/>
            </a:xfrm>
            <a:custGeom>
              <a:avLst/>
              <a:gdLst>
                <a:gd name="connsiteX0" fmla="*/ 40 w 322358"/>
                <a:gd name="connsiteY0" fmla="*/ 20023 h 403804"/>
                <a:gd name="connsiteX1" fmla="*/ 30075 w 322358"/>
                <a:gd name="connsiteY1" fmla="*/ 60070 h 403804"/>
                <a:gd name="connsiteX2" fmla="*/ 40087 w 322358"/>
                <a:gd name="connsiteY2" fmla="*/ 63407 h 403804"/>
                <a:gd name="connsiteX3" fmla="*/ 53436 w 322358"/>
                <a:gd name="connsiteY3" fmla="*/ 76756 h 403804"/>
                <a:gd name="connsiteX4" fmla="*/ 76797 w 322358"/>
                <a:gd name="connsiteY4" fmla="*/ 96779 h 403804"/>
                <a:gd name="connsiteX5" fmla="*/ 83471 w 322358"/>
                <a:gd name="connsiteY5" fmla="*/ 103454 h 403804"/>
                <a:gd name="connsiteX6" fmla="*/ 86808 w 322358"/>
                <a:gd name="connsiteY6" fmla="*/ 113465 h 403804"/>
                <a:gd name="connsiteX7" fmla="*/ 100157 w 322358"/>
                <a:gd name="connsiteY7" fmla="*/ 133489 h 403804"/>
                <a:gd name="connsiteX8" fmla="*/ 106832 w 322358"/>
                <a:gd name="connsiteY8" fmla="*/ 153512 h 403804"/>
                <a:gd name="connsiteX9" fmla="*/ 110169 w 322358"/>
                <a:gd name="connsiteY9" fmla="*/ 163524 h 403804"/>
                <a:gd name="connsiteX10" fmla="*/ 100157 w 322358"/>
                <a:gd name="connsiteY10" fmla="*/ 220256 h 403804"/>
                <a:gd name="connsiteX11" fmla="*/ 96820 w 322358"/>
                <a:gd name="connsiteY11" fmla="*/ 230268 h 403804"/>
                <a:gd name="connsiteX12" fmla="*/ 83471 w 322358"/>
                <a:gd name="connsiteY12" fmla="*/ 243617 h 403804"/>
                <a:gd name="connsiteX13" fmla="*/ 63448 w 322358"/>
                <a:gd name="connsiteY13" fmla="*/ 256966 h 403804"/>
                <a:gd name="connsiteX14" fmla="*/ 53436 w 322358"/>
                <a:gd name="connsiteY14" fmla="*/ 263640 h 403804"/>
                <a:gd name="connsiteX15" fmla="*/ 33413 w 322358"/>
                <a:gd name="connsiteY15" fmla="*/ 290338 h 403804"/>
                <a:gd name="connsiteX16" fmla="*/ 30075 w 322358"/>
                <a:gd name="connsiteY16" fmla="*/ 300350 h 403804"/>
                <a:gd name="connsiteX17" fmla="*/ 33413 w 322358"/>
                <a:gd name="connsiteY17" fmla="*/ 363757 h 403804"/>
                <a:gd name="connsiteX18" fmla="*/ 40087 w 322358"/>
                <a:gd name="connsiteY18" fmla="*/ 370432 h 403804"/>
                <a:gd name="connsiteX19" fmla="*/ 43424 w 322358"/>
                <a:gd name="connsiteY19" fmla="*/ 380443 h 403804"/>
                <a:gd name="connsiteX20" fmla="*/ 60111 w 322358"/>
                <a:gd name="connsiteY20" fmla="*/ 393792 h 403804"/>
                <a:gd name="connsiteX21" fmla="*/ 76797 w 322358"/>
                <a:gd name="connsiteY21" fmla="*/ 403804 h 403804"/>
                <a:gd name="connsiteX22" fmla="*/ 83471 w 322358"/>
                <a:gd name="connsiteY22" fmla="*/ 380443 h 403804"/>
                <a:gd name="connsiteX23" fmla="*/ 106832 w 322358"/>
                <a:gd name="connsiteY23" fmla="*/ 363757 h 403804"/>
                <a:gd name="connsiteX24" fmla="*/ 136867 w 322358"/>
                <a:gd name="connsiteY24" fmla="*/ 350408 h 403804"/>
                <a:gd name="connsiteX25" fmla="*/ 146878 w 322358"/>
                <a:gd name="connsiteY25" fmla="*/ 347071 h 403804"/>
                <a:gd name="connsiteX26" fmla="*/ 196937 w 322358"/>
                <a:gd name="connsiteY26" fmla="*/ 357083 h 403804"/>
                <a:gd name="connsiteX27" fmla="*/ 206948 w 322358"/>
                <a:gd name="connsiteY27" fmla="*/ 360420 h 403804"/>
                <a:gd name="connsiteX28" fmla="*/ 216960 w 322358"/>
                <a:gd name="connsiteY28" fmla="*/ 363757 h 403804"/>
                <a:gd name="connsiteX29" fmla="*/ 233646 w 322358"/>
                <a:gd name="connsiteY29" fmla="*/ 377106 h 403804"/>
                <a:gd name="connsiteX30" fmla="*/ 240321 w 322358"/>
                <a:gd name="connsiteY30" fmla="*/ 383781 h 403804"/>
                <a:gd name="connsiteX31" fmla="*/ 260344 w 322358"/>
                <a:gd name="connsiteY31" fmla="*/ 393792 h 403804"/>
                <a:gd name="connsiteX32" fmla="*/ 297054 w 322358"/>
                <a:gd name="connsiteY32" fmla="*/ 387118 h 403804"/>
                <a:gd name="connsiteX33" fmla="*/ 307065 w 322358"/>
                <a:gd name="connsiteY33" fmla="*/ 380443 h 403804"/>
                <a:gd name="connsiteX34" fmla="*/ 307065 w 322358"/>
                <a:gd name="connsiteY34" fmla="*/ 273652 h 403804"/>
                <a:gd name="connsiteX35" fmla="*/ 303728 w 322358"/>
                <a:gd name="connsiteY35" fmla="*/ 263640 h 403804"/>
                <a:gd name="connsiteX36" fmla="*/ 287042 w 322358"/>
                <a:gd name="connsiteY36" fmla="*/ 246954 h 403804"/>
                <a:gd name="connsiteX37" fmla="*/ 270356 w 322358"/>
                <a:gd name="connsiteY37" fmla="*/ 233605 h 403804"/>
                <a:gd name="connsiteX38" fmla="*/ 263681 w 322358"/>
                <a:gd name="connsiteY38" fmla="*/ 226931 h 403804"/>
                <a:gd name="connsiteX39" fmla="*/ 243658 w 322358"/>
                <a:gd name="connsiteY39" fmla="*/ 220256 h 403804"/>
                <a:gd name="connsiteX40" fmla="*/ 223635 w 322358"/>
                <a:gd name="connsiteY40" fmla="*/ 213582 h 403804"/>
                <a:gd name="connsiteX41" fmla="*/ 213623 w 322358"/>
                <a:gd name="connsiteY41" fmla="*/ 210245 h 403804"/>
                <a:gd name="connsiteX42" fmla="*/ 230309 w 322358"/>
                <a:gd name="connsiteY42" fmla="*/ 196896 h 403804"/>
                <a:gd name="connsiteX43" fmla="*/ 243658 w 322358"/>
                <a:gd name="connsiteY43" fmla="*/ 193559 h 403804"/>
                <a:gd name="connsiteX44" fmla="*/ 263681 w 322358"/>
                <a:gd name="connsiteY44" fmla="*/ 186884 h 403804"/>
                <a:gd name="connsiteX45" fmla="*/ 270356 w 322358"/>
                <a:gd name="connsiteY45" fmla="*/ 180210 h 403804"/>
                <a:gd name="connsiteX46" fmla="*/ 277030 w 322358"/>
                <a:gd name="connsiteY46" fmla="*/ 160186 h 403804"/>
                <a:gd name="connsiteX47" fmla="*/ 283705 w 322358"/>
                <a:gd name="connsiteY47" fmla="*/ 153512 h 403804"/>
                <a:gd name="connsiteX48" fmla="*/ 293716 w 322358"/>
                <a:gd name="connsiteY48" fmla="*/ 130151 h 403804"/>
                <a:gd name="connsiteX49" fmla="*/ 300391 w 322358"/>
                <a:gd name="connsiteY49" fmla="*/ 110128 h 403804"/>
                <a:gd name="connsiteX50" fmla="*/ 303728 w 322358"/>
                <a:gd name="connsiteY50" fmla="*/ 100116 h 403804"/>
                <a:gd name="connsiteX51" fmla="*/ 297054 w 322358"/>
                <a:gd name="connsiteY51" fmla="*/ 26697 h 403804"/>
                <a:gd name="connsiteX52" fmla="*/ 293716 w 322358"/>
                <a:gd name="connsiteY52" fmla="*/ 16686 h 403804"/>
                <a:gd name="connsiteX53" fmla="*/ 280367 w 322358"/>
                <a:gd name="connsiteY53" fmla="*/ 3337 h 403804"/>
                <a:gd name="connsiteX54" fmla="*/ 267019 w 322358"/>
                <a:gd name="connsiteY54" fmla="*/ 0 h 403804"/>
                <a:gd name="connsiteX55" fmla="*/ 33413 w 322358"/>
                <a:gd name="connsiteY55" fmla="*/ 3337 h 403804"/>
                <a:gd name="connsiteX56" fmla="*/ 23401 w 322358"/>
                <a:gd name="connsiteY56" fmla="*/ 6674 h 403804"/>
                <a:gd name="connsiteX57" fmla="*/ 40 w 322358"/>
                <a:gd name="connsiteY57" fmla="*/ 20023 h 40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2358" h="403804">
                  <a:moveTo>
                    <a:pt x="40" y="20023"/>
                  </a:moveTo>
                  <a:cubicBezTo>
                    <a:pt x="1152" y="28922"/>
                    <a:pt x="18757" y="47809"/>
                    <a:pt x="30075" y="60070"/>
                  </a:cubicBezTo>
                  <a:cubicBezTo>
                    <a:pt x="32461" y="62655"/>
                    <a:pt x="37224" y="61362"/>
                    <a:pt x="40087" y="63407"/>
                  </a:cubicBezTo>
                  <a:cubicBezTo>
                    <a:pt x="45208" y="67065"/>
                    <a:pt x="48200" y="73266"/>
                    <a:pt x="53436" y="76756"/>
                  </a:cubicBezTo>
                  <a:cubicBezTo>
                    <a:pt x="68683" y="86919"/>
                    <a:pt x="60614" y="80596"/>
                    <a:pt x="76797" y="96779"/>
                  </a:cubicBezTo>
                  <a:lnTo>
                    <a:pt x="83471" y="103454"/>
                  </a:lnTo>
                  <a:cubicBezTo>
                    <a:pt x="84583" y="106791"/>
                    <a:pt x="85100" y="110390"/>
                    <a:pt x="86808" y="113465"/>
                  </a:cubicBezTo>
                  <a:cubicBezTo>
                    <a:pt x="90704" y="120477"/>
                    <a:pt x="97620" y="125879"/>
                    <a:pt x="100157" y="133489"/>
                  </a:cubicBezTo>
                  <a:lnTo>
                    <a:pt x="106832" y="153512"/>
                  </a:lnTo>
                  <a:lnTo>
                    <a:pt x="110169" y="163524"/>
                  </a:lnTo>
                  <a:cubicBezTo>
                    <a:pt x="106195" y="207245"/>
                    <a:pt x="110718" y="188574"/>
                    <a:pt x="100157" y="220256"/>
                  </a:cubicBezTo>
                  <a:cubicBezTo>
                    <a:pt x="99045" y="223593"/>
                    <a:pt x="99307" y="227781"/>
                    <a:pt x="96820" y="230268"/>
                  </a:cubicBezTo>
                  <a:cubicBezTo>
                    <a:pt x="92370" y="234718"/>
                    <a:pt x="88707" y="240126"/>
                    <a:pt x="83471" y="243617"/>
                  </a:cubicBezTo>
                  <a:lnTo>
                    <a:pt x="63448" y="256966"/>
                  </a:lnTo>
                  <a:cubicBezTo>
                    <a:pt x="60111" y="259191"/>
                    <a:pt x="56272" y="260804"/>
                    <a:pt x="53436" y="263640"/>
                  </a:cubicBezTo>
                  <a:cubicBezTo>
                    <a:pt x="45531" y="271546"/>
                    <a:pt x="37187" y="279020"/>
                    <a:pt x="33413" y="290338"/>
                  </a:cubicBezTo>
                  <a:lnTo>
                    <a:pt x="30075" y="300350"/>
                  </a:lnTo>
                  <a:cubicBezTo>
                    <a:pt x="31188" y="321486"/>
                    <a:pt x="30420" y="342805"/>
                    <a:pt x="33413" y="363757"/>
                  </a:cubicBezTo>
                  <a:cubicBezTo>
                    <a:pt x="33858" y="366872"/>
                    <a:pt x="38468" y="367734"/>
                    <a:pt x="40087" y="370432"/>
                  </a:cubicBezTo>
                  <a:cubicBezTo>
                    <a:pt x="41897" y="373448"/>
                    <a:pt x="41614" y="377427"/>
                    <a:pt x="43424" y="380443"/>
                  </a:cubicBezTo>
                  <a:cubicBezTo>
                    <a:pt x="47144" y="386643"/>
                    <a:pt x="54862" y="389593"/>
                    <a:pt x="60111" y="393792"/>
                  </a:cubicBezTo>
                  <a:cubicBezTo>
                    <a:pt x="73201" y="404264"/>
                    <a:pt x="59408" y="398008"/>
                    <a:pt x="76797" y="403804"/>
                  </a:cubicBezTo>
                  <a:cubicBezTo>
                    <a:pt x="77146" y="402409"/>
                    <a:pt x="81630" y="383021"/>
                    <a:pt x="83471" y="380443"/>
                  </a:cubicBezTo>
                  <a:cubicBezTo>
                    <a:pt x="93369" y="366586"/>
                    <a:pt x="94170" y="367977"/>
                    <a:pt x="106832" y="363757"/>
                  </a:cubicBezTo>
                  <a:cubicBezTo>
                    <a:pt x="122697" y="353180"/>
                    <a:pt x="113039" y="358351"/>
                    <a:pt x="136867" y="350408"/>
                  </a:cubicBezTo>
                  <a:lnTo>
                    <a:pt x="146878" y="347071"/>
                  </a:lnTo>
                  <a:cubicBezTo>
                    <a:pt x="183907" y="351185"/>
                    <a:pt x="167356" y="347222"/>
                    <a:pt x="196937" y="357083"/>
                  </a:cubicBezTo>
                  <a:lnTo>
                    <a:pt x="206948" y="360420"/>
                  </a:lnTo>
                  <a:lnTo>
                    <a:pt x="216960" y="363757"/>
                  </a:lnTo>
                  <a:cubicBezTo>
                    <a:pt x="233078" y="379875"/>
                    <a:pt x="212596" y="360266"/>
                    <a:pt x="233646" y="377106"/>
                  </a:cubicBezTo>
                  <a:cubicBezTo>
                    <a:pt x="236103" y="379072"/>
                    <a:pt x="237864" y="381815"/>
                    <a:pt x="240321" y="383781"/>
                  </a:cubicBezTo>
                  <a:cubicBezTo>
                    <a:pt x="249562" y="391174"/>
                    <a:pt x="249770" y="390268"/>
                    <a:pt x="260344" y="393792"/>
                  </a:cubicBezTo>
                  <a:cubicBezTo>
                    <a:pt x="265755" y="393019"/>
                    <a:pt x="289188" y="390489"/>
                    <a:pt x="297054" y="387118"/>
                  </a:cubicBezTo>
                  <a:cubicBezTo>
                    <a:pt x="300740" y="385538"/>
                    <a:pt x="303728" y="382668"/>
                    <a:pt x="307065" y="380443"/>
                  </a:cubicBezTo>
                  <a:cubicBezTo>
                    <a:pt x="325242" y="344091"/>
                    <a:pt x="329557" y="341134"/>
                    <a:pt x="307065" y="273652"/>
                  </a:cubicBezTo>
                  <a:cubicBezTo>
                    <a:pt x="305953" y="270315"/>
                    <a:pt x="305839" y="266454"/>
                    <a:pt x="303728" y="263640"/>
                  </a:cubicBezTo>
                  <a:cubicBezTo>
                    <a:pt x="299009" y="257347"/>
                    <a:pt x="292604" y="252516"/>
                    <a:pt x="287042" y="246954"/>
                  </a:cubicBezTo>
                  <a:cubicBezTo>
                    <a:pt x="270934" y="230846"/>
                    <a:pt x="291394" y="250436"/>
                    <a:pt x="270356" y="233605"/>
                  </a:cubicBezTo>
                  <a:cubicBezTo>
                    <a:pt x="267899" y="231639"/>
                    <a:pt x="266495" y="228338"/>
                    <a:pt x="263681" y="226931"/>
                  </a:cubicBezTo>
                  <a:cubicBezTo>
                    <a:pt x="257388" y="223785"/>
                    <a:pt x="250332" y="222481"/>
                    <a:pt x="243658" y="220256"/>
                  </a:cubicBezTo>
                  <a:lnTo>
                    <a:pt x="223635" y="213582"/>
                  </a:lnTo>
                  <a:lnTo>
                    <a:pt x="213623" y="210245"/>
                  </a:lnTo>
                  <a:cubicBezTo>
                    <a:pt x="219006" y="204861"/>
                    <a:pt x="222939" y="200054"/>
                    <a:pt x="230309" y="196896"/>
                  </a:cubicBezTo>
                  <a:cubicBezTo>
                    <a:pt x="234525" y="195089"/>
                    <a:pt x="239265" y="194877"/>
                    <a:pt x="243658" y="193559"/>
                  </a:cubicBezTo>
                  <a:cubicBezTo>
                    <a:pt x="250397" y="191537"/>
                    <a:pt x="263681" y="186884"/>
                    <a:pt x="263681" y="186884"/>
                  </a:cubicBezTo>
                  <a:cubicBezTo>
                    <a:pt x="265906" y="184659"/>
                    <a:pt x="268949" y="183024"/>
                    <a:pt x="270356" y="180210"/>
                  </a:cubicBezTo>
                  <a:cubicBezTo>
                    <a:pt x="273502" y="173917"/>
                    <a:pt x="272055" y="165161"/>
                    <a:pt x="277030" y="160186"/>
                  </a:cubicBezTo>
                  <a:lnTo>
                    <a:pt x="283705" y="153512"/>
                  </a:lnTo>
                  <a:cubicBezTo>
                    <a:pt x="292531" y="118207"/>
                    <a:pt x="280549" y="159776"/>
                    <a:pt x="293716" y="130151"/>
                  </a:cubicBezTo>
                  <a:cubicBezTo>
                    <a:pt x="296573" y="123722"/>
                    <a:pt x="298166" y="116802"/>
                    <a:pt x="300391" y="110128"/>
                  </a:cubicBezTo>
                  <a:lnTo>
                    <a:pt x="303728" y="100116"/>
                  </a:lnTo>
                  <a:cubicBezTo>
                    <a:pt x="302453" y="82264"/>
                    <a:pt x="300776" y="47166"/>
                    <a:pt x="297054" y="26697"/>
                  </a:cubicBezTo>
                  <a:cubicBezTo>
                    <a:pt x="296425" y="23236"/>
                    <a:pt x="295761" y="19548"/>
                    <a:pt x="293716" y="16686"/>
                  </a:cubicBezTo>
                  <a:cubicBezTo>
                    <a:pt x="290058" y="11565"/>
                    <a:pt x="286472" y="4863"/>
                    <a:pt x="280367" y="3337"/>
                  </a:cubicBezTo>
                  <a:lnTo>
                    <a:pt x="267019" y="0"/>
                  </a:lnTo>
                  <a:lnTo>
                    <a:pt x="33413" y="3337"/>
                  </a:lnTo>
                  <a:cubicBezTo>
                    <a:pt x="29896" y="3433"/>
                    <a:pt x="26851" y="5984"/>
                    <a:pt x="23401" y="6674"/>
                  </a:cubicBezTo>
                  <a:cubicBezTo>
                    <a:pt x="21220" y="7110"/>
                    <a:pt x="-1072" y="11124"/>
                    <a:pt x="40" y="20023"/>
                  </a:cubicBezTo>
                  <a:close/>
                </a:path>
              </a:pathLst>
            </a:custGeom>
            <a:pattFill prst="wdUpDiag">
              <a:fgClr>
                <a:schemeClr val="tx1"/>
              </a:fgClr>
              <a:bgClr>
                <a:schemeClr val="bg1"/>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Freeform 110">
              <a:extLst>
                <a:ext uri="{FF2B5EF4-FFF2-40B4-BE49-F238E27FC236}">
                  <a16:creationId xmlns:a16="http://schemas.microsoft.com/office/drawing/2014/main" id="{569E8442-3C0F-D147-BC26-EA7E2B3CDF72}"/>
                </a:ext>
              </a:extLst>
            </p:cNvPr>
            <p:cNvSpPr/>
            <p:nvPr/>
          </p:nvSpPr>
          <p:spPr>
            <a:xfrm>
              <a:off x="993362" y="3001408"/>
              <a:ext cx="876938" cy="211424"/>
            </a:xfrm>
            <a:custGeom>
              <a:avLst/>
              <a:gdLst>
                <a:gd name="connsiteX0" fmla="*/ 0 w 876938"/>
                <a:gd name="connsiteY0" fmla="*/ 152400 h 211424"/>
                <a:gd name="connsiteX1" fmla="*/ 121920 w 876938"/>
                <a:gd name="connsiteY1" fmla="*/ 203200 h 211424"/>
                <a:gd name="connsiteX2" fmla="*/ 254000 w 876938"/>
                <a:gd name="connsiteY2" fmla="*/ 0 h 211424"/>
                <a:gd name="connsiteX3" fmla="*/ 741680 w 876938"/>
                <a:gd name="connsiteY3" fmla="*/ 203200 h 211424"/>
                <a:gd name="connsiteX4" fmla="*/ 873760 w 876938"/>
                <a:gd name="connsiteY4" fmla="*/ 121920 h 211424"/>
                <a:gd name="connsiteX5" fmla="*/ 822960 w 876938"/>
                <a:gd name="connsiteY5" fmla="*/ 71120 h 21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938" h="211424">
                  <a:moveTo>
                    <a:pt x="0" y="152400"/>
                  </a:moveTo>
                  <a:cubicBezTo>
                    <a:pt x="39793" y="190500"/>
                    <a:pt x="79587" y="228600"/>
                    <a:pt x="121920" y="203200"/>
                  </a:cubicBezTo>
                  <a:cubicBezTo>
                    <a:pt x="164253" y="177800"/>
                    <a:pt x="150707" y="0"/>
                    <a:pt x="254000" y="0"/>
                  </a:cubicBezTo>
                  <a:cubicBezTo>
                    <a:pt x="357293" y="0"/>
                    <a:pt x="638387" y="182880"/>
                    <a:pt x="741680" y="203200"/>
                  </a:cubicBezTo>
                  <a:cubicBezTo>
                    <a:pt x="844973" y="223520"/>
                    <a:pt x="860213" y="143933"/>
                    <a:pt x="873760" y="121920"/>
                  </a:cubicBezTo>
                  <a:cubicBezTo>
                    <a:pt x="887307" y="99907"/>
                    <a:pt x="855133" y="85513"/>
                    <a:pt x="822960" y="71120"/>
                  </a:cubicBezTo>
                </a:path>
              </a:pathLst>
            </a:custGeom>
            <a:noFill/>
            <a:ln w="53975" cap="rnd">
              <a:solidFill>
                <a:schemeClr val="tx1"/>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2" name="Freeform 111">
            <a:extLst>
              <a:ext uri="{FF2B5EF4-FFF2-40B4-BE49-F238E27FC236}">
                <a16:creationId xmlns:a16="http://schemas.microsoft.com/office/drawing/2014/main" id="{5A9341DF-3AAB-4745-A50C-9FB14DBAC177}"/>
              </a:ext>
            </a:extLst>
          </p:cNvPr>
          <p:cNvSpPr/>
          <p:nvPr/>
        </p:nvSpPr>
        <p:spPr>
          <a:xfrm>
            <a:off x="4984991" y="3012830"/>
            <a:ext cx="876938" cy="211424"/>
          </a:xfrm>
          <a:custGeom>
            <a:avLst/>
            <a:gdLst>
              <a:gd name="connsiteX0" fmla="*/ 0 w 876938"/>
              <a:gd name="connsiteY0" fmla="*/ 152400 h 211424"/>
              <a:gd name="connsiteX1" fmla="*/ 121920 w 876938"/>
              <a:gd name="connsiteY1" fmla="*/ 203200 h 211424"/>
              <a:gd name="connsiteX2" fmla="*/ 254000 w 876938"/>
              <a:gd name="connsiteY2" fmla="*/ 0 h 211424"/>
              <a:gd name="connsiteX3" fmla="*/ 741680 w 876938"/>
              <a:gd name="connsiteY3" fmla="*/ 203200 h 211424"/>
              <a:gd name="connsiteX4" fmla="*/ 873760 w 876938"/>
              <a:gd name="connsiteY4" fmla="*/ 121920 h 211424"/>
              <a:gd name="connsiteX5" fmla="*/ 822960 w 876938"/>
              <a:gd name="connsiteY5" fmla="*/ 71120 h 21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938" h="211424">
                <a:moveTo>
                  <a:pt x="0" y="152400"/>
                </a:moveTo>
                <a:cubicBezTo>
                  <a:pt x="39793" y="190500"/>
                  <a:pt x="79587" y="228600"/>
                  <a:pt x="121920" y="203200"/>
                </a:cubicBezTo>
                <a:cubicBezTo>
                  <a:pt x="164253" y="177800"/>
                  <a:pt x="150707" y="0"/>
                  <a:pt x="254000" y="0"/>
                </a:cubicBezTo>
                <a:cubicBezTo>
                  <a:pt x="357293" y="0"/>
                  <a:pt x="638387" y="182880"/>
                  <a:pt x="741680" y="203200"/>
                </a:cubicBezTo>
                <a:cubicBezTo>
                  <a:pt x="844973" y="223520"/>
                  <a:pt x="860213" y="143933"/>
                  <a:pt x="873760" y="121920"/>
                </a:cubicBezTo>
                <a:cubicBezTo>
                  <a:pt x="887307" y="99907"/>
                  <a:pt x="855133" y="85513"/>
                  <a:pt x="822960" y="71120"/>
                </a:cubicBezTo>
              </a:path>
            </a:pathLst>
          </a:custGeom>
          <a:noFill/>
          <a:ln w="53975" cap="rnd">
            <a:solidFill>
              <a:schemeClr val="tx1"/>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Freeform 112">
            <a:extLst>
              <a:ext uri="{FF2B5EF4-FFF2-40B4-BE49-F238E27FC236}">
                <a16:creationId xmlns:a16="http://schemas.microsoft.com/office/drawing/2014/main" id="{63E0608C-483E-4240-8389-078FDA08C39F}"/>
              </a:ext>
            </a:extLst>
          </p:cNvPr>
          <p:cNvSpPr/>
          <p:nvPr/>
        </p:nvSpPr>
        <p:spPr>
          <a:xfrm>
            <a:off x="6762991" y="3012830"/>
            <a:ext cx="876938" cy="211424"/>
          </a:xfrm>
          <a:custGeom>
            <a:avLst/>
            <a:gdLst>
              <a:gd name="connsiteX0" fmla="*/ 0 w 876938"/>
              <a:gd name="connsiteY0" fmla="*/ 152400 h 211424"/>
              <a:gd name="connsiteX1" fmla="*/ 121920 w 876938"/>
              <a:gd name="connsiteY1" fmla="*/ 203200 h 211424"/>
              <a:gd name="connsiteX2" fmla="*/ 254000 w 876938"/>
              <a:gd name="connsiteY2" fmla="*/ 0 h 211424"/>
              <a:gd name="connsiteX3" fmla="*/ 741680 w 876938"/>
              <a:gd name="connsiteY3" fmla="*/ 203200 h 211424"/>
              <a:gd name="connsiteX4" fmla="*/ 873760 w 876938"/>
              <a:gd name="connsiteY4" fmla="*/ 121920 h 211424"/>
              <a:gd name="connsiteX5" fmla="*/ 822960 w 876938"/>
              <a:gd name="connsiteY5" fmla="*/ 71120 h 21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938" h="211424">
                <a:moveTo>
                  <a:pt x="0" y="152400"/>
                </a:moveTo>
                <a:cubicBezTo>
                  <a:pt x="39793" y="190500"/>
                  <a:pt x="79587" y="228600"/>
                  <a:pt x="121920" y="203200"/>
                </a:cubicBezTo>
                <a:cubicBezTo>
                  <a:pt x="164253" y="177800"/>
                  <a:pt x="150707" y="0"/>
                  <a:pt x="254000" y="0"/>
                </a:cubicBezTo>
                <a:cubicBezTo>
                  <a:pt x="357293" y="0"/>
                  <a:pt x="638387" y="182880"/>
                  <a:pt x="741680" y="203200"/>
                </a:cubicBezTo>
                <a:cubicBezTo>
                  <a:pt x="844973" y="223520"/>
                  <a:pt x="860213" y="143933"/>
                  <a:pt x="873760" y="121920"/>
                </a:cubicBezTo>
                <a:cubicBezTo>
                  <a:pt x="887307" y="99907"/>
                  <a:pt x="855133" y="85513"/>
                  <a:pt x="822960" y="71120"/>
                </a:cubicBezTo>
              </a:path>
            </a:pathLst>
          </a:custGeom>
          <a:noFill/>
          <a:ln w="53975" cap="rnd">
            <a:solidFill>
              <a:schemeClr val="tx1"/>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9277112D-A95B-B440-91F6-B3F3ADF7D715}"/>
              </a:ext>
            </a:extLst>
          </p:cNvPr>
          <p:cNvSpPr txBox="1"/>
          <p:nvPr/>
        </p:nvSpPr>
        <p:spPr>
          <a:xfrm>
            <a:off x="1035609" y="2929355"/>
            <a:ext cx="1599092" cy="369332"/>
          </a:xfrm>
          <a:prstGeom prst="rect">
            <a:avLst/>
          </a:prstGeom>
          <a:noFill/>
        </p:spPr>
        <p:txBody>
          <a:bodyPr wrap="none" rtlCol="0">
            <a:spAutoFit/>
          </a:bodyPr>
          <a:lstStyle/>
          <a:p>
            <a:r>
              <a:rPr lang="en-US" dirty="0"/>
              <a:t>Transcript level</a:t>
            </a:r>
          </a:p>
        </p:txBody>
      </p:sp>
      <p:sp>
        <p:nvSpPr>
          <p:cNvPr id="115" name="TextBox 114">
            <a:extLst>
              <a:ext uri="{FF2B5EF4-FFF2-40B4-BE49-F238E27FC236}">
                <a16:creationId xmlns:a16="http://schemas.microsoft.com/office/drawing/2014/main" id="{BAEEB2D6-0E42-F944-B9AC-FE6F021B58B6}"/>
              </a:ext>
            </a:extLst>
          </p:cNvPr>
          <p:cNvSpPr txBox="1"/>
          <p:nvPr/>
        </p:nvSpPr>
        <p:spPr>
          <a:xfrm>
            <a:off x="1063319" y="3467834"/>
            <a:ext cx="1356462" cy="369332"/>
          </a:xfrm>
          <a:prstGeom prst="rect">
            <a:avLst/>
          </a:prstGeom>
          <a:noFill/>
        </p:spPr>
        <p:txBody>
          <a:bodyPr wrap="none" rtlCol="0">
            <a:spAutoFit/>
          </a:bodyPr>
          <a:lstStyle/>
          <a:p>
            <a:r>
              <a:rPr lang="en-US" dirty="0"/>
              <a:t>Protein level</a:t>
            </a:r>
          </a:p>
        </p:txBody>
      </p:sp>
      <p:sp>
        <p:nvSpPr>
          <p:cNvPr id="116" name="TextBox 115">
            <a:extLst>
              <a:ext uri="{FF2B5EF4-FFF2-40B4-BE49-F238E27FC236}">
                <a16:creationId xmlns:a16="http://schemas.microsoft.com/office/drawing/2014/main" id="{48B61658-B8F0-2B48-9F56-3BFABB77174E}"/>
              </a:ext>
            </a:extLst>
          </p:cNvPr>
          <p:cNvSpPr txBox="1"/>
          <p:nvPr/>
        </p:nvSpPr>
        <p:spPr>
          <a:xfrm>
            <a:off x="2851386" y="2755751"/>
            <a:ext cx="721672" cy="215444"/>
          </a:xfrm>
          <a:prstGeom prst="rect">
            <a:avLst/>
          </a:prstGeom>
          <a:noFill/>
        </p:spPr>
        <p:txBody>
          <a:bodyPr wrap="none" rtlCol="0">
            <a:spAutoFit/>
          </a:bodyPr>
          <a:lstStyle/>
          <a:p>
            <a:r>
              <a:rPr lang="en-US" sz="800" dirty="0"/>
              <a:t>transcription</a:t>
            </a:r>
          </a:p>
        </p:txBody>
      </p:sp>
      <p:sp>
        <p:nvSpPr>
          <p:cNvPr id="117" name="TextBox 116">
            <a:extLst>
              <a:ext uri="{FF2B5EF4-FFF2-40B4-BE49-F238E27FC236}">
                <a16:creationId xmlns:a16="http://schemas.microsoft.com/office/drawing/2014/main" id="{24FE2347-6EB1-6C44-B3A5-DA9081CBAA4E}"/>
              </a:ext>
            </a:extLst>
          </p:cNvPr>
          <p:cNvSpPr txBox="1"/>
          <p:nvPr/>
        </p:nvSpPr>
        <p:spPr>
          <a:xfrm>
            <a:off x="2935956" y="3214094"/>
            <a:ext cx="638316" cy="215444"/>
          </a:xfrm>
          <a:prstGeom prst="rect">
            <a:avLst/>
          </a:prstGeom>
          <a:noFill/>
        </p:spPr>
        <p:txBody>
          <a:bodyPr wrap="none" rtlCol="0">
            <a:spAutoFit/>
          </a:bodyPr>
          <a:lstStyle/>
          <a:p>
            <a:r>
              <a:rPr lang="en-US" sz="800" dirty="0"/>
              <a:t>translation</a:t>
            </a:r>
          </a:p>
        </p:txBody>
      </p:sp>
      <p:sp>
        <p:nvSpPr>
          <p:cNvPr id="48" name="Freeform 47">
            <a:extLst>
              <a:ext uri="{FF2B5EF4-FFF2-40B4-BE49-F238E27FC236}">
                <a16:creationId xmlns:a16="http://schemas.microsoft.com/office/drawing/2014/main" id="{BD356010-1BED-6845-BFAE-0BB3D32BD1AF}"/>
              </a:ext>
            </a:extLst>
          </p:cNvPr>
          <p:cNvSpPr/>
          <p:nvPr/>
        </p:nvSpPr>
        <p:spPr>
          <a:xfrm>
            <a:off x="2880106" y="2488868"/>
            <a:ext cx="164325" cy="194518"/>
          </a:xfrm>
          <a:custGeom>
            <a:avLst/>
            <a:gdLst>
              <a:gd name="connsiteX0" fmla="*/ 40 w 322358"/>
              <a:gd name="connsiteY0" fmla="*/ 20023 h 403804"/>
              <a:gd name="connsiteX1" fmla="*/ 30075 w 322358"/>
              <a:gd name="connsiteY1" fmla="*/ 60070 h 403804"/>
              <a:gd name="connsiteX2" fmla="*/ 40087 w 322358"/>
              <a:gd name="connsiteY2" fmla="*/ 63407 h 403804"/>
              <a:gd name="connsiteX3" fmla="*/ 53436 w 322358"/>
              <a:gd name="connsiteY3" fmla="*/ 76756 h 403804"/>
              <a:gd name="connsiteX4" fmla="*/ 76797 w 322358"/>
              <a:gd name="connsiteY4" fmla="*/ 96779 h 403804"/>
              <a:gd name="connsiteX5" fmla="*/ 83471 w 322358"/>
              <a:gd name="connsiteY5" fmla="*/ 103454 h 403804"/>
              <a:gd name="connsiteX6" fmla="*/ 86808 w 322358"/>
              <a:gd name="connsiteY6" fmla="*/ 113465 h 403804"/>
              <a:gd name="connsiteX7" fmla="*/ 100157 w 322358"/>
              <a:gd name="connsiteY7" fmla="*/ 133489 h 403804"/>
              <a:gd name="connsiteX8" fmla="*/ 106832 w 322358"/>
              <a:gd name="connsiteY8" fmla="*/ 153512 h 403804"/>
              <a:gd name="connsiteX9" fmla="*/ 110169 w 322358"/>
              <a:gd name="connsiteY9" fmla="*/ 163524 h 403804"/>
              <a:gd name="connsiteX10" fmla="*/ 100157 w 322358"/>
              <a:gd name="connsiteY10" fmla="*/ 220256 h 403804"/>
              <a:gd name="connsiteX11" fmla="*/ 96820 w 322358"/>
              <a:gd name="connsiteY11" fmla="*/ 230268 h 403804"/>
              <a:gd name="connsiteX12" fmla="*/ 83471 w 322358"/>
              <a:gd name="connsiteY12" fmla="*/ 243617 h 403804"/>
              <a:gd name="connsiteX13" fmla="*/ 63448 w 322358"/>
              <a:gd name="connsiteY13" fmla="*/ 256966 h 403804"/>
              <a:gd name="connsiteX14" fmla="*/ 53436 w 322358"/>
              <a:gd name="connsiteY14" fmla="*/ 263640 h 403804"/>
              <a:gd name="connsiteX15" fmla="*/ 33413 w 322358"/>
              <a:gd name="connsiteY15" fmla="*/ 290338 h 403804"/>
              <a:gd name="connsiteX16" fmla="*/ 30075 w 322358"/>
              <a:gd name="connsiteY16" fmla="*/ 300350 h 403804"/>
              <a:gd name="connsiteX17" fmla="*/ 33413 w 322358"/>
              <a:gd name="connsiteY17" fmla="*/ 363757 h 403804"/>
              <a:gd name="connsiteX18" fmla="*/ 40087 w 322358"/>
              <a:gd name="connsiteY18" fmla="*/ 370432 h 403804"/>
              <a:gd name="connsiteX19" fmla="*/ 43424 w 322358"/>
              <a:gd name="connsiteY19" fmla="*/ 380443 h 403804"/>
              <a:gd name="connsiteX20" fmla="*/ 60111 w 322358"/>
              <a:gd name="connsiteY20" fmla="*/ 393792 h 403804"/>
              <a:gd name="connsiteX21" fmla="*/ 76797 w 322358"/>
              <a:gd name="connsiteY21" fmla="*/ 403804 h 403804"/>
              <a:gd name="connsiteX22" fmla="*/ 83471 w 322358"/>
              <a:gd name="connsiteY22" fmla="*/ 380443 h 403804"/>
              <a:gd name="connsiteX23" fmla="*/ 106832 w 322358"/>
              <a:gd name="connsiteY23" fmla="*/ 363757 h 403804"/>
              <a:gd name="connsiteX24" fmla="*/ 136867 w 322358"/>
              <a:gd name="connsiteY24" fmla="*/ 350408 h 403804"/>
              <a:gd name="connsiteX25" fmla="*/ 146878 w 322358"/>
              <a:gd name="connsiteY25" fmla="*/ 347071 h 403804"/>
              <a:gd name="connsiteX26" fmla="*/ 196937 w 322358"/>
              <a:gd name="connsiteY26" fmla="*/ 357083 h 403804"/>
              <a:gd name="connsiteX27" fmla="*/ 206948 w 322358"/>
              <a:gd name="connsiteY27" fmla="*/ 360420 h 403804"/>
              <a:gd name="connsiteX28" fmla="*/ 216960 w 322358"/>
              <a:gd name="connsiteY28" fmla="*/ 363757 h 403804"/>
              <a:gd name="connsiteX29" fmla="*/ 233646 w 322358"/>
              <a:gd name="connsiteY29" fmla="*/ 377106 h 403804"/>
              <a:gd name="connsiteX30" fmla="*/ 240321 w 322358"/>
              <a:gd name="connsiteY30" fmla="*/ 383781 h 403804"/>
              <a:gd name="connsiteX31" fmla="*/ 260344 w 322358"/>
              <a:gd name="connsiteY31" fmla="*/ 393792 h 403804"/>
              <a:gd name="connsiteX32" fmla="*/ 297054 w 322358"/>
              <a:gd name="connsiteY32" fmla="*/ 387118 h 403804"/>
              <a:gd name="connsiteX33" fmla="*/ 307065 w 322358"/>
              <a:gd name="connsiteY33" fmla="*/ 380443 h 403804"/>
              <a:gd name="connsiteX34" fmla="*/ 307065 w 322358"/>
              <a:gd name="connsiteY34" fmla="*/ 273652 h 403804"/>
              <a:gd name="connsiteX35" fmla="*/ 303728 w 322358"/>
              <a:gd name="connsiteY35" fmla="*/ 263640 h 403804"/>
              <a:gd name="connsiteX36" fmla="*/ 287042 w 322358"/>
              <a:gd name="connsiteY36" fmla="*/ 246954 h 403804"/>
              <a:gd name="connsiteX37" fmla="*/ 270356 w 322358"/>
              <a:gd name="connsiteY37" fmla="*/ 233605 h 403804"/>
              <a:gd name="connsiteX38" fmla="*/ 263681 w 322358"/>
              <a:gd name="connsiteY38" fmla="*/ 226931 h 403804"/>
              <a:gd name="connsiteX39" fmla="*/ 243658 w 322358"/>
              <a:gd name="connsiteY39" fmla="*/ 220256 h 403804"/>
              <a:gd name="connsiteX40" fmla="*/ 223635 w 322358"/>
              <a:gd name="connsiteY40" fmla="*/ 213582 h 403804"/>
              <a:gd name="connsiteX41" fmla="*/ 213623 w 322358"/>
              <a:gd name="connsiteY41" fmla="*/ 210245 h 403804"/>
              <a:gd name="connsiteX42" fmla="*/ 230309 w 322358"/>
              <a:gd name="connsiteY42" fmla="*/ 196896 h 403804"/>
              <a:gd name="connsiteX43" fmla="*/ 243658 w 322358"/>
              <a:gd name="connsiteY43" fmla="*/ 193559 h 403804"/>
              <a:gd name="connsiteX44" fmla="*/ 263681 w 322358"/>
              <a:gd name="connsiteY44" fmla="*/ 186884 h 403804"/>
              <a:gd name="connsiteX45" fmla="*/ 270356 w 322358"/>
              <a:gd name="connsiteY45" fmla="*/ 180210 h 403804"/>
              <a:gd name="connsiteX46" fmla="*/ 277030 w 322358"/>
              <a:gd name="connsiteY46" fmla="*/ 160186 h 403804"/>
              <a:gd name="connsiteX47" fmla="*/ 283705 w 322358"/>
              <a:gd name="connsiteY47" fmla="*/ 153512 h 403804"/>
              <a:gd name="connsiteX48" fmla="*/ 293716 w 322358"/>
              <a:gd name="connsiteY48" fmla="*/ 130151 h 403804"/>
              <a:gd name="connsiteX49" fmla="*/ 300391 w 322358"/>
              <a:gd name="connsiteY49" fmla="*/ 110128 h 403804"/>
              <a:gd name="connsiteX50" fmla="*/ 303728 w 322358"/>
              <a:gd name="connsiteY50" fmla="*/ 100116 h 403804"/>
              <a:gd name="connsiteX51" fmla="*/ 297054 w 322358"/>
              <a:gd name="connsiteY51" fmla="*/ 26697 h 403804"/>
              <a:gd name="connsiteX52" fmla="*/ 293716 w 322358"/>
              <a:gd name="connsiteY52" fmla="*/ 16686 h 403804"/>
              <a:gd name="connsiteX53" fmla="*/ 280367 w 322358"/>
              <a:gd name="connsiteY53" fmla="*/ 3337 h 403804"/>
              <a:gd name="connsiteX54" fmla="*/ 267019 w 322358"/>
              <a:gd name="connsiteY54" fmla="*/ 0 h 403804"/>
              <a:gd name="connsiteX55" fmla="*/ 33413 w 322358"/>
              <a:gd name="connsiteY55" fmla="*/ 3337 h 403804"/>
              <a:gd name="connsiteX56" fmla="*/ 23401 w 322358"/>
              <a:gd name="connsiteY56" fmla="*/ 6674 h 403804"/>
              <a:gd name="connsiteX57" fmla="*/ 40 w 322358"/>
              <a:gd name="connsiteY57" fmla="*/ 20023 h 40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2358" h="403804">
                <a:moveTo>
                  <a:pt x="40" y="20023"/>
                </a:moveTo>
                <a:cubicBezTo>
                  <a:pt x="1152" y="28922"/>
                  <a:pt x="18757" y="47809"/>
                  <a:pt x="30075" y="60070"/>
                </a:cubicBezTo>
                <a:cubicBezTo>
                  <a:pt x="32461" y="62655"/>
                  <a:pt x="37224" y="61362"/>
                  <a:pt x="40087" y="63407"/>
                </a:cubicBezTo>
                <a:cubicBezTo>
                  <a:pt x="45208" y="67065"/>
                  <a:pt x="48200" y="73266"/>
                  <a:pt x="53436" y="76756"/>
                </a:cubicBezTo>
                <a:cubicBezTo>
                  <a:pt x="68683" y="86919"/>
                  <a:pt x="60614" y="80596"/>
                  <a:pt x="76797" y="96779"/>
                </a:cubicBezTo>
                <a:lnTo>
                  <a:pt x="83471" y="103454"/>
                </a:lnTo>
                <a:cubicBezTo>
                  <a:pt x="84583" y="106791"/>
                  <a:pt x="85100" y="110390"/>
                  <a:pt x="86808" y="113465"/>
                </a:cubicBezTo>
                <a:cubicBezTo>
                  <a:pt x="90704" y="120477"/>
                  <a:pt x="97620" y="125879"/>
                  <a:pt x="100157" y="133489"/>
                </a:cubicBezTo>
                <a:lnTo>
                  <a:pt x="106832" y="153512"/>
                </a:lnTo>
                <a:lnTo>
                  <a:pt x="110169" y="163524"/>
                </a:lnTo>
                <a:cubicBezTo>
                  <a:pt x="106195" y="207245"/>
                  <a:pt x="110718" y="188574"/>
                  <a:pt x="100157" y="220256"/>
                </a:cubicBezTo>
                <a:cubicBezTo>
                  <a:pt x="99045" y="223593"/>
                  <a:pt x="99307" y="227781"/>
                  <a:pt x="96820" y="230268"/>
                </a:cubicBezTo>
                <a:cubicBezTo>
                  <a:pt x="92370" y="234718"/>
                  <a:pt x="88707" y="240126"/>
                  <a:pt x="83471" y="243617"/>
                </a:cubicBezTo>
                <a:lnTo>
                  <a:pt x="63448" y="256966"/>
                </a:lnTo>
                <a:cubicBezTo>
                  <a:pt x="60111" y="259191"/>
                  <a:pt x="56272" y="260804"/>
                  <a:pt x="53436" y="263640"/>
                </a:cubicBezTo>
                <a:cubicBezTo>
                  <a:pt x="45531" y="271546"/>
                  <a:pt x="37187" y="279020"/>
                  <a:pt x="33413" y="290338"/>
                </a:cubicBezTo>
                <a:lnTo>
                  <a:pt x="30075" y="300350"/>
                </a:lnTo>
                <a:cubicBezTo>
                  <a:pt x="31188" y="321486"/>
                  <a:pt x="30420" y="342805"/>
                  <a:pt x="33413" y="363757"/>
                </a:cubicBezTo>
                <a:cubicBezTo>
                  <a:pt x="33858" y="366872"/>
                  <a:pt x="38468" y="367734"/>
                  <a:pt x="40087" y="370432"/>
                </a:cubicBezTo>
                <a:cubicBezTo>
                  <a:pt x="41897" y="373448"/>
                  <a:pt x="41614" y="377427"/>
                  <a:pt x="43424" y="380443"/>
                </a:cubicBezTo>
                <a:cubicBezTo>
                  <a:pt x="47144" y="386643"/>
                  <a:pt x="54862" y="389593"/>
                  <a:pt x="60111" y="393792"/>
                </a:cubicBezTo>
                <a:cubicBezTo>
                  <a:pt x="73201" y="404264"/>
                  <a:pt x="59408" y="398008"/>
                  <a:pt x="76797" y="403804"/>
                </a:cubicBezTo>
                <a:cubicBezTo>
                  <a:pt x="77146" y="402409"/>
                  <a:pt x="81630" y="383021"/>
                  <a:pt x="83471" y="380443"/>
                </a:cubicBezTo>
                <a:cubicBezTo>
                  <a:pt x="93369" y="366586"/>
                  <a:pt x="94170" y="367977"/>
                  <a:pt x="106832" y="363757"/>
                </a:cubicBezTo>
                <a:cubicBezTo>
                  <a:pt x="122697" y="353180"/>
                  <a:pt x="113039" y="358351"/>
                  <a:pt x="136867" y="350408"/>
                </a:cubicBezTo>
                <a:lnTo>
                  <a:pt x="146878" y="347071"/>
                </a:lnTo>
                <a:cubicBezTo>
                  <a:pt x="183907" y="351185"/>
                  <a:pt x="167356" y="347222"/>
                  <a:pt x="196937" y="357083"/>
                </a:cubicBezTo>
                <a:lnTo>
                  <a:pt x="206948" y="360420"/>
                </a:lnTo>
                <a:lnTo>
                  <a:pt x="216960" y="363757"/>
                </a:lnTo>
                <a:cubicBezTo>
                  <a:pt x="233078" y="379875"/>
                  <a:pt x="212596" y="360266"/>
                  <a:pt x="233646" y="377106"/>
                </a:cubicBezTo>
                <a:cubicBezTo>
                  <a:pt x="236103" y="379072"/>
                  <a:pt x="237864" y="381815"/>
                  <a:pt x="240321" y="383781"/>
                </a:cubicBezTo>
                <a:cubicBezTo>
                  <a:pt x="249562" y="391174"/>
                  <a:pt x="249770" y="390268"/>
                  <a:pt x="260344" y="393792"/>
                </a:cubicBezTo>
                <a:cubicBezTo>
                  <a:pt x="265755" y="393019"/>
                  <a:pt x="289188" y="390489"/>
                  <a:pt x="297054" y="387118"/>
                </a:cubicBezTo>
                <a:cubicBezTo>
                  <a:pt x="300740" y="385538"/>
                  <a:pt x="303728" y="382668"/>
                  <a:pt x="307065" y="380443"/>
                </a:cubicBezTo>
                <a:cubicBezTo>
                  <a:pt x="325242" y="344091"/>
                  <a:pt x="329557" y="341134"/>
                  <a:pt x="307065" y="273652"/>
                </a:cubicBezTo>
                <a:cubicBezTo>
                  <a:pt x="305953" y="270315"/>
                  <a:pt x="305839" y="266454"/>
                  <a:pt x="303728" y="263640"/>
                </a:cubicBezTo>
                <a:cubicBezTo>
                  <a:pt x="299009" y="257347"/>
                  <a:pt x="292604" y="252516"/>
                  <a:pt x="287042" y="246954"/>
                </a:cubicBezTo>
                <a:cubicBezTo>
                  <a:pt x="270934" y="230846"/>
                  <a:pt x="291394" y="250436"/>
                  <a:pt x="270356" y="233605"/>
                </a:cubicBezTo>
                <a:cubicBezTo>
                  <a:pt x="267899" y="231639"/>
                  <a:pt x="266495" y="228338"/>
                  <a:pt x="263681" y="226931"/>
                </a:cubicBezTo>
                <a:cubicBezTo>
                  <a:pt x="257388" y="223785"/>
                  <a:pt x="250332" y="222481"/>
                  <a:pt x="243658" y="220256"/>
                </a:cubicBezTo>
                <a:lnTo>
                  <a:pt x="223635" y="213582"/>
                </a:lnTo>
                <a:lnTo>
                  <a:pt x="213623" y="210245"/>
                </a:lnTo>
                <a:cubicBezTo>
                  <a:pt x="219006" y="204861"/>
                  <a:pt x="222939" y="200054"/>
                  <a:pt x="230309" y="196896"/>
                </a:cubicBezTo>
                <a:cubicBezTo>
                  <a:pt x="234525" y="195089"/>
                  <a:pt x="239265" y="194877"/>
                  <a:pt x="243658" y="193559"/>
                </a:cubicBezTo>
                <a:cubicBezTo>
                  <a:pt x="250397" y="191537"/>
                  <a:pt x="263681" y="186884"/>
                  <a:pt x="263681" y="186884"/>
                </a:cubicBezTo>
                <a:cubicBezTo>
                  <a:pt x="265906" y="184659"/>
                  <a:pt x="268949" y="183024"/>
                  <a:pt x="270356" y="180210"/>
                </a:cubicBezTo>
                <a:cubicBezTo>
                  <a:pt x="273502" y="173917"/>
                  <a:pt x="272055" y="165161"/>
                  <a:pt x="277030" y="160186"/>
                </a:cubicBezTo>
                <a:lnTo>
                  <a:pt x="283705" y="153512"/>
                </a:lnTo>
                <a:cubicBezTo>
                  <a:pt x="292531" y="118207"/>
                  <a:pt x="280549" y="159776"/>
                  <a:pt x="293716" y="130151"/>
                </a:cubicBezTo>
                <a:cubicBezTo>
                  <a:pt x="296573" y="123722"/>
                  <a:pt x="298166" y="116802"/>
                  <a:pt x="300391" y="110128"/>
                </a:cubicBezTo>
                <a:lnTo>
                  <a:pt x="303728" y="100116"/>
                </a:lnTo>
                <a:cubicBezTo>
                  <a:pt x="302453" y="82264"/>
                  <a:pt x="300776" y="47166"/>
                  <a:pt x="297054" y="26697"/>
                </a:cubicBezTo>
                <a:cubicBezTo>
                  <a:pt x="296425" y="23236"/>
                  <a:pt x="295761" y="19548"/>
                  <a:pt x="293716" y="16686"/>
                </a:cubicBezTo>
                <a:cubicBezTo>
                  <a:pt x="290058" y="11565"/>
                  <a:pt x="286472" y="4863"/>
                  <a:pt x="280367" y="3337"/>
                </a:cubicBezTo>
                <a:lnTo>
                  <a:pt x="267019" y="0"/>
                </a:lnTo>
                <a:lnTo>
                  <a:pt x="33413" y="3337"/>
                </a:lnTo>
                <a:cubicBezTo>
                  <a:pt x="29896" y="3433"/>
                  <a:pt x="26851" y="5984"/>
                  <a:pt x="23401" y="6674"/>
                </a:cubicBezTo>
                <a:cubicBezTo>
                  <a:pt x="21220" y="7110"/>
                  <a:pt x="-1072" y="11124"/>
                  <a:pt x="40" y="20023"/>
                </a:cubicBezTo>
                <a:close/>
              </a:path>
            </a:pathLst>
          </a:custGeom>
          <a:pattFill prst="wdUpDiag">
            <a:fgClr>
              <a:schemeClr val="tx1"/>
            </a:fgClr>
            <a:bgClr>
              <a:schemeClr val="bg1"/>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2" name="TextBox 121">
            <a:extLst>
              <a:ext uri="{FF2B5EF4-FFF2-40B4-BE49-F238E27FC236}">
                <a16:creationId xmlns:a16="http://schemas.microsoft.com/office/drawing/2014/main" id="{0710B252-D67D-8446-92F2-ABEC3D1F64FC}"/>
              </a:ext>
            </a:extLst>
          </p:cNvPr>
          <p:cNvSpPr txBox="1"/>
          <p:nvPr/>
        </p:nvSpPr>
        <p:spPr>
          <a:xfrm>
            <a:off x="151994" y="5030137"/>
            <a:ext cx="2045496" cy="369332"/>
          </a:xfrm>
          <a:prstGeom prst="rect">
            <a:avLst/>
          </a:prstGeom>
          <a:noFill/>
        </p:spPr>
        <p:txBody>
          <a:bodyPr wrap="none" rtlCol="0">
            <a:spAutoFit/>
          </a:bodyPr>
          <a:lstStyle/>
          <a:p>
            <a:r>
              <a:rPr lang="en-US" dirty="0"/>
              <a:t>GRN representation</a:t>
            </a:r>
          </a:p>
        </p:txBody>
      </p:sp>
      <p:sp>
        <p:nvSpPr>
          <p:cNvPr id="123" name="Oval 122">
            <a:extLst>
              <a:ext uri="{FF2B5EF4-FFF2-40B4-BE49-F238E27FC236}">
                <a16:creationId xmlns:a16="http://schemas.microsoft.com/office/drawing/2014/main" id="{7C2373A9-724D-174F-A489-CB1296D158FF}"/>
              </a:ext>
            </a:extLst>
          </p:cNvPr>
          <p:cNvSpPr/>
          <p:nvPr/>
        </p:nvSpPr>
        <p:spPr>
          <a:xfrm>
            <a:off x="2919334" y="4824817"/>
            <a:ext cx="752336" cy="752336"/>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A</a:t>
            </a:r>
            <a:endParaRPr lang="en-US" b="1" dirty="0"/>
          </a:p>
        </p:txBody>
      </p:sp>
      <p:sp>
        <p:nvSpPr>
          <p:cNvPr id="124" name="Oval 123">
            <a:extLst>
              <a:ext uri="{FF2B5EF4-FFF2-40B4-BE49-F238E27FC236}">
                <a16:creationId xmlns:a16="http://schemas.microsoft.com/office/drawing/2014/main" id="{DDEF8BFF-4FD1-844D-A3E8-66D3478E7115}"/>
              </a:ext>
            </a:extLst>
          </p:cNvPr>
          <p:cNvSpPr/>
          <p:nvPr/>
        </p:nvSpPr>
        <p:spPr>
          <a:xfrm>
            <a:off x="5060397" y="4824817"/>
            <a:ext cx="752336" cy="752336"/>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B</a:t>
            </a:r>
            <a:endParaRPr lang="en-US" b="1" dirty="0"/>
          </a:p>
        </p:txBody>
      </p:sp>
      <p:sp>
        <p:nvSpPr>
          <p:cNvPr id="125" name="Oval 124">
            <a:extLst>
              <a:ext uri="{FF2B5EF4-FFF2-40B4-BE49-F238E27FC236}">
                <a16:creationId xmlns:a16="http://schemas.microsoft.com/office/drawing/2014/main" id="{86FF3AA8-A6A6-9C49-92C0-64ACFAD3FB31}"/>
              </a:ext>
            </a:extLst>
          </p:cNvPr>
          <p:cNvSpPr/>
          <p:nvPr/>
        </p:nvSpPr>
        <p:spPr>
          <a:xfrm>
            <a:off x="7201460" y="4824817"/>
            <a:ext cx="752336" cy="752336"/>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C</a:t>
            </a:r>
            <a:endParaRPr lang="en-US" b="1" dirty="0"/>
          </a:p>
        </p:txBody>
      </p:sp>
      <p:cxnSp>
        <p:nvCxnSpPr>
          <p:cNvPr id="127" name="Straight Arrow Connector 126">
            <a:extLst>
              <a:ext uri="{FF2B5EF4-FFF2-40B4-BE49-F238E27FC236}">
                <a16:creationId xmlns:a16="http://schemas.microsoft.com/office/drawing/2014/main" id="{6DC111D5-50B9-A049-93D7-DA179FBAE6F5}"/>
              </a:ext>
            </a:extLst>
          </p:cNvPr>
          <p:cNvCxnSpPr>
            <a:cxnSpLocks/>
            <a:stCxn id="123" idx="6"/>
          </p:cNvCxnSpPr>
          <p:nvPr/>
        </p:nvCxnSpPr>
        <p:spPr>
          <a:xfrm>
            <a:off x="3671670" y="5200985"/>
            <a:ext cx="1357750" cy="8317"/>
          </a:xfrm>
          <a:prstGeom prst="straightConnector1">
            <a:avLst/>
          </a:prstGeom>
          <a:ln w="508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40449983-A088-C34E-8CA0-170190EB7BC2}"/>
              </a:ext>
            </a:extLst>
          </p:cNvPr>
          <p:cNvCxnSpPr>
            <a:cxnSpLocks/>
            <a:stCxn id="124" idx="6"/>
            <a:endCxn id="125" idx="2"/>
          </p:cNvCxnSpPr>
          <p:nvPr/>
        </p:nvCxnSpPr>
        <p:spPr>
          <a:xfrm>
            <a:off x="5812733" y="5200985"/>
            <a:ext cx="1388727" cy="0"/>
          </a:xfrm>
          <a:prstGeom prst="straightConnector1">
            <a:avLst/>
          </a:prstGeom>
          <a:ln w="508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32" name="Freeform 131">
            <a:extLst>
              <a:ext uri="{FF2B5EF4-FFF2-40B4-BE49-F238E27FC236}">
                <a16:creationId xmlns:a16="http://schemas.microsoft.com/office/drawing/2014/main" id="{26D9F451-B0CF-C84D-876C-FFD0215578F8}"/>
              </a:ext>
            </a:extLst>
          </p:cNvPr>
          <p:cNvSpPr/>
          <p:nvPr/>
        </p:nvSpPr>
        <p:spPr>
          <a:xfrm>
            <a:off x="3546764" y="4434120"/>
            <a:ext cx="3906981" cy="456527"/>
          </a:xfrm>
          <a:custGeom>
            <a:avLst/>
            <a:gdLst>
              <a:gd name="connsiteX0" fmla="*/ 0 w 3906981"/>
              <a:gd name="connsiteY0" fmla="*/ 456527 h 456527"/>
              <a:gd name="connsiteX1" fmla="*/ 1302327 w 3906981"/>
              <a:gd name="connsiteY1" fmla="*/ 54745 h 456527"/>
              <a:gd name="connsiteX2" fmla="*/ 2798618 w 3906981"/>
              <a:gd name="connsiteY2" fmla="*/ 40891 h 456527"/>
              <a:gd name="connsiteX3" fmla="*/ 3906981 w 3906981"/>
              <a:gd name="connsiteY3" fmla="*/ 401109 h 456527"/>
            </a:gdLst>
            <a:ahLst/>
            <a:cxnLst>
              <a:cxn ang="0">
                <a:pos x="connsiteX0" y="connsiteY0"/>
              </a:cxn>
              <a:cxn ang="0">
                <a:pos x="connsiteX1" y="connsiteY1"/>
              </a:cxn>
              <a:cxn ang="0">
                <a:pos x="connsiteX2" y="connsiteY2"/>
              </a:cxn>
              <a:cxn ang="0">
                <a:pos x="connsiteX3" y="connsiteY3"/>
              </a:cxn>
            </a:cxnLst>
            <a:rect l="l" t="t" r="r" b="b"/>
            <a:pathLst>
              <a:path w="3906981" h="456527">
                <a:moveTo>
                  <a:pt x="0" y="456527"/>
                </a:moveTo>
                <a:cubicBezTo>
                  <a:pt x="417945" y="290272"/>
                  <a:pt x="835891" y="124018"/>
                  <a:pt x="1302327" y="54745"/>
                </a:cubicBezTo>
                <a:cubicBezTo>
                  <a:pt x="1768763" y="-14528"/>
                  <a:pt x="2364509" y="-16836"/>
                  <a:pt x="2798618" y="40891"/>
                </a:cubicBezTo>
                <a:cubicBezTo>
                  <a:pt x="3232727" y="98618"/>
                  <a:pt x="3569854" y="249863"/>
                  <a:pt x="3906981" y="401109"/>
                </a:cubicBezTo>
              </a:path>
            </a:pathLst>
          </a:custGeom>
          <a:noFill/>
          <a:ln w="50800">
            <a:solidFill>
              <a:schemeClr val="tx1"/>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3" name="Freeform 132">
            <a:extLst>
              <a:ext uri="{FF2B5EF4-FFF2-40B4-BE49-F238E27FC236}">
                <a16:creationId xmlns:a16="http://schemas.microsoft.com/office/drawing/2014/main" id="{525EA60F-1BB2-9144-B2A0-56117552E1BB}"/>
              </a:ext>
            </a:extLst>
          </p:cNvPr>
          <p:cNvSpPr/>
          <p:nvPr/>
        </p:nvSpPr>
        <p:spPr>
          <a:xfrm>
            <a:off x="2359570" y="4817384"/>
            <a:ext cx="688430" cy="920497"/>
          </a:xfrm>
          <a:custGeom>
            <a:avLst/>
            <a:gdLst>
              <a:gd name="connsiteX0" fmla="*/ 688430 w 688430"/>
              <a:gd name="connsiteY0" fmla="*/ 724427 h 920497"/>
              <a:gd name="connsiteX1" fmla="*/ 397485 w 688430"/>
              <a:gd name="connsiteY1" fmla="*/ 918391 h 920497"/>
              <a:gd name="connsiteX2" fmla="*/ 9557 w 688430"/>
              <a:gd name="connsiteY2" fmla="*/ 613591 h 920497"/>
              <a:gd name="connsiteX3" fmla="*/ 161957 w 688430"/>
              <a:gd name="connsiteY3" fmla="*/ 31700 h 920497"/>
              <a:gd name="connsiteX4" fmla="*/ 633012 w 688430"/>
              <a:gd name="connsiteY4" fmla="*/ 128681 h 920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430" h="920497">
                <a:moveTo>
                  <a:pt x="688430" y="724427"/>
                </a:moveTo>
                <a:cubicBezTo>
                  <a:pt x="599530" y="830645"/>
                  <a:pt x="510631" y="936864"/>
                  <a:pt x="397485" y="918391"/>
                </a:cubicBezTo>
                <a:cubicBezTo>
                  <a:pt x="284339" y="899918"/>
                  <a:pt x="48812" y="761373"/>
                  <a:pt x="9557" y="613591"/>
                </a:cubicBezTo>
                <a:cubicBezTo>
                  <a:pt x="-29698" y="465809"/>
                  <a:pt x="58048" y="112518"/>
                  <a:pt x="161957" y="31700"/>
                </a:cubicBezTo>
                <a:cubicBezTo>
                  <a:pt x="265866" y="-49118"/>
                  <a:pt x="449439" y="39781"/>
                  <a:pt x="633012" y="128681"/>
                </a:cubicBezTo>
              </a:path>
            </a:pathLst>
          </a:custGeom>
          <a:noFill/>
          <a:ln w="50800">
            <a:solidFill>
              <a:schemeClr val="tx1"/>
            </a:solidFill>
            <a:tailEnd type="stealth"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5F5230D4-442C-924E-BACB-FA6E037E8A8C}"/>
              </a:ext>
            </a:extLst>
          </p:cNvPr>
          <p:cNvSpPr txBox="1"/>
          <p:nvPr/>
        </p:nvSpPr>
        <p:spPr>
          <a:xfrm>
            <a:off x="2749" y="5943378"/>
            <a:ext cx="3491661" cy="261610"/>
          </a:xfrm>
          <a:prstGeom prst="rect">
            <a:avLst/>
          </a:prstGeom>
          <a:noFill/>
        </p:spPr>
        <p:txBody>
          <a:bodyPr wrap="none" rtlCol="0">
            <a:spAutoFit/>
          </a:bodyPr>
          <a:lstStyle/>
          <a:p>
            <a:r>
              <a:rPr lang="en-US" sz="1100" dirty="0">
                <a:solidFill>
                  <a:schemeClr val="bg1">
                    <a:lumMod val="65000"/>
                  </a:schemeClr>
                </a:solidFill>
              </a:rPr>
              <a:t>Hecker et al., 2008 doi:10.1016/j.biosystems.2008.12.004</a:t>
            </a:r>
          </a:p>
        </p:txBody>
      </p:sp>
    </p:spTree>
    <p:extLst>
      <p:ext uri="{BB962C8B-B14F-4D97-AF65-F5344CB8AC3E}">
        <p14:creationId xmlns:p14="http://schemas.microsoft.com/office/powerpoint/2010/main" val="303398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2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2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2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2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2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2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3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6" grpId="0" animBg="1"/>
      <p:bldP spid="73" grpId="0" animBg="1"/>
      <p:bldP spid="77" grpId="0"/>
      <p:bldP spid="78" grpId="0" animBg="1"/>
      <p:bldP spid="79" grpId="0" animBg="1"/>
      <p:bldP spid="80" grpId="0" animBg="1"/>
      <p:bldP spid="85" grpId="0" animBg="1"/>
      <p:bldP spid="87" grpId="0"/>
      <p:bldP spid="88" grpId="0" animBg="1"/>
      <p:bldP spid="89" grpId="0" animBg="1"/>
      <p:bldP spid="90" grpId="0" animBg="1"/>
      <p:bldP spid="93" grpId="0" animBg="1"/>
      <p:bldP spid="81" grpId="0" animBg="1"/>
      <p:bldP spid="94" grpId="0" animBg="1"/>
      <p:bldP spid="105" grpId="0" animBg="1"/>
      <p:bldP spid="106" grpId="0" animBg="1"/>
      <p:bldP spid="107" grpId="0" animBg="1"/>
      <p:bldP spid="108" grpId="0" animBg="1"/>
      <p:bldP spid="112" grpId="0" animBg="1"/>
      <p:bldP spid="113" grpId="0" animBg="1"/>
      <p:bldP spid="114" grpId="0"/>
      <p:bldP spid="115" grpId="0"/>
      <p:bldP spid="116" grpId="0"/>
      <p:bldP spid="117" grpId="0"/>
      <p:bldP spid="48" grpId="0" animBg="1"/>
      <p:bldP spid="122" grpId="0"/>
      <p:bldP spid="123" grpId="0" animBg="1"/>
      <p:bldP spid="124" grpId="0" animBg="1"/>
      <p:bldP spid="125" grpId="0" animBg="1"/>
      <p:bldP spid="132" grpId="0" animBg="1"/>
      <p:bldP spid="1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5498-4FB8-1C43-AB75-AC17DBCCB8A0}"/>
              </a:ext>
            </a:extLst>
          </p:cNvPr>
          <p:cNvSpPr>
            <a:spLocks noGrp="1"/>
          </p:cNvSpPr>
          <p:nvPr>
            <p:ph type="title"/>
          </p:nvPr>
        </p:nvSpPr>
        <p:spPr/>
        <p:txBody>
          <a:bodyPr>
            <a:normAutofit fontScale="90000"/>
          </a:bodyPr>
          <a:lstStyle/>
          <a:p>
            <a:r>
              <a:rPr lang="en-US" dirty="0">
                <a:solidFill>
                  <a:schemeClr val="bg1"/>
                </a:solidFill>
              </a:rPr>
              <a:t>Co-expression networks can be a proxy for GRNs</a:t>
            </a:r>
          </a:p>
        </p:txBody>
      </p:sp>
      <p:sp>
        <p:nvSpPr>
          <p:cNvPr id="6" name="TextBox 5">
            <a:extLst>
              <a:ext uri="{FF2B5EF4-FFF2-40B4-BE49-F238E27FC236}">
                <a16:creationId xmlns:a16="http://schemas.microsoft.com/office/drawing/2014/main" id="{DA4005C4-B094-9A48-B748-89DC7CFF1C46}"/>
              </a:ext>
            </a:extLst>
          </p:cNvPr>
          <p:cNvSpPr txBox="1"/>
          <p:nvPr/>
        </p:nvSpPr>
        <p:spPr>
          <a:xfrm>
            <a:off x="360218" y="1981205"/>
            <a:ext cx="1981200" cy="707886"/>
          </a:xfrm>
          <a:prstGeom prst="rect">
            <a:avLst/>
          </a:prstGeom>
          <a:noFill/>
        </p:spPr>
        <p:txBody>
          <a:bodyPr wrap="square" rtlCol="0">
            <a:spAutoFit/>
          </a:bodyPr>
          <a:lstStyle/>
          <a:p>
            <a:pPr algn="ctr"/>
            <a:r>
              <a:rPr lang="en-US" sz="2000" b="1" dirty="0">
                <a:solidFill>
                  <a:schemeClr val="bg1"/>
                </a:solidFill>
              </a:rPr>
              <a:t>Actual Biological State (GRN)</a:t>
            </a:r>
          </a:p>
        </p:txBody>
      </p:sp>
      <p:sp>
        <p:nvSpPr>
          <p:cNvPr id="8" name="TextBox 7">
            <a:extLst>
              <a:ext uri="{FF2B5EF4-FFF2-40B4-BE49-F238E27FC236}">
                <a16:creationId xmlns:a16="http://schemas.microsoft.com/office/drawing/2014/main" id="{2F208BA4-2DF1-7F41-B176-806CD358BE7C}"/>
              </a:ext>
            </a:extLst>
          </p:cNvPr>
          <p:cNvSpPr txBox="1"/>
          <p:nvPr/>
        </p:nvSpPr>
        <p:spPr>
          <a:xfrm>
            <a:off x="3131134" y="1981205"/>
            <a:ext cx="2272145" cy="707886"/>
          </a:xfrm>
          <a:prstGeom prst="rect">
            <a:avLst/>
          </a:prstGeom>
          <a:noFill/>
        </p:spPr>
        <p:txBody>
          <a:bodyPr wrap="square" rtlCol="0">
            <a:spAutoFit/>
          </a:bodyPr>
          <a:lstStyle/>
          <a:p>
            <a:pPr algn="ctr"/>
            <a:r>
              <a:rPr lang="en-US" sz="2000" b="1" dirty="0">
                <a:solidFill>
                  <a:schemeClr val="bg1"/>
                </a:solidFill>
              </a:rPr>
              <a:t>Inferred co-expression network</a:t>
            </a:r>
          </a:p>
        </p:txBody>
      </p:sp>
      <p:sp>
        <p:nvSpPr>
          <p:cNvPr id="9" name="TextBox 8">
            <a:extLst>
              <a:ext uri="{FF2B5EF4-FFF2-40B4-BE49-F238E27FC236}">
                <a16:creationId xmlns:a16="http://schemas.microsoft.com/office/drawing/2014/main" id="{8ECF7CD0-61EF-9F44-8DC2-7FC799BDE8EF}"/>
              </a:ext>
            </a:extLst>
          </p:cNvPr>
          <p:cNvSpPr txBox="1"/>
          <p:nvPr/>
        </p:nvSpPr>
        <p:spPr>
          <a:xfrm>
            <a:off x="6040590" y="1981205"/>
            <a:ext cx="2937165" cy="707886"/>
          </a:xfrm>
          <a:prstGeom prst="rect">
            <a:avLst/>
          </a:prstGeom>
          <a:noFill/>
        </p:spPr>
        <p:txBody>
          <a:bodyPr wrap="square" rtlCol="0">
            <a:spAutoFit/>
          </a:bodyPr>
          <a:lstStyle/>
          <a:p>
            <a:pPr algn="ctr"/>
            <a:r>
              <a:rPr lang="en-US" sz="2000" b="1" dirty="0">
                <a:solidFill>
                  <a:schemeClr val="bg1"/>
                </a:solidFill>
              </a:rPr>
              <a:t>Inferred network, removing spurious edges</a:t>
            </a:r>
          </a:p>
        </p:txBody>
      </p:sp>
      <p:grpSp>
        <p:nvGrpSpPr>
          <p:cNvPr id="5" name="Agrupar 4">
            <a:extLst>
              <a:ext uri="{FF2B5EF4-FFF2-40B4-BE49-F238E27FC236}">
                <a16:creationId xmlns:a16="http://schemas.microsoft.com/office/drawing/2014/main" id="{444D546D-1C52-DF9B-957C-E42F675EB0B0}"/>
              </a:ext>
            </a:extLst>
          </p:cNvPr>
          <p:cNvGrpSpPr/>
          <p:nvPr/>
        </p:nvGrpSpPr>
        <p:grpSpPr>
          <a:xfrm>
            <a:off x="325582" y="2916382"/>
            <a:ext cx="2050472" cy="1528311"/>
            <a:chOff x="325582" y="2916382"/>
            <a:chExt cx="2050472" cy="1528311"/>
          </a:xfrm>
        </p:grpSpPr>
        <p:sp>
          <p:nvSpPr>
            <p:cNvPr id="10" name="Oval 9">
              <a:extLst>
                <a:ext uri="{FF2B5EF4-FFF2-40B4-BE49-F238E27FC236}">
                  <a16:creationId xmlns:a16="http://schemas.microsoft.com/office/drawing/2014/main" id="{8D9362B0-BCFF-D143-97B4-9E6DF372B23A}"/>
                </a:ext>
              </a:extLst>
            </p:cNvPr>
            <p:cNvSpPr/>
            <p:nvPr/>
          </p:nvSpPr>
          <p:spPr>
            <a:xfrm>
              <a:off x="1094509" y="2916382"/>
              <a:ext cx="512618" cy="512618"/>
            </a:xfrm>
            <a:prstGeom prst="ellipse">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p>
          </p:txBody>
        </p:sp>
        <p:sp>
          <p:nvSpPr>
            <p:cNvPr id="15" name="Oval 14">
              <a:extLst>
                <a:ext uri="{FF2B5EF4-FFF2-40B4-BE49-F238E27FC236}">
                  <a16:creationId xmlns:a16="http://schemas.microsoft.com/office/drawing/2014/main" id="{730EE2C3-08A1-6C47-8C17-2790ECA90CF2}"/>
                </a:ext>
              </a:extLst>
            </p:cNvPr>
            <p:cNvSpPr/>
            <p:nvPr/>
          </p:nvSpPr>
          <p:spPr>
            <a:xfrm>
              <a:off x="1863436" y="3932075"/>
              <a:ext cx="512618" cy="512618"/>
            </a:xfrm>
            <a:prstGeom prst="ellipse">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Z</a:t>
              </a:r>
            </a:p>
          </p:txBody>
        </p:sp>
        <p:sp>
          <p:nvSpPr>
            <p:cNvPr id="16" name="Oval 15">
              <a:extLst>
                <a:ext uri="{FF2B5EF4-FFF2-40B4-BE49-F238E27FC236}">
                  <a16:creationId xmlns:a16="http://schemas.microsoft.com/office/drawing/2014/main" id="{1FE51F7E-7AAA-6747-B5E4-9BD760FC21A2}"/>
                </a:ext>
              </a:extLst>
            </p:cNvPr>
            <p:cNvSpPr/>
            <p:nvPr/>
          </p:nvSpPr>
          <p:spPr>
            <a:xfrm>
              <a:off x="325582" y="3932075"/>
              <a:ext cx="512618" cy="512618"/>
            </a:xfrm>
            <a:prstGeom prst="ellipse">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p>
          </p:txBody>
        </p:sp>
        <p:cxnSp>
          <p:nvCxnSpPr>
            <p:cNvPr id="18" name="Straight Arrow Connector 17">
              <a:extLst>
                <a:ext uri="{FF2B5EF4-FFF2-40B4-BE49-F238E27FC236}">
                  <a16:creationId xmlns:a16="http://schemas.microsoft.com/office/drawing/2014/main" id="{366221A2-C49B-FE46-ABED-614733260108}"/>
                </a:ext>
              </a:extLst>
            </p:cNvPr>
            <p:cNvCxnSpPr>
              <a:stCxn id="10" idx="3"/>
              <a:endCxn id="16" idx="0"/>
            </p:cNvCxnSpPr>
            <p:nvPr/>
          </p:nvCxnSpPr>
          <p:spPr>
            <a:xfrm flipH="1">
              <a:off x="581891" y="3353929"/>
              <a:ext cx="587689" cy="578146"/>
            </a:xfrm>
            <a:prstGeom prst="straightConnector1">
              <a:avLst/>
            </a:prstGeom>
            <a:ln w="635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115998-8043-F649-B904-A4E6046C0AC4}"/>
                </a:ext>
              </a:extLst>
            </p:cNvPr>
            <p:cNvCxnSpPr>
              <a:cxnSpLocks/>
              <a:stCxn id="10" idx="5"/>
              <a:endCxn id="15" idx="0"/>
            </p:cNvCxnSpPr>
            <p:nvPr/>
          </p:nvCxnSpPr>
          <p:spPr>
            <a:xfrm>
              <a:off x="1532056" y="3353929"/>
              <a:ext cx="587689" cy="578146"/>
            </a:xfrm>
            <a:prstGeom prst="straightConnector1">
              <a:avLst/>
            </a:prstGeom>
            <a:ln w="635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 name="Agrupar 3">
            <a:extLst>
              <a:ext uri="{FF2B5EF4-FFF2-40B4-BE49-F238E27FC236}">
                <a16:creationId xmlns:a16="http://schemas.microsoft.com/office/drawing/2014/main" id="{467FD2EB-B92C-D595-1C67-65D984E689AB}"/>
              </a:ext>
            </a:extLst>
          </p:cNvPr>
          <p:cNvGrpSpPr/>
          <p:nvPr/>
        </p:nvGrpSpPr>
        <p:grpSpPr>
          <a:xfrm>
            <a:off x="3277735" y="2916382"/>
            <a:ext cx="2050472" cy="1528311"/>
            <a:chOff x="3277735" y="2916382"/>
            <a:chExt cx="2050472" cy="1528311"/>
          </a:xfrm>
        </p:grpSpPr>
        <p:sp>
          <p:nvSpPr>
            <p:cNvPr id="22" name="Oval 21">
              <a:extLst>
                <a:ext uri="{FF2B5EF4-FFF2-40B4-BE49-F238E27FC236}">
                  <a16:creationId xmlns:a16="http://schemas.microsoft.com/office/drawing/2014/main" id="{0C0361E8-D071-1A4E-B895-F15E8878FADD}"/>
                </a:ext>
              </a:extLst>
            </p:cNvPr>
            <p:cNvSpPr/>
            <p:nvPr/>
          </p:nvSpPr>
          <p:spPr>
            <a:xfrm>
              <a:off x="4046662" y="2916382"/>
              <a:ext cx="512618" cy="512618"/>
            </a:xfrm>
            <a:prstGeom prst="ellipse">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p>
          </p:txBody>
        </p:sp>
        <p:sp>
          <p:nvSpPr>
            <p:cNvPr id="23" name="Oval 22">
              <a:extLst>
                <a:ext uri="{FF2B5EF4-FFF2-40B4-BE49-F238E27FC236}">
                  <a16:creationId xmlns:a16="http://schemas.microsoft.com/office/drawing/2014/main" id="{ED774A11-D268-C04B-BE30-76E7D8AF895D}"/>
                </a:ext>
              </a:extLst>
            </p:cNvPr>
            <p:cNvSpPr/>
            <p:nvPr/>
          </p:nvSpPr>
          <p:spPr>
            <a:xfrm>
              <a:off x="4815589" y="3932075"/>
              <a:ext cx="512618" cy="512618"/>
            </a:xfrm>
            <a:prstGeom prst="ellipse">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Z</a:t>
              </a:r>
            </a:p>
          </p:txBody>
        </p:sp>
        <p:sp>
          <p:nvSpPr>
            <p:cNvPr id="24" name="Oval 23">
              <a:extLst>
                <a:ext uri="{FF2B5EF4-FFF2-40B4-BE49-F238E27FC236}">
                  <a16:creationId xmlns:a16="http://schemas.microsoft.com/office/drawing/2014/main" id="{D6EF6678-24D5-CB47-BA90-BE7A5DAA1BD0}"/>
                </a:ext>
              </a:extLst>
            </p:cNvPr>
            <p:cNvSpPr/>
            <p:nvPr/>
          </p:nvSpPr>
          <p:spPr>
            <a:xfrm>
              <a:off x="3277735" y="3932075"/>
              <a:ext cx="512618" cy="512618"/>
            </a:xfrm>
            <a:prstGeom prst="ellipse">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p>
          </p:txBody>
        </p:sp>
        <p:cxnSp>
          <p:nvCxnSpPr>
            <p:cNvPr id="25" name="Straight Arrow Connector 24">
              <a:extLst>
                <a:ext uri="{FF2B5EF4-FFF2-40B4-BE49-F238E27FC236}">
                  <a16:creationId xmlns:a16="http://schemas.microsoft.com/office/drawing/2014/main" id="{AF3897FE-56D6-0842-825D-F5A5F42B7D84}"/>
                </a:ext>
              </a:extLst>
            </p:cNvPr>
            <p:cNvCxnSpPr>
              <a:stCxn id="22" idx="3"/>
              <a:endCxn id="24" idx="0"/>
            </p:cNvCxnSpPr>
            <p:nvPr/>
          </p:nvCxnSpPr>
          <p:spPr>
            <a:xfrm flipH="1">
              <a:off x="3534044" y="3353929"/>
              <a:ext cx="587689" cy="578146"/>
            </a:xfrm>
            <a:prstGeom prst="straightConnector1">
              <a:avLst/>
            </a:prstGeom>
            <a:ln w="63500">
              <a:solidFill>
                <a:schemeClr val="bg1">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C04FD5E-02B8-F247-A777-F99378796EB3}"/>
                </a:ext>
              </a:extLst>
            </p:cNvPr>
            <p:cNvCxnSpPr>
              <a:cxnSpLocks/>
              <a:stCxn id="22" idx="5"/>
              <a:endCxn id="23" idx="0"/>
            </p:cNvCxnSpPr>
            <p:nvPr/>
          </p:nvCxnSpPr>
          <p:spPr>
            <a:xfrm>
              <a:off x="4484209" y="3353929"/>
              <a:ext cx="587689" cy="578146"/>
            </a:xfrm>
            <a:prstGeom prst="straightConnector1">
              <a:avLst/>
            </a:prstGeom>
            <a:ln w="63500">
              <a:solidFill>
                <a:schemeClr val="bg1">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02A77D23-FD8A-2E43-B82C-36BB77BBCFE8}"/>
                </a:ext>
              </a:extLst>
            </p:cNvPr>
            <p:cNvCxnSpPr>
              <a:cxnSpLocks/>
              <a:stCxn id="24" idx="6"/>
              <a:endCxn id="23" idx="2"/>
            </p:cNvCxnSpPr>
            <p:nvPr/>
          </p:nvCxnSpPr>
          <p:spPr>
            <a:xfrm>
              <a:off x="3790353" y="4188384"/>
              <a:ext cx="1025236" cy="0"/>
            </a:xfrm>
            <a:prstGeom prst="straightConnector1">
              <a:avLst/>
            </a:prstGeom>
            <a:ln w="63500">
              <a:solidFill>
                <a:schemeClr val="bg1">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7" name="Agrupar 6">
            <a:extLst>
              <a:ext uri="{FF2B5EF4-FFF2-40B4-BE49-F238E27FC236}">
                <a16:creationId xmlns:a16="http://schemas.microsoft.com/office/drawing/2014/main" id="{C056644F-D4A8-338B-9B2B-351A92A438AE}"/>
              </a:ext>
            </a:extLst>
          </p:cNvPr>
          <p:cNvGrpSpPr/>
          <p:nvPr/>
        </p:nvGrpSpPr>
        <p:grpSpPr>
          <a:xfrm>
            <a:off x="6511637" y="2916382"/>
            <a:ext cx="2050472" cy="1528311"/>
            <a:chOff x="6511637" y="2916382"/>
            <a:chExt cx="2050472" cy="1528311"/>
          </a:xfrm>
        </p:grpSpPr>
        <p:sp>
          <p:nvSpPr>
            <p:cNvPr id="27" name="Oval 26">
              <a:extLst>
                <a:ext uri="{FF2B5EF4-FFF2-40B4-BE49-F238E27FC236}">
                  <a16:creationId xmlns:a16="http://schemas.microsoft.com/office/drawing/2014/main" id="{B38F2968-DAD3-CD4D-849D-8A208A667E42}"/>
                </a:ext>
              </a:extLst>
            </p:cNvPr>
            <p:cNvSpPr/>
            <p:nvPr/>
          </p:nvSpPr>
          <p:spPr>
            <a:xfrm>
              <a:off x="7280564" y="2916382"/>
              <a:ext cx="512618" cy="512618"/>
            </a:xfrm>
            <a:prstGeom prst="ellipse">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p>
          </p:txBody>
        </p:sp>
        <p:sp>
          <p:nvSpPr>
            <p:cNvPr id="28" name="Oval 27">
              <a:extLst>
                <a:ext uri="{FF2B5EF4-FFF2-40B4-BE49-F238E27FC236}">
                  <a16:creationId xmlns:a16="http://schemas.microsoft.com/office/drawing/2014/main" id="{A49CCA44-3E0E-FC46-91D0-523B03D5DA60}"/>
                </a:ext>
              </a:extLst>
            </p:cNvPr>
            <p:cNvSpPr/>
            <p:nvPr/>
          </p:nvSpPr>
          <p:spPr>
            <a:xfrm>
              <a:off x="8049491" y="3932075"/>
              <a:ext cx="512618" cy="512618"/>
            </a:xfrm>
            <a:prstGeom prst="ellipse">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Z</a:t>
              </a:r>
            </a:p>
          </p:txBody>
        </p:sp>
        <p:sp>
          <p:nvSpPr>
            <p:cNvPr id="29" name="Oval 28">
              <a:extLst>
                <a:ext uri="{FF2B5EF4-FFF2-40B4-BE49-F238E27FC236}">
                  <a16:creationId xmlns:a16="http://schemas.microsoft.com/office/drawing/2014/main" id="{92896D22-843F-584D-950C-FD2B481DDFA4}"/>
                </a:ext>
              </a:extLst>
            </p:cNvPr>
            <p:cNvSpPr/>
            <p:nvPr/>
          </p:nvSpPr>
          <p:spPr>
            <a:xfrm>
              <a:off x="6511637" y="3932075"/>
              <a:ext cx="512618" cy="512618"/>
            </a:xfrm>
            <a:prstGeom prst="ellipse">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p>
          </p:txBody>
        </p:sp>
        <p:cxnSp>
          <p:nvCxnSpPr>
            <p:cNvPr id="35" name="Straight Arrow Connector 34">
              <a:extLst>
                <a:ext uri="{FF2B5EF4-FFF2-40B4-BE49-F238E27FC236}">
                  <a16:creationId xmlns:a16="http://schemas.microsoft.com/office/drawing/2014/main" id="{7074518E-CF8E-634F-A97F-699391169152}"/>
                </a:ext>
              </a:extLst>
            </p:cNvPr>
            <p:cNvCxnSpPr>
              <a:cxnSpLocks/>
              <a:stCxn id="27" idx="3"/>
              <a:endCxn id="29" idx="0"/>
            </p:cNvCxnSpPr>
            <p:nvPr/>
          </p:nvCxnSpPr>
          <p:spPr>
            <a:xfrm flipH="1">
              <a:off x="6767946" y="3353929"/>
              <a:ext cx="587689" cy="578146"/>
            </a:xfrm>
            <a:prstGeom prst="straightConnector1">
              <a:avLst/>
            </a:prstGeom>
            <a:ln w="63500">
              <a:solidFill>
                <a:schemeClr val="bg1">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E6707BAB-B6C8-4741-B27A-4F8DC4DF407E}"/>
                </a:ext>
              </a:extLst>
            </p:cNvPr>
            <p:cNvCxnSpPr>
              <a:cxnSpLocks/>
              <a:stCxn id="27" idx="5"/>
              <a:endCxn id="28" idx="0"/>
            </p:cNvCxnSpPr>
            <p:nvPr/>
          </p:nvCxnSpPr>
          <p:spPr>
            <a:xfrm>
              <a:off x="7718111" y="3353929"/>
              <a:ext cx="587689" cy="578146"/>
            </a:xfrm>
            <a:prstGeom prst="straightConnector1">
              <a:avLst/>
            </a:prstGeom>
            <a:ln w="63500">
              <a:solidFill>
                <a:schemeClr val="bg1">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41" name="TextBox 40">
            <a:extLst>
              <a:ext uri="{FF2B5EF4-FFF2-40B4-BE49-F238E27FC236}">
                <a16:creationId xmlns:a16="http://schemas.microsoft.com/office/drawing/2014/main" id="{83EBD966-79AD-F94A-AD58-08B44337DD11}"/>
              </a:ext>
            </a:extLst>
          </p:cNvPr>
          <p:cNvSpPr txBox="1"/>
          <p:nvPr/>
        </p:nvSpPr>
        <p:spPr>
          <a:xfrm>
            <a:off x="2881745" y="4553481"/>
            <a:ext cx="3034145" cy="1323439"/>
          </a:xfrm>
          <a:prstGeom prst="rect">
            <a:avLst/>
          </a:prstGeom>
          <a:noFill/>
        </p:spPr>
        <p:txBody>
          <a:bodyPr wrap="square" rtlCol="0">
            <a:spAutoFit/>
          </a:bodyPr>
          <a:lstStyle/>
          <a:p>
            <a:pPr algn="just"/>
            <a:r>
              <a:rPr lang="en-US" sz="1600" dirty="0">
                <a:solidFill>
                  <a:schemeClr val="bg1"/>
                </a:solidFill>
              </a:rPr>
              <a:t>Could reveal groups of genes (modules) that work together in a common biological process, e.g., pathway</a:t>
            </a:r>
          </a:p>
          <a:p>
            <a:pPr algn="just"/>
            <a:r>
              <a:rPr lang="en-US" sz="1600" dirty="0">
                <a:solidFill>
                  <a:schemeClr val="bg1"/>
                </a:solidFill>
              </a:rPr>
              <a:t>Not all inferred edges are </a:t>
            </a:r>
            <a:r>
              <a:rPr lang="en-US" sz="1600" b="1" dirty="0">
                <a:solidFill>
                  <a:schemeClr val="bg1"/>
                </a:solidFill>
              </a:rPr>
              <a:t>causal</a:t>
            </a:r>
          </a:p>
        </p:txBody>
      </p:sp>
      <p:sp>
        <p:nvSpPr>
          <p:cNvPr id="3" name="CaixaDeTexto 2">
            <a:extLst>
              <a:ext uri="{FF2B5EF4-FFF2-40B4-BE49-F238E27FC236}">
                <a16:creationId xmlns:a16="http://schemas.microsoft.com/office/drawing/2014/main" id="{564D1706-6E68-4ED3-4DC4-D890A2B2A991}"/>
              </a:ext>
            </a:extLst>
          </p:cNvPr>
          <p:cNvSpPr txBox="1"/>
          <p:nvPr/>
        </p:nvSpPr>
        <p:spPr>
          <a:xfrm>
            <a:off x="6357486" y="4568869"/>
            <a:ext cx="2620269" cy="646331"/>
          </a:xfrm>
          <a:prstGeom prst="rect">
            <a:avLst/>
          </a:prstGeom>
          <a:noFill/>
        </p:spPr>
        <p:txBody>
          <a:bodyPr wrap="none" rtlCol="0">
            <a:spAutoFit/>
          </a:bodyPr>
          <a:lstStyle/>
          <a:p>
            <a:r>
              <a:rPr lang="en-US" dirty="0">
                <a:solidFill>
                  <a:schemeClr val="bg1"/>
                </a:solidFill>
              </a:rPr>
              <a:t>Partial correlation</a:t>
            </a:r>
          </a:p>
          <a:p>
            <a:r>
              <a:rPr lang="en-US" dirty="0">
                <a:solidFill>
                  <a:schemeClr val="bg1"/>
                </a:solidFill>
              </a:rPr>
              <a:t>Additional data (ATAC-Seq</a:t>
            </a:r>
            <a:endParaRPr lang="pt-BR" dirty="0">
              <a:solidFill>
                <a:schemeClr val="bg1"/>
              </a:solidFill>
            </a:endParaRPr>
          </a:p>
        </p:txBody>
      </p:sp>
    </p:spTree>
    <p:extLst>
      <p:ext uri="{BB962C8B-B14F-4D97-AF65-F5344CB8AC3E}">
        <p14:creationId xmlns:p14="http://schemas.microsoft.com/office/powerpoint/2010/main" val="87875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1"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5498-4FB8-1C43-AB75-AC17DBCCB8A0}"/>
              </a:ext>
            </a:extLst>
          </p:cNvPr>
          <p:cNvSpPr>
            <a:spLocks noGrp="1"/>
          </p:cNvSpPr>
          <p:nvPr>
            <p:ph type="title"/>
          </p:nvPr>
        </p:nvSpPr>
        <p:spPr>
          <a:xfrm>
            <a:off x="457200" y="136088"/>
            <a:ext cx="8229600" cy="1143000"/>
          </a:xfrm>
        </p:spPr>
        <p:txBody>
          <a:bodyPr>
            <a:normAutofit fontScale="90000"/>
          </a:bodyPr>
          <a:lstStyle/>
          <a:p>
            <a:r>
              <a:rPr lang="en-US" dirty="0">
                <a:solidFill>
                  <a:schemeClr val="bg1"/>
                </a:solidFill>
              </a:rPr>
              <a:t>Evaluating Co-expression</a:t>
            </a:r>
            <a:br>
              <a:rPr lang="en-US" dirty="0">
                <a:solidFill>
                  <a:schemeClr val="bg1"/>
                </a:solidFill>
              </a:rPr>
            </a:br>
            <a:r>
              <a:rPr lang="en-US" dirty="0">
                <a:solidFill>
                  <a:schemeClr val="bg1"/>
                </a:solidFill>
              </a:rPr>
              <a:t>The easy case</a:t>
            </a:r>
          </a:p>
        </p:txBody>
      </p:sp>
      <p:pic>
        <p:nvPicPr>
          <p:cNvPr id="5" name="Picture 4">
            <a:extLst>
              <a:ext uri="{FF2B5EF4-FFF2-40B4-BE49-F238E27FC236}">
                <a16:creationId xmlns:a16="http://schemas.microsoft.com/office/drawing/2014/main" id="{108E7A87-655F-654F-84D1-3E9B62A91062}"/>
              </a:ext>
            </a:extLst>
          </p:cNvPr>
          <p:cNvPicPr>
            <a:picLocks noChangeAspect="1"/>
          </p:cNvPicPr>
          <p:nvPr/>
        </p:nvPicPr>
        <p:blipFill>
          <a:blip r:embed="rId2"/>
          <a:srcRect/>
          <a:stretch/>
        </p:blipFill>
        <p:spPr>
          <a:xfrm>
            <a:off x="2171700" y="1267695"/>
            <a:ext cx="4572000" cy="4572000"/>
          </a:xfrm>
          <a:prstGeom prst="rect">
            <a:avLst/>
          </a:prstGeom>
        </p:spPr>
      </p:pic>
      <p:sp>
        <p:nvSpPr>
          <p:cNvPr id="3" name="TextBox 2">
            <a:extLst>
              <a:ext uri="{FF2B5EF4-FFF2-40B4-BE49-F238E27FC236}">
                <a16:creationId xmlns:a16="http://schemas.microsoft.com/office/drawing/2014/main" id="{E0559113-A836-E84C-A014-5D6A80C30AA7}"/>
              </a:ext>
            </a:extLst>
          </p:cNvPr>
          <p:cNvSpPr txBox="1"/>
          <p:nvPr/>
        </p:nvSpPr>
        <p:spPr>
          <a:xfrm>
            <a:off x="482765" y="1425575"/>
            <a:ext cx="1574470" cy="584775"/>
          </a:xfrm>
          <a:prstGeom prst="rect">
            <a:avLst/>
          </a:prstGeom>
          <a:noFill/>
        </p:spPr>
        <p:txBody>
          <a:bodyPr wrap="none" rtlCol="0">
            <a:spAutoFit/>
          </a:bodyPr>
          <a:lstStyle/>
          <a:p>
            <a:r>
              <a:rPr lang="en-US" sz="3200" b="1" dirty="0">
                <a:solidFill>
                  <a:schemeClr val="bg1"/>
                </a:solidFill>
              </a:rPr>
              <a:t>Cor =~ 1</a:t>
            </a:r>
          </a:p>
        </p:txBody>
      </p:sp>
    </p:spTree>
    <p:extLst>
      <p:ext uri="{BB962C8B-B14F-4D97-AF65-F5344CB8AC3E}">
        <p14:creationId xmlns:p14="http://schemas.microsoft.com/office/powerpoint/2010/main" val="1101000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8E7A87-655F-654F-84D1-3E9B62A91062}"/>
              </a:ext>
            </a:extLst>
          </p:cNvPr>
          <p:cNvPicPr>
            <a:picLocks noChangeAspect="1"/>
          </p:cNvPicPr>
          <p:nvPr/>
        </p:nvPicPr>
        <p:blipFill>
          <a:blip r:embed="rId2"/>
          <a:srcRect/>
          <a:stretch/>
        </p:blipFill>
        <p:spPr>
          <a:xfrm>
            <a:off x="2286000" y="1267695"/>
            <a:ext cx="4572000" cy="3431305"/>
          </a:xfrm>
          <a:prstGeom prst="rect">
            <a:avLst/>
          </a:prstGeom>
        </p:spPr>
      </p:pic>
      <p:sp>
        <p:nvSpPr>
          <p:cNvPr id="6" name="Title 1">
            <a:extLst>
              <a:ext uri="{FF2B5EF4-FFF2-40B4-BE49-F238E27FC236}">
                <a16:creationId xmlns:a16="http://schemas.microsoft.com/office/drawing/2014/main" id="{6D6F8B9C-61FB-9B46-9E40-FB122D305B5C}"/>
              </a:ext>
            </a:extLst>
          </p:cNvPr>
          <p:cNvSpPr txBox="1">
            <a:spLocks/>
          </p:cNvSpPr>
          <p:nvPr/>
        </p:nvSpPr>
        <p:spPr>
          <a:xfrm>
            <a:off x="457200" y="136088"/>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Evaluating Co-expression</a:t>
            </a:r>
            <a:br>
              <a:rPr lang="en-US" dirty="0">
                <a:solidFill>
                  <a:schemeClr val="bg1"/>
                </a:solidFill>
              </a:rPr>
            </a:br>
            <a:r>
              <a:rPr lang="en-US" dirty="0">
                <a:solidFill>
                  <a:schemeClr val="bg1"/>
                </a:solidFill>
              </a:rPr>
              <a:t>Time-lagged correlation</a:t>
            </a:r>
          </a:p>
        </p:txBody>
      </p:sp>
      <p:sp>
        <p:nvSpPr>
          <p:cNvPr id="7" name="TextBox 6">
            <a:extLst>
              <a:ext uri="{FF2B5EF4-FFF2-40B4-BE49-F238E27FC236}">
                <a16:creationId xmlns:a16="http://schemas.microsoft.com/office/drawing/2014/main" id="{05D6066B-4271-0B44-89FB-3D7A890B70EF}"/>
              </a:ext>
            </a:extLst>
          </p:cNvPr>
          <p:cNvSpPr txBox="1"/>
          <p:nvPr/>
        </p:nvSpPr>
        <p:spPr>
          <a:xfrm>
            <a:off x="318654" y="1717963"/>
            <a:ext cx="1686680" cy="584775"/>
          </a:xfrm>
          <a:prstGeom prst="rect">
            <a:avLst/>
          </a:prstGeom>
          <a:noFill/>
        </p:spPr>
        <p:txBody>
          <a:bodyPr wrap="none" rtlCol="0">
            <a:spAutoFit/>
          </a:bodyPr>
          <a:lstStyle/>
          <a:p>
            <a:r>
              <a:rPr lang="en-US" sz="3200" b="1" dirty="0">
                <a:solidFill>
                  <a:schemeClr val="bg1"/>
                </a:solidFill>
              </a:rPr>
              <a:t>Cor &lt; 0.6</a:t>
            </a:r>
          </a:p>
        </p:txBody>
      </p:sp>
      <p:sp>
        <p:nvSpPr>
          <p:cNvPr id="8" name="TextBox 7">
            <a:extLst>
              <a:ext uri="{FF2B5EF4-FFF2-40B4-BE49-F238E27FC236}">
                <a16:creationId xmlns:a16="http://schemas.microsoft.com/office/drawing/2014/main" id="{7ED5740B-53A5-D44F-B1D5-DFA13B3E1A00}"/>
              </a:ext>
            </a:extLst>
          </p:cNvPr>
          <p:cNvSpPr txBox="1"/>
          <p:nvPr/>
        </p:nvSpPr>
        <p:spPr>
          <a:xfrm>
            <a:off x="318654" y="2449225"/>
            <a:ext cx="1701107" cy="584775"/>
          </a:xfrm>
          <a:prstGeom prst="rect">
            <a:avLst/>
          </a:prstGeom>
          <a:noFill/>
        </p:spPr>
        <p:txBody>
          <a:bodyPr wrap="none" rtlCol="0">
            <a:spAutoFit/>
          </a:bodyPr>
          <a:lstStyle/>
          <a:p>
            <a:r>
              <a:rPr lang="en-US" sz="3200" b="1" dirty="0" err="1">
                <a:solidFill>
                  <a:schemeClr val="bg1"/>
                </a:solidFill>
              </a:rPr>
              <a:t>Cor</a:t>
            </a:r>
            <a:r>
              <a:rPr lang="en-US" sz="3200" b="1" baseline="-25000" dirty="0" err="1">
                <a:solidFill>
                  <a:schemeClr val="bg1"/>
                </a:solidFill>
              </a:rPr>
              <a:t>lag</a:t>
            </a:r>
            <a:r>
              <a:rPr lang="en-US" sz="3200" b="1" dirty="0">
                <a:solidFill>
                  <a:schemeClr val="bg1"/>
                </a:solidFill>
              </a:rPr>
              <a:t> ~ 1</a:t>
            </a:r>
          </a:p>
        </p:txBody>
      </p:sp>
      <p:sp>
        <p:nvSpPr>
          <p:cNvPr id="9" name="CaixaDeTexto 8">
            <a:extLst>
              <a:ext uri="{FF2B5EF4-FFF2-40B4-BE49-F238E27FC236}">
                <a16:creationId xmlns:a16="http://schemas.microsoft.com/office/drawing/2014/main" id="{64266B40-44F4-43FF-A405-B3DEB38A07D2}"/>
              </a:ext>
            </a:extLst>
          </p:cNvPr>
          <p:cNvSpPr txBox="1"/>
          <p:nvPr/>
        </p:nvSpPr>
        <p:spPr>
          <a:xfrm>
            <a:off x="914400" y="4908987"/>
            <a:ext cx="7315200" cy="923330"/>
          </a:xfrm>
          <a:prstGeom prst="rect">
            <a:avLst/>
          </a:prstGeom>
          <a:noFill/>
        </p:spPr>
        <p:txBody>
          <a:bodyPr wrap="square" rtlCol="0">
            <a:spAutoFit/>
          </a:bodyPr>
          <a:lstStyle/>
          <a:p>
            <a:r>
              <a:rPr lang="pt-BR" u="sng" dirty="0" err="1">
                <a:solidFill>
                  <a:schemeClr val="bg1">
                    <a:lumMod val="75000"/>
                  </a:schemeClr>
                </a:solidFill>
              </a:rPr>
              <a:t>Check</a:t>
            </a:r>
            <a:r>
              <a:rPr lang="pt-BR" u="sng" dirty="0">
                <a:solidFill>
                  <a:schemeClr val="bg1">
                    <a:lumMod val="75000"/>
                  </a:schemeClr>
                </a:solidFill>
              </a:rPr>
              <a:t> </a:t>
            </a:r>
            <a:r>
              <a:rPr lang="pt-BR" u="sng" dirty="0" err="1">
                <a:solidFill>
                  <a:schemeClr val="bg1">
                    <a:lumMod val="75000"/>
                  </a:schemeClr>
                </a:solidFill>
              </a:rPr>
              <a:t>our</a:t>
            </a:r>
            <a:r>
              <a:rPr lang="pt-BR" u="sng" dirty="0">
                <a:solidFill>
                  <a:schemeClr val="bg1">
                    <a:lumMod val="75000"/>
                  </a:schemeClr>
                </a:solidFill>
              </a:rPr>
              <a:t> tool GRNTE </a:t>
            </a:r>
            <a:r>
              <a:rPr lang="pt-BR" u="sng" dirty="0" err="1">
                <a:solidFill>
                  <a:schemeClr val="bg1">
                    <a:lumMod val="75000"/>
                  </a:schemeClr>
                </a:solidFill>
              </a:rPr>
              <a:t>to</a:t>
            </a:r>
            <a:r>
              <a:rPr lang="pt-BR" u="sng" dirty="0">
                <a:solidFill>
                  <a:schemeClr val="bg1">
                    <a:lumMod val="75000"/>
                  </a:schemeClr>
                </a:solidFill>
              </a:rPr>
              <a:t> </a:t>
            </a:r>
            <a:r>
              <a:rPr lang="pt-BR" u="sng" dirty="0" err="1">
                <a:solidFill>
                  <a:schemeClr val="bg1">
                    <a:lumMod val="75000"/>
                  </a:schemeClr>
                </a:solidFill>
              </a:rPr>
              <a:t>infer</a:t>
            </a:r>
            <a:r>
              <a:rPr lang="pt-BR" u="sng" dirty="0">
                <a:solidFill>
                  <a:schemeClr val="bg1">
                    <a:lumMod val="75000"/>
                  </a:schemeClr>
                </a:solidFill>
              </a:rPr>
              <a:t> gene </a:t>
            </a:r>
            <a:r>
              <a:rPr lang="pt-BR" u="sng" dirty="0" err="1">
                <a:solidFill>
                  <a:schemeClr val="bg1">
                    <a:lumMod val="75000"/>
                  </a:schemeClr>
                </a:solidFill>
              </a:rPr>
              <a:t>regulatory</a:t>
            </a:r>
            <a:r>
              <a:rPr lang="pt-BR" u="sng" dirty="0">
                <a:solidFill>
                  <a:schemeClr val="bg1">
                    <a:lumMod val="75000"/>
                  </a:schemeClr>
                </a:solidFill>
              </a:rPr>
              <a:t> networks </a:t>
            </a:r>
            <a:r>
              <a:rPr lang="pt-BR" u="sng" dirty="0" err="1">
                <a:solidFill>
                  <a:schemeClr val="bg1">
                    <a:lumMod val="75000"/>
                  </a:schemeClr>
                </a:solidFill>
              </a:rPr>
              <a:t>on</a:t>
            </a:r>
            <a:r>
              <a:rPr lang="pt-BR" u="sng" dirty="0">
                <a:solidFill>
                  <a:schemeClr val="bg1">
                    <a:lumMod val="75000"/>
                  </a:schemeClr>
                </a:solidFill>
              </a:rPr>
              <a:t> time series </a:t>
            </a:r>
            <a:r>
              <a:rPr lang="pt-BR" u="sng" dirty="0" err="1">
                <a:solidFill>
                  <a:schemeClr val="bg1">
                    <a:lumMod val="75000"/>
                  </a:schemeClr>
                </a:solidFill>
              </a:rPr>
              <a:t>taking</a:t>
            </a:r>
            <a:r>
              <a:rPr lang="pt-BR" u="sng" dirty="0">
                <a:solidFill>
                  <a:schemeClr val="bg1">
                    <a:lumMod val="75000"/>
                  </a:schemeClr>
                </a:solidFill>
              </a:rPr>
              <a:t> </a:t>
            </a:r>
            <a:r>
              <a:rPr lang="pt-BR" u="sng" dirty="0" err="1">
                <a:solidFill>
                  <a:schemeClr val="bg1">
                    <a:lumMod val="75000"/>
                  </a:schemeClr>
                </a:solidFill>
              </a:rPr>
              <a:t>time-lags</a:t>
            </a:r>
            <a:r>
              <a:rPr lang="pt-BR" u="sng" dirty="0">
                <a:solidFill>
                  <a:schemeClr val="bg1">
                    <a:lumMod val="75000"/>
                  </a:schemeClr>
                </a:solidFill>
              </a:rPr>
              <a:t> </a:t>
            </a:r>
            <a:r>
              <a:rPr lang="pt-BR" u="sng" dirty="0" err="1">
                <a:solidFill>
                  <a:schemeClr val="bg1">
                    <a:lumMod val="75000"/>
                  </a:schemeClr>
                </a:solidFill>
              </a:rPr>
              <a:t>into</a:t>
            </a:r>
            <a:r>
              <a:rPr lang="pt-BR" u="sng" dirty="0">
                <a:solidFill>
                  <a:schemeClr val="bg1">
                    <a:lumMod val="75000"/>
                  </a:schemeClr>
                </a:solidFill>
              </a:rPr>
              <a:t> </a:t>
            </a:r>
            <a:r>
              <a:rPr lang="pt-BR" u="sng" dirty="0" err="1">
                <a:solidFill>
                  <a:schemeClr val="bg1">
                    <a:lumMod val="75000"/>
                  </a:schemeClr>
                </a:solidFill>
              </a:rPr>
              <a:t>account</a:t>
            </a:r>
            <a:endParaRPr lang="pt-BR" u="sng" dirty="0">
              <a:solidFill>
                <a:schemeClr val="bg1">
                  <a:lumMod val="75000"/>
                </a:schemeClr>
              </a:solidFill>
            </a:endParaRPr>
          </a:p>
          <a:p>
            <a:r>
              <a:rPr lang="pt-BR" u="sng" dirty="0">
                <a:solidFill>
                  <a:schemeClr val="bg1">
                    <a:lumMod val="75000"/>
                  </a:schemeClr>
                </a:solidFill>
              </a:rPr>
              <a:t>https://tbiomed.biomedcentral.com/articles/10.1186/s12976-019-0103-7</a:t>
            </a:r>
          </a:p>
        </p:txBody>
      </p:sp>
    </p:spTree>
    <p:extLst>
      <p:ext uri="{BB962C8B-B14F-4D97-AF65-F5344CB8AC3E}">
        <p14:creationId xmlns:p14="http://schemas.microsoft.com/office/powerpoint/2010/main" val="43623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6F8B9C-61FB-9B46-9E40-FB122D305B5C}"/>
              </a:ext>
            </a:extLst>
          </p:cNvPr>
          <p:cNvSpPr txBox="1">
            <a:spLocks/>
          </p:cNvSpPr>
          <p:nvPr/>
        </p:nvSpPr>
        <p:spPr>
          <a:xfrm>
            <a:off x="457200" y="136088"/>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How to exploit co-expression networks to identify gene-trait associations?</a:t>
            </a:r>
          </a:p>
        </p:txBody>
      </p:sp>
      <p:sp>
        <p:nvSpPr>
          <p:cNvPr id="2" name="Retângulo 1">
            <a:extLst>
              <a:ext uri="{FF2B5EF4-FFF2-40B4-BE49-F238E27FC236}">
                <a16:creationId xmlns:a16="http://schemas.microsoft.com/office/drawing/2014/main" id="{B24CF8A2-076A-476D-89FC-3DD99DDC1124}"/>
              </a:ext>
            </a:extLst>
          </p:cNvPr>
          <p:cNvSpPr/>
          <p:nvPr/>
        </p:nvSpPr>
        <p:spPr>
          <a:xfrm>
            <a:off x="0" y="5771734"/>
            <a:ext cx="8802624" cy="461665"/>
          </a:xfrm>
          <a:prstGeom prst="rect">
            <a:avLst/>
          </a:prstGeom>
        </p:spPr>
        <p:txBody>
          <a:bodyPr wrap="square">
            <a:spAutoFit/>
          </a:bodyPr>
          <a:lstStyle/>
          <a:p>
            <a:r>
              <a:rPr lang="pt-BR" sz="1200" dirty="0">
                <a:solidFill>
                  <a:schemeClr val="bg1">
                    <a:lumMod val="65000"/>
                  </a:schemeClr>
                </a:solidFill>
              </a:rPr>
              <a:t>https://academic.oup.com/bioinformatics/article/35/3/361/5056039#130352552</a:t>
            </a:r>
          </a:p>
          <a:p>
            <a:r>
              <a:rPr lang="pt-BR" sz="1200" dirty="0">
                <a:solidFill>
                  <a:schemeClr val="bg1">
                    <a:lumMod val="65000"/>
                  </a:schemeClr>
                </a:solidFill>
              </a:rPr>
              <a:t>https://academic.oup.com/bib/article/19/4/575/2888441</a:t>
            </a:r>
          </a:p>
        </p:txBody>
      </p:sp>
      <p:grpSp>
        <p:nvGrpSpPr>
          <p:cNvPr id="11" name="Agrupar 10">
            <a:extLst>
              <a:ext uri="{FF2B5EF4-FFF2-40B4-BE49-F238E27FC236}">
                <a16:creationId xmlns:a16="http://schemas.microsoft.com/office/drawing/2014/main" id="{4199060F-44CB-4F07-AAC9-234AE1189A05}"/>
              </a:ext>
            </a:extLst>
          </p:cNvPr>
          <p:cNvGrpSpPr/>
          <p:nvPr/>
        </p:nvGrpSpPr>
        <p:grpSpPr>
          <a:xfrm>
            <a:off x="234233" y="1758340"/>
            <a:ext cx="4747843" cy="4069501"/>
            <a:chOff x="234233" y="1758340"/>
            <a:chExt cx="4747843" cy="4069501"/>
          </a:xfrm>
        </p:grpSpPr>
        <p:pic>
          <p:nvPicPr>
            <p:cNvPr id="3" name="Imagem 2">
              <a:extLst>
                <a:ext uri="{FF2B5EF4-FFF2-40B4-BE49-F238E27FC236}">
                  <a16:creationId xmlns:a16="http://schemas.microsoft.com/office/drawing/2014/main" id="{D09CF508-D428-4639-81FF-D62C0716363F}"/>
                </a:ext>
              </a:extLst>
            </p:cNvPr>
            <p:cNvPicPr>
              <a:picLocks noChangeAspect="1"/>
            </p:cNvPicPr>
            <p:nvPr/>
          </p:nvPicPr>
          <p:blipFill>
            <a:blip r:embed="rId2"/>
            <a:stretch>
              <a:fillRect/>
            </a:stretch>
          </p:blipFill>
          <p:spPr>
            <a:xfrm>
              <a:off x="263772" y="1772575"/>
              <a:ext cx="4718304" cy="4055266"/>
            </a:xfrm>
            <a:prstGeom prst="rect">
              <a:avLst/>
            </a:prstGeom>
          </p:spPr>
        </p:pic>
        <p:sp>
          <p:nvSpPr>
            <p:cNvPr id="4" name="Retângulo 3">
              <a:extLst>
                <a:ext uri="{FF2B5EF4-FFF2-40B4-BE49-F238E27FC236}">
                  <a16:creationId xmlns:a16="http://schemas.microsoft.com/office/drawing/2014/main" id="{9DB490A9-4B41-444A-A368-37BB58B58FB1}"/>
                </a:ext>
              </a:extLst>
            </p:cNvPr>
            <p:cNvSpPr/>
            <p:nvPr/>
          </p:nvSpPr>
          <p:spPr>
            <a:xfrm>
              <a:off x="4572000" y="1772575"/>
              <a:ext cx="410076" cy="4079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b="1" dirty="0"/>
            </a:p>
          </p:txBody>
        </p:sp>
        <p:sp>
          <p:nvSpPr>
            <p:cNvPr id="10" name="Retângulo 9">
              <a:extLst>
                <a:ext uri="{FF2B5EF4-FFF2-40B4-BE49-F238E27FC236}">
                  <a16:creationId xmlns:a16="http://schemas.microsoft.com/office/drawing/2014/main" id="{9C467D64-77B2-411F-95B5-6119859D46E1}"/>
                </a:ext>
              </a:extLst>
            </p:cNvPr>
            <p:cNvSpPr/>
            <p:nvPr/>
          </p:nvSpPr>
          <p:spPr>
            <a:xfrm>
              <a:off x="234233" y="1758340"/>
              <a:ext cx="410076" cy="4079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b="1" dirty="0"/>
            </a:p>
          </p:txBody>
        </p:sp>
      </p:grpSp>
      <p:sp>
        <p:nvSpPr>
          <p:cNvPr id="12" name="CaixaDeTexto 11">
            <a:extLst>
              <a:ext uri="{FF2B5EF4-FFF2-40B4-BE49-F238E27FC236}">
                <a16:creationId xmlns:a16="http://schemas.microsoft.com/office/drawing/2014/main" id="{2D2DEB4D-C100-4696-8676-105DB2F942A3}"/>
              </a:ext>
            </a:extLst>
          </p:cNvPr>
          <p:cNvSpPr txBox="1"/>
          <p:nvPr/>
        </p:nvSpPr>
        <p:spPr>
          <a:xfrm>
            <a:off x="1459528" y="1107838"/>
            <a:ext cx="6277708" cy="830997"/>
          </a:xfrm>
          <a:prstGeom prst="rect">
            <a:avLst/>
          </a:prstGeom>
          <a:noFill/>
        </p:spPr>
        <p:txBody>
          <a:bodyPr wrap="square" rtlCol="0">
            <a:spAutoFit/>
          </a:bodyPr>
          <a:lstStyle/>
          <a:p>
            <a:pPr algn="ctr"/>
            <a:r>
              <a:rPr lang="pt-BR" sz="4800" b="1" dirty="0" err="1"/>
              <a:t>Guilty-by-association</a:t>
            </a:r>
            <a:endParaRPr lang="pt-BR" sz="4800" b="1" dirty="0"/>
          </a:p>
        </p:txBody>
      </p:sp>
      <p:sp>
        <p:nvSpPr>
          <p:cNvPr id="5" name="CaixaDeTexto 4">
            <a:extLst>
              <a:ext uri="{FF2B5EF4-FFF2-40B4-BE49-F238E27FC236}">
                <a16:creationId xmlns:a16="http://schemas.microsoft.com/office/drawing/2014/main" id="{79F27F22-86E7-40A8-9031-9A8AF77BFCAD}"/>
              </a:ext>
            </a:extLst>
          </p:cNvPr>
          <p:cNvSpPr txBox="1"/>
          <p:nvPr/>
        </p:nvSpPr>
        <p:spPr>
          <a:xfrm>
            <a:off x="4982076" y="2432322"/>
            <a:ext cx="4055244" cy="2031325"/>
          </a:xfrm>
          <a:prstGeom prst="rect">
            <a:avLst/>
          </a:prstGeom>
          <a:noFill/>
        </p:spPr>
        <p:txBody>
          <a:bodyPr wrap="square" rtlCol="0">
            <a:spAutoFit/>
          </a:bodyPr>
          <a:lstStyle/>
          <a:p>
            <a:r>
              <a:rPr lang="pt-BR" b="1" dirty="0"/>
              <a:t>Genes </a:t>
            </a:r>
            <a:r>
              <a:rPr lang="pt-BR" b="1" dirty="0" err="1"/>
              <a:t>involved</a:t>
            </a:r>
            <a:r>
              <a:rPr lang="pt-BR" b="1" dirty="0"/>
              <a:t> in </a:t>
            </a:r>
            <a:r>
              <a:rPr lang="pt-BR" b="1" dirty="0" err="1"/>
              <a:t>eating</a:t>
            </a:r>
            <a:r>
              <a:rPr lang="pt-BR" b="1" dirty="0"/>
              <a:t> </a:t>
            </a:r>
            <a:r>
              <a:rPr lang="pt-BR" b="1" dirty="0" err="1"/>
              <a:t>quality</a:t>
            </a:r>
            <a:r>
              <a:rPr lang="pt-BR" b="1" dirty="0"/>
              <a:t> in rice</a:t>
            </a:r>
          </a:p>
          <a:p>
            <a:pPr marL="285750" indent="-285750">
              <a:buFont typeface="Arial" panose="020B0604020202020204" pitchFamily="34" charset="0"/>
              <a:buChar char="•"/>
            </a:pPr>
            <a:r>
              <a:rPr lang="pt-BR" b="1" dirty="0" err="1">
                <a:solidFill>
                  <a:srgbClr val="FF0000"/>
                </a:solidFill>
              </a:rPr>
              <a:t>Known</a:t>
            </a:r>
            <a:r>
              <a:rPr lang="pt-BR" b="1" dirty="0">
                <a:solidFill>
                  <a:srgbClr val="FF0000"/>
                </a:solidFill>
              </a:rPr>
              <a:t> genes </a:t>
            </a:r>
            <a:r>
              <a:rPr lang="pt-BR" b="1" dirty="0" err="1">
                <a:solidFill>
                  <a:srgbClr val="FF0000"/>
                </a:solidFill>
              </a:rPr>
              <a:t>associated</a:t>
            </a:r>
            <a:r>
              <a:rPr lang="pt-BR" b="1" dirty="0">
                <a:solidFill>
                  <a:srgbClr val="FF0000"/>
                </a:solidFill>
              </a:rPr>
              <a:t> </a:t>
            </a:r>
            <a:r>
              <a:rPr lang="pt-BR" b="1" dirty="0" err="1">
                <a:solidFill>
                  <a:srgbClr val="FF0000"/>
                </a:solidFill>
              </a:rPr>
              <a:t>with</a:t>
            </a:r>
            <a:r>
              <a:rPr lang="pt-BR" b="1" dirty="0">
                <a:solidFill>
                  <a:srgbClr val="FF0000"/>
                </a:solidFill>
              </a:rPr>
              <a:t> </a:t>
            </a:r>
            <a:r>
              <a:rPr lang="pt-BR" b="1" dirty="0" err="1">
                <a:solidFill>
                  <a:srgbClr val="FF0000"/>
                </a:solidFill>
              </a:rPr>
              <a:t>eating</a:t>
            </a:r>
            <a:r>
              <a:rPr lang="pt-BR" b="1" dirty="0">
                <a:solidFill>
                  <a:srgbClr val="FF0000"/>
                </a:solidFill>
              </a:rPr>
              <a:t> </a:t>
            </a:r>
            <a:r>
              <a:rPr lang="pt-BR" b="1" dirty="0" err="1">
                <a:solidFill>
                  <a:srgbClr val="FF0000"/>
                </a:solidFill>
              </a:rPr>
              <a:t>quality</a:t>
            </a:r>
            <a:endParaRPr lang="pt-BR" b="1" dirty="0">
              <a:solidFill>
                <a:srgbClr val="FF0000"/>
              </a:solidFill>
            </a:endParaRPr>
          </a:p>
          <a:p>
            <a:pPr marL="285750" indent="-285750">
              <a:buFont typeface="Arial" panose="020B0604020202020204" pitchFamily="34" charset="0"/>
              <a:buChar char="•"/>
            </a:pPr>
            <a:r>
              <a:rPr lang="pt-BR" b="1" dirty="0">
                <a:solidFill>
                  <a:srgbClr val="7030A0"/>
                </a:solidFill>
              </a:rPr>
              <a:t>Genes </a:t>
            </a:r>
            <a:r>
              <a:rPr lang="pt-BR" b="1" dirty="0" err="1">
                <a:solidFill>
                  <a:srgbClr val="7030A0"/>
                </a:solidFill>
              </a:rPr>
              <a:t>involved</a:t>
            </a:r>
            <a:r>
              <a:rPr lang="pt-BR" b="1" dirty="0">
                <a:solidFill>
                  <a:srgbClr val="7030A0"/>
                </a:solidFill>
              </a:rPr>
              <a:t> in </a:t>
            </a:r>
            <a:r>
              <a:rPr lang="pt-BR" b="1" dirty="0" err="1">
                <a:solidFill>
                  <a:srgbClr val="7030A0"/>
                </a:solidFill>
              </a:rPr>
              <a:t>carbohydrate</a:t>
            </a:r>
            <a:r>
              <a:rPr lang="pt-BR" b="1" dirty="0">
                <a:solidFill>
                  <a:srgbClr val="7030A0"/>
                </a:solidFill>
              </a:rPr>
              <a:t> </a:t>
            </a:r>
            <a:r>
              <a:rPr lang="pt-BR" b="1" dirty="0" err="1">
                <a:solidFill>
                  <a:srgbClr val="7030A0"/>
                </a:solidFill>
              </a:rPr>
              <a:t>metabolism</a:t>
            </a:r>
            <a:endParaRPr lang="pt-BR" b="1" dirty="0">
              <a:solidFill>
                <a:srgbClr val="7030A0"/>
              </a:solidFill>
            </a:endParaRPr>
          </a:p>
          <a:p>
            <a:pPr marL="285750" indent="-285750">
              <a:buFont typeface="Arial" panose="020B0604020202020204" pitchFamily="34" charset="0"/>
              <a:buChar char="•"/>
            </a:pPr>
            <a:r>
              <a:rPr lang="pt-BR" b="1" dirty="0" err="1">
                <a:solidFill>
                  <a:srgbClr val="82CABA"/>
                </a:solidFill>
              </a:rPr>
              <a:t>Unknown</a:t>
            </a:r>
            <a:r>
              <a:rPr lang="pt-BR" b="1" dirty="0">
                <a:solidFill>
                  <a:srgbClr val="82CABA"/>
                </a:solidFill>
              </a:rPr>
              <a:t> </a:t>
            </a:r>
            <a:r>
              <a:rPr lang="pt-BR" b="1" dirty="0" err="1">
                <a:solidFill>
                  <a:srgbClr val="82CABA"/>
                </a:solidFill>
              </a:rPr>
              <a:t>function</a:t>
            </a:r>
            <a:r>
              <a:rPr lang="pt-BR" b="1" dirty="0">
                <a:solidFill>
                  <a:srgbClr val="82CABA"/>
                </a:solidFill>
              </a:rPr>
              <a:t> </a:t>
            </a:r>
            <a:r>
              <a:rPr lang="pt-BR" b="1" dirty="0" err="1">
                <a:solidFill>
                  <a:srgbClr val="82CABA"/>
                </a:solidFill>
              </a:rPr>
              <a:t>or</a:t>
            </a:r>
            <a:r>
              <a:rPr lang="pt-BR" b="1" dirty="0">
                <a:solidFill>
                  <a:srgbClr val="82CABA"/>
                </a:solidFill>
              </a:rPr>
              <a:t> </a:t>
            </a:r>
            <a:r>
              <a:rPr lang="pt-BR" b="1" dirty="0" err="1">
                <a:solidFill>
                  <a:srgbClr val="82CABA"/>
                </a:solidFill>
              </a:rPr>
              <a:t>irrelevant</a:t>
            </a:r>
            <a:r>
              <a:rPr lang="pt-BR" b="1" dirty="0">
                <a:solidFill>
                  <a:srgbClr val="82CABA"/>
                </a:solidFill>
              </a:rPr>
              <a:t> </a:t>
            </a:r>
            <a:r>
              <a:rPr lang="pt-BR" b="1" dirty="0" err="1">
                <a:solidFill>
                  <a:srgbClr val="82CABA"/>
                </a:solidFill>
              </a:rPr>
              <a:t>functions</a:t>
            </a:r>
            <a:endParaRPr lang="pt-BR" b="1" dirty="0">
              <a:solidFill>
                <a:srgbClr val="82CABA"/>
              </a:solidFill>
            </a:endParaRPr>
          </a:p>
        </p:txBody>
      </p:sp>
    </p:spTree>
    <p:extLst>
      <p:ext uri="{BB962C8B-B14F-4D97-AF65-F5344CB8AC3E}">
        <p14:creationId xmlns:p14="http://schemas.microsoft.com/office/powerpoint/2010/main" val="2892815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6F8B9C-61FB-9B46-9E40-FB122D305B5C}"/>
              </a:ext>
            </a:extLst>
          </p:cNvPr>
          <p:cNvSpPr txBox="1">
            <a:spLocks/>
          </p:cNvSpPr>
          <p:nvPr/>
        </p:nvSpPr>
        <p:spPr>
          <a:xfrm>
            <a:off x="457200" y="136088"/>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How to exploit co-expression networks to identify gene-trait associations?</a:t>
            </a:r>
          </a:p>
        </p:txBody>
      </p:sp>
      <p:sp>
        <p:nvSpPr>
          <p:cNvPr id="12" name="CaixaDeTexto 11">
            <a:extLst>
              <a:ext uri="{FF2B5EF4-FFF2-40B4-BE49-F238E27FC236}">
                <a16:creationId xmlns:a16="http://schemas.microsoft.com/office/drawing/2014/main" id="{2D2DEB4D-C100-4696-8676-105DB2F942A3}"/>
              </a:ext>
            </a:extLst>
          </p:cNvPr>
          <p:cNvSpPr txBox="1"/>
          <p:nvPr/>
        </p:nvSpPr>
        <p:spPr>
          <a:xfrm>
            <a:off x="0" y="1107838"/>
            <a:ext cx="9143999" cy="830997"/>
          </a:xfrm>
          <a:prstGeom prst="rect">
            <a:avLst/>
          </a:prstGeom>
          <a:noFill/>
        </p:spPr>
        <p:txBody>
          <a:bodyPr wrap="square" rtlCol="0">
            <a:spAutoFit/>
          </a:bodyPr>
          <a:lstStyle/>
          <a:p>
            <a:pPr algn="ctr"/>
            <a:r>
              <a:rPr lang="pt-BR" sz="4800" b="1" dirty="0"/>
              <a:t>Cross-</a:t>
            </a:r>
            <a:r>
              <a:rPr lang="pt-BR" sz="4800" b="1" dirty="0" err="1"/>
              <a:t>species</a:t>
            </a:r>
            <a:r>
              <a:rPr lang="pt-BR" sz="4800" b="1" dirty="0"/>
              <a:t> </a:t>
            </a:r>
            <a:r>
              <a:rPr lang="pt-BR" sz="4800" b="1" dirty="0" err="1"/>
              <a:t>comparisons</a:t>
            </a:r>
            <a:endParaRPr lang="pt-BR" sz="4800" b="1" dirty="0"/>
          </a:p>
        </p:txBody>
      </p:sp>
      <p:pic>
        <p:nvPicPr>
          <p:cNvPr id="9" name="Imagem 8">
            <a:extLst>
              <a:ext uri="{FF2B5EF4-FFF2-40B4-BE49-F238E27FC236}">
                <a16:creationId xmlns:a16="http://schemas.microsoft.com/office/drawing/2014/main" id="{276D0E45-D78C-4054-AF7F-C8BA04CBCE8F}"/>
              </a:ext>
            </a:extLst>
          </p:cNvPr>
          <p:cNvPicPr>
            <a:picLocks noChangeAspect="1"/>
          </p:cNvPicPr>
          <p:nvPr/>
        </p:nvPicPr>
        <p:blipFill>
          <a:blip r:embed="rId2"/>
          <a:stretch>
            <a:fillRect/>
          </a:stretch>
        </p:blipFill>
        <p:spPr>
          <a:xfrm>
            <a:off x="1874803" y="2025588"/>
            <a:ext cx="5053018" cy="3746146"/>
          </a:xfrm>
          <a:prstGeom prst="rect">
            <a:avLst/>
          </a:prstGeom>
        </p:spPr>
      </p:pic>
    </p:spTree>
    <p:extLst>
      <p:ext uri="{BB962C8B-B14F-4D97-AF65-F5344CB8AC3E}">
        <p14:creationId xmlns:p14="http://schemas.microsoft.com/office/powerpoint/2010/main" val="2115114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288" y="303591"/>
            <a:ext cx="3250692"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A94519C-1E7D-4371-B6EF-6355922E5CEB}"/>
              </a:ext>
            </a:extLst>
          </p:cNvPr>
          <p:cNvSpPr>
            <a:spLocks noGrp="1"/>
          </p:cNvSpPr>
          <p:nvPr>
            <p:ph type="title"/>
          </p:nvPr>
        </p:nvSpPr>
        <p:spPr>
          <a:xfrm>
            <a:off x="445770" y="640263"/>
            <a:ext cx="2866644" cy="1344975"/>
          </a:xfrm>
        </p:spPr>
        <p:txBody>
          <a:bodyPr vert="horz" lIns="91440" tIns="45720" rIns="91440" bIns="45720" rtlCol="0" anchor="ctr">
            <a:normAutofit/>
          </a:bodyPr>
          <a:lstStyle/>
          <a:p>
            <a:pPr defTabSz="914400">
              <a:lnSpc>
                <a:spcPct val="90000"/>
              </a:lnSpc>
            </a:pPr>
            <a:r>
              <a:rPr lang="en-US" sz="3100" kern="1200" dirty="0">
                <a:solidFill>
                  <a:schemeClr val="bg1"/>
                </a:solidFill>
                <a:latin typeface="+mj-lt"/>
                <a:ea typeface="+mj-ea"/>
                <a:cs typeface="+mj-cs"/>
              </a:rPr>
              <a:t>What is the transcriptome</a:t>
            </a:r>
          </a:p>
        </p:txBody>
      </p:sp>
      <p:cxnSp>
        <p:nvCxnSpPr>
          <p:cNvPr id="15" name="Straight Connector 14">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066" y="2050687"/>
            <a:ext cx="2763774"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A47E27D9-E1FD-2399-CD88-1B4889EB4946}"/>
              </a:ext>
            </a:extLst>
          </p:cNvPr>
          <p:cNvSpPr>
            <a:spLocks noGrp="1"/>
          </p:cNvSpPr>
          <p:nvPr>
            <p:ph type="body" sz="half" idx="2"/>
          </p:nvPr>
        </p:nvSpPr>
        <p:spPr>
          <a:xfrm>
            <a:off x="445207" y="2121763"/>
            <a:ext cx="2866644" cy="3773010"/>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700" b="0" i="0" u="none" strike="noStrike" baseline="0">
                <a:solidFill>
                  <a:schemeClr val="bg1"/>
                </a:solidFill>
              </a:rPr>
              <a:t>The collection of all transcripts in a cell, a tissue, an organism, in a </a:t>
            </a:r>
            <a:r>
              <a:rPr lang="en-US" sz="1700" b="0" i="1" u="none" strike="noStrike" baseline="0">
                <a:solidFill>
                  <a:schemeClr val="bg1"/>
                </a:solidFill>
              </a:rPr>
              <a:t>given</a:t>
            </a:r>
            <a:r>
              <a:rPr lang="en-US" sz="1700" b="0" i="0" u="none" strike="noStrike" baseline="0">
                <a:solidFill>
                  <a:schemeClr val="bg1"/>
                </a:solidFill>
              </a:rPr>
              <a:t> moment.</a:t>
            </a:r>
          </a:p>
          <a:p>
            <a:pPr indent="-228600" defTabSz="914400">
              <a:lnSpc>
                <a:spcPct val="90000"/>
              </a:lnSpc>
              <a:buFont typeface="Arial" panose="020B0604020202020204" pitchFamily="34" charset="0"/>
              <a:buChar char="•"/>
            </a:pPr>
            <a:endParaRPr lang="en-US" sz="1700">
              <a:solidFill>
                <a:schemeClr val="bg1"/>
              </a:solidFill>
            </a:endParaRPr>
          </a:p>
          <a:p>
            <a:pPr indent="-228600" defTabSz="914400">
              <a:lnSpc>
                <a:spcPct val="90000"/>
              </a:lnSpc>
              <a:buFont typeface="Arial" panose="020B0604020202020204" pitchFamily="34" charset="0"/>
              <a:buChar char="•"/>
            </a:pPr>
            <a:r>
              <a:rPr lang="en-US" sz="1700">
                <a:solidFill>
                  <a:schemeClr val="bg1"/>
                </a:solidFill>
              </a:rPr>
              <a:t>With transcriptomics </a:t>
            </a:r>
            <a:r>
              <a:rPr lang="en-US" sz="1700" b="0" i="0" u="none" strike="noStrike" baseline="0">
                <a:solidFill>
                  <a:schemeClr val="bg1"/>
                </a:solidFill>
              </a:rPr>
              <a:t>we can assess its composition (which transcripts are produced) and the abundance of its components.</a:t>
            </a:r>
            <a:endParaRPr lang="en-US" sz="1700">
              <a:solidFill>
                <a:schemeClr val="bg1"/>
              </a:solidFill>
            </a:endParaRPr>
          </a:p>
          <a:p>
            <a:pPr indent="-228600" defTabSz="914400">
              <a:lnSpc>
                <a:spcPct val="90000"/>
              </a:lnSpc>
              <a:buFont typeface="Arial" panose="020B0604020202020204" pitchFamily="34" charset="0"/>
              <a:buChar char="•"/>
            </a:pPr>
            <a:endParaRPr lang="en-US" sz="1700">
              <a:solidFill>
                <a:schemeClr val="bg1"/>
              </a:solidFill>
            </a:endParaRPr>
          </a:p>
        </p:txBody>
      </p:sp>
      <p:grpSp>
        <p:nvGrpSpPr>
          <p:cNvPr id="7" name="Agrupar 6">
            <a:extLst>
              <a:ext uri="{FF2B5EF4-FFF2-40B4-BE49-F238E27FC236}">
                <a16:creationId xmlns:a16="http://schemas.microsoft.com/office/drawing/2014/main" id="{53D2F725-A946-D9E0-1665-5412FA9381AC}"/>
              </a:ext>
            </a:extLst>
          </p:cNvPr>
          <p:cNvGrpSpPr/>
          <p:nvPr/>
        </p:nvGrpSpPr>
        <p:grpSpPr>
          <a:xfrm>
            <a:off x="3657092" y="3377326"/>
            <a:ext cx="5277546" cy="3480674"/>
            <a:chOff x="3657092" y="3377326"/>
            <a:chExt cx="5277546" cy="3480674"/>
          </a:xfrm>
        </p:grpSpPr>
        <p:pic>
          <p:nvPicPr>
            <p:cNvPr id="6" name="Imagem 5">
              <a:extLst>
                <a:ext uri="{FF2B5EF4-FFF2-40B4-BE49-F238E27FC236}">
                  <a16:creationId xmlns:a16="http://schemas.microsoft.com/office/drawing/2014/main" id="{89815D7A-1FCF-1056-366D-784C6C0E5E1A}"/>
                </a:ext>
              </a:extLst>
            </p:cNvPr>
            <p:cNvPicPr>
              <a:picLocks noChangeAspect="1"/>
            </p:cNvPicPr>
            <p:nvPr/>
          </p:nvPicPr>
          <p:blipFill>
            <a:blip r:embed="rId2"/>
            <a:srcRect/>
            <a:stretch/>
          </p:blipFill>
          <p:spPr>
            <a:xfrm>
              <a:off x="4165599" y="3924482"/>
              <a:ext cx="4106925" cy="2933518"/>
            </a:xfrm>
            <a:prstGeom prst="rect">
              <a:avLst/>
            </a:prstGeom>
            <a:noFill/>
          </p:spPr>
        </p:pic>
        <p:sp>
          <p:nvSpPr>
            <p:cNvPr id="14" name="CaixaDeTexto 13">
              <a:extLst>
                <a:ext uri="{FF2B5EF4-FFF2-40B4-BE49-F238E27FC236}">
                  <a16:creationId xmlns:a16="http://schemas.microsoft.com/office/drawing/2014/main" id="{E0EBCFE7-F3CE-6A64-3348-1DFD549E6165}"/>
                </a:ext>
              </a:extLst>
            </p:cNvPr>
            <p:cNvSpPr txBox="1"/>
            <p:nvPr/>
          </p:nvSpPr>
          <p:spPr>
            <a:xfrm>
              <a:off x="3657092" y="3377326"/>
              <a:ext cx="5277546" cy="646331"/>
            </a:xfrm>
            <a:prstGeom prst="rect">
              <a:avLst/>
            </a:prstGeom>
            <a:noFill/>
          </p:spPr>
          <p:txBody>
            <a:bodyPr wrap="square">
              <a:spAutoFit/>
            </a:bodyPr>
            <a:lstStyle/>
            <a:p>
              <a:pPr algn="ctr"/>
              <a:r>
                <a:rPr lang="en-US" b="1" kern="1200" dirty="0">
                  <a:latin typeface="+mj-lt"/>
                  <a:ea typeface="+mj-ea"/>
                  <a:cs typeface="+mj-cs"/>
                </a:rPr>
                <a:t>Main strategies to assess the transcriptome through the years</a:t>
              </a:r>
              <a:endParaRPr lang="pt-BR" b="1" dirty="0"/>
            </a:p>
          </p:txBody>
        </p:sp>
      </p:grpSp>
      <p:grpSp>
        <p:nvGrpSpPr>
          <p:cNvPr id="5" name="Agrupar 4">
            <a:extLst>
              <a:ext uri="{FF2B5EF4-FFF2-40B4-BE49-F238E27FC236}">
                <a16:creationId xmlns:a16="http://schemas.microsoft.com/office/drawing/2014/main" id="{A4ADC821-E1CC-E57A-E85C-3F66170295AE}"/>
              </a:ext>
            </a:extLst>
          </p:cNvPr>
          <p:cNvGrpSpPr/>
          <p:nvPr/>
        </p:nvGrpSpPr>
        <p:grpSpPr>
          <a:xfrm>
            <a:off x="3778758" y="241231"/>
            <a:ext cx="5252670" cy="3134462"/>
            <a:chOff x="3778758" y="241231"/>
            <a:chExt cx="5252670" cy="3134462"/>
          </a:xfrm>
        </p:grpSpPr>
        <p:pic>
          <p:nvPicPr>
            <p:cNvPr id="3" name="Picture 1">
              <a:extLst>
                <a:ext uri="{FF2B5EF4-FFF2-40B4-BE49-F238E27FC236}">
                  <a16:creationId xmlns:a16="http://schemas.microsoft.com/office/drawing/2014/main" id="{5927B002-40DB-AD8E-350E-EED4FA30A8E7}"/>
                </a:ext>
              </a:extLst>
            </p:cNvPr>
            <p:cNvPicPr>
              <a:picLocks noChangeAspect="1"/>
            </p:cNvPicPr>
            <p:nvPr/>
          </p:nvPicPr>
          <p:blipFill>
            <a:blip r:embed="rId3"/>
            <a:stretch>
              <a:fillRect/>
            </a:stretch>
          </p:blipFill>
          <p:spPr>
            <a:xfrm>
              <a:off x="3778758" y="694212"/>
              <a:ext cx="5252670" cy="2681481"/>
            </a:xfrm>
            <a:prstGeom prst="rect">
              <a:avLst/>
            </a:prstGeom>
          </p:spPr>
        </p:pic>
        <p:sp>
          <p:nvSpPr>
            <p:cNvPr id="4" name="CaixaDeTexto 3">
              <a:extLst>
                <a:ext uri="{FF2B5EF4-FFF2-40B4-BE49-F238E27FC236}">
                  <a16:creationId xmlns:a16="http://schemas.microsoft.com/office/drawing/2014/main" id="{3ED4A1D4-5E6A-327B-E4CF-E9A2C27FD180}"/>
                </a:ext>
              </a:extLst>
            </p:cNvPr>
            <p:cNvSpPr txBox="1"/>
            <p:nvPr/>
          </p:nvSpPr>
          <p:spPr>
            <a:xfrm>
              <a:off x="4864100" y="241231"/>
              <a:ext cx="3061223" cy="369332"/>
            </a:xfrm>
            <a:prstGeom prst="rect">
              <a:avLst/>
            </a:prstGeom>
            <a:noFill/>
          </p:spPr>
          <p:txBody>
            <a:bodyPr wrap="none" rtlCol="0">
              <a:spAutoFit/>
            </a:bodyPr>
            <a:lstStyle/>
            <a:p>
              <a:r>
                <a:rPr lang="pt-BR" b="1" dirty="0">
                  <a:latin typeface="+mj-lt"/>
                </a:rPr>
                <a:t>Flow </a:t>
              </a:r>
              <a:r>
                <a:rPr lang="pt-BR" b="1" dirty="0" err="1">
                  <a:latin typeface="+mj-lt"/>
                </a:rPr>
                <a:t>of</a:t>
              </a:r>
              <a:r>
                <a:rPr lang="pt-BR" b="1" dirty="0">
                  <a:latin typeface="+mj-lt"/>
                </a:rPr>
                <a:t> </a:t>
              </a:r>
              <a:r>
                <a:rPr lang="pt-BR" b="1" dirty="0" err="1">
                  <a:latin typeface="+mj-lt"/>
                </a:rPr>
                <a:t>information</a:t>
              </a:r>
              <a:r>
                <a:rPr lang="pt-BR" b="1" dirty="0">
                  <a:latin typeface="+mj-lt"/>
                </a:rPr>
                <a:t> in </a:t>
              </a:r>
              <a:r>
                <a:rPr lang="pt-BR" b="1" dirty="0" err="1">
                  <a:latin typeface="+mj-lt"/>
                </a:rPr>
                <a:t>the</a:t>
              </a:r>
              <a:r>
                <a:rPr lang="pt-BR" b="1" dirty="0">
                  <a:latin typeface="+mj-lt"/>
                </a:rPr>
                <a:t> </a:t>
              </a:r>
              <a:r>
                <a:rPr lang="pt-BR" b="1" dirty="0" err="1">
                  <a:latin typeface="+mj-lt"/>
                </a:rPr>
                <a:t>cell</a:t>
              </a:r>
              <a:endParaRPr lang="pt-BR" b="1" dirty="0">
                <a:latin typeface="+mj-lt"/>
              </a:endParaRPr>
            </a:p>
          </p:txBody>
        </p:sp>
      </p:grpSp>
      <p:sp>
        <p:nvSpPr>
          <p:cNvPr id="9" name="Retângulo 8">
            <a:extLst>
              <a:ext uri="{FF2B5EF4-FFF2-40B4-BE49-F238E27FC236}">
                <a16:creationId xmlns:a16="http://schemas.microsoft.com/office/drawing/2014/main" id="{A087AF8B-EF25-7855-8B32-A8C72CB6BEBC}"/>
              </a:ext>
            </a:extLst>
          </p:cNvPr>
          <p:cNvSpPr/>
          <p:nvPr/>
        </p:nvSpPr>
        <p:spPr>
          <a:xfrm>
            <a:off x="4864100" y="1625600"/>
            <a:ext cx="1257300" cy="635000"/>
          </a:xfrm>
          <a:prstGeom prst="rect">
            <a:avLst/>
          </a:prstGeom>
          <a:solidFill>
            <a:schemeClr val="accent2">
              <a:alpha val="39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10802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6F8B9C-61FB-9B46-9E40-FB122D305B5C}"/>
              </a:ext>
            </a:extLst>
          </p:cNvPr>
          <p:cNvSpPr txBox="1">
            <a:spLocks/>
          </p:cNvSpPr>
          <p:nvPr/>
        </p:nvSpPr>
        <p:spPr>
          <a:xfrm>
            <a:off x="457200" y="136088"/>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How to exploit co-expression networks to identify gene-trait associations?</a:t>
            </a:r>
          </a:p>
        </p:txBody>
      </p:sp>
      <p:sp>
        <p:nvSpPr>
          <p:cNvPr id="2" name="Retângulo 1">
            <a:extLst>
              <a:ext uri="{FF2B5EF4-FFF2-40B4-BE49-F238E27FC236}">
                <a16:creationId xmlns:a16="http://schemas.microsoft.com/office/drawing/2014/main" id="{B24CF8A2-076A-476D-89FC-3DD99DDC1124}"/>
              </a:ext>
            </a:extLst>
          </p:cNvPr>
          <p:cNvSpPr/>
          <p:nvPr/>
        </p:nvSpPr>
        <p:spPr>
          <a:xfrm>
            <a:off x="0" y="5771734"/>
            <a:ext cx="8802624" cy="461665"/>
          </a:xfrm>
          <a:prstGeom prst="rect">
            <a:avLst/>
          </a:prstGeom>
        </p:spPr>
        <p:txBody>
          <a:bodyPr wrap="square">
            <a:spAutoFit/>
          </a:bodyPr>
          <a:lstStyle/>
          <a:p>
            <a:r>
              <a:rPr lang="pt-BR" sz="1200" dirty="0">
                <a:solidFill>
                  <a:schemeClr val="bg1">
                    <a:lumMod val="65000"/>
                  </a:schemeClr>
                </a:solidFill>
              </a:rPr>
              <a:t>https://academic.oup.com/bioinformatics/article/35/3/361/5056039#130352552</a:t>
            </a:r>
          </a:p>
          <a:p>
            <a:r>
              <a:rPr lang="pt-BR" sz="1200" dirty="0">
                <a:solidFill>
                  <a:schemeClr val="bg1">
                    <a:lumMod val="65000"/>
                  </a:schemeClr>
                </a:solidFill>
              </a:rPr>
              <a:t>https://academic.oup.com/bib/article/19/4/575/2888441</a:t>
            </a:r>
          </a:p>
        </p:txBody>
      </p:sp>
      <p:sp>
        <p:nvSpPr>
          <p:cNvPr id="12" name="CaixaDeTexto 11">
            <a:extLst>
              <a:ext uri="{FF2B5EF4-FFF2-40B4-BE49-F238E27FC236}">
                <a16:creationId xmlns:a16="http://schemas.microsoft.com/office/drawing/2014/main" id="{2D2DEB4D-C100-4696-8676-105DB2F942A3}"/>
              </a:ext>
            </a:extLst>
          </p:cNvPr>
          <p:cNvSpPr txBox="1"/>
          <p:nvPr/>
        </p:nvSpPr>
        <p:spPr>
          <a:xfrm>
            <a:off x="0" y="1107838"/>
            <a:ext cx="9143999" cy="830997"/>
          </a:xfrm>
          <a:prstGeom prst="rect">
            <a:avLst/>
          </a:prstGeom>
          <a:noFill/>
        </p:spPr>
        <p:txBody>
          <a:bodyPr wrap="square" rtlCol="0">
            <a:spAutoFit/>
          </a:bodyPr>
          <a:lstStyle/>
          <a:p>
            <a:pPr algn="ctr"/>
            <a:r>
              <a:rPr lang="pt-BR" sz="4800" b="1" dirty="0"/>
              <a:t>Cross-</a:t>
            </a:r>
            <a:r>
              <a:rPr lang="pt-BR" sz="4800" b="1" dirty="0" err="1"/>
              <a:t>species</a:t>
            </a:r>
            <a:r>
              <a:rPr lang="pt-BR" sz="4800" b="1" dirty="0"/>
              <a:t> </a:t>
            </a:r>
            <a:r>
              <a:rPr lang="pt-BR" sz="4800" b="1" dirty="0" err="1"/>
              <a:t>comparisons</a:t>
            </a:r>
            <a:endParaRPr lang="pt-BR" sz="4800" b="1" dirty="0"/>
          </a:p>
        </p:txBody>
      </p:sp>
      <p:pic>
        <p:nvPicPr>
          <p:cNvPr id="3" name="Imagem 2">
            <a:extLst>
              <a:ext uri="{FF2B5EF4-FFF2-40B4-BE49-F238E27FC236}">
                <a16:creationId xmlns:a16="http://schemas.microsoft.com/office/drawing/2014/main" id="{2B81DE10-1EE4-47C8-869B-AC10CB6DF29F}"/>
              </a:ext>
            </a:extLst>
          </p:cNvPr>
          <p:cNvPicPr>
            <a:picLocks noChangeAspect="1"/>
          </p:cNvPicPr>
          <p:nvPr/>
        </p:nvPicPr>
        <p:blipFill>
          <a:blip r:embed="rId2"/>
          <a:stretch>
            <a:fillRect/>
          </a:stretch>
        </p:blipFill>
        <p:spPr>
          <a:xfrm>
            <a:off x="763244" y="1886080"/>
            <a:ext cx="4370219" cy="3960579"/>
          </a:xfrm>
          <a:prstGeom prst="rect">
            <a:avLst/>
          </a:prstGeom>
        </p:spPr>
      </p:pic>
      <p:sp>
        <p:nvSpPr>
          <p:cNvPr id="5" name="CaixaDeTexto 4">
            <a:extLst>
              <a:ext uri="{FF2B5EF4-FFF2-40B4-BE49-F238E27FC236}">
                <a16:creationId xmlns:a16="http://schemas.microsoft.com/office/drawing/2014/main" id="{93A5C8F7-20F0-4F8D-83F1-44D85E5D44AC}"/>
              </a:ext>
            </a:extLst>
          </p:cNvPr>
          <p:cNvSpPr txBox="1"/>
          <p:nvPr/>
        </p:nvSpPr>
        <p:spPr>
          <a:xfrm flipH="1">
            <a:off x="2219179" y="2215724"/>
            <a:ext cx="1297744" cy="369332"/>
          </a:xfrm>
          <a:prstGeom prst="rect">
            <a:avLst/>
          </a:prstGeom>
          <a:solidFill>
            <a:schemeClr val="bg1">
              <a:alpha val="59000"/>
            </a:schemeClr>
          </a:solidFill>
        </p:spPr>
        <p:txBody>
          <a:bodyPr wrap="square" rtlCol="0">
            <a:spAutoFit/>
          </a:bodyPr>
          <a:lstStyle/>
          <a:p>
            <a:r>
              <a:rPr lang="pt-BR" dirty="0" err="1"/>
              <a:t>Arabidopsis</a:t>
            </a:r>
            <a:endParaRPr lang="pt-BR" dirty="0"/>
          </a:p>
        </p:txBody>
      </p:sp>
      <p:sp>
        <p:nvSpPr>
          <p:cNvPr id="8" name="CaixaDeTexto 7">
            <a:extLst>
              <a:ext uri="{FF2B5EF4-FFF2-40B4-BE49-F238E27FC236}">
                <a16:creationId xmlns:a16="http://schemas.microsoft.com/office/drawing/2014/main" id="{AB0F3B2E-978D-4530-AD6C-DC293917D730}"/>
              </a:ext>
            </a:extLst>
          </p:cNvPr>
          <p:cNvSpPr txBox="1"/>
          <p:nvPr/>
        </p:nvSpPr>
        <p:spPr>
          <a:xfrm flipH="1">
            <a:off x="2178147" y="3634213"/>
            <a:ext cx="1297744" cy="369332"/>
          </a:xfrm>
          <a:prstGeom prst="rect">
            <a:avLst/>
          </a:prstGeom>
          <a:solidFill>
            <a:schemeClr val="bg1">
              <a:alpha val="59000"/>
            </a:schemeClr>
          </a:solidFill>
        </p:spPr>
        <p:txBody>
          <a:bodyPr wrap="square" rtlCol="0">
            <a:spAutoFit/>
          </a:bodyPr>
          <a:lstStyle/>
          <a:p>
            <a:pPr algn="ctr"/>
            <a:r>
              <a:rPr lang="pt-BR" dirty="0"/>
              <a:t>Rice</a:t>
            </a:r>
          </a:p>
        </p:txBody>
      </p:sp>
      <p:sp>
        <p:nvSpPr>
          <p:cNvPr id="9" name="CaixaDeTexto 8">
            <a:extLst>
              <a:ext uri="{FF2B5EF4-FFF2-40B4-BE49-F238E27FC236}">
                <a16:creationId xmlns:a16="http://schemas.microsoft.com/office/drawing/2014/main" id="{A8126FB4-33D6-4DAC-9F98-E8689134CF20}"/>
              </a:ext>
            </a:extLst>
          </p:cNvPr>
          <p:cNvSpPr txBox="1"/>
          <p:nvPr/>
        </p:nvSpPr>
        <p:spPr>
          <a:xfrm flipH="1">
            <a:off x="3508718" y="4806521"/>
            <a:ext cx="1297744" cy="369332"/>
          </a:xfrm>
          <a:prstGeom prst="rect">
            <a:avLst/>
          </a:prstGeom>
          <a:solidFill>
            <a:schemeClr val="bg1">
              <a:alpha val="59000"/>
            </a:schemeClr>
          </a:solidFill>
        </p:spPr>
        <p:txBody>
          <a:bodyPr wrap="square" rtlCol="0">
            <a:spAutoFit/>
          </a:bodyPr>
          <a:lstStyle/>
          <a:p>
            <a:pPr algn="ctr"/>
            <a:r>
              <a:rPr lang="pt-BR" dirty="0" err="1"/>
              <a:t>Soybean</a:t>
            </a:r>
            <a:endParaRPr lang="pt-BR" dirty="0"/>
          </a:p>
        </p:txBody>
      </p:sp>
      <p:sp>
        <p:nvSpPr>
          <p:cNvPr id="10" name="CaixaDeTexto 9">
            <a:extLst>
              <a:ext uri="{FF2B5EF4-FFF2-40B4-BE49-F238E27FC236}">
                <a16:creationId xmlns:a16="http://schemas.microsoft.com/office/drawing/2014/main" id="{934A5681-57F3-424F-9308-45A5DDDAFC1D}"/>
              </a:ext>
            </a:extLst>
          </p:cNvPr>
          <p:cNvSpPr txBox="1"/>
          <p:nvPr/>
        </p:nvSpPr>
        <p:spPr>
          <a:xfrm flipH="1">
            <a:off x="882751" y="4853415"/>
            <a:ext cx="1297744" cy="369332"/>
          </a:xfrm>
          <a:prstGeom prst="rect">
            <a:avLst/>
          </a:prstGeom>
          <a:solidFill>
            <a:schemeClr val="bg1">
              <a:alpha val="59000"/>
            </a:schemeClr>
          </a:solidFill>
        </p:spPr>
        <p:txBody>
          <a:bodyPr wrap="square" rtlCol="0">
            <a:spAutoFit/>
          </a:bodyPr>
          <a:lstStyle/>
          <a:p>
            <a:pPr algn="ctr"/>
            <a:r>
              <a:rPr lang="pt-BR" dirty="0" err="1"/>
              <a:t>Maize</a:t>
            </a:r>
            <a:endParaRPr lang="pt-BR" dirty="0"/>
          </a:p>
        </p:txBody>
      </p:sp>
      <p:sp>
        <p:nvSpPr>
          <p:cNvPr id="7" name="CaixaDeTexto 6">
            <a:extLst>
              <a:ext uri="{FF2B5EF4-FFF2-40B4-BE49-F238E27FC236}">
                <a16:creationId xmlns:a16="http://schemas.microsoft.com/office/drawing/2014/main" id="{26804FFF-E617-4564-9399-FFBD20D5F99B}"/>
              </a:ext>
            </a:extLst>
          </p:cNvPr>
          <p:cNvSpPr txBox="1"/>
          <p:nvPr/>
        </p:nvSpPr>
        <p:spPr>
          <a:xfrm flipH="1">
            <a:off x="5035064" y="1969667"/>
            <a:ext cx="3974992" cy="3785652"/>
          </a:xfrm>
          <a:prstGeom prst="rect">
            <a:avLst/>
          </a:prstGeom>
          <a:noFill/>
        </p:spPr>
        <p:txBody>
          <a:bodyPr wrap="square" rtlCol="0">
            <a:spAutoFit/>
          </a:bodyPr>
          <a:lstStyle/>
          <a:p>
            <a:r>
              <a:rPr lang="pt-BR" sz="2000" dirty="0"/>
              <a:t>Gene </a:t>
            </a:r>
            <a:r>
              <a:rPr lang="pt-BR" sz="2000" dirty="0" err="1"/>
              <a:t>co-expression</a:t>
            </a:r>
            <a:r>
              <a:rPr lang="pt-BR" sz="2000" dirty="0"/>
              <a:t>. </a:t>
            </a:r>
            <a:r>
              <a:rPr lang="pt-BR" sz="2000" dirty="0" err="1"/>
              <a:t>Subnetworks</a:t>
            </a:r>
            <a:r>
              <a:rPr lang="pt-BR" sz="2000" dirty="0"/>
              <a:t> </a:t>
            </a:r>
            <a:r>
              <a:rPr lang="pt-BR" sz="2000" dirty="0" err="1"/>
              <a:t>involved</a:t>
            </a:r>
            <a:r>
              <a:rPr lang="pt-BR" sz="2000" dirty="0"/>
              <a:t> in cel </a:t>
            </a:r>
            <a:r>
              <a:rPr lang="pt-BR" sz="2000" dirty="0" err="1"/>
              <a:t>wall</a:t>
            </a:r>
            <a:r>
              <a:rPr lang="pt-BR" sz="2000" dirty="0"/>
              <a:t> </a:t>
            </a:r>
            <a:r>
              <a:rPr lang="pt-BR" sz="2000" dirty="0" err="1"/>
              <a:t>metabolism</a:t>
            </a:r>
            <a:r>
              <a:rPr lang="pt-BR" sz="2000" dirty="0"/>
              <a:t>, </a:t>
            </a:r>
            <a:r>
              <a:rPr lang="pt-BR" sz="2000" dirty="0" err="1"/>
              <a:t>using</a:t>
            </a:r>
            <a:r>
              <a:rPr lang="pt-BR" sz="2000" dirty="0"/>
              <a:t> OsCESA4 as </a:t>
            </a:r>
            <a:r>
              <a:rPr lang="pt-BR" sz="2000" dirty="0" err="1"/>
              <a:t>seed</a:t>
            </a:r>
            <a:endParaRPr lang="pt-BR" sz="2000" dirty="0"/>
          </a:p>
          <a:p>
            <a:endParaRPr lang="pt-BR" sz="2000" dirty="0"/>
          </a:p>
          <a:p>
            <a:r>
              <a:rPr lang="pt-BR" sz="2000" dirty="0"/>
              <a:t>Genes </a:t>
            </a:r>
            <a:r>
              <a:rPr lang="pt-BR" sz="2000" dirty="0" err="1"/>
              <a:t>related</a:t>
            </a:r>
            <a:r>
              <a:rPr lang="pt-BR" sz="2000" dirty="0"/>
              <a:t> </a:t>
            </a:r>
            <a:r>
              <a:rPr lang="pt-BR" sz="2000" dirty="0" err="1"/>
              <a:t>to</a:t>
            </a:r>
            <a:r>
              <a:rPr lang="pt-BR" sz="2000" dirty="0"/>
              <a:t> </a:t>
            </a:r>
            <a:r>
              <a:rPr lang="pt-BR" sz="2000" dirty="0" err="1"/>
              <a:t>the</a:t>
            </a:r>
            <a:r>
              <a:rPr lang="pt-BR" sz="2000" dirty="0"/>
              <a:t> </a:t>
            </a:r>
            <a:r>
              <a:rPr lang="pt-BR" sz="2000" dirty="0" err="1"/>
              <a:t>same</a:t>
            </a:r>
            <a:r>
              <a:rPr lang="pt-BR" sz="2000" dirty="0"/>
              <a:t> </a:t>
            </a:r>
            <a:r>
              <a:rPr lang="pt-BR" sz="2000" dirty="0" err="1"/>
              <a:t>agronomic</a:t>
            </a:r>
            <a:r>
              <a:rPr lang="pt-BR" sz="2000" dirty="0"/>
              <a:t> </a:t>
            </a:r>
            <a:r>
              <a:rPr lang="pt-BR" sz="2000" dirty="0" err="1"/>
              <a:t>traits</a:t>
            </a:r>
            <a:r>
              <a:rPr lang="pt-BR" sz="2000" dirty="0"/>
              <a:t> are </a:t>
            </a:r>
            <a:r>
              <a:rPr lang="pt-BR" sz="2000" dirty="0" err="1"/>
              <a:t>often</a:t>
            </a:r>
            <a:r>
              <a:rPr lang="pt-BR" sz="2000" dirty="0"/>
              <a:t> </a:t>
            </a:r>
            <a:r>
              <a:rPr lang="pt-BR" sz="2000" dirty="0" err="1"/>
              <a:t>found</a:t>
            </a:r>
            <a:r>
              <a:rPr lang="pt-BR" sz="2000" dirty="0"/>
              <a:t> </a:t>
            </a:r>
            <a:r>
              <a:rPr lang="pt-BR" sz="2000" dirty="0" err="1"/>
              <a:t>together</a:t>
            </a:r>
            <a:r>
              <a:rPr lang="pt-BR" sz="2000" dirty="0"/>
              <a:t> in </a:t>
            </a:r>
            <a:r>
              <a:rPr lang="pt-BR" sz="2000" dirty="0" err="1"/>
              <a:t>the</a:t>
            </a:r>
            <a:r>
              <a:rPr lang="pt-BR" sz="2000" dirty="0"/>
              <a:t> </a:t>
            </a:r>
            <a:r>
              <a:rPr lang="pt-BR" sz="2000" dirty="0" err="1"/>
              <a:t>same</a:t>
            </a:r>
            <a:r>
              <a:rPr lang="pt-BR" sz="2000" dirty="0"/>
              <a:t> modules. .</a:t>
            </a:r>
          </a:p>
          <a:p>
            <a:endParaRPr lang="pt-BR" sz="2000" dirty="0"/>
          </a:p>
          <a:p>
            <a:r>
              <a:rPr lang="pt-BR" sz="2000" dirty="0" err="1"/>
              <a:t>Species-specific</a:t>
            </a:r>
            <a:r>
              <a:rPr lang="pt-BR" sz="2000" dirty="0"/>
              <a:t> modules (</a:t>
            </a:r>
            <a:r>
              <a:rPr lang="pt-BR" sz="2000" dirty="0" err="1"/>
              <a:t>not</a:t>
            </a:r>
            <a:r>
              <a:rPr lang="pt-BR" sz="2000" dirty="0"/>
              <a:t> </a:t>
            </a:r>
            <a:r>
              <a:rPr lang="pt-BR" sz="2000" dirty="0" err="1"/>
              <a:t>shown</a:t>
            </a:r>
            <a:r>
              <a:rPr lang="pt-BR" sz="2000" dirty="0"/>
              <a:t> in figure): </a:t>
            </a:r>
            <a:r>
              <a:rPr lang="pt-BR" sz="2000" dirty="0" err="1"/>
              <a:t>Recently</a:t>
            </a:r>
            <a:r>
              <a:rPr lang="pt-BR" sz="2000" dirty="0"/>
              <a:t> </a:t>
            </a:r>
            <a:r>
              <a:rPr lang="pt-BR" sz="2000" dirty="0" err="1"/>
              <a:t>evolved</a:t>
            </a:r>
            <a:r>
              <a:rPr lang="pt-BR" sz="2000" dirty="0"/>
              <a:t> modules </a:t>
            </a:r>
            <a:r>
              <a:rPr lang="pt-BR" sz="2000" dirty="0" err="1"/>
              <a:t>linking</a:t>
            </a:r>
            <a:r>
              <a:rPr lang="pt-BR" sz="2000" dirty="0"/>
              <a:t> </a:t>
            </a:r>
            <a:r>
              <a:rPr lang="pt-BR" sz="2000" dirty="0" err="1"/>
              <a:t>genotypes</a:t>
            </a:r>
            <a:r>
              <a:rPr lang="pt-BR" sz="2000" dirty="0"/>
              <a:t> </a:t>
            </a:r>
            <a:r>
              <a:rPr lang="pt-BR" sz="2000" dirty="0" err="1"/>
              <a:t>with</a:t>
            </a:r>
            <a:r>
              <a:rPr lang="pt-BR" sz="2000" dirty="0"/>
              <a:t> </a:t>
            </a:r>
            <a:r>
              <a:rPr lang="pt-BR" sz="2000" dirty="0" err="1"/>
              <a:t>phenotypes</a:t>
            </a:r>
            <a:r>
              <a:rPr lang="pt-BR" sz="2000" dirty="0"/>
              <a:t>.</a:t>
            </a:r>
          </a:p>
        </p:txBody>
      </p:sp>
    </p:spTree>
    <p:extLst>
      <p:ext uri="{BB962C8B-B14F-4D97-AF65-F5344CB8AC3E}">
        <p14:creationId xmlns:p14="http://schemas.microsoft.com/office/powerpoint/2010/main" val="1467516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6486-8FAC-8240-8C76-1521C4FFFAAF}"/>
              </a:ext>
            </a:extLst>
          </p:cNvPr>
          <p:cNvSpPr>
            <a:spLocks noGrp="1"/>
          </p:cNvSpPr>
          <p:nvPr>
            <p:ph type="title"/>
          </p:nvPr>
        </p:nvSpPr>
        <p:spPr/>
        <p:txBody>
          <a:bodyPr>
            <a:normAutofit fontScale="90000"/>
          </a:bodyPr>
          <a:lstStyle/>
          <a:p>
            <a:r>
              <a:rPr lang="en-US" dirty="0">
                <a:solidFill>
                  <a:schemeClr val="bg1"/>
                </a:solidFill>
              </a:rPr>
              <a:t>Tools to mine molecular and phenotypic data for plants</a:t>
            </a:r>
          </a:p>
        </p:txBody>
      </p:sp>
      <p:pic>
        <p:nvPicPr>
          <p:cNvPr id="5" name="Picture 4">
            <a:extLst>
              <a:ext uri="{FF2B5EF4-FFF2-40B4-BE49-F238E27FC236}">
                <a16:creationId xmlns:a16="http://schemas.microsoft.com/office/drawing/2014/main" id="{FCF65D5D-A8FC-1F4A-B247-9CF8F5DA6A41}"/>
              </a:ext>
            </a:extLst>
          </p:cNvPr>
          <p:cNvPicPr>
            <a:picLocks noChangeAspect="1"/>
          </p:cNvPicPr>
          <p:nvPr/>
        </p:nvPicPr>
        <p:blipFill>
          <a:blip r:embed="rId2"/>
          <a:stretch>
            <a:fillRect/>
          </a:stretch>
        </p:blipFill>
        <p:spPr>
          <a:xfrm>
            <a:off x="1408714" y="1653128"/>
            <a:ext cx="6529940" cy="4459041"/>
          </a:xfrm>
          <a:prstGeom prst="rect">
            <a:avLst/>
          </a:prstGeom>
        </p:spPr>
      </p:pic>
      <p:pic>
        <p:nvPicPr>
          <p:cNvPr id="7" name="Picture 6">
            <a:extLst>
              <a:ext uri="{FF2B5EF4-FFF2-40B4-BE49-F238E27FC236}">
                <a16:creationId xmlns:a16="http://schemas.microsoft.com/office/drawing/2014/main" id="{BE3778DB-EECE-9C46-8231-8738AD108F1D}"/>
              </a:ext>
            </a:extLst>
          </p:cNvPr>
          <p:cNvPicPr>
            <a:picLocks noChangeAspect="1"/>
          </p:cNvPicPr>
          <p:nvPr/>
        </p:nvPicPr>
        <p:blipFill>
          <a:blip r:embed="rId3"/>
          <a:stretch>
            <a:fillRect/>
          </a:stretch>
        </p:blipFill>
        <p:spPr>
          <a:xfrm>
            <a:off x="120972" y="1653128"/>
            <a:ext cx="1287742" cy="501217"/>
          </a:xfrm>
          <a:prstGeom prst="rect">
            <a:avLst/>
          </a:prstGeom>
        </p:spPr>
      </p:pic>
      <p:sp>
        <p:nvSpPr>
          <p:cNvPr id="8" name="Rectangle 7">
            <a:extLst>
              <a:ext uri="{FF2B5EF4-FFF2-40B4-BE49-F238E27FC236}">
                <a16:creationId xmlns:a16="http://schemas.microsoft.com/office/drawing/2014/main" id="{BC8C8C0C-4AB7-C14A-B30C-41000E0EB7F3}"/>
              </a:ext>
            </a:extLst>
          </p:cNvPr>
          <p:cNvSpPr/>
          <p:nvPr/>
        </p:nvSpPr>
        <p:spPr>
          <a:xfrm>
            <a:off x="1477988" y="2043507"/>
            <a:ext cx="3035767" cy="369332"/>
          </a:xfrm>
          <a:prstGeom prst="rect">
            <a:avLst/>
          </a:prstGeom>
        </p:spPr>
        <p:txBody>
          <a:bodyPr wrap="none">
            <a:spAutoFit/>
          </a:bodyPr>
          <a:lstStyle/>
          <a:p>
            <a:r>
              <a:rPr lang="en-US" dirty="0"/>
              <a:t>http://</a:t>
            </a:r>
            <a:r>
              <a:rPr lang="en-US" dirty="0" err="1"/>
              <a:t>bar.utoronto.ca</a:t>
            </a:r>
            <a:r>
              <a:rPr lang="en-US" dirty="0"/>
              <a:t>/</a:t>
            </a:r>
            <a:r>
              <a:rPr lang="en-US" dirty="0" err="1"/>
              <a:t>eplant</a:t>
            </a:r>
            <a:r>
              <a:rPr lang="en-US" dirty="0"/>
              <a:t>/</a:t>
            </a:r>
          </a:p>
        </p:txBody>
      </p:sp>
    </p:spTree>
    <p:extLst>
      <p:ext uri="{BB962C8B-B14F-4D97-AF65-F5344CB8AC3E}">
        <p14:creationId xmlns:p14="http://schemas.microsoft.com/office/powerpoint/2010/main" val="30759938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6486-8FAC-8240-8C76-1521C4FFFAAF}"/>
              </a:ext>
            </a:extLst>
          </p:cNvPr>
          <p:cNvSpPr>
            <a:spLocks noGrp="1"/>
          </p:cNvSpPr>
          <p:nvPr>
            <p:ph type="title"/>
          </p:nvPr>
        </p:nvSpPr>
        <p:spPr/>
        <p:txBody>
          <a:bodyPr>
            <a:normAutofit fontScale="90000"/>
          </a:bodyPr>
          <a:lstStyle/>
          <a:p>
            <a:r>
              <a:rPr lang="en-US" dirty="0">
                <a:solidFill>
                  <a:schemeClr val="bg1"/>
                </a:solidFill>
              </a:rPr>
              <a:t>Tools to mine molecular and phenotypic data for plants</a:t>
            </a:r>
          </a:p>
        </p:txBody>
      </p:sp>
      <p:pic>
        <p:nvPicPr>
          <p:cNvPr id="10" name="Picture 9">
            <a:extLst>
              <a:ext uri="{FF2B5EF4-FFF2-40B4-BE49-F238E27FC236}">
                <a16:creationId xmlns:a16="http://schemas.microsoft.com/office/drawing/2014/main" id="{00FEB79B-8EAA-994B-91B7-5AC5011B87B8}"/>
              </a:ext>
            </a:extLst>
          </p:cNvPr>
          <p:cNvPicPr>
            <a:picLocks noChangeAspect="1"/>
          </p:cNvPicPr>
          <p:nvPr/>
        </p:nvPicPr>
        <p:blipFill>
          <a:blip r:embed="rId2"/>
          <a:stretch>
            <a:fillRect/>
          </a:stretch>
        </p:blipFill>
        <p:spPr>
          <a:xfrm>
            <a:off x="0" y="1616432"/>
            <a:ext cx="9144000" cy="4378210"/>
          </a:xfrm>
          <a:prstGeom prst="rect">
            <a:avLst/>
          </a:prstGeom>
        </p:spPr>
      </p:pic>
    </p:spTree>
    <p:extLst>
      <p:ext uri="{BB962C8B-B14F-4D97-AF65-F5344CB8AC3E}">
        <p14:creationId xmlns:p14="http://schemas.microsoft.com/office/powerpoint/2010/main" val="1636834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6486-8FAC-8240-8C76-1521C4FFFAAF}"/>
              </a:ext>
            </a:extLst>
          </p:cNvPr>
          <p:cNvSpPr>
            <a:spLocks noGrp="1"/>
          </p:cNvSpPr>
          <p:nvPr>
            <p:ph type="title"/>
          </p:nvPr>
        </p:nvSpPr>
        <p:spPr/>
        <p:txBody>
          <a:bodyPr>
            <a:normAutofit fontScale="90000"/>
          </a:bodyPr>
          <a:lstStyle/>
          <a:p>
            <a:r>
              <a:rPr lang="en-US" dirty="0">
                <a:solidFill>
                  <a:schemeClr val="bg1"/>
                </a:solidFill>
              </a:rPr>
              <a:t>Tools to mine molecular and phenotypic data for plants</a:t>
            </a:r>
          </a:p>
        </p:txBody>
      </p:sp>
      <p:pic>
        <p:nvPicPr>
          <p:cNvPr id="4" name="Picture 3">
            <a:extLst>
              <a:ext uri="{FF2B5EF4-FFF2-40B4-BE49-F238E27FC236}">
                <a16:creationId xmlns:a16="http://schemas.microsoft.com/office/drawing/2014/main" id="{EEAB309D-D5FA-C940-9038-3F371133CEF4}"/>
              </a:ext>
            </a:extLst>
          </p:cNvPr>
          <p:cNvPicPr>
            <a:picLocks noChangeAspect="1"/>
          </p:cNvPicPr>
          <p:nvPr/>
        </p:nvPicPr>
        <p:blipFill>
          <a:blip r:embed="rId2"/>
          <a:stretch>
            <a:fillRect/>
          </a:stretch>
        </p:blipFill>
        <p:spPr>
          <a:xfrm>
            <a:off x="0" y="1624090"/>
            <a:ext cx="9144000" cy="4385680"/>
          </a:xfrm>
          <a:prstGeom prst="rect">
            <a:avLst/>
          </a:prstGeom>
        </p:spPr>
      </p:pic>
    </p:spTree>
    <p:extLst>
      <p:ext uri="{BB962C8B-B14F-4D97-AF65-F5344CB8AC3E}">
        <p14:creationId xmlns:p14="http://schemas.microsoft.com/office/powerpoint/2010/main" val="1610537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6486-8FAC-8240-8C76-1521C4FFFAAF}"/>
              </a:ext>
            </a:extLst>
          </p:cNvPr>
          <p:cNvSpPr>
            <a:spLocks noGrp="1"/>
          </p:cNvSpPr>
          <p:nvPr>
            <p:ph type="title"/>
          </p:nvPr>
        </p:nvSpPr>
        <p:spPr/>
        <p:txBody>
          <a:bodyPr>
            <a:normAutofit fontScale="90000"/>
          </a:bodyPr>
          <a:lstStyle/>
          <a:p>
            <a:r>
              <a:rPr lang="en-US" dirty="0">
                <a:solidFill>
                  <a:schemeClr val="bg1"/>
                </a:solidFill>
              </a:rPr>
              <a:t>Tools to mine molecular and phenotypic data for plants</a:t>
            </a:r>
          </a:p>
        </p:txBody>
      </p:sp>
      <p:pic>
        <p:nvPicPr>
          <p:cNvPr id="5" name="Picture 4">
            <a:extLst>
              <a:ext uri="{FF2B5EF4-FFF2-40B4-BE49-F238E27FC236}">
                <a16:creationId xmlns:a16="http://schemas.microsoft.com/office/drawing/2014/main" id="{216AD252-545F-DE41-A641-1C45A79E20EF}"/>
              </a:ext>
            </a:extLst>
          </p:cNvPr>
          <p:cNvPicPr>
            <a:picLocks noChangeAspect="1"/>
          </p:cNvPicPr>
          <p:nvPr/>
        </p:nvPicPr>
        <p:blipFill>
          <a:blip r:embed="rId2"/>
          <a:stretch>
            <a:fillRect/>
          </a:stretch>
        </p:blipFill>
        <p:spPr>
          <a:xfrm>
            <a:off x="0" y="1646978"/>
            <a:ext cx="9144000" cy="4367605"/>
          </a:xfrm>
          <a:prstGeom prst="rect">
            <a:avLst/>
          </a:prstGeom>
        </p:spPr>
      </p:pic>
    </p:spTree>
    <p:extLst>
      <p:ext uri="{BB962C8B-B14F-4D97-AF65-F5344CB8AC3E}">
        <p14:creationId xmlns:p14="http://schemas.microsoft.com/office/powerpoint/2010/main" val="3116915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6486-8FAC-8240-8C76-1521C4FFFAAF}"/>
              </a:ext>
            </a:extLst>
          </p:cNvPr>
          <p:cNvSpPr>
            <a:spLocks noGrp="1"/>
          </p:cNvSpPr>
          <p:nvPr>
            <p:ph type="title"/>
          </p:nvPr>
        </p:nvSpPr>
        <p:spPr/>
        <p:txBody>
          <a:bodyPr>
            <a:normAutofit fontScale="90000"/>
          </a:bodyPr>
          <a:lstStyle/>
          <a:p>
            <a:r>
              <a:rPr lang="en-US" dirty="0">
                <a:solidFill>
                  <a:schemeClr val="bg1"/>
                </a:solidFill>
              </a:rPr>
              <a:t>Tools to mine molecular and phenotypic data for plants</a:t>
            </a:r>
          </a:p>
        </p:txBody>
      </p:sp>
      <p:pic>
        <p:nvPicPr>
          <p:cNvPr id="4" name="Picture 3">
            <a:extLst>
              <a:ext uri="{FF2B5EF4-FFF2-40B4-BE49-F238E27FC236}">
                <a16:creationId xmlns:a16="http://schemas.microsoft.com/office/drawing/2014/main" id="{12EE5C17-E4E3-6841-9578-8EF0F508F2D7}"/>
              </a:ext>
            </a:extLst>
          </p:cNvPr>
          <p:cNvPicPr>
            <a:picLocks noChangeAspect="1"/>
          </p:cNvPicPr>
          <p:nvPr/>
        </p:nvPicPr>
        <p:blipFill>
          <a:blip r:embed="rId2"/>
          <a:stretch>
            <a:fillRect/>
          </a:stretch>
        </p:blipFill>
        <p:spPr>
          <a:xfrm>
            <a:off x="0" y="1631571"/>
            <a:ext cx="9144000" cy="4370717"/>
          </a:xfrm>
          <a:prstGeom prst="rect">
            <a:avLst/>
          </a:prstGeom>
        </p:spPr>
      </p:pic>
    </p:spTree>
    <p:extLst>
      <p:ext uri="{BB962C8B-B14F-4D97-AF65-F5344CB8AC3E}">
        <p14:creationId xmlns:p14="http://schemas.microsoft.com/office/powerpoint/2010/main" val="1327728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6486-8FAC-8240-8C76-1521C4FFFAAF}"/>
              </a:ext>
            </a:extLst>
          </p:cNvPr>
          <p:cNvSpPr>
            <a:spLocks noGrp="1"/>
          </p:cNvSpPr>
          <p:nvPr>
            <p:ph type="title"/>
          </p:nvPr>
        </p:nvSpPr>
        <p:spPr/>
        <p:txBody>
          <a:bodyPr>
            <a:normAutofit fontScale="90000"/>
          </a:bodyPr>
          <a:lstStyle/>
          <a:p>
            <a:r>
              <a:rPr lang="en-US" dirty="0">
                <a:solidFill>
                  <a:schemeClr val="bg1"/>
                </a:solidFill>
              </a:rPr>
              <a:t>Navigating to evolutionary related genes with expression profiles</a:t>
            </a:r>
          </a:p>
        </p:txBody>
      </p:sp>
      <p:pic>
        <p:nvPicPr>
          <p:cNvPr id="5" name="Picture 4">
            <a:extLst>
              <a:ext uri="{FF2B5EF4-FFF2-40B4-BE49-F238E27FC236}">
                <a16:creationId xmlns:a16="http://schemas.microsoft.com/office/drawing/2014/main" id="{5E661E48-7AEA-A444-8844-80C765EB1732}"/>
              </a:ext>
            </a:extLst>
          </p:cNvPr>
          <p:cNvPicPr>
            <a:picLocks noChangeAspect="1"/>
          </p:cNvPicPr>
          <p:nvPr/>
        </p:nvPicPr>
        <p:blipFill>
          <a:blip r:embed="rId2"/>
          <a:stretch>
            <a:fillRect/>
          </a:stretch>
        </p:blipFill>
        <p:spPr>
          <a:xfrm>
            <a:off x="0" y="1771410"/>
            <a:ext cx="9144000" cy="4035620"/>
          </a:xfrm>
          <a:prstGeom prst="rect">
            <a:avLst/>
          </a:prstGeom>
        </p:spPr>
      </p:pic>
    </p:spTree>
    <p:extLst>
      <p:ext uri="{BB962C8B-B14F-4D97-AF65-F5344CB8AC3E}">
        <p14:creationId xmlns:p14="http://schemas.microsoft.com/office/powerpoint/2010/main" val="1722476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126024-32FF-B042-80BA-0456385100CF}"/>
              </a:ext>
            </a:extLst>
          </p:cNvPr>
          <p:cNvSpPr/>
          <p:nvPr/>
        </p:nvSpPr>
        <p:spPr>
          <a:xfrm>
            <a:off x="0" y="1417638"/>
            <a:ext cx="9144000" cy="47614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1C6486-8FAC-8240-8C76-1521C4FFFAAF}"/>
              </a:ext>
            </a:extLst>
          </p:cNvPr>
          <p:cNvSpPr>
            <a:spLocks noGrp="1"/>
          </p:cNvSpPr>
          <p:nvPr>
            <p:ph type="title"/>
          </p:nvPr>
        </p:nvSpPr>
        <p:spPr/>
        <p:txBody>
          <a:bodyPr>
            <a:normAutofit/>
          </a:bodyPr>
          <a:lstStyle/>
          <a:p>
            <a:r>
              <a:rPr lang="en-US" dirty="0">
                <a:solidFill>
                  <a:schemeClr val="bg1"/>
                </a:solidFill>
              </a:rPr>
              <a:t>Species in </a:t>
            </a:r>
            <a:r>
              <a:rPr lang="en-US" dirty="0" err="1">
                <a:solidFill>
                  <a:schemeClr val="bg1"/>
                </a:solidFill>
              </a:rPr>
              <a:t>ePlant</a:t>
            </a:r>
            <a:endParaRPr lang="en-US" dirty="0">
              <a:solidFill>
                <a:schemeClr val="bg1"/>
              </a:solidFill>
            </a:endParaRPr>
          </a:p>
        </p:txBody>
      </p:sp>
      <p:pic>
        <p:nvPicPr>
          <p:cNvPr id="4" name="Picture 3">
            <a:extLst>
              <a:ext uri="{FF2B5EF4-FFF2-40B4-BE49-F238E27FC236}">
                <a16:creationId xmlns:a16="http://schemas.microsoft.com/office/drawing/2014/main" id="{9CFD4FD0-A9EB-5046-92F0-1B685B2196C1}"/>
              </a:ext>
            </a:extLst>
          </p:cNvPr>
          <p:cNvPicPr>
            <a:picLocks noChangeAspect="1"/>
          </p:cNvPicPr>
          <p:nvPr/>
        </p:nvPicPr>
        <p:blipFill>
          <a:blip r:embed="rId2"/>
          <a:stretch>
            <a:fillRect/>
          </a:stretch>
        </p:blipFill>
        <p:spPr>
          <a:xfrm>
            <a:off x="2307043" y="1659687"/>
            <a:ext cx="4315432" cy="1164544"/>
          </a:xfrm>
          <a:prstGeom prst="rect">
            <a:avLst/>
          </a:prstGeom>
        </p:spPr>
      </p:pic>
      <p:pic>
        <p:nvPicPr>
          <p:cNvPr id="7" name="Picture 6">
            <a:extLst>
              <a:ext uri="{FF2B5EF4-FFF2-40B4-BE49-F238E27FC236}">
                <a16:creationId xmlns:a16="http://schemas.microsoft.com/office/drawing/2014/main" id="{39247EB2-296A-9345-B337-7D114A6CEF26}"/>
              </a:ext>
            </a:extLst>
          </p:cNvPr>
          <p:cNvPicPr>
            <a:picLocks noChangeAspect="1"/>
          </p:cNvPicPr>
          <p:nvPr/>
        </p:nvPicPr>
        <p:blipFill>
          <a:blip r:embed="rId3"/>
          <a:stretch>
            <a:fillRect/>
          </a:stretch>
        </p:blipFill>
        <p:spPr>
          <a:xfrm>
            <a:off x="48749" y="2923149"/>
            <a:ext cx="4315434" cy="2175324"/>
          </a:xfrm>
          <a:prstGeom prst="rect">
            <a:avLst/>
          </a:prstGeom>
        </p:spPr>
      </p:pic>
      <p:pic>
        <p:nvPicPr>
          <p:cNvPr id="9" name="Picture 8">
            <a:extLst>
              <a:ext uri="{FF2B5EF4-FFF2-40B4-BE49-F238E27FC236}">
                <a16:creationId xmlns:a16="http://schemas.microsoft.com/office/drawing/2014/main" id="{EF4C1ED6-0996-7E49-B89C-2E2CCB7CF9DE}"/>
              </a:ext>
            </a:extLst>
          </p:cNvPr>
          <p:cNvPicPr>
            <a:picLocks noChangeAspect="1"/>
          </p:cNvPicPr>
          <p:nvPr/>
        </p:nvPicPr>
        <p:blipFill>
          <a:blip r:embed="rId4"/>
          <a:stretch>
            <a:fillRect/>
          </a:stretch>
        </p:blipFill>
        <p:spPr>
          <a:xfrm>
            <a:off x="4509916" y="2965015"/>
            <a:ext cx="4315433" cy="2075778"/>
          </a:xfrm>
          <a:prstGeom prst="rect">
            <a:avLst/>
          </a:prstGeom>
        </p:spPr>
      </p:pic>
    </p:spTree>
    <p:extLst>
      <p:ext uri="{BB962C8B-B14F-4D97-AF65-F5344CB8AC3E}">
        <p14:creationId xmlns:p14="http://schemas.microsoft.com/office/powerpoint/2010/main" val="1171948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07F9-2FC8-A34F-9030-BB368EC20844}"/>
              </a:ext>
            </a:extLst>
          </p:cNvPr>
          <p:cNvSpPr>
            <a:spLocks noGrp="1"/>
          </p:cNvSpPr>
          <p:nvPr>
            <p:ph type="title"/>
          </p:nvPr>
        </p:nvSpPr>
        <p:spPr/>
        <p:txBody>
          <a:bodyPr>
            <a:normAutofit fontScale="90000"/>
          </a:bodyPr>
          <a:lstStyle/>
          <a:p>
            <a:r>
              <a:rPr lang="en-US" dirty="0">
                <a:solidFill>
                  <a:schemeClr val="bg1"/>
                </a:solidFill>
              </a:rPr>
              <a:t>Exploiting co-expression networks across species</a:t>
            </a:r>
          </a:p>
        </p:txBody>
      </p:sp>
      <p:sp>
        <p:nvSpPr>
          <p:cNvPr id="4" name="Rectangle 3">
            <a:extLst>
              <a:ext uri="{FF2B5EF4-FFF2-40B4-BE49-F238E27FC236}">
                <a16:creationId xmlns:a16="http://schemas.microsoft.com/office/drawing/2014/main" id="{BC100D18-F016-2C46-B28D-F65E41258B35}"/>
              </a:ext>
            </a:extLst>
          </p:cNvPr>
          <p:cNvSpPr/>
          <p:nvPr/>
        </p:nvSpPr>
        <p:spPr>
          <a:xfrm>
            <a:off x="2018827" y="1470948"/>
            <a:ext cx="4823756" cy="584775"/>
          </a:xfrm>
          <a:prstGeom prst="rect">
            <a:avLst/>
          </a:prstGeom>
        </p:spPr>
        <p:txBody>
          <a:bodyPr wrap="none">
            <a:spAutoFit/>
          </a:bodyPr>
          <a:lstStyle/>
          <a:p>
            <a:r>
              <a:rPr lang="en-US" sz="3200" b="1" dirty="0">
                <a:solidFill>
                  <a:schemeClr val="bg1"/>
                </a:solidFill>
                <a:latin typeface="arial" panose="020B0604020202020204" pitchFamily="34" charset="0"/>
              </a:rPr>
              <a:t>http://</a:t>
            </a:r>
            <a:r>
              <a:rPr lang="en-US" sz="3200" b="1" dirty="0" err="1">
                <a:solidFill>
                  <a:schemeClr val="bg1"/>
                </a:solidFill>
                <a:latin typeface="arial" panose="020B0604020202020204" pitchFamily="34" charset="0"/>
              </a:rPr>
              <a:t>conekt.plant.tools</a:t>
            </a:r>
            <a:endParaRPr lang="en-US" sz="3200" b="1" dirty="0">
              <a:solidFill>
                <a:schemeClr val="bg1"/>
              </a:solidFill>
            </a:endParaRPr>
          </a:p>
        </p:txBody>
      </p:sp>
      <p:pic>
        <p:nvPicPr>
          <p:cNvPr id="6" name="Picture 5">
            <a:extLst>
              <a:ext uri="{FF2B5EF4-FFF2-40B4-BE49-F238E27FC236}">
                <a16:creationId xmlns:a16="http://schemas.microsoft.com/office/drawing/2014/main" id="{217A6E21-8D33-C440-982F-5729E53088FC}"/>
              </a:ext>
            </a:extLst>
          </p:cNvPr>
          <p:cNvPicPr>
            <a:picLocks noChangeAspect="1"/>
          </p:cNvPicPr>
          <p:nvPr/>
        </p:nvPicPr>
        <p:blipFill>
          <a:blip r:embed="rId2"/>
          <a:stretch>
            <a:fillRect/>
          </a:stretch>
        </p:blipFill>
        <p:spPr>
          <a:xfrm>
            <a:off x="0" y="1988125"/>
            <a:ext cx="9144000" cy="2133600"/>
          </a:xfrm>
          <a:prstGeom prst="rect">
            <a:avLst/>
          </a:prstGeom>
        </p:spPr>
      </p:pic>
      <p:pic>
        <p:nvPicPr>
          <p:cNvPr id="8" name="Picture 7">
            <a:extLst>
              <a:ext uri="{FF2B5EF4-FFF2-40B4-BE49-F238E27FC236}">
                <a16:creationId xmlns:a16="http://schemas.microsoft.com/office/drawing/2014/main" id="{C5A26002-616D-1D43-898E-F1E4D702AF52}"/>
              </a:ext>
            </a:extLst>
          </p:cNvPr>
          <p:cNvPicPr>
            <a:picLocks noChangeAspect="1"/>
          </p:cNvPicPr>
          <p:nvPr/>
        </p:nvPicPr>
        <p:blipFill>
          <a:blip r:embed="rId3"/>
          <a:stretch>
            <a:fillRect/>
          </a:stretch>
        </p:blipFill>
        <p:spPr>
          <a:xfrm>
            <a:off x="0" y="4078551"/>
            <a:ext cx="9144000" cy="2136825"/>
          </a:xfrm>
          <a:prstGeom prst="rect">
            <a:avLst/>
          </a:prstGeom>
        </p:spPr>
      </p:pic>
      <p:sp>
        <p:nvSpPr>
          <p:cNvPr id="9" name="TextBox 8">
            <a:extLst>
              <a:ext uri="{FF2B5EF4-FFF2-40B4-BE49-F238E27FC236}">
                <a16:creationId xmlns:a16="http://schemas.microsoft.com/office/drawing/2014/main" id="{F4FFE161-0741-4649-8668-B84CC75990FC}"/>
              </a:ext>
            </a:extLst>
          </p:cNvPr>
          <p:cNvSpPr txBox="1"/>
          <p:nvPr/>
        </p:nvSpPr>
        <p:spPr>
          <a:xfrm>
            <a:off x="0" y="5947402"/>
            <a:ext cx="3934282" cy="276999"/>
          </a:xfrm>
          <a:prstGeom prst="rect">
            <a:avLst/>
          </a:prstGeom>
          <a:noFill/>
        </p:spPr>
        <p:txBody>
          <a:bodyPr wrap="none" rtlCol="0">
            <a:spAutoFit/>
          </a:bodyPr>
          <a:lstStyle/>
          <a:p>
            <a:r>
              <a:rPr lang="en-US" sz="1200" dirty="0" err="1">
                <a:solidFill>
                  <a:schemeClr val="bg1">
                    <a:lumMod val="65000"/>
                  </a:schemeClr>
                </a:solidFill>
              </a:rPr>
              <a:t>Proost</a:t>
            </a:r>
            <a:r>
              <a:rPr lang="en-US" sz="1200" dirty="0">
                <a:solidFill>
                  <a:schemeClr val="bg1">
                    <a:lumMod val="65000"/>
                  </a:schemeClr>
                </a:solidFill>
              </a:rPr>
              <a:t> &amp; </a:t>
            </a:r>
            <a:r>
              <a:rPr lang="en-US" sz="1200" dirty="0" err="1">
                <a:solidFill>
                  <a:schemeClr val="bg1">
                    <a:lumMod val="65000"/>
                  </a:schemeClr>
                </a:solidFill>
              </a:rPr>
              <a:t>Mutwil</a:t>
            </a:r>
            <a:r>
              <a:rPr lang="en-US" sz="1200" dirty="0">
                <a:solidFill>
                  <a:schemeClr val="bg1">
                    <a:lumMod val="65000"/>
                  </a:schemeClr>
                </a:solidFill>
              </a:rPr>
              <a:t>, 2018. </a:t>
            </a:r>
            <a:r>
              <a:rPr lang="en-US" sz="1200" u="sng" dirty="0">
                <a:solidFill>
                  <a:schemeClr val="bg1">
                    <a:lumMod val="65000"/>
                  </a:schemeClr>
                </a:solidFill>
                <a:hlinkClick r:id="rId4">
                  <a:extLst>
                    <a:ext uri="{A12FA001-AC4F-418D-AE19-62706E023703}">
                      <ahyp:hlinkClr xmlns:ahyp="http://schemas.microsoft.com/office/drawing/2018/hyperlinkcolor" val="tx"/>
                    </a:ext>
                  </a:extLst>
                </a:hlinkClick>
              </a:rPr>
              <a:t>https://doi.org/10.1093/nar/gky336</a:t>
            </a:r>
            <a:endParaRPr lang="en-US" sz="1200" dirty="0">
              <a:solidFill>
                <a:schemeClr val="bg1">
                  <a:lumMod val="65000"/>
                </a:schemeClr>
              </a:solidFill>
            </a:endParaRPr>
          </a:p>
        </p:txBody>
      </p:sp>
    </p:spTree>
    <p:extLst>
      <p:ext uri="{BB962C8B-B14F-4D97-AF65-F5344CB8AC3E}">
        <p14:creationId xmlns:p14="http://schemas.microsoft.com/office/powerpoint/2010/main" val="828158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C98FE4-53D4-E940-861E-F1B1F283D8E7}"/>
              </a:ext>
            </a:extLst>
          </p:cNvPr>
          <p:cNvSpPr/>
          <p:nvPr/>
        </p:nvSpPr>
        <p:spPr>
          <a:xfrm>
            <a:off x="0" y="0"/>
            <a:ext cx="9143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8AC1467-ADD1-CD42-B43C-F0D4723A465E}"/>
              </a:ext>
            </a:extLst>
          </p:cNvPr>
          <p:cNvPicPr>
            <a:picLocks noChangeAspect="1"/>
          </p:cNvPicPr>
          <p:nvPr/>
        </p:nvPicPr>
        <p:blipFill>
          <a:blip r:embed="rId2"/>
          <a:stretch>
            <a:fillRect/>
          </a:stretch>
        </p:blipFill>
        <p:spPr>
          <a:xfrm>
            <a:off x="1262735" y="0"/>
            <a:ext cx="6618530" cy="6858000"/>
          </a:xfrm>
          <a:prstGeom prst="rect">
            <a:avLst/>
          </a:prstGeom>
        </p:spPr>
      </p:pic>
      <p:pic>
        <p:nvPicPr>
          <p:cNvPr id="5" name="Picture 4">
            <a:extLst>
              <a:ext uri="{FF2B5EF4-FFF2-40B4-BE49-F238E27FC236}">
                <a16:creationId xmlns:a16="http://schemas.microsoft.com/office/drawing/2014/main" id="{3A86AD98-CB4B-7640-B87B-752A3CAAE7BF}"/>
              </a:ext>
            </a:extLst>
          </p:cNvPr>
          <p:cNvPicPr>
            <a:picLocks noChangeAspect="1"/>
          </p:cNvPicPr>
          <p:nvPr/>
        </p:nvPicPr>
        <p:blipFill rotWithShape="1">
          <a:blip r:embed="rId3"/>
          <a:srcRect l="2728" t="40584" r="80908"/>
          <a:stretch/>
        </p:blipFill>
        <p:spPr>
          <a:xfrm>
            <a:off x="1" y="0"/>
            <a:ext cx="1262734" cy="1069815"/>
          </a:xfrm>
          <a:prstGeom prst="rect">
            <a:avLst/>
          </a:prstGeom>
        </p:spPr>
      </p:pic>
      <p:sp>
        <p:nvSpPr>
          <p:cNvPr id="7" name="TextBox 6">
            <a:extLst>
              <a:ext uri="{FF2B5EF4-FFF2-40B4-BE49-F238E27FC236}">
                <a16:creationId xmlns:a16="http://schemas.microsoft.com/office/drawing/2014/main" id="{92274596-7597-A445-ACA6-0F1B216ACA94}"/>
              </a:ext>
            </a:extLst>
          </p:cNvPr>
          <p:cNvSpPr txBox="1"/>
          <p:nvPr/>
        </p:nvSpPr>
        <p:spPr>
          <a:xfrm rot="16200000">
            <a:off x="-364258" y="1842654"/>
            <a:ext cx="1991251" cy="769441"/>
          </a:xfrm>
          <a:prstGeom prst="rect">
            <a:avLst/>
          </a:prstGeom>
          <a:noFill/>
        </p:spPr>
        <p:txBody>
          <a:bodyPr wrap="none" rtlCol="0">
            <a:spAutoFit/>
          </a:bodyPr>
          <a:lstStyle/>
          <a:p>
            <a:r>
              <a:rPr lang="en-US" sz="4400" b="1" dirty="0" err="1"/>
              <a:t>CoNekT</a:t>
            </a:r>
            <a:endParaRPr lang="en-US" sz="4400" b="1" dirty="0"/>
          </a:p>
        </p:txBody>
      </p:sp>
    </p:spTree>
    <p:extLst>
      <p:ext uri="{BB962C8B-B14F-4D97-AF65-F5344CB8AC3E}">
        <p14:creationId xmlns:p14="http://schemas.microsoft.com/office/powerpoint/2010/main" val="3631677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B2AB1CA-196A-29B1-8203-AA4334390F4A}"/>
              </a:ext>
            </a:extLst>
          </p:cNvPr>
          <p:cNvSpPr>
            <a:spLocks noGrp="1"/>
          </p:cNvSpPr>
          <p:nvPr>
            <p:ph idx="1"/>
          </p:nvPr>
        </p:nvSpPr>
        <p:spPr>
          <a:xfrm>
            <a:off x="457200" y="884977"/>
            <a:ext cx="8229600" cy="4525963"/>
          </a:xfrm>
        </p:spPr>
        <p:txBody>
          <a:bodyPr>
            <a:normAutofit fontScale="62500" lnSpcReduction="20000"/>
          </a:bodyPr>
          <a:lstStyle/>
          <a:p>
            <a:pPr marL="0" indent="0" algn="ctr">
              <a:buNone/>
            </a:pPr>
            <a:r>
              <a:rPr lang="en-US" sz="16400" b="1" dirty="0">
                <a:solidFill>
                  <a:schemeClr val="bg1"/>
                </a:solidFill>
              </a:rPr>
              <a:t>Transcriptome sequencing:</a:t>
            </a:r>
          </a:p>
          <a:p>
            <a:pPr marL="0" indent="0" algn="ctr">
              <a:buNone/>
            </a:pPr>
            <a:r>
              <a:rPr lang="en-US" sz="7200" dirty="0">
                <a:solidFill>
                  <a:schemeClr val="bg1"/>
                </a:solidFill>
              </a:rPr>
              <a:t>Second and Third generation sequencing technologies</a:t>
            </a:r>
          </a:p>
        </p:txBody>
      </p:sp>
    </p:spTree>
    <p:extLst>
      <p:ext uri="{BB962C8B-B14F-4D97-AF65-F5344CB8AC3E}">
        <p14:creationId xmlns:p14="http://schemas.microsoft.com/office/powerpoint/2010/main" val="2174416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9232-BACE-6147-9641-8FB315603C47}"/>
              </a:ext>
            </a:extLst>
          </p:cNvPr>
          <p:cNvSpPr>
            <a:spLocks noGrp="1"/>
          </p:cNvSpPr>
          <p:nvPr>
            <p:ph type="title"/>
          </p:nvPr>
        </p:nvSpPr>
        <p:spPr/>
        <p:txBody>
          <a:bodyPr/>
          <a:lstStyle/>
          <a:p>
            <a:r>
              <a:rPr lang="en-US" dirty="0" err="1"/>
              <a:t>CoNekT</a:t>
            </a:r>
            <a:endParaRPr lang="en-US" dirty="0"/>
          </a:p>
        </p:txBody>
      </p:sp>
      <p:pic>
        <p:nvPicPr>
          <p:cNvPr id="6" name="Picture 5">
            <a:extLst>
              <a:ext uri="{FF2B5EF4-FFF2-40B4-BE49-F238E27FC236}">
                <a16:creationId xmlns:a16="http://schemas.microsoft.com/office/drawing/2014/main" id="{663D56E1-BBD4-1D42-803C-03B251B3792B}"/>
              </a:ext>
            </a:extLst>
          </p:cNvPr>
          <p:cNvPicPr>
            <a:picLocks noChangeAspect="1"/>
          </p:cNvPicPr>
          <p:nvPr/>
        </p:nvPicPr>
        <p:blipFill>
          <a:blip r:embed="rId2"/>
          <a:stretch>
            <a:fillRect/>
          </a:stretch>
        </p:blipFill>
        <p:spPr>
          <a:xfrm>
            <a:off x="275359" y="1361205"/>
            <a:ext cx="4455888" cy="2240973"/>
          </a:xfrm>
          <a:prstGeom prst="rect">
            <a:avLst/>
          </a:prstGeom>
        </p:spPr>
      </p:pic>
      <p:pic>
        <p:nvPicPr>
          <p:cNvPr id="8" name="Picture 7">
            <a:extLst>
              <a:ext uri="{FF2B5EF4-FFF2-40B4-BE49-F238E27FC236}">
                <a16:creationId xmlns:a16="http://schemas.microsoft.com/office/drawing/2014/main" id="{E61A5EE9-9C64-F742-B09E-B41DF357B7BF}"/>
              </a:ext>
            </a:extLst>
          </p:cNvPr>
          <p:cNvPicPr>
            <a:picLocks noChangeAspect="1"/>
          </p:cNvPicPr>
          <p:nvPr/>
        </p:nvPicPr>
        <p:blipFill>
          <a:blip r:embed="rId3"/>
          <a:stretch>
            <a:fillRect/>
          </a:stretch>
        </p:blipFill>
        <p:spPr>
          <a:xfrm>
            <a:off x="5006606" y="1361205"/>
            <a:ext cx="3911600" cy="2468314"/>
          </a:xfrm>
          <a:prstGeom prst="rect">
            <a:avLst/>
          </a:prstGeom>
        </p:spPr>
      </p:pic>
      <p:pic>
        <p:nvPicPr>
          <p:cNvPr id="9" name="Picture 8">
            <a:extLst>
              <a:ext uri="{FF2B5EF4-FFF2-40B4-BE49-F238E27FC236}">
                <a16:creationId xmlns:a16="http://schemas.microsoft.com/office/drawing/2014/main" id="{13DE76CA-DAF6-0A4C-909D-1F9C77B84214}"/>
              </a:ext>
            </a:extLst>
          </p:cNvPr>
          <p:cNvPicPr>
            <a:picLocks noChangeAspect="1"/>
          </p:cNvPicPr>
          <p:nvPr/>
        </p:nvPicPr>
        <p:blipFill rotWithShape="1">
          <a:blip r:embed="rId4"/>
          <a:srcRect l="2728" t="40584" r="80908"/>
          <a:stretch/>
        </p:blipFill>
        <p:spPr>
          <a:xfrm>
            <a:off x="2396837" y="311230"/>
            <a:ext cx="1262734" cy="1069815"/>
          </a:xfrm>
          <a:prstGeom prst="rect">
            <a:avLst/>
          </a:prstGeom>
        </p:spPr>
      </p:pic>
      <p:sp>
        <p:nvSpPr>
          <p:cNvPr id="10" name="TextBox 9">
            <a:extLst>
              <a:ext uri="{FF2B5EF4-FFF2-40B4-BE49-F238E27FC236}">
                <a16:creationId xmlns:a16="http://schemas.microsoft.com/office/drawing/2014/main" id="{610ABF90-F4EA-C84D-98BE-847BDC0CAC9E}"/>
              </a:ext>
            </a:extLst>
          </p:cNvPr>
          <p:cNvSpPr txBox="1"/>
          <p:nvPr/>
        </p:nvSpPr>
        <p:spPr>
          <a:xfrm>
            <a:off x="95244" y="3822833"/>
            <a:ext cx="4296641" cy="1754326"/>
          </a:xfrm>
          <a:prstGeom prst="rect">
            <a:avLst/>
          </a:prstGeom>
          <a:noFill/>
        </p:spPr>
        <p:txBody>
          <a:bodyPr wrap="square" rtlCol="0">
            <a:spAutoFit/>
          </a:bodyPr>
          <a:lstStyle/>
          <a:p>
            <a:r>
              <a:rPr lang="en-US" dirty="0"/>
              <a:t>Have the homologous in different species the same or similar expression profile? </a:t>
            </a:r>
            <a:r>
              <a:rPr lang="en-US" b="1" dirty="0"/>
              <a:t>Expression Context Conservation (ECC): </a:t>
            </a:r>
            <a:r>
              <a:rPr lang="en-US" dirty="0"/>
              <a:t>detect which network regions contain more gene families in common than expected by chance </a:t>
            </a:r>
            <a:endParaRPr lang="en-US" b="1" dirty="0"/>
          </a:p>
        </p:txBody>
      </p:sp>
      <p:sp>
        <p:nvSpPr>
          <p:cNvPr id="11" name="TextBox 10">
            <a:extLst>
              <a:ext uri="{FF2B5EF4-FFF2-40B4-BE49-F238E27FC236}">
                <a16:creationId xmlns:a16="http://schemas.microsoft.com/office/drawing/2014/main" id="{0B3DE1E1-6F54-8244-977E-739905421B28}"/>
              </a:ext>
            </a:extLst>
          </p:cNvPr>
          <p:cNvSpPr txBox="1"/>
          <p:nvPr/>
        </p:nvSpPr>
        <p:spPr>
          <a:xfrm>
            <a:off x="180112" y="1607123"/>
            <a:ext cx="2964529" cy="646331"/>
          </a:xfrm>
          <a:prstGeom prst="rect">
            <a:avLst/>
          </a:prstGeom>
          <a:noFill/>
        </p:spPr>
        <p:txBody>
          <a:bodyPr wrap="none" rtlCol="0">
            <a:spAutoFit/>
          </a:bodyPr>
          <a:lstStyle/>
          <a:p>
            <a:r>
              <a:rPr lang="en-US" dirty="0"/>
              <a:t>Clusters of orthologous genes</a:t>
            </a:r>
          </a:p>
          <a:p>
            <a:r>
              <a:rPr lang="en-US" dirty="0"/>
              <a:t>And expression profiles</a:t>
            </a:r>
          </a:p>
        </p:txBody>
      </p:sp>
      <p:sp>
        <p:nvSpPr>
          <p:cNvPr id="12" name="TextBox 11">
            <a:extLst>
              <a:ext uri="{FF2B5EF4-FFF2-40B4-BE49-F238E27FC236}">
                <a16:creationId xmlns:a16="http://schemas.microsoft.com/office/drawing/2014/main" id="{1B2F2AB4-BF92-3949-93E7-E3D81BAB0533}"/>
              </a:ext>
            </a:extLst>
          </p:cNvPr>
          <p:cNvSpPr txBox="1"/>
          <p:nvPr/>
        </p:nvSpPr>
        <p:spPr>
          <a:xfrm>
            <a:off x="0" y="5864272"/>
            <a:ext cx="3934282" cy="276999"/>
          </a:xfrm>
          <a:prstGeom prst="rect">
            <a:avLst/>
          </a:prstGeom>
          <a:noFill/>
        </p:spPr>
        <p:txBody>
          <a:bodyPr wrap="none" rtlCol="0">
            <a:spAutoFit/>
          </a:bodyPr>
          <a:lstStyle/>
          <a:p>
            <a:r>
              <a:rPr lang="en-US" sz="1200" dirty="0" err="1">
                <a:solidFill>
                  <a:schemeClr val="bg1">
                    <a:lumMod val="65000"/>
                  </a:schemeClr>
                </a:solidFill>
              </a:rPr>
              <a:t>Proost</a:t>
            </a:r>
            <a:r>
              <a:rPr lang="en-US" sz="1200" dirty="0">
                <a:solidFill>
                  <a:schemeClr val="bg1">
                    <a:lumMod val="65000"/>
                  </a:schemeClr>
                </a:solidFill>
              </a:rPr>
              <a:t> &amp; </a:t>
            </a:r>
            <a:r>
              <a:rPr lang="en-US" sz="1200" dirty="0" err="1">
                <a:solidFill>
                  <a:schemeClr val="bg1">
                    <a:lumMod val="65000"/>
                  </a:schemeClr>
                </a:solidFill>
              </a:rPr>
              <a:t>Mutwil</a:t>
            </a:r>
            <a:r>
              <a:rPr lang="en-US" sz="1200" dirty="0">
                <a:solidFill>
                  <a:schemeClr val="bg1">
                    <a:lumMod val="65000"/>
                  </a:schemeClr>
                </a:solidFill>
              </a:rPr>
              <a:t>, 2018. </a:t>
            </a:r>
            <a:r>
              <a:rPr lang="en-US" sz="1200" u="sng" dirty="0">
                <a:solidFill>
                  <a:schemeClr val="bg1">
                    <a:lumMod val="65000"/>
                  </a:schemeClr>
                </a:solidFill>
                <a:hlinkClick r:id="rId5">
                  <a:extLst>
                    <a:ext uri="{A12FA001-AC4F-418D-AE19-62706E023703}">
                      <ahyp:hlinkClr xmlns:ahyp="http://schemas.microsoft.com/office/drawing/2018/hyperlinkcolor" val="tx"/>
                    </a:ext>
                  </a:extLst>
                </a:hlinkClick>
              </a:rPr>
              <a:t>https://doi.org/10.1093/nar/gky336</a:t>
            </a:r>
            <a:endParaRPr lang="en-US" sz="1200" dirty="0">
              <a:solidFill>
                <a:schemeClr val="bg1">
                  <a:lumMod val="65000"/>
                </a:schemeClr>
              </a:solidFill>
            </a:endParaRPr>
          </a:p>
        </p:txBody>
      </p:sp>
      <p:pic>
        <p:nvPicPr>
          <p:cNvPr id="14" name="Picture 13">
            <a:extLst>
              <a:ext uri="{FF2B5EF4-FFF2-40B4-BE49-F238E27FC236}">
                <a16:creationId xmlns:a16="http://schemas.microsoft.com/office/drawing/2014/main" id="{78FC48D4-27AD-B749-9A0B-9204E521BB6C}"/>
              </a:ext>
            </a:extLst>
          </p:cNvPr>
          <p:cNvPicPr>
            <a:picLocks noChangeAspect="1"/>
          </p:cNvPicPr>
          <p:nvPr/>
        </p:nvPicPr>
        <p:blipFill rotWithShape="1">
          <a:blip r:embed="rId6"/>
          <a:srcRect r="18264"/>
          <a:stretch/>
        </p:blipFill>
        <p:spPr>
          <a:xfrm>
            <a:off x="4317507" y="3843373"/>
            <a:ext cx="4824269" cy="1733785"/>
          </a:xfrm>
          <a:prstGeom prst="rect">
            <a:avLst/>
          </a:prstGeom>
        </p:spPr>
      </p:pic>
    </p:spTree>
    <p:extLst>
      <p:ext uri="{BB962C8B-B14F-4D97-AF65-F5344CB8AC3E}">
        <p14:creationId xmlns:p14="http://schemas.microsoft.com/office/powerpoint/2010/main" val="1119301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9232-BACE-6147-9641-8FB315603C47}"/>
              </a:ext>
            </a:extLst>
          </p:cNvPr>
          <p:cNvSpPr>
            <a:spLocks noGrp="1"/>
          </p:cNvSpPr>
          <p:nvPr>
            <p:ph type="title"/>
          </p:nvPr>
        </p:nvSpPr>
        <p:spPr/>
        <p:txBody>
          <a:bodyPr/>
          <a:lstStyle/>
          <a:p>
            <a:r>
              <a:rPr lang="en-US" dirty="0" err="1"/>
              <a:t>CoNekT</a:t>
            </a:r>
            <a:r>
              <a:rPr lang="en-US" dirty="0"/>
              <a:t> – Grasses @ CENA/USP</a:t>
            </a:r>
          </a:p>
        </p:txBody>
      </p:sp>
      <p:pic>
        <p:nvPicPr>
          <p:cNvPr id="9" name="Picture 8">
            <a:extLst>
              <a:ext uri="{FF2B5EF4-FFF2-40B4-BE49-F238E27FC236}">
                <a16:creationId xmlns:a16="http://schemas.microsoft.com/office/drawing/2014/main" id="{13DE76CA-DAF6-0A4C-909D-1F9C77B84214}"/>
              </a:ext>
            </a:extLst>
          </p:cNvPr>
          <p:cNvPicPr>
            <a:picLocks noChangeAspect="1"/>
          </p:cNvPicPr>
          <p:nvPr/>
        </p:nvPicPr>
        <p:blipFill rotWithShape="1">
          <a:blip r:embed="rId2"/>
          <a:srcRect l="2728" t="40584" r="80908"/>
          <a:stretch/>
        </p:blipFill>
        <p:spPr>
          <a:xfrm>
            <a:off x="95244" y="488114"/>
            <a:ext cx="935679" cy="792727"/>
          </a:xfrm>
          <a:prstGeom prst="rect">
            <a:avLst/>
          </a:prstGeom>
        </p:spPr>
      </p:pic>
      <p:sp>
        <p:nvSpPr>
          <p:cNvPr id="12" name="TextBox 11">
            <a:extLst>
              <a:ext uri="{FF2B5EF4-FFF2-40B4-BE49-F238E27FC236}">
                <a16:creationId xmlns:a16="http://schemas.microsoft.com/office/drawing/2014/main" id="{1B2F2AB4-BF92-3949-93E7-E3D81BAB0533}"/>
              </a:ext>
            </a:extLst>
          </p:cNvPr>
          <p:cNvSpPr txBox="1"/>
          <p:nvPr/>
        </p:nvSpPr>
        <p:spPr>
          <a:xfrm>
            <a:off x="0" y="5864272"/>
            <a:ext cx="3934282" cy="276999"/>
          </a:xfrm>
          <a:prstGeom prst="rect">
            <a:avLst/>
          </a:prstGeom>
          <a:noFill/>
        </p:spPr>
        <p:txBody>
          <a:bodyPr wrap="none" rtlCol="0">
            <a:spAutoFit/>
          </a:bodyPr>
          <a:lstStyle/>
          <a:p>
            <a:r>
              <a:rPr lang="en-US" sz="1200" dirty="0" err="1">
                <a:solidFill>
                  <a:schemeClr val="bg1">
                    <a:lumMod val="65000"/>
                  </a:schemeClr>
                </a:solidFill>
              </a:rPr>
              <a:t>Proost</a:t>
            </a:r>
            <a:r>
              <a:rPr lang="en-US" sz="1200" dirty="0">
                <a:solidFill>
                  <a:schemeClr val="bg1">
                    <a:lumMod val="65000"/>
                  </a:schemeClr>
                </a:solidFill>
              </a:rPr>
              <a:t> &amp; </a:t>
            </a:r>
            <a:r>
              <a:rPr lang="en-US" sz="1200" dirty="0" err="1">
                <a:solidFill>
                  <a:schemeClr val="bg1">
                    <a:lumMod val="65000"/>
                  </a:schemeClr>
                </a:solidFill>
              </a:rPr>
              <a:t>Mutwil</a:t>
            </a:r>
            <a:r>
              <a:rPr lang="en-US" sz="1200" dirty="0">
                <a:solidFill>
                  <a:schemeClr val="bg1">
                    <a:lumMod val="65000"/>
                  </a:schemeClr>
                </a:solidFill>
              </a:rPr>
              <a:t>, 2018. </a:t>
            </a:r>
            <a:r>
              <a:rPr lang="en-US" sz="1200" u="sng" dirty="0">
                <a:solidFill>
                  <a:schemeClr val="bg1">
                    <a:lumMod val="65000"/>
                  </a:schemeClr>
                </a:solidFill>
                <a:hlinkClick r:id="rId3">
                  <a:extLst>
                    <a:ext uri="{A12FA001-AC4F-418D-AE19-62706E023703}">
                      <ahyp:hlinkClr xmlns:ahyp="http://schemas.microsoft.com/office/drawing/2018/hyperlinkcolor" val="tx"/>
                    </a:ext>
                  </a:extLst>
                </a:hlinkClick>
              </a:rPr>
              <a:t>https://doi.org/10.1093/nar/gky336</a:t>
            </a:r>
            <a:endParaRPr lang="en-US" sz="1200" dirty="0">
              <a:solidFill>
                <a:schemeClr val="bg1">
                  <a:lumMod val="65000"/>
                </a:schemeClr>
              </a:solidFill>
            </a:endParaRPr>
          </a:p>
        </p:txBody>
      </p:sp>
      <p:pic>
        <p:nvPicPr>
          <p:cNvPr id="4" name="Imagem 3">
            <a:extLst>
              <a:ext uri="{FF2B5EF4-FFF2-40B4-BE49-F238E27FC236}">
                <a16:creationId xmlns:a16="http://schemas.microsoft.com/office/drawing/2014/main" id="{0A66C5E4-BFB2-5464-BECE-A2422EC54D53}"/>
              </a:ext>
            </a:extLst>
          </p:cNvPr>
          <p:cNvPicPr>
            <a:picLocks noChangeAspect="1"/>
          </p:cNvPicPr>
          <p:nvPr/>
        </p:nvPicPr>
        <p:blipFill>
          <a:blip r:embed="rId4"/>
          <a:stretch>
            <a:fillRect/>
          </a:stretch>
        </p:blipFill>
        <p:spPr>
          <a:xfrm>
            <a:off x="0" y="1370170"/>
            <a:ext cx="9144000" cy="4117659"/>
          </a:xfrm>
          <a:prstGeom prst="rect">
            <a:avLst/>
          </a:prstGeom>
        </p:spPr>
      </p:pic>
    </p:spTree>
    <p:extLst>
      <p:ext uri="{BB962C8B-B14F-4D97-AF65-F5344CB8AC3E}">
        <p14:creationId xmlns:p14="http://schemas.microsoft.com/office/powerpoint/2010/main" val="184458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dCloudAbstractsDMRP_17082018.pdf"/>
          <p:cNvPicPr>
            <a:picLocks noChangeAspect="1"/>
          </p:cNvPicPr>
          <p:nvPr/>
        </p:nvPicPr>
        <p:blipFill rotWithShape="1">
          <a:blip r:embed="rId2">
            <a:alphaModFix/>
            <a:extLst>
              <a:ext uri="{28A0092B-C50C-407E-A947-70E740481C1C}">
                <a14:useLocalDpi xmlns:a14="http://schemas.microsoft.com/office/drawing/2010/main" val="0"/>
              </a:ext>
            </a:extLst>
          </a:blip>
          <a:srcRect l="8250" r="11594" b="3642"/>
          <a:stretch/>
        </p:blipFill>
        <p:spPr>
          <a:xfrm>
            <a:off x="1379349" y="215167"/>
            <a:ext cx="6385302" cy="5373195"/>
          </a:xfrm>
          <a:prstGeom prst="rect">
            <a:avLst/>
          </a:prstGeom>
        </p:spPr>
      </p:pic>
    </p:spTree>
    <p:extLst>
      <p:ext uri="{BB962C8B-B14F-4D97-AF65-F5344CB8AC3E}">
        <p14:creationId xmlns:p14="http://schemas.microsoft.com/office/powerpoint/2010/main" val="3050086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C08DC2E7-741C-8714-C30C-5B645157EA21}"/>
              </a:ext>
            </a:extLst>
          </p:cNvPr>
          <p:cNvSpPr>
            <a:spLocks noGrp="1"/>
          </p:cNvSpPr>
          <p:nvPr>
            <p:ph type="title"/>
          </p:nvPr>
        </p:nvSpPr>
        <p:spPr>
          <a:xfrm>
            <a:off x="97075" y="236537"/>
            <a:ext cx="4116110" cy="3192463"/>
          </a:xfrm>
        </p:spPr>
        <p:txBody>
          <a:bodyPr>
            <a:noAutofit/>
          </a:bodyPr>
          <a:lstStyle/>
          <a:p>
            <a:r>
              <a:rPr lang="en-US" sz="3600" dirty="0"/>
              <a:t>Accessing transcriptome information using </a:t>
            </a:r>
            <a:r>
              <a:rPr lang="en-US" sz="3600" dirty="0" err="1"/>
              <a:t>RNASeq</a:t>
            </a:r>
            <a:r>
              <a:rPr lang="en-US" sz="3600" dirty="0"/>
              <a:t> – Illumina </a:t>
            </a:r>
            <a:r>
              <a:rPr lang="en-US" sz="3600" dirty="0" err="1"/>
              <a:t>TruSeq</a:t>
            </a:r>
            <a:r>
              <a:rPr lang="en-US" sz="3600" dirty="0"/>
              <a:t> non-stranded</a:t>
            </a:r>
            <a:endParaRPr lang="pt-BR" sz="3600" dirty="0"/>
          </a:p>
        </p:txBody>
      </p:sp>
      <p:grpSp>
        <p:nvGrpSpPr>
          <p:cNvPr id="10" name="Agrupar 9">
            <a:extLst>
              <a:ext uri="{FF2B5EF4-FFF2-40B4-BE49-F238E27FC236}">
                <a16:creationId xmlns:a16="http://schemas.microsoft.com/office/drawing/2014/main" id="{ECD6C90F-FC1D-D40B-3974-DDE0AE0BAA71}"/>
              </a:ext>
            </a:extLst>
          </p:cNvPr>
          <p:cNvGrpSpPr/>
          <p:nvPr/>
        </p:nvGrpSpPr>
        <p:grpSpPr>
          <a:xfrm>
            <a:off x="4213185" y="236537"/>
            <a:ext cx="3047690" cy="2411427"/>
            <a:chOff x="583659" y="1696996"/>
            <a:chExt cx="4118062" cy="3299417"/>
          </a:xfrm>
        </p:grpSpPr>
        <p:pic>
          <p:nvPicPr>
            <p:cNvPr id="3" name="Imagem 2">
              <a:extLst>
                <a:ext uri="{FF2B5EF4-FFF2-40B4-BE49-F238E27FC236}">
                  <a16:creationId xmlns:a16="http://schemas.microsoft.com/office/drawing/2014/main" id="{E26766D6-4CFA-447E-A0C1-736B17DFCC28}"/>
                </a:ext>
              </a:extLst>
            </p:cNvPr>
            <p:cNvPicPr>
              <a:picLocks noChangeAspect="1"/>
            </p:cNvPicPr>
            <p:nvPr/>
          </p:nvPicPr>
          <p:blipFill>
            <a:blip r:embed="rId2"/>
            <a:stretch>
              <a:fillRect/>
            </a:stretch>
          </p:blipFill>
          <p:spPr>
            <a:xfrm>
              <a:off x="583659" y="1696996"/>
              <a:ext cx="4118062" cy="1754527"/>
            </a:xfrm>
            <a:prstGeom prst="rect">
              <a:avLst/>
            </a:prstGeom>
          </p:spPr>
        </p:pic>
        <p:pic>
          <p:nvPicPr>
            <p:cNvPr id="5" name="Imagem 4">
              <a:extLst>
                <a:ext uri="{FF2B5EF4-FFF2-40B4-BE49-F238E27FC236}">
                  <a16:creationId xmlns:a16="http://schemas.microsoft.com/office/drawing/2014/main" id="{EA14CECB-51B4-C51B-E0C7-949F34E7D84F}"/>
                </a:ext>
              </a:extLst>
            </p:cNvPr>
            <p:cNvPicPr>
              <a:picLocks noChangeAspect="1"/>
            </p:cNvPicPr>
            <p:nvPr/>
          </p:nvPicPr>
          <p:blipFill>
            <a:blip r:embed="rId3"/>
            <a:stretch>
              <a:fillRect/>
            </a:stretch>
          </p:blipFill>
          <p:spPr>
            <a:xfrm>
              <a:off x="583659" y="3444889"/>
              <a:ext cx="4118062" cy="1551524"/>
            </a:xfrm>
            <a:prstGeom prst="rect">
              <a:avLst/>
            </a:prstGeom>
          </p:spPr>
        </p:pic>
      </p:grpSp>
      <p:pic>
        <p:nvPicPr>
          <p:cNvPr id="7" name="Imagem 6">
            <a:extLst>
              <a:ext uri="{FF2B5EF4-FFF2-40B4-BE49-F238E27FC236}">
                <a16:creationId xmlns:a16="http://schemas.microsoft.com/office/drawing/2014/main" id="{C0941B04-A3A9-4B61-A566-292B5777EEDD}"/>
              </a:ext>
            </a:extLst>
          </p:cNvPr>
          <p:cNvPicPr>
            <a:picLocks noChangeAspect="1"/>
          </p:cNvPicPr>
          <p:nvPr/>
        </p:nvPicPr>
        <p:blipFill>
          <a:blip r:embed="rId4"/>
          <a:stretch>
            <a:fillRect/>
          </a:stretch>
        </p:blipFill>
        <p:spPr>
          <a:xfrm>
            <a:off x="2326512" y="3651658"/>
            <a:ext cx="3047690" cy="2402724"/>
          </a:xfrm>
          <a:prstGeom prst="rect">
            <a:avLst/>
          </a:prstGeom>
        </p:spPr>
      </p:pic>
      <p:pic>
        <p:nvPicPr>
          <p:cNvPr id="9" name="Imagem 8">
            <a:extLst>
              <a:ext uri="{FF2B5EF4-FFF2-40B4-BE49-F238E27FC236}">
                <a16:creationId xmlns:a16="http://schemas.microsoft.com/office/drawing/2014/main" id="{22FCEE0C-1D2C-17C9-9FEC-D04E5AB62D70}"/>
              </a:ext>
            </a:extLst>
          </p:cNvPr>
          <p:cNvPicPr>
            <a:picLocks noChangeAspect="1"/>
          </p:cNvPicPr>
          <p:nvPr/>
        </p:nvPicPr>
        <p:blipFill>
          <a:blip r:embed="rId5"/>
          <a:stretch>
            <a:fillRect/>
          </a:stretch>
        </p:blipFill>
        <p:spPr>
          <a:xfrm>
            <a:off x="5871913" y="2754474"/>
            <a:ext cx="3047690" cy="3323110"/>
          </a:xfrm>
          <a:prstGeom prst="rect">
            <a:avLst/>
          </a:prstGeom>
        </p:spPr>
      </p:pic>
      <p:cxnSp>
        <p:nvCxnSpPr>
          <p:cNvPr id="12" name="Conector de Seta Reta 11">
            <a:extLst>
              <a:ext uri="{FF2B5EF4-FFF2-40B4-BE49-F238E27FC236}">
                <a16:creationId xmlns:a16="http://schemas.microsoft.com/office/drawing/2014/main" id="{43691DBA-CB20-0151-6857-2BEA06D44624}"/>
              </a:ext>
            </a:extLst>
          </p:cNvPr>
          <p:cNvCxnSpPr>
            <a:stCxn id="5" idx="2"/>
            <a:endCxn id="7" idx="0"/>
          </p:cNvCxnSpPr>
          <p:nvPr/>
        </p:nvCxnSpPr>
        <p:spPr>
          <a:xfrm flipH="1">
            <a:off x="3850357" y="2647964"/>
            <a:ext cx="1886673" cy="1003694"/>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5" name="Conector de Seta Reta 14">
            <a:extLst>
              <a:ext uri="{FF2B5EF4-FFF2-40B4-BE49-F238E27FC236}">
                <a16:creationId xmlns:a16="http://schemas.microsoft.com/office/drawing/2014/main" id="{10C9F6CF-2DB6-C5B3-75D7-30B7329A4D65}"/>
              </a:ext>
            </a:extLst>
          </p:cNvPr>
          <p:cNvCxnSpPr>
            <a:stCxn id="7" idx="3"/>
          </p:cNvCxnSpPr>
          <p:nvPr/>
        </p:nvCxnSpPr>
        <p:spPr>
          <a:xfrm>
            <a:off x="5374202" y="4853020"/>
            <a:ext cx="497711" cy="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16" name="CaixaDeTexto 15">
            <a:extLst>
              <a:ext uri="{FF2B5EF4-FFF2-40B4-BE49-F238E27FC236}">
                <a16:creationId xmlns:a16="http://schemas.microsoft.com/office/drawing/2014/main" id="{ADE9968B-8F2C-B7E9-6351-07A70471ADDA}"/>
              </a:ext>
            </a:extLst>
          </p:cNvPr>
          <p:cNvSpPr txBox="1"/>
          <p:nvPr/>
        </p:nvSpPr>
        <p:spPr>
          <a:xfrm>
            <a:off x="7302697" y="1001771"/>
            <a:ext cx="1442357" cy="830997"/>
          </a:xfrm>
          <a:prstGeom prst="rect">
            <a:avLst/>
          </a:prstGeom>
          <a:noFill/>
        </p:spPr>
        <p:txBody>
          <a:bodyPr wrap="square" rtlCol="0">
            <a:spAutoFit/>
          </a:bodyPr>
          <a:lstStyle/>
          <a:p>
            <a:r>
              <a:rPr lang="pt-BR" sz="1200" dirty="0"/>
              <a:t>RNA (mRNA </a:t>
            </a:r>
            <a:r>
              <a:rPr lang="pt-BR" sz="1200" dirty="0" err="1"/>
              <a:t>enrichment</a:t>
            </a:r>
            <a:r>
              <a:rPr lang="pt-BR" sz="1200" dirty="0"/>
              <a:t> </a:t>
            </a:r>
            <a:r>
              <a:rPr lang="pt-BR" sz="1200" dirty="0" err="1"/>
              <a:t>or</a:t>
            </a:r>
            <a:r>
              <a:rPr lang="pt-BR" sz="1200" dirty="0"/>
              <a:t> </a:t>
            </a:r>
            <a:r>
              <a:rPr lang="pt-BR" sz="1200" dirty="0" err="1"/>
              <a:t>rRNA</a:t>
            </a:r>
            <a:r>
              <a:rPr lang="pt-BR" sz="1200" dirty="0"/>
              <a:t> </a:t>
            </a:r>
            <a:r>
              <a:rPr lang="pt-BR" sz="1200" dirty="0" err="1"/>
              <a:t>depletion</a:t>
            </a:r>
            <a:r>
              <a:rPr lang="pt-BR" sz="1200" dirty="0"/>
              <a:t>)and </a:t>
            </a:r>
            <a:r>
              <a:rPr lang="pt-BR" sz="1200" b="1" dirty="0" err="1"/>
              <a:t>cDNA</a:t>
            </a:r>
            <a:r>
              <a:rPr lang="pt-BR" sz="1200" dirty="0"/>
              <a:t> </a:t>
            </a:r>
            <a:r>
              <a:rPr lang="pt-BR" sz="1200" dirty="0" err="1"/>
              <a:t>synthesis</a:t>
            </a:r>
            <a:endParaRPr lang="pt-BR" sz="1200" dirty="0"/>
          </a:p>
        </p:txBody>
      </p:sp>
      <p:sp>
        <p:nvSpPr>
          <p:cNvPr id="17" name="CaixaDeTexto 16">
            <a:extLst>
              <a:ext uri="{FF2B5EF4-FFF2-40B4-BE49-F238E27FC236}">
                <a16:creationId xmlns:a16="http://schemas.microsoft.com/office/drawing/2014/main" id="{00EDFB66-2710-91C7-5B24-A407B13BCC24}"/>
              </a:ext>
            </a:extLst>
          </p:cNvPr>
          <p:cNvSpPr txBox="1"/>
          <p:nvPr/>
        </p:nvSpPr>
        <p:spPr>
          <a:xfrm>
            <a:off x="169330" y="4454785"/>
            <a:ext cx="1985800" cy="369332"/>
          </a:xfrm>
          <a:prstGeom prst="rect">
            <a:avLst/>
          </a:prstGeom>
          <a:noFill/>
        </p:spPr>
        <p:txBody>
          <a:bodyPr wrap="none" rtlCol="0">
            <a:spAutoFit/>
          </a:bodyPr>
          <a:lstStyle/>
          <a:p>
            <a:r>
              <a:rPr lang="pt-BR" dirty="0"/>
              <a:t>Library </a:t>
            </a:r>
            <a:r>
              <a:rPr lang="pt-BR" dirty="0" err="1"/>
              <a:t>preparation</a:t>
            </a:r>
            <a:endParaRPr lang="pt-BR" dirty="0"/>
          </a:p>
        </p:txBody>
      </p:sp>
      <p:sp>
        <p:nvSpPr>
          <p:cNvPr id="19" name="CaixaDeTexto 18">
            <a:extLst>
              <a:ext uri="{FF2B5EF4-FFF2-40B4-BE49-F238E27FC236}">
                <a16:creationId xmlns:a16="http://schemas.microsoft.com/office/drawing/2014/main" id="{FBDD2314-A01C-4093-8072-135B3E583CB5}"/>
              </a:ext>
            </a:extLst>
          </p:cNvPr>
          <p:cNvSpPr txBox="1"/>
          <p:nvPr/>
        </p:nvSpPr>
        <p:spPr>
          <a:xfrm>
            <a:off x="-40512" y="6015430"/>
            <a:ext cx="8675225" cy="261610"/>
          </a:xfrm>
          <a:prstGeom prst="rect">
            <a:avLst/>
          </a:prstGeom>
          <a:noFill/>
        </p:spPr>
        <p:txBody>
          <a:bodyPr wrap="square">
            <a:spAutoFit/>
          </a:bodyPr>
          <a:lstStyle/>
          <a:p>
            <a:r>
              <a:rPr lang="pt-BR" sz="1100" dirty="0"/>
              <a:t>https://www.illumina.com/content/dam/illumina-marketing/documents/products/datasheets/datasheet_truseq_sample_prep_kits.pdf</a:t>
            </a:r>
          </a:p>
        </p:txBody>
      </p:sp>
    </p:spTree>
    <p:extLst>
      <p:ext uri="{BB962C8B-B14F-4D97-AF65-F5344CB8AC3E}">
        <p14:creationId xmlns:p14="http://schemas.microsoft.com/office/powerpoint/2010/main" val="297289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C08DC2E7-741C-8714-C30C-5B645157EA21}"/>
              </a:ext>
            </a:extLst>
          </p:cNvPr>
          <p:cNvSpPr>
            <a:spLocks noGrp="1"/>
          </p:cNvSpPr>
          <p:nvPr>
            <p:ph type="title"/>
          </p:nvPr>
        </p:nvSpPr>
        <p:spPr>
          <a:xfrm>
            <a:off x="18704" y="18078"/>
            <a:ext cx="5134682" cy="1723195"/>
          </a:xfrm>
        </p:spPr>
        <p:txBody>
          <a:bodyPr>
            <a:noAutofit/>
          </a:bodyPr>
          <a:lstStyle/>
          <a:p>
            <a:r>
              <a:rPr lang="en-US" sz="3600" dirty="0"/>
              <a:t>Accessing transcriptome information using </a:t>
            </a:r>
            <a:r>
              <a:rPr lang="en-US" sz="3600" dirty="0" err="1"/>
              <a:t>RNASeq</a:t>
            </a:r>
            <a:r>
              <a:rPr lang="en-US" sz="3600" dirty="0"/>
              <a:t> – Illumina </a:t>
            </a:r>
            <a:r>
              <a:rPr lang="en-US" sz="3600" dirty="0" err="1"/>
              <a:t>TruSeq</a:t>
            </a:r>
            <a:r>
              <a:rPr lang="en-US" sz="3600" dirty="0"/>
              <a:t> stranded</a:t>
            </a:r>
            <a:endParaRPr lang="pt-BR" sz="3600" dirty="0"/>
          </a:p>
        </p:txBody>
      </p:sp>
      <p:sp>
        <p:nvSpPr>
          <p:cNvPr id="19" name="CaixaDeTexto 18">
            <a:extLst>
              <a:ext uri="{FF2B5EF4-FFF2-40B4-BE49-F238E27FC236}">
                <a16:creationId xmlns:a16="http://schemas.microsoft.com/office/drawing/2014/main" id="{FBDD2314-A01C-4093-8072-135B3E583CB5}"/>
              </a:ext>
            </a:extLst>
          </p:cNvPr>
          <p:cNvSpPr txBox="1"/>
          <p:nvPr/>
        </p:nvSpPr>
        <p:spPr>
          <a:xfrm>
            <a:off x="-40512" y="6015430"/>
            <a:ext cx="9184512" cy="369332"/>
          </a:xfrm>
          <a:prstGeom prst="rect">
            <a:avLst/>
          </a:prstGeom>
          <a:noFill/>
        </p:spPr>
        <p:txBody>
          <a:bodyPr wrap="square">
            <a:spAutoFit/>
          </a:bodyPr>
          <a:lstStyle/>
          <a:p>
            <a:r>
              <a:rPr lang="pt-BR" sz="900"/>
              <a:t>https://support.illumina.com/content/dam/illumina-support/documents/documentation/chemistry_documentation/samplepreps_truseq/truseq-stranded-mrna-workflow/truseq-stranded-mrna-workflow-reference-1000000040498-00.pdf</a:t>
            </a:r>
            <a:endParaRPr lang="pt-BR" sz="900" dirty="0"/>
          </a:p>
        </p:txBody>
      </p:sp>
      <p:pic>
        <p:nvPicPr>
          <p:cNvPr id="4" name="Imagem 3">
            <a:extLst>
              <a:ext uri="{FF2B5EF4-FFF2-40B4-BE49-F238E27FC236}">
                <a16:creationId xmlns:a16="http://schemas.microsoft.com/office/drawing/2014/main" id="{AFE14050-1728-1350-CE95-337A39405AC5}"/>
              </a:ext>
            </a:extLst>
          </p:cNvPr>
          <p:cNvPicPr>
            <a:picLocks noChangeAspect="1"/>
          </p:cNvPicPr>
          <p:nvPr/>
        </p:nvPicPr>
        <p:blipFill>
          <a:blip r:embed="rId2"/>
          <a:stretch>
            <a:fillRect/>
          </a:stretch>
        </p:blipFill>
        <p:spPr>
          <a:xfrm>
            <a:off x="284478" y="1780494"/>
            <a:ext cx="3910450" cy="1262969"/>
          </a:xfrm>
          <a:prstGeom prst="rect">
            <a:avLst/>
          </a:prstGeom>
        </p:spPr>
      </p:pic>
      <p:pic>
        <p:nvPicPr>
          <p:cNvPr id="8" name="Imagem 7">
            <a:extLst>
              <a:ext uri="{FF2B5EF4-FFF2-40B4-BE49-F238E27FC236}">
                <a16:creationId xmlns:a16="http://schemas.microsoft.com/office/drawing/2014/main" id="{249EDA08-1BE5-80CB-3931-EB2E0B65CA6E}"/>
              </a:ext>
            </a:extLst>
          </p:cNvPr>
          <p:cNvPicPr>
            <a:picLocks noChangeAspect="1"/>
          </p:cNvPicPr>
          <p:nvPr/>
        </p:nvPicPr>
        <p:blipFill>
          <a:blip r:embed="rId3"/>
          <a:stretch>
            <a:fillRect/>
          </a:stretch>
        </p:blipFill>
        <p:spPr>
          <a:xfrm>
            <a:off x="284478" y="3312944"/>
            <a:ext cx="3910450" cy="1262969"/>
          </a:xfrm>
          <a:prstGeom prst="rect">
            <a:avLst/>
          </a:prstGeom>
        </p:spPr>
      </p:pic>
      <p:pic>
        <p:nvPicPr>
          <p:cNvPr id="13" name="Imagem 12">
            <a:extLst>
              <a:ext uri="{FF2B5EF4-FFF2-40B4-BE49-F238E27FC236}">
                <a16:creationId xmlns:a16="http://schemas.microsoft.com/office/drawing/2014/main" id="{75D8F786-32FE-5487-6E78-2486721B75CE}"/>
              </a:ext>
            </a:extLst>
          </p:cNvPr>
          <p:cNvPicPr>
            <a:picLocks noChangeAspect="1"/>
          </p:cNvPicPr>
          <p:nvPr/>
        </p:nvPicPr>
        <p:blipFill>
          <a:blip r:embed="rId4"/>
          <a:stretch>
            <a:fillRect/>
          </a:stretch>
        </p:blipFill>
        <p:spPr>
          <a:xfrm>
            <a:off x="284478" y="4787186"/>
            <a:ext cx="3910450" cy="1262969"/>
          </a:xfrm>
          <a:prstGeom prst="rect">
            <a:avLst/>
          </a:prstGeom>
        </p:spPr>
      </p:pic>
      <p:pic>
        <p:nvPicPr>
          <p:cNvPr id="20" name="Imagem 19">
            <a:extLst>
              <a:ext uri="{FF2B5EF4-FFF2-40B4-BE49-F238E27FC236}">
                <a16:creationId xmlns:a16="http://schemas.microsoft.com/office/drawing/2014/main" id="{33D3207C-8B04-C1DC-105E-E96478D5A392}"/>
              </a:ext>
            </a:extLst>
          </p:cNvPr>
          <p:cNvPicPr>
            <a:picLocks noChangeAspect="1"/>
          </p:cNvPicPr>
          <p:nvPr/>
        </p:nvPicPr>
        <p:blipFill>
          <a:blip r:embed="rId5"/>
          <a:stretch>
            <a:fillRect/>
          </a:stretch>
        </p:blipFill>
        <p:spPr>
          <a:xfrm>
            <a:off x="5233550" y="602214"/>
            <a:ext cx="3910450" cy="2906415"/>
          </a:xfrm>
          <a:prstGeom prst="rect">
            <a:avLst/>
          </a:prstGeom>
        </p:spPr>
      </p:pic>
      <p:pic>
        <p:nvPicPr>
          <p:cNvPr id="22" name="Imagem 21">
            <a:extLst>
              <a:ext uri="{FF2B5EF4-FFF2-40B4-BE49-F238E27FC236}">
                <a16:creationId xmlns:a16="http://schemas.microsoft.com/office/drawing/2014/main" id="{9445AC20-EA6F-8995-BA53-3FB5FD84B8F7}"/>
              </a:ext>
            </a:extLst>
          </p:cNvPr>
          <p:cNvPicPr>
            <a:picLocks noChangeAspect="1"/>
          </p:cNvPicPr>
          <p:nvPr/>
        </p:nvPicPr>
        <p:blipFill>
          <a:blip r:embed="rId6"/>
          <a:stretch>
            <a:fillRect/>
          </a:stretch>
        </p:blipFill>
        <p:spPr>
          <a:xfrm>
            <a:off x="5233550" y="4038744"/>
            <a:ext cx="3910450" cy="1844252"/>
          </a:xfrm>
          <a:prstGeom prst="rect">
            <a:avLst/>
          </a:prstGeom>
        </p:spPr>
      </p:pic>
      <p:cxnSp>
        <p:nvCxnSpPr>
          <p:cNvPr id="25" name="Conector de Seta Reta 24">
            <a:extLst>
              <a:ext uri="{FF2B5EF4-FFF2-40B4-BE49-F238E27FC236}">
                <a16:creationId xmlns:a16="http://schemas.microsoft.com/office/drawing/2014/main" id="{3D8F7EFA-952A-6AFB-8CD7-5C6545401BD0}"/>
              </a:ext>
            </a:extLst>
          </p:cNvPr>
          <p:cNvCxnSpPr>
            <a:cxnSpLocks/>
            <a:stCxn id="4" idx="2"/>
            <a:endCxn id="8" idx="0"/>
          </p:cNvCxnSpPr>
          <p:nvPr/>
        </p:nvCxnSpPr>
        <p:spPr>
          <a:xfrm>
            <a:off x="2239703" y="3043463"/>
            <a:ext cx="0" cy="269481"/>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28" name="Conector de Seta Reta 27">
            <a:extLst>
              <a:ext uri="{FF2B5EF4-FFF2-40B4-BE49-F238E27FC236}">
                <a16:creationId xmlns:a16="http://schemas.microsoft.com/office/drawing/2014/main" id="{98773814-FF38-64B6-FBF2-8BBC293E2ADF}"/>
              </a:ext>
            </a:extLst>
          </p:cNvPr>
          <p:cNvCxnSpPr>
            <a:cxnSpLocks/>
            <a:stCxn id="8" idx="2"/>
            <a:endCxn id="13" idx="0"/>
          </p:cNvCxnSpPr>
          <p:nvPr/>
        </p:nvCxnSpPr>
        <p:spPr>
          <a:xfrm>
            <a:off x="2239703" y="4575913"/>
            <a:ext cx="0" cy="211273"/>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31" name="Conector de Seta Reta 30">
            <a:extLst>
              <a:ext uri="{FF2B5EF4-FFF2-40B4-BE49-F238E27FC236}">
                <a16:creationId xmlns:a16="http://schemas.microsoft.com/office/drawing/2014/main" id="{8D4625A5-187A-140B-0B6A-1420B29AA527}"/>
              </a:ext>
            </a:extLst>
          </p:cNvPr>
          <p:cNvCxnSpPr>
            <a:cxnSpLocks/>
            <a:stCxn id="13" idx="3"/>
            <a:endCxn id="20" idx="1"/>
          </p:cNvCxnSpPr>
          <p:nvPr/>
        </p:nvCxnSpPr>
        <p:spPr>
          <a:xfrm flipV="1">
            <a:off x="4194928" y="2055422"/>
            <a:ext cx="1038622" cy="3363249"/>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34" name="Conector de Seta Reta 33">
            <a:extLst>
              <a:ext uri="{FF2B5EF4-FFF2-40B4-BE49-F238E27FC236}">
                <a16:creationId xmlns:a16="http://schemas.microsoft.com/office/drawing/2014/main" id="{2B197725-A3B4-76DD-5672-E36EE8F65912}"/>
              </a:ext>
            </a:extLst>
          </p:cNvPr>
          <p:cNvCxnSpPr>
            <a:cxnSpLocks/>
            <a:stCxn id="20" idx="2"/>
            <a:endCxn id="22" idx="0"/>
          </p:cNvCxnSpPr>
          <p:nvPr/>
        </p:nvCxnSpPr>
        <p:spPr>
          <a:xfrm>
            <a:off x="7188775" y="3508629"/>
            <a:ext cx="0" cy="530115"/>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38" name="CaixaDeTexto 37">
            <a:extLst>
              <a:ext uri="{FF2B5EF4-FFF2-40B4-BE49-F238E27FC236}">
                <a16:creationId xmlns:a16="http://schemas.microsoft.com/office/drawing/2014/main" id="{38AEC4C8-D226-7D2C-98D9-4AD6458D7E84}"/>
              </a:ext>
            </a:extLst>
          </p:cNvPr>
          <p:cNvSpPr txBox="1"/>
          <p:nvPr/>
        </p:nvSpPr>
        <p:spPr>
          <a:xfrm>
            <a:off x="3150867" y="2053272"/>
            <a:ext cx="434734" cy="261610"/>
          </a:xfrm>
          <a:prstGeom prst="rect">
            <a:avLst/>
          </a:prstGeom>
          <a:noFill/>
        </p:spPr>
        <p:txBody>
          <a:bodyPr wrap="none" rtlCol="0">
            <a:spAutoFit/>
          </a:bodyPr>
          <a:lstStyle/>
          <a:p>
            <a:r>
              <a:rPr lang="pt-BR" sz="1050" dirty="0"/>
              <a:t>RNA</a:t>
            </a:r>
          </a:p>
        </p:txBody>
      </p:sp>
      <p:sp>
        <p:nvSpPr>
          <p:cNvPr id="40" name="CaixaDeTexto 39">
            <a:extLst>
              <a:ext uri="{FF2B5EF4-FFF2-40B4-BE49-F238E27FC236}">
                <a16:creationId xmlns:a16="http://schemas.microsoft.com/office/drawing/2014/main" id="{10DA126C-17E4-3B7E-EA81-97E6B6C45CCC}"/>
              </a:ext>
            </a:extLst>
          </p:cNvPr>
          <p:cNvSpPr txBox="1"/>
          <p:nvPr/>
        </p:nvSpPr>
        <p:spPr>
          <a:xfrm>
            <a:off x="3150867" y="2351380"/>
            <a:ext cx="433132" cy="253916"/>
          </a:xfrm>
          <a:prstGeom prst="rect">
            <a:avLst/>
          </a:prstGeom>
          <a:noFill/>
        </p:spPr>
        <p:txBody>
          <a:bodyPr wrap="none" rtlCol="0">
            <a:spAutoFit/>
          </a:bodyPr>
          <a:lstStyle/>
          <a:p>
            <a:r>
              <a:rPr lang="pt-BR" sz="1050" dirty="0"/>
              <a:t>DNA</a:t>
            </a:r>
          </a:p>
        </p:txBody>
      </p:sp>
      <p:sp>
        <p:nvSpPr>
          <p:cNvPr id="42" name="CaixaDeTexto 41">
            <a:extLst>
              <a:ext uri="{FF2B5EF4-FFF2-40B4-BE49-F238E27FC236}">
                <a16:creationId xmlns:a16="http://schemas.microsoft.com/office/drawing/2014/main" id="{FFED21AF-659C-010F-3D7E-3D9402864C4A}"/>
              </a:ext>
            </a:extLst>
          </p:cNvPr>
          <p:cNvSpPr txBox="1"/>
          <p:nvPr/>
        </p:nvSpPr>
        <p:spPr>
          <a:xfrm>
            <a:off x="3152469" y="3676335"/>
            <a:ext cx="433132" cy="253916"/>
          </a:xfrm>
          <a:prstGeom prst="rect">
            <a:avLst/>
          </a:prstGeom>
          <a:noFill/>
        </p:spPr>
        <p:txBody>
          <a:bodyPr wrap="none" rtlCol="0">
            <a:spAutoFit/>
          </a:bodyPr>
          <a:lstStyle/>
          <a:p>
            <a:r>
              <a:rPr lang="pt-BR" sz="1050" dirty="0"/>
              <a:t>DNA</a:t>
            </a:r>
          </a:p>
        </p:txBody>
      </p:sp>
      <p:sp>
        <p:nvSpPr>
          <p:cNvPr id="44" name="CaixaDeTexto 43">
            <a:extLst>
              <a:ext uri="{FF2B5EF4-FFF2-40B4-BE49-F238E27FC236}">
                <a16:creationId xmlns:a16="http://schemas.microsoft.com/office/drawing/2014/main" id="{9112FA42-C6A8-4F90-5CBE-7450F3CBC5BA}"/>
              </a:ext>
            </a:extLst>
          </p:cNvPr>
          <p:cNvSpPr txBox="1"/>
          <p:nvPr/>
        </p:nvSpPr>
        <p:spPr>
          <a:xfrm>
            <a:off x="3405880" y="4062685"/>
            <a:ext cx="1061509" cy="253916"/>
          </a:xfrm>
          <a:prstGeom prst="rect">
            <a:avLst/>
          </a:prstGeom>
          <a:noFill/>
        </p:spPr>
        <p:txBody>
          <a:bodyPr wrap="none" rtlCol="0">
            <a:spAutoFit/>
          </a:bodyPr>
          <a:lstStyle/>
          <a:p>
            <a:r>
              <a:rPr lang="pt-BR" sz="1050" dirty="0"/>
              <a:t>DNA, </a:t>
            </a:r>
            <a:r>
              <a:rPr lang="pt-BR" sz="1050" dirty="0" err="1"/>
              <a:t>with</a:t>
            </a:r>
            <a:r>
              <a:rPr lang="pt-BR" sz="1050" dirty="0"/>
              <a:t> </a:t>
            </a:r>
            <a:r>
              <a:rPr lang="pt-BR" sz="1050" dirty="0" err="1"/>
              <a:t>dUTP</a:t>
            </a:r>
            <a:endParaRPr lang="pt-BR" sz="1050" dirty="0"/>
          </a:p>
        </p:txBody>
      </p:sp>
      <p:sp>
        <p:nvSpPr>
          <p:cNvPr id="47" name="CaixaDeTexto 46">
            <a:extLst>
              <a:ext uri="{FF2B5EF4-FFF2-40B4-BE49-F238E27FC236}">
                <a16:creationId xmlns:a16="http://schemas.microsoft.com/office/drawing/2014/main" id="{D0E2EC8E-9363-B510-A016-7CB935196CA7}"/>
              </a:ext>
            </a:extLst>
          </p:cNvPr>
          <p:cNvSpPr txBox="1"/>
          <p:nvPr/>
        </p:nvSpPr>
        <p:spPr>
          <a:xfrm>
            <a:off x="5672173" y="5687603"/>
            <a:ext cx="3033203" cy="261610"/>
          </a:xfrm>
          <a:prstGeom prst="rect">
            <a:avLst/>
          </a:prstGeom>
          <a:noFill/>
        </p:spPr>
        <p:txBody>
          <a:bodyPr wrap="none" rtlCol="0">
            <a:spAutoFit/>
          </a:bodyPr>
          <a:lstStyle/>
          <a:p>
            <a:r>
              <a:rPr lang="pt-BR" sz="1100" dirty="0" err="1"/>
              <a:t>Second</a:t>
            </a:r>
            <a:r>
              <a:rPr lang="pt-BR" sz="1100" dirty="0"/>
              <a:t> </a:t>
            </a:r>
            <a:r>
              <a:rPr lang="pt-BR" sz="1100" dirty="0" err="1"/>
              <a:t>strand</a:t>
            </a:r>
            <a:r>
              <a:rPr lang="pt-BR" sz="1100" dirty="0"/>
              <a:t> </a:t>
            </a:r>
            <a:r>
              <a:rPr lang="pt-BR" sz="1100" dirty="0" err="1"/>
              <a:t>amplification</a:t>
            </a:r>
            <a:r>
              <a:rPr lang="pt-BR" sz="1100" dirty="0"/>
              <a:t>  </a:t>
            </a:r>
            <a:r>
              <a:rPr lang="pt-BR" sz="1100" dirty="0" err="1"/>
              <a:t>is</a:t>
            </a:r>
            <a:r>
              <a:rPr lang="pt-BR" sz="1100" dirty="0"/>
              <a:t> </a:t>
            </a:r>
            <a:r>
              <a:rPr lang="pt-BR" sz="1100" dirty="0" err="1"/>
              <a:t>quenched</a:t>
            </a:r>
            <a:r>
              <a:rPr lang="pt-BR" sz="1100" dirty="0"/>
              <a:t> </a:t>
            </a:r>
            <a:r>
              <a:rPr lang="pt-BR" sz="1100" dirty="0" err="1"/>
              <a:t>by</a:t>
            </a:r>
            <a:r>
              <a:rPr lang="pt-BR" sz="1100" dirty="0"/>
              <a:t> </a:t>
            </a:r>
            <a:r>
              <a:rPr lang="pt-BR" sz="1100" dirty="0" err="1"/>
              <a:t>dUTP</a:t>
            </a:r>
            <a:endParaRPr lang="pt-BR" sz="1100" dirty="0"/>
          </a:p>
        </p:txBody>
      </p:sp>
    </p:spTree>
    <p:extLst>
      <p:ext uri="{BB962C8B-B14F-4D97-AF65-F5344CB8AC3E}">
        <p14:creationId xmlns:p14="http://schemas.microsoft.com/office/powerpoint/2010/main" val="1554559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C08DC2E7-741C-8714-C30C-5B645157EA21}"/>
              </a:ext>
            </a:extLst>
          </p:cNvPr>
          <p:cNvSpPr>
            <a:spLocks noGrp="1"/>
          </p:cNvSpPr>
          <p:nvPr>
            <p:ph type="title"/>
          </p:nvPr>
        </p:nvSpPr>
        <p:spPr>
          <a:xfrm>
            <a:off x="18704" y="18078"/>
            <a:ext cx="9125296" cy="1723195"/>
          </a:xfrm>
        </p:spPr>
        <p:txBody>
          <a:bodyPr>
            <a:noAutofit/>
          </a:bodyPr>
          <a:lstStyle/>
          <a:p>
            <a:r>
              <a:rPr lang="en-US" sz="3600" dirty="0"/>
              <a:t>Accessing transcriptome information using Nanopore sequencing</a:t>
            </a:r>
            <a:endParaRPr lang="pt-BR" sz="3600" dirty="0"/>
          </a:p>
        </p:txBody>
      </p:sp>
      <p:sp>
        <p:nvSpPr>
          <p:cNvPr id="19" name="CaixaDeTexto 18">
            <a:extLst>
              <a:ext uri="{FF2B5EF4-FFF2-40B4-BE49-F238E27FC236}">
                <a16:creationId xmlns:a16="http://schemas.microsoft.com/office/drawing/2014/main" id="{FBDD2314-A01C-4093-8072-135B3E583CB5}"/>
              </a:ext>
            </a:extLst>
          </p:cNvPr>
          <p:cNvSpPr txBox="1"/>
          <p:nvPr/>
        </p:nvSpPr>
        <p:spPr>
          <a:xfrm>
            <a:off x="-40512" y="6015430"/>
            <a:ext cx="9184512" cy="230832"/>
          </a:xfrm>
          <a:prstGeom prst="rect">
            <a:avLst/>
          </a:prstGeom>
          <a:noFill/>
        </p:spPr>
        <p:txBody>
          <a:bodyPr wrap="square">
            <a:spAutoFit/>
          </a:bodyPr>
          <a:lstStyle/>
          <a:p>
            <a:r>
              <a:rPr lang="pt-BR" sz="900" dirty="0"/>
              <a:t>https://community.nanoporetech.com/</a:t>
            </a:r>
          </a:p>
        </p:txBody>
      </p:sp>
      <p:sp>
        <p:nvSpPr>
          <p:cNvPr id="2" name="CaixaDeTexto 1">
            <a:extLst>
              <a:ext uri="{FF2B5EF4-FFF2-40B4-BE49-F238E27FC236}">
                <a16:creationId xmlns:a16="http://schemas.microsoft.com/office/drawing/2014/main" id="{B3807B49-D6FA-BB2A-68FF-261BBA093E65}"/>
              </a:ext>
            </a:extLst>
          </p:cNvPr>
          <p:cNvSpPr txBox="1"/>
          <p:nvPr/>
        </p:nvSpPr>
        <p:spPr>
          <a:xfrm>
            <a:off x="1157468" y="1387651"/>
            <a:ext cx="2328073" cy="369332"/>
          </a:xfrm>
          <a:prstGeom prst="rect">
            <a:avLst/>
          </a:prstGeom>
          <a:noFill/>
        </p:spPr>
        <p:txBody>
          <a:bodyPr wrap="none" rtlCol="0">
            <a:spAutoFit/>
          </a:bodyPr>
          <a:lstStyle/>
          <a:p>
            <a:r>
              <a:rPr lang="pt-BR" dirty="0"/>
              <a:t>Direct RNA </a:t>
            </a:r>
            <a:r>
              <a:rPr lang="pt-BR" dirty="0" err="1"/>
              <a:t>sequencing</a:t>
            </a:r>
            <a:endParaRPr lang="pt-BR" dirty="0"/>
          </a:p>
        </p:txBody>
      </p:sp>
      <p:pic>
        <p:nvPicPr>
          <p:cNvPr id="7" name="Imagem 6" descr="Linha do tempo&#10;&#10;Descrição gerada automaticamente">
            <a:extLst>
              <a:ext uri="{FF2B5EF4-FFF2-40B4-BE49-F238E27FC236}">
                <a16:creationId xmlns:a16="http://schemas.microsoft.com/office/drawing/2014/main" id="{115EA983-56C9-C4E3-4B31-55786D8FAE16}"/>
              </a:ext>
            </a:extLst>
          </p:cNvPr>
          <p:cNvPicPr>
            <a:picLocks noChangeAspect="1"/>
          </p:cNvPicPr>
          <p:nvPr/>
        </p:nvPicPr>
        <p:blipFill>
          <a:blip r:embed="rId2"/>
          <a:stretch>
            <a:fillRect/>
          </a:stretch>
        </p:blipFill>
        <p:spPr>
          <a:xfrm>
            <a:off x="18705" y="1871294"/>
            <a:ext cx="4506942" cy="3082671"/>
          </a:xfrm>
          <a:prstGeom prst="rect">
            <a:avLst/>
          </a:prstGeom>
        </p:spPr>
      </p:pic>
      <p:pic>
        <p:nvPicPr>
          <p:cNvPr id="10" name="Imagem 9" descr="Tela de computador com letras e números em fundo preto&#10;&#10;Descrição gerada automaticamente">
            <a:extLst>
              <a:ext uri="{FF2B5EF4-FFF2-40B4-BE49-F238E27FC236}">
                <a16:creationId xmlns:a16="http://schemas.microsoft.com/office/drawing/2014/main" id="{7959CF21-2948-E169-B3D5-6474E3FE6996}"/>
              </a:ext>
            </a:extLst>
          </p:cNvPr>
          <p:cNvPicPr>
            <a:picLocks noChangeAspect="1"/>
          </p:cNvPicPr>
          <p:nvPr/>
        </p:nvPicPr>
        <p:blipFill>
          <a:blip r:embed="rId3"/>
          <a:stretch>
            <a:fillRect/>
          </a:stretch>
        </p:blipFill>
        <p:spPr>
          <a:xfrm>
            <a:off x="4861424" y="1871294"/>
            <a:ext cx="3793346" cy="3082671"/>
          </a:xfrm>
          <a:prstGeom prst="rect">
            <a:avLst/>
          </a:prstGeom>
        </p:spPr>
      </p:pic>
      <p:pic>
        <p:nvPicPr>
          <p:cNvPr id="1034" name="Picture 10" descr="Biosensors | Free Full-Text | Nanopore Technology and Its Applications in  Gene Sequencing | HTML">
            <a:extLst>
              <a:ext uri="{FF2B5EF4-FFF2-40B4-BE49-F238E27FC236}">
                <a16:creationId xmlns:a16="http://schemas.microsoft.com/office/drawing/2014/main" id="{A8DF1372-FD5C-D17C-F1C4-E80D3F830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5541" y="4953965"/>
            <a:ext cx="2252673" cy="1350039"/>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9C9C4314-9B52-ED81-B52A-B94B828EE08D}"/>
              </a:ext>
            </a:extLst>
          </p:cNvPr>
          <p:cNvSpPr txBox="1"/>
          <p:nvPr/>
        </p:nvSpPr>
        <p:spPr>
          <a:xfrm>
            <a:off x="5197090" y="6050431"/>
            <a:ext cx="3067234" cy="215444"/>
          </a:xfrm>
          <a:prstGeom prst="rect">
            <a:avLst/>
          </a:prstGeom>
          <a:noFill/>
        </p:spPr>
        <p:txBody>
          <a:bodyPr wrap="square">
            <a:spAutoFit/>
          </a:bodyPr>
          <a:lstStyle/>
          <a:p>
            <a:r>
              <a:rPr lang="pt-BR" sz="800" dirty="0"/>
              <a:t>https://www.mdpi.com/2079-6374/11/7/214</a:t>
            </a:r>
          </a:p>
        </p:txBody>
      </p:sp>
      <p:sp>
        <p:nvSpPr>
          <p:cNvPr id="4" name="CaixaDeTexto 3">
            <a:extLst>
              <a:ext uri="{FF2B5EF4-FFF2-40B4-BE49-F238E27FC236}">
                <a16:creationId xmlns:a16="http://schemas.microsoft.com/office/drawing/2014/main" id="{D86D4F05-7A76-3EBF-C3D8-88F48CFD7942}"/>
              </a:ext>
            </a:extLst>
          </p:cNvPr>
          <p:cNvSpPr txBox="1"/>
          <p:nvPr/>
        </p:nvSpPr>
        <p:spPr>
          <a:xfrm>
            <a:off x="5594060" y="1371941"/>
            <a:ext cx="1827744" cy="369332"/>
          </a:xfrm>
          <a:prstGeom prst="rect">
            <a:avLst/>
          </a:prstGeom>
          <a:noFill/>
        </p:spPr>
        <p:txBody>
          <a:bodyPr wrap="none" rtlCol="0">
            <a:spAutoFit/>
          </a:bodyPr>
          <a:lstStyle/>
          <a:p>
            <a:r>
              <a:rPr lang="pt-BR" dirty="0" err="1"/>
              <a:t>cDNA</a:t>
            </a:r>
            <a:r>
              <a:rPr lang="pt-BR" dirty="0"/>
              <a:t> </a:t>
            </a:r>
            <a:r>
              <a:rPr lang="pt-BR" dirty="0" err="1"/>
              <a:t>sequencing</a:t>
            </a:r>
            <a:endParaRPr lang="pt-BR" dirty="0"/>
          </a:p>
        </p:txBody>
      </p:sp>
    </p:spTree>
    <p:extLst>
      <p:ext uri="{BB962C8B-B14F-4D97-AF65-F5344CB8AC3E}">
        <p14:creationId xmlns:p14="http://schemas.microsoft.com/office/powerpoint/2010/main" val="424651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C08DC2E7-741C-8714-C30C-5B645157EA21}"/>
              </a:ext>
            </a:extLst>
          </p:cNvPr>
          <p:cNvSpPr>
            <a:spLocks noGrp="1"/>
          </p:cNvSpPr>
          <p:nvPr>
            <p:ph type="title"/>
          </p:nvPr>
        </p:nvSpPr>
        <p:spPr>
          <a:xfrm>
            <a:off x="18704" y="18078"/>
            <a:ext cx="9125296" cy="1723195"/>
          </a:xfrm>
        </p:spPr>
        <p:txBody>
          <a:bodyPr>
            <a:noAutofit/>
          </a:bodyPr>
          <a:lstStyle/>
          <a:p>
            <a:r>
              <a:rPr lang="en-US" sz="3600" dirty="0"/>
              <a:t>Accessing transcriptome information using PacBio </a:t>
            </a:r>
            <a:r>
              <a:rPr lang="en-US" sz="3600" dirty="0" err="1"/>
              <a:t>IsoSeq</a:t>
            </a:r>
            <a:r>
              <a:rPr lang="en-US" sz="3600" dirty="0"/>
              <a:t> </a:t>
            </a:r>
            <a:endParaRPr lang="pt-BR" sz="3600" dirty="0"/>
          </a:p>
        </p:txBody>
      </p:sp>
      <p:sp>
        <p:nvSpPr>
          <p:cNvPr id="19" name="CaixaDeTexto 18">
            <a:extLst>
              <a:ext uri="{FF2B5EF4-FFF2-40B4-BE49-F238E27FC236}">
                <a16:creationId xmlns:a16="http://schemas.microsoft.com/office/drawing/2014/main" id="{FBDD2314-A01C-4093-8072-135B3E583CB5}"/>
              </a:ext>
            </a:extLst>
          </p:cNvPr>
          <p:cNvSpPr txBox="1"/>
          <p:nvPr/>
        </p:nvSpPr>
        <p:spPr>
          <a:xfrm>
            <a:off x="-40512" y="6015430"/>
            <a:ext cx="9184512" cy="230832"/>
          </a:xfrm>
          <a:prstGeom prst="rect">
            <a:avLst/>
          </a:prstGeom>
          <a:noFill/>
        </p:spPr>
        <p:txBody>
          <a:bodyPr wrap="square">
            <a:spAutoFit/>
          </a:bodyPr>
          <a:lstStyle/>
          <a:p>
            <a:r>
              <a:rPr lang="pt-BR" sz="900" dirty="0"/>
              <a:t>https://www.pacb.com/wp-content/uploads/Application-Brief-RNA-sequencing-Best-Practices.pdf</a:t>
            </a:r>
          </a:p>
        </p:txBody>
      </p:sp>
      <p:pic>
        <p:nvPicPr>
          <p:cNvPr id="5" name="Imagem 4" descr="Texto&#10;&#10;Descrição gerada automaticamente">
            <a:extLst>
              <a:ext uri="{FF2B5EF4-FFF2-40B4-BE49-F238E27FC236}">
                <a16:creationId xmlns:a16="http://schemas.microsoft.com/office/drawing/2014/main" id="{7210E45F-2E7E-D524-3BBC-D2F50F4550CF}"/>
              </a:ext>
            </a:extLst>
          </p:cNvPr>
          <p:cNvPicPr>
            <a:picLocks noChangeAspect="1"/>
          </p:cNvPicPr>
          <p:nvPr/>
        </p:nvPicPr>
        <p:blipFill>
          <a:blip r:embed="rId2"/>
          <a:stretch>
            <a:fillRect/>
          </a:stretch>
        </p:blipFill>
        <p:spPr>
          <a:xfrm>
            <a:off x="2980806" y="1429338"/>
            <a:ext cx="3182388" cy="3999323"/>
          </a:xfrm>
          <a:prstGeom prst="rect">
            <a:avLst/>
          </a:prstGeom>
        </p:spPr>
      </p:pic>
    </p:spTree>
    <p:extLst>
      <p:ext uri="{BB962C8B-B14F-4D97-AF65-F5344CB8AC3E}">
        <p14:creationId xmlns:p14="http://schemas.microsoft.com/office/powerpoint/2010/main" val="13078118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19718</TotalTime>
  <Words>2599</Words>
  <Application>Microsoft Office PowerPoint</Application>
  <PresentationFormat>Apresentação na tela (4:3)</PresentationFormat>
  <Paragraphs>286</Paragraphs>
  <Slides>52</Slides>
  <Notes>3</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52</vt:i4>
      </vt:variant>
    </vt:vector>
  </HeadingPairs>
  <TitlesOfParts>
    <vt:vector size="63" baseType="lpstr">
      <vt:lpstr>Arial</vt:lpstr>
      <vt:lpstr>Arial</vt:lpstr>
      <vt:lpstr>Calibri</vt:lpstr>
      <vt:lpstr>Cambria Math</vt:lpstr>
      <vt:lpstr>Georgia</vt:lpstr>
      <vt:lpstr>Harding</vt:lpstr>
      <vt:lpstr>NexusSerif</vt:lpstr>
      <vt:lpstr>Open Sans</vt:lpstr>
      <vt:lpstr>Symbol</vt:lpstr>
      <vt:lpstr>Times New Roman</vt:lpstr>
      <vt:lpstr>Office Theme</vt:lpstr>
      <vt:lpstr>Transcriptomics</vt:lpstr>
      <vt:lpstr>Apresentação do PowerPoint</vt:lpstr>
      <vt:lpstr>Main topics today</vt:lpstr>
      <vt:lpstr>What is the transcriptome</vt:lpstr>
      <vt:lpstr>Apresentação do PowerPoint</vt:lpstr>
      <vt:lpstr>Accessing transcriptome information using RNASeq – Illumina TruSeq non-stranded</vt:lpstr>
      <vt:lpstr>Accessing transcriptome information using RNASeq – Illumina TruSeq stranded</vt:lpstr>
      <vt:lpstr>Accessing transcriptome information using Nanopore sequencing</vt:lpstr>
      <vt:lpstr>Accessing transcriptome information using PacBio IsoSeq </vt:lpstr>
      <vt:lpstr>Apresentação do PowerPoint</vt:lpstr>
      <vt:lpstr>Transcriptome assembly Required for short reads</vt:lpstr>
      <vt:lpstr>Transcriptome assembly</vt:lpstr>
      <vt:lpstr>Transcriptome assembly</vt:lpstr>
      <vt:lpstr>Apresentação do PowerPoint</vt:lpstr>
      <vt:lpstr>https://academic.odasdsadasdasdasdasup.com/g3journal/article/9/fdsaafdasd/755/6026739</vt:lpstr>
      <vt:lpstr>Apresentação do PowerPoint</vt:lpstr>
      <vt:lpstr>Pan-transcriptomes Pan-genomes</vt:lpstr>
      <vt:lpstr>Pan-transcriptomes / Pan-genomes Methods</vt:lpstr>
      <vt:lpstr>Lessons from human genome sequencing in Africa</vt:lpstr>
      <vt:lpstr>Pan-Zea genome</vt:lpstr>
      <vt:lpstr>Apresentação do PowerPoint</vt:lpstr>
      <vt:lpstr>Apresentação do PowerPoint</vt:lpstr>
      <vt:lpstr>Apresentação do PowerPoint</vt:lpstr>
      <vt:lpstr>Computing expression values from RNA sequencing</vt:lpstr>
      <vt:lpstr>How to compute expression levels by sequencing RNA molecules?</vt:lpstr>
      <vt:lpstr>Normalizing expression levels </vt:lpstr>
      <vt:lpstr>Multi-mapped reads and expression quantification</vt:lpstr>
      <vt:lpstr>Sample composition is important</vt:lpstr>
      <vt:lpstr>Differential gene expression</vt:lpstr>
      <vt:lpstr>Apresentação do PowerPoint</vt:lpstr>
      <vt:lpstr>Apresentação do PowerPoint</vt:lpstr>
      <vt:lpstr>Basics of networks</vt:lpstr>
      <vt:lpstr>Basics of networks</vt:lpstr>
      <vt:lpstr>Gene Regulatory Networks (GRNs)</vt:lpstr>
      <vt:lpstr>Co-expression networks can be a proxy for GRNs</vt:lpstr>
      <vt:lpstr>Evaluating Co-expression The easy case</vt:lpstr>
      <vt:lpstr>Apresentação do PowerPoint</vt:lpstr>
      <vt:lpstr>Apresentação do PowerPoint</vt:lpstr>
      <vt:lpstr>Apresentação do PowerPoint</vt:lpstr>
      <vt:lpstr>Apresentação do PowerPoint</vt:lpstr>
      <vt:lpstr>Tools to mine molecular and phenotypic data for plants</vt:lpstr>
      <vt:lpstr>Tools to mine molecular and phenotypic data for plants</vt:lpstr>
      <vt:lpstr>Tools to mine molecular and phenotypic data for plants</vt:lpstr>
      <vt:lpstr>Tools to mine molecular and phenotypic data for plants</vt:lpstr>
      <vt:lpstr>Tools to mine molecular and phenotypic data for plants</vt:lpstr>
      <vt:lpstr>Navigating to evolutionary related genes with expression profiles</vt:lpstr>
      <vt:lpstr>Species in ePlant</vt:lpstr>
      <vt:lpstr>Exploiting co-expression networks across species</vt:lpstr>
      <vt:lpstr>Apresentação do PowerPoint</vt:lpstr>
      <vt:lpstr>CoNekT</vt:lpstr>
      <vt:lpstr>CoNekT – Grasses @ CENA/USP</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 Dr. rer. nat. Diego Mauricio Riaño-Pachón</dc:title>
  <dc:creator>Diego Mauricio Riaño Pachón</dc:creator>
  <cp:lastModifiedBy>Diego Mauricio Riaño Pachón</cp:lastModifiedBy>
  <cp:revision>37</cp:revision>
  <cp:lastPrinted>2018-09-14T06:30:23Z</cp:lastPrinted>
  <dcterms:created xsi:type="dcterms:W3CDTF">2018-08-16T16:11:48Z</dcterms:created>
  <dcterms:modified xsi:type="dcterms:W3CDTF">2023-11-07T00:51:09Z</dcterms:modified>
</cp:coreProperties>
</file>