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2" r:id="rId6"/>
    <p:sldId id="269" r:id="rId7"/>
    <p:sldId id="263" r:id="rId8"/>
    <p:sldId id="270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 showGuides="1">
      <p:cViewPr varScale="1">
        <p:scale>
          <a:sx n="89" d="100"/>
          <a:sy n="89" d="100"/>
        </p:scale>
        <p:origin x="1310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838FF2-3A59-4544-8731-A2F9ADA358C2}" type="datetimeFigureOut">
              <a:rPr lang="pt-BR" smtClean="0"/>
              <a:t>15/05/2020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1EBDCA-3D2A-4E18-B21C-6C7B1522E7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84321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7FFF4-232B-42D8-837B-66DD4C6D6E57}" type="datetimeFigureOut">
              <a:rPr lang="pt-BR" smtClean="0"/>
              <a:t>15/05/2020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5239B-CDB6-41CA-AA50-65F461C954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0948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7FFF4-232B-42D8-837B-66DD4C6D6E57}" type="datetimeFigureOut">
              <a:rPr lang="pt-BR" smtClean="0"/>
              <a:t>15/05/2020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5239B-CDB6-41CA-AA50-65F461C954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7774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7FFF4-232B-42D8-837B-66DD4C6D6E57}" type="datetimeFigureOut">
              <a:rPr lang="pt-BR" smtClean="0"/>
              <a:t>15/05/2020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5239B-CDB6-41CA-AA50-65F461C954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2149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7FFF4-232B-42D8-837B-66DD4C6D6E57}" type="datetimeFigureOut">
              <a:rPr lang="pt-BR" smtClean="0"/>
              <a:t>15/05/2020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5239B-CDB6-41CA-AA50-65F461C954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023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7FFF4-232B-42D8-837B-66DD4C6D6E57}" type="datetimeFigureOut">
              <a:rPr lang="pt-BR" smtClean="0"/>
              <a:t>15/05/2020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5239B-CDB6-41CA-AA50-65F461C954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7161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7FFF4-232B-42D8-837B-66DD4C6D6E57}" type="datetimeFigureOut">
              <a:rPr lang="pt-BR" smtClean="0"/>
              <a:t>15/05/2020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5239B-CDB6-41CA-AA50-65F461C954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3890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7FFF4-232B-42D8-837B-66DD4C6D6E57}" type="datetimeFigureOut">
              <a:rPr lang="pt-BR" smtClean="0"/>
              <a:t>15/05/2020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5239B-CDB6-41CA-AA50-65F461C954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8780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7FFF4-232B-42D8-837B-66DD4C6D6E57}" type="datetimeFigureOut">
              <a:rPr lang="pt-BR" smtClean="0"/>
              <a:t>15/05/2020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5239B-CDB6-41CA-AA50-65F461C954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9778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7FFF4-232B-42D8-837B-66DD4C6D6E57}" type="datetimeFigureOut">
              <a:rPr lang="pt-BR" smtClean="0"/>
              <a:t>15/05/2020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5239B-CDB6-41CA-AA50-65F461C954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735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7FFF4-232B-42D8-837B-66DD4C6D6E57}" type="datetimeFigureOut">
              <a:rPr lang="pt-BR" smtClean="0"/>
              <a:t>15/05/2020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5239B-CDB6-41CA-AA50-65F461C954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0499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7FFF4-232B-42D8-837B-66DD4C6D6E57}" type="datetimeFigureOut">
              <a:rPr lang="pt-BR" smtClean="0"/>
              <a:t>15/05/2020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5239B-CDB6-41CA-AA50-65F461C954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9872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C7FFF4-232B-42D8-837B-66DD4C6D6E57}" type="datetimeFigureOut">
              <a:rPr lang="pt-BR" smtClean="0"/>
              <a:t>15/05/2020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5239B-CDB6-41CA-AA50-65F461C954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3231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Paridade entre Opções de Venda e Compra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72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92964" y="197346"/>
            <a:ext cx="8487052" cy="3770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75" lvl="0" indent="-1793875" algn="ctr">
              <a:spcAft>
                <a:spcPts val="600"/>
              </a:spcAft>
            </a:pP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Exemplo 2</a:t>
            </a:r>
          </a:p>
          <a:p>
            <a:pPr lvl="0" algn="just">
              <a:spcAft>
                <a:spcPts val="600"/>
              </a:spcAft>
            </a:pP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Considere que o preço do ativo seja de $ 31, o preço de exercício seja $ 30, a taxa de juro livre de risco seja de 10% a.a., o preço da opção de compra europeia para três meses seja de $ 3 e o preço de uma opção de venda europeia para três meses seja de $ 1. Nesse caso:</a:t>
            </a:r>
          </a:p>
          <a:p>
            <a:pPr marL="355600" indent="-3556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8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Carteira A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 + Xe</a:t>
            </a:r>
            <a:r>
              <a:rPr lang="pt-BR" sz="28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pt-BR" sz="2800" baseline="30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rT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endParaRPr lang="pt-BR" sz="2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5600" indent="-3556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8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Carteira </a:t>
            </a:r>
            <a:r>
              <a:rPr lang="pt-BR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 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 =</a:t>
            </a:r>
          </a:p>
        </p:txBody>
      </p:sp>
    </p:spTree>
    <p:extLst>
      <p:ext uri="{BB962C8B-B14F-4D97-AF65-F5344CB8AC3E}">
        <p14:creationId xmlns:p14="http://schemas.microsoft.com/office/powerpoint/2010/main" val="3880577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92964" y="197346"/>
            <a:ext cx="8487052" cy="3770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75" lvl="0" indent="-1793875" algn="ctr">
              <a:spcAft>
                <a:spcPts val="600"/>
              </a:spcAft>
            </a:pP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Exemplo 2</a:t>
            </a:r>
          </a:p>
          <a:p>
            <a:pPr lvl="0" algn="just">
              <a:spcAft>
                <a:spcPts val="600"/>
              </a:spcAft>
            </a:pP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Considere que o preço do ativo seja de $ 31, o preço de exercício seja $ 30, a taxa de juro livre de risco seja de 10% a.a., o preço da opção de compra europeia para três meses seja de $ 3 e o preço de uma opção de venda europeia para três meses seja de $ 1. Nesse caso:</a:t>
            </a:r>
          </a:p>
          <a:p>
            <a:pPr marL="355600" indent="-3556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8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Carteira A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 + Xe</a:t>
            </a:r>
            <a:r>
              <a:rPr lang="pt-BR" sz="28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pt-BR" sz="2800" baseline="30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rT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+ 30e</a:t>
            </a:r>
            <a:r>
              <a:rPr lang="pt-BR" sz="2800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-0,10x0,25</a:t>
            </a: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32,26</a:t>
            </a:r>
            <a:endParaRPr lang="pt-B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5600" indent="-3556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8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Carteira </a:t>
            </a:r>
            <a:r>
              <a:rPr lang="pt-BR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 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 = 1 + 31 = 32,00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988288" y="4476306"/>
            <a:ext cx="45294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i="1" dirty="0" smtClean="0">
                <a:solidFill>
                  <a:srgbClr val="C00000"/>
                </a:solidFill>
              </a:rPr>
              <a:t>Carteira A </a:t>
            </a:r>
            <a:r>
              <a:rPr lang="pt-BR" sz="2800" dirty="0" smtClean="0">
                <a:solidFill>
                  <a:srgbClr val="C00000"/>
                </a:solidFill>
              </a:rPr>
              <a:t>está superavaliada em relação à </a:t>
            </a:r>
            <a:r>
              <a:rPr lang="pt-BR" sz="2800" i="1" dirty="0">
                <a:solidFill>
                  <a:srgbClr val="C00000"/>
                </a:solidFill>
              </a:rPr>
              <a:t>C</a:t>
            </a:r>
            <a:r>
              <a:rPr lang="pt-BR" sz="2800" i="1" dirty="0" smtClean="0">
                <a:solidFill>
                  <a:srgbClr val="C00000"/>
                </a:solidFill>
              </a:rPr>
              <a:t>arteira C</a:t>
            </a:r>
            <a:endParaRPr lang="pt-BR" sz="28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220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92964" y="197346"/>
            <a:ext cx="8487052" cy="2600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75" lvl="0" indent="-1793875" algn="ctr">
              <a:spcAft>
                <a:spcPts val="600"/>
              </a:spcAft>
            </a:pP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Exemplo 1</a:t>
            </a:r>
          </a:p>
          <a:p>
            <a:pPr lvl="0" algn="just">
              <a:spcAft>
                <a:spcPts val="600"/>
              </a:spcAft>
            </a:pPr>
            <a:r>
              <a:rPr lang="pt-B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Considere que o preço do ativo seja de $ 31, o preço de exercício seja $ 30, a taxa de juro livre de risco seja de 10% a.a., o preço da opção de compra europeia para três meses seja de $ 3 e o preço de uma opção de venda europeia para três meses seja de $ 1. Nesse caso:</a:t>
            </a:r>
          </a:p>
          <a:p>
            <a:pPr marL="355600" indent="-3556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0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Carteira A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 + Xe</a:t>
            </a:r>
            <a:r>
              <a:rPr lang="pt-BR" sz="20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pt-BR" sz="2000" baseline="30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rT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pt-B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+ 30e</a:t>
            </a:r>
            <a:r>
              <a:rPr lang="pt-BR" sz="2000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-0,10x0,25</a:t>
            </a:r>
            <a:r>
              <a:rPr lang="pt-B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32,26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5600" indent="-3556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0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Carteira </a:t>
            </a:r>
            <a:r>
              <a:rPr lang="pt-BR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pt-B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 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pt-B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 = 1 + 31 = 32,00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92964" y="3081112"/>
            <a:ext cx="2707691" cy="23083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Estratégia:</a:t>
            </a:r>
          </a:p>
          <a:p>
            <a:pPr marL="342900" indent="-342900">
              <a:buAutoNum type="arabicPeriod"/>
            </a:pPr>
            <a:r>
              <a:rPr lang="pt-BR" sz="2400" dirty="0">
                <a:solidFill>
                  <a:srgbClr val="FF0000"/>
                </a:solidFill>
              </a:rPr>
              <a:t>Vender </a:t>
            </a:r>
            <a:r>
              <a:rPr lang="pt-BR" sz="2400" dirty="0" smtClean="0">
                <a:solidFill>
                  <a:srgbClr val="FF0000"/>
                </a:solidFill>
              </a:rPr>
              <a:t>a opção de compra</a:t>
            </a:r>
          </a:p>
          <a:p>
            <a:pPr marL="342900" indent="-342900">
              <a:buAutoNum type="arabicPeriod"/>
            </a:pPr>
            <a:r>
              <a:rPr lang="pt-BR" sz="2400" dirty="0">
                <a:solidFill>
                  <a:srgbClr val="FF0000"/>
                </a:solidFill>
              </a:rPr>
              <a:t>Comprar</a:t>
            </a:r>
            <a:r>
              <a:rPr lang="pt-BR" sz="2400" dirty="0" smtClean="0">
                <a:solidFill>
                  <a:srgbClr val="FF0000"/>
                </a:solidFill>
              </a:rPr>
              <a:t> a opção de venda</a:t>
            </a:r>
          </a:p>
          <a:p>
            <a:pPr marL="342900" indent="-342900">
              <a:buAutoNum type="arabicPeriod"/>
            </a:pPr>
            <a:r>
              <a:rPr lang="pt-BR" sz="2400" dirty="0">
                <a:solidFill>
                  <a:srgbClr val="FF0000"/>
                </a:solidFill>
              </a:rPr>
              <a:t>Comprar</a:t>
            </a:r>
            <a:r>
              <a:rPr lang="pt-BR" sz="2400" dirty="0" smtClean="0">
                <a:solidFill>
                  <a:srgbClr val="FF0000"/>
                </a:solidFill>
              </a:rPr>
              <a:t> o ativo</a:t>
            </a:r>
            <a:endParaRPr lang="pt-BR" sz="2400" dirty="0">
              <a:solidFill>
                <a:srgbClr val="FF0000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3182643" y="3081112"/>
            <a:ext cx="5730537" cy="3354765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pt-BR" sz="24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Resultado:</a:t>
            </a:r>
          </a:p>
          <a:p>
            <a:pPr algn="just">
              <a:spcAft>
                <a:spcPts val="600"/>
              </a:spcAft>
            </a:pPr>
            <a:r>
              <a:rPr lang="pt-BR" sz="24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Fluxo de caixa inicial: 3 – 1 – 31 </a:t>
            </a:r>
            <a:r>
              <a:rPr lang="pt-BR" sz="2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pt-BR" sz="24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-29,00</a:t>
            </a:r>
            <a:endParaRPr lang="pt-BR" sz="24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pt-BR" sz="24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Financiando </a:t>
            </a:r>
            <a:r>
              <a:rPr lang="pt-BR" sz="2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esse valor à taxa livre de risco, em três meses</a:t>
            </a:r>
            <a:r>
              <a:rPr lang="pt-BR" sz="24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29e</a:t>
            </a:r>
            <a:r>
              <a:rPr lang="pt-BR" sz="2400" baseline="300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0,10x0,25</a:t>
            </a:r>
            <a:r>
              <a:rPr lang="pt-BR" sz="24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pt-BR" sz="24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29,73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o preço do ativo, em três meses, for &gt; $ 30 </a:t>
            </a:r>
            <a:r>
              <a:rPr lang="pt-BR" sz="24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 </a:t>
            </a:r>
            <a:r>
              <a:rPr lang="pt-BR" sz="2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é exercida </a:t>
            </a:r>
            <a:r>
              <a:rPr lang="pt-BR" sz="24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a opção de compra e não exerce a opção de venda</a:t>
            </a:r>
          </a:p>
          <a:p>
            <a:pPr algn="just">
              <a:spcAft>
                <a:spcPts val="600"/>
              </a:spcAft>
            </a:pPr>
            <a:r>
              <a:rPr lang="pt-BR" sz="24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Resultado: -$ 29,73 </a:t>
            </a:r>
            <a:r>
              <a:rPr lang="pt-BR" sz="2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+</a:t>
            </a:r>
            <a:r>
              <a:rPr lang="pt-BR" sz="24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 $ 30 = $ 0,27</a:t>
            </a:r>
            <a:endParaRPr lang="pt-BR" sz="24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2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92964" y="197346"/>
            <a:ext cx="8487052" cy="2600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75" lvl="0" indent="-1793875" algn="ctr">
              <a:spcAft>
                <a:spcPts val="600"/>
              </a:spcAft>
            </a:pP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Exemplo 1</a:t>
            </a:r>
          </a:p>
          <a:p>
            <a:pPr lvl="0" algn="just">
              <a:spcAft>
                <a:spcPts val="600"/>
              </a:spcAft>
            </a:pPr>
            <a:r>
              <a:rPr lang="pt-B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Considere que o preço do ativo seja de $ 31, o preço de exercício seja $ 30, a taxa de juro livre de risco seja de 10% a.a., o preço da opção de compra europeia para três meses seja de $ 3 e o preço de uma opção de venda europeia para três meses seja de $ 2,25. Nesse caso:</a:t>
            </a:r>
          </a:p>
          <a:p>
            <a:pPr marL="355600" indent="-3556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0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Carteira A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 + Xe</a:t>
            </a:r>
            <a:r>
              <a:rPr lang="pt-BR" sz="20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pt-BR" sz="2000" baseline="30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rT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pt-B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+ 30e</a:t>
            </a:r>
            <a:r>
              <a:rPr lang="pt-BR" sz="2000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-0,10x0,25</a:t>
            </a:r>
            <a:r>
              <a:rPr lang="pt-B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32,26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5600" indent="-3556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0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Carteira </a:t>
            </a:r>
            <a:r>
              <a:rPr lang="pt-BR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pt-B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 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pt-B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 = 2,25 + 31 = 33,25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92964" y="3081112"/>
            <a:ext cx="2707691" cy="23083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Estratégia:</a:t>
            </a:r>
          </a:p>
          <a:p>
            <a:pPr marL="342900" indent="-342900">
              <a:buAutoNum type="arabicPeriod"/>
            </a:pPr>
            <a:r>
              <a:rPr lang="pt-BR" sz="2400" dirty="0" smtClean="0">
                <a:solidFill>
                  <a:srgbClr val="FF0000"/>
                </a:solidFill>
              </a:rPr>
              <a:t>Comprar a opção de compra</a:t>
            </a:r>
          </a:p>
          <a:p>
            <a:pPr marL="342900" indent="-342900">
              <a:buAutoNum type="arabicPeriod"/>
            </a:pPr>
            <a:r>
              <a:rPr lang="pt-BR" sz="2400" dirty="0" smtClean="0">
                <a:solidFill>
                  <a:srgbClr val="FF0000"/>
                </a:solidFill>
              </a:rPr>
              <a:t>Vender a opção de venda</a:t>
            </a:r>
          </a:p>
          <a:p>
            <a:pPr marL="342900" indent="-342900">
              <a:buAutoNum type="arabicPeriod"/>
            </a:pPr>
            <a:r>
              <a:rPr lang="pt-BR" sz="2400" dirty="0" smtClean="0">
                <a:solidFill>
                  <a:srgbClr val="FF0000"/>
                </a:solidFill>
              </a:rPr>
              <a:t>Vender o ativo</a:t>
            </a:r>
            <a:endParaRPr lang="pt-BR" sz="2400" dirty="0">
              <a:solidFill>
                <a:srgbClr val="FF0000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3182643" y="3081112"/>
            <a:ext cx="5730537" cy="3416320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pt-BR" sz="24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Resultado:</a:t>
            </a:r>
          </a:p>
          <a:p>
            <a:pPr algn="just">
              <a:spcAft>
                <a:spcPts val="600"/>
              </a:spcAft>
            </a:pPr>
            <a:r>
              <a:rPr lang="pt-BR" sz="2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Fluxo de caixa inicial: 3 – 1 – 31 = -29,00</a:t>
            </a:r>
          </a:p>
          <a:p>
            <a:pPr algn="just">
              <a:spcAft>
                <a:spcPts val="600"/>
              </a:spcAft>
            </a:pPr>
            <a:r>
              <a:rPr lang="pt-BR" sz="2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Financiando esse valor à taxa livre de risco, em três meses: 29e</a:t>
            </a:r>
            <a:r>
              <a:rPr lang="pt-BR" sz="2400" baseline="300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0,10x0,25</a:t>
            </a:r>
            <a:r>
              <a:rPr lang="pt-BR" sz="2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29,73</a:t>
            </a:r>
          </a:p>
          <a:p>
            <a:pPr algn="just">
              <a:spcAft>
                <a:spcPts val="600"/>
              </a:spcAft>
            </a:pPr>
            <a:endParaRPr lang="pt-BR" sz="1400" dirty="0" smtClean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endParaRPr lang="pt-BR" sz="20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endParaRPr lang="pt-BR" sz="2800" dirty="0" smtClean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endParaRPr lang="pt-BR" sz="2800" dirty="0" smtClean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3182643" y="4776250"/>
            <a:ext cx="5730537" cy="164660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o preço do ativo, em três meses, for &lt; $ 30 </a:t>
            </a:r>
            <a:r>
              <a:rPr lang="pt-BR" sz="24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 não é </a:t>
            </a:r>
            <a:r>
              <a:rPr lang="pt-BR" sz="2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exercida a opção de compra e </a:t>
            </a:r>
            <a:r>
              <a:rPr lang="pt-BR" sz="24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exerce </a:t>
            </a:r>
            <a:r>
              <a:rPr lang="pt-BR" sz="2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a opção de </a:t>
            </a:r>
            <a:r>
              <a:rPr lang="pt-BR" sz="24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venda</a:t>
            </a:r>
          </a:p>
          <a:p>
            <a:pPr algn="just">
              <a:spcAft>
                <a:spcPts val="600"/>
              </a:spcAft>
            </a:pPr>
            <a:r>
              <a:rPr lang="pt-BR" sz="24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Resultado</a:t>
            </a:r>
            <a:r>
              <a:rPr lang="pt-BR" sz="240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: </a:t>
            </a:r>
            <a:r>
              <a:rPr lang="pt-BR" sz="240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-$ 29,73 + $ 30 = $ </a:t>
            </a:r>
            <a:r>
              <a:rPr lang="pt-BR" sz="240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0,27</a:t>
            </a:r>
            <a:endParaRPr lang="pt-BR" sz="240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571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92964" y="197346"/>
            <a:ext cx="8353887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600"/>
              </a:spcAft>
            </a:pPr>
            <a:r>
              <a:rPr lang="pt-BR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Considere duas carteiras:</a:t>
            </a:r>
          </a:p>
          <a:p>
            <a:pPr marL="1793875" lvl="0" indent="-1793875" algn="just">
              <a:spcAft>
                <a:spcPts val="600"/>
              </a:spcAft>
            </a:pPr>
            <a:endParaRPr lang="pt-BR" sz="2800" i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93875" lvl="0" indent="-1793875" algn="just">
              <a:spcAft>
                <a:spcPts val="600"/>
              </a:spcAft>
            </a:pPr>
            <a:r>
              <a:rPr lang="pt-BR" sz="28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Carteira A</a:t>
            </a: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uma opção de compra europeia mais uma quantia em dinheiro igual a Xe</a:t>
            </a:r>
            <a:r>
              <a:rPr lang="pt-BR" sz="2800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pt-BR" sz="2800" baseline="30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rT</a:t>
            </a:r>
            <a:endParaRPr lang="pt-BR" sz="2800" baseline="30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93875" indent="-1793875" algn="just">
              <a:spcAft>
                <a:spcPts val="600"/>
              </a:spcAft>
            </a:pPr>
            <a:endParaRPr lang="pt-BR" sz="2800" i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93875" indent="-1793875" algn="just">
              <a:spcAft>
                <a:spcPts val="600"/>
              </a:spcAft>
            </a:pPr>
            <a:r>
              <a:rPr lang="pt-BR" sz="28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Carteira C</a:t>
            </a: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uma opção de </a:t>
            </a: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venda 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europeia mais um ativo</a:t>
            </a:r>
          </a:p>
          <a:p>
            <a:pPr marL="1793875" indent="-1793875" algn="just">
              <a:spcAft>
                <a:spcPts val="600"/>
              </a:spcAft>
            </a:pPr>
            <a:endParaRPr lang="pt-BR" sz="2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93875" indent="-1793875" algn="just">
              <a:spcAft>
                <a:spcPts val="600"/>
              </a:spcAft>
            </a:pP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vencimento das </a:t>
            </a: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opções, ambas valem:</a:t>
            </a:r>
          </a:p>
          <a:p>
            <a:pPr marL="1793875" indent="-1793875" algn="ctr">
              <a:spcAft>
                <a:spcPts val="600"/>
              </a:spcAft>
            </a:pPr>
            <a:r>
              <a:rPr lang="pt-BR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pt-BR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áx</a:t>
            </a: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(S</a:t>
            </a:r>
            <a:r>
              <a:rPr lang="pt-BR" sz="2800" baseline="-25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X)</a:t>
            </a:r>
          </a:p>
          <a:p>
            <a:pPr marL="1793875" indent="-1793875" algn="ctr">
              <a:spcAft>
                <a:spcPts val="600"/>
              </a:spcAft>
            </a:pPr>
            <a:endParaRPr lang="pt-BR" sz="2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Como no vencimento das opções os valores são iguais, então o valor presente das carteiras também são iguais:</a:t>
            </a:r>
          </a:p>
          <a:p>
            <a:pPr marL="1793875" lvl="0" indent="-1793875" algn="ctr">
              <a:spcAft>
                <a:spcPts val="600"/>
              </a:spcAft>
            </a:pP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 + Xe</a:t>
            </a:r>
            <a:r>
              <a:rPr lang="pt-BR" sz="2800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pt-BR" sz="2800" baseline="30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rT</a:t>
            </a: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p + S</a:t>
            </a:r>
            <a:endParaRPr lang="pt-B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36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92964" y="197346"/>
            <a:ext cx="8353887" cy="5647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75" lvl="0" indent="-1793875" algn="ctr">
              <a:spcAft>
                <a:spcPts val="600"/>
              </a:spcAft>
            </a:pP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 + Xe</a:t>
            </a:r>
            <a:r>
              <a:rPr lang="pt-BR" sz="2800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pt-BR" sz="2800" baseline="30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rT</a:t>
            </a: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p + S</a:t>
            </a:r>
          </a:p>
          <a:p>
            <a:pPr marL="1793875" lvl="0" indent="-1793875" algn="ctr">
              <a:spcAft>
                <a:spcPts val="600"/>
              </a:spcAft>
            </a:pPr>
            <a:endParaRPr lang="pt-BR" sz="2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600"/>
              </a:spcAft>
            </a:pP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Essa relação é conhecida como </a:t>
            </a:r>
            <a:r>
              <a:rPr lang="pt-B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paridade entre opções de venda e compra</a:t>
            </a: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0" algn="just">
              <a:spcAft>
                <a:spcPts val="600"/>
              </a:spcAft>
            </a:pPr>
            <a:endParaRPr lang="pt-B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Ela revela que o valor de uma opção de compra europeia, com certos preços de exercício e data de vencimento, pode ser deduzido do valor de uma opção de venda europeia com os mesmos preços de exercício e data de vencimento, e vice-versa.</a:t>
            </a:r>
          </a:p>
          <a:p>
            <a:pPr marL="457200" lvl="0" indent="-4572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essa equação não for consistente, haverá  oportunidade de arbitragem.</a:t>
            </a:r>
            <a:endParaRPr lang="pt-B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53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92964" y="197346"/>
            <a:ext cx="8487052" cy="3770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75" lvl="0" indent="-1793875" algn="ctr">
              <a:spcAft>
                <a:spcPts val="600"/>
              </a:spcAft>
            </a:pP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Exemplo 1</a:t>
            </a:r>
          </a:p>
          <a:p>
            <a:pPr lvl="0" algn="just">
              <a:spcAft>
                <a:spcPts val="600"/>
              </a:spcAft>
            </a:pP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Considere que o preço do ativo seja de $ 31, o preço de exercício seja $ 30, a taxa de juro livre de risco seja de 10% a.a., o preço da opção de compra europeia para três meses seja de $ 3 e o preço de uma opção de venda europeia para três meses seja de $ 2,25. Nesse caso:</a:t>
            </a:r>
          </a:p>
          <a:p>
            <a:pPr marL="355600" indent="-3556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8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Carteira A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 + Xe</a:t>
            </a:r>
            <a:r>
              <a:rPr lang="pt-BR" sz="28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pt-BR" sz="2800" baseline="30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rT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endParaRPr lang="pt-BR" sz="2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5600" indent="-3556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8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Carteira </a:t>
            </a:r>
            <a:r>
              <a:rPr lang="pt-BR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 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 =</a:t>
            </a:r>
          </a:p>
        </p:txBody>
      </p:sp>
    </p:spTree>
    <p:extLst>
      <p:ext uri="{BB962C8B-B14F-4D97-AF65-F5344CB8AC3E}">
        <p14:creationId xmlns:p14="http://schemas.microsoft.com/office/powerpoint/2010/main" val="934375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92964" y="197346"/>
            <a:ext cx="8487052" cy="3770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75" lvl="0" indent="-1793875" algn="ctr">
              <a:spcAft>
                <a:spcPts val="600"/>
              </a:spcAft>
            </a:pP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Exemplo 1</a:t>
            </a:r>
          </a:p>
          <a:p>
            <a:pPr lvl="0" algn="just">
              <a:spcAft>
                <a:spcPts val="600"/>
              </a:spcAft>
            </a:pP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Considere que o preço do ativo seja de $ 31, o preço de exercício seja $ 30, a taxa de juro livre de risco seja de 10% a.a., o preço da opção de compra europeia para três meses seja de $ 3 e o preço de uma opção de venda europeia para três meses seja de $ 2,25. Nesse caso:</a:t>
            </a:r>
          </a:p>
          <a:p>
            <a:pPr marL="355600" indent="-3556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8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Carteira A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 + Xe</a:t>
            </a:r>
            <a:r>
              <a:rPr lang="pt-BR" sz="28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pt-BR" sz="2800" baseline="30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rT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endParaRPr lang="pt-BR" sz="2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5600" indent="-3556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8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Carteira </a:t>
            </a:r>
            <a:r>
              <a:rPr lang="pt-BR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 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 </a:t>
            </a: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endParaRPr lang="pt-BR" sz="2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33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92964" y="197346"/>
            <a:ext cx="8487052" cy="3770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75" lvl="0" indent="-1793875" algn="ctr">
              <a:spcAft>
                <a:spcPts val="600"/>
              </a:spcAft>
            </a:pP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Exemplo 1</a:t>
            </a:r>
          </a:p>
          <a:p>
            <a:pPr lvl="0" algn="just">
              <a:spcAft>
                <a:spcPts val="600"/>
              </a:spcAft>
            </a:pP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Considere que o preço do ativo seja de $ 31, o preço de exercício seja $ 30, a taxa de juro livre de risco seja de 10% a.a., o preço da opção de compra europeia para três meses seja de $ 3 e o preço de uma opção de venda europeia para três meses seja de $ 2,25. Nesse caso:</a:t>
            </a:r>
          </a:p>
          <a:p>
            <a:pPr marL="355600" indent="-3556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8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Carteira A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 + Xe</a:t>
            </a:r>
            <a:r>
              <a:rPr lang="pt-BR" sz="28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pt-BR" sz="2800" baseline="30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rT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+ 30e</a:t>
            </a:r>
            <a:r>
              <a:rPr lang="pt-BR" sz="2800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-0,10x0,25</a:t>
            </a: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32,26</a:t>
            </a:r>
            <a:endParaRPr lang="pt-B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5600" indent="-3556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8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Carteira </a:t>
            </a:r>
            <a:r>
              <a:rPr lang="pt-BR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 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 = 2,25 + 31 = 33,25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988288" y="4476306"/>
            <a:ext cx="45294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i="1" dirty="0" smtClean="0">
                <a:solidFill>
                  <a:srgbClr val="C00000"/>
                </a:solidFill>
              </a:rPr>
              <a:t>Carteira C </a:t>
            </a:r>
            <a:r>
              <a:rPr lang="pt-BR" sz="2800" dirty="0" smtClean="0">
                <a:solidFill>
                  <a:srgbClr val="C00000"/>
                </a:solidFill>
              </a:rPr>
              <a:t>está superavaliada em relação à </a:t>
            </a:r>
            <a:r>
              <a:rPr lang="pt-BR" sz="2800" i="1" dirty="0">
                <a:solidFill>
                  <a:srgbClr val="C00000"/>
                </a:solidFill>
              </a:rPr>
              <a:t>C</a:t>
            </a:r>
            <a:r>
              <a:rPr lang="pt-BR" sz="2800" i="1" dirty="0" smtClean="0">
                <a:solidFill>
                  <a:srgbClr val="C00000"/>
                </a:solidFill>
              </a:rPr>
              <a:t>arteira A</a:t>
            </a:r>
            <a:endParaRPr lang="pt-BR" sz="28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606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92964" y="197346"/>
            <a:ext cx="8487052" cy="2600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75" lvl="0" indent="-1793875" algn="ctr">
              <a:spcAft>
                <a:spcPts val="600"/>
              </a:spcAft>
            </a:pP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Exemplo 1</a:t>
            </a:r>
          </a:p>
          <a:p>
            <a:pPr lvl="0" algn="just">
              <a:spcAft>
                <a:spcPts val="600"/>
              </a:spcAft>
            </a:pPr>
            <a:r>
              <a:rPr lang="pt-B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Considere que o preço do ativo seja de $ 31, o preço de exercício seja $ 30, a taxa de juro livre de risco seja de 10% a.a., o preço da opção de compra europeia para três meses seja de $ 3 e o preço de uma opção de venda europeia para três meses seja de $ 2,25. Nesse caso:</a:t>
            </a:r>
          </a:p>
          <a:p>
            <a:pPr marL="355600" indent="-3556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0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Carteira A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 + Xe</a:t>
            </a:r>
            <a:r>
              <a:rPr lang="pt-BR" sz="20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pt-BR" sz="2000" baseline="30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rT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pt-B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+ 30e</a:t>
            </a:r>
            <a:r>
              <a:rPr lang="pt-BR" sz="2000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-0,10x0,25</a:t>
            </a:r>
            <a:r>
              <a:rPr lang="pt-B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32,26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5600" indent="-3556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0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Carteira </a:t>
            </a:r>
            <a:r>
              <a:rPr lang="pt-BR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pt-B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 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pt-B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 = 2,25 + 31 = 33,25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92964" y="3081112"/>
            <a:ext cx="2707691" cy="23083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Estratégia:</a:t>
            </a:r>
          </a:p>
          <a:p>
            <a:pPr marL="342900" indent="-342900">
              <a:buAutoNum type="arabicPeriod"/>
            </a:pPr>
            <a:r>
              <a:rPr lang="pt-BR" sz="2400" dirty="0" smtClean="0">
                <a:solidFill>
                  <a:srgbClr val="FF0000"/>
                </a:solidFill>
              </a:rPr>
              <a:t>Comprar a opção de compra</a:t>
            </a:r>
          </a:p>
          <a:p>
            <a:pPr marL="342900" indent="-342900">
              <a:buAutoNum type="arabicPeriod"/>
            </a:pPr>
            <a:r>
              <a:rPr lang="pt-BR" sz="2400" dirty="0" smtClean="0">
                <a:solidFill>
                  <a:srgbClr val="FF0000"/>
                </a:solidFill>
              </a:rPr>
              <a:t>Vender a opção de venda</a:t>
            </a:r>
          </a:p>
          <a:p>
            <a:pPr marL="342900" indent="-342900">
              <a:buAutoNum type="arabicPeriod"/>
            </a:pPr>
            <a:r>
              <a:rPr lang="pt-BR" sz="2400" dirty="0" smtClean="0">
                <a:solidFill>
                  <a:srgbClr val="FF0000"/>
                </a:solidFill>
              </a:rPr>
              <a:t>Vender o ativo</a:t>
            </a:r>
            <a:endParaRPr lang="pt-BR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539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92964" y="197346"/>
            <a:ext cx="8487052" cy="2600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75" lvl="0" indent="-1793875" algn="ctr">
              <a:spcAft>
                <a:spcPts val="600"/>
              </a:spcAft>
            </a:pP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Exemplo 1</a:t>
            </a:r>
          </a:p>
          <a:p>
            <a:pPr lvl="0" algn="just">
              <a:spcAft>
                <a:spcPts val="600"/>
              </a:spcAft>
            </a:pPr>
            <a:r>
              <a:rPr lang="pt-B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Considere que o preço do ativo seja de $ 31, o preço de exercício seja $ 30, a taxa de juro livre de risco seja de 10% a.a., o preço da opção de compra europeia para três meses seja de $ 3 e o preço de uma opção de venda europeia para três meses seja de $ 2,25. Nesse caso:</a:t>
            </a:r>
          </a:p>
          <a:p>
            <a:pPr marL="355600" indent="-3556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0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Carteira A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 + Xe</a:t>
            </a:r>
            <a:r>
              <a:rPr lang="pt-BR" sz="20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pt-BR" sz="2000" baseline="30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rT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pt-B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+ 30e</a:t>
            </a:r>
            <a:r>
              <a:rPr lang="pt-BR" sz="2000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-0,10x0,25</a:t>
            </a:r>
            <a:r>
              <a:rPr lang="pt-B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32,26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5600" indent="-3556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0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Carteira </a:t>
            </a:r>
            <a:r>
              <a:rPr lang="pt-BR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pt-B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 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pt-B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 = 2,25 + 31 = 33,25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92964" y="3081112"/>
            <a:ext cx="2707691" cy="23083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Estratégia:</a:t>
            </a:r>
          </a:p>
          <a:p>
            <a:pPr marL="342900" indent="-342900">
              <a:buAutoNum type="arabicPeriod"/>
            </a:pPr>
            <a:r>
              <a:rPr lang="pt-BR" sz="2400" dirty="0" smtClean="0">
                <a:solidFill>
                  <a:srgbClr val="FF0000"/>
                </a:solidFill>
              </a:rPr>
              <a:t>Comprar a opção de compra</a:t>
            </a:r>
          </a:p>
          <a:p>
            <a:pPr marL="342900" indent="-342900">
              <a:buAutoNum type="arabicPeriod"/>
            </a:pPr>
            <a:r>
              <a:rPr lang="pt-BR" sz="2400" dirty="0" smtClean="0">
                <a:solidFill>
                  <a:srgbClr val="FF0000"/>
                </a:solidFill>
              </a:rPr>
              <a:t>Vender a opção de venda</a:t>
            </a:r>
          </a:p>
          <a:p>
            <a:pPr marL="342900" indent="-342900">
              <a:buAutoNum type="arabicPeriod"/>
            </a:pPr>
            <a:r>
              <a:rPr lang="pt-BR" sz="2400" dirty="0" smtClean="0">
                <a:solidFill>
                  <a:srgbClr val="FF0000"/>
                </a:solidFill>
              </a:rPr>
              <a:t>Vender o ativo</a:t>
            </a:r>
            <a:endParaRPr lang="pt-BR" sz="2400" dirty="0">
              <a:solidFill>
                <a:srgbClr val="FF0000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3182643" y="3081112"/>
            <a:ext cx="5730537" cy="3354765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pt-BR" sz="24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Resultado:</a:t>
            </a:r>
          </a:p>
          <a:p>
            <a:pPr algn="just">
              <a:spcAft>
                <a:spcPts val="600"/>
              </a:spcAft>
            </a:pPr>
            <a:r>
              <a:rPr lang="pt-BR" sz="24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Fluxo de caixa inicial: </a:t>
            </a:r>
            <a:r>
              <a:rPr lang="pt-BR" sz="2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-3 + 2,25 + 31 = 30,25</a:t>
            </a:r>
          </a:p>
          <a:p>
            <a:pPr algn="just">
              <a:spcAft>
                <a:spcPts val="600"/>
              </a:spcAft>
            </a:pPr>
            <a:r>
              <a:rPr lang="pt-BR" sz="2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Investindo esse valor à taxa livre de risco, em três meses</a:t>
            </a:r>
            <a:r>
              <a:rPr lang="pt-BR" sz="24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30,25e</a:t>
            </a:r>
            <a:r>
              <a:rPr lang="pt-BR" sz="2400" baseline="300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0,10x0,25</a:t>
            </a:r>
            <a:r>
              <a:rPr lang="pt-BR" sz="24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pt-BR" sz="24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31,02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o preço do ativo, em três meses, for &gt; $ 30 </a:t>
            </a:r>
            <a:r>
              <a:rPr lang="pt-BR" sz="24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 exerce a opção de compra e não é exercida a opção de venda</a:t>
            </a:r>
          </a:p>
          <a:p>
            <a:pPr algn="just">
              <a:spcAft>
                <a:spcPts val="600"/>
              </a:spcAft>
            </a:pPr>
            <a:r>
              <a:rPr lang="pt-BR" sz="24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Resultado: $ 31,02 - $ 30 = $ 1,02</a:t>
            </a:r>
            <a:endParaRPr lang="pt-BR" sz="24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859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92964" y="197346"/>
            <a:ext cx="8487052" cy="2600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75" lvl="0" indent="-1793875" algn="ctr">
              <a:spcAft>
                <a:spcPts val="600"/>
              </a:spcAft>
            </a:pP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Exemplo 1</a:t>
            </a:r>
          </a:p>
          <a:p>
            <a:pPr lvl="0" algn="just">
              <a:spcAft>
                <a:spcPts val="600"/>
              </a:spcAft>
            </a:pPr>
            <a:r>
              <a:rPr lang="pt-B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Considere que o preço do ativo seja de $ 31, o preço de exercício seja $ 30, a taxa de juro livre de risco seja de 10% a.a., o preço da opção de compra europeia para três meses seja de $ 3 e o preço de uma opção de venda europeia para três meses seja de $ 2,25. Nesse caso:</a:t>
            </a:r>
          </a:p>
          <a:p>
            <a:pPr marL="355600" indent="-3556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0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Carteira A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 + Xe</a:t>
            </a:r>
            <a:r>
              <a:rPr lang="pt-BR" sz="20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pt-BR" sz="2000" baseline="30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rT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pt-B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+ 30e</a:t>
            </a:r>
            <a:r>
              <a:rPr lang="pt-BR" sz="2000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-0,10x0,25</a:t>
            </a:r>
            <a:r>
              <a:rPr lang="pt-B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32,26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5600" indent="-3556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0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Carteira </a:t>
            </a:r>
            <a:r>
              <a:rPr lang="pt-BR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pt-B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 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pt-B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 = 2,25 + 31 = 33,25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92964" y="3081112"/>
            <a:ext cx="2707691" cy="23083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Estratégia:</a:t>
            </a:r>
          </a:p>
          <a:p>
            <a:pPr marL="342900" indent="-342900">
              <a:buAutoNum type="arabicPeriod"/>
            </a:pPr>
            <a:r>
              <a:rPr lang="pt-BR" sz="2400" dirty="0" smtClean="0">
                <a:solidFill>
                  <a:srgbClr val="FF0000"/>
                </a:solidFill>
              </a:rPr>
              <a:t>Comprar a opção de compra</a:t>
            </a:r>
          </a:p>
          <a:p>
            <a:pPr marL="342900" indent="-342900">
              <a:buAutoNum type="arabicPeriod"/>
            </a:pPr>
            <a:r>
              <a:rPr lang="pt-BR" sz="2400" dirty="0" smtClean="0">
                <a:solidFill>
                  <a:srgbClr val="FF0000"/>
                </a:solidFill>
              </a:rPr>
              <a:t>Vender a opção de venda</a:t>
            </a:r>
          </a:p>
          <a:p>
            <a:pPr marL="342900" indent="-342900">
              <a:buAutoNum type="arabicPeriod"/>
            </a:pPr>
            <a:r>
              <a:rPr lang="pt-BR" sz="2400" dirty="0" smtClean="0">
                <a:solidFill>
                  <a:srgbClr val="FF0000"/>
                </a:solidFill>
              </a:rPr>
              <a:t>Vender o ativo</a:t>
            </a:r>
            <a:endParaRPr lang="pt-BR" sz="2400" dirty="0">
              <a:solidFill>
                <a:srgbClr val="FF0000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3182643" y="3081112"/>
            <a:ext cx="5730537" cy="3416320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pt-BR" sz="24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Resultado:</a:t>
            </a:r>
          </a:p>
          <a:p>
            <a:pPr algn="just">
              <a:spcAft>
                <a:spcPts val="600"/>
              </a:spcAft>
            </a:pPr>
            <a:r>
              <a:rPr lang="pt-BR" sz="24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Fluxo de caixa inicial: </a:t>
            </a:r>
            <a:r>
              <a:rPr lang="pt-BR" sz="2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-3 + 2,25 + 31 = 30,25</a:t>
            </a:r>
          </a:p>
          <a:p>
            <a:pPr algn="just">
              <a:spcAft>
                <a:spcPts val="600"/>
              </a:spcAft>
            </a:pPr>
            <a:r>
              <a:rPr lang="pt-BR" sz="2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Investindo esse valor à taxa livre de risco, em três meses</a:t>
            </a:r>
            <a:r>
              <a:rPr lang="pt-BR" sz="24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30,25e</a:t>
            </a:r>
            <a:r>
              <a:rPr lang="pt-BR" sz="2400" baseline="300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0,10x0,25</a:t>
            </a:r>
            <a:r>
              <a:rPr lang="pt-BR" sz="24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pt-BR" sz="24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31,02</a:t>
            </a:r>
            <a:endParaRPr lang="pt-BR" sz="24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endParaRPr lang="pt-BR" sz="1400" dirty="0" smtClean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endParaRPr lang="pt-BR" sz="20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endParaRPr lang="pt-BR" sz="2800" dirty="0" smtClean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endParaRPr lang="pt-BR" sz="2800" dirty="0" smtClean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3182643" y="4776250"/>
            <a:ext cx="5730537" cy="164660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o preço do ativo, em três meses, for &lt; $ 30 </a:t>
            </a:r>
            <a:r>
              <a:rPr lang="pt-BR" sz="24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 </a:t>
            </a:r>
            <a:r>
              <a:rPr lang="pt-BR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não exerce a opção de compra e é exercida a opção de venda</a:t>
            </a:r>
          </a:p>
          <a:p>
            <a:pPr algn="just">
              <a:spcAft>
                <a:spcPts val="600"/>
              </a:spcAft>
            </a:pPr>
            <a:r>
              <a:rPr lang="pt-BR" sz="24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Resultado: $ 31,02 - $ 30 = $ 1,02</a:t>
            </a:r>
            <a:endParaRPr lang="pt-BR" sz="24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697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6742</TotalTime>
  <Words>1417</Words>
  <Application>Microsoft Office PowerPoint</Application>
  <PresentationFormat>Apresentação na tela (4:3)</PresentationFormat>
  <Paragraphs>104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Symbol</vt:lpstr>
      <vt:lpstr>Times New Roman</vt:lpstr>
      <vt:lpstr>Tema do Office</vt:lpstr>
      <vt:lpstr>Paridade entre Opções de Venda e Compra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Lista de Exercícios  Modelo Binomial</dc:title>
  <dc:creator>USP</dc:creator>
  <cp:lastModifiedBy>USP</cp:lastModifiedBy>
  <cp:revision>19</cp:revision>
  <cp:lastPrinted>2019-05-24T20:23:33Z</cp:lastPrinted>
  <dcterms:created xsi:type="dcterms:W3CDTF">2018-06-07T00:48:27Z</dcterms:created>
  <dcterms:modified xsi:type="dcterms:W3CDTF">2020-05-20T00:55:21Z</dcterms:modified>
</cp:coreProperties>
</file>