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329" r:id="rId6"/>
    <p:sldId id="328" r:id="rId7"/>
    <p:sldId id="327" r:id="rId8"/>
    <p:sldId id="320" r:id="rId9"/>
    <p:sldId id="330" r:id="rId10"/>
    <p:sldId id="331" r:id="rId11"/>
    <p:sldId id="332" r:id="rId12"/>
    <p:sldId id="326" r:id="rId13"/>
    <p:sldId id="334" r:id="rId14"/>
    <p:sldId id="335" r:id="rId15"/>
    <p:sldId id="337" r:id="rId16"/>
    <p:sldId id="336" r:id="rId17"/>
    <p:sldId id="333" r:id="rId18"/>
    <p:sldId id="338" r:id="rId19"/>
    <p:sldId id="339" r:id="rId20"/>
    <p:sldId id="340" r:id="rId21"/>
    <p:sldId id="345" r:id="rId22"/>
    <p:sldId id="346" r:id="rId23"/>
    <p:sldId id="341" r:id="rId24"/>
    <p:sldId id="347" r:id="rId25"/>
    <p:sldId id="343" r:id="rId26"/>
    <p:sldId id="348" r:id="rId27"/>
    <p:sldId id="342" r:id="rId28"/>
    <p:sldId id="344" r:id="rId29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33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E2978-185E-F445-A156-F75D79937134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C8077E-B271-664C-9B61-64BFA84A193A}">
      <dgm:prSet/>
      <dgm:spPr/>
      <dgm:t>
        <a:bodyPr/>
        <a:lstStyle/>
        <a:p>
          <a:r>
            <a:rPr lang="pt-BR"/>
            <a:t>Limitada.  </a:t>
          </a:r>
        </a:p>
      </dgm:t>
    </dgm:pt>
    <dgm:pt modelId="{8BC35092-991E-814A-B772-E032882F887C}" type="parTrans" cxnId="{FE87E60D-0836-D746-B9E6-C0C3F7349D6E}">
      <dgm:prSet/>
      <dgm:spPr/>
      <dgm:t>
        <a:bodyPr/>
        <a:lstStyle/>
        <a:p>
          <a:endParaRPr lang="pt-BR"/>
        </a:p>
      </dgm:t>
    </dgm:pt>
    <dgm:pt modelId="{659E64A5-EE61-1443-8C61-BE709024AE0C}" type="sibTrans" cxnId="{FE87E60D-0836-D746-B9E6-C0C3F7349D6E}">
      <dgm:prSet/>
      <dgm:spPr/>
      <dgm:t>
        <a:bodyPr/>
        <a:lstStyle/>
        <a:p>
          <a:endParaRPr lang="pt-BR"/>
        </a:p>
      </dgm:t>
    </dgm:pt>
    <dgm:pt modelId="{AA9F3B8B-7249-444E-9EC2-2195440F9504}">
      <dgm:prSet/>
      <dgm:spPr/>
      <dgm:t>
        <a:bodyPr/>
        <a:lstStyle/>
        <a:p>
          <a:r>
            <a:rPr lang="pt-BR" dirty="0"/>
            <a:t>Sociedade Anônima Fechada</a:t>
          </a:r>
        </a:p>
      </dgm:t>
    </dgm:pt>
    <dgm:pt modelId="{B6C69814-74F7-5F44-A0A6-5C25A8FD91A4}" type="parTrans" cxnId="{C01E527F-71DE-0546-96B0-B8C9D84C89BA}">
      <dgm:prSet/>
      <dgm:spPr/>
      <dgm:t>
        <a:bodyPr/>
        <a:lstStyle/>
        <a:p>
          <a:endParaRPr lang="pt-BR"/>
        </a:p>
      </dgm:t>
    </dgm:pt>
    <dgm:pt modelId="{0103CAE1-339D-954D-B393-9249212BCAE3}" type="sibTrans" cxnId="{C01E527F-71DE-0546-96B0-B8C9D84C89BA}">
      <dgm:prSet/>
      <dgm:spPr/>
      <dgm:t>
        <a:bodyPr/>
        <a:lstStyle/>
        <a:p>
          <a:endParaRPr lang="pt-BR"/>
        </a:p>
      </dgm:t>
    </dgm:pt>
    <dgm:pt modelId="{F0831062-BC46-4443-A9C5-79D27B596DDC}">
      <dgm:prSet/>
      <dgm:spPr/>
      <dgm:t>
        <a:bodyPr/>
        <a:lstStyle/>
        <a:p>
          <a:r>
            <a:rPr lang="pt-BR" dirty="0"/>
            <a:t>Companhia Aberta</a:t>
          </a:r>
        </a:p>
      </dgm:t>
    </dgm:pt>
    <dgm:pt modelId="{4F723956-89B7-DB49-A69B-480A2F28FB52}" type="parTrans" cxnId="{FEC285E2-C93E-C746-A09C-A9D5239F01D5}">
      <dgm:prSet/>
      <dgm:spPr/>
      <dgm:t>
        <a:bodyPr/>
        <a:lstStyle/>
        <a:p>
          <a:endParaRPr lang="pt-BR"/>
        </a:p>
      </dgm:t>
    </dgm:pt>
    <dgm:pt modelId="{1A05009A-D99B-6041-BFE5-4620B6532C91}" type="sibTrans" cxnId="{FEC285E2-C93E-C746-A09C-A9D5239F01D5}">
      <dgm:prSet/>
      <dgm:spPr/>
      <dgm:t>
        <a:bodyPr/>
        <a:lstStyle/>
        <a:p>
          <a:endParaRPr lang="pt-BR"/>
        </a:p>
      </dgm:t>
    </dgm:pt>
    <dgm:pt modelId="{04D6C704-E1E0-4B48-B1DD-60ACD4B74C72}" type="pres">
      <dgm:prSet presAssocID="{F70E2978-185E-F445-A156-F75D79937134}" presName="Name0" presStyleCnt="0">
        <dgm:presLayoutVars>
          <dgm:dir/>
          <dgm:resizeHandles val="exact"/>
        </dgm:presLayoutVars>
      </dgm:prSet>
      <dgm:spPr/>
    </dgm:pt>
    <dgm:pt modelId="{949AEA8D-227E-0A49-91DF-391867989183}" type="pres">
      <dgm:prSet presAssocID="{BAC8077E-B271-664C-9B61-64BFA84A193A}" presName="node" presStyleLbl="node1" presStyleIdx="0" presStyleCnt="3">
        <dgm:presLayoutVars>
          <dgm:bulletEnabled val="1"/>
        </dgm:presLayoutVars>
      </dgm:prSet>
      <dgm:spPr/>
    </dgm:pt>
    <dgm:pt modelId="{7920DCA7-2C43-0543-8C91-2437B846854B}" type="pres">
      <dgm:prSet presAssocID="{659E64A5-EE61-1443-8C61-BE709024AE0C}" presName="sibTrans" presStyleLbl="sibTrans2D1" presStyleIdx="0" presStyleCnt="2"/>
      <dgm:spPr/>
    </dgm:pt>
    <dgm:pt modelId="{23702CAE-0121-A043-885A-6452872E483B}" type="pres">
      <dgm:prSet presAssocID="{659E64A5-EE61-1443-8C61-BE709024AE0C}" presName="connectorText" presStyleLbl="sibTrans2D1" presStyleIdx="0" presStyleCnt="2"/>
      <dgm:spPr/>
    </dgm:pt>
    <dgm:pt modelId="{2B7801D8-F646-E64D-9551-14580B8A74C2}" type="pres">
      <dgm:prSet presAssocID="{AA9F3B8B-7249-444E-9EC2-2195440F9504}" presName="node" presStyleLbl="node1" presStyleIdx="1" presStyleCnt="3">
        <dgm:presLayoutVars>
          <dgm:bulletEnabled val="1"/>
        </dgm:presLayoutVars>
      </dgm:prSet>
      <dgm:spPr/>
    </dgm:pt>
    <dgm:pt modelId="{07900294-7E22-EA45-ABB3-1AC37B6822C3}" type="pres">
      <dgm:prSet presAssocID="{0103CAE1-339D-954D-B393-9249212BCAE3}" presName="sibTrans" presStyleLbl="sibTrans2D1" presStyleIdx="1" presStyleCnt="2"/>
      <dgm:spPr/>
    </dgm:pt>
    <dgm:pt modelId="{5F378B91-0492-954E-BC96-C3DDC1EBC670}" type="pres">
      <dgm:prSet presAssocID="{0103CAE1-339D-954D-B393-9249212BCAE3}" presName="connectorText" presStyleLbl="sibTrans2D1" presStyleIdx="1" presStyleCnt="2"/>
      <dgm:spPr/>
    </dgm:pt>
    <dgm:pt modelId="{82578C6F-61BF-CC4D-8213-7B33F1F1422E}" type="pres">
      <dgm:prSet presAssocID="{F0831062-BC46-4443-A9C5-79D27B596DDC}" presName="node" presStyleLbl="node1" presStyleIdx="2" presStyleCnt="3">
        <dgm:presLayoutVars>
          <dgm:bulletEnabled val="1"/>
        </dgm:presLayoutVars>
      </dgm:prSet>
      <dgm:spPr/>
    </dgm:pt>
  </dgm:ptLst>
  <dgm:cxnLst>
    <dgm:cxn modelId="{FE87E60D-0836-D746-B9E6-C0C3F7349D6E}" srcId="{F70E2978-185E-F445-A156-F75D79937134}" destId="{BAC8077E-B271-664C-9B61-64BFA84A193A}" srcOrd="0" destOrd="0" parTransId="{8BC35092-991E-814A-B772-E032882F887C}" sibTransId="{659E64A5-EE61-1443-8C61-BE709024AE0C}"/>
    <dgm:cxn modelId="{65D19C2F-633D-534C-B1B6-88E8B0388A0A}" type="presOf" srcId="{0103CAE1-339D-954D-B393-9249212BCAE3}" destId="{5F378B91-0492-954E-BC96-C3DDC1EBC670}" srcOrd="1" destOrd="0" presId="urn:microsoft.com/office/officeart/2005/8/layout/process1"/>
    <dgm:cxn modelId="{2E98DD5B-BB6D-334A-9D54-0AC5DA5812DE}" type="presOf" srcId="{F70E2978-185E-F445-A156-F75D79937134}" destId="{04D6C704-E1E0-4B48-B1DD-60ACD4B74C72}" srcOrd="0" destOrd="0" presId="urn:microsoft.com/office/officeart/2005/8/layout/process1"/>
    <dgm:cxn modelId="{221B275E-C240-6643-AD47-82CC051CA2F7}" type="presOf" srcId="{F0831062-BC46-4443-A9C5-79D27B596DDC}" destId="{82578C6F-61BF-CC4D-8213-7B33F1F1422E}" srcOrd="0" destOrd="0" presId="urn:microsoft.com/office/officeart/2005/8/layout/process1"/>
    <dgm:cxn modelId="{3D2C5D42-CC07-C649-9332-535AE8EA785B}" type="presOf" srcId="{659E64A5-EE61-1443-8C61-BE709024AE0C}" destId="{23702CAE-0121-A043-885A-6452872E483B}" srcOrd="1" destOrd="0" presId="urn:microsoft.com/office/officeart/2005/8/layout/process1"/>
    <dgm:cxn modelId="{BB360878-D852-514E-8464-31B21EB2A0E3}" type="presOf" srcId="{0103CAE1-339D-954D-B393-9249212BCAE3}" destId="{07900294-7E22-EA45-ABB3-1AC37B6822C3}" srcOrd="0" destOrd="0" presId="urn:microsoft.com/office/officeart/2005/8/layout/process1"/>
    <dgm:cxn modelId="{C01E527F-71DE-0546-96B0-B8C9D84C89BA}" srcId="{F70E2978-185E-F445-A156-F75D79937134}" destId="{AA9F3B8B-7249-444E-9EC2-2195440F9504}" srcOrd="1" destOrd="0" parTransId="{B6C69814-74F7-5F44-A0A6-5C25A8FD91A4}" sibTransId="{0103CAE1-339D-954D-B393-9249212BCAE3}"/>
    <dgm:cxn modelId="{B919CA8E-19CA-ED41-8027-09B76565FAD5}" type="presOf" srcId="{AA9F3B8B-7249-444E-9EC2-2195440F9504}" destId="{2B7801D8-F646-E64D-9551-14580B8A74C2}" srcOrd="0" destOrd="0" presId="urn:microsoft.com/office/officeart/2005/8/layout/process1"/>
    <dgm:cxn modelId="{7E6416DB-6419-3F45-BBD0-1F08BC034BFD}" type="presOf" srcId="{659E64A5-EE61-1443-8C61-BE709024AE0C}" destId="{7920DCA7-2C43-0543-8C91-2437B846854B}" srcOrd="0" destOrd="0" presId="urn:microsoft.com/office/officeart/2005/8/layout/process1"/>
    <dgm:cxn modelId="{FEC285E2-C93E-C746-A09C-A9D5239F01D5}" srcId="{F70E2978-185E-F445-A156-F75D79937134}" destId="{F0831062-BC46-4443-A9C5-79D27B596DDC}" srcOrd="2" destOrd="0" parTransId="{4F723956-89B7-DB49-A69B-480A2F28FB52}" sibTransId="{1A05009A-D99B-6041-BFE5-4620B6532C91}"/>
    <dgm:cxn modelId="{C92163E8-CC4C-5449-AEE3-14150E2C973B}" type="presOf" srcId="{BAC8077E-B271-664C-9B61-64BFA84A193A}" destId="{949AEA8D-227E-0A49-91DF-391867989183}" srcOrd="0" destOrd="0" presId="urn:microsoft.com/office/officeart/2005/8/layout/process1"/>
    <dgm:cxn modelId="{2B458833-5114-FE4B-8AA6-202075D448B7}" type="presParOf" srcId="{04D6C704-E1E0-4B48-B1DD-60ACD4B74C72}" destId="{949AEA8D-227E-0A49-91DF-391867989183}" srcOrd="0" destOrd="0" presId="urn:microsoft.com/office/officeart/2005/8/layout/process1"/>
    <dgm:cxn modelId="{68D59AC2-26AA-064E-AB24-544B5299D696}" type="presParOf" srcId="{04D6C704-E1E0-4B48-B1DD-60ACD4B74C72}" destId="{7920DCA7-2C43-0543-8C91-2437B846854B}" srcOrd="1" destOrd="0" presId="urn:microsoft.com/office/officeart/2005/8/layout/process1"/>
    <dgm:cxn modelId="{56F0766F-6D62-C249-9B7E-258193E6781A}" type="presParOf" srcId="{7920DCA7-2C43-0543-8C91-2437B846854B}" destId="{23702CAE-0121-A043-885A-6452872E483B}" srcOrd="0" destOrd="0" presId="urn:microsoft.com/office/officeart/2005/8/layout/process1"/>
    <dgm:cxn modelId="{5EEF883B-0CA0-9C46-8D02-8FAED2224732}" type="presParOf" srcId="{04D6C704-E1E0-4B48-B1DD-60ACD4B74C72}" destId="{2B7801D8-F646-E64D-9551-14580B8A74C2}" srcOrd="2" destOrd="0" presId="urn:microsoft.com/office/officeart/2005/8/layout/process1"/>
    <dgm:cxn modelId="{4C464E36-F2C4-394A-8A1F-676FB1CE4CF8}" type="presParOf" srcId="{04D6C704-E1E0-4B48-B1DD-60ACD4B74C72}" destId="{07900294-7E22-EA45-ABB3-1AC37B6822C3}" srcOrd="3" destOrd="0" presId="urn:microsoft.com/office/officeart/2005/8/layout/process1"/>
    <dgm:cxn modelId="{9B418D7E-C239-A049-976B-1411791F25C9}" type="presParOf" srcId="{07900294-7E22-EA45-ABB3-1AC37B6822C3}" destId="{5F378B91-0492-954E-BC96-C3DDC1EBC670}" srcOrd="0" destOrd="0" presId="urn:microsoft.com/office/officeart/2005/8/layout/process1"/>
    <dgm:cxn modelId="{804647B3-028C-C046-B431-75973C4E1CD0}" type="presParOf" srcId="{04D6C704-E1E0-4B48-B1DD-60ACD4B74C72}" destId="{82578C6F-61BF-CC4D-8213-7B33F1F142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998A3-BA1A-44E0-AAF2-66684E7448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96BD86-1B2D-4CA9-B166-DA59C9CD70DF}">
      <dgm:prSet/>
      <dgm:spPr/>
      <dgm:t>
        <a:bodyPr/>
        <a:lstStyle/>
        <a:p>
          <a:r>
            <a:rPr lang="pt-BR" dirty="0"/>
            <a:t>Estratégia de investimento que leva em conta fatores não financeiros, como sustentabilidade ambiental, impacto social da investida, diversidade racial na companhia, igualdade de gêneros, etc..</a:t>
          </a:r>
          <a:endParaRPr lang="en-US" dirty="0"/>
        </a:p>
      </dgm:t>
    </dgm:pt>
    <dgm:pt modelId="{FC9D4856-68D6-487B-A297-B49975319A6E}" type="parTrans" cxnId="{5C5C0D72-46CC-492F-9E9C-D5109C87FB39}">
      <dgm:prSet/>
      <dgm:spPr/>
      <dgm:t>
        <a:bodyPr/>
        <a:lstStyle/>
        <a:p>
          <a:endParaRPr lang="en-US"/>
        </a:p>
      </dgm:t>
    </dgm:pt>
    <dgm:pt modelId="{548C1A20-A0EE-4062-9FBE-A7EBE96BFA50}" type="sibTrans" cxnId="{5C5C0D72-46CC-492F-9E9C-D5109C87FB39}">
      <dgm:prSet/>
      <dgm:spPr/>
      <dgm:t>
        <a:bodyPr/>
        <a:lstStyle/>
        <a:p>
          <a:endParaRPr lang="en-US"/>
        </a:p>
      </dgm:t>
    </dgm:pt>
    <dgm:pt modelId="{71E57FC3-3436-4DD2-8DCF-9D23A0360836}">
      <dgm:prSet/>
      <dgm:spPr/>
      <dgm:t>
        <a:bodyPr/>
        <a:lstStyle/>
        <a:p>
          <a:r>
            <a:rPr lang="pt-BR" dirty="0"/>
            <a:t>Tradicional, no capitalismo, a exclusão de setores para investimento, por motivos religiosos (exemplo, bebidas, jogo), ou políticos (exemplo, Apartheid sul-africano)</a:t>
          </a:r>
          <a:endParaRPr lang="en-US" dirty="0"/>
        </a:p>
      </dgm:t>
    </dgm:pt>
    <dgm:pt modelId="{CE5021FE-EE65-4C72-AE61-71CB7BBFAA26}" type="parTrans" cxnId="{CF168D8B-2896-4CE2-9498-E84AC5270679}">
      <dgm:prSet/>
      <dgm:spPr/>
      <dgm:t>
        <a:bodyPr/>
        <a:lstStyle/>
        <a:p>
          <a:endParaRPr lang="en-US"/>
        </a:p>
      </dgm:t>
    </dgm:pt>
    <dgm:pt modelId="{D5003BE7-ADEE-4C5C-8696-E6F3233802F9}" type="sibTrans" cxnId="{CF168D8B-2896-4CE2-9498-E84AC5270679}">
      <dgm:prSet/>
      <dgm:spPr/>
      <dgm:t>
        <a:bodyPr/>
        <a:lstStyle/>
        <a:p>
          <a:endParaRPr lang="en-US"/>
        </a:p>
      </dgm:t>
    </dgm:pt>
    <dgm:pt modelId="{9AC86490-EF81-484C-971B-E36D23F7889F}">
      <dgm:prSet/>
      <dgm:spPr/>
      <dgm:t>
        <a:bodyPr/>
        <a:lstStyle/>
        <a:p>
          <a:r>
            <a:rPr lang="pt-BR" dirty="0"/>
            <a:t>Investidores institucionais buscam investimentos de impacto em empresas com responsabilidade social e depois agem no conselho para a implementação desses objetivos na gestão da </a:t>
          </a:r>
          <a:r>
            <a:rPr lang="pt-BR" dirty="0" err="1"/>
            <a:t>companhiaI</a:t>
          </a:r>
          <a:endParaRPr lang="pt-BR" dirty="0"/>
        </a:p>
      </dgm:t>
    </dgm:pt>
    <dgm:pt modelId="{1405B4F7-7981-FF44-AED4-CC3E1A8D85C9}" type="parTrans" cxnId="{E7A8C098-C925-B349-8268-970664D30C7D}">
      <dgm:prSet/>
      <dgm:spPr/>
      <dgm:t>
        <a:bodyPr/>
        <a:lstStyle/>
        <a:p>
          <a:endParaRPr lang="pt-BR"/>
        </a:p>
      </dgm:t>
    </dgm:pt>
    <dgm:pt modelId="{5E4D349C-7B83-0043-A7E6-8956B36F0420}" type="sibTrans" cxnId="{E7A8C098-C925-B349-8268-970664D30C7D}">
      <dgm:prSet/>
      <dgm:spPr/>
      <dgm:t>
        <a:bodyPr/>
        <a:lstStyle/>
        <a:p>
          <a:endParaRPr lang="pt-BR"/>
        </a:p>
      </dgm:t>
    </dgm:pt>
    <dgm:pt modelId="{D654705A-20FF-8043-9189-512DAF6E651B}" type="pres">
      <dgm:prSet presAssocID="{F35998A3-BA1A-44E0-AAF2-66684E7448A7}" presName="linear" presStyleCnt="0">
        <dgm:presLayoutVars>
          <dgm:animLvl val="lvl"/>
          <dgm:resizeHandles val="exact"/>
        </dgm:presLayoutVars>
      </dgm:prSet>
      <dgm:spPr/>
    </dgm:pt>
    <dgm:pt modelId="{4842A0AC-C315-5849-8CE1-EBAF4E5A5D11}" type="pres">
      <dgm:prSet presAssocID="{F196BD86-1B2D-4CA9-B166-DA59C9CD70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2ACE24-652B-FF4B-91B7-E71285F6BE67}" type="pres">
      <dgm:prSet presAssocID="{548C1A20-A0EE-4062-9FBE-A7EBE96BFA50}" presName="spacer" presStyleCnt="0"/>
      <dgm:spPr/>
    </dgm:pt>
    <dgm:pt modelId="{4E4743A7-1CEB-FA49-AC0E-37A044E40DED}" type="pres">
      <dgm:prSet presAssocID="{71E57FC3-3436-4DD2-8DCF-9D23A03608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195B0B-EFA6-694E-AB22-2B3E5CDD3949}" type="pres">
      <dgm:prSet presAssocID="{D5003BE7-ADEE-4C5C-8696-E6F3233802F9}" presName="spacer" presStyleCnt="0"/>
      <dgm:spPr/>
    </dgm:pt>
    <dgm:pt modelId="{6CBB07DE-8C88-C04E-B44F-668CE802BBDC}" type="pres">
      <dgm:prSet presAssocID="{9AC86490-EF81-484C-971B-E36D23F788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8DCF2F-D6A6-F046-B951-03E0C9DBE7F3}" type="presOf" srcId="{F35998A3-BA1A-44E0-AAF2-66684E7448A7}" destId="{D654705A-20FF-8043-9189-512DAF6E651B}" srcOrd="0" destOrd="0" presId="urn:microsoft.com/office/officeart/2005/8/layout/vList2"/>
    <dgm:cxn modelId="{E8FA0B41-B4D2-9F4B-9736-0C87AD3A92EB}" type="presOf" srcId="{71E57FC3-3436-4DD2-8DCF-9D23A0360836}" destId="{4E4743A7-1CEB-FA49-AC0E-37A044E40DED}" srcOrd="0" destOrd="0" presId="urn:microsoft.com/office/officeart/2005/8/layout/vList2"/>
    <dgm:cxn modelId="{5C5C0D72-46CC-492F-9E9C-D5109C87FB39}" srcId="{F35998A3-BA1A-44E0-AAF2-66684E7448A7}" destId="{F196BD86-1B2D-4CA9-B166-DA59C9CD70DF}" srcOrd="0" destOrd="0" parTransId="{FC9D4856-68D6-487B-A297-B49975319A6E}" sibTransId="{548C1A20-A0EE-4062-9FBE-A7EBE96BFA50}"/>
    <dgm:cxn modelId="{09838A74-D77D-D149-9579-3F62F5564D03}" type="presOf" srcId="{F196BD86-1B2D-4CA9-B166-DA59C9CD70DF}" destId="{4842A0AC-C315-5849-8CE1-EBAF4E5A5D11}" srcOrd="0" destOrd="0" presId="urn:microsoft.com/office/officeart/2005/8/layout/vList2"/>
    <dgm:cxn modelId="{CF168D8B-2896-4CE2-9498-E84AC5270679}" srcId="{F35998A3-BA1A-44E0-AAF2-66684E7448A7}" destId="{71E57FC3-3436-4DD2-8DCF-9D23A0360836}" srcOrd="1" destOrd="0" parTransId="{CE5021FE-EE65-4C72-AE61-71CB7BBFAA26}" sibTransId="{D5003BE7-ADEE-4C5C-8696-E6F3233802F9}"/>
    <dgm:cxn modelId="{E7A8C098-C925-B349-8268-970664D30C7D}" srcId="{F35998A3-BA1A-44E0-AAF2-66684E7448A7}" destId="{9AC86490-EF81-484C-971B-E36D23F7889F}" srcOrd="2" destOrd="0" parTransId="{1405B4F7-7981-FF44-AED4-CC3E1A8D85C9}" sibTransId="{5E4D349C-7B83-0043-A7E6-8956B36F0420}"/>
    <dgm:cxn modelId="{6CDDC3D9-1DA7-4A4C-87A6-8A08B0CFC618}" type="presOf" srcId="{9AC86490-EF81-484C-971B-E36D23F7889F}" destId="{6CBB07DE-8C88-C04E-B44F-668CE802BBDC}" srcOrd="0" destOrd="0" presId="urn:microsoft.com/office/officeart/2005/8/layout/vList2"/>
    <dgm:cxn modelId="{3EA0CAE1-CF53-9944-87A5-484B0417A9F7}" type="presParOf" srcId="{D654705A-20FF-8043-9189-512DAF6E651B}" destId="{4842A0AC-C315-5849-8CE1-EBAF4E5A5D11}" srcOrd="0" destOrd="0" presId="urn:microsoft.com/office/officeart/2005/8/layout/vList2"/>
    <dgm:cxn modelId="{8A7B530B-91D3-7440-99AC-B15256D04731}" type="presParOf" srcId="{D654705A-20FF-8043-9189-512DAF6E651B}" destId="{A92ACE24-652B-FF4B-91B7-E71285F6BE67}" srcOrd="1" destOrd="0" presId="urn:microsoft.com/office/officeart/2005/8/layout/vList2"/>
    <dgm:cxn modelId="{32C10B14-D07B-C748-9462-779EC70C077B}" type="presParOf" srcId="{D654705A-20FF-8043-9189-512DAF6E651B}" destId="{4E4743A7-1CEB-FA49-AC0E-37A044E40DED}" srcOrd="2" destOrd="0" presId="urn:microsoft.com/office/officeart/2005/8/layout/vList2"/>
    <dgm:cxn modelId="{4DD8C76D-AD0C-6842-98F7-8A2BA2BD93BC}" type="presParOf" srcId="{D654705A-20FF-8043-9189-512DAF6E651B}" destId="{84195B0B-EFA6-694E-AB22-2B3E5CDD3949}" srcOrd="3" destOrd="0" presId="urn:microsoft.com/office/officeart/2005/8/layout/vList2"/>
    <dgm:cxn modelId="{4A68091C-8076-4849-9878-0F3826130775}" type="presParOf" srcId="{D654705A-20FF-8043-9189-512DAF6E651B}" destId="{6CBB07DE-8C88-C04E-B44F-668CE802BB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C952B-8BDC-47A3-A921-682E9FFF99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D80D695C-FED4-4F6E-8051-16C0DFE8BB02}">
      <dgm:prSet/>
      <dgm:spPr/>
      <dgm:t>
        <a:bodyPr/>
        <a:lstStyle/>
        <a:p>
          <a:r>
            <a:rPr lang="pt-BR" dirty="0"/>
            <a:t>Necessidade de Métricas, auditorias  e Ratings</a:t>
          </a:r>
          <a:endParaRPr lang="en-US" dirty="0"/>
        </a:p>
      </dgm:t>
    </dgm:pt>
    <dgm:pt modelId="{8A9D6586-E824-4FF2-A82A-4678DC34F6F5}" type="parTrans" cxnId="{B9CB4402-4235-4B85-93EA-1EEE62AC89FE}">
      <dgm:prSet/>
      <dgm:spPr/>
      <dgm:t>
        <a:bodyPr/>
        <a:lstStyle/>
        <a:p>
          <a:endParaRPr lang="en-US"/>
        </a:p>
      </dgm:t>
    </dgm:pt>
    <dgm:pt modelId="{CE97E67F-3948-42EE-8186-67F0BEBA85EB}" type="sibTrans" cxnId="{B9CB4402-4235-4B85-93EA-1EEE62AC89FE}">
      <dgm:prSet/>
      <dgm:spPr/>
      <dgm:t>
        <a:bodyPr/>
        <a:lstStyle/>
        <a:p>
          <a:endParaRPr lang="en-US"/>
        </a:p>
      </dgm:t>
    </dgm:pt>
    <dgm:pt modelId="{A137C5CD-5A9F-4FFD-816D-F66DCE674713}">
      <dgm:prSet/>
      <dgm:spPr/>
      <dgm:t>
        <a:bodyPr/>
        <a:lstStyle/>
        <a:p>
          <a:r>
            <a:rPr lang="pt-BR" dirty="0"/>
            <a:t>Criação de índices no mercado de capitais.   </a:t>
          </a:r>
          <a:endParaRPr lang="en-US" dirty="0"/>
        </a:p>
      </dgm:t>
    </dgm:pt>
    <dgm:pt modelId="{B14A562B-3E4F-4840-868A-B400854A0D0C}" type="parTrans" cxnId="{C231AEBF-E94C-49BB-ACE8-42E725E1152F}">
      <dgm:prSet/>
      <dgm:spPr/>
      <dgm:t>
        <a:bodyPr/>
        <a:lstStyle/>
        <a:p>
          <a:endParaRPr lang="en-US"/>
        </a:p>
      </dgm:t>
    </dgm:pt>
    <dgm:pt modelId="{08B14561-113A-47A7-83E6-ED37EF40AD9C}" type="sibTrans" cxnId="{C231AEBF-E94C-49BB-ACE8-42E725E1152F}">
      <dgm:prSet/>
      <dgm:spPr/>
      <dgm:t>
        <a:bodyPr/>
        <a:lstStyle/>
        <a:p>
          <a:endParaRPr lang="en-US"/>
        </a:p>
      </dgm:t>
    </dgm:pt>
    <dgm:pt modelId="{5B31DD08-8A39-41D2-B5E6-DDD6BB005CF7}" type="pres">
      <dgm:prSet presAssocID="{DBCC952B-8BDC-47A3-A921-682E9FFF99FC}" presName="root" presStyleCnt="0">
        <dgm:presLayoutVars>
          <dgm:dir/>
          <dgm:resizeHandles val="exact"/>
        </dgm:presLayoutVars>
      </dgm:prSet>
      <dgm:spPr/>
    </dgm:pt>
    <dgm:pt modelId="{1A8CDA5C-067A-4B94-95F6-AE51E4FE2876}" type="pres">
      <dgm:prSet presAssocID="{D80D695C-FED4-4F6E-8051-16C0DFE8BB02}" presName="compNode" presStyleCnt="0"/>
      <dgm:spPr/>
    </dgm:pt>
    <dgm:pt modelId="{3C477DFD-CED9-4CF2-B05E-2D86B97AE59F}" type="pres">
      <dgm:prSet presAssocID="{D80D695C-FED4-4F6E-8051-16C0DFE8BB02}" presName="bgRect" presStyleLbl="bgShp" presStyleIdx="0" presStyleCnt="2" custLinFactNeighborX="-888" custLinFactNeighborY="2466"/>
      <dgm:spPr/>
    </dgm:pt>
    <dgm:pt modelId="{797D72BD-0B4F-42D7-8992-CEA7BF46D2C2}" type="pres">
      <dgm:prSet presAssocID="{D80D695C-FED4-4F6E-8051-16C0DFE8BB0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dor"/>
        </a:ext>
      </dgm:extLst>
    </dgm:pt>
    <dgm:pt modelId="{3AB07C07-3446-414B-A217-F65C4BA96371}" type="pres">
      <dgm:prSet presAssocID="{D80D695C-FED4-4F6E-8051-16C0DFE8BB02}" presName="spaceRect" presStyleCnt="0"/>
      <dgm:spPr/>
    </dgm:pt>
    <dgm:pt modelId="{1C7456EC-9A41-41D2-AA57-C1390A8E3BA6}" type="pres">
      <dgm:prSet presAssocID="{D80D695C-FED4-4F6E-8051-16C0DFE8BB02}" presName="parTx" presStyleLbl="revTx" presStyleIdx="0" presStyleCnt="2">
        <dgm:presLayoutVars>
          <dgm:chMax val="0"/>
          <dgm:chPref val="0"/>
        </dgm:presLayoutVars>
      </dgm:prSet>
      <dgm:spPr/>
    </dgm:pt>
    <dgm:pt modelId="{9A2064D4-ADE9-4A28-BB2A-5CDE1DA5379A}" type="pres">
      <dgm:prSet presAssocID="{CE97E67F-3948-42EE-8186-67F0BEBA85EB}" presName="sibTrans" presStyleCnt="0"/>
      <dgm:spPr/>
    </dgm:pt>
    <dgm:pt modelId="{4EFA2CF9-D98A-403D-9F4D-37B3A0F6FE11}" type="pres">
      <dgm:prSet presAssocID="{A137C5CD-5A9F-4FFD-816D-F66DCE674713}" presName="compNode" presStyleCnt="0"/>
      <dgm:spPr/>
    </dgm:pt>
    <dgm:pt modelId="{3D52FE4B-7C51-41D5-859F-B46D70ED8245}" type="pres">
      <dgm:prSet presAssocID="{A137C5CD-5A9F-4FFD-816D-F66DCE674713}" presName="bgRect" presStyleLbl="bgShp" presStyleIdx="1" presStyleCnt="2"/>
      <dgm:spPr/>
    </dgm:pt>
    <dgm:pt modelId="{0C339E20-8638-4C88-ADBE-3394AB9F721A}" type="pres">
      <dgm:prSet presAssocID="{A137C5CD-5A9F-4FFD-816D-F66DCE67471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41B7D58-8B7F-48AB-BC2D-DD81FB6AAFB7}" type="pres">
      <dgm:prSet presAssocID="{A137C5CD-5A9F-4FFD-816D-F66DCE674713}" presName="spaceRect" presStyleCnt="0"/>
      <dgm:spPr/>
    </dgm:pt>
    <dgm:pt modelId="{6B4F1498-B2C8-4CD3-88F6-0C9E4FD4AB9D}" type="pres">
      <dgm:prSet presAssocID="{A137C5CD-5A9F-4FFD-816D-F66DCE67471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9CB4402-4235-4B85-93EA-1EEE62AC89FE}" srcId="{DBCC952B-8BDC-47A3-A921-682E9FFF99FC}" destId="{D80D695C-FED4-4F6E-8051-16C0DFE8BB02}" srcOrd="0" destOrd="0" parTransId="{8A9D6586-E824-4FF2-A82A-4678DC34F6F5}" sibTransId="{CE97E67F-3948-42EE-8186-67F0BEBA85EB}"/>
    <dgm:cxn modelId="{50759015-DB65-42C4-BD30-35E2B186BA54}" type="presOf" srcId="{DBCC952B-8BDC-47A3-A921-682E9FFF99FC}" destId="{5B31DD08-8A39-41D2-B5E6-DDD6BB005CF7}" srcOrd="0" destOrd="0" presId="urn:microsoft.com/office/officeart/2018/2/layout/IconVerticalSolidList"/>
    <dgm:cxn modelId="{CAF7898A-EFD9-4EF1-A662-E79CBBA11208}" type="presOf" srcId="{A137C5CD-5A9F-4FFD-816D-F66DCE674713}" destId="{6B4F1498-B2C8-4CD3-88F6-0C9E4FD4AB9D}" srcOrd="0" destOrd="0" presId="urn:microsoft.com/office/officeart/2018/2/layout/IconVerticalSolidList"/>
    <dgm:cxn modelId="{C231AEBF-E94C-49BB-ACE8-42E725E1152F}" srcId="{DBCC952B-8BDC-47A3-A921-682E9FFF99FC}" destId="{A137C5CD-5A9F-4FFD-816D-F66DCE674713}" srcOrd="1" destOrd="0" parTransId="{B14A562B-3E4F-4840-868A-B400854A0D0C}" sibTransId="{08B14561-113A-47A7-83E6-ED37EF40AD9C}"/>
    <dgm:cxn modelId="{C6D526D1-7E7A-4ED6-AFD3-8142C229BA04}" type="presOf" srcId="{D80D695C-FED4-4F6E-8051-16C0DFE8BB02}" destId="{1C7456EC-9A41-41D2-AA57-C1390A8E3BA6}" srcOrd="0" destOrd="0" presId="urn:microsoft.com/office/officeart/2018/2/layout/IconVerticalSolidList"/>
    <dgm:cxn modelId="{EB3867A3-5B8D-4A09-B9CF-1C24F82653B3}" type="presParOf" srcId="{5B31DD08-8A39-41D2-B5E6-DDD6BB005CF7}" destId="{1A8CDA5C-067A-4B94-95F6-AE51E4FE2876}" srcOrd="0" destOrd="0" presId="urn:microsoft.com/office/officeart/2018/2/layout/IconVerticalSolidList"/>
    <dgm:cxn modelId="{7A73CB3E-D52B-4B6D-8484-337D996207A6}" type="presParOf" srcId="{1A8CDA5C-067A-4B94-95F6-AE51E4FE2876}" destId="{3C477DFD-CED9-4CF2-B05E-2D86B97AE59F}" srcOrd="0" destOrd="0" presId="urn:microsoft.com/office/officeart/2018/2/layout/IconVerticalSolidList"/>
    <dgm:cxn modelId="{DF4F10D5-ACA1-4FFC-9A64-1AADFD885E49}" type="presParOf" srcId="{1A8CDA5C-067A-4B94-95F6-AE51E4FE2876}" destId="{797D72BD-0B4F-42D7-8992-CEA7BF46D2C2}" srcOrd="1" destOrd="0" presId="urn:microsoft.com/office/officeart/2018/2/layout/IconVerticalSolidList"/>
    <dgm:cxn modelId="{3C732B6D-EC9D-4687-8C7A-724BEF8557C2}" type="presParOf" srcId="{1A8CDA5C-067A-4B94-95F6-AE51E4FE2876}" destId="{3AB07C07-3446-414B-A217-F65C4BA96371}" srcOrd="2" destOrd="0" presId="urn:microsoft.com/office/officeart/2018/2/layout/IconVerticalSolidList"/>
    <dgm:cxn modelId="{3367E83B-C155-4E56-B3B4-7DF0BA90C2C1}" type="presParOf" srcId="{1A8CDA5C-067A-4B94-95F6-AE51E4FE2876}" destId="{1C7456EC-9A41-41D2-AA57-C1390A8E3BA6}" srcOrd="3" destOrd="0" presId="urn:microsoft.com/office/officeart/2018/2/layout/IconVerticalSolidList"/>
    <dgm:cxn modelId="{7E616265-F89B-45CF-A384-1AE12FD5B2BA}" type="presParOf" srcId="{5B31DD08-8A39-41D2-B5E6-DDD6BB005CF7}" destId="{9A2064D4-ADE9-4A28-BB2A-5CDE1DA5379A}" srcOrd="1" destOrd="0" presId="urn:microsoft.com/office/officeart/2018/2/layout/IconVerticalSolidList"/>
    <dgm:cxn modelId="{84B6C9BC-192B-46F6-A745-A932C6C8DD20}" type="presParOf" srcId="{5B31DD08-8A39-41D2-B5E6-DDD6BB005CF7}" destId="{4EFA2CF9-D98A-403D-9F4D-37B3A0F6FE11}" srcOrd="2" destOrd="0" presId="urn:microsoft.com/office/officeart/2018/2/layout/IconVerticalSolidList"/>
    <dgm:cxn modelId="{A4A3154E-159F-4250-8268-F4FCCDCBB784}" type="presParOf" srcId="{4EFA2CF9-D98A-403D-9F4D-37B3A0F6FE11}" destId="{3D52FE4B-7C51-41D5-859F-B46D70ED8245}" srcOrd="0" destOrd="0" presId="urn:microsoft.com/office/officeart/2018/2/layout/IconVerticalSolidList"/>
    <dgm:cxn modelId="{6C541BF1-C8BC-4F89-AC36-BB49922BE8B6}" type="presParOf" srcId="{4EFA2CF9-D98A-403D-9F4D-37B3A0F6FE11}" destId="{0C339E20-8638-4C88-ADBE-3394AB9F721A}" srcOrd="1" destOrd="0" presId="urn:microsoft.com/office/officeart/2018/2/layout/IconVerticalSolidList"/>
    <dgm:cxn modelId="{7F150C8E-BB37-4A06-95E3-FBF6397454D6}" type="presParOf" srcId="{4EFA2CF9-D98A-403D-9F4D-37B3A0F6FE11}" destId="{F41B7D58-8B7F-48AB-BC2D-DD81FB6AAFB7}" srcOrd="2" destOrd="0" presId="urn:microsoft.com/office/officeart/2018/2/layout/IconVerticalSolidList"/>
    <dgm:cxn modelId="{F255E93C-3FC3-4093-B551-C29AF5DFAB0D}" type="presParOf" srcId="{4EFA2CF9-D98A-403D-9F4D-37B3A0F6FE11}" destId="{6B4F1498-B2C8-4CD3-88F6-0C9E4FD4AB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B64A02-EADE-4F3C-AC3A-C36F660D2A2E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02CEAB-D49D-4EC0-BFCE-7534CB9EAF27}">
      <dgm:prSet/>
      <dgm:spPr/>
      <dgm:t>
        <a:bodyPr/>
        <a:lstStyle/>
        <a:p>
          <a:r>
            <a:rPr lang="pt-BR"/>
            <a:t>CVM exigirá informações sobre ESG das companhias abertas após 2022, reformando a IN 480.</a:t>
          </a:r>
          <a:endParaRPr lang="en-US"/>
        </a:p>
      </dgm:t>
    </dgm:pt>
    <dgm:pt modelId="{26DE8712-ABD9-40F7-B973-1C6D18A033CE}" type="parTrans" cxnId="{4082813B-5728-44EF-9C57-366B05C2F0B7}">
      <dgm:prSet/>
      <dgm:spPr/>
      <dgm:t>
        <a:bodyPr/>
        <a:lstStyle/>
        <a:p>
          <a:endParaRPr lang="en-US"/>
        </a:p>
      </dgm:t>
    </dgm:pt>
    <dgm:pt modelId="{13F3BC1F-FE30-4E63-B7F7-88B1FDC18DFC}" type="sibTrans" cxnId="{4082813B-5728-44EF-9C57-366B05C2F0B7}">
      <dgm:prSet/>
      <dgm:spPr/>
      <dgm:t>
        <a:bodyPr/>
        <a:lstStyle/>
        <a:p>
          <a:endParaRPr lang="en-US"/>
        </a:p>
      </dgm:t>
    </dgm:pt>
    <dgm:pt modelId="{ECBE22AE-AAEB-41AC-97E7-BB0262DAB808}">
      <dgm:prSet/>
      <dgm:spPr/>
      <dgm:t>
        <a:bodyPr/>
        <a:lstStyle/>
        <a:p>
          <a:r>
            <a:rPr lang="pt-BR"/>
            <a:t>Comply or Explain.</a:t>
          </a:r>
          <a:endParaRPr lang="en-US"/>
        </a:p>
      </dgm:t>
    </dgm:pt>
    <dgm:pt modelId="{2F85CA89-097C-4599-9C16-A0FD38259BA8}" type="parTrans" cxnId="{A05ECB07-006F-412F-A4CE-7E33C93A7226}">
      <dgm:prSet/>
      <dgm:spPr/>
      <dgm:t>
        <a:bodyPr/>
        <a:lstStyle/>
        <a:p>
          <a:endParaRPr lang="en-US"/>
        </a:p>
      </dgm:t>
    </dgm:pt>
    <dgm:pt modelId="{F0D58D33-D28B-4890-872D-6F05F6CFF414}" type="sibTrans" cxnId="{A05ECB07-006F-412F-A4CE-7E33C93A7226}">
      <dgm:prSet/>
      <dgm:spPr/>
      <dgm:t>
        <a:bodyPr/>
        <a:lstStyle/>
        <a:p>
          <a:endParaRPr lang="en-US"/>
        </a:p>
      </dgm:t>
    </dgm:pt>
    <dgm:pt modelId="{1CC7EA49-B411-B64F-A20B-57C2A6B9EFF3}" type="pres">
      <dgm:prSet presAssocID="{65B64A02-EADE-4F3C-AC3A-C36F660D2A2E}" presName="Name0" presStyleCnt="0">
        <dgm:presLayoutVars>
          <dgm:dir/>
          <dgm:animLvl val="lvl"/>
          <dgm:resizeHandles val="exact"/>
        </dgm:presLayoutVars>
      </dgm:prSet>
      <dgm:spPr/>
    </dgm:pt>
    <dgm:pt modelId="{545EEED0-4864-9142-A0B9-75E90201C38E}" type="pres">
      <dgm:prSet presAssocID="{ECBE22AE-AAEB-41AC-97E7-BB0262DAB808}" presName="boxAndChildren" presStyleCnt="0"/>
      <dgm:spPr/>
    </dgm:pt>
    <dgm:pt modelId="{D03CDBF8-3E5A-F341-9B61-92BEDF0500FA}" type="pres">
      <dgm:prSet presAssocID="{ECBE22AE-AAEB-41AC-97E7-BB0262DAB808}" presName="parentTextBox" presStyleLbl="node1" presStyleIdx="0" presStyleCnt="2"/>
      <dgm:spPr/>
    </dgm:pt>
    <dgm:pt modelId="{9B3A19CA-A2B0-2947-BAC2-836654F65FEB}" type="pres">
      <dgm:prSet presAssocID="{13F3BC1F-FE30-4E63-B7F7-88B1FDC18DFC}" presName="sp" presStyleCnt="0"/>
      <dgm:spPr/>
    </dgm:pt>
    <dgm:pt modelId="{96AF6381-9C19-8B40-AEDF-C3F8736B6427}" type="pres">
      <dgm:prSet presAssocID="{0B02CEAB-D49D-4EC0-BFCE-7534CB9EAF27}" presName="arrowAndChildren" presStyleCnt="0"/>
      <dgm:spPr/>
    </dgm:pt>
    <dgm:pt modelId="{C04B6482-CD75-DA40-BC65-AEFD3F94DED2}" type="pres">
      <dgm:prSet presAssocID="{0B02CEAB-D49D-4EC0-BFCE-7534CB9EAF27}" presName="parentTextArrow" presStyleLbl="node1" presStyleIdx="1" presStyleCnt="2"/>
      <dgm:spPr/>
    </dgm:pt>
  </dgm:ptLst>
  <dgm:cxnLst>
    <dgm:cxn modelId="{A05ECB07-006F-412F-A4CE-7E33C93A7226}" srcId="{65B64A02-EADE-4F3C-AC3A-C36F660D2A2E}" destId="{ECBE22AE-AAEB-41AC-97E7-BB0262DAB808}" srcOrd="1" destOrd="0" parTransId="{2F85CA89-097C-4599-9C16-A0FD38259BA8}" sibTransId="{F0D58D33-D28B-4890-872D-6F05F6CFF414}"/>
    <dgm:cxn modelId="{9D606F33-1222-7D47-95A8-7B5172B6EF88}" type="presOf" srcId="{65B64A02-EADE-4F3C-AC3A-C36F660D2A2E}" destId="{1CC7EA49-B411-B64F-A20B-57C2A6B9EFF3}" srcOrd="0" destOrd="0" presId="urn:microsoft.com/office/officeart/2005/8/layout/process4"/>
    <dgm:cxn modelId="{4082813B-5728-44EF-9C57-366B05C2F0B7}" srcId="{65B64A02-EADE-4F3C-AC3A-C36F660D2A2E}" destId="{0B02CEAB-D49D-4EC0-BFCE-7534CB9EAF27}" srcOrd="0" destOrd="0" parTransId="{26DE8712-ABD9-40F7-B973-1C6D18A033CE}" sibTransId="{13F3BC1F-FE30-4E63-B7F7-88B1FDC18DFC}"/>
    <dgm:cxn modelId="{42ACA277-D124-3B46-B07D-1BE5E4C4EA8B}" type="presOf" srcId="{0B02CEAB-D49D-4EC0-BFCE-7534CB9EAF27}" destId="{C04B6482-CD75-DA40-BC65-AEFD3F94DED2}" srcOrd="0" destOrd="0" presId="urn:microsoft.com/office/officeart/2005/8/layout/process4"/>
    <dgm:cxn modelId="{74D972C3-DBB2-C641-B78F-AA4BB4D1D278}" type="presOf" srcId="{ECBE22AE-AAEB-41AC-97E7-BB0262DAB808}" destId="{D03CDBF8-3E5A-F341-9B61-92BEDF0500FA}" srcOrd="0" destOrd="0" presId="urn:microsoft.com/office/officeart/2005/8/layout/process4"/>
    <dgm:cxn modelId="{A66AB449-0D9A-6A49-AB9B-5762C6F07D98}" type="presParOf" srcId="{1CC7EA49-B411-B64F-A20B-57C2A6B9EFF3}" destId="{545EEED0-4864-9142-A0B9-75E90201C38E}" srcOrd="0" destOrd="0" presId="urn:microsoft.com/office/officeart/2005/8/layout/process4"/>
    <dgm:cxn modelId="{0B7EBA1C-640A-2141-B1D2-D04C09992E10}" type="presParOf" srcId="{545EEED0-4864-9142-A0B9-75E90201C38E}" destId="{D03CDBF8-3E5A-F341-9B61-92BEDF0500FA}" srcOrd="0" destOrd="0" presId="urn:microsoft.com/office/officeart/2005/8/layout/process4"/>
    <dgm:cxn modelId="{EB75D9C3-330B-3D48-B536-14BC04998FAB}" type="presParOf" srcId="{1CC7EA49-B411-B64F-A20B-57C2A6B9EFF3}" destId="{9B3A19CA-A2B0-2947-BAC2-836654F65FEB}" srcOrd="1" destOrd="0" presId="urn:microsoft.com/office/officeart/2005/8/layout/process4"/>
    <dgm:cxn modelId="{9C87BDC7-D647-434E-9D06-086D3EFF50AE}" type="presParOf" srcId="{1CC7EA49-B411-B64F-A20B-57C2A6B9EFF3}" destId="{96AF6381-9C19-8B40-AEDF-C3F8736B6427}" srcOrd="2" destOrd="0" presId="urn:microsoft.com/office/officeart/2005/8/layout/process4"/>
    <dgm:cxn modelId="{11617F4E-58C5-F841-8EB1-E0CD54EBDE95}" type="presParOf" srcId="{96AF6381-9C19-8B40-AEDF-C3F8736B6427}" destId="{C04B6482-CD75-DA40-BC65-AEFD3F94D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8D88EA-2168-4C1E-8327-651FF918A4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595635-0B96-4FF1-A1D8-04610BA71ED3}">
      <dgm:prSet/>
      <dgm:spPr/>
      <dgm:t>
        <a:bodyPr/>
        <a:lstStyle/>
        <a:p>
          <a:r>
            <a:rPr lang="pt-BR"/>
            <a:t>ISE B3 (Índ. de Sustentabilidade Bovespa): 294,73%</a:t>
          </a:r>
          <a:endParaRPr lang="en-US"/>
        </a:p>
      </dgm:t>
    </dgm:pt>
    <dgm:pt modelId="{E97867AE-33E7-4259-A3A4-5E73A28BD29A}" type="parTrans" cxnId="{C7677657-ECBA-42C7-B06A-8B662F02A8C6}">
      <dgm:prSet/>
      <dgm:spPr/>
      <dgm:t>
        <a:bodyPr/>
        <a:lstStyle/>
        <a:p>
          <a:endParaRPr lang="en-US"/>
        </a:p>
      </dgm:t>
    </dgm:pt>
    <dgm:pt modelId="{4840A0F3-C31E-4DA2-A583-EB1F0BD56333}" type="sibTrans" cxnId="{C7677657-ECBA-42C7-B06A-8B662F02A8C6}">
      <dgm:prSet/>
      <dgm:spPr/>
      <dgm:t>
        <a:bodyPr/>
        <a:lstStyle/>
        <a:p>
          <a:endParaRPr lang="en-US"/>
        </a:p>
      </dgm:t>
    </dgm:pt>
    <dgm:pt modelId="{16D582CC-9C3C-4673-8A0B-6C48C00F76C4}">
      <dgm:prSet/>
      <dgm:spPr/>
      <dgm:t>
        <a:bodyPr/>
        <a:lstStyle/>
        <a:p>
          <a:r>
            <a:rPr lang="pt-BR"/>
            <a:t>Ibovespa: 245,06%</a:t>
          </a:r>
          <a:endParaRPr lang="en-US"/>
        </a:p>
      </dgm:t>
    </dgm:pt>
    <dgm:pt modelId="{43658779-8BC8-4813-97A3-843ACB18FC1B}" type="parTrans" cxnId="{8CEB3FAC-00C2-4B57-A71B-13716261ABFF}">
      <dgm:prSet/>
      <dgm:spPr/>
      <dgm:t>
        <a:bodyPr/>
        <a:lstStyle/>
        <a:p>
          <a:endParaRPr lang="en-US"/>
        </a:p>
      </dgm:t>
    </dgm:pt>
    <dgm:pt modelId="{2F7C7B6E-ED28-4C43-B7D0-66703E3C5F95}" type="sibTrans" cxnId="{8CEB3FAC-00C2-4B57-A71B-13716261ABFF}">
      <dgm:prSet/>
      <dgm:spPr/>
      <dgm:t>
        <a:bodyPr/>
        <a:lstStyle/>
        <a:p>
          <a:endParaRPr lang="en-US"/>
        </a:p>
      </dgm:t>
    </dgm:pt>
    <dgm:pt modelId="{EAE4664A-2F31-FD41-8912-B9A63E6EF467}" type="pres">
      <dgm:prSet presAssocID="{248D88EA-2168-4C1E-8327-651FF918A4E7}" presName="linear" presStyleCnt="0">
        <dgm:presLayoutVars>
          <dgm:animLvl val="lvl"/>
          <dgm:resizeHandles val="exact"/>
        </dgm:presLayoutVars>
      </dgm:prSet>
      <dgm:spPr/>
    </dgm:pt>
    <dgm:pt modelId="{F37F9776-8BFF-5F4C-AE9A-C650D282505C}" type="pres">
      <dgm:prSet presAssocID="{E1595635-0B96-4FF1-A1D8-04610BA71E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693487-0637-B34C-B832-B5B5148AE766}" type="pres">
      <dgm:prSet presAssocID="{4840A0F3-C31E-4DA2-A583-EB1F0BD56333}" presName="spacer" presStyleCnt="0"/>
      <dgm:spPr/>
    </dgm:pt>
    <dgm:pt modelId="{6C0EFC8D-D1EB-EA47-A34D-F7BCF28D442C}" type="pres">
      <dgm:prSet presAssocID="{16D582CC-9C3C-4673-8A0B-6C48C00F76C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DA1AC22-BFAD-304C-98AE-7292B941E5EE}" type="presOf" srcId="{E1595635-0B96-4FF1-A1D8-04610BA71ED3}" destId="{F37F9776-8BFF-5F4C-AE9A-C650D282505C}" srcOrd="0" destOrd="0" presId="urn:microsoft.com/office/officeart/2005/8/layout/vList2"/>
    <dgm:cxn modelId="{C7677657-ECBA-42C7-B06A-8B662F02A8C6}" srcId="{248D88EA-2168-4C1E-8327-651FF918A4E7}" destId="{E1595635-0B96-4FF1-A1D8-04610BA71ED3}" srcOrd="0" destOrd="0" parTransId="{E97867AE-33E7-4259-A3A4-5E73A28BD29A}" sibTransId="{4840A0F3-C31E-4DA2-A583-EB1F0BD56333}"/>
    <dgm:cxn modelId="{8CEB3FAC-00C2-4B57-A71B-13716261ABFF}" srcId="{248D88EA-2168-4C1E-8327-651FF918A4E7}" destId="{16D582CC-9C3C-4673-8A0B-6C48C00F76C4}" srcOrd="1" destOrd="0" parTransId="{43658779-8BC8-4813-97A3-843ACB18FC1B}" sibTransId="{2F7C7B6E-ED28-4C43-B7D0-66703E3C5F95}"/>
    <dgm:cxn modelId="{329F7EB1-7D9F-BE4E-8D1C-6A7E61FE5E38}" type="presOf" srcId="{248D88EA-2168-4C1E-8327-651FF918A4E7}" destId="{EAE4664A-2F31-FD41-8912-B9A63E6EF467}" srcOrd="0" destOrd="0" presId="urn:microsoft.com/office/officeart/2005/8/layout/vList2"/>
    <dgm:cxn modelId="{485C9DC4-108B-ED4F-9124-256DA1BABC3B}" type="presOf" srcId="{16D582CC-9C3C-4673-8A0B-6C48C00F76C4}" destId="{6C0EFC8D-D1EB-EA47-A34D-F7BCF28D442C}" srcOrd="0" destOrd="0" presId="urn:microsoft.com/office/officeart/2005/8/layout/vList2"/>
    <dgm:cxn modelId="{AFAEC5FF-BBF0-6341-A0C8-B144AD6BD2BB}" type="presParOf" srcId="{EAE4664A-2F31-FD41-8912-B9A63E6EF467}" destId="{F37F9776-8BFF-5F4C-AE9A-C650D282505C}" srcOrd="0" destOrd="0" presId="urn:microsoft.com/office/officeart/2005/8/layout/vList2"/>
    <dgm:cxn modelId="{8AC29AA7-0281-254C-AD01-A860ABA18EF7}" type="presParOf" srcId="{EAE4664A-2F31-FD41-8912-B9A63E6EF467}" destId="{DA693487-0637-B34C-B832-B5B5148AE766}" srcOrd="1" destOrd="0" presId="urn:microsoft.com/office/officeart/2005/8/layout/vList2"/>
    <dgm:cxn modelId="{5991232C-B8F6-2246-8A2C-9ADC738BF193}" type="presParOf" srcId="{EAE4664A-2F31-FD41-8912-B9A63E6EF467}" destId="{6C0EFC8D-D1EB-EA47-A34D-F7BCF28D44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A56672-43E2-443A-883D-FDC6C3E4F1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0F1B4F-AF02-492C-ADB8-5C915A862022}">
      <dgm:prSet/>
      <dgm:spPr/>
      <dgm:t>
        <a:bodyPr/>
        <a:lstStyle/>
        <a:p>
          <a:r>
            <a:rPr lang="pt-BR" dirty="0"/>
            <a:t>Criação de ambiente plural e diversificado estimula inovação e criatividade</a:t>
          </a:r>
        </a:p>
      </dgm:t>
    </dgm:pt>
    <dgm:pt modelId="{D47B38C2-56B0-4F38-9DF3-C2843B29A7BD}" type="parTrans" cxnId="{BC1D5599-633E-4B91-988A-44D28E69C731}">
      <dgm:prSet/>
      <dgm:spPr/>
      <dgm:t>
        <a:bodyPr/>
        <a:lstStyle/>
        <a:p>
          <a:endParaRPr lang="en-US"/>
        </a:p>
      </dgm:t>
    </dgm:pt>
    <dgm:pt modelId="{662A57DA-1B93-45FD-A4F3-E9D828BF69C8}" type="sibTrans" cxnId="{BC1D5599-633E-4B91-988A-44D28E69C731}">
      <dgm:prSet/>
      <dgm:spPr/>
      <dgm:t>
        <a:bodyPr/>
        <a:lstStyle/>
        <a:p>
          <a:endParaRPr lang="en-US"/>
        </a:p>
      </dgm:t>
    </dgm:pt>
    <dgm:pt modelId="{780E680B-B609-4CC3-B7F2-B4349F2F6A3C}">
      <dgm:prSet/>
      <dgm:spPr/>
      <dgm:t>
        <a:bodyPr/>
        <a:lstStyle/>
        <a:p>
          <a:r>
            <a:rPr lang="pt-BR"/>
            <a:t>Redução de riscos</a:t>
          </a:r>
          <a:endParaRPr lang="en-US"/>
        </a:p>
      </dgm:t>
    </dgm:pt>
    <dgm:pt modelId="{16911684-C8B7-430F-A2D1-FF9675BBEC08}" type="parTrans" cxnId="{38B91EF8-77DF-4CB8-9603-17EE8B13251E}">
      <dgm:prSet/>
      <dgm:spPr/>
      <dgm:t>
        <a:bodyPr/>
        <a:lstStyle/>
        <a:p>
          <a:endParaRPr lang="en-US"/>
        </a:p>
      </dgm:t>
    </dgm:pt>
    <dgm:pt modelId="{9CCAEF24-B4F3-4E05-9C4C-BEEC5E33A818}" type="sibTrans" cxnId="{38B91EF8-77DF-4CB8-9603-17EE8B13251E}">
      <dgm:prSet/>
      <dgm:spPr/>
      <dgm:t>
        <a:bodyPr/>
        <a:lstStyle/>
        <a:p>
          <a:endParaRPr lang="en-US"/>
        </a:p>
      </dgm:t>
    </dgm:pt>
    <dgm:pt modelId="{AAFD85F6-BD8C-42A9-BDA2-B8A8B0AFC92D}">
      <dgm:prSet/>
      <dgm:spPr/>
      <dgm:t>
        <a:bodyPr/>
        <a:lstStyle/>
        <a:p>
          <a:r>
            <a:rPr lang="pt-BR"/>
            <a:t>Evita-se o </a:t>
          </a:r>
          <a:r>
            <a:rPr lang="pt-BR" i="1"/>
            <a:t>naming and shaming</a:t>
          </a:r>
          <a:endParaRPr lang="en-US"/>
        </a:p>
      </dgm:t>
    </dgm:pt>
    <dgm:pt modelId="{64F9D614-5AF8-456E-BF27-A091887B4B8C}" type="parTrans" cxnId="{E8B5ADE5-4E4D-4F78-86E0-4FFE2167FD5D}">
      <dgm:prSet/>
      <dgm:spPr/>
      <dgm:t>
        <a:bodyPr/>
        <a:lstStyle/>
        <a:p>
          <a:endParaRPr lang="en-US"/>
        </a:p>
      </dgm:t>
    </dgm:pt>
    <dgm:pt modelId="{C3419CCE-78D7-4D10-845A-4B0005D6723A}" type="sibTrans" cxnId="{E8B5ADE5-4E4D-4F78-86E0-4FFE2167FD5D}">
      <dgm:prSet/>
      <dgm:spPr/>
      <dgm:t>
        <a:bodyPr/>
        <a:lstStyle/>
        <a:p>
          <a:endParaRPr lang="en-US"/>
        </a:p>
      </dgm:t>
    </dgm:pt>
    <dgm:pt modelId="{5CF843AC-E3E2-42AD-ACC3-2C7D45A57E05}">
      <dgm:prSet/>
      <dgm:spPr/>
      <dgm:t>
        <a:bodyPr/>
        <a:lstStyle/>
        <a:p>
          <a:r>
            <a:rPr lang="pt-BR"/>
            <a:t>Maior eficiência nas cadeias de fornecedores e de distribuição </a:t>
          </a:r>
          <a:endParaRPr lang="en-US"/>
        </a:p>
      </dgm:t>
    </dgm:pt>
    <dgm:pt modelId="{38D8979D-761A-47FE-BA44-54B57421ECBA}" type="parTrans" cxnId="{87EE286C-4D2C-4282-A2EC-D783A0193462}">
      <dgm:prSet/>
      <dgm:spPr/>
      <dgm:t>
        <a:bodyPr/>
        <a:lstStyle/>
        <a:p>
          <a:endParaRPr lang="en-US"/>
        </a:p>
      </dgm:t>
    </dgm:pt>
    <dgm:pt modelId="{DCD36567-43F7-4353-9E08-6CDB5E2FCB2D}" type="sibTrans" cxnId="{87EE286C-4D2C-4282-A2EC-D783A0193462}">
      <dgm:prSet/>
      <dgm:spPr/>
      <dgm:t>
        <a:bodyPr/>
        <a:lstStyle/>
        <a:p>
          <a:endParaRPr lang="en-US"/>
        </a:p>
      </dgm:t>
    </dgm:pt>
    <dgm:pt modelId="{BD22A7A9-FB1E-43FA-9F89-2DCD8B4F905B}">
      <dgm:prSet/>
      <dgm:spPr/>
      <dgm:t>
        <a:bodyPr/>
        <a:lstStyle/>
        <a:p>
          <a:r>
            <a:rPr lang="pt-BR"/>
            <a:t>Maior compromisso  do capital humano com a companhia</a:t>
          </a:r>
          <a:endParaRPr lang="en-US"/>
        </a:p>
      </dgm:t>
    </dgm:pt>
    <dgm:pt modelId="{544B2E19-FF21-4A40-8F73-52E2A6DBAA7C}" type="parTrans" cxnId="{7E733FAD-E26E-45E6-AF7E-D08007625E08}">
      <dgm:prSet/>
      <dgm:spPr/>
      <dgm:t>
        <a:bodyPr/>
        <a:lstStyle/>
        <a:p>
          <a:endParaRPr lang="en-US"/>
        </a:p>
      </dgm:t>
    </dgm:pt>
    <dgm:pt modelId="{3F688EE9-CA1D-47DE-96DD-469353032CE2}" type="sibTrans" cxnId="{7E733FAD-E26E-45E6-AF7E-D08007625E08}">
      <dgm:prSet/>
      <dgm:spPr/>
      <dgm:t>
        <a:bodyPr/>
        <a:lstStyle/>
        <a:p>
          <a:endParaRPr lang="en-US"/>
        </a:p>
      </dgm:t>
    </dgm:pt>
    <dgm:pt modelId="{93EE853E-0158-4CA4-877E-D56A8D08F535}">
      <dgm:prSet/>
      <dgm:spPr/>
      <dgm:t>
        <a:bodyPr/>
        <a:lstStyle/>
        <a:p>
          <a:r>
            <a:rPr lang="pt-BR" dirty="0"/>
            <a:t>Valorização da  marca</a:t>
          </a:r>
          <a:endParaRPr lang="en-US" dirty="0"/>
        </a:p>
      </dgm:t>
    </dgm:pt>
    <dgm:pt modelId="{C3101DEC-C42F-4407-A12B-512943754CB0}" type="parTrans" cxnId="{5CBE5C3D-3A94-4932-A619-49F9287C2F7B}">
      <dgm:prSet/>
      <dgm:spPr/>
      <dgm:t>
        <a:bodyPr/>
        <a:lstStyle/>
        <a:p>
          <a:endParaRPr lang="en-US"/>
        </a:p>
      </dgm:t>
    </dgm:pt>
    <dgm:pt modelId="{279C71B8-86A8-4DA5-B4B1-DB29B0483090}" type="sibTrans" cxnId="{5CBE5C3D-3A94-4932-A619-49F9287C2F7B}">
      <dgm:prSet/>
      <dgm:spPr/>
      <dgm:t>
        <a:bodyPr/>
        <a:lstStyle/>
        <a:p>
          <a:endParaRPr lang="en-US"/>
        </a:p>
      </dgm:t>
    </dgm:pt>
    <dgm:pt modelId="{01373D9C-D98A-3945-9F95-3BC4648F3901}" type="pres">
      <dgm:prSet presAssocID="{37A56672-43E2-443A-883D-FDC6C3E4F14B}" presName="linear" presStyleCnt="0">
        <dgm:presLayoutVars>
          <dgm:animLvl val="lvl"/>
          <dgm:resizeHandles val="exact"/>
        </dgm:presLayoutVars>
      </dgm:prSet>
      <dgm:spPr/>
    </dgm:pt>
    <dgm:pt modelId="{152A7304-6D57-1F4A-8490-616402A6A6F0}" type="pres">
      <dgm:prSet presAssocID="{BA0F1B4F-AF02-492C-ADB8-5C915A86202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FC41D9-BF3E-CB4B-85C5-08FE6C4D8CFD}" type="pres">
      <dgm:prSet presAssocID="{662A57DA-1B93-45FD-A4F3-E9D828BF69C8}" presName="spacer" presStyleCnt="0"/>
      <dgm:spPr/>
    </dgm:pt>
    <dgm:pt modelId="{91DB174A-A4DF-D941-A1FC-E7F9759E1430}" type="pres">
      <dgm:prSet presAssocID="{780E680B-B609-4CC3-B7F2-B4349F2F6A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DDC9E2E-EF46-2549-8C27-A9152DA608C2}" type="pres">
      <dgm:prSet presAssocID="{9CCAEF24-B4F3-4E05-9C4C-BEEC5E33A818}" presName="spacer" presStyleCnt="0"/>
      <dgm:spPr/>
    </dgm:pt>
    <dgm:pt modelId="{41FB563B-7D8B-2241-8FC8-BF37B58F5AEA}" type="pres">
      <dgm:prSet presAssocID="{AAFD85F6-BD8C-42A9-BDA2-B8A8B0AFC92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062BD3D-A3F8-554C-AE4B-B95780C57E9B}" type="pres">
      <dgm:prSet presAssocID="{C3419CCE-78D7-4D10-845A-4B0005D6723A}" presName="spacer" presStyleCnt="0"/>
      <dgm:spPr/>
    </dgm:pt>
    <dgm:pt modelId="{34141023-C5A0-5D43-ACA7-30694C3EABE5}" type="pres">
      <dgm:prSet presAssocID="{5CF843AC-E3E2-42AD-ACC3-2C7D45A57E0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20E3F9B-60EE-C24F-8891-F0A7A40B04C4}" type="pres">
      <dgm:prSet presAssocID="{DCD36567-43F7-4353-9E08-6CDB5E2FCB2D}" presName="spacer" presStyleCnt="0"/>
      <dgm:spPr/>
    </dgm:pt>
    <dgm:pt modelId="{CAE1E02B-096D-8848-AE8D-284812F38C87}" type="pres">
      <dgm:prSet presAssocID="{BD22A7A9-FB1E-43FA-9F89-2DCD8B4F905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3447901-5BC5-5A45-8FDA-17937AFA5F19}" type="pres">
      <dgm:prSet presAssocID="{3F688EE9-CA1D-47DE-96DD-469353032CE2}" presName="spacer" presStyleCnt="0"/>
      <dgm:spPr/>
    </dgm:pt>
    <dgm:pt modelId="{BD622263-5615-2A4F-ABA5-5F1A66E85EB2}" type="pres">
      <dgm:prSet presAssocID="{93EE853E-0158-4CA4-877E-D56A8D08F53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314A801-6BFA-D74E-9A57-29EA480B9FB6}" type="presOf" srcId="{37A56672-43E2-443A-883D-FDC6C3E4F14B}" destId="{01373D9C-D98A-3945-9F95-3BC4648F3901}" srcOrd="0" destOrd="0" presId="urn:microsoft.com/office/officeart/2005/8/layout/vList2"/>
    <dgm:cxn modelId="{B132CD33-DB2F-B341-9B5F-8E53F8874548}" type="presOf" srcId="{BD22A7A9-FB1E-43FA-9F89-2DCD8B4F905B}" destId="{CAE1E02B-096D-8848-AE8D-284812F38C87}" srcOrd="0" destOrd="0" presId="urn:microsoft.com/office/officeart/2005/8/layout/vList2"/>
    <dgm:cxn modelId="{5CBE5C3D-3A94-4932-A619-49F9287C2F7B}" srcId="{37A56672-43E2-443A-883D-FDC6C3E4F14B}" destId="{93EE853E-0158-4CA4-877E-D56A8D08F535}" srcOrd="5" destOrd="0" parTransId="{C3101DEC-C42F-4407-A12B-512943754CB0}" sibTransId="{279C71B8-86A8-4DA5-B4B1-DB29B0483090}"/>
    <dgm:cxn modelId="{B21C9741-64DF-0B49-B12C-17DDC946B734}" type="presOf" srcId="{93EE853E-0158-4CA4-877E-D56A8D08F535}" destId="{BD622263-5615-2A4F-ABA5-5F1A66E85EB2}" srcOrd="0" destOrd="0" presId="urn:microsoft.com/office/officeart/2005/8/layout/vList2"/>
    <dgm:cxn modelId="{A88B8464-5396-764E-8AD8-69F70C9D0723}" type="presOf" srcId="{BA0F1B4F-AF02-492C-ADB8-5C915A862022}" destId="{152A7304-6D57-1F4A-8490-616402A6A6F0}" srcOrd="0" destOrd="0" presId="urn:microsoft.com/office/officeart/2005/8/layout/vList2"/>
    <dgm:cxn modelId="{87EE286C-4D2C-4282-A2EC-D783A0193462}" srcId="{37A56672-43E2-443A-883D-FDC6C3E4F14B}" destId="{5CF843AC-E3E2-42AD-ACC3-2C7D45A57E05}" srcOrd="3" destOrd="0" parTransId="{38D8979D-761A-47FE-BA44-54B57421ECBA}" sibTransId="{DCD36567-43F7-4353-9E08-6CDB5E2FCB2D}"/>
    <dgm:cxn modelId="{448E4E59-30EC-9040-BE2F-64C33AD1C698}" type="presOf" srcId="{AAFD85F6-BD8C-42A9-BDA2-B8A8B0AFC92D}" destId="{41FB563B-7D8B-2241-8FC8-BF37B58F5AEA}" srcOrd="0" destOrd="0" presId="urn:microsoft.com/office/officeart/2005/8/layout/vList2"/>
    <dgm:cxn modelId="{7F8A448D-EF56-8743-92B4-6508CAEC97DB}" type="presOf" srcId="{5CF843AC-E3E2-42AD-ACC3-2C7D45A57E05}" destId="{34141023-C5A0-5D43-ACA7-30694C3EABE5}" srcOrd="0" destOrd="0" presId="urn:microsoft.com/office/officeart/2005/8/layout/vList2"/>
    <dgm:cxn modelId="{0AF9DC95-042F-B34E-8F87-B96697C93ECA}" type="presOf" srcId="{780E680B-B609-4CC3-B7F2-B4349F2F6A3C}" destId="{91DB174A-A4DF-D941-A1FC-E7F9759E1430}" srcOrd="0" destOrd="0" presId="urn:microsoft.com/office/officeart/2005/8/layout/vList2"/>
    <dgm:cxn modelId="{BC1D5599-633E-4B91-988A-44D28E69C731}" srcId="{37A56672-43E2-443A-883D-FDC6C3E4F14B}" destId="{BA0F1B4F-AF02-492C-ADB8-5C915A862022}" srcOrd="0" destOrd="0" parTransId="{D47B38C2-56B0-4F38-9DF3-C2843B29A7BD}" sibTransId="{662A57DA-1B93-45FD-A4F3-E9D828BF69C8}"/>
    <dgm:cxn modelId="{7E733FAD-E26E-45E6-AF7E-D08007625E08}" srcId="{37A56672-43E2-443A-883D-FDC6C3E4F14B}" destId="{BD22A7A9-FB1E-43FA-9F89-2DCD8B4F905B}" srcOrd="4" destOrd="0" parTransId="{544B2E19-FF21-4A40-8F73-52E2A6DBAA7C}" sibTransId="{3F688EE9-CA1D-47DE-96DD-469353032CE2}"/>
    <dgm:cxn modelId="{E8B5ADE5-4E4D-4F78-86E0-4FFE2167FD5D}" srcId="{37A56672-43E2-443A-883D-FDC6C3E4F14B}" destId="{AAFD85F6-BD8C-42A9-BDA2-B8A8B0AFC92D}" srcOrd="2" destOrd="0" parTransId="{64F9D614-5AF8-456E-BF27-A091887B4B8C}" sibTransId="{C3419CCE-78D7-4D10-845A-4B0005D6723A}"/>
    <dgm:cxn modelId="{38B91EF8-77DF-4CB8-9603-17EE8B13251E}" srcId="{37A56672-43E2-443A-883D-FDC6C3E4F14B}" destId="{780E680B-B609-4CC3-B7F2-B4349F2F6A3C}" srcOrd="1" destOrd="0" parTransId="{16911684-C8B7-430F-A2D1-FF9675BBEC08}" sibTransId="{9CCAEF24-B4F3-4E05-9C4C-BEEC5E33A818}"/>
    <dgm:cxn modelId="{16116F08-9C0C-8C44-A92D-5B66B66D2CB6}" type="presParOf" srcId="{01373D9C-D98A-3945-9F95-3BC4648F3901}" destId="{152A7304-6D57-1F4A-8490-616402A6A6F0}" srcOrd="0" destOrd="0" presId="urn:microsoft.com/office/officeart/2005/8/layout/vList2"/>
    <dgm:cxn modelId="{65C35CDF-2B21-4B47-BD7D-FF89D7C518ED}" type="presParOf" srcId="{01373D9C-D98A-3945-9F95-3BC4648F3901}" destId="{CAFC41D9-BF3E-CB4B-85C5-08FE6C4D8CFD}" srcOrd="1" destOrd="0" presId="urn:microsoft.com/office/officeart/2005/8/layout/vList2"/>
    <dgm:cxn modelId="{3E143213-3719-774F-92C8-E26C86CD298D}" type="presParOf" srcId="{01373D9C-D98A-3945-9F95-3BC4648F3901}" destId="{91DB174A-A4DF-D941-A1FC-E7F9759E1430}" srcOrd="2" destOrd="0" presId="urn:microsoft.com/office/officeart/2005/8/layout/vList2"/>
    <dgm:cxn modelId="{A6FD0CAF-9F13-0740-8E0E-D2C2FAA53D62}" type="presParOf" srcId="{01373D9C-D98A-3945-9F95-3BC4648F3901}" destId="{8DDC9E2E-EF46-2549-8C27-A9152DA608C2}" srcOrd="3" destOrd="0" presId="urn:microsoft.com/office/officeart/2005/8/layout/vList2"/>
    <dgm:cxn modelId="{94601907-C5F9-9840-AAC6-DCD4CB0A3E83}" type="presParOf" srcId="{01373D9C-D98A-3945-9F95-3BC4648F3901}" destId="{41FB563B-7D8B-2241-8FC8-BF37B58F5AEA}" srcOrd="4" destOrd="0" presId="urn:microsoft.com/office/officeart/2005/8/layout/vList2"/>
    <dgm:cxn modelId="{50BD036A-6DE9-B24B-9AF5-2306CADE1E8B}" type="presParOf" srcId="{01373D9C-D98A-3945-9F95-3BC4648F3901}" destId="{0062BD3D-A3F8-554C-AE4B-B95780C57E9B}" srcOrd="5" destOrd="0" presId="urn:microsoft.com/office/officeart/2005/8/layout/vList2"/>
    <dgm:cxn modelId="{F63E14A4-A461-2E49-B2D2-E7BCC92CDDD0}" type="presParOf" srcId="{01373D9C-D98A-3945-9F95-3BC4648F3901}" destId="{34141023-C5A0-5D43-ACA7-30694C3EABE5}" srcOrd="6" destOrd="0" presId="urn:microsoft.com/office/officeart/2005/8/layout/vList2"/>
    <dgm:cxn modelId="{82A3344D-1159-DB4C-8A7C-BE95BBA9951C}" type="presParOf" srcId="{01373D9C-D98A-3945-9F95-3BC4648F3901}" destId="{B20E3F9B-60EE-C24F-8891-F0A7A40B04C4}" srcOrd="7" destOrd="0" presId="urn:microsoft.com/office/officeart/2005/8/layout/vList2"/>
    <dgm:cxn modelId="{B327901E-0085-ED44-9F5E-F3B8C16545FC}" type="presParOf" srcId="{01373D9C-D98A-3945-9F95-3BC4648F3901}" destId="{CAE1E02B-096D-8848-AE8D-284812F38C87}" srcOrd="8" destOrd="0" presId="urn:microsoft.com/office/officeart/2005/8/layout/vList2"/>
    <dgm:cxn modelId="{9B961439-55AC-F24F-AA8D-54DF68F8C2F5}" type="presParOf" srcId="{01373D9C-D98A-3945-9F95-3BC4648F3901}" destId="{53447901-5BC5-5A45-8FDA-17937AFA5F19}" srcOrd="9" destOrd="0" presId="urn:microsoft.com/office/officeart/2005/8/layout/vList2"/>
    <dgm:cxn modelId="{E18377EE-8963-D74C-B41A-3B073B0FAD9C}" type="presParOf" srcId="{01373D9C-D98A-3945-9F95-3BC4648F3901}" destId="{BD622263-5615-2A4F-ABA5-5F1A66E85EB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EA8D-227E-0A49-91DF-391867989183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Limitada.  </a:t>
          </a:r>
        </a:p>
      </dsp:txBody>
      <dsp:txXfrm>
        <a:off x="45225" y="1652410"/>
        <a:ext cx="2085893" cy="1221142"/>
      </dsp:txXfrm>
    </dsp:sp>
    <dsp:sp modelId="{7920DCA7-2C43-0543-8C91-2437B846854B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2385298" y="2102137"/>
        <a:ext cx="320822" cy="321687"/>
      </dsp:txXfrm>
    </dsp:sp>
    <dsp:sp modelId="{2B7801D8-F646-E64D-9551-14580B8A74C2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Sociedade Anônima Fechada</a:t>
          </a:r>
        </a:p>
      </dsp:txBody>
      <dsp:txXfrm>
        <a:off x="3071853" y="1652410"/>
        <a:ext cx="2085893" cy="1221142"/>
      </dsp:txXfrm>
    </dsp:sp>
    <dsp:sp modelId="{07900294-7E22-EA45-ABB3-1AC37B6822C3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5411926" y="2102137"/>
        <a:ext cx="320822" cy="321687"/>
      </dsp:txXfrm>
    </dsp:sp>
    <dsp:sp modelId="{82578C6F-61BF-CC4D-8213-7B33F1F1422E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Companhia Aberta</a:t>
          </a:r>
        </a:p>
      </dsp:txBody>
      <dsp:txXfrm>
        <a:off x="6098481" y="1652410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2A0AC-C315-5849-8CE1-EBAF4E5A5D11}">
      <dsp:nvSpPr>
        <dsp:cNvPr id="0" name=""/>
        <dsp:cNvSpPr/>
      </dsp:nvSpPr>
      <dsp:spPr>
        <a:xfrm>
          <a:off x="0" y="97343"/>
          <a:ext cx="4697730" cy="1731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Estratégia de investimento que leva em conta fatores não financeiros, como sustentabilidade ambiental, impacto social da investida, diversidade racial na companhia, igualdade de gêneros, etc..</a:t>
          </a:r>
          <a:endParaRPr lang="en-US" sz="2000" kern="1200" dirty="0"/>
        </a:p>
      </dsp:txBody>
      <dsp:txXfrm>
        <a:off x="84530" y="181873"/>
        <a:ext cx="4528670" cy="1562540"/>
      </dsp:txXfrm>
    </dsp:sp>
    <dsp:sp modelId="{4E4743A7-1CEB-FA49-AC0E-37A044E40DED}">
      <dsp:nvSpPr>
        <dsp:cNvPr id="0" name=""/>
        <dsp:cNvSpPr/>
      </dsp:nvSpPr>
      <dsp:spPr>
        <a:xfrm>
          <a:off x="0" y="1886544"/>
          <a:ext cx="4697730" cy="1731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Tradicional, no capitalismo, a exclusão de setores para investimento, por motivos religiosos (exemplo, bebidas, jogo), ou políticos (exemplo, Apartheid sul-africano)</a:t>
          </a:r>
          <a:endParaRPr lang="en-US" sz="2000" kern="1200" dirty="0"/>
        </a:p>
      </dsp:txBody>
      <dsp:txXfrm>
        <a:off x="84530" y="1971074"/>
        <a:ext cx="4528670" cy="1562540"/>
      </dsp:txXfrm>
    </dsp:sp>
    <dsp:sp modelId="{6CBB07DE-8C88-C04E-B44F-668CE802BBDC}">
      <dsp:nvSpPr>
        <dsp:cNvPr id="0" name=""/>
        <dsp:cNvSpPr/>
      </dsp:nvSpPr>
      <dsp:spPr>
        <a:xfrm>
          <a:off x="0" y="3675744"/>
          <a:ext cx="4697730" cy="1731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Investidores institucionais buscam investimentos de impacto em empresas com responsabilidade social e depois agem no conselho para a implementação desses objetivos na gestão da </a:t>
          </a:r>
          <a:r>
            <a:rPr lang="pt-BR" sz="2000" kern="1200" dirty="0" err="1"/>
            <a:t>companhiaI</a:t>
          </a:r>
          <a:endParaRPr lang="pt-BR" sz="2000" kern="1200" dirty="0"/>
        </a:p>
      </dsp:txBody>
      <dsp:txXfrm>
        <a:off x="84530" y="3760274"/>
        <a:ext cx="4528670" cy="1562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77DFD-CED9-4CF2-B05E-2D86B97AE59F}">
      <dsp:nvSpPr>
        <dsp:cNvPr id="0" name=""/>
        <dsp:cNvSpPr/>
      </dsp:nvSpPr>
      <dsp:spPr>
        <a:xfrm>
          <a:off x="0" y="739283"/>
          <a:ext cx="78867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D72BD-0B4F-42D7-8992-CEA7BF46D2C2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456EC-9A41-41D2-AA57-C1390A8E3BA6}">
      <dsp:nvSpPr>
        <dsp:cNvPr id="0" name=""/>
        <dsp:cNvSpPr/>
      </dsp:nvSpPr>
      <dsp:spPr>
        <a:xfrm>
          <a:off x="1507738" y="707092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Necessidade de Métricas, auditorias  e Ratings</a:t>
          </a:r>
          <a:endParaRPr lang="en-US" sz="2500" kern="1200" dirty="0"/>
        </a:p>
      </dsp:txBody>
      <dsp:txXfrm>
        <a:off x="1507738" y="707092"/>
        <a:ext cx="6378961" cy="1305401"/>
      </dsp:txXfrm>
    </dsp:sp>
    <dsp:sp modelId="{3D52FE4B-7C51-41D5-859F-B46D70ED8245}">
      <dsp:nvSpPr>
        <dsp:cNvPr id="0" name=""/>
        <dsp:cNvSpPr/>
      </dsp:nvSpPr>
      <dsp:spPr>
        <a:xfrm>
          <a:off x="0" y="2338844"/>
          <a:ext cx="78867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39E20-8638-4C88-ADBE-3394AB9F721A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F1498-B2C8-4CD3-88F6-0C9E4FD4AB9D}">
      <dsp:nvSpPr>
        <dsp:cNvPr id="0" name=""/>
        <dsp:cNvSpPr/>
      </dsp:nvSpPr>
      <dsp:spPr>
        <a:xfrm>
          <a:off x="1507738" y="2338844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Criação de índices no mercado de capitais.   </a:t>
          </a:r>
          <a:endParaRPr lang="en-US" sz="2500" kern="1200" dirty="0"/>
        </a:p>
      </dsp:txBody>
      <dsp:txXfrm>
        <a:off x="1507738" y="2338844"/>
        <a:ext cx="637896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CDBF8-3E5A-F341-9B61-92BEDF0500FA}">
      <dsp:nvSpPr>
        <dsp:cNvPr id="0" name=""/>
        <dsp:cNvSpPr/>
      </dsp:nvSpPr>
      <dsp:spPr>
        <a:xfrm>
          <a:off x="0" y="3291729"/>
          <a:ext cx="5000124" cy="21597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Comply or Explain.</a:t>
          </a:r>
          <a:endParaRPr lang="en-US" sz="3000" kern="1200"/>
        </a:p>
      </dsp:txBody>
      <dsp:txXfrm>
        <a:off x="0" y="3291729"/>
        <a:ext cx="5000124" cy="2159731"/>
      </dsp:txXfrm>
    </dsp:sp>
    <dsp:sp modelId="{C04B6482-CD75-DA40-BC65-AEFD3F94DED2}">
      <dsp:nvSpPr>
        <dsp:cNvPr id="0" name=""/>
        <dsp:cNvSpPr/>
      </dsp:nvSpPr>
      <dsp:spPr>
        <a:xfrm rot="10800000">
          <a:off x="0" y="2459"/>
          <a:ext cx="5000124" cy="3321666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CVM exigirá informações sobre ESG das companhias abertas após 2022, reformando a IN 480.</a:t>
          </a:r>
          <a:endParaRPr lang="en-US" sz="3000" kern="1200"/>
        </a:p>
      </dsp:txBody>
      <dsp:txXfrm rot="10800000">
        <a:off x="0" y="2459"/>
        <a:ext cx="5000124" cy="2158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F9776-8BFF-5F4C-AE9A-C650D282505C}">
      <dsp:nvSpPr>
        <dsp:cNvPr id="0" name=""/>
        <dsp:cNvSpPr/>
      </dsp:nvSpPr>
      <dsp:spPr>
        <a:xfrm>
          <a:off x="0" y="325641"/>
          <a:ext cx="8229600" cy="1869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ISE B3 (Índ. de Sustentabilidade Bovespa): 294,73%</a:t>
          </a:r>
          <a:endParaRPr lang="en-US" sz="4700" kern="1200"/>
        </a:p>
      </dsp:txBody>
      <dsp:txXfrm>
        <a:off x="91269" y="416910"/>
        <a:ext cx="8047062" cy="1687122"/>
      </dsp:txXfrm>
    </dsp:sp>
    <dsp:sp modelId="{6C0EFC8D-D1EB-EA47-A34D-F7BCF28D442C}">
      <dsp:nvSpPr>
        <dsp:cNvPr id="0" name=""/>
        <dsp:cNvSpPr/>
      </dsp:nvSpPr>
      <dsp:spPr>
        <a:xfrm>
          <a:off x="0" y="2330661"/>
          <a:ext cx="8229600" cy="18696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Ibovespa: 245,06%</a:t>
          </a:r>
          <a:endParaRPr lang="en-US" sz="4700" kern="1200"/>
        </a:p>
      </dsp:txBody>
      <dsp:txXfrm>
        <a:off x="91269" y="2421930"/>
        <a:ext cx="8047062" cy="1687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A7304-6D57-1F4A-8490-616402A6A6F0}">
      <dsp:nvSpPr>
        <dsp:cNvPr id="0" name=""/>
        <dsp:cNvSpPr/>
      </dsp:nvSpPr>
      <dsp:spPr>
        <a:xfrm>
          <a:off x="0" y="221544"/>
          <a:ext cx="4697730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Criação de ambiente plural e diversificado estimula inovação e criatividade</a:t>
          </a:r>
        </a:p>
      </dsp:txBody>
      <dsp:txXfrm>
        <a:off x="38838" y="260382"/>
        <a:ext cx="4620054" cy="717924"/>
      </dsp:txXfrm>
    </dsp:sp>
    <dsp:sp modelId="{91DB174A-A4DF-D941-A1FC-E7F9759E1430}">
      <dsp:nvSpPr>
        <dsp:cNvPr id="0" name=""/>
        <dsp:cNvSpPr/>
      </dsp:nvSpPr>
      <dsp:spPr>
        <a:xfrm>
          <a:off x="0" y="1074744"/>
          <a:ext cx="4697730" cy="79560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Redução de riscos</a:t>
          </a:r>
          <a:endParaRPr lang="en-US" sz="2000" kern="1200"/>
        </a:p>
      </dsp:txBody>
      <dsp:txXfrm>
        <a:off x="38838" y="1113582"/>
        <a:ext cx="4620054" cy="717924"/>
      </dsp:txXfrm>
    </dsp:sp>
    <dsp:sp modelId="{41FB563B-7D8B-2241-8FC8-BF37B58F5AEA}">
      <dsp:nvSpPr>
        <dsp:cNvPr id="0" name=""/>
        <dsp:cNvSpPr/>
      </dsp:nvSpPr>
      <dsp:spPr>
        <a:xfrm>
          <a:off x="0" y="1927944"/>
          <a:ext cx="4697730" cy="79560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Evita-se o </a:t>
          </a:r>
          <a:r>
            <a:rPr lang="pt-BR" sz="2000" i="1" kern="1200"/>
            <a:t>naming and shaming</a:t>
          </a:r>
          <a:endParaRPr lang="en-US" sz="2000" kern="1200"/>
        </a:p>
      </dsp:txBody>
      <dsp:txXfrm>
        <a:off x="38838" y="1966782"/>
        <a:ext cx="4620054" cy="717924"/>
      </dsp:txXfrm>
    </dsp:sp>
    <dsp:sp modelId="{34141023-C5A0-5D43-ACA7-30694C3EABE5}">
      <dsp:nvSpPr>
        <dsp:cNvPr id="0" name=""/>
        <dsp:cNvSpPr/>
      </dsp:nvSpPr>
      <dsp:spPr>
        <a:xfrm>
          <a:off x="0" y="2781144"/>
          <a:ext cx="4697730" cy="79560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Maior eficiência nas cadeias de fornecedores e de distribuição </a:t>
          </a:r>
          <a:endParaRPr lang="en-US" sz="2000" kern="1200"/>
        </a:p>
      </dsp:txBody>
      <dsp:txXfrm>
        <a:off x="38838" y="2819982"/>
        <a:ext cx="4620054" cy="717924"/>
      </dsp:txXfrm>
    </dsp:sp>
    <dsp:sp modelId="{CAE1E02B-096D-8848-AE8D-284812F38C87}">
      <dsp:nvSpPr>
        <dsp:cNvPr id="0" name=""/>
        <dsp:cNvSpPr/>
      </dsp:nvSpPr>
      <dsp:spPr>
        <a:xfrm>
          <a:off x="0" y="3634344"/>
          <a:ext cx="4697730" cy="79560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Maior compromisso  do capital humano com a companhia</a:t>
          </a:r>
          <a:endParaRPr lang="en-US" sz="2000" kern="1200"/>
        </a:p>
      </dsp:txBody>
      <dsp:txXfrm>
        <a:off x="38838" y="3673182"/>
        <a:ext cx="4620054" cy="717924"/>
      </dsp:txXfrm>
    </dsp:sp>
    <dsp:sp modelId="{BD622263-5615-2A4F-ABA5-5F1A66E85EB2}">
      <dsp:nvSpPr>
        <dsp:cNvPr id="0" name=""/>
        <dsp:cNvSpPr/>
      </dsp:nvSpPr>
      <dsp:spPr>
        <a:xfrm>
          <a:off x="0" y="4487543"/>
          <a:ext cx="4697730" cy="79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Valorização da  marca</a:t>
          </a:r>
          <a:endParaRPr lang="en-US" sz="2000" kern="1200" dirty="0"/>
        </a:p>
      </dsp:txBody>
      <dsp:txXfrm>
        <a:off x="38838" y="4526381"/>
        <a:ext cx="462005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39AD4E2-BC84-0943-BC91-E2533AA5C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9D2A47-6589-9F4B-BAB0-D514F67613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05CE95-A0D1-B540-A652-0FA591C74F27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B004DF-6BDF-2A45-B039-CCC128A8BE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F67498-EBC0-AD41-8593-447EC3FC34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622282-E4BB-9E49-A09A-988626150D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DB0995C-B863-D445-A870-EA6A1EABC9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B038A7-E72C-504F-93BE-A0C771CF66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DB2A5D-8F56-7249-8A99-32177696E32B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C2EBA19B-2883-8942-BB6B-905EFE99B0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B73A3CE-0BEA-3443-A613-92CECD777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FE5DFB-362F-0B42-BE97-A9AC2439DC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FD7D85-5511-AD4C-996D-79E8CA851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61D7AC-03AD-314D-9A59-F30956E223B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1D7F021F-0215-B340-8BB3-1B2FDDF95C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AF76B390-A8F2-174B-88CB-4A9B29DAD8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7C2F2700-3CDB-C840-B77C-B81896688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FDCBFB-406D-0F43-B8F3-958811DC7538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Bolsa de nova York tem mais de 40 </a:t>
            </a:r>
            <a:r>
              <a:rPr lang="pt-BR" dirty="0" err="1"/>
              <a:t>iindices</a:t>
            </a:r>
            <a:r>
              <a:rPr lang="pt-BR" dirty="0"/>
              <a:t> de </a:t>
            </a:r>
            <a:r>
              <a:rPr lang="pt-BR" dirty="0" err="1"/>
              <a:t>esg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D7AC-03AD-314D-9A59-F30956E223BE}" type="slidenum">
              <a:rPr lang="pt-BR" altLang="pt-BR" smtClean="0"/>
              <a:pPr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946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3007D6-3B8A-5B4D-A427-0FA7E886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F872-A9A9-5E43-816A-5E1629233EE4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EEA66D-6921-C24E-AF1C-381E5633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F35736-4E1A-1D4E-8332-71ECB3F7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F810-AF1B-A546-8B9C-89D5C5AD71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00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C14081-90DE-9840-A6D3-02E81223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DFB2-9C2D-D348-A9B8-51A60C2B6020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2F41A3-B3C7-CB4F-AF99-46456108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65EC9E-A555-4843-BF67-28D62A88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B237-4E56-ED47-96EF-8750282757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511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048C9-ACFF-784E-B6AA-FBA9BAE4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438B-C4E5-D841-85A8-8F75154CB900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68C98-7A00-9442-8A8F-67B71382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13F229-C49E-D348-92CA-480DD1E6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58B71-451F-BA48-BA75-071D066E2C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334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0DDAE-45CC-FE4D-9C12-0161EC6C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8680-E7B2-C84D-A0BA-E7AFDD188255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4162EB-A94A-CF47-AB45-9E5CE207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E4D585-048C-E44A-AADC-F4F69507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69BFB-2A36-6847-B5C3-8427B8B076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32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A0887E-10FC-8942-9E0F-1F67F6F3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2077-DC1E-3B44-9F4B-D442E5FFBE59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FB1D7-25D0-5044-875A-86EA4036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F47196-74BF-0D41-981B-66E9A873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AE937-F991-AF4B-BF89-45BDCDDDE2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762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67584FC-F2D1-7746-BC83-BF357EBC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59E1-1923-D34D-A22A-A3B2316A89B5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102D248-2B0B-D34E-BD2C-4DAA673A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8FCCF2D-5D71-4D48-80E0-37FD31C9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A3FF3-C3FF-BE43-B46C-EAB029C017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949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34954F2-E0F7-2F4F-A8E6-ABBCD817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7798-1E9C-5F40-818C-9E97DED44835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309D4824-4439-D740-83CF-53E5B386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A29B562-532C-6F43-83F6-4ABD5092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E3320-51A9-914E-9E8A-F421FF1EC5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61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BC28197-BD5F-1B42-9C23-8F4F976D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78B9-C545-C345-BC8A-D160819CE049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EBA58D9-50F0-944A-8B96-CD12E043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F4EC1F0-5AAF-6942-99F8-C121D934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ADB95-1374-774E-8D52-31A1DAA4A1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915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2C73630-8DA0-0E49-9D5D-CCC37BDC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2351-6C37-5F4A-BE1B-4842AC1E64DD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C237C00-3BA2-344C-8600-745A046B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09D60FB-7FEE-054A-8453-9C450B58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1EF08-5412-0D4F-A50D-7B200710D9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369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425FEDA-029C-FE44-A334-FE72498C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1B32-7541-7740-8C02-27F26C2FB4B4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2714295-6C6C-554C-940D-06DA38F6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8E2D997-C6E4-494A-B185-006FE50F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3C96-2C21-2F43-9D25-39D1ACA815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365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D100E7B-A7CB-6D41-A8B0-6FC8DEA2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855E-E89D-EF47-BA00-5B7461DF22B0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2FE6831-A65E-F142-950C-DCD53A8D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56E44FF-F530-A84E-AAF0-6BD1DD96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582D6-BC4F-FC40-B2CB-EE3C57EF1B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866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51D0CFD4-B061-7345-ABCF-C03750CF40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FCDC863-2309-F448-8875-725D4489F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C56B61-8E2B-F04E-B968-E539F1FF2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F1DC67-D2FF-824C-8D30-686524554895}" type="datetimeFigureOut">
              <a:rPr lang="pt-BR"/>
              <a:pPr>
                <a:defRPr/>
              </a:pPr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81E117-48B0-3348-9432-9427DCE18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1E7A7C-71D0-9944-823F-2C6036FF7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02D39A-5D8B-FD42-BD4A-F2811CD0792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6404consol.htm#art294%C2%A7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C8ECA3-CA76-D143-8D90-CDFE75944903}"/>
              </a:ext>
            </a:extLst>
          </p:cNvPr>
          <p:cNvSpPr txBox="1"/>
          <p:nvPr/>
        </p:nvSpPr>
        <p:spPr>
          <a:xfrm>
            <a:off x="1528378" y="2276872"/>
            <a:ext cx="65582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Sociedade anônima ou sociedade limitada?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Por qual tipo optar?</a:t>
            </a:r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dirty="0"/>
              <a:t>Professor Doutor Ruy Pereira Camilo Junior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0B0340-E427-D04B-9CF5-F06F67127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65104"/>
            <a:ext cx="1786031" cy="17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5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A34B51-D175-AD4C-9B03-BD66E0C7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586855"/>
            <a:ext cx="2571554" cy="4885140"/>
          </a:xfrm>
        </p:spPr>
        <p:txBody>
          <a:bodyPr anchor="b">
            <a:normAutofit fontScale="90000"/>
          </a:bodyPr>
          <a:lstStyle/>
          <a:p>
            <a:r>
              <a:rPr lang="pt-BR" sz="3500" dirty="0">
                <a:solidFill>
                  <a:srgbClr val="FFFFFF"/>
                </a:solidFill>
              </a:rPr>
              <a:t>Por que a estrutura jurídica da companhia é  mais apta a receber capitais de diversos investidores?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8D6C42-3042-1944-8FF7-C9F158F7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1700" dirty="0"/>
              <a:t> Em ambos os casos, há limitação de responsabilidade.</a:t>
            </a:r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1700" dirty="0"/>
              <a:t>Na limitada, todos os sócios são solidariamente responsáveis pela integralização do capital, e, por 5 anos, pelo valor atribuído aos bens aportados ao capital social.</a:t>
            </a:r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1700" dirty="0"/>
              <a:t>Na SA,  o acionista só responde pelo pagamento do preço das ações que subscreveu.</a:t>
            </a:r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1700" dirty="0"/>
              <a:t>Isso facilita o ingresso do acionista na companhia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02C836-1E3F-8E46-B1E0-AC7CB37CD035}"/>
              </a:ext>
            </a:extLst>
          </p:cNvPr>
          <p:cNvSpPr txBox="1"/>
          <p:nvPr/>
        </p:nvSpPr>
        <p:spPr>
          <a:xfrm>
            <a:off x="3926084" y="260649"/>
            <a:ext cx="40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Responsabilidade dos sócios </a:t>
            </a:r>
          </a:p>
        </p:txBody>
      </p:sp>
    </p:spTree>
    <p:extLst>
      <p:ext uri="{BB962C8B-B14F-4D97-AF65-F5344CB8AC3E}">
        <p14:creationId xmlns:p14="http://schemas.microsoft.com/office/powerpoint/2010/main" val="190356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A34B51-D175-AD4C-9B03-BD66E0C7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586855"/>
            <a:ext cx="2571554" cy="4885140"/>
          </a:xfrm>
        </p:spPr>
        <p:txBody>
          <a:bodyPr anchor="b">
            <a:normAutofit fontScale="90000"/>
          </a:bodyPr>
          <a:lstStyle/>
          <a:p>
            <a:r>
              <a:rPr lang="pt-BR" sz="3500" dirty="0">
                <a:solidFill>
                  <a:srgbClr val="FFFFFF"/>
                </a:solidFill>
              </a:rPr>
              <a:t>Por que a estrutura jurídica da companhia é  mais apta a receber capitais de diversos investidores?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8D6C42-3042-1944-8FF7-C9F158F7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1700" dirty="0"/>
              <a:t>Dispensada nas limitadas (ressalvada a polêmica sobre as sociedades de grande porte). Sigilo e segredo pode ser fator importante para a opção pelo tipo limitada.</a:t>
            </a:r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1700" dirty="0"/>
              <a:t>Exigida nas companhias</a:t>
            </a:r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1700" dirty="0"/>
              <a:t>Nas companhias abertas, formulário  de referência exige um </a:t>
            </a:r>
            <a:r>
              <a:rPr lang="pt-BR" sz="1700" dirty="0" err="1"/>
              <a:t>disclosure</a:t>
            </a:r>
            <a:r>
              <a:rPr lang="pt-BR" sz="1700" dirty="0"/>
              <a:t> muito mais amplo, apontando riscos, salários dos administradores, etc...</a:t>
            </a:r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endParaRPr lang="pt-BR" sz="17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02C836-1E3F-8E46-B1E0-AC7CB37CD035}"/>
              </a:ext>
            </a:extLst>
          </p:cNvPr>
          <p:cNvSpPr txBox="1"/>
          <p:nvPr/>
        </p:nvSpPr>
        <p:spPr>
          <a:xfrm>
            <a:off x="3926084" y="260649"/>
            <a:ext cx="409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Publicidade do balanço, demonstrações contábeis e atos societários </a:t>
            </a:r>
          </a:p>
        </p:txBody>
      </p:sp>
    </p:spTree>
    <p:extLst>
      <p:ext uri="{BB962C8B-B14F-4D97-AF65-F5344CB8AC3E}">
        <p14:creationId xmlns:p14="http://schemas.microsoft.com/office/powerpoint/2010/main" val="32627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A5E88E-5F84-0F42-B944-FB3824E4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200" dirty="0">
                <a:solidFill>
                  <a:srgbClr val="FFFFFF"/>
                </a:solidFill>
              </a:rPr>
              <a:t>Possibilidade de Distribuição Diferenciada de Lucros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611791-1272-1B42-86EE-B1B237FC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pt-BR" sz="1700" dirty="0"/>
              <a:t>Na limitada, pode ser previsto no contrato social que os sócios deliberarão livremente a distribuição dos lucros (o que é lícito, desde que o sócio que receber menos do que sua participação no capital concorde com a decisão).</a:t>
            </a:r>
          </a:p>
          <a:p>
            <a:endParaRPr lang="pt-BR" sz="1700" dirty="0"/>
          </a:p>
          <a:p>
            <a:r>
              <a:rPr lang="pt-BR" sz="1700" dirty="0"/>
              <a:t>Isso não era  possível na sociedade anônima (exceto em relação às ações preferenciais), até que a Lei Complementar 182 (marco legal das start </a:t>
            </a:r>
            <a:r>
              <a:rPr lang="pt-BR" sz="1700" dirty="0" err="1"/>
              <a:t>ups</a:t>
            </a:r>
            <a:r>
              <a:rPr lang="pt-BR" sz="1700" dirty="0"/>
              <a:t>), de 2021, acrescentou o seguinte parágrafo ao artigo 294:</a:t>
            </a:r>
          </a:p>
          <a:p>
            <a:pPr algn="just"/>
            <a:endParaRPr lang="pt-BR" sz="1400" dirty="0"/>
          </a:p>
          <a:p>
            <a:pPr marL="0" indent="0" algn="just">
              <a:buNone/>
            </a:pPr>
            <a:r>
              <a:rPr lang="pt-BR" sz="1400" b="1" dirty="0">
                <a:hlinkClick r:id="rId2"/>
              </a:rPr>
              <a:t>§ 4º </a:t>
            </a:r>
            <a:r>
              <a:rPr lang="pt-BR" sz="1400" b="1" dirty="0"/>
              <a:t>Na hipótese de omissão do estatuto quanto à distribuição de dividendos, estes serão estabelecidos livremente pela assembleia geral, </a:t>
            </a:r>
            <a:r>
              <a:rPr lang="pt-BR" sz="1400" dirty="0"/>
              <a:t>hipótese em que não se aplicará o disposto no art. 202 desta Lei, desde que não seja prejudicado o direito dos acionistas preferenciais de receber os dividendos fixos ou mínimos a que tenham prioridade.</a:t>
            </a:r>
          </a:p>
          <a:p>
            <a:pPr algn="just"/>
            <a:br>
              <a:rPr lang="pt-BR" sz="1400" dirty="0"/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8055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24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458B77-4621-4F42-AB1C-D3856FB9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46" y="386930"/>
            <a:ext cx="7606349" cy="130055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200"/>
              <a:t>Por que é mais fácil organizar o  Poder na companhia?</a:t>
            </a:r>
          </a:p>
        </p:txBody>
      </p:sp>
      <p:sp>
        <p:nvSpPr>
          <p:cNvPr id="50" name="Rectangle 26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646C62-792D-2C42-AE25-9A7704D4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1" y="3097487"/>
            <a:ext cx="3862708" cy="25687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A2F6D8-F9AF-7B48-B446-2EE90A62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821" y="2599509"/>
            <a:ext cx="3398174" cy="36394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Possibilidade de metade de capital ser composto por  ações preferenciais sem direito a voto</a:t>
            </a:r>
          </a:p>
          <a:p>
            <a:pPr>
              <a:lnSpc>
                <a:spcPct val="90000"/>
              </a:lnSpc>
            </a:pPr>
            <a:r>
              <a:rPr lang="pt-BR" sz="1700"/>
              <a:t>Poder de controle com 51% das ações com direito a voto (na limitada, para garantir alteração do contrato social, 75% do capital)</a:t>
            </a:r>
          </a:p>
          <a:p>
            <a:pPr>
              <a:lnSpc>
                <a:spcPct val="90000"/>
              </a:lnSpc>
            </a:pPr>
            <a:r>
              <a:rPr lang="pt-BR" sz="1700"/>
              <a:t>Logo, pode-se mandar com 25%  do capital, mais um voto. Se montada estrutura piramidal, em um primeiro nível, 12,5% mais um voto; em um segundo nível, 6,75% mais um voto, etc...</a:t>
            </a:r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C2FADA-C15A-1B48-9184-8AEA9EC0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t-BR" sz="4300"/>
              <a:t>Por que é mais fácil organizar o poder na companhia?</a:t>
            </a:r>
          </a:p>
        </p:txBody>
      </p:sp>
      <p:grpSp>
        <p:nvGrpSpPr>
          <p:cNvPr id="91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940AE5-35AF-054C-9351-24770D0A6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r>
              <a:rPr lang="pt-BR" sz="1900" dirty="0"/>
              <a:t>Lei muito melhor estruturada e clara, do que o Código Civil , aumentando a segurança jurídica</a:t>
            </a:r>
          </a:p>
          <a:p>
            <a:pPr algn="just"/>
            <a:r>
              <a:rPr lang="pt-BR" sz="1900" dirty="0"/>
              <a:t>Estrutura administrativa melhor organizada, com competências bem definidas. </a:t>
            </a:r>
            <a:r>
              <a:rPr lang="pt-BR" altLang="pt-BR" sz="2000" dirty="0">
                <a:latin typeface="Calibri" panose="020F0502020204030204" pitchFamily="34" charset="0"/>
              </a:rPr>
              <a:t>Jean </a:t>
            </a:r>
            <a:r>
              <a:rPr lang="pt-BR" altLang="pt-BR" sz="2000" dirty="0" err="1">
                <a:latin typeface="Calibri" panose="020F0502020204030204" pitchFamily="34" charset="0"/>
              </a:rPr>
              <a:t>Paillusseau</a:t>
            </a:r>
            <a:r>
              <a:rPr lang="pt-BR" altLang="pt-BR" sz="2000" dirty="0">
                <a:latin typeface="Calibri" panose="020F0502020204030204" pitchFamily="34" charset="0"/>
              </a:rPr>
              <a:t>: </a:t>
            </a:r>
            <a:r>
              <a:rPr lang="ja-JP" altLang="pt-BR" sz="2000">
                <a:latin typeface="Calibri" panose="020F0502020204030204" pitchFamily="34" charset="0"/>
              </a:rPr>
              <a:t>“</a:t>
            </a:r>
            <a:r>
              <a:rPr lang="pt-BR" altLang="ja-JP" sz="2000" dirty="0" err="1">
                <a:latin typeface="Calibri" panose="020F0502020204030204" pitchFamily="34" charset="0"/>
              </a:rPr>
              <a:t>Societé</a:t>
            </a:r>
            <a:r>
              <a:rPr lang="pt-BR" altLang="ja-JP" sz="2000" dirty="0">
                <a:latin typeface="Calibri" panose="020F0502020204030204" pitchFamily="34" charset="0"/>
              </a:rPr>
              <a:t> </a:t>
            </a:r>
            <a:r>
              <a:rPr lang="pt-BR" altLang="ja-JP" sz="2000" dirty="0" err="1">
                <a:latin typeface="Calibri" panose="020F0502020204030204" pitchFamily="34" charset="0"/>
              </a:rPr>
              <a:t>Anonyme</a:t>
            </a:r>
            <a:r>
              <a:rPr lang="pt-BR" altLang="ja-JP" sz="2000" dirty="0">
                <a:latin typeface="Calibri" panose="020F0502020204030204" pitchFamily="34" charset="0"/>
              </a:rPr>
              <a:t>: </a:t>
            </a:r>
            <a:r>
              <a:rPr lang="pt-BR" altLang="ja-JP" sz="2000" dirty="0" err="1">
                <a:latin typeface="Calibri" panose="020F0502020204030204" pitchFamily="34" charset="0"/>
              </a:rPr>
              <a:t>Technique</a:t>
            </a:r>
            <a:r>
              <a:rPr lang="pt-BR" altLang="ja-JP" sz="2000" dirty="0">
                <a:latin typeface="Calibri" panose="020F0502020204030204" pitchFamily="34" charset="0"/>
              </a:rPr>
              <a:t> de </a:t>
            </a:r>
            <a:r>
              <a:rPr lang="pt-BR" altLang="ja-JP" sz="2000" dirty="0" err="1">
                <a:latin typeface="Calibri" panose="020F0502020204030204" pitchFamily="34" charset="0"/>
              </a:rPr>
              <a:t>Organisation</a:t>
            </a:r>
            <a:r>
              <a:rPr lang="pt-BR" altLang="ja-JP" sz="2000" dirty="0">
                <a:latin typeface="Calibri" panose="020F0502020204030204" pitchFamily="34" charset="0"/>
              </a:rPr>
              <a:t> de </a:t>
            </a:r>
            <a:r>
              <a:rPr lang="pt-BR" altLang="ja-JP" sz="2000" dirty="0" err="1">
                <a:latin typeface="Calibri" panose="020F0502020204030204" pitchFamily="34" charset="0"/>
              </a:rPr>
              <a:t>l´Entreprise</a:t>
            </a:r>
            <a:endParaRPr lang="pt-BR" sz="1900" dirty="0"/>
          </a:p>
          <a:p>
            <a:pPr algn="just"/>
            <a:r>
              <a:rPr lang="pt-BR" sz="1900" dirty="0"/>
              <a:t>Estabilidade do vínculo societário (exceto hipóteses objetivas de recesso), evitando a descapitalização da sociedade. Ações transferidas imediatamente na sucessão do controlador</a:t>
            </a:r>
          </a:p>
          <a:p>
            <a:pPr algn="just"/>
            <a:r>
              <a:rPr lang="pt-BR" sz="1900" dirty="0"/>
              <a:t>Acordo de acionista com execução automática, se registrado na companhia</a:t>
            </a:r>
          </a:p>
          <a:p>
            <a:pPr marL="0" indent="0">
              <a:buNone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80845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54BCAA-41CA-A94F-9915-A6DBF27A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200">
                <a:solidFill>
                  <a:srgbClr val="FFFFFF"/>
                </a:solidFill>
              </a:rPr>
              <a:t>Interesse Público no Regime Societário das Companhias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6ABC30-9C30-EA45-8BB3-F1BCC8B5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pt-BR" sz="2400" dirty="0"/>
              <a:t>Criar mecanismo privado de financiamento de longo prazo (desafio secular brasileiro)</a:t>
            </a:r>
          </a:p>
          <a:p>
            <a:r>
              <a:rPr lang="pt-BR" sz="2400" dirty="0"/>
              <a:t>Democratizar o capital</a:t>
            </a:r>
          </a:p>
          <a:p>
            <a:r>
              <a:rPr lang="pt-BR" sz="2400" dirty="0"/>
              <a:t>Criar estruturas que permitam a associação do capital privado nacional, do capital estrangeiro e do capital estatal (¨tríplice aliança¨, de Peter Evans)</a:t>
            </a:r>
          </a:p>
          <a:p>
            <a:r>
              <a:rPr lang="pt-BR" sz="2400" dirty="0"/>
              <a:t>Proteger a economia popular e evitar o </a:t>
            </a:r>
            <a:r>
              <a:rPr lang="pt-BR" sz="2400" i="1" dirty="0"/>
              <a:t>boom </a:t>
            </a:r>
            <a:r>
              <a:rPr lang="pt-BR" sz="2400" i="1" dirty="0" err="1"/>
              <a:t>and</a:t>
            </a:r>
            <a:r>
              <a:rPr lang="pt-BR" sz="2400" i="1" dirty="0"/>
              <a:t> </a:t>
            </a:r>
            <a:r>
              <a:rPr lang="pt-BR" sz="2400" i="1" dirty="0" err="1"/>
              <a:t>bust</a:t>
            </a:r>
            <a:r>
              <a:rPr lang="pt-BR" sz="2400" i="1" dirty="0"/>
              <a:t> </a:t>
            </a:r>
            <a:r>
              <a:rPr lang="pt-BR" sz="2400" dirty="0"/>
              <a:t>(encilhamento, quebra </a:t>
            </a:r>
            <a:r>
              <a:rPr lang="pt-BR" sz="2400"/>
              <a:t>da bolsa em 1971, etc...)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88674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C124B5-31C0-624A-A80F-2F289A5D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8" r="30477"/>
          <a:stretch/>
        </p:blipFill>
        <p:spPr>
          <a:xfrm>
            <a:off x="4815776" y="643467"/>
            <a:ext cx="3847338" cy="5571066"/>
          </a:xfrm>
          <a:prstGeom prst="rect">
            <a:avLst/>
          </a:prstGeom>
        </p:spPr>
      </p:pic>
      <p:sp>
        <p:nvSpPr>
          <p:cNvPr id="29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A33766-0830-F747-95F1-1BABC519B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r="36291"/>
          <a:stretch/>
        </p:blipFill>
        <p:spPr>
          <a:xfrm>
            <a:off x="480885" y="643467"/>
            <a:ext cx="38473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2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6C0441-131D-7F42-B89E-62B20149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500">
                <a:solidFill>
                  <a:srgbClr val="FFFFFF"/>
                </a:solidFill>
              </a:rPr>
              <a:t>Ressalvas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9846D-C780-6941-85F3-3CA73ACDA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pt-BR" sz="1700" dirty="0"/>
              <a:t>Embora não seja possível a exclusão de acionista na companhia, em caso específicos pode ser contratada uma opção de compra de ações entre majoritário e minoritário.</a:t>
            </a:r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r>
              <a:rPr lang="pt-BR" sz="1700" dirty="0"/>
              <a:t>Dissolução parcial de companhia fechada (excepcionalíssima). Só em caso de </a:t>
            </a:r>
            <a:r>
              <a:rPr lang="pt-BR" sz="1700"/>
              <a:t>heterotipia</a:t>
            </a:r>
            <a:r>
              <a:rPr lang="pt-BR" sz="1700" dirty="0"/>
              <a:t> (é na verdade uma sociedade de pessoas) e iliquidez</a:t>
            </a:r>
          </a:p>
          <a:p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r>
              <a:rPr lang="pt-BR" sz="1700" dirty="0"/>
              <a:t>Artigo 599 CPC</a:t>
            </a:r>
            <a:r>
              <a:rPr lang="pt-BR" sz="1700" b="1" dirty="0"/>
              <a:t>§ 2º</a:t>
            </a:r>
            <a:r>
              <a:rPr lang="pt-BR" sz="1700" dirty="0"/>
              <a:t> A ação de dissolução parcial de sociedade pode ter também por objeto a sociedade anônima de capital fechado quando demonstrado, por acionista ou acionistas que representem cinco por cento ou mais do capital social, que não pode preencher o seu fim.</a:t>
            </a: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88361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2"/>
            <a:ext cx="9141714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6B3155-64B9-1847-9C98-BE889A78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84" y="3651159"/>
            <a:ext cx="3301410" cy="25258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500"/>
              <a:t>Qual deve ser o critério do gestor de fundos para investir em uma companhia?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6AAFA8-517E-7248-A398-53198F85D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0" r="16433" b="2"/>
          <a:stretch/>
        </p:blipFill>
        <p:spPr>
          <a:xfrm>
            <a:off x="20" y="10"/>
            <a:ext cx="3036253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81C71DC-3ED1-D94C-9476-53C08DB06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10" r="11679" b="1"/>
          <a:stretch/>
        </p:blipFill>
        <p:spPr>
          <a:xfrm>
            <a:off x="3036273" y="10"/>
            <a:ext cx="3035919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BC049C1-1EC6-6647-8413-1FE910F65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72" r="10986" b="2"/>
          <a:stretch/>
        </p:blipFill>
        <p:spPr>
          <a:xfrm>
            <a:off x="6072192" y="10"/>
            <a:ext cx="3071808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6AC13D-CD1C-2D48-846E-2E519D02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553" y="3651159"/>
            <a:ext cx="4300797" cy="25258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r>
              <a:rPr lang="pt-BR" sz="1700"/>
              <a:t>Só deve atentar para </a:t>
            </a:r>
            <a:r>
              <a:rPr lang="pt-BR" sz="1700" i="1"/>
              <a:t>valuation</a:t>
            </a:r>
            <a:r>
              <a:rPr lang="pt-BR" sz="1700"/>
              <a:t>, performance e risco ao montar seu portfolio?</a:t>
            </a:r>
          </a:p>
        </p:txBody>
      </p:sp>
    </p:spTree>
    <p:extLst>
      <p:ext uri="{BB962C8B-B14F-4D97-AF65-F5344CB8AC3E}">
        <p14:creationId xmlns:p14="http://schemas.microsoft.com/office/powerpoint/2010/main" val="219325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685942-2639-F64E-A4A9-760B1F32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>
                <a:solidFill>
                  <a:schemeClr val="bg1"/>
                </a:solidFill>
              </a:rPr>
              <a:t>ESG (ENVIRONMENTAL, SOCIAL, GOVERNANCE) INVESTMENT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BFB31D3-A418-4F50-A403-B47E9A62E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556634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62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D542D7E6-1138-014E-B40F-C40658DC26A8}"/>
              </a:ext>
            </a:extLst>
          </p:cNvPr>
          <p:cNvSpPr txBox="1"/>
          <p:nvPr/>
        </p:nvSpPr>
        <p:spPr>
          <a:xfrm>
            <a:off x="6435267" y="3756050"/>
            <a:ext cx="370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35" dirty="0">
                <a:solidFill>
                  <a:srgbClr val="231F20"/>
                </a:solidFill>
                <a:latin typeface="Arial"/>
                <a:cs typeface="Arial"/>
              </a:rPr>
              <a:t>Gráfico </a:t>
            </a:r>
            <a:r>
              <a:rPr sz="800" spc="-130" dirty="0">
                <a:solidFill>
                  <a:srgbClr val="231F20"/>
                </a:solidFill>
                <a:latin typeface="Arial"/>
                <a:cs typeface="Arial"/>
              </a:rPr>
              <a:t>nº</a:t>
            </a:r>
            <a:r>
              <a:rPr sz="8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5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DD75463E-72A0-EF4B-8634-5669B24134EE}"/>
              </a:ext>
            </a:extLst>
          </p:cNvPr>
          <p:cNvSpPr txBox="1"/>
          <p:nvPr/>
        </p:nvSpPr>
        <p:spPr>
          <a:xfrm>
            <a:off x="6661513" y="4217484"/>
            <a:ext cx="150495" cy="191198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50" b="1" spc="-70" dirty="0">
                <a:latin typeface="Arial"/>
                <a:cs typeface="Arial"/>
              </a:rPr>
              <a:t>Distribuição </a:t>
            </a:r>
            <a:r>
              <a:rPr sz="850" b="1" spc="-85" dirty="0">
                <a:latin typeface="Arial"/>
                <a:cs typeface="Arial"/>
              </a:rPr>
              <a:t>das </a:t>
            </a:r>
            <a:r>
              <a:rPr sz="850" b="1" spc="-90" dirty="0">
                <a:latin typeface="Arial"/>
                <a:cs typeface="Arial"/>
              </a:rPr>
              <a:t>sociedades </a:t>
            </a:r>
            <a:r>
              <a:rPr sz="850" b="1" spc="-100" dirty="0">
                <a:latin typeface="Arial"/>
                <a:cs typeface="Arial"/>
              </a:rPr>
              <a:t>por </a:t>
            </a:r>
            <a:r>
              <a:rPr sz="850" b="1" spc="5" dirty="0">
                <a:latin typeface="Arial"/>
                <a:cs typeface="Arial"/>
              </a:rPr>
              <a:t>n°</a:t>
            </a:r>
            <a:r>
              <a:rPr sz="850" b="1" spc="-165" dirty="0">
                <a:latin typeface="Arial"/>
                <a:cs typeface="Arial"/>
              </a:rPr>
              <a:t> </a:t>
            </a:r>
            <a:r>
              <a:rPr sz="850" b="1" spc="-85" dirty="0">
                <a:latin typeface="Arial"/>
                <a:cs typeface="Arial"/>
              </a:rPr>
              <a:t>de </a:t>
            </a:r>
            <a:r>
              <a:rPr sz="850" b="1" spc="-105" dirty="0">
                <a:latin typeface="Arial"/>
                <a:cs typeface="Arial"/>
              </a:rPr>
              <a:t>sócios</a:t>
            </a:r>
            <a:endParaRPr sz="850" dirty="0">
              <a:latin typeface="Arial"/>
              <a:cs typeface="Arial"/>
            </a:endParaRPr>
          </a:p>
        </p:txBody>
      </p:sp>
      <p:grpSp>
        <p:nvGrpSpPr>
          <p:cNvPr id="6" name="object 14">
            <a:extLst>
              <a:ext uri="{FF2B5EF4-FFF2-40B4-BE49-F238E27FC236}">
                <a16:creationId xmlns:a16="http://schemas.microsoft.com/office/drawing/2014/main" id="{893DD728-74C1-F94A-BF62-C2F250A765FE}"/>
              </a:ext>
            </a:extLst>
          </p:cNvPr>
          <p:cNvGrpSpPr/>
          <p:nvPr/>
        </p:nvGrpSpPr>
        <p:grpSpPr>
          <a:xfrm>
            <a:off x="805536" y="3914335"/>
            <a:ext cx="5855977" cy="2286867"/>
            <a:chOff x="849563" y="3967102"/>
            <a:chExt cx="5761990" cy="2223135"/>
          </a:xfrm>
        </p:grpSpPr>
        <p:sp>
          <p:nvSpPr>
            <p:cNvPr id="7" name="object 15">
              <a:extLst>
                <a:ext uri="{FF2B5EF4-FFF2-40B4-BE49-F238E27FC236}">
                  <a16:creationId xmlns:a16="http://schemas.microsoft.com/office/drawing/2014/main" id="{95BD15E0-EA95-4441-8E23-93A6D6F722FB}"/>
                </a:ext>
              </a:extLst>
            </p:cNvPr>
            <p:cNvSpPr/>
            <p:nvPr/>
          </p:nvSpPr>
          <p:spPr>
            <a:xfrm>
              <a:off x="1138682" y="3967111"/>
              <a:ext cx="5184140" cy="2185670"/>
            </a:xfrm>
            <a:custGeom>
              <a:avLst/>
              <a:gdLst/>
              <a:ahLst/>
              <a:cxnLst/>
              <a:rect l="l" t="t" r="r" b="b"/>
              <a:pathLst>
                <a:path w="5184140" h="2185670">
                  <a:moveTo>
                    <a:pt x="385495" y="1525511"/>
                  </a:moveTo>
                  <a:lnTo>
                    <a:pt x="0" y="1525511"/>
                  </a:lnTo>
                  <a:lnTo>
                    <a:pt x="0" y="2185187"/>
                  </a:lnTo>
                  <a:lnTo>
                    <a:pt x="385495" y="2185187"/>
                  </a:lnTo>
                  <a:lnTo>
                    <a:pt x="385495" y="1525511"/>
                  </a:lnTo>
                  <a:close/>
                </a:path>
                <a:path w="5184140" h="2185670">
                  <a:moveTo>
                    <a:pt x="1342351" y="0"/>
                  </a:moveTo>
                  <a:lnTo>
                    <a:pt x="956856" y="0"/>
                  </a:lnTo>
                  <a:lnTo>
                    <a:pt x="956856" y="2185200"/>
                  </a:lnTo>
                  <a:lnTo>
                    <a:pt x="1342351" y="2185200"/>
                  </a:lnTo>
                  <a:lnTo>
                    <a:pt x="1342351" y="0"/>
                  </a:lnTo>
                  <a:close/>
                </a:path>
                <a:path w="5184140" h="2185670">
                  <a:moveTo>
                    <a:pt x="2306104" y="1504899"/>
                  </a:moveTo>
                  <a:lnTo>
                    <a:pt x="1920595" y="1504899"/>
                  </a:lnTo>
                  <a:lnTo>
                    <a:pt x="1920595" y="2185200"/>
                  </a:lnTo>
                  <a:lnTo>
                    <a:pt x="2306104" y="2185200"/>
                  </a:lnTo>
                  <a:lnTo>
                    <a:pt x="2306104" y="1504899"/>
                  </a:lnTo>
                  <a:close/>
                </a:path>
                <a:path w="5184140" h="2185670">
                  <a:moveTo>
                    <a:pt x="3262960" y="1999665"/>
                  </a:moveTo>
                  <a:lnTo>
                    <a:pt x="2877464" y="1999665"/>
                  </a:lnTo>
                  <a:lnTo>
                    <a:pt x="2877464" y="2185200"/>
                  </a:lnTo>
                  <a:lnTo>
                    <a:pt x="3262960" y="2185200"/>
                  </a:lnTo>
                  <a:lnTo>
                    <a:pt x="3262960" y="1999665"/>
                  </a:lnTo>
                  <a:close/>
                </a:path>
                <a:path w="5184140" h="2185670">
                  <a:moveTo>
                    <a:pt x="4226699" y="2157704"/>
                  </a:moveTo>
                  <a:lnTo>
                    <a:pt x="3841204" y="2157704"/>
                  </a:lnTo>
                  <a:lnTo>
                    <a:pt x="3841204" y="2185200"/>
                  </a:lnTo>
                  <a:lnTo>
                    <a:pt x="4226699" y="2185200"/>
                  </a:lnTo>
                  <a:lnTo>
                    <a:pt x="4226699" y="2157704"/>
                  </a:lnTo>
                  <a:close/>
                </a:path>
                <a:path w="5184140" h="2185670">
                  <a:moveTo>
                    <a:pt x="5183556" y="2157704"/>
                  </a:moveTo>
                  <a:lnTo>
                    <a:pt x="4798060" y="2157704"/>
                  </a:lnTo>
                  <a:lnTo>
                    <a:pt x="4798060" y="2185200"/>
                  </a:lnTo>
                  <a:lnTo>
                    <a:pt x="5183556" y="2185200"/>
                  </a:lnTo>
                  <a:lnTo>
                    <a:pt x="5183556" y="215770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6">
              <a:extLst>
                <a:ext uri="{FF2B5EF4-FFF2-40B4-BE49-F238E27FC236}">
                  <a16:creationId xmlns:a16="http://schemas.microsoft.com/office/drawing/2014/main" id="{5316A735-6AF0-F547-91D4-9721FED9CF1A}"/>
                </a:ext>
              </a:extLst>
            </p:cNvPr>
            <p:cNvSpPr/>
            <p:nvPr/>
          </p:nvSpPr>
          <p:spPr>
            <a:xfrm>
              <a:off x="853005" y="6148860"/>
              <a:ext cx="5755005" cy="41275"/>
            </a:xfrm>
            <a:custGeom>
              <a:avLst/>
              <a:gdLst/>
              <a:ahLst/>
              <a:cxnLst/>
              <a:rect l="l" t="t" r="r" b="b"/>
              <a:pathLst>
                <a:path w="5755005" h="41275">
                  <a:moveTo>
                    <a:pt x="0" y="0"/>
                  </a:moveTo>
                  <a:lnTo>
                    <a:pt x="5754926" y="0"/>
                  </a:lnTo>
                </a:path>
                <a:path w="5755005" h="41275">
                  <a:moveTo>
                    <a:pt x="0" y="0"/>
                  </a:moveTo>
                  <a:lnTo>
                    <a:pt x="0" y="41230"/>
                  </a:lnTo>
                </a:path>
                <a:path w="5755005" h="41275">
                  <a:moveTo>
                    <a:pt x="956859" y="0"/>
                  </a:moveTo>
                  <a:lnTo>
                    <a:pt x="956859" y="41230"/>
                  </a:lnTo>
                </a:path>
                <a:path w="5755005" h="41275">
                  <a:moveTo>
                    <a:pt x="1920603" y="0"/>
                  </a:moveTo>
                  <a:lnTo>
                    <a:pt x="1920603" y="41230"/>
                  </a:lnTo>
                </a:path>
                <a:path w="5755005" h="41275">
                  <a:moveTo>
                    <a:pt x="2877463" y="0"/>
                  </a:moveTo>
                  <a:lnTo>
                    <a:pt x="2877463" y="41230"/>
                  </a:lnTo>
                </a:path>
                <a:path w="5755005" h="41275">
                  <a:moveTo>
                    <a:pt x="3834322" y="0"/>
                  </a:moveTo>
                  <a:lnTo>
                    <a:pt x="3834322" y="41230"/>
                  </a:lnTo>
                </a:path>
                <a:path w="5755005" h="41275">
                  <a:moveTo>
                    <a:pt x="4798066" y="0"/>
                  </a:moveTo>
                  <a:lnTo>
                    <a:pt x="4798066" y="41230"/>
                  </a:lnTo>
                </a:path>
                <a:path w="5755005" h="41275">
                  <a:moveTo>
                    <a:pt x="5754926" y="0"/>
                  </a:moveTo>
                  <a:lnTo>
                    <a:pt x="5754926" y="41230"/>
                  </a:lnTo>
                </a:path>
              </a:pathLst>
            </a:custGeom>
            <a:ln w="6877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7">
            <a:extLst>
              <a:ext uri="{FF2B5EF4-FFF2-40B4-BE49-F238E27FC236}">
                <a16:creationId xmlns:a16="http://schemas.microsoft.com/office/drawing/2014/main" id="{18127B40-D557-0649-80AE-047CB9A88591}"/>
              </a:ext>
            </a:extLst>
          </p:cNvPr>
          <p:cNvSpPr txBox="1"/>
          <p:nvPr/>
        </p:nvSpPr>
        <p:spPr>
          <a:xfrm>
            <a:off x="1138622" y="5268372"/>
            <a:ext cx="38544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65" dirty="0">
                <a:latin typeface="Arial"/>
                <a:cs typeface="Arial"/>
              </a:rPr>
              <a:t>6,00%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DE943339-5DA8-4C4E-BAB3-05F8D2DE8240}"/>
              </a:ext>
            </a:extLst>
          </p:cNvPr>
          <p:cNvSpPr txBox="1"/>
          <p:nvPr/>
        </p:nvSpPr>
        <p:spPr>
          <a:xfrm>
            <a:off x="2057463" y="3742620"/>
            <a:ext cx="461009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20" dirty="0">
                <a:latin typeface="Arial"/>
                <a:cs typeface="Arial"/>
              </a:rPr>
              <a:t>85</a:t>
            </a:r>
            <a:r>
              <a:rPr sz="1100" b="1" spc="-35" dirty="0">
                <a:latin typeface="Arial"/>
                <a:cs typeface="Arial"/>
              </a:rPr>
              <a:t>,</a:t>
            </a:r>
            <a:r>
              <a:rPr sz="1100" b="1" spc="-85" dirty="0">
                <a:latin typeface="Arial"/>
                <a:cs typeface="Arial"/>
              </a:rPr>
              <a:t>70%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2D8497FF-E95C-5B40-AF01-DE3F9BAC92A5}"/>
              </a:ext>
            </a:extLst>
          </p:cNvPr>
          <p:cNvSpPr txBox="1"/>
          <p:nvPr/>
        </p:nvSpPr>
        <p:spPr>
          <a:xfrm>
            <a:off x="3058909" y="5246579"/>
            <a:ext cx="3835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20" dirty="0">
                <a:latin typeface="Arial"/>
                <a:cs typeface="Arial"/>
              </a:rPr>
              <a:t>6</a:t>
            </a:r>
            <a:r>
              <a:rPr sz="1100" b="1" spc="-35" dirty="0">
                <a:latin typeface="Arial"/>
                <a:cs typeface="Arial"/>
              </a:rPr>
              <a:t>,</a:t>
            </a:r>
            <a:r>
              <a:rPr sz="1100" b="1" spc="-20" dirty="0">
                <a:latin typeface="Arial"/>
                <a:cs typeface="Arial"/>
              </a:rPr>
              <a:t>20</a:t>
            </a:r>
            <a:r>
              <a:rPr sz="1100" b="1" spc="-225" dirty="0"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D4DDFC2B-BEF7-6941-92FC-42C3AC3BE0C9}"/>
              </a:ext>
            </a:extLst>
          </p:cNvPr>
          <p:cNvSpPr txBox="1"/>
          <p:nvPr/>
        </p:nvSpPr>
        <p:spPr>
          <a:xfrm>
            <a:off x="4019080" y="5737002"/>
            <a:ext cx="3835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20" dirty="0">
                <a:latin typeface="Arial"/>
                <a:cs typeface="Arial"/>
              </a:rPr>
              <a:t>1</a:t>
            </a:r>
            <a:r>
              <a:rPr sz="1100" b="1" spc="-35" dirty="0">
                <a:latin typeface="Arial"/>
                <a:cs typeface="Arial"/>
              </a:rPr>
              <a:t>,</a:t>
            </a:r>
            <a:r>
              <a:rPr sz="1100" b="1" spc="-20" dirty="0">
                <a:latin typeface="Arial"/>
                <a:cs typeface="Arial"/>
              </a:rPr>
              <a:t>70</a:t>
            </a:r>
            <a:r>
              <a:rPr sz="1100" b="1" spc="-225" dirty="0"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FB810E1B-F258-B942-A2B5-89F2E73F73C6}"/>
              </a:ext>
            </a:extLst>
          </p:cNvPr>
          <p:cNvSpPr txBox="1"/>
          <p:nvPr/>
        </p:nvSpPr>
        <p:spPr>
          <a:xfrm>
            <a:off x="4979212" y="5900477"/>
            <a:ext cx="3835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20" dirty="0">
                <a:latin typeface="Arial"/>
                <a:cs typeface="Arial"/>
              </a:rPr>
              <a:t>0</a:t>
            </a:r>
            <a:r>
              <a:rPr sz="1100" b="1" spc="-35" dirty="0">
                <a:latin typeface="Arial"/>
                <a:cs typeface="Arial"/>
              </a:rPr>
              <a:t>,</a:t>
            </a:r>
            <a:r>
              <a:rPr sz="1100" b="1" spc="-20" dirty="0">
                <a:latin typeface="Arial"/>
                <a:cs typeface="Arial"/>
              </a:rPr>
              <a:t>20</a:t>
            </a:r>
            <a:r>
              <a:rPr sz="1100" b="1" spc="-225" dirty="0"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7B738735-10AA-C748-A4F0-88F2832B1DA3}"/>
              </a:ext>
            </a:extLst>
          </p:cNvPr>
          <p:cNvSpPr txBox="1"/>
          <p:nvPr/>
        </p:nvSpPr>
        <p:spPr>
          <a:xfrm>
            <a:off x="5939358" y="5900477"/>
            <a:ext cx="3835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20" dirty="0">
                <a:latin typeface="Arial"/>
                <a:cs typeface="Arial"/>
              </a:rPr>
              <a:t>0</a:t>
            </a:r>
            <a:r>
              <a:rPr sz="1100" b="1" spc="-35" dirty="0">
                <a:latin typeface="Arial"/>
                <a:cs typeface="Arial"/>
              </a:rPr>
              <a:t>,</a:t>
            </a:r>
            <a:r>
              <a:rPr sz="1100" b="1" spc="-20" dirty="0">
                <a:latin typeface="Arial"/>
                <a:cs typeface="Arial"/>
              </a:rPr>
              <a:t>20</a:t>
            </a:r>
            <a:r>
              <a:rPr sz="1100" b="1" spc="-225" dirty="0"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71654607-F125-CE4F-BF5E-A550C6AB8176}"/>
              </a:ext>
            </a:extLst>
          </p:cNvPr>
          <p:cNvSpPr txBox="1"/>
          <p:nvPr/>
        </p:nvSpPr>
        <p:spPr>
          <a:xfrm>
            <a:off x="1133344" y="6201202"/>
            <a:ext cx="521208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44880" algn="l"/>
                <a:tab pos="1905000" algn="l"/>
                <a:tab pos="2865120" algn="l"/>
                <a:tab pos="3825240" algn="l"/>
                <a:tab pos="4785360" algn="l"/>
              </a:tabLst>
            </a:pPr>
            <a:r>
              <a:rPr sz="1000" b="1" spc="-30" dirty="0">
                <a:latin typeface="Arial"/>
                <a:cs typeface="Arial"/>
              </a:rPr>
              <a:t>1</a:t>
            </a:r>
            <a:r>
              <a:rPr sz="1000" b="1" spc="-100" dirty="0">
                <a:latin typeface="Arial"/>
                <a:cs typeface="Arial"/>
              </a:rPr>
              <a:t> </a:t>
            </a:r>
            <a:r>
              <a:rPr sz="1000" b="1" spc="-105" dirty="0">
                <a:latin typeface="Arial"/>
                <a:cs typeface="Arial"/>
              </a:rPr>
              <a:t>sócio	</a:t>
            </a:r>
            <a:r>
              <a:rPr sz="1000" b="1" spc="-30" dirty="0">
                <a:latin typeface="Arial"/>
                <a:cs typeface="Arial"/>
              </a:rPr>
              <a:t>2</a:t>
            </a:r>
            <a:r>
              <a:rPr sz="1000" b="1" spc="-100" dirty="0">
                <a:latin typeface="Arial"/>
                <a:cs typeface="Arial"/>
              </a:rPr>
              <a:t> </a:t>
            </a:r>
            <a:r>
              <a:rPr sz="1000" b="1" spc="-110" dirty="0">
                <a:latin typeface="Arial"/>
                <a:cs typeface="Arial"/>
              </a:rPr>
              <a:t>sócios	</a:t>
            </a:r>
            <a:r>
              <a:rPr sz="1000" b="1" spc="-30" dirty="0">
                <a:latin typeface="Arial"/>
                <a:cs typeface="Arial"/>
              </a:rPr>
              <a:t>3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110" dirty="0">
                <a:latin typeface="Arial"/>
                <a:cs typeface="Arial"/>
              </a:rPr>
              <a:t>sócios	</a:t>
            </a:r>
            <a:r>
              <a:rPr sz="1000" b="1" spc="-30" dirty="0">
                <a:latin typeface="Arial"/>
                <a:cs typeface="Arial"/>
              </a:rPr>
              <a:t>4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110" dirty="0">
                <a:latin typeface="Arial"/>
                <a:cs typeface="Arial"/>
              </a:rPr>
              <a:t>sócios	</a:t>
            </a:r>
            <a:r>
              <a:rPr sz="1000" b="1" spc="-30" dirty="0">
                <a:latin typeface="Arial"/>
                <a:cs typeface="Arial"/>
              </a:rPr>
              <a:t>5</a:t>
            </a:r>
            <a:r>
              <a:rPr sz="1000" b="1" spc="-100" dirty="0">
                <a:latin typeface="Arial"/>
                <a:cs typeface="Arial"/>
              </a:rPr>
              <a:t> </a:t>
            </a:r>
            <a:r>
              <a:rPr sz="1000" b="1" spc="-110" dirty="0">
                <a:latin typeface="Arial"/>
                <a:cs typeface="Arial"/>
              </a:rPr>
              <a:t>sócios	</a:t>
            </a:r>
            <a:r>
              <a:rPr sz="1000" b="1" spc="-30" dirty="0">
                <a:latin typeface="Arial"/>
                <a:cs typeface="Arial"/>
              </a:rPr>
              <a:t>6</a:t>
            </a:r>
            <a:r>
              <a:rPr sz="1000" b="1" spc="-145" dirty="0">
                <a:latin typeface="Arial"/>
                <a:cs typeface="Arial"/>
              </a:rPr>
              <a:t> </a:t>
            </a:r>
            <a:r>
              <a:rPr sz="1000" b="1" spc="-110" dirty="0">
                <a:latin typeface="Arial"/>
                <a:cs typeface="Arial"/>
              </a:rPr>
              <a:t>sócios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E24712E-9C76-334E-B7A3-6FCA576C138D}"/>
              </a:ext>
            </a:extLst>
          </p:cNvPr>
          <p:cNvSpPr txBox="1"/>
          <p:nvPr/>
        </p:nvSpPr>
        <p:spPr>
          <a:xfrm>
            <a:off x="1638795" y="157941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Limitada têm poucos sócios.  </a:t>
            </a:r>
          </a:p>
        </p:txBody>
      </p:sp>
    </p:spTree>
    <p:extLst>
      <p:ext uri="{BB962C8B-B14F-4D97-AF65-F5344CB8AC3E}">
        <p14:creationId xmlns:p14="http://schemas.microsoft.com/office/powerpoint/2010/main" val="356325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B2843-E403-4F4B-8201-1A743865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ESG e externalidades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CA20A-21F0-7941-8629-EB21A32D8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Externalidades negativas (</a:t>
            </a:r>
            <a:r>
              <a:rPr lang="pt-BR" dirty="0" err="1"/>
              <a:t>footprints</a:t>
            </a:r>
            <a:r>
              <a:rPr lang="pt-BR" dirty="0"/>
              <a:t>) devem ser compensadas na mesma área em que geram dano (exemplo: zerar emissões)</a:t>
            </a:r>
          </a:p>
          <a:p>
            <a:r>
              <a:rPr lang="pt-BR" dirty="0"/>
              <a:t>Externalidades positivas (</a:t>
            </a:r>
            <a:r>
              <a:rPr lang="pt-BR" dirty="0" err="1"/>
              <a:t>handprints</a:t>
            </a:r>
            <a:r>
              <a:rPr lang="pt-BR" dirty="0"/>
              <a:t>):fazer diferença, ser empresa cidadã. </a:t>
            </a:r>
          </a:p>
          <a:p>
            <a:r>
              <a:rPr lang="pt-BR" dirty="0"/>
              <a:t>Exigência de padrões similares nas redes de fornecedores e de distribuição (efeito multiplicador)</a:t>
            </a:r>
          </a:p>
        </p:txBody>
      </p:sp>
    </p:spTree>
    <p:extLst>
      <p:ext uri="{BB962C8B-B14F-4D97-AF65-F5344CB8AC3E}">
        <p14:creationId xmlns:p14="http://schemas.microsoft.com/office/powerpoint/2010/main" val="340266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9BC879-6B8B-9E4D-A7C3-6F33C635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pt-BR" sz="4500"/>
              <a:t>ESG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AE7932E-753D-4FF5-91E1-FFCA32585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3343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8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95A3D3-C4EA-FC4F-9ACE-1984B297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500">
                <a:solidFill>
                  <a:srgbClr val="FFFFFF"/>
                </a:solidFill>
              </a:rPr>
              <a:t>Regulação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567D70-CF4B-467F-8AB0-D81307DCE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14527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554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6EE27-BD60-4D4D-9106-F815CC97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>
                <a:solidFill>
                  <a:schemeClr val="bg1"/>
                </a:solidFill>
              </a:rPr>
              <a:t>VALORIZAÇAO  DE ÍNDICES ENTRE 2005 E NOVEMBRO DE 2020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CAAC8CA7-32D9-463D-BFAC-55DE93752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7223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72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54C8DA-A19E-524D-B298-BFC02B73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Por que a febre do investimento ESG?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Visão de longo prazo e não míope....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AED80E6-6B70-49BA-9651-D4D15946A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13606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92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ECA0CE8-E1D1-3B43-9C5F-AE236507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Quantos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acionistas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pode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sociedade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anônima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E2089F-4FDA-0146-AAAB-E15DD92C4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sz="1600" dirty="0" err="1">
                <a:ea typeface="+mn-ea"/>
              </a:rPr>
              <a:t>Quantos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acionistas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têm</a:t>
            </a:r>
            <a:r>
              <a:rPr lang="en-US" sz="1600" dirty="0">
                <a:ea typeface="+mn-ea"/>
              </a:rPr>
              <a:t> a Petrobras?</a:t>
            </a: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1600" dirty="0">
                <a:ea typeface="+mn-ea"/>
              </a:rPr>
              <a:t>750 mil </a:t>
            </a:r>
            <a:r>
              <a:rPr lang="en-US" sz="1600" dirty="0" err="1">
                <a:ea typeface="+mn-ea"/>
              </a:rPr>
              <a:t>acionistas</a:t>
            </a:r>
            <a:r>
              <a:rPr lang="en-US" sz="1600" dirty="0">
                <a:ea typeface="+mn-ea"/>
              </a:rPr>
              <a:t> no </a:t>
            </a:r>
            <a:r>
              <a:rPr lang="en-US" sz="1600" dirty="0" err="1">
                <a:ea typeface="+mn-ea"/>
              </a:rPr>
              <a:t>Brasil</a:t>
            </a:r>
            <a:r>
              <a:rPr lang="en-US" sz="1600" dirty="0">
                <a:ea typeface="+mn-ea"/>
              </a:rPr>
              <a:t> e no Exterior (ADRs)</a:t>
            </a: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r>
              <a:rPr lang="en-US" sz="1600" dirty="0">
                <a:ea typeface="+mn-ea"/>
              </a:rPr>
              <a:t>A Reliance Energy, da India, </a:t>
            </a:r>
            <a:r>
              <a:rPr lang="en-US" sz="1600" dirty="0" err="1">
                <a:ea typeface="+mn-ea"/>
              </a:rPr>
              <a:t>tem</a:t>
            </a:r>
            <a:r>
              <a:rPr lang="en-US" sz="1600" dirty="0">
                <a:ea typeface="+mn-ea"/>
              </a:rPr>
              <a:t> 3,5 </a:t>
            </a:r>
            <a:r>
              <a:rPr lang="en-US" sz="1600" dirty="0" err="1">
                <a:ea typeface="+mn-ea"/>
              </a:rPr>
              <a:t>milhões</a:t>
            </a:r>
            <a:r>
              <a:rPr lang="en-US" sz="1600" dirty="0">
                <a:ea typeface="+mn-ea"/>
              </a:rPr>
              <a:t>.</a:t>
            </a: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r>
              <a:rPr lang="en-US" sz="1600" dirty="0" err="1">
                <a:ea typeface="+mn-ea"/>
              </a:rPr>
              <a:t>Mais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importante</a:t>
            </a:r>
            <a:r>
              <a:rPr lang="en-US" sz="1600" dirty="0">
                <a:ea typeface="+mn-ea"/>
              </a:rPr>
              <a:t>, no </a:t>
            </a:r>
            <a:r>
              <a:rPr lang="en-US" sz="1600" dirty="0" err="1">
                <a:ea typeface="+mn-ea"/>
              </a:rPr>
              <a:t>entanto</a:t>
            </a:r>
            <a:r>
              <a:rPr lang="en-US" sz="1600" dirty="0">
                <a:ea typeface="+mn-ea"/>
              </a:rPr>
              <a:t>, do que </a:t>
            </a:r>
            <a:r>
              <a:rPr lang="en-US" sz="1600" dirty="0" err="1">
                <a:ea typeface="+mn-ea"/>
              </a:rPr>
              <a:t>os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pequenos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acionistas</a:t>
            </a:r>
            <a:r>
              <a:rPr lang="en-US" sz="1600" dirty="0">
                <a:ea typeface="+mn-ea"/>
              </a:rPr>
              <a:t>, </a:t>
            </a:r>
            <a:r>
              <a:rPr lang="en-US" sz="1600" dirty="0" err="1">
                <a:ea typeface="+mn-ea"/>
              </a:rPr>
              <a:t>são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os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investidores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institucionais</a:t>
            </a:r>
            <a:r>
              <a:rPr lang="en-US" sz="1600" dirty="0">
                <a:ea typeface="+mn-ea"/>
              </a:rPr>
              <a:t>, que </a:t>
            </a:r>
            <a:r>
              <a:rPr lang="en-US" sz="1600" dirty="0" err="1">
                <a:ea typeface="+mn-ea"/>
              </a:rPr>
              <a:t>representam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milhões</a:t>
            </a:r>
            <a:r>
              <a:rPr lang="en-US" sz="1600" dirty="0">
                <a:ea typeface="+mn-ea"/>
              </a:rPr>
              <a:t>  de </a:t>
            </a:r>
            <a:r>
              <a:rPr lang="en-US" sz="1600" dirty="0" err="1">
                <a:ea typeface="+mn-ea"/>
              </a:rPr>
              <a:t>Pessoas</a:t>
            </a:r>
            <a:r>
              <a:rPr lang="en-US" sz="1600" dirty="0">
                <a:ea typeface="+mn-ea"/>
              </a:rPr>
              <a:t>, e </a:t>
            </a:r>
            <a:r>
              <a:rPr lang="en-US" sz="1600" dirty="0" err="1">
                <a:ea typeface="+mn-ea"/>
              </a:rPr>
              <a:t>investem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em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companhias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abertas</a:t>
            </a:r>
            <a:r>
              <a:rPr lang="en-US" sz="1600" dirty="0">
                <a:ea typeface="+mn-ea"/>
              </a:rPr>
              <a:t>.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1600" dirty="0">
              <a:ea typeface="+mn-ea"/>
            </a:endParaRPr>
          </a:p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1600" dirty="0">
                <a:ea typeface="+mn-ea"/>
              </a:rPr>
              <a:t>Jeff Bezos </a:t>
            </a:r>
            <a:r>
              <a:rPr lang="en-US" sz="1600" dirty="0" err="1">
                <a:ea typeface="+mn-ea"/>
              </a:rPr>
              <a:t>têm</a:t>
            </a:r>
            <a:r>
              <a:rPr lang="en-US" sz="1600" dirty="0">
                <a:ea typeface="+mn-ea"/>
              </a:rPr>
              <a:t> 11% do capital da Amazon; </a:t>
            </a:r>
            <a:r>
              <a:rPr lang="en-US" sz="1600" dirty="0" err="1">
                <a:ea typeface="+mn-ea"/>
              </a:rPr>
              <a:t>fundos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têm</a:t>
            </a:r>
            <a:r>
              <a:rPr lang="en-US" sz="1600" dirty="0">
                <a:ea typeface="+mn-ea"/>
              </a:rPr>
              <a:t> 58%</a:t>
            </a: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026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C770BF7A-6FCD-394F-ABE9-B847426ADE5F}"/>
              </a:ext>
            </a:extLst>
          </p:cNvPr>
          <p:cNvSpPr txBox="1">
            <a:spLocks/>
          </p:cNvSpPr>
          <p:nvPr/>
        </p:nvSpPr>
        <p:spPr>
          <a:xfrm>
            <a:off x="468313" y="404813"/>
            <a:ext cx="8135937" cy="74136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685800" indent="-685800" algn="r" fontAlgn="auto">
              <a:spcAft>
                <a:spcPts val="0"/>
              </a:spcAft>
              <a:defRPr/>
            </a:pPr>
            <a:br>
              <a:rPr lang="pt-BR" sz="3300" b="1" i="1" dirty="0">
                <a:solidFill>
                  <a:srgbClr val="C00000"/>
                </a:solidFill>
                <a:latin typeface="Gill Sans MT" pitchFamily="34" charset="0"/>
                <a:ea typeface="+mj-ea"/>
                <a:cs typeface="+mj-cs"/>
              </a:rPr>
            </a:br>
            <a:endParaRPr lang="en-US" sz="2200" dirty="0">
              <a:solidFill>
                <a:srgbClr val="C00000"/>
              </a:solidFill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4099" name="Retângulo 7">
            <a:extLst>
              <a:ext uri="{FF2B5EF4-FFF2-40B4-BE49-F238E27FC236}">
                <a16:creationId xmlns:a16="http://schemas.microsoft.com/office/drawing/2014/main" id="{CD9A7A95-E279-D047-93AB-6ECF7B70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55650"/>
            <a:ext cx="8785225" cy="820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CC0000"/>
              </a:buClr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Clr>
                <a:srgbClr val="CC0000"/>
              </a:buClr>
              <a:buFontTx/>
              <a:buAutoNum type="arabicParenR"/>
            </a:pPr>
            <a:endParaRPr lang="pt-BR" altLang="pt-BR" sz="1200" b="1">
              <a:latin typeface="Calibri" panose="020F0502020204030204" pitchFamily="34" charset="0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r>
              <a:rPr lang="pt-BR" altLang="pt-BR" sz="2400" b="1">
                <a:latin typeface="Calibri" panose="020F0502020204030204" pitchFamily="34" charset="0"/>
              </a:rPr>
              <a:t>Responsabilidade dos quotistas é solidária em relação à integralização do capital; já o acionista tem sua responsabilidade limitada ao preço de subscrição das suas ações</a:t>
            </a:r>
          </a:p>
          <a:p>
            <a:pPr eaLnBrk="1" hangingPunct="1">
              <a:buClr>
                <a:srgbClr val="CC0000"/>
              </a:buClr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r>
              <a:rPr lang="pt-BR" altLang="pt-BR" sz="2400" b="1">
                <a:latin typeface="Calibri" panose="020F0502020204030204" pitchFamily="34" charset="0"/>
              </a:rPr>
              <a:t>Nome dos sócios aparece no contrato social, e a cessão faz-se  mediante a alteração contratual da Limitada; nas  SA, acionistas figuram nos livros de registro de ações, e a cessão de ações opera-se por termo no livro de transferências de ações nominativas. Isso dificulta um pouco a desconsideração apressada da PJ na Justiça do Trabalho.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endParaRPr lang="pt-BR" altLang="pt-BR" sz="2400" i="1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endParaRPr lang="pt-BR" altLang="pt-BR" sz="2400" i="1"/>
          </a:p>
          <a:p>
            <a:pPr eaLnBrk="1" hangingPunct="1">
              <a:buClr>
                <a:srgbClr val="CC0000"/>
              </a:buClr>
            </a:pPr>
            <a:r>
              <a:rPr lang="pt-BR" altLang="pt-BR" sz="2400" i="1"/>
              <a:t>      </a:t>
            </a:r>
          </a:p>
          <a:p>
            <a:pPr eaLnBrk="1" hangingPunct="1">
              <a:buClr>
                <a:srgbClr val="CC0000"/>
              </a:buClr>
            </a:pPr>
            <a:r>
              <a:rPr lang="pt-BR" altLang="pt-BR" sz="2400" b="1" i="1">
                <a:latin typeface="Calibri" panose="020F0502020204030204" pitchFamily="34" charset="0"/>
              </a:rPr>
              <a:t>  </a:t>
            </a:r>
          </a:p>
          <a:p>
            <a:pPr eaLnBrk="1" hangingPunct="1">
              <a:buClr>
                <a:srgbClr val="CC0000"/>
              </a:buClr>
            </a:pPr>
            <a:r>
              <a:rPr lang="pt-BR" altLang="pt-BR" sz="2400" b="1">
                <a:latin typeface="Calibri" panose="020F0502020204030204" pitchFamily="34" charset="0"/>
              </a:rPr>
              <a:t>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Clr>
                <a:srgbClr val="CC0000"/>
              </a:buClr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Clr>
                <a:srgbClr val="CC0000"/>
              </a:buClr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endParaRPr lang="pt-BR" altLang="pt-BR" sz="3500" b="1">
              <a:latin typeface="Calibri" panose="020F0502020204030204" pitchFamily="34" charset="0"/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42CF57E5-70A9-DD49-B583-8DFA8383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65850"/>
            <a:ext cx="6207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EA6FAB77-AE9B-1A4E-8E4D-480D827F2DFD}"/>
              </a:ext>
            </a:extLst>
          </p:cNvPr>
          <p:cNvSpPr txBox="1">
            <a:spLocks/>
          </p:cNvSpPr>
          <p:nvPr/>
        </p:nvSpPr>
        <p:spPr>
          <a:xfrm>
            <a:off x="4298950" y="6345238"/>
            <a:ext cx="3960813" cy="28733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700" dirty="0">
                <a:solidFill>
                  <a:srgbClr val="DE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Faculdade de Direito da Universidade de São Paulo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02" name="Title 9">
            <a:extLst>
              <a:ext uri="{FF2B5EF4-FFF2-40B4-BE49-F238E27FC236}">
                <a16:creationId xmlns:a16="http://schemas.microsoft.com/office/drawing/2014/main" id="{1E896314-C9F1-614B-A147-C9680BA7929B}"/>
              </a:ext>
            </a:extLst>
          </p:cNvPr>
          <p:cNvSpPr txBox="1">
            <a:spLocks/>
          </p:cNvSpPr>
          <p:nvPr/>
        </p:nvSpPr>
        <p:spPr bwMode="auto">
          <a:xfrm>
            <a:off x="492125" y="15875"/>
            <a:ext cx="84248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pt-BR" altLang="pt-BR" sz="3200" b="1" i="1">
                <a:solidFill>
                  <a:srgbClr val="DE0000"/>
                </a:solidFill>
                <a:latin typeface="Gill Sans MT" panose="020B0502020104020203" pitchFamily="34" charset="77"/>
              </a:rPr>
              <a:t>Sociedade de Pessoas X Sociedade de Capitais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F255BC-111A-EF4B-82F6-B7C0D8A2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8" y="735106"/>
            <a:ext cx="7540322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Afinal, qual a diferença entre a função econômica de uma companhia e de uma limitada?</a:t>
            </a:r>
          </a:p>
        </p:txBody>
      </p:sp>
    </p:spTree>
    <p:extLst>
      <p:ext uri="{BB962C8B-B14F-4D97-AF65-F5344CB8AC3E}">
        <p14:creationId xmlns:p14="http://schemas.microsoft.com/office/powerpoint/2010/main" val="74916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D153B0-8EA6-D14D-A080-619B3596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Uma ¨bomba¨ que capta recursos no mercado e dirige a investimentos de longo prazo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CEA4ECD-F88F-EF4A-A9B2-61F99FD5A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7" r="6380" b="-2"/>
          <a:stretch/>
        </p:blipFill>
        <p:spPr>
          <a:xfrm>
            <a:off x="238226" y="321733"/>
            <a:ext cx="3120339" cy="6214534"/>
          </a:xfrm>
          <a:prstGeom prst="rect">
            <a:avLst/>
          </a:prstGeom>
        </p:spPr>
      </p:pic>
      <p:pic>
        <p:nvPicPr>
          <p:cNvPr id="4" name="Espaço Reservado para Conteúdo 3" descr="9.2 - O desafio do financiamento de longo prazo.png">
            <a:extLst>
              <a:ext uri="{FF2B5EF4-FFF2-40B4-BE49-F238E27FC236}">
                <a16:creationId xmlns:a16="http://schemas.microsoft.com/office/drawing/2014/main" id="{C83A93A7-2F4E-AE4E-80BD-401D03232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918" r="-4" b="20987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9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3CAB0-C4F6-BC44-B43D-DC90F0FF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trajetória de uma startup...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A6FC695-4519-8945-B85C-B985B18D7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7704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2047C0D-C7B0-9643-BD48-2E92948FDAB3}"/>
              </a:ext>
            </a:extLst>
          </p:cNvPr>
          <p:cNvSpPr txBox="1"/>
          <p:nvPr/>
        </p:nvSpPr>
        <p:spPr>
          <a:xfrm>
            <a:off x="1043608" y="537321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Limitadas não podem captar recursos no mercado de capitais.</a:t>
            </a:r>
          </a:p>
          <a:p>
            <a:r>
              <a:rPr lang="pt-BR"/>
              <a:t>Companhias podem fazer IPO (</a:t>
            </a:r>
            <a:r>
              <a:rPr lang="pt-BR" i="1"/>
              <a:t>initial public offering</a:t>
            </a:r>
            <a:r>
              <a:rPr lang="pt-BR"/>
              <a:t>, com ofertas primária e secundária de ações).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24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A34B51-D175-AD4C-9B03-BD66E0C7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586855"/>
            <a:ext cx="2571554" cy="4885140"/>
          </a:xfrm>
        </p:spPr>
        <p:txBody>
          <a:bodyPr anchor="b">
            <a:normAutofit fontScale="90000"/>
          </a:bodyPr>
          <a:lstStyle/>
          <a:p>
            <a:r>
              <a:rPr lang="pt-BR" sz="3500" dirty="0">
                <a:solidFill>
                  <a:srgbClr val="FFFFFF"/>
                </a:solidFill>
              </a:rPr>
              <a:t>Por que a estrutura jurídica da companhia é  mais apta a receber capitais de diversos investidores?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8D6C42-3042-1944-8FF7-C9F158F7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 eaLnBrk="1" hangingPunct="1">
              <a:buClr>
                <a:srgbClr val="CC0000"/>
              </a:buClr>
              <a:buNone/>
            </a:pPr>
            <a:endParaRPr lang="pt-BR" altLang="pt-BR" sz="1700" b="1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r>
              <a:rPr lang="pt-BR" altLang="pt-BR" sz="1700" b="1" dirty="0">
                <a:latin typeface="Calibri" panose="020F0502020204030204" pitchFamily="34" charset="0"/>
              </a:rPr>
              <a:t>A Liberdade de  negociação de ações com terceiros não pode ser estatutariamente impedida  na S/A, e nem a cessão condicionada à concordância de acionista (artigo 36 LSA); já na limitada,</a:t>
            </a:r>
            <a:r>
              <a:rPr lang="pt-BR" altLang="pt-BR" sz="1700" dirty="0"/>
              <a:t> </a:t>
            </a:r>
            <a:r>
              <a:rPr lang="pt-BR" altLang="pt-BR" sz="1700" i="1" dirty="0"/>
              <a:t> “na omissão do contrato, o sócio pode ceder sua quota, total ou parcialmente, a quem seja sócio, independentemente de audiência dos outros, ou a estranho, se não houver oposição de titulares de mais de ¼ (um quarto) do capital social”.</a:t>
            </a:r>
          </a:p>
          <a:p>
            <a:endParaRPr lang="pt-BR" sz="1700" dirty="0"/>
          </a:p>
          <a:p>
            <a:pPr marL="0" indent="0">
              <a:buNone/>
            </a:pPr>
            <a:r>
              <a:rPr lang="pt-BR" sz="1700" dirty="0"/>
              <a:t>Exemplo: Na sexta feira, dia 14 de maio de 2021,O giro financeiro das ações da Petrobras na BOVESPA superou </a:t>
            </a:r>
            <a:r>
              <a:rPr lang="pt-BR" sz="1700" dirty="0" err="1"/>
              <a:t>R</a:t>
            </a:r>
            <a:r>
              <a:rPr lang="pt-BR" sz="1700" dirty="0"/>
              <a:t>$ 5 </a:t>
            </a:r>
            <a:r>
              <a:rPr lang="pt-BR" sz="1700" dirty="0" err="1"/>
              <a:t>bilhoes</a:t>
            </a:r>
            <a:endParaRPr lang="pt-BR" sz="17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02C836-1E3F-8E46-B1E0-AC7CB37CD035}"/>
              </a:ext>
            </a:extLst>
          </p:cNvPr>
          <p:cNvSpPr txBox="1"/>
          <p:nvPr/>
        </p:nvSpPr>
        <p:spPr>
          <a:xfrm>
            <a:off x="3942608" y="973777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Livre cessão da participação societária</a:t>
            </a:r>
          </a:p>
        </p:txBody>
      </p:sp>
    </p:spTree>
    <p:extLst>
      <p:ext uri="{BB962C8B-B14F-4D97-AF65-F5344CB8AC3E}">
        <p14:creationId xmlns:p14="http://schemas.microsoft.com/office/powerpoint/2010/main" val="362072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A34B51-D175-AD4C-9B03-BD66E0C7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586855"/>
            <a:ext cx="2571554" cy="4885140"/>
          </a:xfrm>
        </p:spPr>
        <p:txBody>
          <a:bodyPr anchor="b">
            <a:normAutofit fontScale="90000"/>
          </a:bodyPr>
          <a:lstStyle/>
          <a:p>
            <a:r>
              <a:rPr lang="pt-BR" sz="3500" dirty="0">
                <a:solidFill>
                  <a:srgbClr val="FFFFFF"/>
                </a:solidFill>
              </a:rPr>
              <a:t>Por que a estrutura jurídica da companhia é  mais apta a receber capitais de diversos investidores?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8D6C42-3042-1944-8FF7-C9F158F7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700" dirty="0"/>
              <a:t> Estatuto da SA indica quem são os acionistas, ao contrário do contrato social da limitada: titulares das ações são os apontados no livro de registro das ações nominativas (hoje digitais, por força da IN 82), ou aqueles em cujo nome as  ações escriturais estão registradas.</a:t>
            </a:r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r>
              <a:rPr lang="pt-BR" sz="1700" dirty="0"/>
              <a:t>Transferência das ações faz-se pela assinatura de termo no </a:t>
            </a:r>
            <a:r>
              <a:rPr lang="pt-BR" sz="1700" dirty="0" err="1"/>
              <a:t>ivro</a:t>
            </a:r>
            <a:r>
              <a:rPr lang="pt-BR" sz="1700" dirty="0"/>
              <a:t> de transferência de ações nominativas , ou por ordem ao agente </a:t>
            </a:r>
            <a:r>
              <a:rPr lang="pt-BR" sz="1700" dirty="0" err="1"/>
              <a:t>custodiante</a:t>
            </a:r>
            <a:r>
              <a:rPr lang="pt-BR" sz="1700" dirty="0"/>
              <a:t> das ações escriturais.</a:t>
            </a:r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r>
              <a:rPr lang="pt-BR" sz="1700" dirty="0"/>
              <a:t>Transferência de quota exige alteração do contrato social (até por ser sociedade de pessoas, nas quais há habitualmente restrições à cessão, ou ao menos preferência).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02C836-1E3F-8E46-B1E0-AC7CB37CD035}"/>
              </a:ext>
            </a:extLst>
          </p:cNvPr>
          <p:cNvSpPr txBox="1"/>
          <p:nvPr/>
        </p:nvSpPr>
        <p:spPr>
          <a:xfrm>
            <a:off x="3926084" y="260649"/>
            <a:ext cx="40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Prova de Titularidade e  Transferência</a:t>
            </a:r>
          </a:p>
          <a:p>
            <a:r>
              <a:rPr lang="pt-BR" dirty="0"/>
              <a:t>das Participações Societárias </a:t>
            </a:r>
          </a:p>
        </p:txBody>
      </p:sp>
    </p:spTree>
    <p:extLst>
      <p:ext uri="{BB962C8B-B14F-4D97-AF65-F5344CB8AC3E}">
        <p14:creationId xmlns:p14="http://schemas.microsoft.com/office/powerpoint/2010/main" val="1503176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6" ma:contentTypeDescription="Crie um novo documento." ma:contentTypeScope="" ma:versionID="66f9a464c5f8b2bbfe198461755c292d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039b16e6fac43b79a128687017738e6c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E7C9A-79CC-42A2-8395-CC70D67B4790}">
  <ds:schemaRefs>
    <ds:schemaRef ds:uri="http://schemas.microsoft.com/office/2006/metadata/properties"/>
    <ds:schemaRef ds:uri="http://schemas.microsoft.com/office/infopath/2007/PartnerControls"/>
    <ds:schemaRef ds:uri="4c414ac8-549e-4ca5-81e3-16b3f3eb5c24"/>
    <ds:schemaRef ds:uri="ebba5f7d-3b76-4a58-9735-74f0064eafba"/>
  </ds:schemaRefs>
</ds:datastoreItem>
</file>

<file path=customXml/itemProps2.xml><?xml version="1.0" encoding="utf-8"?>
<ds:datastoreItem xmlns:ds="http://schemas.openxmlformats.org/officeDocument/2006/customXml" ds:itemID="{A706853B-2203-4BBF-844C-7A66CB939E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6A2659-5F8F-47F0-9380-C68CFF266A2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66CFDF01-E85E-4A94-B967-483D5C8B9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1558</Words>
  <Application>Microsoft Office PowerPoint</Application>
  <PresentationFormat>Apresentação na tela (4:3)</PresentationFormat>
  <Paragraphs>145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</vt:lpstr>
      <vt:lpstr>Gill Sans MT</vt:lpstr>
      <vt:lpstr>Times New Roman</vt:lpstr>
      <vt:lpstr>Wingdings</vt:lpstr>
      <vt:lpstr>Tema do Office</vt:lpstr>
      <vt:lpstr>Apresentação do PowerPoint</vt:lpstr>
      <vt:lpstr>Apresentação do PowerPoint</vt:lpstr>
      <vt:lpstr>Quantos acionistas pode ter uma sociedade anônima?</vt:lpstr>
      <vt:lpstr>Apresentação do PowerPoint</vt:lpstr>
      <vt:lpstr>Afinal, qual a diferença entre a função econômica de uma companhia e de uma limitada?</vt:lpstr>
      <vt:lpstr>Uma ¨bomba¨ que capta recursos no mercado e dirige a investimentos de longo prazo</vt:lpstr>
      <vt:lpstr>A trajetória de uma startup...</vt:lpstr>
      <vt:lpstr>Por que a estrutura jurídica da companhia é  mais apta a receber capitais de diversos investidores?</vt:lpstr>
      <vt:lpstr>Por que a estrutura jurídica da companhia é  mais apta a receber capitais de diversos investidores?</vt:lpstr>
      <vt:lpstr>Por que a estrutura jurídica da companhia é  mais apta a receber capitais de diversos investidores?</vt:lpstr>
      <vt:lpstr>Por que a estrutura jurídica da companhia é  mais apta a receber capitais de diversos investidores?</vt:lpstr>
      <vt:lpstr>Possibilidade de Distribuição Diferenciada de Lucros</vt:lpstr>
      <vt:lpstr>Por que é mais fácil organizar o  Poder na companhia?</vt:lpstr>
      <vt:lpstr>Por que é mais fácil organizar o poder na companhia?</vt:lpstr>
      <vt:lpstr>Interesse Público no Regime Societário das Companhias</vt:lpstr>
      <vt:lpstr>Apresentação do PowerPoint</vt:lpstr>
      <vt:lpstr>Ressalvas</vt:lpstr>
      <vt:lpstr>Qual deve ser o critério do gestor de fundos para investir em uma companhia?</vt:lpstr>
      <vt:lpstr>ESG (ENVIRONMENTAL, SOCIAL, GOVERNANCE) INVESTMENT</vt:lpstr>
      <vt:lpstr>ESG e externalidades</vt:lpstr>
      <vt:lpstr>ESG</vt:lpstr>
      <vt:lpstr>Regulação </vt:lpstr>
      <vt:lpstr>VALORIZAÇAO  DE ÍNDICES ENTRE 2005 E NOVEMBRO DE 2020</vt:lpstr>
      <vt:lpstr>Por que a febre do investimento ESG? Visão de longo prazo e não míope....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Pereira Camilo Junior</dc:creator>
  <cp:lastModifiedBy>Ruy Camilo</cp:lastModifiedBy>
  <cp:revision>4</cp:revision>
  <dcterms:created xsi:type="dcterms:W3CDTF">2021-05-18T12:10:22Z</dcterms:created>
  <dcterms:modified xsi:type="dcterms:W3CDTF">2023-10-19T20:13:18Z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  <property fmtid="{D5CDD505-2E9C-101B-9397-08002B2CF9AE}" pid="3" name="MediaServiceImageTags">
    <vt:lpwstr/>
  </property>
</Properties>
</file>