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71" r:id="rId24"/>
    <p:sldId id="272" r:id="rId25"/>
    <p:sldId id="273" r:id="rId26"/>
    <p:sldId id="274" r:id="rId27"/>
    <p:sldId id="275" r:id="rId28"/>
    <p:sldId id="277" r:id="rId29"/>
    <p:sldId id="268" r:id="rId30"/>
    <p:sldId id="276" r:id="rId31"/>
    <p:sldId id="278" r:id="rId32"/>
    <p:sldId id="279" r:id="rId33"/>
    <p:sldId id="281" r:id="rId34"/>
    <p:sldId id="282" r:id="rId35"/>
    <p:sldId id="267" r:id="rId36"/>
    <p:sldId id="283" r:id="rId3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97" d="100"/>
          <a:sy n="97" d="100"/>
        </p:scale>
        <p:origin x="-10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9B140-D085-42BF-BD3F-6AE854F32563}" type="datetimeFigureOut">
              <a:rPr lang="pt-BR"/>
              <a:t>29/06/2017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F31BC-28EF-498E-A867-1AB6918DE263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43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903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305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529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926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723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259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134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83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165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707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85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488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37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693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876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2647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2621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0509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507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719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647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15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516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1504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4508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023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3666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6328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4190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04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798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415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293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171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17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1BC-28EF-498E-A867-1AB6918DE263}" type="slidenum">
              <a:rPr lang="pt-BR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49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29.06.2017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29.06.2017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29.06.2017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29.06.2017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29.06.2017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29.06.2017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29.06.2017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29.06.2017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29.06.2017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29.06.2017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29.06.2017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29.06.2017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  <p:extLst>
              <p:ext uri="{D42A27DB-BD31-4B8C-83A1-F6EECF244321}">
                <p14:modId xmlns:p14="http://schemas.microsoft.com/office/powerpoint/2010/main" val="2230858667"/>
              </p:ext>
            </p:extLst>
          </p:nvPr>
        </p:nvSpPr>
        <p:spPr>
          <a:xfrm>
            <a:off x="95241" y="1209675"/>
            <a:ext cx="6057900" cy="3232686"/>
          </a:xfrm>
        </p:spPr>
        <p:txBody>
          <a:bodyPr>
            <a:normAutofit/>
          </a:bodyPr>
          <a:lstStyle/>
          <a:p>
            <a:pPr algn="l"/>
            <a:r>
              <a:rPr lang="pt-BR" sz="4400" dirty="0">
                <a:solidFill>
                  <a:srgbClr val="FFFFFF"/>
                </a:solidFill>
                <a:latin typeface="Rockwell"/>
              </a:rPr>
              <a:t>Análise Documentária:</a:t>
            </a: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r>
              <a:rPr lang="pt-BR" sz="4400" dirty="0">
                <a:solidFill>
                  <a:srgbClr val="FFFFFF"/>
                </a:solidFill>
                <a:latin typeface="Rockwell"/>
              </a:rPr>
              <a:t>Recursos Eletrônicos e Inteligência Artificial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  <p:extLst>
              <p:ext uri="{D42A27DB-BD31-4B8C-83A1-F6EECF244321}">
                <p14:modId xmlns:p14="http://schemas.microsoft.com/office/powerpoint/2010/main" val="290443753"/>
              </p:ext>
            </p:extLst>
          </p:nvPr>
        </p:nvSpPr>
        <p:spPr>
          <a:xfrm>
            <a:off x="-1666875" y="5368506"/>
            <a:ext cx="4688383" cy="16411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800" dirty="0" err="1">
                <a:solidFill>
                  <a:srgbClr val="FFFFFF"/>
                </a:solidFill>
                <a:latin typeface="Rockwell"/>
              </a:rPr>
              <a:t>Andrezza</a:t>
            </a:r>
            <a:endParaRPr lang="de-DE" sz="1800" dirty="0">
              <a:solidFill>
                <a:srgbClr val="FFFFFF"/>
              </a:solidFill>
              <a:latin typeface="Rockwell"/>
            </a:endParaRPr>
          </a:p>
          <a:p>
            <a:r>
              <a:rPr lang="de-DE" sz="1800" dirty="0">
                <a:solidFill>
                  <a:srgbClr val="FFFFFF"/>
                </a:solidFill>
                <a:latin typeface="Rockwell"/>
              </a:rPr>
              <a:t>Caio</a:t>
            </a:r>
          </a:p>
          <a:p>
            <a:r>
              <a:rPr lang="de-DE" sz="1800" dirty="0" err="1">
                <a:solidFill>
                  <a:srgbClr val="FFFFFF"/>
                </a:solidFill>
                <a:latin typeface="Rockwell"/>
              </a:rPr>
              <a:t>Cícera</a:t>
            </a:r>
            <a:endParaRPr lang="de-DE" sz="1800" dirty="0">
              <a:solidFill>
                <a:srgbClr val="FFFFFF"/>
              </a:solidFill>
              <a:latin typeface="Rockwell"/>
            </a:endParaRPr>
          </a:p>
          <a:p>
            <a:r>
              <a:rPr lang="de-DE" sz="1800" dirty="0" err="1">
                <a:solidFill>
                  <a:srgbClr val="FFFFFF"/>
                </a:solidFill>
                <a:latin typeface="Rockwell"/>
              </a:rPr>
              <a:t>Samayra</a:t>
            </a:r>
            <a:endParaRPr lang="de-DE" sz="1800" dirty="0">
              <a:solidFill>
                <a:srgbClr val="FFFFFF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661063151"/>
              </p:ext>
            </p:extLst>
          </p:nvPr>
        </p:nvSpPr>
        <p:spPr/>
        <p:txBody>
          <a:bodyPr/>
          <a:lstStyle/>
          <a:p>
            <a:r>
              <a:rPr lang="pt-BR" dirty="0">
                <a:latin typeface="Rockwell"/>
              </a:rPr>
              <a:t>Do que trata: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504009640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b="1" dirty="0">
                <a:latin typeface="Rockwell"/>
              </a:rPr>
              <a:t>Regra 9.0B1</a:t>
            </a:r>
            <a:r>
              <a:rPr lang="pt-BR" dirty="0">
                <a:latin typeface="Rockwell"/>
              </a:rPr>
              <a:t> Fonte principal de informação: A fonte principal de informação é o próprio recurso. Se a informação requerida não estiver no próprio recurso, você deve retirá‐la das seguintes fontes (na ordem de preferência);</a:t>
            </a:r>
            <a:endParaRPr lang="pt-BR"/>
          </a:p>
          <a:p>
            <a:pPr algn="just">
              <a:buNone/>
            </a:pPr>
            <a:r>
              <a:rPr lang="pt-BR" dirty="0">
                <a:latin typeface="Rockwell"/>
              </a:rPr>
              <a:t>  -Documentação impressa ou “</a:t>
            </a:r>
            <a:r>
              <a:rPr lang="pt-BR" i="1" dirty="0">
                <a:latin typeface="Rockwell"/>
              </a:rPr>
              <a:t>online</a:t>
            </a:r>
            <a:r>
              <a:rPr lang="pt-BR" dirty="0">
                <a:latin typeface="Rockwell"/>
              </a:rPr>
              <a:t>” ou outro material adicional (por ex. carta do editor, arquivo “a respeito”, página da Web de um editor sobre um recurso eletrônico); </a:t>
            </a:r>
            <a:endParaRPr dirty="0">
              <a:latin typeface="Calibri"/>
            </a:endParaRPr>
          </a:p>
          <a:p>
            <a:pPr algn="just">
              <a:buNone/>
            </a:pPr>
            <a:r>
              <a:rPr lang="pt-BR" dirty="0">
                <a:latin typeface="Rockwell"/>
              </a:rPr>
              <a:t> - Informação impressa no contêiner fornecida pelo editor, distribuidor, etc.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8919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6473"/>
          </a:xfrm>
        </p:spPr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338176519"/>
              </p:ext>
            </p:extLst>
          </p:nvPr>
        </p:nvSpPr>
        <p:spPr>
          <a:xfrm>
            <a:off x="838200" y="828675"/>
            <a:ext cx="10515600" cy="50503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pt-BR" b="1" dirty="0">
                <a:latin typeface="Rockwell"/>
              </a:rPr>
              <a:t>Regra 9.0B2</a:t>
            </a:r>
            <a:r>
              <a:rPr lang="pt-BR" dirty="0">
                <a:latin typeface="Rockwell"/>
              </a:rPr>
              <a:t>. Fontes de informações prescritas.</a:t>
            </a:r>
            <a:endParaRPr lang="pt-BR"/>
          </a:p>
          <a:p>
            <a:pPr algn="just"/>
            <a:r>
              <a:rPr lang="pt-BR" b="1" dirty="0">
                <a:latin typeface="Rockwell"/>
              </a:rPr>
              <a:t>Regra 9.1</a:t>
            </a:r>
            <a:r>
              <a:rPr lang="pt-BR" dirty="0">
                <a:latin typeface="Rockwell"/>
              </a:rPr>
              <a:t> Área do título e da indicação de responsabilidade. Transcreva o título principal de acordo com a fonte principal de informação.</a:t>
            </a:r>
          </a:p>
          <a:p>
            <a:pPr algn="just"/>
            <a:r>
              <a:rPr lang="pt-BR" b="1" dirty="0">
                <a:latin typeface="Rockwell"/>
              </a:rPr>
              <a:t>Regra 9.2</a:t>
            </a:r>
            <a:r>
              <a:rPr lang="pt-BR" dirty="0">
                <a:latin typeface="Rockwell"/>
              </a:rPr>
              <a:t>. Área da Edição. Transcreva uma indicação relativa a uma edição de um recurso eletrônico que contenha diferenças em relação a outras edições desse recurso ou a uma reedição mencionada de um recurso.</a:t>
            </a:r>
          </a:p>
          <a:p>
            <a:pPr algn="just"/>
            <a:r>
              <a:rPr lang="pt-BR" b="1" dirty="0">
                <a:latin typeface="Rockwell"/>
              </a:rPr>
              <a:t>Regra 9.3</a:t>
            </a:r>
            <a:r>
              <a:rPr lang="pt-BR" dirty="0">
                <a:latin typeface="Rockwell"/>
              </a:rPr>
              <a:t>. Área do tipo e extensão do recurso.</a:t>
            </a:r>
          </a:p>
          <a:p>
            <a:pPr algn="just"/>
            <a:r>
              <a:rPr lang="pt-BR" b="1" dirty="0">
                <a:latin typeface="Rockwell"/>
              </a:rPr>
              <a:t>9.3B1</a:t>
            </a:r>
            <a:r>
              <a:rPr lang="pt-BR" dirty="0">
                <a:latin typeface="Rockwell"/>
              </a:rPr>
              <a:t> – Tipo do recurso: indique o tipo do recurso que está sendo catalogado. Use um dos seguintes termos: Dados eletrônicos Programa(s) eletrônico(s) Dados e programa(s) eletrônico(s) </a:t>
            </a:r>
          </a:p>
          <a:p>
            <a:endParaRPr lang="pt-BR" dirty="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815427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6473"/>
          </a:xfrm>
        </p:spPr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4225610954"/>
              </p:ext>
            </p:extLst>
          </p:nvPr>
        </p:nvSpPr>
        <p:spPr>
          <a:xfrm>
            <a:off x="838200" y="714375"/>
            <a:ext cx="10515600" cy="488032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pt-BR" b="1" dirty="0">
                <a:latin typeface="Rockwell"/>
              </a:rPr>
              <a:t>9.3B2.</a:t>
            </a:r>
            <a:r>
              <a:rPr lang="pt-BR" dirty="0">
                <a:latin typeface="Rockwell"/>
              </a:rPr>
              <a:t> Extensão do recurso;</a:t>
            </a:r>
            <a:endParaRPr lang="pt-BR"/>
          </a:p>
          <a:p>
            <a:pPr algn="just"/>
            <a:r>
              <a:rPr lang="pt-BR" b="1" dirty="0">
                <a:latin typeface="Rockwell"/>
              </a:rPr>
              <a:t>Regra 9.4</a:t>
            </a:r>
            <a:r>
              <a:rPr lang="pt-BR" dirty="0">
                <a:latin typeface="Rockwell"/>
              </a:rPr>
              <a:t>. Área da Publicação, Distribuição, </a:t>
            </a:r>
            <a:r>
              <a:rPr lang="pt-BR" dirty="0" err="1">
                <a:latin typeface="Rockwell"/>
              </a:rPr>
              <a:t>etc</a:t>
            </a:r>
            <a:r>
              <a:rPr lang="pt-BR" dirty="0">
                <a:latin typeface="Rockwell"/>
              </a:rPr>
              <a:t>;</a:t>
            </a:r>
          </a:p>
          <a:p>
            <a:pPr algn="just"/>
            <a:r>
              <a:rPr lang="pt-BR" b="1" dirty="0">
                <a:latin typeface="Rockwell"/>
              </a:rPr>
              <a:t>Regra 9.4C</a:t>
            </a:r>
            <a:r>
              <a:rPr lang="pt-BR" dirty="0">
                <a:latin typeface="Rockwell"/>
              </a:rPr>
              <a:t>. Lugar de publicação, distribuição, </a:t>
            </a:r>
            <a:r>
              <a:rPr lang="pt-BR" dirty="0" err="1">
                <a:latin typeface="Rockwell"/>
              </a:rPr>
              <a:t>etc</a:t>
            </a:r>
            <a:r>
              <a:rPr lang="pt-BR" dirty="0">
                <a:latin typeface="Rockwell"/>
              </a:rPr>
              <a:t>;</a:t>
            </a:r>
          </a:p>
          <a:p>
            <a:pPr algn="just"/>
            <a:r>
              <a:rPr lang="pt-BR" b="1" dirty="0">
                <a:latin typeface="Rockwell"/>
              </a:rPr>
              <a:t>9.4D</a:t>
            </a:r>
            <a:r>
              <a:rPr lang="pt-BR" dirty="0">
                <a:latin typeface="Rockwell"/>
              </a:rPr>
              <a:t>. Nome do editor, distribuidor;</a:t>
            </a:r>
          </a:p>
          <a:p>
            <a:pPr algn="just"/>
            <a:r>
              <a:rPr lang="pt-BR" b="1" dirty="0">
                <a:latin typeface="Rockwell"/>
              </a:rPr>
              <a:t>9.4F</a:t>
            </a:r>
            <a:r>
              <a:rPr lang="pt-BR" dirty="0">
                <a:latin typeface="Rockwell"/>
              </a:rPr>
              <a:t>. Data de publicação, distribuição, </a:t>
            </a:r>
            <a:r>
              <a:rPr lang="pt-BR" dirty="0" err="1">
                <a:latin typeface="Rockwell"/>
              </a:rPr>
              <a:t>etc</a:t>
            </a:r>
            <a:r>
              <a:rPr lang="pt-BR" dirty="0">
                <a:latin typeface="Rockwell"/>
              </a:rPr>
              <a:t>;</a:t>
            </a:r>
          </a:p>
          <a:p>
            <a:pPr algn="just"/>
            <a:r>
              <a:rPr lang="pt-BR" b="1" dirty="0">
                <a:latin typeface="Rockwell"/>
              </a:rPr>
              <a:t>Regra 9.5.</a:t>
            </a:r>
            <a:r>
              <a:rPr lang="pt-BR" dirty="0">
                <a:latin typeface="Rockwell"/>
              </a:rPr>
              <a:t> Área da Descrição Física;</a:t>
            </a:r>
          </a:p>
          <a:p>
            <a:pPr algn="just"/>
            <a:r>
              <a:rPr lang="pt-BR" b="1" dirty="0">
                <a:latin typeface="Rockwell"/>
              </a:rPr>
              <a:t>9.6</a:t>
            </a:r>
            <a:r>
              <a:rPr lang="pt-BR" dirty="0">
                <a:latin typeface="Rockwell"/>
              </a:rPr>
              <a:t> Área da Série;</a:t>
            </a:r>
          </a:p>
          <a:p>
            <a:pPr algn="just"/>
            <a:r>
              <a:rPr lang="pt-BR" b="1" dirty="0">
                <a:latin typeface="Rockwell"/>
              </a:rPr>
              <a:t>9.7</a:t>
            </a:r>
            <a:r>
              <a:rPr lang="pt-BR" dirty="0">
                <a:latin typeface="Rockwell"/>
              </a:rPr>
              <a:t> Área das Notas;</a:t>
            </a:r>
          </a:p>
          <a:p>
            <a:pPr algn="just"/>
            <a:r>
              <a:rPr lang="pt-BR" b="1" dirty="0">
                <a:latin typeface="Rockwell"/>
              </a:rPr>
              <a:t>9.8 </a:t>
            </a:r>
            <a:r>
              <a:rPr lang="pt-BR" dirty="0">
                <a:latin typeface="Rockwell"/>
              </a:rPr>
              <a:t>Área do número normalizado e das modalidades de aquisição;</a:t>
            </a:r>
          </a:p>
          <a:p>
            <a:endParaRPr lang="pt-BR" b="1" dirty="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891211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8721"/>
          </a:xfrm>
        </p:spPr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111907604"/>
              </p:ext>
            </p:extLst>
          </p:nvPr>
        </p:nvSpPr>
        <p:spPr>
          <a:xfrm>
            <a:off x="823822" y="97155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b="1" dirty="0">
                <a:latin typeface="Arial"/>
                <a:cs typeface="Arial"/>
              </a:rPr>
              <a:t>9.9 </a:t>
            </a:r>
            <a:r>
              <a:rPr lang="pt-BR" dirty="0">
                <a:latin typeface="Arial"/>
                <a:cs typeface="Arial"/>
              </a:rPr>
              <a:t>Itens Suplementares;</a:t>
            </a:r>
            <a:endParaRPr lang="en-US" dirty="0">
              <a:latin typeface="Arial"/>
              <a:cs typeface="Arial"/>
            </a:endParaRPr>
          </a:p>
          <a:p>
            <a:pPr algn="just"/>
            <a:r>
              <a:rPr lang="pt-BR" b="1" dirty="0">
                <a:latin typeface="Arial"/>
                <a:cs typeface="Arial"/>
              </a:rPr>
              <a:t>9.10 </a:t>
            </a:r>
            <a:r>
              <a:rPr lang="pt-BR" dirty="0">
                <a:latin typeface="Arial"/>
                <a:cs typeface="Arial"/>
              </a:rPr>
              <a:t>Itens constituídos de vários tipos de materiais;</a:t>
            </a:r>
            <a:endParaRPr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7725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5609748"/>
              </p:ext>
            </p:extLst>
          </p:nvPr>
        </p:nvSpPr>
        <p:spPr/>
        <p:txBody>
          <a:bodyPr/>
          <a:lstStyle/>
          <a:p>
            <a:r>
              <a:rPr dirty="0">
                <a:latin typeface="Rockwell"/>
              </a:rPr>
              <a:t>Recursos: Descrição e Acesso (RDA)</a:t>
            </a:r>
            <a:endParaRPr lang="pt-BR" dirty="0">
              <a:latin typeface="Rockwell"/>
            </a:endParaRPr>
          </a:p>
          <a:p>
            <a:endParaRPr lang="pt-BR" b="1" dirty="0">
              <a:latin typeface="Rockwell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90000062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(...)“apesar de manter uma forte relação com as AACR2, a RDA delas difere em muito, devido a ser baseada numa estrutura teórica, ter sido projetada para o ambiente digital e seu escopo ser mais abrangente do que o das AACR2” (p. 1)</a:t>
            </a:r>
          </a:p>
        </p:txBody>
      </p:sp>
    </p:spTree>
    <p:extLst>
      <p:ext uri="{BB962C8B-B14F-4D97-AF65-F5344CB8AC3E}">
        <p14:creationId xmlns:p14="http://schemas.microsoft.com/office/powerpoint/2010/main" val="3243971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>
            <p:extLst>
              <p:ext uri="{D42A27DB-BD31-4B8C-83A1-F6EECF244321}">
                <p14:modId xmlns:p14="http://schemas.microsoft.com/office/powerpoint/2010/main" val="600151753"/>
              </p:ext>
            </p:extLst>
          </p:nvPr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CaixaDeTexto 2"/>
          <p:cNvSpPr txBox="1"/>
          <p:nvPr>
            <p:extLst>
              <p:ext uri="{D42A27DB-BD31-4B8C-83A1-F6EECF244321}">
                <p14:modId xmlns:p14="http://schemas.microsoft.com/office/powerpoint/2010/main" val="1705860510"/>
              </p:ext>
            </p:extLst>
          </p:nvPr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446191385"/>
              </p:ext>
            </p:extLst>
          </p:nvPr>
        </p:nvSpPr>
        <p:spPr/>
        <p:txBody>
          <a:bodyPr/>
          <a:lstStyle/>
          <a:p>
            <a:r>
              <a:rPr lang="pt-BR" dirty="0">
                <a:latin typeface="Rockwell"/>
                <a:cs typeface="Arial"/>
              </a:rPr>
              <a:t>Ontologia</a:t>
            </a:r>
            <a:endParaRPr lang="pt-BR" dirty="0">
              <a:latin typeface="Rockwell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091241180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Rockwell"/>
                <a:cs typeface="Arial"/>
              </a:rPr>
              <a:t>“uma especificação formal e explícita de uma conceitualização” (ROBREDO, 2005)</a:t>
            </a:r>
            <a:endParaRPr lang="pt-BR">
              <a:latin typeface="Rockwell"/>
            </a:endParaRPr>
          </a:p>
          <a:p>
            <a:pPr algn="just"/>
            <a:r>
              <a:rPr lang="pt-BR" dirty="0">
                <a:latin typeface="Rockwell"/>
                <a:cs typeface="Arial"/>
              </a:rPr>
              <a:t>definição dos termos para a descrição e representação de uma área do conhecimento</a:t>
            </a:r>
            <a:endParaRPr dirty="0">
              <a:latin typeface="Rockwell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7666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618237917"/>
              </p:ext>
            </p:extLst>
          </p:nvPr>
        </p:nvSpPr>
        <p:spPr/>
        <p:txBody>
          <a:bodyPr/>
          <a:lstStyle/>
          <a:p>
            <a:r>
              <a:rPr lang="pt-BR" dirty="0">
                <a:latin typeface="Rockwell"/>
                <a:cs typeface="Arial"/>
              </a:rPr>
              <a:t>Web Semântica</a:t>
            </a:r>
            <a:endParaRPr lang="pt-BR" dirty="0">
              <a:latin typeface="Calibri Ligh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349093409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Rockwell"/>
                <a:cs typeface="Arial"/>
              </a:rPr>
              <a:t>“o projeto de ter uma web organizada de modo que não só os humanos consigam navegar por ela, mas também as máquinas, de modo a responder perguntas de busca com uma resposta correta e concisa ao invés de, por exemplo, milhares de resultados como se tem ao fazer uma pesquisa no Google” (DIAS, 2015)</a:t>
            </a:r>
            <a:endParaRPr lang="pt-BR" dirty="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689507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4287304531"/>
              </p:ext>
            </p:extLst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Rockwell"/>
                <a:cs typeface="Arial"/>
              </a:rPr>
              <a:t>MODELOS QUANTITATIVOS UTILIZADOS NA RECUPERAÇÃO DA INFORMAÇÃO</a:t>
            </a:r>
            <a:endParaRPr lang="pt-BR" dirty="0">
              <a:latin typeface="Rockwell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126062289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solidFill>
                  <a:srgbClr val="595959"/>
                </a:solidFill>
                <a:latin typeface="Rockwell"/>
                <a:cs typeface="Arial"/>
              </a:rPr>
              <a:t>Os documentos são vistos como “conjunto de termos de indexação”</a:t>
            </a:r>
            <a:endParaRPr lang="pt-BR">
              <a:latin typeface="Rockwell"/>
            </a:endParaRPr>
          </a:p>
          <a:p>
            <a:pPr marL="685800" indent="-457200" algn="just"/>
            <a:r>
              <a:rPr lang="pt-BR" dirty="0">
                <a:latin typeface="Rockwell"/>
                <a:cs typeface="Arial"/>
              </a:rPr>
              <a:t>Principais Modelos:</a:t>
            </a:r>
            <a:endParaRPr>
              <a:latin typeface="Rockwell"/>
            </a:endParaRPr>
          </a:p>
          <a:p>
            <a:pPr marL="457200" algn="just"/>
            <a:r>
              <a:rPr lang="pt-BR" dirty="0">
                <a:latin typeface="Rockwell"/>
                <a:cs typeface="Arial"/>
              </a:rPr>
              <a:t>Booleano</a:t>
            </a:r>
            <a:endParaRPr>
              <a:latin typeface="Rockwell"/>
            </a:endParaRPr>
          </a:p>
          <a:p>
            <a:pPr marL="457200" algn="just"/>
            <a:r>
              <a:rPr lang="pt-BR" dirty="0">
                <a:latin typeface="Rockwell"/>
                <a:cs typeface="Arial"/>
              </a:rPr>
              <a:t>Vetorial</a:t>
            </a:r>
            <a:endParaRPr>
              <a:latin typeface="Rockwell"/>
            </a:endParaRPr>
          </a:p>
          <a:p>
            <a:pPr marL="457200" algn="just"/>
            <a:r>
              <a:rPr lang="pt-BR" dirty="0">
                <a:latin typeface="Rockwell"/>
                <a:cs typeface="Arial"/>
              </a:rPr>
              <a:t>Probabilístico</a:t>
            </a:r>
            <a:endParaRPr>
              <a:latin typeface="Rockwell"/>
            </a:endParaRPr>
          </a:p>
          <a:p>
            <a:pPr marL="457200" algn="just"/>
            <a:r>
              <a:rPr lang="pt-BR" dirty="0">
                <a:latin typeface="Rockwell"/>
                <a:cs typeface="Arial"/>
              </a:rPr>
              <a:t>Feedback</a:t>
            </a:r>
            <a:endParaRPr>
              <a:latin typeface="Rockwell"/>
            </a:endParaRPr>
          </a:p>
          <a:p>
            <a:pPr marL="457200" algn="just"/>
            <a:r>
              <a:rPr lang="pt-BR" dirty="0" err="1">
                <a:latin typeface="Rockwell"/>
                <a:cs typeface="Arial"/>
              </a:rPr>
              <a:t>Clustering</a:t>
            </a:r>
            <a:endParaRPr dirty="0" err="1">
              <a:latin typeface="Rockwell"/>
            </a:endParaRP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5822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845960926"/>
              </p:ext>
            </p:extLst>
          </p:nvPr>
        </p:nvSpPr>
        <p:spPr/>
        <p:txBody>
          <a:bodyPr/>
          <a:lstStyle/>
          <a:p>
            <a:r>
              <a:rPr lang="pt-BR" dirty="0">
                <a:latin typeface="Arial"/>
                <a:cs typeface="Arial"/>
              </a:rPr>
              <a:t>Modelo Booleano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4261223449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latin typeface="Arial"/>
                <a:cs typeface="Arial"/>
              </a:rPr>
              <a:t>Lógica de </a:t>
            </a:r>
            <a:r>
              <a:rPr lang="pt-BR" dirty="0" err="1">
                <a:latin typeface="Arial"/>
                <a:cs typeface="Arial"/>
              </a:rPr>
              <a:t>Boole</a:t>
            </a:r>
            <a:r>
              <a:rPr lang="pt-BR" dirty="0">
                <a:latin typeface="Arial"/>
                <a:cs typeface="Arial"/>
              </a:rPr>
              <a:t> (binária)</a:t>
            </a:r>
            <a:endParaRPr lang="pt-BR" dirty="0"/>
          </a:p>
          <a:p>
            <a:r>
              <a:rPr lang="pt-BR" dirty="0">
                <a:latin typeface="Arial"/>
                <a:cs typeface="Arial"/>
              </a:rPr>
              <a:t>Operadores: AND; OR; NOT</a:t>
            </a:r>
            <a:endParaRPr dirty="0"/>
          </a:p>
          <a:p>
            <a:endParaRPr lang="pt-BR" dirty="0">
              <a:latin typeface="Arial"/>
              <a:cs typeface="Arial"/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>
            <p:extLst>
              <p:ext uri="{D42A27DB-BD31-4B8C-83A1-F6EECF244321}">
                <p14:modId xmlns:p14="http://schemas.microsoft.com/office/powerpoint/2010/main" val="1649404431"/>
              </p:ext>
            </p:extLst>
          </p:nvPr>
        </p:nvSpPr>
        <p:spPr>
          <a:xfrm>
            <a:off x="4801152" y="3581400"/>
            <a:ext cx="7104995" cy="286232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457200" algn="ctr"/>
            <a:r>
              <a:rPr lang="pt-BR" b="1" dirty="0">
                <a:latin typeface="Arial"/>
                <a:cs typeface="Arial"/>
              </a:rPr>
              <a:t>No entanto…</a:t>
            </a:r>
            <a:endParaRPr lang="pt-BR" dirty="0"/>
          </a:p>
          <a:p>
            <a:pPr algn="ctr"/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endParaRPr lang="en-US" dirty="0"/>
          </a:p>
          <a:p>
            <a:pPr algn="ctr"/>
            <a:r>
              <a:rPr lang="pt-BR" dirty="0">
                <a:latin typeface="Arial"/>
                <a:cs typeface="Arial"/>
              </a:rPr>
              <a:t>Difícil para a utilização leiga, muitas vezes prejudicando a pesquisa</a:t>
            </a:r>
            <a:endParaRPr dirty="0"/>
          </a:p>
          <a:p>
            <a:pPr algn="ctr"/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endParaRPr lang="en-US" dirty="0"/>
          </a:p>
          <a:p>
            <a:pPr algn="ctr"/>
            <a:r>
              <a:rPr lang="pt-BR" dirty="0">
                <a:latin typeface="Arial"/>
                <a:cs typeface="Arial"/>
              </a:rPr>
              <a:t>Operadores não atribuem peso ou relevância aos resultados</a:t>
            </a:r>
            <a:endParaRPr dirty="0"/>
          </a:p>
          <a:p>
            <a:pPr algn="ctr"/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endParaRPr lang="en-US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2279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906268873"/>
              </p:ext>
            </p:extLst>
          </p:nvPr>
        </p:nvSpPr>
        <p:spPr/>
        <p:txBody>
          <a:bodyPr/>
          <a:lstStyle/>
          <a:p>
            <a:r>
              <a:rPr lang="pt-BR" dirty="0">
                <a:latin typeface="Arial"/>
                <a:cs typeface="Arial"/>
              </a:rPr>
              <a:t>Modelo Vetorial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934593270"/>
              </p:ext>
            </p:extLst>
          </p:nvPr>
        </p:nvSpPr>
        <p:spPr>
          <a:xfrm>
            <a:off x="838200" y="1825625"/>
            <a:ext cx="10515600" cy="47259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Arial"/>
                <a:cs typeface="Arial"/>
              </a:rPr>
              <a:t>Frequência de palavras</a:t>
            </a:r>
            <a:endParaRPr lang="pt-BR" dirty="0"/>
          </a:p>
          <a:p>
            <a:pPr algn="just"/>
            <a:r>
              <a:rPr lang="pt-BR" b="1" dirty="0">
                <a:latin typeface="Arial"/>
                <a:cs typeface="Arial"/>
              </a:rPr>
              <a:t>SMART</a:t>
            </a:r>
            <a:r>
              <a:rPr lang="pt-BR" dirty="0">
                <a:latin typeface="Arial"/>
                <a:cs typeface="Arial"/>
              </a:rPr>
              <a:t> </a:t>
            </a:r>
            <a:r>
              <a:rPr lang="pt-BR" dirty="0">
                <a:solidFill>
                  <a:srgbClr val="434343"/>
                </a:solidFill>
                <a:latin typeface="Arial"/>
                <a:cs typeface="Arial"/>
              </a:rPr>
              <a:t>segundo </a:t>
            </a:r>
            <a:r>
              <a:rPr lang="pt-BR" dirty="0" err="1">
                <a:solidFill>
                  <a:srgbClr val="434343"/>
                </a:solidFill>
                <a:latin typeface="Arial"/>
                <a:cs typeface="Arial"/>
              </a:rPr>
              <a:t>Ferneda</a:t>
            </a:r>
            <a:r>
              <a:rPr lang="pt-BR" dirty="0">
                <a:solidFill>
                  <a:srgbClr val="434343"/>
                </a:solidFill>
                <a:latin typeface="Arial"/>
                <a:cs typeface="Arial"/>
              </a:rPr>
              <a:t> (2003)</a:t>
            </a:r>
            <a:endParaRPr lang="pt-BR" dirty="0">
              <a:latin typeface="Arial"/>
              <a:cs typeface="Arial"/>
            </a:endParaRPr>
          </a:p>
          <a:p>
            <a:pPr lvl="1" algn="just"/>
            <a:r>
              <a:rPr lang="pt-BR" dirty="0">
                <a:latin typeface="Arial"/>
                <a:cs typeface="Arial"/>
              </a:rPr>
              <a:t>identificação e isolamento de cada palavra do texto e de suas representações</a:t>
            </a:r>
            <a:endParaRPr dirty="0"/>
          </a:p>
          <a:p>
            <a:pPr lvl="1" algn="just"/>
            <a:r>
              <a:rPr lang="pt-BR" dirty="0">
                <a:latin typeface="Arial"/>
                <a:cs typeface="Arial"/>
              </a:rPr>
              <a:t>eliminações de artigos e preposições</a:t>
            </a:r>
            <a:endParaRPr dirty="0"/>
          </a:p>
          <a:p>
            <a:pPr lvl="1" algn="just"/>
            <a:r>
              <a:rPr lang="pt-BR" dirty="0">
                <a:latin typeface="Arial"/>
                <a:cs typeface="Arial"/>
              </a:rPr>
              <a:t>reduzir as palavras restantes ao seu radical</a:t>
            </a:r>
            <a:endParaRPr dirty="0"/>
          </a:p>
          <a:p>
            <a:pPr lvl="1" algn="just"/>
            <a:r>
              <a:rPr lang="pt-BR" dirty="0">
                <a:latin typeface="Arial"/>
                <a:cs typeface="Arial"/>
              </a:rPr>
              <a:t>incorporação dos termos aos vetores dos documentos e atribuição de peso</a:t>
            </a:r>
            <a:endParaRPr dirty="0"/>
          </a:p>
          <a:p>
            <a:endParaRPr lang="pt-BR" dirty="0">
              <a:latin typeface="Arial"/>
              <a:cs typeface="Arial"/>
            </a:endParaRPr>
          </a:p>
        </p:txBody>
      </p:sp>
      <p:sp>
        <p:nvSpPr>
          <p:cNvPr id="5" name="CaixaDeTexto 4"/>
          <p:cNvSpPr txBox="1"/>
          <p:nvPr>
            <p:extLst>
              <p:ext uri="{D42A27DB-BD31-4B8C-83A1-F6EECF244321}">
                <p14:modId xmlns:p14="http://schemas.microsoft.com/office/powerpoint/2010/main" val="3568086951"/>
              </p:ext>
            </p:extLst>
          </p:nvPr>
        </p:nvSpPr>
        <p:spPr>
          <a:xfrm>
            <a:off x="7277100" y="5372100"/>
            <a:ext cx="4644998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>
                <a:latin typeface="Arial"/>
                <a:cs typeface="Arial"/>
              </a:rPr>
              <a:t>SMART é referencial em sua área e tem seu programa fonte disponível no servidor FTP da Universidade de Cornell</a:t>
            </a:r>
            <a:endParaRPr lang="pt-BR" dirty="0"/>
          </a:p>
          <a:p>
            <a:pPr algn="ctr"/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endParaRPr lang="en-US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206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76623709"/>
              </p:ext>
            </p:extLst>
          </p:nvPr>
        </p:nvSpPr>
        <p:spPr/>
        <p:txBody>
          <a:bodyPr/>
          <a:lstStyle/>
          <a:p>
            <a:r>
              <a:rPr lang="en-US" dirty="0" err="1">
                <a:latin typeface="Rockwell"/>
              </a:rPr>
              <a:t>Avanços</a:t>
            </a:r>
            <a:r>
              <a:rPr lang="en-US" dirty="0">
                <a:latin typeface="Rockwell"/>
              </a:rPr>
              <a:t> </a:t>
            </a:r>
            <a:r>
              <a:rPr lang="en-US" dirty="0" err="1">
                <a:latin typeface="Rockwell"/>
              </a:rPr>
              <a:t>tecnológicos</a:t>
            </a:r>
            <a:r>
              <a:rPr lang="en-US" dirty="0">
                <a:latin typeface="Rockwell"/>
              </a:rPr>
              <a:t> </a:t>
            </a:r>
            <a:r>
              <a:rPr lang="en-US" dirty="0" err="1">
                <a:latin typeface="Rockwell"/>
              </a:rPr>
              <a:t>Pós</a:t>
            </a:r>
            <a:r>
              <a:rPr lang="en-US" dirty="0">
                <a:latin typeface="Rockwell"/>
              </a:rPr>
              <a:t> Segunda Guerra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4251776478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dirty="0" err="1">
                <a:latin typeface="Rockwell"/>
                <a:cs typeface="Arial"/>
              </a:rPr>
              <a:t>Polarização</a:t>
            </a:r>
            <a:r>
              <a:rPr lang="en-US" dirty="0">
                <a:latin typeface="Rockwell"/>
                <a:cs typeface="Arial"/>
              </a:rPr>
              <a:t> do </a:t>
            </a:r>
            <a:r>
              <a:rPr lang="en-US" dirty="0" err="1">
                <a:latin typeface="Rockwell"/>
                <a:cs typeface="Arial"/>
              </a:rPr>
              <a:t>mundo</a:t>
            </a:r>
            <a:r>
              <a:rPr lang="en-US" dirty="0">
                <a:latin typeface="Rockwell"/>
                <a:cs typeface="Arial"/>
              </a:rPr>
              <a:t> </a:t>
            </a:r>
            <a:r>
              <a:rPr lang="en-US" dirty="0" err="1">
                <a:latin typeface="Rockwell"/>
                <a:cs typeface="Arial"/>
              </a:rPr>
              <a:t>em</a:t>
            </a:r>
            <a:r>
              <a:rPr lang="en-US" dirty="0">
                <a:latin typeface="Rockwell"/>
                <a:cs typeface="Arial"/>
              </a:rPr>
              <a:t> 2 polos </a:t>
            </a:r>
            <a:r>
              <a:rPr lang="en-US" dirty="0" err="1">
                <a:latin typeface="Rockwell"/>
                <a:cs typeface="Arial"/>
              </a:rPr>
              <a:t>geopolíticos</a:t>
            </a:r>
            <a:endParaRPr lang="en-US">
              <a:latin typeface="Rockwell"/>
              <a:cs typeface="Arial"/>
            </a:endParaRPr>
          </a:p>
          <a:p>
            <a:pPr algn="just"/>
            <a:r>
              <a:rPr lang="en-US" dirty="0" err="1">
                <a:latin typeface="Rockwell"/>
                <a:cs typeface="Arial"/>
              </a:rPr>
              <a:t>Capitalismo</a:t>
            </a:r>
            <a:r>
              <a:rPr lang="en-US" dirty="0">
                <a:latin typeface="Rockwell"/>
                <a:cs typeface="Arial"/>
              </a:rPr>
              <a:t> x </a:t>
            </a:r>
            <a:r>
              <a:rPr lang="en-US" dirty="0" err="1">
                <a:latin typeface="Rockwell"/>
                <a:cs typeface="Arial"/>
              </a:rPr>
              <a:t>Socialismo</a:t>
            </a:r>
            <a:endParaRPr lang="en-US">
              <a:latin typeface="Rockwell"/>
              <a:cs typeface="Arial"/>
            </a:endParaRPr>
          </a:p>
          <a:p>
            <a:pPr algn="just"/>
            <a:r>
              <a:rPr lang="en-US" dirty="0">
                <a:latin typeface="Rockwell"/>
                <a:cs typeface="Arial"/>
              </a:rPr>
              <a:t>Guerra Fria</a:t>
            </a:r>
          </a:p>
          <a:p>
            <a:pPr algn="just"/>
            <a:r>
              <a:rPr lang="en-US" dirty="0">
                <a:latin typeface="Rockwell"/>
                <a:cs typeface="Arial"/>
              </a:rPr>
              <a:t>Corrida </a:t>
            </a:r>
            <a:r>
              <a:rPr lang="en-US" dirty="0" err="1">
                <a:latin typeface="Rockwell"/>
                <a:cs typeface="Arial"/>
              </a:rPr>
              <a:t>Armamentista</a:t>
            </a:r>
            <a:endParaRPr lang="en-US">
              <a:latin typeface="Rockwell"/>
              <a:cs typeface="Arial"/>
            </a:endParaRPr>
          </a:p>
          <a:p>
            <a:pPr algn="just"/>
            <a:r>
              <a:rPr lang="en-US" dirty="0" err="1">
                <a:latin typeface="Rockwell"/>
                <a:cs typeface="Arial"/>
              </a:rPr>
              <a:t>Avanços</a:t>
            </a:r>
            <a:r>
              <a:rPr lang="en-US" dirty="0">
                <a:latin typeface="Rockwell"/>
                <a:cs typeface="Arial"/>
              </a:rPr>
              <a:t> de </a:t>
            </a:r>
            <a:r>
              <a:rPr lang="en-US" dirty="0" err="1">
                <a:latin typeface="Rockwell"/>
                <a:cs typeface="Arial"/>
              </a:rPr>
              <a:t>Recursos</a:t>
            </a:r>
            <a:r>
              <a:rPr lang="en-US" dirty="0">
                <a:latin typeface="Rockwell"/>
                <a:cs typeface="Arial"/>
              </a:rPr>
              <a:t> </a:t>
            </a:r>
            <a:r>
              <a:rPr lang="en-US" dirty="0" err="1">
                <a:latin typeface="Rockwell"/>
                <a:cs typeface="Arial"/>
              </a:rPr>
              <a:t>Eletrônicos</a:t>
            </a:r>
            <a:endParaRPr lang="en-US" dirty="0">
              <a:latin typeface="Rockwell"/>
              <a:cs typeface="Arial"/>
            </a:endParaRPr>
          </a:p>
          <a:p>
            <a:pPr algn="just"/>
            <a:r>
              <a:rPr lang="en-US" err="1">
                <a:latin typeface="Rockwell"/>
                <a:cs typeface="Arial"/>
              </a:rPr>
              <a:t>Popularização</a:t>
            </a:r>
            <a:r>
              <a:rPr lang="en-US" dirty="0">
                <a:latin typeface="Rockwell"/>
                <a:cs typeface="Arial"/>
              </a:rPr>
              <a:t> dos </a:t>
            </a:r>
            <a:r>
              <a:rPr lang="en-US" err="1">
                <a:latin typeface="Rockwell"/>
                <a:cs typeface="Arial"/>
              </a:rPr>
              <a:t>computadores</a:t>
            </a:r>
            <a:r>
              <a:rPr lang="en-US" dirty="0">
                <a:latin typeface="Rockwell"/>
                <a:cs typeface="Arial"/>
              </a:rPr>
              <a:t> internet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56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583028253"/>
              </p:ext>
            </p:extLst>
          </p:nvPr>
        </p:nvSpPr>
        <p:spPr/>
        <p:txBody>
          <a:bodyPr/>
          <a:lstStyle/>
          <a:p>
            <a:r>
              <a:rPr lang="pt-BR" dirty="0">
                <a:latin typeface="Rockwell"/>
              </a:rPr>
              <a:t>Modelo Probabilístico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997934032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Rockwell"/>
                <a:cs typeface="Arial"/>
              </a:rPr>
              <a:t>Aristotélica (como o Booleano)</a:t>
            </a:r>
            <a:endParaRPr lang="pt-BR">
              <a:latin typeface="Rockwell"/>
            </a:endParaRPr>
          </a:p>
          <a:p>
            <a:pPr algn="just"/>
            <a:r>
              <a:rPr lang="pt-BR" dirty="0">
                <a:latin typeface="Rockwell"/>
                <a:cs typeface="Arial"/>
              </a:rPr>
              <a:t>“</a:t>
            </a:r>
            <a:r>
              <a:rPr lang="pt-BR" dirty="0" err="1">
                <a:latin typeface="Rockwell"/>
                <a:cs typeface="Arial"/>
              </a:rPr>
              <a:t>Retroalimentagica</a:t>
            </a:r>
            <a:r>
              <a:rPr lang="pt-BR" dirty="0">
                <a:latin typeface="Rockwell"/>
                <a:cs typeface="Arial"/>
              </a:rPr>
              <a:t> </a:t>
            </a:r>
            <a:r>
              <a:rPr lang="pt-BR" dirty="0" err="1">
                <a:latin typeface="Rockwell"/>
                <a:cs typeface="Arial"/>
              </a:rPr>
              <a:t>Arisção</a:t>
            </a:r>
            <a:r>
              <a:rPr lang="pt-BR" dirty="0">
                <a:latin typeface="Arial"/>
                <a:cs typeface="Arial"/>
              </a:rPr>
              <a:t>”</a:t>
            </a:r>
            <a:endParaRPr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4255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774947492"/>
              </p:ext>
            </p:extLst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Rockwell"/>
              </a:rPr>
              <a:t>Modelo Feedback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08875210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Arial"/>
                <a:cs typeface="Arial"/>
              </a:rPr>
              <a:t>Retroalimentação</a:t>
            </a:r>
            <a:endParaRPr lang="pt-BR"/>
          </a:p>
          <a:p>
            <a:pPr algn="just"/>
            <a:r>
              <a:rPr lang="pt-BR" dirty="0">
                <a:latin typeface="Arial"/>
                <a:cs typeface="Arial"/>
              </a:rPr>
              <a:t>Baseada em pesquisas anteriores</a:t>
            </a:r>
            <a:endParaRPr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5019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891832154"/>
              </p:ext>
            </p:extLst>
          </p:nvPr>
        </p:nvSpPr>
        <p:spPr/>
        <p:txBody>
          <a:bodyPr/>
          <a:lstStyle/>
          <a:p>
            <a:r>
              <a:rPr lang="pt-BR" dirty="0">
                <a:latin typeface="Rockwell"/>
                <a:cs typeface="Arial"/>
              </a:rPr>
              <a:t>Modelo </a:t>
            </a:r>
            <a:r>
              <a:rPr lang="pt-BR" dirty="0" err="1">
                <a:latin typeface="Rockwell"/>
                <a:cs typeface="Arial"/>
              </a:rPr>
              <a:t>Clusterings</a:t>
            </a:r>
            <a:endParaRPr lang="pt-BR" dirty="0" err="1">
              <a:latin typeface="Rockwell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004781893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latin typeface="Rockwell"/>
                <a:cs typeface="Arial"/>
              </a:rPr>
              <a:t>Agrupamento de Documentos</a:t>
            </a:r>
            <a:endParaRPr lang="pt-BR">
              <a:latin typeface="Rockwell"/>
            </a:endParaRPr>
          </a:p>
          <a:p>
            <a:r>
              <a:rPr lang="pt-BR" dirty="0">
                <a:latin typeface="Rockwell"/>
                <a:cs typeface="Arial"/>
              </a:rPr>
              <a:t>Classificados a partir de Algoritmos</a:t>
            </a:r>
            <a:endParaRPr>
              <a:latin typeface="Rockwell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472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228396079"/>
              </p:ext>
            </p:extLst>
          </p:nvPr>
        </p:nvSpPr>
        <p:spPr/>
        <p:txBody>
          <a:bodyPr/>
          <a:lstStyle/>
          <a:p>
            <a:r>
              <a:rPr lang="en-US" dirty="0" err="1">
                <a:latin typeface="Rockwell"/>
              </a:rPr>
              <a:t>Inteligência</a:t>
            </a:r>
            <a:r>
              <a:rPr lang="en-US" dirty="0">
                <a:latin typeface="Rockwell"/>
              </a:rPr>
              <a:t> Artificia</a:t>
            </a:r>
            <a:r>
              <a:rPr lang="en-US" dirty="0"/>
              <a:t>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66039894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Área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pesquisa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envolve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disciplinas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computação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cognição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aprendizagem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com a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finalidade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de que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máquinas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ou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sistemas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computacionais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sejam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capazes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compreender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demanda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aprender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com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elas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evoluir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partir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delas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.</a:t>
            </a:r>
            <a:endParaRPr lang="en-US" dirty="0">
              <a:solidFill>
                <a:srgbClr val="000000"/>
              </a:solidFill>
              <a:latin typeface="Rockwel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33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492378793"/>
              </p:ext>
            </p:extLst>
          </p:nvPr>
        </p:nvSpPr>
        <p:spPr/>
        <p:txBody>
          <a:bodyPr/>
          <a:lstStyle/>
          <a:p>
            <a:r>
              <a:rPr lang="en-US" dirty="0" err="1">
                <a:latin typeface="Rockwell"/>
              </a:rPr>
              <a:t>Inteligência</a:t>
            </a:r>
            <a:r>
              <a:rPr lang="en-US" dirty="0">
                <a:latin typeface="Rockwell"/>
              </a:rPr>
              <a:t> Artificial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899493312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1956, no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Darthmouth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College,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ocorreu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encontro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vários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pesquisadores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área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matemática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computação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chamado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Darthmouth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Summer Research Project on Artificial Intelligence (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Projeto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Verão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Pesquisa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Inteligência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Artificial).</a:t>
            </a:r>
            <a:endParaRPr lang="pt-BR">
              <a:solidFill>
                <a:srgbClr val="000000"/>
              </a:solidFill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proposta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desse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encontro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consistia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discutir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nas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bases da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conjectura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cognição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aprendizado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de forma que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esse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processo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pudesse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ser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descrito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máquina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por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ela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simulado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. 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Logic Theorist</a:t>
            </a:r>
          </a:p>
          <a:p>
            <a:pPr algn="just"/>
            <a:endParaRPr lang="en-US" dirty="0">
              <a:solidFill>
                <a:srgbClr val="22222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8937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911226890"/>
              </p:ext>
            </p:extLst>
          </p:nvPr>
        </p:nvSpPr>
        <p:spPr/>
        <p:txBody>
          <a:bodyPr/>
          <a:lstStyle/>
          <a:p>
            <a:r>
              <a:rPr lang="en-US" dirty="0" err="1">
                <a:latin typeface="Rockwell"/>
              </a:rPr>
              <a:t>Redes</a:t>
            </a:r>
            <a:r>
              <a:rPr lang="en-US" dirty="0">
                <a:latin typeface="Rockwell"/>
              </a:rPr>
              <a:t> </a:t>
            </a:r>
            <a:r>
              <a:rPr lang="en-US" dirty="0" err="1">
                <a:latin typeface="Rockwell"/>
              </a:rPr>
              <a:t>Neurais</a:t>
            </a:r>
            <a:r>
              <a:rPr lang="en-US" dirty="0">
                <a:latin typeface="Rockwell"/>
              </a:rPr>
              <a:t> </a:t>
            </a:r>
            <a:r>
              <a:rPr lang="en-US" dirty="0" err="1">
                <a:latin typeface="Rockwell"/>
              </a:rPr>
              <a:t>Artificiais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367764807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Sistemas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armazenamento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de dados que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geram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classificações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de forma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autônoma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ou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semi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autônoma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partir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das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informações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elas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possuem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.</a:t>
            </a:r>
            <a:endParaRPr lang="en-US" dirty="0">
              <a:solidFill>
                <a:srgbClr val="00000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941922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130676496"/>
              </p:ext>
            </p:extLst>
          </p:nvPr>
        </p:nvSpPr>
        <p:spPr/>
        <p:txBody>
          <a:bodyPr/>
          <a:lstStyle/>
          <a:p>
            <a:r>
              <a:rPr lang="en-US" dirty="0" err="1">
                <a:latin typeface="Rockwell"/>
              </a:rPr>
              <a:t>Redes</a:t>
            </a:r>
            <a:r>
              <a:rPr lang="en-US" dirty="0">
                <a:latin typeface="Rockwell"/>
              </a:rPr>
              <a:t> </a:t>
            </a:r>
            <a:r>
              <a:rPr lang="en-US" dirty="0" err="1">
                <a:latin typeface="Rockwell"/>
              </a:rPr>
              <a:t>Neurais</a:t>
            </a:r>
            <a:r>
              <a:rPr lang="en-US" dirty="0">
                <a:latin typeface="Rockwell"/>
              </a:rPr>
              <a:t> </a:t>
            </a:r>
            <a:r>
              <a:rPr lang="en-US" dirty="0" err="1">
                <a:latin typeface="Rockwell"/>
              </a:rPr>
              <a:t>Artificiais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180902435"/>
              </p:ext>
            </p:extLst>
          </p:nvPr>
        </p:nvSpPr>
        <p:spPr>
          <a:xfrm>
            <a:off x="1143000" y="182880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Imagem 4" descr="image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0" y="2181045"/>
            <a:ext cx="6805552" cy="363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74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92759648"/>
              </p:ext>
            </p:extLst>
          </p:nvPr>
        </p:nvSpPr>
        <p:spPr/>
        <p:txBody>
          <a:bodyPr/>
          <a:lstStyle/>
          <a:p>
            <a:r>
              <a:rPr lang="en-US" dirty="0" err="1">
                <a:latin typeface="Rockwell"/>
              </a:rPr>
              <a:t>Algoritmos</a:t>
            </a:r>
            <a:r>
              <a:rPr lang="en-US" dirty="0">
                <a:latin typeface="Rockwell"/>
              </a:rPr>
              <a:t> </a:t>
            </a:r>
            <a:r>
              <a:rPr lang="en-US" dirty="0" err="1">
                <a:latin typeface="Rockwell"/>
              </a:rPr>
              <a:t>Genéticos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113558354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Uma das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metodologias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da AI para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otimizar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sistemas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assenta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-se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na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Teoria da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Evolução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Natural da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Espécies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, com um conjunto de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técnicas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programação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computacional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ckwell"/>
                <a:cs typeface="Arial"/>
              </a:rPr>
              <a:t>baseada</a:t>
            </a:r>
            <a:r>
              <a:rPr lang="en-US" dirty="0">
                <a:solidFill>
                  <a:srgbClr val="000000"/>
                </a:solidFill>
                <a:latin typeface="Rockwell"/>
                <a:cs typeface="Arial"/>
              </a:rPr>
              <a:t> no DNA.</a:t>
            </a:r>
            <a:endParaRPr lang="en-US" dirty="0">
              <a:solidFill>
                <a:srgbClr val="000000"/>
              </a:solidFill>
              <a:latin typeface="Rockwel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61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994642164"/>
              </p:ext>
            </p:extLst>
          </p:nvPr>
        </p:nvSpPr>
        <p:spPr/>
        <p:txBody>
          <a:bodyPr/>
          <a:lstStyle/>
          <a:p>
            <a:r>
              <a:rPr lang="en-US" dirty="0" err="1">
                <a:latin typeface="Rockwell"/>
              </a:rPr>
              <a:t>Algoritmos</a:t>
            </a:r>
            <a:r>
              <a:rPr lang="en-US" dirty="0">
                <a:latin typeface="Rockwell"/>
              </a:rPr>
              <a:t> </a:t>
            </a:r>
            <a:r>
              <a:rPr lang="en-US" dirty="0" err="1">
                <a:latin typeface="Rockwell"/>
              </a:rPr>
              <a:t>Genéticos</a:t>
            </a:r>
          </a:p>
        </p:txBody>
      </p:sp>
      <p:pic>
        <p:nvPicPr>
          <p:cNvPr id="4" name="Imagem 4" descr="robo0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9775" y="1687513"/>
            <a:ext cx="7005121" cy="424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>
            <p:extLst>
              <p:ext uri="{D42A27DB-BD31-4B8C-83A1-F6EECF244321}">
                <p14:modId xmlns:p14="http://schemas.microsoft.com/office/powerpoint/2010/main" val="177198802"/>
              </p:ext>
            </p:extLst>
          </p:nvPr>
        </p:nvSpPr>
        <p:spPr>
          <a:xfrm>
            <a:off x="1153079" y="695325"/>
            <a:ext cx="10505669" cy="52014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4400" dirty="0">
                <a:latin typeface="Rockwell"/>
              </a:rPr>
              <a:t>Recuperação da Informação</a:t>
            </a:r>
            <a:endParaRPr lang="pt-BR"/>
          </a:p>
          <a:p>
            <a:pPr algn="just"/>
            <a:endParaRPr lang="pt-BR" sz="4400" dirty="0">
              <a:latin typeface="Rockwell"/>
            </a:endParaRPr>
          </a:p>
          <a:p>
            <a:pPr algn="just"/>
            <a:r>
              <a:rPr lang="pt-BR" sz="2800" dirty="0">
                <a:latin typeface="Rockwell"/>
              </a:rPr>
              <a:t>Lógica </a:t>
            </a:r>
            <a:r>
              <a:rPr lang="pt-BR" sz="2800" dirty="0" err="1">
                <a:latin typeface="Rockwell"/>
              </a:rPr>
              <a:t>Fuzzy</a:t>
            </a:r>
            <a:r>
              <a:rPr lang="pt-BR" sz="2800" dirty="0">
                <a:latin typeface="Rockwell"/>
              </a:rPr>
              <a:t> ou Nebulosa</a:t>
            </a:r>
          </a:p>
          <a:p>
            <a:pPr algn="just"/>
            <a:endParaRPr lang="pt-BR" sz="4400" dirty="0">
              <a:latin typeface="Rockwell"/>
            </a:endParaRPr>
          </a:p>
          <a:p>
            <a:pPr marL="457200" indent="-457200" algn="just">
              <a:buChar char="•"/>
            </a:pPr>
            <a:r>
              <a:rPr lang="pt-BR" sz="2800" dirty="0">
                <a:latin typeface="Rockwell"/>
              </a:rPr>
              <a:t>Desenvolvida pelo lógico polonês Jan </a:t>
            </a:r>
            <a:r>
              <a:rPr lang="pt-BR" sz="2800" dirty="0" err="1">
                <a:latin typeface="Rockwell"/>
              </a:rPr>
              <a:t>Lukasiewiz</a:t>
            </a:r>
            <a:r>
              <a:rPr lang="pt-BR" sz="4400" dirty="0">
                <a:latin typeface="Rockwell"/>
              </a:rPr>
              <a:t> </a:t>
            </a:r>
          </a:p>
          <a:p>
            <a:pPr marL="457200" indent="-457200" algn="just">
              <a:buChar char="•"/>
            </a:pPr>
            <a:r>
              <a:rPr lang="pt-BR" sz="2800" dirty="0">
                <a:latin typeface="Rockwell"/>
              </a:rPr>
              <a:t>Lida com termos vagos, imprecisos e incertos</a:t>
            </a:r>
          </a:p>
          <a:p>
            <a:pPr marL="457200" indent="-457200" algn="just">
              <a:buChar char="•"/>
            </a:pPr>
            <a:r>
              <a:rPr lang="pt-BR" sz="2800" dirty="0">
                <a:latin typeface="Rockwell"/>
              </a:rPr>
              <a:t>Auxilia na construção de ferramentas que conseguem compreender como as pessoas pensam</a:t>
            </a:r>
          </a:p>
          <a:p>
            <a:pPr marL="457200" indent="-457200" algn="just">
              <a:buChar char="•"/>
            </a:pPr>
            <a:endParaRPr lang="pt-BR" sz="4400" dirty="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93306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193078434"/>
              </p:ext>
            </p:extLst>
          </p:nvPr>
        </p:nvSpPr>
        <p:spPr/>
        <p:txBody>
          <a:bodyPr/>
          <a:lstStyle/>
          <a:p>
            <a:r>
              <a:rPr lang="en-US" dirty="0" err="1">
                <a:latin typeface="Rockwell"/>
              </a:rPr>
              <a:t>Ciência</a:t>
            </a:r>
            <a:r>
              <a:rPr lang="en-US" dirty="0">
                <a:latin typeface="Rockwell"/>
              </a:rPr>
              <a:t> da </a:t>
            </a:r>
            <a:r>
              <a:rPr lang="en-US" dirty="0" err="1">
                <a:latin typeface="Rockwell"/>
              </a:rPr>
              <a:t>Informação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947581097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dirty="0" err="1">
                <a:latin typeface="Rockwell"/>
                <a:cs typeface="Arial"/>
              </a:rPr>
              <a:t>Nesse</a:t>
            </a:r>
            <a:r>
              <a:rPr lang="en-US" dirty="0">
                <a:latin typeface="Rockwell"/>
                <a:cs typeface="Arial"/>
              </a:rPr>
              <a:t> </a:t>
            </a:r>
            <a:r>
              <a:rPr lang="en-US" dirty="0" err="1">
                <a:latin typeface="Rockwell"/>
                <a:cs typeface="Arial"/>
              </a:rPr>
              <a:t>contexto</a:t>
            </a:r>
            <a:r>
              <a:rPr lang="en-US" dirty="0">
                <a:latin typeface="Rockwell"/>
                <a:cs typeface="Arial"/>
              </a:rPr>
              <a:t> </a:t>
            </a:r>
            <a:r>
              <a:rPr lang="en-US" dirty="0" err="1">
                <a:latin typeface="Rockwell"/>
                <a:cs typeface="Arial"/>
              </a:rPr>
              <a:t>pós</a:t>
            </a:r>
            <a:r>
              <a:rPr lang="en-US" dirty="0">
                <a:latin typeface="Rockwell"/>
                <a:cs typeface="Arial"/>
              </a:rPr>
              <a:t> Segunda Guerra, </a:t>
            </a:r>
            <a:r>
              <a:rPr lang="en-US" err="1">
                <a:latin typeface="Rockwell"/>
                <a:cs typeface="Arial"/>
              </a:rPr>
              <a:t>observa</a:t>
            </a:r>
            <a:r>
              <a:rPr lang="en-US" dirty="0">
                <a:latin typeface="Rockwell"/>
                <a:cs typeface="Arial"/>
              </a:rPr>
              <a:t>-se o </a:t>
            </a:r>
            <a:r>
              <a:rPr lang="en-US" err="1">
                <a:latin typeface="Rockwell"/>
                <a:cs typeface="Arial"/>
              </a:rPr>
              <a:t>nascimento</a:t>
            </a:r>
            <a:r>
              <a:rPr lang="en-US" dirty="0">
                <a:latin typeface="Rockwell"/>
                <a:cs typeface="Arial"/>
              </a:rPr>
              <a:t> de  </a:t>
            </a:r>
            <a:r>
              <a:rPr lang="en-US" err="1">
                <a:latin typeface="Rockwell"/>
                <a:cs typeface="Arial"/>
              </a:rPr>
              <a:t>uma</a:t>
            </a:r>
            <a:r>
              <a:rPr lang="en-US" dirty="0">
                <a:latin typeface="Rockwell"/>
                <a:cs typeface="Arial"/>
              </a:rPr>
              <a:t> </a:t>
            </a:r>
            <a:r>
              <a:rPr lang="en-US" err="1">
                <a:latin typeface="Rockwell"/>
                <a:cs typeface="Arial"/>
              </a:rPr>
              <a:t>ciência</a:t>
            </a:r>
            <a:r>
              <a:rPr lang="en-US" dirty="0">
                <a:latin typeface="Rockwell"/>
                <a:cs typeface="Arial"/>
              </a:rPr>
              <a:t> </a:t>
            </a:r>
            <a:r>
              <a:rPr lang="en-US" err="1">
                <a:latin typeface="Rockwell"/>
                <a:cs typeface="Arial"/>
              </a:rPr>
              <a:t>interdisciplinar</a:t>
            </a:r>
            <a:r>
              <a:rPr lang="en-US" dirty="0">
                <a:latin typeface="Rockwell"/>
                <a:cs typeface="Arial"/>
              </a:rPr>
              <a:t> que </a:t>
            </a:r>
            <a:r>
              <a:rPr lang="en-US" err="1">
                <a:latin typeface="Rockwell"/>
                <a:cs typeface="Arial"/>
              </a:rPr>
              <a:t>abrange</a:t>
            </a:r>
            <a:r>
              <a:rPr lang="en-US" dirty="0">
                <a:latin typeface="Rockwell"/>
                <a:cs typeface="Arial"/>
              </a:rPr>
              <a:t> a </a:t>
            </a:r>
            <a:r>
              <a:rPr lang="en-US" err="1">
                <a:latin typeface="Rockwell"/>
                <a:cs typeface="Arial"/>
              </a:rPr>
              <a:t>matemática</a:t>
            </a:r>
            <a:r>
              <a:rPr lang="en-US" dirty="0">
                <a:latin typeface="Rockwell"/>
                <a:cs typeface="Arial"/>
              </a:rPr>
              <a:t>, a </a:t>
            </a:r>
            <a:r>
              <a:rPr lang="en-US" err="1">
                <a:latin typeface="Rockwell"/>
                <a:cs typeface="Arial"/>
              </a:rPr>
              <a:t>lógica</a:t>
            </a:r>
            <a:r>
              <a:rPr lang="en-US" dirty="0">
                <a:latin typeface="Rockwell"/>
                <a:cs typeface="Arial"/>
              </a:rPr>
              <a:t>, </a:t>
            </a:r>
            <a:r>
              <a:rPr lang="en-US" err="1">
                <a:latin typeface="Rockwell"/>
                <a:cs typeface="Arial"/>
              </a:rPr>
              <a:t>ciência</a:t>
            </a:r>
            <a:r>
              <a:rPr lang="en-US" dirty="0">
                <a:latin typeface="Rockwell"/>
                <a:cs typeface="Arial"/>
              </a:rPr>
              <a:t> da </a:t>
            </a:r>
            <a:r>
              <a:rPr lang="en-US" err="1">
                <a:latin typeface="Rockwell"/>
                <a:cs typeface="Arial"/>
              </a:rPr>
              <a:t>computação</a:t>
            </a:r>
            <a:r>
              <a:rPr lang="en-US" dirty="0">
                <a:latin typeface="Rockwell"/>
                <a:cs typeface="Arial"/>
              </a:rPr>
              <a:t>, </a:t>
            </a:r>
            <a:r>
              <a:rPr lang="en-US" err="1">
                <a:latin typeface="Rockwell"/>
                <a:cs typeface="Arial"/>
              </a:rPr>
              <a:t>linguística</a:t>
            </a:r>
            <a:r>
              <a:rPr lang="en-US" dirty="0">
                <a:latin typeface="Rockwell"/>
                <a:cs typeface="Arial"/>
              </a:rPr>
              <a:t>, </a:t>
            </a:r>
            <a:r>
              <a:rPr lang="en-US" err="1">
                <a:latin typeface="Rockwell"/>
                <a:cs typeface="Arial"/>
              </a:rPr>
              <a:t>psicologia</a:t>
            </a:r>
            <a:r>
              <a:rPr lang="en-US" dirty="0">
                <a:latin typeface="Rockwell"/>
                <a:cs typeface="Arial"/>
              </a:rPr>
              <a:t>, </a:t>
            </a:r>
            <a:r>
              <a:rPr lang="en-US" err="1">
                <a:latin typeface="Rockwell"/>
                <a:cs typeface="Arial"/>
              </a:rPr>
              <a:t>sociologia</a:t>
            </a:r>
            <a:r>
              <a:rPr lang="en-US" dirty="0">
                <a:latin typeface="Rockwell"/>
                <a:cs typeface="Arial"/>
              </a:rPr>
              <a:t>, </a:t>
            </a:r>
            <a:r>
              <a:rPr lang="en-US" err="1">
                <a:latin typeface="Rockwell"/>
                <a:cs typeface="Arial"/>
              </a:rPr>
              <a:t>engenharia</a:t>
            </a:r>
            <a:r>
              <a:rPr lang="en-US" dirty="0">
                <a:latin typeface="Rockwell"/>
                <a:cs typeface="Arial"/>
              </a:rPr>
              <a:t>, </a:t>
            </a:r>
            <a:r>
              <a:rPr lang="en-US" err="1">
                <a:latin typeface="Rockwell"/>
                <a:cs typeface="Arial"/>
              </a:rPr>
              <a:t>comunicação</a:t>
            </a:r>
            <a:r>
              <a:rPr lang="en-US" dirty="0">
                <a:latin typeface="Rockwell"/>
                <a:cs typeface="Arial"/>
              </a:rPr>
              <a:t>, </a:t>
            </a:r>
            <a:r>
              <a:rPr lang="en-US" err="1">
                <a:latin typeface="Rockwell"/>
                <a:cs typeface="Arial"/>
              </a:rPr>
              <a:t>artes</a:t>
            </a:r>
            <a:r>
              <a:rPr lang="en-US" dirty="0">
                <a:latin typeface="Rockwell"/>
                <a:cs typeface="Arial"/>
              </a:rPr>
              <a:t>, </a:t>
            </a:r>
            <a:r>
              <a:rPr lang="en-US" err="1">
                <a:latin typeface="Rockwell"/>
                <a:cs typeface="Arial"/>
              </a:rPr>
              <a:t>biblioteconomia</a:t>
            </a:r>
            <a:r>
              <a:rPr lang="en-US" dirty="0">
                <a:latin typeface="Rockwell"/>
                <a:cs typeface="Arial"/>
              </a:rPr>
              <a:t> entre </a:t>
            </a:r>
            <a:r>
              <a:rPr lang="en-US" err="1">
                <a:latin typeface="Rockwell"/>
                <a:cs typeface="Arial"/>
              </a:rPr>
              <a:t>outras</a:t>
            </a:r>
            <a:r>
              <a:rPr lang="en-US" dirty="0">
                <a:latin typeface="Rockwell"/>
                <a:cs typeface="Arial"/>
              </a:rPr>
              <a:t>, a </a:t>
            </a:r>
            <a:r>
              <a:rPr lang="en-US" err="1">
                <a:latin typeface="Rockwell"/>
                <a:cs typeface="Arial"/>
              </a:rPr>
              <a:t>Ciência</a:t>
            </a:r>
            <a:r>
              <a:rPr lang="en-US" dirty="0">
                <a:latin typeface="Rockwell"/>
                <a:cs typeface="Arial"/>
              </a:rPr>
              <a:t> da </a:t>
            </a:r>
            <a:r>
              <a:rPr lang="en-US" err="1">
                <a:latin typeface="Rockwell"/>
                <a:cs typeface="Arial"/>
              </a:rPr>
              <a:t>Informação</a:t>
            </a:r>
            <a:r>
              <a:rPr lang="en-US" dirty="0">
                <a:latin typeface="Rockwell"/>
                <a:cs typeface="Arial"/>
              </a:rPr>
              <a:t>. </a:t>
            </a:r>
            <a:r>
              <a:rPr lang="en-US" err="1">
                <a:latin typeface="Rockwell"/>
                <a:cs typeface="Arial"/>
              </a:rPr>
              <a:t>Sua</a:t>
            </a:r>
            <a:r>
              <a:rPr lang="en-US" dirty="0">
                <a:latin typeface="Rockwell"/>
                <a:cs typeface="Arial"/>
              </a:rPr>
              <a:t> </a:t>
            </a:r>
            <a:r>
              <a:rPr lang="en-US" err="1">
                <a:latin typeface="Rockwell"/>
                <a:cs typeface="Arial"/>
              </a:rPr>
              <a:t>natureza</a:t>
            </a:r>
            <a:r>
              <a:rPr lang="en-US" dirty="0">
                <a:latin typeface="Rockwell"/>
                <a:cs typeface="Arial"/>
              </a:rPr>
              <a:t> é o </a:t>
            </a:r>
            <a:r>
              <a:rPr lang="en-US" err="1">
                <a:latin typeface="Rockwell"/>
                <a:cs typeface="Arial"/>
              </a:rPr>
              <a:t>estudo</a:t>
            </a:r>
            <a:r>
              <a:rPr lang="en-US" dirty="0">
                <a:latin typeface="Rockwell"/>
                <a:cs typeface="Arial"/>
              </a:rPr>
              <a:t> da </a:t>
            </a:r>
            <a:r>
              <a:rPr lang="en-US" err="1">
                <a:latin typeface="Rockwell"/>
                <a:cs typeface="Arial"/>
              </a:rPr>
              <a:t>informação</a:t>
            </a:r>
            <a:r>
              <a:rPr lang="en-US" dirty="0">
                <a:latin typeface="Rockwell"/>
                <a:cs typeface="Arial"/>
              </a:rPr>
              <a:t>, </a:t>
            </a:r>
            <a:r>
              <a:rPr lang="en-US" err="1">
                <a:latin typeface="Rockwell"/>
                <a:cs typeface="Arial"/>
              </a:rPr>
              <a:t>sua</a:t>
            </a:r>
            <a:r>
              <a:rPr lang="en-US" dirty="0">
                <a:latin typeface="Rockwell"/>
                <a:cs typeface="Arial"/>
              </a:rPr>
              <a:t> </a:t>
            </a:r>
            <a:r>
              <a:rPr lang="en-US" err="1">
                <a:latin typeface="Rockwell"/>
                <a:cs typeface="Arial"/>
              </a:rPr>
              <a:t>geração</a:t>
            </a:r>
            <a:r>
              <a:rPr lang="en-US" dirty="0">
                <a:latin typeface="Rockwell"/>
                <a:cs typeface="Arial"/>
              </a:rPr>
              <a:t>, </a:t>
            </a:r>
            <a:r>
              <a:rPr lang="en-US" err="1">
                <a:latin typeface="Rockwell"/>
                <a:cs typeface="Arial"/>
              </a:rPr>
              <a:t>transmissão</a:t>
            </a:r>
            <a:r>
              <a:rPr lang="en-US" dirty="0">
                <a:latin typeface="Rockwell"/>
                <a:cs typeface="Arial"/>
              </a:rPr>
              <a:t> e </a:t>
            </a:r>
            <a:r>
              <a:rPr lang="en-US" err="1">
                <a:latin typeface="Rockwell"/>
                <a:cs typeface="Arial"/>
              </a:rPr>
              <a:t>armazenamento</a:t>
            </a:r>
            <a:r>
              <a:rPr lang="en-US" dirty="0">
                <a:latin typeface="Rockwell"/>
                <a:cs typeface="Arial"/>
              </a:rPr>
              <a:t> de </a:t>
            </a:r>
            <a:r>
              <a:rPr lang="en-US" err="1">
                <a:latin typeface="Rockwell"/>
                <a:cs typeface="Arial"/>
              </a:rPr>
              <a:t>informações</a:t>
            </a:r>
            <a:r>
              <a:rPr lang="en-US" dirty="0">
                <a:latin typeface="Rockwell"/>
                <a:cs typeface="Arial"/>
              </a:rPr>
              <a:t> e </a:t>
            </a:r>
            <a:r>
              <a:rPr lang="en-US" err="1">
                <a:latin typeface="Rockwell"/>
                <a:cs typeface="Arial"/>
              </a:rPr>
              <a:t>documentos</a:t>
            </a:r>
            <a:r>
              <a:rPr lang="en-US" dirty="0">
                <a:latin typeface="Rockwell"/>
                <a:cs typeface="Arial"/>
              </a:rPr>
              <a:t>.</a:t>
            </a:r>
            <a:endParaRPr lang="en-US">
              <a:latin typeface="Rockwel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67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extLst>
              <p:ext uri="{D42A27DB-BD31-4B8C-83A1-F6EECF244321}">
                <p14:modId xmlns:p14="http://schemas.microsoft.com/office/powerpoint/2010/main" val="4203409069"/>
              </p:ext>
            </p:extLst>
          </p:nvPr>
        </p:nvSpPr>
        <p:spPr>
          <a:xfrm>
            <a:off x="57150" y="0"/>
            <a:ext cx="12293600" cy="65864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err="1">
                <a:latin typeface="Rockwell"/>
              </a:rPr>
              <a:t>Sistemas</a:t>
            </a:r>
            <a:r>
              <a:rPr lang="en-US" sz="4400" dirty="0">
                <a:latin typeface="Rockwell"/>
              </a:rPr>
              <a:t> </a:t>
            </a:r>
            <a:r>
              <a:rPr lang="en-US" sz="4400" dirty="0" err="1">
                <a:latin typeface="Rockwell"/>
              </a:rPr>
              <a:t>Inteligentes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Rockwell"/>
              </a:rPr>
              <a:t>Podemos </a:t>
            </a:r>
            <a:r>
              <a:rPr lang="en-US" sz="2800" dirty="0" err="1">
                <a:latin typeface="Rockwell"/>
              </a:rPr>
              <a:t>conceitualizar</a:t>
            </a:r>
            <a:r>
              <a:rPr lang="en-US" sz="2800" dirty="0">
                <a:latin typeface="Rockwell"/>
              </a:rPr>
              <a:t> o </a:t>
            </a:r>
            <a:r>
              <a:rPr lang="en-US" sz="2800" dirty="0" err="1">
                <a:latin typeface="Rockwell"/>
              </a:rPr>
              <a:t>sistema</a:t>
            </a:r>
            <a:r>
              <a:rPr lang="en-US" sz="2800" dirty="0">
                <a:latin typeface="Rockwell"/>
              </a:rPr>
              <a:t> de </a:t>
            </a:r>
            <a:r>
              <a:rPr lang="en-US" sz="2800" dirty="0" err="1">
                <a:latin typeface="Rockwell"/>
              </a:rPr>
              <a:t>conhecimento</a:t>
            </a:r>
            <a:r>
              <a:rPr lang="en-US" sz="2800" dirty="0">
                <a:latin typeface="Rockwell"/>
              </a:rPr>
              <a:t>, no </a:t>
            </a:r>
            <a:r>
              <a:rPr lang="en-US" sz="2800" dirty="0" err="1">
                <a:latin typeface="Rockwell"/>
              </a:rPr>
              <a:t>qual</a:t>
            </a:r>
            <a:r>
              <a:rPr lang="en-US" sz="2800" dirty="0">
                <a:latin typeface="Rockwell"/>
              </a:rPr>
              <a:t> se </a:t>
            </a:r>
            <a:r>
              <a:rPr lang="en-US" sz="2800" dirty="0" err="1">
                <a:latin typeface="Rockwell"/>
              </a:rPr>
              <a:t>inscreve</a:t>
            </a:r>
            <a:r>
              <a:rPr lang="en-US" sz="2800" dirty="0">
                <a:latin typeface="Rockwell"/>
              </a:rPr>
              <a:t> a </a:t>
            </a:r>
            <a:r>
              <a:rPr lang="en-US" sz="2800" dirty="0" err="1">
                <a:latin typeface="Rockwell"/>
              </a:rPr>
              <a:t>recuperação</a:t>
            </a:r>
            <a:r>
              <a:rPr lang="en-US" sz="2800" dirty="0">
                <a:latin typeface="Rockwell"/>
              </a:rPr>
              <a:t> de </a:t>
            </a:r>
            <a:r>
              <a:rPr lang="en-US" sz="2800" dirty="0" err="1">
                <a:latin typeface="Rockwell"/>
              </a:rPr>
              <a:t>informação</a:t>
            </a:r>
            <a:r>
              <a:rPr lang="en-US" sz="2800" dirty="0">
                <a:latin typeface="Rockwell"/>
              </a:rPr>
              <a:t>, </a:t>
            </a:r>
            <a:r>
              <a:rPr lang="en-US" sz="2800" dirty="0" err="1">
                <a:latin typeface="Rockwell"/>
              </a:rPr>
              <a:t>como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composto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por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três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partes</a:t>
            </a:r>
            <a:r>
              <a:rPr lang="en-US" sz="2800" dirty="0">
                <a:latin typeface="Rockwell"/>
              </a:rPr>
              <a:t>; </a:t>
            </a:r>
            <a:endParaRPr sz="2800">
              <a:latin typeface="Rockwell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Rockwell"/>
              </a:rPr>
              <a:t>(a) as </a:t>
            </a:r>
            <a:r>
              <a:rPr lang="en-US" sz="2800" dirty="0" err="1">
                <a:latin typeface="Rockwell"/>
              </a:rPr>
              <a:t>pessoas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em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seu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papel</a:t>
            </a:r>
            <a:r>
              <a:rPr lang="en-US" sz="2800" dirty="0">
                <a:latin typeface="Rockwell"/>
              </a:rPr>
              <a:t> de </a:t>
            </a:r>
            <a:r>
              <a:rPr lang="en-US" sz="2800" dirty="0" err="1">
                <a:latin typeface="Rockwell"/>
              </a:rPr>
              <a:t>processadores</a:t>
            </a:r>
            <a:r>
              <a:rPr lang="en-US" sz="2800" dirty="0">
                <a:latin typeface="Rockwell"/>
              </a:rPr>
              <a:t> de </a:t>
            </a:r>
            <a:r>
              <a:rPr lang="en-US" sz="2800" dirty="0" err="1">
                <a:latin typeface="Rockwell"/>
              </a:rPr>
              <a:t>informações</a:t>
            </a:r>
            <a:r>
              <a:rPr lang="en-US" sz="2800" dirty="0">
                <a:latin typeface="Rockwell"/>
              </a:rPr>
              <a:t>; </a:t>
            </a:r>
            <a:endParaRPr sz="2800">
              <a:latin typeface="Rockwell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Rockwell"/>
              </a:rPr>
              <a:t>(b) </a:t>
            </a:r>
            <a:r>
              <a:rPr lang="en-US" sz="2800" dirty="0" err="1">
                <a:latin typeface="Rockwell"/>
              </a:rPr>
              <a:t>os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documentos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em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seu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papel</a:t>
            </a:r>
            <a:r>
              <a:rPr lang="en-US" sz="2800" dirty="0">
                <a:latin typeface="Rockwell"/>
              </a:rPr>
              <a:t> de </a:t>
            </a:r>
            <a:r>
              <a:rPr lang="en-US" sz="2800" dirty="0" err="1">
                <a:latin typeface="Rockwell"/>
              </a:rPr>
              <a:t>suportes</a:t>
            </a:r>
            <a:r>
              <a:rPr lang="en-US" sz="2800" dirty="0">
                <a:latin typeface="Rockwell"/>
              </a:rPr>
              <a:t> de </a:t>
            </a:r>
            <a:r>
              <a:rPr lang="en-US" sz="2800" dirty="0" err="1">
                <a:latin typeface="Rockwell"/>
              </a:rPr>
              <a:t>informações</a:t>
            </a:r>
            <a:r>
              <a:rPr lang="en-US" sz="2800" dirty="0">
                <a:latin typeface="Rockwell"/>
              </a:rPr>
              <a:t>; </a:t>
            </a:r>
            <a:endParaRPr sz="2800" dirty="0">
              <a:latin typeface="Rockwell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Rockwell"/>
              </a:rPr>
              <a:t>(c) </a:t>
            </a:r>
            <a:r>
              <a:rPr lang="en-US" sz="2800" dirty="0" err="1">
                <a:latin typeface="Rockwell"/>
              </a:rPr>
              <a:t>os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tópicos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como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representações</a:t>
            </a:r>
            <a:r>
              <a:rPr lang="en-US" sz="2800" dirty="0">
                <a:latin typeface="Rockwell"/>
              </a:rPr>
              <a:t>. </a:t>
            </a:r>
            <a:endParaRPr sz="2800">
              <a:latin typeface="Rockwell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Rockwell"/>
              </a:rPr>
              <a:t>Estamos </a:t>
            </a:r>
            <a:r>
              <a:rPr lang="en-US" sz="2800" dirty="0" err="1">
                <a:latin typeface="Rockwell"/>
              </a:rPr>
              <a:t>interessados</a:t>
            </a:r>
            <a:r>
              <a:rPr lang="en-US" sz="2800" dirty="0">
                <a:latin typeface="Rockwell"/>
              </a:rPr>
              <a:t> no </a:t>
            </a:r>
            <a:r>
              <a:rPr lang="en-US" sz="2800" dirty="0" err="1">
                <a:latin typeface="Rockwell"/>
              </a:rPr>
              <a:t>ciclo</a:t>
            </a:r>
            <a:r>
              <a:rPr lang="en-US" sz="2800" dirty="0">
                <a:latin typeface="Rockwell"/>
              </a:rPr>
              <a:t> de </a:t>
            </a:r>
            <a:r>
              <a:rPr lang="en-US" sz="2800" dirty="0" err="1">
                <a:latin typeface="Rockwell"/>
              </a:rPr>
              <a:t>vida</a:t>
            </a:r>
            <a:r>
              <a:rPr lang="en-US" sz="2800" dirty="0">
                <a:latin typeface="Rockwell"/>
              </a:rPr>
              <a:t> de </a:t>
            </a:r>
            <a:r>
              <a:rPr lang="en-US" sz="2800" dirty="0" err="1">
                <a:latin typeface="Rockwell"/>
              </a:rPr>
              <a:t>cada</a:t>
            </a:r>
            <a:r>
              <a:rPr lang="en-US" sz="2800" dirty="0">
                <a:latin typeface="Rockwell"/>
              </a:rPr>
              <a:t> um </a:t>
            </a:r>
            <a:r>
              <a:rPr lang="en-US" sz="2800" dirty="0" err="1">
                <a:latin typeface="Rockwell"/>
              </a:rPr>
              <a:t>destes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três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objetos</a:t>
            </a:r>
            <a:r>
              <a:rPr lang="en-US" sz="2800" dirty="0">
                <a:latin typeface="Rockwell"/>
              </a:rPr>
              <a:t> e </a:t>
            </a:r>
            <a:r>
              <a:rPr lang="en-US" sz="2800" dirty="0" err="1">
                <a:latin typeface="Rockwell"/>
              </a:rPr>
              <a:t>na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dinâmica</a:t>
            </a:r>
            <a:r>
              <a:rPr lang="en-US" sz="2800" dirty="0">
                <a:latin typeface="Rockwell"/>
              </a:rPr>
              <a:t> de </a:t>
            </a:r>
            <a:r>
              <a:rPr lang="en-US" sz="2800" dirty="0" err="1">
                <a:latin typeface="Rockwell"/>
              </a:rPr>
              <a:t>interação</a:t>
            </a:r>
            <a:r>
              <a:rPr lang="en-US" sz="2800" dirty="0">
                <a:latin typeface="Rockwell"/>
              </a:rPr>
              <a:t> entre </a:t>
            </a:r>
            <a:r>
              <a:rPr lang="en-US" sz="2800" dirty="0" err="1">
                <a:latin typeface="Rockwell"/>
              </a:rPr>
              <a:t>eles</a:t>
            </a:r>
            <a:r>
              <a:rPr lang="en-US" sz="2800" dirty="0">
                <a:latin typeface="Rockwell"/>
              </a:rPr>
              <a:t>. </a:t>
            </a:r>
            <a:r>
              <a:rPr lang="en-US" sz="2800" dirty="0" err="1">
                <a:latin typeface="Rockwell"/>
              </a:rPr>
              <a:t>Portanto</a:t>
            </a:r>
            <a:r>
              <a:rPr lang="en-US" sz="2800" dirty="0">
                <a:latin typeface="Rockwell"/>
              </a:rPr>
              <a:t>, </a:t>
            </a:r>
            <a:r>
              <a:rPr lang="en-US" sz="2800" dirty="0" err="1">
                <a:latin typeface="Rockwell"/>
              </a:rPr>
              <a:t>devemos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considerar</a:t>
            </a:r>
            <a:r>
              <a:rPr lang="en-US" sz="2800" dirty="0">
                <a:latin typeface="Rockwell"/>
              </a:rPr>
              <a:t> a </a:t>
            </a:r>
            <a:r>
              <a:rPr lang="en-US" sz="2800" dirty="0" err="1">
                <a:latin typeface="Rockwell"/>
              </a:rPr>
              <a:t>variável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comum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aos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três</a:t>
            </a:r>
            <a:r>
              <a:rPr lang="en-US" sz="2800" dirty="0">
                <a:latin typeface="Rockwell"/>
              </a:rPr>
              <a:t> tempos. </a:t>
            </a:r>
            <a:endParaRPr sz="2800">
              <a:latin typeface="Rockwell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Rockwell"/>
              </a:rPr>
              <a:t>(KOCHEN, 1974 apud SARACEVIC, 1996, p. 47).</a:t>
            </a:r>
            <a:endParaRPr sz="2800" dirty="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433992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extLst>
              <p:ext uri="{D42A27DB-BD31-4B8C-83A1-F6EECF244321}">
                <p14:modId xmlns:p14="http://schemas.microsoft.com/office/powerpoint/2010/main" val="3496936175"/>
              </p:ext>
            </p:extLst>
          </p:nvPr>
        </p:nvSpPr>
        <p:spPr>
          <a:xfrm>
            <a:off x="30163" y="0"/>
            <a:ext cx="12136437" cy="661719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err="1">
                <a:latin typeface="Rockwell"/>
              </a:rPr>
              <a:t>Agente</a:t>
            </a:r>
            <a:r>
              <a:rPr lang="en-US" sz="4400" dirty="0">
                <a:latin typeface="Rockwell"/>
              </a:rPr>
              <a:t> </a:t>
            </a:r>
            <a:r>
              <a:rPr lang="en-US" sz="4400" dirty="0" err="1">
                <a:latin typeface="Rockwell"/>
              </a:rPr>
              <a:t>Inteligente</a:t>
            </a:r>
          </a:p>
          <a:p>
            <a:pPr algn="ctr"/>
            <a:endParaRPr lang="en-US" sz="4400" dirty="0">
              <a:latin typeface="Rockwell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Rockwell"/>
              </a:rPr>
              <a:t>“</a:t>
            </a:r>
            <a:r>
              <a:rPr lang="en-US" sz="2800" dirty="0" err="1">
                <a:latin typeface="Rockwell"/>
              </a:rPr>
              <a:t>Agentes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inteligentes</a:t>
            </a:r>
            <a:r>
              <a:rPr lang="en-US" sz="2800" dirty="0">
                <a:latin typeface="Rockwell"/>
              </a:rPr>
              <a:t>” </a:t>
            </a:r>
            <a:r>
              <a:rPr lang="en-US" sz="2800" dirty="0" err="1">
                <a:latin typeface="Rockwell"/>
              </a:rPr>
              <a:t>são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programas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surgidos</a:t>
            </a:r>
            <a:r>
              <a:rPr lang="en-US" sz="2800" dirty="0">
                <a:latin typeface="Rockwell"/>
              </a:rPr>
              <a:t> a </a:t>
            </a:r>
            <a:r>
              <a:rPr lang="en-US" sz="2800" dirty="0" err="1">
                <a:latin typeface="Rockwell"/>
              </a:rPr>
              <a:t>partir</a:t>
            </a:r>
            <a:r>
              <a:rPr lang="en-US" sz="2800" dirty="0">
                <a:latin typeface="Rockwell"/>
              </a:rPr>
              <a:t> da </a:t>
            </a:r>
            <a:r>
              <a:rPr lang="en-US" sz="2800" dirty="0" err="1">
                <a:latin typeface="Rockwell"/>
              </a:rPr>
              <a:t>proposta</a:t>
            </a:r>
            <a:r>
              <a:rPr lang="en-US" sz="2800" dirty="0">
                <a:latin typeface="Rockwell"/>
              </a:rPr>
              <a:t> da Web </a:t>
            </a:r>
            <a:r>
              <a:rPr lang="en-US" sz="2800" err="1">
                <a:latin typeface="Rockwell"/>
              </a:rPr>
              <a:t>Semântica</a:t>
            </a:r>
            <a:r>
              <a:rPr lang="en-US" sz="2800" dirty="0">
                <a:latin typeface="Rockwell"/>
              </a:rPr>
              <a:t>, </a:t>
            </a:r>
            <a:r>
              <a:rPr lang="en-US" sz="2800" err="1">
                <a:latin typeface="Rockwell"/>
              </a:rPr>
              <a:t>encarregados</a:t>
            </a:r>
            <a:r>
              <a:rPr lang="en-US" sz="2800" dirty="0">
                <a:latin typeface="Rockwell"/>
              </a:rPr>
              <a:t> de </a:t>
            </a:r>
            <a:r>
              <a:rPr lang="en-US" sz="2800" err="1">
                <a:latin typeface="Rockwell"/>
              </a:rPr>
              <a:t>cumprir</a:t>
            </a:r>
            <a:r>
              <a:rPr lang="en-US" sz="2800" dirty="0">
                <a:latin typeface="Rockwell"/>
              </a:rPr>
              <a:t> </a:t>
            </a:r>
            <a:r>
              <a:rPr lang="en-US" sz="2800" err="1">
                <a:latin typeface="Rockwell"/>
              </a:rPr>
              <a:t>determinadas</a:t>
            </a:r>
            <a:r>
              <a:rPr lang="en-US" sz="2800" dirty="0">
                <a:latin typeface="Rockwell"/>
              </a:rPr>
              <a:t> </a:t>
            </a:r>
            <a:r>
              <a:rPr lang="en-US" sz="2800" err="1">
                <a:latin typeface="Rockwell"/>
              </a:rPr>
              <a:t>tarefas</a:t>
            </a:r>
            <a:r>
              <a:rPr lang="en-US" sz="2800" dirty="0">
                <a:latin typeface="Rockwell"/>
              </a:rPr>
              <a:t> </a:t>
            </a:r>
            <a:r>
              <a:rPr lang="en-US" sz="2800" err="1">
                <a:latin typeface="Rockwell"/>
              </a:rPr>
              <a:t>não</a:t>
            </a:r>
            <a:r>
              <a:rPr lang="en-US" sz="2800" dirty="0">
                <a:latin typeface="Rockwell"/>
              </a:rPr>
              <a:t> </a:t>
            </a:r>
            <a:r>
              <a:rPr lang="en-US" sz="2800" err="1">
                <a:latin typeface="Rockwell"/>
              </a:rPr>
              <a:t>previamente</a:t>
            </a:r>
            <a:r>
              <a:rPr lang="en-US" sz="2800" dirty="0">
                <a:latin typeface="Rockwell"/>
              </a:rPr>
              <a:t> </a:t>
            </a:r>
            <a:r>
              <a:rPr lang="en-US" sz="2800" err="1">
                <a:latin typeface="Rockwell"/>
              </a:rPr>
              <a:t>programadas</a:t>
            </a:r>
            <a:r>
              <a:rPr lang="en-US" sz="2800" dirty="0">
                <a:latin typeface="Rockwell"/>
              </a:rPr>
              <a:t>, para as </a:t>
            </a:r>
            <a:r>
              <a:rPr lang="en-US" sz="2800" err="1">
                <a:latin typeface="Rockwell"/>
              </a:rPr>
              <a:t>quais</a:t>
            </a:r>
            <a:r>
              <a:rPr lang="en-US" sz="2800" dirty="0">
                <a:latin typeface="Rockwell"/>
              </a:rPr>
              <a:t> </a:t>
            </a:r>
            <a:r>
              <a:rPr lang="en-US" sz="2800" err="1">
                <a:latin typeface="Rockwell"/>
              </a:rPr>
              <a:t>devem</a:t>
            </a:r>
            <a:r>
              <a:rPr lang="en-US" sz="2800" dirty="0">
                <a:latin typeface="Rockwell"/>
              </a:rPr>
              <a:t> </a:t>
            </a:r>
            <a:r>
              <a:rPr lang="en-US" sz="2800" err="1">
                <a:latin typeface="Rockwell"/>
              </a:rPr>
              <a:t>ser</a:t>
            </a:r>
            <a:r>
              <a:rPr lang="en-US" sz="2800" dirty="0">
                <a:latin typeface="Rockwell"/>
              </a:rPr>
              <a:t> </a:t>
            </a:r>
            <a:r>
              <a:rPr lang="en-US" sz="2800" err="1">
                <a:latin typeface="Rockwell"/>
              </a:rPr>
              <a:t>capazes</a:t>
            </a:r>
            <a:r>
              <a:rPr lang="en-US" sz="2800" dirty="0">
                <a:latin typeface="Rockwell"/>
              </a:rPr>
              <a:t> de </a:t>
            </a:r>
            <a:r>
              <a:rPr lang="en-US" sz="2800" err="1">
                <a:latin typeface="Rockwell"/>
              </a:rPr>
              <a:t>interagir</a:t>
            </a:r>
            <a:r>
              <a:rPr lang="en-US" sz="2800" dirty="0">
                <a:latin typeface="Rockwell"/>
              </a:rPr>
              <a:t> com </a:t>
            </a:r>
            <a:r>
              <a:rPr lang="en-US" sz="2800" err="1">
                <a:latin typeface="Rockwell"/>
              </a:rPr>
              <a:t>serviços</a:t>
            </a:r>
            <a:r>
              <a:rPr lang="en-US" sz="2800" dirty="0">
                <a:latin typeface="Rockwell"/>
              </a:rPr>
              <a:t> </a:t>
            </a:r>
            <a:r>
              <a:rPr lang="en-US" sz="2800" err="1">
                <a:latin typeface="Rockwell"/>
              </a:rPr>
              <a:t>disponíveis</a:t>
            </a:r>
            <a:r>
              <a:rPr lang="en-US" sz="2800" dirty="0">
                <a:latin typeface="Rockwell"/>
              </a:rPr>
              <a:t> </a:t>
            </a:r>
            <a:r>
              <a:rPr lang="en-US" sz="2800" err="1">
                <a:latin typeface="Rockwell"/>
              </a:rPr>
              <a:t>na</a:t>
            </a:r>
            <a:r>
              <a:rPr lang="en-US" sz="2800" dirty="0">
                <a:latin typeface="Rockwell"/>
              </a:rPr>
              <a:t> Web, e com outros </a:t>
            </a:r>
            <a:r>
              <a:rPr lang="en-US" sz="2800" err="1">
                <a:latin typeface="Rockwell"/>
              </a:rPr>
              <a:t>agentes</a:t>
            </a:r>
            <a:r>
              <a:rPr lang="en-US" sz="2800" dirty="0">
                <a:latin typeface="Rockwell"/>
              </a:rPr>
              <a:t>, “</a:t>
            </a:r>
            <a:r>
              <a:rPr lang="en-US" sz="2800" err="1">
                <a:latin typeface="Rockwell"/>
              </a:rPr>
              <a:t>compreendendo</a:t>
            </a:r>
            <a:r>
              <a:rPr lang="en-US" sz="2800" dirty="0">
                <a:latin typeface="Rockwell"/>
              </a:rPr>
              <a:t>” </a:t>
            </a:r>
            <a:r>
              <a:rPr lang="en-US" sz="2800" err="1">
                <a:latin typeface="Rockwell"/>
              </a:rPr>
              <a:t>sua</a:t>
            </a:r>
            <a:r>
              <a:rPr lang="en-US" sz="2800" dirty="0">
                <a:latin typeface="Rockwell"/>
              </a:rPr>
              <a:t> </a:t>
            </a:r>
            <a:r>
              <a:rPr lang="en-US" sz="2800" err="1">
                <a:latin typeface="Rockwell"/>
              </a:rPr>
              <a:t>semântica</a:t>
            </a:r>
            <a:r>
              <a:rPr lang="en-US" sz="2800" dirty="0">
                <a:latin typeface="Rockwell"/>
              </a:rPr>
              <a:t> de </a:t>
            </a:r>
            <a:r>
              <a:rPr lang="en-US" sz="2800" err="1">
                <a:latin typeface="Rockwell"/>
              </a:rPr>
              <a:t>funcionamento</a:t>
            </a:r>
            <a:r>
              <a:rPr lang="en-US" sz="2800" dirty="0">
                <a:latin typeface="Rockwell"/>
              </a:rPr>
              <a:t> </a:t>
            </a:r>
            <a:r>
              <a:rPr lang="en-US" sz="2800" err="1">
                <a:latin typeface="Rockwell"/>
              </a:rPr>
              <a:t>específica</a:t>
            </a:r>
            <a:r>
              <a:rPr lang="en-US" sz="2800" dirty="0">
                <a:latin typeface="Rockwell"/>
              </a:rPr>
              <a:t>, </a:t>
            </a:r>
            <a:r>
              <a:rPr lang="en-US" sz="2800" err="1">
                <a:latin typeface="Rockwell"/>
              </a:rPr>
              <a:t>avaliando</a:t>
            </a:r>
            <a:r>
              <a:rPr lang="en-US" sz="2800" dirty="0">
                <a:latin typeface="Rockwell"/>
              </a:rPr>
              <a:t> </a:t>
            </a:r>
            <a:r>
              <a:rPr lang="en-US" sz="2800" err="1">
                <a:latin typeface="Rockwell"/>
              </a:rPr>
              <a:t>sua</a:t>
            </a:r>
            <a:r>
              <a:rPr lang="en-US" sz="2800" dirty="0">
                <a:latin typeface="Rockwell"/>
              </a:rPr>
              <a:t> </a:t>
            </a:r>
            <a:r>
              <a:rPr lang="en-US" sz="2800" err="1">
                <a:latin typeface="Rockwell"/>
              </a:rPr>
              <a:t>possível</a:t>
            </a:r>
            <a:r>
              <a:rPr lang="en-US" sz="2800" dirty="0">
                <a:latin typeface="Rockwell"/>
              </a:rPr>
              <a:t> </a:t>
            </a:r>
            <a:r>
              <a:rPr lang="en-US" sz="2800" err="1">
                <a:latin typeface="Rockwell"/>
              </a:rPr>
              <a:t>utilidade</a:t>
            </a:r>
            <a:r>
              <a:rPr lang="en-US" sz="2800" dirty="0">
                <a:latin typeface="Rockwell"/>
              </a:rPr>
              <a:t> para a </a:t>
            </a:r>
            <a:r>
              <a:rPr lang="en-US" sz="2800" err="1">
                <a:latin typeface="Rockwell"/>
              </a:rPr>
              <a:t>tarefa</a:t>
            </a:r>
            <a:r>
              <a:rPr lang="en-US" sz="2800" dirty="0">
                <a:latin typeface="Rockwell"/>
              </a:rPr>
              <a:t> para a </a:t>
            </a:r>
            <a:r>
              <a:rPr lang="en-US" sz="2800" err="1">
                <a:latin typeface="Rockwell"/>
              </a:rPr>
              <a:t>qual</a:t>
            </a:r>
            <a:r>
              <a:rPr lang="en-US" sz="2800" dirty="0">
                <a:latin typeface="Rockwell"/>
              </a:rPr>
              <a:t> </a:t>
            </a:r>
            <a:r>
              <a:rPr lang="en-US" sz="2800" err="1">
                <a:latin typeface="Rockwell"/>
              </a:rPr>
              <a:t>foi</a:t>
            </a:r>
            <a:r>
              <a:rPr lang="en-US" sz="2800" dirty="0">
                <a:latin typeface="Rockwell"/>
              </a:rPr>
              <a:t> </a:t>
            </a:r>
            <a:r>
              <a:rPr lang="en-US" sz="2800" err="1">
                <a:latin typeface="Rockwell"/>
              </a:rPr>
              <a:t>encarregado</a:t>
            </a:r>
            <a:r>
              <a:rPr lang="en-US" sz="2800" dirty="0">
                <a:latin typeface="Rockwell"/>
              </a:rPr>
              <a:t> e </a:t>
            </a:r>
            <a:r>
              <a:rPr lang="en-US" sz="2800" err="1">
                <a:latin typeface="Rockwell"/>
              </a:rPr>
              <a:t>agenciando-os</a:t>
            </a:r>
            <a:r>
              <a:rPr lang="en-US" sz="2800" dirty="0">
                <a:latin typeface="Rockwell"/>
              </a:rPr>
              <a:t> </a:t>
            </a:r>
            <a:r>
              <a:rPr lang="en-US" sz="2800" err="1">
                <a:latin typeface="Rockwell"/>
              </a:rPr>
              <a:t>quando</a:t>
            </a:r>
            <a:r>
              <a:rPr lang="en-US" sz="2800" dirty="0">
                <a:latin typeface="Rockwell"/>
              </a:rPr>
              <a:t> </a:t>
            </a:r>
            <a:r>
              <a:rPr lang="en-US" sz="2800" err="1">
                <a:latin typeface="Rockwell"/>
              </a:rPr>
              <a:t>pertinente</a:t>
            </a:r>
            <a:r>
              <a:rPr lang="en-US" sz="2800" dirty="0">
                <a:latin typeface="Rockwell"/>
              </a:rPr>
              <a:t>. </a:t>
            </a:r>
            <a:endParaRPr sz="2800">
              <a:latin typeface="Calibri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Rockwell"/>
              </a:rPr>
              <a:t>(FRANKLIN e GRAESSER, 1996 apud MARCONDES, 2012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107366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extLst>
              <p:ext uri="{D42A27DB-BD31-4B8C-83A1-F6EECF244321}">
                <p14:modId xmlns:p14="http://schemas.microsoft.com/office/powerpoint/2010/main" val="293357693"/>
              </p:ext>
            </p:extLst>
          </p:nvPr>
        </p:nvSpPr>
        <p:spPr>
          <a:xfrm>
            <a:off x="7938" y="266700"/>
            <a:ext cx="12117387" cy="69865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latin typeface="Rockwell"/>
              </a:rPr>
              <a:t>Sistema </a:t>
            </a:r>
            <a:r>
              <a:rPr lang="en-US" sz="4400" dirty="0" err="1">
                <a:latin typeface="Rockwell"/>
              </a:rPr>
              <a:t>Especialista</a:t>
            </a:r>
          </a:p>
          <a:p>
            <a:pPr algn="just"/>
            <a:endParaRPr lang="en-US" sz="4400" dirty="0">
              <a:latin typeface="Rockwell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Rockwell"/>
              </a:rPr>
              <a:t>Sistema </a:t>
            </a:r>
            <a:r>
              <a:rPr lang="en-US" sz="2800" dirty="0" err="1">
                <a:latin typeface="Rockwell"/>
              </a:rPr>
              <a:t>capaz</a:t>
            </a:r>
            <a:r>
              <a:rPr lang="en-US" sz="2800" dirty="0">
                <a:latin typeface="Rockwell"/>
              </a:rPr>
              <a:t> de </a:t>
            </a:r>
            <a:r>
              <a:rPr lang="en-US" sz="2800" dirty="0" err="1">
                <a:latin typeface="Rockwell"/>
              </a:rPr>
              <a:t>recomendar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ou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apresentar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decisões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inteligentes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numa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área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temática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específica</a:t>
            </a:r>
            <a:r>
              <a:rPr lang="en-US" sz="2800" dirty="0">
                <a:latin typeface="Rockwell"/>
              </a:rPr>
              <a:t>. </a:t>
            </a:r>
            <a:r>
              <a:rPr lang="en-US" sz="2800" dirty="0" err="1">
                <a:latin typeface="Rockwell"/>
              </a:rPr>
              <a:t>Os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sistemas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especialistas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típicos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resolvem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problemas</a:t>
            </a:r>
            <a:r>
              <a:rPr lang="en-US" sz="2800" dirty="0">
                <a:latin typeface="Rockwell"/>
              </a:rPr>
              <a:t> que </a:t>
            </a:r>
            <a:r>
              <a:rPr lang="en-US" sz="2800" dirty="0" err="1">
                <a:latin typeface="Rockwell"/>
              </a:rPr>
              <a:t>exigem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anos</a:t>
            </a:r>
            <a:r>
              <a:rPr lang="en-US" sz="2800" dirty="0">
                <a:latin typeface="Rockwell"/>
              </a:rPr>
              <a:t> de </a:t>
            </a:r>
            <a:r>
              <a:rPr lang="en-US" sz="2800" dirty="0" err="1">
                <a:latin typeface="Rockwell"/>
              </a:rPr>
              <a:t>treinamento</a:t>
            </a:r>
            <a:r>
              <a:rPr lang="en-US" sz="2800" dirty="0">
                <a:latin typeface="Rockwell"/>
              </a:rPr>
              <a:t> dos </a:t>
            </a:r>
            <a:r>
              <a:rPr lang="en-US" sz="2800" dirty="0" err="1">
                <a:latin typeface="Rockwell"/>
              </a:rPr>
              <a:t>especialistas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humanos</a:t>
            </a:r>
            <a:r>
              <a:rPr lang="en-US" sz="2800" dirty="0">
                <a:latin typeface="Rockwell"/>
              </a:rPr>
              <a:t>. A </a:t>
            </a:r>
            <a:r>
              <a:rPr lang="en-US" sz="2800" dirty="0" err="1">
                <a:latin typeface="Rockwell"/>
              </a:rPr>
              <a:t>maioria</a:t>
            </a:r>
            <a:r>
              <a:rPr lang="en-US" sz="2800" dirty="0">
                <a:latin typeface="Rockwell"/>
              </a:rPr>
              <a:t> dos </a:t>
            </a:r>
            <a:r>
              <a:rPr lang="en-US" sz="2800" dirty="0" err="1">
                <a:latin typeface="Rockwell"/>
              </a:rPr>
              <a:t>sistemas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especialistas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insere</a:t>
            </a:r>
            <a:r>
              <a:rPr lang="en-US" sz="2800" dirty="0">
                <a:latin typeface="Rockwell"/>
              </a:rPr>
              <a:t> um </a:t>
            </a:r>
            <a:r>
              <a:rPr lang="en-US" sz="2800" dirty="0" err="1">
                <a:latin typeface="Rockwell"/>
              </a:rPr>
              <a:t>dispositivo</a:t>
            </a:r>
            <a:r>
              <a:rPr lang="en-US" sz="2800" dirty="0">
                <a:latin typeface="Rockwell"/>
              </a:rPr>
              <a:t> de </a:t>
            </a:r>
            <a:r>
              <a:rPr lang="en-US" sz="2800" dirty="0" err="1">
                <a:latin typeface="Rockwell"/>
              </a:rPr>
              <a:t>inferência</a:t>
            </a:r>
            <a:r>
              <a:rPr lang="en-US" sz="2800" dirty="0">
                <a:latin typeface="Rockwell"/>
              </a:rPr>
              <a:t>, que </a:t>
            </a:r>
            <a:r>
              <a:rPr lang="en-US" sz="2800" dirty="0" err="1">
                <a:latin typeface="Rockwell"/>
              </a:rPr>
              <a:t>consiste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num</a:t>
            </a:r>
            <a:r>
              <a:rPr lang="en-US" sz="2800" dirty="0">
                <a:latin typeface="Rockwell"/>
              </a:rPr>
              <a:t> conjunto de </a:t>
            </a:r>
            <a:r>
              <a:rPr lang="en-US" sz="2800" dirty="0" err="1">
                <a:latin typeface="Rockwell"/>
              </a:rPr>
              <a:t>métodos</a:t>
            </a:r>
            <a:r>
              <a:rPr lang="en-US" sz="2800" dirty="0">
                <a:latin typeface="Rockwell"/>
              </a:rPr>
              <a:t> de </a:t>
            </a:r>
            <a:r>
              <a:rPr lang="en-US" sz="2800" dirty="0" err="1">
                <a:latin typeface="Rockwell"/>
              </a:rPr>
              <a:t>raciocínio</a:t>
            </a:r>
            <a:r>
              <a:rPr lang="en-US" sz="2800" dirty="0">
                <a:latin typeface="Rockwell"/>
              </a:rPr>
              <a:t> e </a:t>
            </a:r>
            <a:r>
              <a:rPr lang="en-US" sz="2800" dirty="0" err="1">
                <a:latin typeface="Rockwell"/>
              </a:rPr>
              <a:t>uma</a:t>
            </a:r>
            <a:r>
              <a:rPr lang="en-US" sz="2800" dirty="0">
                <a:latin typeface="Rockwell"/>
              </a:rPr>
              <a:t> base de </a:t>
            </a:r>
            <a:r>
              <a:rPr lang="en-US" sz="2800" dirty="0" err="1">
                <a:latin typeface="Rockwell"/>
              </a:rPr>
              <a:t>conhecimento</a:t>
            </a:r>
            <a:r>
              <a:rPr lang="en-US" sz="2800" dirty="0">
                <a:latin typeface="Rockwell"/>
              </a:rPr>
              <a:t> que </a:t>
            </a:r>
            <a:r>
              <a:rPr lang="en-US" sz="2800" dirty="0" err="1">
                <a:latin typeface="Rockwell"/>
              </a:rPr>
              <a:t>armazena</a:t>
            </a:r>
            <a:r>
              <a:rPr lang="en-US" sz="2800" dirty="0">
                <a:latin typeface="Rockwell"/>
              </a:rPr>
              <a:t> o </a:t>
            </a:r>
            <a:r>
              <a:rPr lang="en-US" sz="2800" dirty="0" err="1">
                <a:latin typeface="Rockwell"/>
              </a:rPr>
              <a:t>conhecimento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específico</a:t>
            </a:r>
            <a:r>
              <a:rPr lang="en-US" sz="2800" dirty="0">
                <a:latin typeface="Rockwell"/>
              </a:rPr>
              <a:t> do </a:t>
            </a:r>
            <a:r>
              <a:rPr lang="en-US" sz="2800" dirty="0" err="1">
                <a:latin typeface="Rockwell"/>
              </a:rPr>
              <a:t>sistema</a:t>
            </a:r>
            <a:r>
              <a:rPr lang="en-US" sz="2800" dirty="0">
                <a:latin typeface="Rockwell"/>
              </a:rPr>
              <a:t>.</a:t>
            </a:r>
            <a:endParaRPr sz="2800" dirty="0">
              <a:latin typeface="Rockwell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Rockwell"/>
              </a:rPr>
              <a:t>                                                                       Forsyth e Rada (1986)</a:t>
            </a:r>
            <a:endParaRPr sz="2800" dirty="0">
              <a:latin typeface="Rockwell"/>
            </a:endParaRPr>
          </a:p>
          <a:p>
            <a:pPr algn="ctr">
              <a:lnSpc>
                <a:spcPct val="150000"/>
              </a:lnSpc>
            </a:pPr>
            <a:endParaRPr lang="en-US" sz="4400" dirty="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916747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extLst>
              <p:ext uri="{D42A27DB-BD31-4B8C-83A1-F6EECF244321}">
                <p14:modId xmlns:p14="http://schemas.microsoft.com/office/powerpoint/2010/main" val="313098503"/>
              </p:ext>
            </p:extLst>
          </p:nvPr>
        </p:nvSpPr>
        <p:spPr>
          <a:xfrm>
            <a:off x="742950" y="190500"/>
            <a:ext cx="11369452" cy="726352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4400" dirty="0" err="1">
                <a:latin typeface="Rockwell"/>
              </a:rPr>
              <a:t>Sistemas</a:t>
            </a:r>
            <a:r>
              <a:rPr lang="en-US" sz="4400" dirty="0">
                <a:latin typeface="Rockwell"/>
              </a:rPr>
              <a:t> de </a:t>
            </a:r>
            <a:r>
              <a:rPr lang="en-US" sz="4400" dirty="0" err="1">
                <a:latin typeface="Rockwell"/>
              </a:rPr>
              <a:t>Recuperação</a:t>
            </a:r>
            <a:r>
              <a:rPr lang="en-US" sz="4400" dirty="0">
                <a:latin typeface="Rockwell"/>
              </a:rPr>
              <a:t> da </a:t>
            </a:r>
            <a:r>
              <a:rPr lang="en-US" sz="4400" dirty="0" err="1">
                <a:latin typeface="Rockwell"/>
              </a:rPr>
              <a:t>Informação</a:t>
            </a:r>
            <a:endParaRPr lang="en-US" sz="4400" dirty="0">
              <a:latin typeface="Rockwell"/>
            </a:endParaRPr>
          </a:p>
          <a:p>
            <a:pPr algn="just"/>
            <a:endParaRPr lang="en-US" sz="4400" dirty="0">
              <a:latin typeface="Rockwell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Rockwell"/>
              </a:rPr>
              <a:t>A </a:t>
            </a:r>
            <a:r>
              <a:rPr lang="en-US" sz="2800" dirty="0" err="1">
                <a:latin typeface="Rockwell"/>
              </a:rPr>
              <a:t>noção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aqui</a:t>
            </a:r>
            <a:r>
              <a:rPr lang="en-US" sz="2800" dirty="0">
                <a:latin typeface="Rockwell"/>
              </a:rPr>
              <a:t> é de </a:t>
            </a:r>
            <a:r>
              <a:rPr lang="en-US" sz="2800" dirty="0" err="1">
                <a:latin typeface="Rockwell"/>
              </a:rPr>
              <a:t>automatizar</a:t>
            </a:r>
            <a:r>
              <a:rPr lang="en-US" sz="2800" dirty="0">
                <a:latin typeface="Rockwell"/>
              </a:rPr>
              <a:t> o </a:t>
            </a:r>
            <a:r>
              <a:rPr lang="en-US" sz="2800" dirty="0" err="1">
                <a:latin typeface="Rockwell"/>
              </a:rPr>
              <a:t>intermediário</a:t>
            </a:r>
            <a:r>
              <a:rPr lang="en-US" sz="2800" dirty="0">
                <a:latin typeface="Rockwell"/>
              </a:rPr>
              <a:t> para </a:t>
            </a:r>
            <a:r>
              <a:rPr lang="en-US" sz="2800" dirty="0" err="1">
                <a:latin typeface="Rockwell"/>
              </a:rPr>
              <a:t>dar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ao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usuário</a:t>
            </a:r>
            <a:r>
              <a:rPr lang="en-US" sz="2800" dirty="0">
                <a:latin typeface="Rockwell"/>
              </a:rPr>
              <a:t> o </a:t>
            </a:r>
            <a:r>
              <a:rPr lang="en-US" sz="2800" dirty="0" err="1">
                <a:latin typeface="Rockwell"/>
              </a:rPr>
              <a:t>acesso</a:t>
            </a:r>
            <a:r>
              <a:rPr lang="en-US" sz="2800" dirty="0">
                <a:latin typeface="Rockwell"/>
              </a:rPr>
              <a:t> a </a:t>
            </a:r>
            <a:r>
              <a:rPr lang="en-US" sz="2800" dirty="0" err="1">
                <a:latin typeface="Rockwell"/>
              </a:rPr>
              <a:t>informação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através</a:t>
            </a:r>
            <a:r>
              <a:rPr lang="en-US" sz="2800" dirty="0">
                <a:latin typeface="Rockwell"/>
              </a:rPr>
              <a:t> de um </a:t>
            </a:r>
            <a:r>
              <a:rPr lang="en-US" sz="2800" err="1">
                <a:latin typeface="Rockwell"/>
              </a:rPr>
              <a:t>sistema</a:t>
            </a:r>
            <a:r>
              <a:rPr lang="en-US" sz="2800" dirty="0">
                <a:latin typeface="Rockwell"/>
              </a:rPr>
              <a:t> </a:t>
            </a:r>
            <a:r>
              <a:rPr lang="en-US" sz="2800" err="1">
                <a:latin typeface="Rockwell"/>
              </a:rPr>
              <a:t>especialista</a:t>
            </a:r>
            <a:r>
              <a:rPr lang="en-US" sz="2800" dirty="0">
                <a:latin typeface="Rockwell"/>
              </a:rPr>
              <a:t> que </a:t>
            </a:r>
            <a:r>
              <a:rPr lang="en-US" sz="2800" err="1">
                <a:latin typeface="Rockwell"/>
              </a:rPr>
              <a:t>explora</a:t>
            </a:r>
            <a:r>
              <a:rPr lang="en-US" sz="2800" dirty="0">
                <a:latin typeface="Rockwell"/>
              </a:rPr>
              <a:t> o </a:t>
            </a:r>
            <a:r>
              <a:rPr lang="en-US" sz="2800" err="1">
                <a:latin typeface="Rockwell"/>
              </a:rPr>
              <a:t>conhecimento</a:t>
            </a:r>
            <a:r>
              <a:rPr lang="en-US" sz="2800" dirty="0">
                <a:latin typeface="Rockwell"/>
              </a:rPr>
              <a:t> </a:t>
            </a:r>
            <a:r>
              <a:rPr lang="en-US" sz="2800" err="1">
                <a:latin typeface="Rockwell"/>
              </a:rPr>
              <a:t>possuído</a:t>
            </a:r>
            <a:r>
              <a:rPr lang="en-US" sz="2800" dirty="0">
                <a:latin typeface="Rockwell"/>
              </a:rPr>
              <a:t> dos </a:t>
            </a:r>
            <a:r>
              <a:rPr lang="en-US" sz="2800" err="1">
                <a:latin typeface="Rockwell"/>
              </a:rPr>
              <a:t>usuários</a:t>
            </a:r>
            <a:r>
              <a:rPr lang="en-US" sz="2800" dirty="0">
                <a:latin typeface="Rockwell"/>
              </a:rPr>
              <a:t>, </a:t>
            </a:r>
            <a:r>
              <a:rPr lang="en-US" sz="2800" err="1">
                <a:latin typeface="Rockwell"/>
              </a:rPr>
              <a:t>assuntos</a:t>
            </a:r>
            <a:r>
              <a:rPr lang="en-US" sz="2800" dirty="0">
                <a:latin typeface="Rockwell"/>
              </a:rPr>
              <a:t>, </a:t>
            </a:r>
            <a:r>
              <a:rPr lang="en-US" sz="2800" err="1">
                <a:latin typeface="Rockwell"/>
              </a:rPr>
              <a:t>literatura</a:t>
            </a:r>
            <a:r>
              <a:rPr lang="en-US" sz="2800" dirty="0">
                <a:latin typeface="Rockwell"/>
              </a:rPr>
              <a:t>, </a:t>
            </a:r>
            <a:r>
              <a:rPr lang="en-US" sz="2800" err="1">
                <a:latin typeface="Rockwell"/>
              </a:rPr>
              <a:t>descrição</a:t>
            </a:r>
            <a:r>
              <a:rPr lang="en-US" sz="2800" dirty="0">
                <a:latin typeface="Rockwell"/>
              </a:rPr>
              <a:t> de </a:t>
            </a:r>
            <a:r>
              <a:rPr lang="en-US" sz="2800" err="1">
                <a:latin typeface="Rockwell"/>
              </a:rPr>
              <a:t>documentos</a:t>
            </a:r>
            <a:r>
              <a:rPr lang="en-US" sz="2800" dirty="0">
                <a:latin typeface="Rockwell"/>
              </a:rPr>
              <a:t> e </a:t>
            </a:r>
            <a:r>
              <a:rPr lang="en-US" sz="2800" err="1">
                <a:latin typeface="Rockwell"/>
              </a:rPr>
              <a:t>técnicas</a:t>
            </a:r>
            <a:r>
              <a:rPr lang="en-US" sz="2800" dirty="0">
                <a:latin typeface="Rockwell"/>
              </a:rPr>
              <a:t> de </a:t>
            </a:r>
            <a:r>
              <a:rPr lang="en-US" sz="2800" err="1">
                <a:latin typeface="Rockwell"/>
              </a:rPr>
              <a:t>busca</a:t>
            </a:r>
            <a:r>
              <a:rPr lang="en-US" sz="2800" dirty="0">
                <a:latin typeface="Rockwell"/>
              </a:rPr>
              <a:t> de forma a </a:t>
            </a:r>
            <a:r>
              <a:rPr lang="en-US" sz="2800" err="1">
                <a:latin typeface="Rockwell"/>
              </a:rPr>
              <a:t>determinar</a:t>
            </a:r>
            <a:r>
              <a:rPr lang="en-US" sz="2800" dirty="0">
                <a:latin typeface="Rockwell"/>
              </a:rPr>
              <a:t> a real </a:t>
            </a:r>
            <a:r>
              <a:rPr lang="en-US" sz="2800" err="1">
                <a:latin typeface="Rockwell"/>
              </a:rPr>
              <a:t>necessidade</a:t>
            </a:r>
            <a:r>
              <a:rPr lang="en-US" sz="2800" dirty="0">
                <a:latin typeface="Rockwell"/>
              </a:rPr>
              <a:t> do </a:t>
            </a:r>
            <a:r>
              <a:rPr lang="en-US" sz="2800" err="1">
                <a:latin typeface="Rockwell"/>
              </a:rPr>
              <a:t>usuário</a:t>
            </a:r>
            <a:r>
              <a:rPr lang="en-US" sz="2800" dirty="0">
                <a:latin typeface="Rockwell"/>
              </a:rPr>
              <a:t> e </a:t>
            </a:r>
            <a:r>
              <a:rPr lang="en-US" sz="2800" err="1">
                <a:latin typeface="Rockwell"/>
              </a:rPr>
              <a:t>como</a:t>
            </a:r>
            <a:r>
              <a:rPr lang="en-US" sz="2800" dirty="0">
                <a:latin typeface="Rockwell"/>
              </a:rPr>
              <a:t> e </a:t>
            </a:r>
            <a:r>
              <a:rPr lang="en-US" sz="2800" err="1">
                <a:latin typeface="Rockwell"/>
              </a:rPr>
              <a:t>onde</a:t>
            </a:r>
            <a:r>
              <a:rPr lang="en-US" sz="2800" dirty="0">
                <a:latin typeface="Rockwell"/>
              </a:rPr>
              <a:t> </a:t>
            </a:r>
            <a:r>
              <a:rPr lang="en-US" sz="2800" err="1">
                <a:latin typeface="Rockwell"/>
              </a:rPr>
              <a:t>pode</a:t>
            </a:r>
            <a:r>
              <a:rPr lang="en-US" sz="2800" dirty="0">
                <a:latin typeface="Rockwell"/>
              </a:rPr>
              <a:t> </a:t>
            </a:r>
            <a:r>
              <a:rPr lang="en-US" sz="2800" err="1">
                <a:latin typeface="Rockwell"/>
              </a:rPr>
              <a:t>ser</a:t>
            </a:r>
            <a:r>
              <a:rPr lang="en-US" sz="2800" dirty="0">
                <a:latin typeface="Rockwell"/>
              </a:rPr>
              <a:t> </a:t>
            </a:r>
            <a:r>
              <a:rPr lang="en-US" sz="2800" err="1">
                <a:latin typeface="Rockwell"/>
              </a:rPr>
              <a:t>buscado</a:t>
            </a:r>
            <a:r>
              <a:rPr lang="en-US" sz="2800" dirty="0">
                <a:latin typeface="Rockwell"/>
              </a:rPr>
              <a:t> para </a:t>
            </a:r>
            <a:r>
              <a:rPr lang="en-US" sz="2800" err="1">
                <a:latin typeface="Rockwell"/>
              </a:rPr>
              <a:t>satisfazê</a:t>
            </a:r>
            <a:r>
              <a:rPr lang="en-US" sz="2800" dirty="0">
                <a:latin typeface="Rockwell"/>
              </a:rPr>
              <a:t>-la, é </a:t>
            </a:r>
            <a:r>
              <a:rPr lang="en-US" sz="2800" err="1">
                <a:latin typeface="Rockwell"/>
              </a:rPr>
              <a:t>claro</a:t>
            </a:r>
            <a:r>
              <a:rPr lang="en-US" sz="2800" dirty="0">
                <a:latin typeface="Rockwell"/>
              </a:rPr>
              <a:t>, </a:t>
            </a:r>
            <a:r>
              <a:rPr lang="en-US" sz="2800" err="1">
                <a:latin typeface="Rockwell"/>
              </a:rPr>
              <a:t>através</a:t>
            </a:r>
            <a:r>
              <a:rPr lang="en-US" sz="2800" dirty="0">
                <a:latin typeface="Rockwell"/>
              </a:rPr>
              <a:t> de </a:t>
            </a:r>
            <a:r>
              <a:rPr lang="en-US" sz="2800" err="1">
                <a:latin typeface="Rockwell"/>
              </a:rPr>
              <a:t>diálogo</a:t>
            </a:r>
            <a:r>
              <a:rPr lang="en-US" sz="2800" dirty="0">
                <a:latin typeface="Rockwell"/>
              </a:rPr>
              <a:t> e de </a:t>
            </a:r>
            <a:r>
              <a:rPr lang="en-US" sz="2800" err="1">
                <a:latin typeface="Rockwell"/>
              </a:rPr>
              <a:t>uma</a:t>
            </a:r>
            <a:r>
              <a:rPr lang="en-US" sz="2800" dirty="0">
                <a:latin typeface="Rockwell"/>
              </a:rPr>
              <a:t> </a:t>
            </a:r>
            <a:r>
              <a:rPr lang="en-US" sz="2800" err="1">
                <a:latin typeface="Rockwell"/>
              </a:rPr>
              <a:t>busca</a:t>
            </a:r>
            <a:r>
              <a:rPr lang="en-US" sz="2800" dirty="0">
                <a:latin typeface="Rockwell"/>
              </a:rPr>
              <a:t> </a:t>
            </a:r>
            <a:r>
              <a:rPr lang="en-US" sz="2800" err="1">
                <a:latin typeface="Rockwell"/>
              </a:rPr>
              <a:t>igualmente</a:t>
            </a:r>
            <a:r>
              <a:rPr lang="en-US" sz="2800" dirty="0">
                <a:latin typeface="Rockwell"/>
              </a:rPr>
              <a:t> </a:t>
            </a:r>
            <a:r>
              <a:rPr lang="en-US" sz="2800" err="1">
                <a:latin typeface="Rockwell"/>
              </a:rPr>
              <a:t>interativos</a:t>
            </a:r>
            <a:r>
              <a:rPr lang="en-US" sz="2800" dirty="0">
                <a:latin typeface="Rockwell"/>
              </a:rPr>
              <a:t>.</a:t>
            </a:r>
            <a:endParaRPr sz="2800">
              <a:latin typeface="Rockwell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Rockwell"/>
              </a:rPr>
              <a:t> (JONES, 1991)</a:t>
            </a:r>
            <a:endParaRPr sz="2800">
              <a:latin typeface="Rockwell"/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092479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942893835"/>
              </p:ext>
            </p:extLst>
          </p:nvPr>
        </p:nvSpPr>
        <p:spPr/>
        <p:txBody>
          <a:bodyPr/>
          <a:lstStyle/>
          <a:p>
            <a:r>
              <a:rPr lang="pt-BR" dirty="0">
                <a:latin typeface="Rockwell"/>
              </a:rPr>
              <a:t>Consideraçõe</a:t>
            </a:r>
            <a:r>
              <a:rPr lang="pt-BR" dirty="0"/>
              <a:t>s</a:t>
            </a:r>
            <a:endParaRPr lang="pt-BR" dirty="0" err="1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042593540"/>
              </p:ext>
            </p:extLst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>
              <a:buNone/>
            </a:pPr>
            <a:r>
              <a:rPr lang="pt-BR" dirty="0">
                <a:solidFill>
                  <a:srgbClr val="222222"/>
                </a:solidFill>
                <a:latin typeface="Arial"/>
                <a:cs typeface="Arial"/>
              </a:rPr>
              <a:t>  </a:t>
            </a:r>
            <a:r>
              <a:rPr lang="pt-BR" dirty="0">
                <a:solidFill>
                  <a:srgbClr val="000000"/>
                </a:solidFill>
                <a:latin typeface="Rockwell"/>
                <a:cs typeface="Arial"/>
              </a:rPr>
              <a:t>Com a crescente proliferação de documentos produzidos a partir da Segunda Guerra mundial, houve também um aumento significativo na classificação, catalogação e indexação destes para um futuro resgate dessas informações. A Inteligência Artificial surge nesse contexto pós guerra como uma ferramenta capaz de viabilizar toda uma estrutura organizada de pesquisa, através de algoritmos que imitam o funcionamento do cérebro humano e permite a evolução desses documentos frente à adaptação ao seu ambiente que é a pesquisa do usuário, tal como ocorre na biologia com a teoria da evolução natural.  Esses mecanismos otimizam tanto o armazenamento quanto o resgate de informações e documentos para pesquisa.</a:t>
            </a:r>
            <a:endParaRPr lang="pt-BR" dirty="0">
              <a:solidFill>
                <a:srgbClr val="00000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246946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846540876"/>
              </p:ext>
            </p:extLst>
          </p:nvPr>
        </p:nvSpPr>
        <p:spPr/>
        <p:txBody>
          <a:bodyPr/>
          <a:lstStyle/>
          <a:p>
            <a:r>
              <a:rPr lang="pt-BR" dirty="0">
                <a:latin typeface="Rockwell"/>
              </a:rPr>
              <a:t>Referências bibliográficas: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671272963"/>
              </p:ext>
            </p:extLst>
          </p:nvPr>
        </p:nvSpPr>
        <p:spPr>
          <a:xfrm>
            <a:off x="838200" y="1535619"/>
            <a:ext cx="10515600" cy="483978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just"/>
            <a:r>
              <a:rPr lang="pt-BR" b="1" dirty="0">
                <a:latin typeface="Rockwell"/>
                <a:cs typeface="Arial"/>
              </a:rPr>
              <a:t>ARAÚJO</a:t>
            </a:r>
            <a:r>
              <a:rPr lang="pt-BR" dirty="0">
                <a:latin typeface="Rockwell"/>
                <a:cs typeface="Arial"/>
              </a:rPr>
              <a:t>, Ana Cláudia Gouveia. </a:t>
            </a:r>
            <a:r>
              <a:rPr lang="pt-BR" b="1" dirty="0">
                <a:latin typeface="Rockwell"/>
                <a:cs typeface="Arial"/>
              </a:rPr>
              <a:t>Tratamento e Organização de Recursos Eletrônicos e Audiovisuais</a:t>
            </a:r>
            <a:r>
              <a:rPr lang="pt-BR" dirty="0">
                <a:latin typeface="Rockwell"/>
                <a:cs typeface="Arial"/>
              </a:rPr>
              <a:t>. 2014. Disponível em: &lt;https://sisacad.educacao.pe.gov.br/</a:t>
            </a:r>
            <a:r>
              <a:rPr lang="pt-BR" dirty="0" err="1">
                <a:latin typeface="Rockwell"/>
                <a:cs typeface="Arial"/>
              </a:rPr>
              <a:t>bibliotecavirtual</a:t>
            </a:r>
            <a:r>
              <a:rPr lang="pt-BR" dirty="0">
                <a:latin typeface="Rockwell"/>
                <a:cs typeface="Arial"/>
              </a:rPr>
              <a:t>/</a:t>
            </a:r>
            <a:r>
              <a:rPr lang="pt-BR" dirty="0" err="1">
                <a:latin typeface="Rockwell"/>
                <a:cs typeface="Arial"/>
              </a:rPr>
              <a:t>bibliotecavirtual</a:t>
            </a:r>
            <a:r>
              <a:rPr lang="pt-BR" dirty="0">
                <a:latin typeface="Rockwell"/>
                <a:cs typeface="Arial"/>
              </a:rPr>
              <a:t>/texto/CadernoTratamentoeOrganiza_C_eodeRecursosEletr_EnicoseAudiovisuais2014.1.pdf&gt; Acesso em 28 d junho de 2017</a:t>
            </a:r>
            <a:endParaRPr lang="pt-BR">
              <a:latin typeface="Rockwell"/>
              <a:cs typeface="Arial"/>
            </a:endParaRPr>
          </a:p>
          <a:p>
            <a:pPr algn="just"/>
            <a:r>
              <a:rPr lang="pt-BR" b="1" dirty="0">
                <a:latin typeface="Rockwell"/>
                <a:cs typeface="Arial"/>
              </a:rPr>
              <a:t>BORKO</a:t>
            </a:r>
            <a:r>
              <a:rPr lang="pt-BR" dirty="0">
                <a:latin typeface="Rockwell"/>
                <a:cs typeface="Arial"/>
              </a:rPr>
              <a:t>, Harold. </a:t>
            </a:r>
            <a:r>
              <a:rPr lang="pt-BR" dirty="0" err="1">
                <a:latin typeface="Rockwell"/>
                <a:cs typeface="Arial"/>
              </a:rPr>
              <a:t>Information</a:t>
            </a:r>
            <a:r>
              <a:rPr lang="pt-BR" dirty="0">
                <a:latin typeface="Rockwell"/>
                <a:cs typeface="Arial"/>
              </a:rPr>
              <a:t> </a:t>
            </a:r>
            <a:r>
              <a:rPr lang="pt-BR" dirty="0" err="1">
                <a:latin typeface="Rockwell"/>
                <a:cs typeface="Arial"/>
              </a:rPr>
              <a:t>science</a:t>
            </a:r>
            <a:r>
              <a:rPr lang="pt-BR" dirty="0">
                <a:latin typeface="Rockwell"/>
                <a:cs typeface="Arial"/>
              </a:rPr>
              <a:t>: </a:t>
            </a:r>
            <a:r>
              <a:rPr lang="pt-BR" dirty="0" err="1">
                <a:latin typeface="Rockwell"/>
                <a:cs typeface="Arial"/>
              </a:rPr>
              <a:t>what</a:t>
            </a:r>
            <a:r>
              <a:rPr lang="pt-BR" dirty="0">
                <a:latin typeface="Rockwell"/>
                <a:cs typeface="Arial"/>
              </a:rPr>
              <a:t> </a:t>
            </a:r>
            <a:r>
              <a:rPr lang="pt-BR" dirty="0" err="1">
                <a:latin typeface="Rockwell"/>
                <a:cs typeface="Arial"/>
              </a:rPr>
              <a:t>is</a:t>
            </a:r>
            <a:r>
              <a:rPr lang="pt-BR" dirty="0">
                <a:latin typeface="Rockwell"/>
                <a:cs typeface="Arial"/>
              </a:rPr>
              <a:t> it? American </a:t>
            </a:r>
            <a:r>
              <a:rPr lang="pt-BR" dirty="0" err="1">
                <a:latin typeface="Rockwell"/>
                <a:cs typeface="Arial"/>
              </a:rPr>
              <a:t>Documentation</a:t>
            </a:r>
            <a:r>
              <a:rPr lang="pt-BR" dirty="0">
                <a:latin typeface="Rockwell"/>
                <a:cs typeface="Arial"/>
              </a:rPr>
              <a:t>,</a:t>
            </a:r>
            <a:r>
              <a:rPr lang="pt-BR" b="1" dirty="0">
                <a:latin typeface="Rockwell"/>
                <a:cs typeface="Arial"/>
              </a:rPr>
              <a:t> </a:t>
            </a:r>
            <a:r>
              <a:rPr lang="pt-BR" dirty="0">
                <a:latin typeface="Rockwell"/>
                <a:cs typeface="Arial"/>
              </a:rPr>
              <a:t>jan. 1968. 5p.</a:t>
            </a:r>
            <a:endParaRPr dirty="0">
              <a:latin typeface="Rockwell"/>
              <a:cs typeface="Arial"/>
            </a:endParaRPr>
          </a:p>
          <a:p>
            <a:pPr algn="just"/>
            <a:r>
              <a:rPr lang="en-US" b="1" dirty="0">
                <a:latin typeface="Rockwell"/>
                <a:cs typeface="Arial"/>
              </a:rPr>
              <a:t>BRAGA</a:t>
            </a:r>
            <a:r>
              <a:rPr lang="en-US" dirty="0">
                <a:latin typeface="Rockwell"/>
                <a:cs typeface="Arial"/>
              </a:rPr>
              <a:t>, G. M. </a:t>
            </a:r>
            <a:r>
              <a:rPr lang="en-US" dirty="0" err="1">
                <a:latin typeface="Rockwell"/>
                <a:cs typeface="Arial"/>
              </a:rPr>
              <a:t>Informação</a:t>
            </a:r>
            <a:r>
              <a:rPr lang="en-US" dirty="0">
                <a:latin typeface="Rockwell"/>
                <a:cs typeface="Arial"/>
              </a:rPr>
              <a:t>, </a:t>
            </a:r>
            <a:r>
              <a:rPr lang="en-US" dirty="0" err="1">
                <a:latin typeface="Rockwell"/>
                <a:cs typeface="Arial"/>
              </a:rPr>
              <a:t>ciência</a:t>
            </a:r>
            <a:r>
              <a:rPr lang="en-US" dirty="0">
                <a:latin typeface="Rockwell"/>
                <a:cs typeface="Arial"/>
              </a:rPr>
              <a:t> da </a:t>
            </a:r>
            <a:r>
              <a:rPr lang="en-US" dirty="0" err="1">
                <a:latin typeface="Rockwell"/>
                <a:cs typeface="Arial"/>
              </a:rPr>
              <a:t>informação</a:t>
            </a:r>
            <a:r>
              <a:rPr lang="en-US" dirty="0">
                <a:latin typeface="Rockwell"/>
                <a:cs typeface="Arial"/>
              </a:rPr>
              <a:t>: breves </a:t>
            </a:r>
            <a:r>
              <a:rPr lang="en-US" dirty="0" err="1">
                <a:latin typeface="Rockwell"/>
                <a:cs typeface="Arial"/>
              </a:rPr>
              <a:t>reflexões</a:t>
            </a:r>
            <a:r>
              <a:rPr lang="en-US" dirty="0">
                <a:latin typeface="Rockwell"/>
                <a:cs typeface="Arial"/>
              </a:rPr>
              <a:t> </a:t>
            </a:r>
            <a:r>
              <a:rPr lang="en-US" dirty="0" err="1">
                <a:latin typeface="Rockwell"/>
                <a:cs typeface="Arial"/>
              </a:rPr>
              <a:t>em</a:t>
            </a:r>
            <a:r>
              <a:rPr lang="en-US" dirty="0">
                <a:latin typeface="Rockwell"/>
                <a:cs typeface="Arial"/>
              </a:rPr>
              <a:t> </a:t>
            </a:r>
            <a:r>
              <a:rPr lang="en-US" dirty="0" err="1">
                <a:latin typeface="Rockwell"/>
                <a:cs typeface="Arial"/>
              </a:rPr>
              <a:t>três</a:t>
            </a:r>
            <a:r>
              <a:rPr lang="en-US" dirty="0">
                <a:latin typeface="Rockwell"/>
                <a:cs typeface="Arial"/>
              </a:rPr>
              <a:t> tempos</a:t>
            </a:r>
            <a:r>
              <a:rPr lang="en-US" b="1" dirty="0">
                <a:latin typeface="Rockwell"/>
                <a:cs typeface="Arial"/>
              </a:rPr>
              <a:t>. </a:t>
            </a:r>
            <a:r>
              <a:rPr lang="en-US" dirty="0" err="1">
                <a:latin typeface="Rockwell"/>
                <a:cs typeface="Arial"/>
              </a:rPr>
              <a:t>Ciência</a:t>
            </a:r>
            <a:r>
              <a:rPr lang="en-US" dirty="0">
                <a:latin typeface="Rockwell"/>
                <a:cs typeface="Arial"/>
              </a:rPr>
              <a:t> da </a:t>
            </a:r>
            <a:r>
              <a:rPr lang="en-US" dirty="0" err="1">
                <a:latin typeface="Rockwell"/>
                <a:cs typeface="Arial"/>
              </a:rPr>
              <a:t>Informação</a:t>
            </a:r>
            <a:r>
              <a:rPr lang="en-US" dirty="0">
                <a:latin typeface="Rockwell"/>
                <a:cs typeface="Arial"/>
              </a:rPr>
              <a:t>,</a:t>
            </a:r>
            <a:r>
              <a:rPr lang="en-US" b="1" dirty="0">
                <a:latin typeface="Rockwell"/>
                <a:cs typeface="Arial"/>
              </a:rPr>
              <a:t> </a:t>
            </a:r>
            <a:r>
              <a:rPr lang="en-US" dirty="0">
                <a:latin typeface="Rockwell"/>
                <a:cs typeface="Arial"/>
              </a:rPr>
              <a:t>v.24, n. 1, 1995. </a:t>
            </a:r>
            <a:r>
              <a:rPr lang="en-US" dirty="0" err="1">
                <a:latin typeface="Rockwell"/>
                <a:cs typeface="Arial"/>
              </a:rPr>
              <a:t>Disponível</a:t>
            </a:r>
            <a:r>
              <a:rPr lang="en-US" dirty="0">
                <a:latin typeface="Rockwell"/>
                <a:cs typeface="Arial"/>
              </a:rPr>
              <a:t> </a:t>
            </a:r>
            <a:r>
              <a:rPr lang="en-US" dirty="0" err="1">
                <a:latin typeface="Rockwell"/>
                <a:cs typeface="Arial"/>
              </a:rPr>
              <a:t>em</a:t>
            </a:r>
            <a:r>
              <a:rPr lang="en-US" dirty="0">
                <a:latin typeface="Rockwell"/>
                <a:cs typeface="Arial"/>
              </a:rPr>
              <a:t>:</a:t>
            </a:r>
            <a:r>
              <a:rPr lang="en-US" b="1" dirty="0">
                <a:latin typeface="Rockwell"/>
                <a:cs typeface="Arial"/>
              </a:rPr>
              <a:t> </a:t>
            </a:r>
            <a:r>
              <a:rPr lang="en-US" dirty="0">
                <a:latin typeface="Rockwell"/>
                <a:cs typeface="Arial"/>
              </a:rPr>
              <a:t>http://revista.ibict.br/ciinf/article/view/612/614 </a:t>
            </a:r>
            <a:r>
              <a:rPr lang="en-US" dirty="0" err="1">
                <a:latin typeface="Rockwell"/>
                <a:cs typeface="Arial"/>
              </a:rPr>
              <a:t>Acesso</a:t>
            </a:r>
            <a:r>
              <a:rPr lang="en-US" dirty="0">
                <a:latin typeface="Rockwell"/>
                <a:cs typeface="Arial"/>
              </a:rPr>
              <a:t> </a:t>
            </a:r>
            <a:r>
              <a:rPr lang="en-US" dirty="0" err="1">
                <a:latin typeface="Rockwell"/>
                <a:cs typeface="Arial"/>
              </a:rPr>
              <a:t>em</a:t>
            </a:r>
            <a:r>
              <a:rPr lang="en-US" dirty="0">
                <a:latin typeface="Rockwell"/>
                <a:cs typeface="Arial"/>
              </a:rPr>
              <a:t>: 25 </a:t>
            </a:r>
            <a:r>
              <a:rPr lang="en-US" dirty="0" err="1">
                <a:latin typeface="Rockwell"/>
                <a:cs typeface="Arial"/>
              </a:rPr>
              <a:t>maio</a:t>
            </a:r>
            <a:r>
              <a:rPr lang="en-US" dirty="0">
                <a:latin typeface="Rockwell"/>
                <a:cs typeface="Arial"/>
              </a:rPr>
              <a:t> 2017</a:t>
            </a:r>
            <a:endParaRPr lang="en-US" dirty="0">
              <a:latin typeface="Calibri"/>
              <a:cs typeface="Arial"/>
            </a:endParaRPr>
          </a:p>
          <a:p>
            <a:pPr algn="just"/>
            <a:r>
              <a:rPr lang="en-US" b="1" dirty="0">
                <a:latin typeface="Rockwell"/>
                <a:cs typeface="Arial"/>
              </a:rPr>
              <a:t>CÓDIGO de </a:t>
            </a:r>
            <a:r>
              <a:rPr lang="en-US" b="1" dirty="0" err="1">
                <a:latin typeface="Rockwell"/>
                <a:cs typeface="Arial"/>
              </a:rPr>
              <a:t>catalogação</a:t>
            </a:r>
            <a:r>
              <a:rPr lang="en-US" b="1" dirty="0">
                <a:latin typeface="Rockwell"/>
                <a:cs typeface="Arial"/>
              </a:rPr>
              <a:t> </a:t>
            </a:r>
            <a:r>
              <a:rPr lang="en-US" b="1" dirty="0" err="1">
                <a:latin typeface="Rockwell"/>
                <a:cs typeface="Arial"/>
              </a:rPr>
              <a:t>anglo</a:t>
            </a:r>
            <a:r>
              <a:rPr lang="en-US" b="1" dirty="0">
                <a:latin typeface="Rockwell"/>
                <a:cs typeface="Arial"/>
              </a:rPr>
              <a:t>-americano</a:t>
            </a:r>
            <a:r>
              <a:rPr lang="en-US" dirty="0">
                <a:latin typeface="Rockwell"/>
                <a:cs typeface="Arial"/>
              </a:rPr>
              <a:t>. </a:t>
            </a:r>
            <a:r>
              <a:rPr lang="en-US" dirty="0" err="1">
                <a:latin typeface="Rockwell"/>
                <a:cs typeface="Arial"/>
              </a:rPr>
              <a:t>Preparado</a:t>
            </a:r>
            <a:r>
              <a:rPr lang="en-US" dirty="0">
                <a:latin typeface="Rockwell"/>
                <a:cs typeface="Arial"/>
              </a:rPr>
              <a:t> sob a </a:t>
            </a:r>
            <a:r>
              <a:rPr lang="en-US" dirty="0" err="1">
                <a:latin typeface="Rockwell"/>
                <a:cs typeface="Arial"/>
              </a:rPr>
              <a:t>direção</a:t>
            </a:r>
            <a:r>
              <a:rPr lang="en-US" dirty="0">
                <a:latin typeface="Rockwell"/>
                <a:cs typeface="Arial"/>
              </a:rPr>
              <a:t> de The Joint Steering Committee for Revision of AACR; trad. </a:t>
            </a:r>
            <a:r>
              <a:rPr lang="en-US" dirty="0" err="1">
                <a:latin typeface="Rockwell"/>
                <a:cs typeface="Arial"/>
              </a:rPr>
              <a:t>Federação</a:t>
            </a:r>
            <a:r>
              <a:rPr lang="en-US" dirty="0">
                <a:latin typeface="Rockwell"/>
                <a:cs typeface="Arial"/>
              </a:rPr>
              <a:t> </a:t>
            </a:r>
            <a:r>
              <a:rPr lang="en-US" dirty="0" err="1">
                <a:latin typeface="Rockwell"/>
                <a:cs typeface="Arial"/>
              </a:rPr>
              <a:t>Brasileira</a:t>
            </a:r>
            <a:r>
              <a:rPr lang="en-US" dirty="0">
                <a:latin typeface="Rockwell"/>
                <a:cs typeface="Arial"/>
              </a:rPr>
              <a:t> de </a:t>
            </a:r>
            <a:r>
              <a:rPr lang="en-US" dirty="0" err="1">
                <a:latin typeface="Rockwell"/>
                <a:cs typeface="Arial"/>
              </a:rPr>
              <a:t>Associações</a:t>
            </a:r>
            <a:r>
              <a:rPr lang="en-US" dirty="0">
                <a:latin typeface="Rockwell"/>
                <a:cs typeface="Arial"/>
              </a:rPr>
              <a:t> de </a:t>
            </a:r>
            <a:r>
              <a:rPr lang="en-US" dirty="0" err="1">
                <a:latin typeface="Rockwell"/>
                <a:cs typeface="Arial"/>
              </a:rPr>
              <a:t>Bibliotecários</a:t>
            </a:r>
            <a:r>
              <a:rPr lang="en-US" dirty="0">
                <a:latin typeface="Rockwell"/>
                <a:cs typeface="Arial"/>
              </a:rPr>
              <a:t>, </a:t>
            </a:r>
            <a:r>
              <a:rPr lang="en-US" dirty="0" err="1">
                <a:latin typeface="Rockwell"/>
                <a:cs typeface="Arial"/>
              </a:rPr>
              <a:t>Cientistas</a:t>
            </a:r>
            <a:r>
              <a:rPr lang="en-US" dirty="0">
                <a:latin typeface="Rockwell"/>
                <a:cs typeface="Arial"/>
              </a:rPr>
              <a:t> da </a:t>
            </a:r>
            <a:r>
              <a:rPr lang="en-US" dirty="0" err="1">
                <a:latin typeface="Rockwell"/>
                <a:cs typeface="Arial"/>
              </a:rPr>
              <a:t>Informação</a:t>
            </a:r>
            <a:r>
              <a:rPr lang="en-US" dirty="0">
                <a:latin typeface="Rockwell"/>
                <a:cs typeface="Arial"/>
              </a:rPr>
              <a:t> e </a:t>
            </a:r>
            <a:r>
              <a:rPr lang="en-US" dirty="0" err="1">
                <a:latin typeface="Rockwell"/>
                <a:cs typeface="Arial"/>
              </a:rPr>
              <a:t>Instituições</a:t>
            </a:r>
            <a:r>
              <a:rPr lang="en-US" dirty="0">
                <a:latin typeface="Rockwell"/>
                <a:cs typeface="Arial"/>
              </a:rPr>
              <a:t> (FEBAB). 2. ed., rev. 2002. São Paulo: FEBAB, 2004. 1. v. 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endParaRPr lang="en-US"/>
          </a:p>
          <a:p>
            <a:endParaRPr lang="pt-BR" dirty="0">
              <a:latin typeface="Rockwell"/>
            </a:endParaRPr>
          </a:p>
          <a:p>
            <a:endParaRPr lang="pt-BR" dirty="0">
              <a:solidFill>
                <a:srgbClr val="000000"/>
              </a:solidFill>
              <a:latin typeface="Rockwell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26499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7812"/>
          </a:xfrm>
        </p:spPr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450633578"/>
              </p:ext>
            </p:extLst>
          </p:nvPr>
        </p:nvSpPr>
        <p:spPr>
          <a:xfrm>
            <a:off x="866775" y="695325"/>
            <a:ext cx="10515600" cy="565636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pt-BR" b="1" dirty="0">
                <a:latin typeface="Rockwell"/>
                <a:cs typeface="Arial"/>
              </a:rPr>
              <a:t>CUNHA</a:t>
            </a:r>
            <a:r>
              <a:rPr lang="pt-BR" dirty="0">
                <a:latin typeface="Rockwell"/>
                <a:cs typeface="Arial"/>
              </a:rPr>
              <a:t>, M. B. da; CAVALCANTI, </a:t>
            </a:r>
            <a:r>
              <a:rPr lang="pt-BR" dirty="0" err="1">
                <a:latin typeface="Rockwell"/>
                <a:cs typeface="Arial"/>
              </a:rPr>
              <a:t>Cordélia</a:t>
            </a:r>
            <a:r>
              <a:rPr lang="pt-BR" dirty="0">
                <a:latin typeface="Rockwell"/>
                <a:cs typeface="Arial"/>
              </a:rPr>
              <a:t> Robalinho de Oliveira. </a:t>
            </a:r>
            <a:r>
              <a:rPr lang="pt-BR" b="1" dirty="0">
                <a:latin typeface="Rockwell"/>
                <a:cs typeface="Arial"/>
              </a:rPr>
              <a:t>Dicionário de Biblioteconomia e Arquivologia</a:t>
            </a:r>
            <a:r>
              <a:rPr lang="pt-BR" dirty="0">
                <a:latin typeface="Rockwell"/>
                <a:cs typeface="Arial"/>
              </a:rPr>
              <a:t>. Brasília: </a:t>
            </a:r>
            <a:r>
              <a:rPr lang="pt-BR" dirty="0" err="1">
                <a:latin typeface="Rockwell"/>
                <a:cs typeface="Arial"/>
              </a:rPr>
              <a:t>Briquet</a:t>
            </a:r>
            <a:r>
              <a:rPr lang="pt-BR" dirty="0">
                <a:latin typeface="Rockwell"/>
                <a:cs typeface="Arial"/>
              </a:rPr>
              <a:t> de Lemos, 2008, 451 p.</a:t>
            </a:r>
            <a:endParaRPr lang="pt-BR">
              <a:latin typeface="Rockwell"/>
            </a:endParaRPr>
          </a:p>
          <a:p>
            <a:pPr algn="just"/>
            <a:r>
              <a:rPr lang="pt-BR" b="1" dirty="0">
                <a:latin typeface="Rockwell"/>
                <a:cs typeface="Arial"/>
              </a:rPr>
              <a:t>DIAS</a:t>
            </a:r>
            <a:r>
              <a:rPr lang="pt-BR" dirty="0">
                <a:latin typeface="Rockwell"/>
                <a:cs typeface="Arial"/>
              </a:rPr>
              <a:t>, Camila </a:t>
            </a:r>
            <a:r>
              <a:rPr lang="pt-BR" dirty="0" err="1">
                <a:latin typeface="Rockwell"/>
                <a:cs typeface="Arial"/>
              </a:rPr>
              <a:t>Atan</a:t>
            </a:r>
            <a:r>
              <a:rPr lang="pt-BR" dirty="0">
                <a:latin typeface="Rockwell"/>
                <a:cs typeface="Arial"/>
              </a:rPr>
              <a:t> Morgado. </a:t>
            </a:r>
            <a:r>
              <a:rPr lang="pt-BR" b="1" dirty="0">
                <a:latin typeface="Rockwell"/>
                <a:cs typeface="Arial"/>
              </a:rPr>
              <a:t>Pesquisas em inteligência artificial: uma análise na biblioteconomia brasileira</a:t>
            </a:r>
            <a:r>
              <a:rPr lang="pt-BR" dirty="0">
                <a:latin typeface="Rockwell"/>
                <a:cs typeface="Arial"/>
              </a:rPr>
              <a:t>. 2015. 94 f., il. Monografia (Bacharelado em Biblioteconomia)—Universidade de Brasília, Brasília, 2015. Disponível em &lt;http://bdm.unb.br/</a:t>
            </a:r>
            <a:r>
              <a:rPr lang="pt-BR" dirty="0" err="1">
                <a:latin typeface="Rockwell"/>
                <a:cs typeface="Arial"/>
              </a:rPr>
              <a:t>handle</a:t>
            </a:r>
            <a:r>
              <a:rPr lang="pt-BR" dirty="0">
                <a:latin typeface="Rockwell"/>
                <a:cs typeface="Arial"/>
              </a:rPr>
              <a:t>/10483/11199&gt; Acesso em 28 de junho de 2017. </a:t>
            </a:r>
            <a:endParaRPr>
              <a:latin typeface="Rockwell"/>
            </a:endParaRPr>
          </a:p>
          <a:p>
            <a:pPr algn="just"/>
            <a:r>
              <a:rPr lang="en-US" b="1" dirty="0">
                <a:latin typeface="Rockwell"/>
                <a:cs typeface="Arial"/>
              </a:rPr>
              <a:t>FERNEDA</a:t>
            </a:r>
            <a:r>
              <a:rPr lang="en-US" dirty="0">
                <a:latin typeface="Rockwell"/>
                <a:cs typeface="Arial"/>
              </a:rPr>
              <a:t>, E. </a:t>
            </a:r>
            <a:r>
              <a:rPr lang="en-US" b="1" dirty="0" err="1">
                <a:latin typeface="Rockwell"/>
                <a:cs typeface="Arial"/>
              </a:rPr>
              <a:t>Recuperação</a:t>
            </a:r>
            <a:r>
              <a:rPr lang="en-US" b="1" dirty="0">
                <a:latin typeface="Rockwell"/>
                <a:cs typeface="Arial"/>
              </a:rPr>
              <a:t> da </a:t>
            </a:r>
            <a:r>
              <a:rPr lang="en-US" b="1" dirty="0" err="1">
                <a:latin typeface="Rockwell"/>
                <a:cs typeface="Arial"/>
              </a:rPr>
              <a:t>Informação</a:t>
            </a:r>
            <a:r>
              <a:rPr lang="en-US" dirty="0">
                <a:latin typeface="Rockwell"/>
                <a:cs typeface="Arial"/>
              </a:rPr>
              <a:t> : </a:t>
            </a:r>
            <a:r>
              <a:rPr lang="en-US" dirty="0" err="1">
                <a:latin typeface="Rockwell"/>
                <a:cs typeface="Arial"/>
              </a:rPr>
              <a:t>análise</a:t>
            </a:r>
            <a:r>
              <a:rPr lang="en-US" dirty="0">
                <a:latin typeface="Rockwell"/>
                <a:cs typeface="Arial"/>
              </a:rPr>
              <a:t> </a:t>
            </a:r>
            <a:r>
              <a:rPr lang="en-US" dirty="0" err="1">
                <a:latin typeface="Rockwell"/>
                <a:cs typeface="Arial"/>
              </a:rPr>
              <a:t>sobre</a:t>
            </a:r>
            <a:r>
              <a:rPr lang="en-US" dirty="0">
                <a:latin typeface="Rockwell"/>
                <a:cs typeface="Arial"/>
              </a:rPr>
              <a:t> a </a:t>
            </a:r>
            <a:r>
              <a:rPr lang="en-US" dirty="0" err="1">
                <a:latin typeface="Rockwell"/>
                <a:cs typeface="Arial"/>
              </a:rPr>
              <a:t>contribuição</a:t>
            </a:r>
            <a:r>
              <a:rPr lang="en-US" dirty="0">
                <a:latin typeface="Rockwell"/>
                <a:cs typeface="Arial"/>
              </a:rPr>
              <a:t> da  </a:t>
            </a:r>
            <a:r>
              <a:rPr lang="en-US" dirty="0" err="1">
                <a:latin typeface="Rockwell"/>
                <a:cs typeface="Arial"/>
              </a:rPr>
              <a:t>Ciência</a:t>
            </a:r>
            <a:r>
              <a:rPr lang="en-US" dirty="0">
                <a:latin typeface="Rockwell"/>
                <a:cs typeface="Arial"/>
              </a:rPr>
              <a:t> da </a:t>
            </a:r>
            <a:r>
              <a:rPr lang="en-US" dirty="0" err="1">
                <a:latin typeface="Rockwell"/>
                <a:cs typeface="Arial"/>
              </a:rPr>
              <a:t>Computação</a:t>
            </a:r>
            <a:r>
              <a:rPr lang="en-US" dirty="0">
                <a:latin typeface="Rockwell"/>
                <a:cs typeface="Arial"/>
              </a:rPr>
              <a:t> para a </a:t>
            </a:r>
            <a:r>
              <a:rPr lang="en-US" dirty="0" err="1">
                <a:latin typeface="Rockwell"/>
                <a:cs typeface="Arial"/>
              </a:rPr>
              <a:t>Ciência</a:t>
            </a:r>
            <a:r>
              <a:rPr lang="en-US" dirty="0">
                <a:latin typeface="Rockwell"/>
                <a:cs typeface="Arial"/>
              </a:rPr>
              <a:t> da </a:t>
            </a:r>
            <a:r>
              <a:rPr lang="en-US" dirty="0" err="1">
                <a:latin typeface="Rockwell"/>
                <a:cs typeface="Arial"/>
              </a:rPr>
              <a:t>Informação</a:t>
            </a:r>
            <a:r>
              <a:rPr lang="en-US" dirty="0">
                <a:latin typeface="Rockwell"/>
                <a:cs typeface="Arial"/>
              </a:rPr>
              <a:t>, 2003. </a:t>
            </a:r>
            <a:r>
              <a:rPr lang="en-US" dirty="0" err="1">
                <a:latin typeface="Rockwell"/>
                <a:cs typeface="Arial"/>
              </a:rPr>
              <a:t>Disponível</a:t>
            </a:r>
            <a:r>
              <a:rPr lang="en-US" dirty="0">
                <a:latin typeface="Rockwell"/>
                <a:cs typeface="Arial"/>
              </a:rPr>
              <a:t> </a:t>
            </a:r>
            <a:r>
              <a:rPr lang="en-US" dirty="0" err="1">
                <a:latin typeface="Rockwell"/>
                <a:cs typeface="Arial"/>
              </a:rPr>
              <a:t>em</a:t>
            </a:r>
            <a:r>
              <a:rPr lang="en-US" dirty="0">
                <a:latin typeface="Rockwell"/>
                <a:cs typeface="Arial"/>
              </a:rPr>
              <a:t> &lt;http://www.cpap.embrapa.br/teses/online/TSE07.pdf&gt;. </a:t>
            </a:r>
            <a:r>
              <a:rPr lang="en-US" dirty="0" err="1">
                <a:latin typeface="Rockwell"/>
                <a:cs typeface="Arial"/>
              </a:rPr>
              <a:t>Acesso</a:t>
            </a:r>
            <a:r>
              <a:rPr lang="en-US" dirty="0">
                <a:latin typeface="Rockwell"/>
                <a:cs typeface="Arial"/>
              </a:rPr>
              <a:t> </a:t>
            </a:r>
            <a:r>
              <a:rPr lang="en-US" dirty="0" err="1">
                <a:latin typeface="Rockwell"/>
                <a:cs typeface="Arial"/>
              </a:rPr>
              <a:t>em</a:t>
            </a:r>
            <a:r>
              <a:rPr lang="en-US" dirty="0">
                <a:latin typeface="Rockwell"/>
                <a:cs typeface="Arial"/>
              </a:rPr>
              <a:t> 29 de </a:t>
            </a:r>
            <a:r>
              <a:rPr lang="en-US" dirty="0" err="1">
                <a:latin typeface="Rockwell"/>
                <a:cs typeface="Arial"/>
              </a:rPr>
              <a:t>junho</a:t>
            </a:r>
            <a:r>
              <a:rPr lang="en-US" dirty="0">
                <a:latin typeface="Rockwell"/>
                <a:cs typeface="Arial"/>
              </a:rPr>
              <a:t>  de 2017.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610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51407424"/>
              </p:ext>
            </p:extLst>
          </p:nvPr>
        </p:nvSpPr>
        <p:spPr/>
        <p:txBody>
          <a:bodyPr/>
          <a:lstStyle/>
          <a:p>
            <a:r>
              <a:rPr lang="pt-BR" dirty="0">
                <a:latin typeface="Rockwell"/>
              </a:rPr>
              <a:t>Recursos Eletrônicos</a:t>
            </a: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717346615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buNone/>
            </a:pPr>
            <a:r>
              <a:rPr lang="pt-BR" dirty="0"/>
              <a:t> </a:t>
            </a:r>
            <a:r>
              <a:rPr lang="pt-BR" b="1" dirty="0"/>
              <a:t>O que são?</a:t>
            </a:r>
          </a:p>
          <a:p>
            <a:pPr algn="just">
              <a:buNone/>
            </a:pPr>
            <a:r>
              <a:rPr lang="pt-BR" dirty="0">
                <a:latin typeface="Rockwell"/>
              </a:rPr>
              <a:t> O Código AACR2 (2002) diz que “consistem de dados (informações que representam números, texto, gráficos, imagens, imagens em movimento, mapas, música, sons, etc.), programas (instruções etc. que processam o dado para uso), ou combinações de dados e</a:t>
            </a:r>
            <a:r>
              <a:rPr lang="pt-BR" dirty="0">
                <a:latin typeface="Rockwell"/>
                <a:cs typeface="+mn-ea"/>
              </a:rPr>
              <a:t> </a:t>
            </a:r>
            <a:r>
              <a:rPr lang="pt-BR" dirty="0">
                <a:latin typeface="Rockwell"/>
              </a:rPr>
              <a:t>programas.” Ou seja, referem‐se a bases de dados em DVD, programas interativos, programas de computador. Hoje em dia, é mais apropriado</a:t>
            </a:r>
            <a:r>
              <a:rPr lang="pt-BR" dirty="0">
                <a:latin typeface="Rockwell"/>
                <a:cs typeface="+mn-ea"/>
              </a:rPr>
              <a:t> </a:t>
            </a:r>
            <a:r>
              <a:rPr lang="pt-BR" dirty="0">
                <a:latin typeface="Rockwell"/>
              </a:rPr>
              <a:t>chamar de documentos digitais.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231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387635495"/>
              </p:ext>
            </p:extLst>
          </p:nvPr>
        </p:nvSpPr>
        <p:spPr/>
        <p:txBody>
          <a:bodyPr/>
          <a:lstStyle/>
          <a:p>
            <a:pPr algn="just"/>
            <a:r>
              <a:rPr lang="pt-BR" dirty="0">
                <a:latin typeface="Rockwell"/>
              </a:rPr>
              <a:t>Os recursos eletrônicos podem ser: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971102242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pt-BR" dirty="0">
              <a:latin typeface="Rockwell"/>
              <a:cs typeface="+mn-ea"/>
            </a:endParaRPr>
          </a:p>
          <a:p>
            <a:pPr algn="just"/>
            <a:r>
              <a:rPr lang="pt-BR" dirty="0">
                <a:latin typeface="Rockwell"/>
                <a:cs typeface="+mn-ea"/>
              </a:rPr>
              <a:t>Digitais: criados diretamente em formato digital;</a:t>
            </a:r>
          </a:p>
          <a:p>
            <a:pPr algn="just"/>
            <a:r>
              <a:rPr lang="pt-BR" dirty="0">
                <a:latin typeface="Rockwell"/>
              </a:rPr>
              <a:t>Digitalizados: levados a formato digital através de um </a:t>
            </a:r>
            <a:r>
              <a:rPr lang="pt-BR" i="1" dirty="0">
                <a:latin typeface="Rockwell"/>
              </a:rPr>
              <a:t>scanner </a:t>
            </a:r>
            <a:r>
              <a:rPr lang="pt-BR" dirty="0">
                <a:latin typeface="Rockwell"/>
              </a:rPr>
              <a:t>ou similar, a partir de um documento impresso ou audiovisual;</a:t>
            </a:r>
          </a:p>
        </p:txBody>
      </p:sp>
    </p:spTree>
    <p:extLst>
      <p:ext uri="{BB962C8B-B14F-4D97-AF65-F5344CB8AC3E}">
        <p14:creationId xmlns:p14="http://schemas.microsoft.com/office/powerpoint/2010/main" val="136942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961294086"/>
              </p:ext>
            </p:extLst>
          </p:nvPr>
        </p:nvSpPr>
        <p:spPr/>
        <p:txBody>
          <a:bodyPr/>
          <a:lstStyle/>
          <a:p>
            <a:r>
              <a:rPr lang="pt-BR" dirty="0">
                <a:latin typeface="Rockwell"/>
              </a:rPr>
              <a:t>Exemplos: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  <p:extLst>
              <p:ext uri="{D42A27DB-BD31-4B8C-83A1-F6EECF244321}">
                <p14:modId xmlns:p14="http://schemas.microsoft.com/office/powerpoint/2010/main" val="2659363436"/>
              </p:ext>
            </p:extLst>
          </p:nvPr>
        </p:nvSpPr>
        <p:spPr/>
        <p:txBody>
          <a:bodyPr/>
          <a:lstStyle/>
          <a:p>
            <a:r>
              <a:rPr lang="pt-BR" b="0" dirty="0">
                <a:latin typeface="Rockwell"/>
              </a:rPr>
              <a:t>Digitais</a:t>
            </a:r>
            <a:endParaRPr lang="pt-BR" b="0" dirty="0" err="1">
              <a:latin typeface="Rockwell"/>
            </a:endParaRPr>
          </a:p>
        </p:txBody>
      </p:sp>
      <p:pic>
        <p:nvPicPr>
          <p:cNvPr id="7" name="Imagem 7" descr="mp3-file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95375" y="2665922"/>
            <a:ext cx="2985811" cy="2989475"/>
          </a:xfrm>
          <a:prstGeom prst="rect">
            <a:avLst/>
          </a:prstGeo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  <p:extLst>
              <p:ext uri="{D42A27DB-BD31-4B8C-83A1-F6EECF244321}">
                <p14:modId xmlns:p14="http://schemas.microsoft.com/office/powerpoint/2010/main" val="2713504318"/>
              </p:ext>
            </p:extLst>
          </p:nvPr>
        </p:nvSpPr>
        <p:spPr/>
        <p:txBody>
          <a:bodyPr/>
          <a:lstStyle/>
          <a:p>
            <a:r>
              <a:rPr lang="pt-BR" b="0" dirty="0">
                <a:latin typeface="Rockwell"/>
              </a:rPr>
              <a:t>Digitalizados</a:t>
            </a:r>
          </a:p>
        </p:txBody>
      </p:sp>
      <p:pic>
        <p:nvPicPr>
          <p:cNvPr id="9" name="Imagem 9" descr="1def526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689785" y="2981325"/>
            <a:ext cx="4144053" cy="25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89738536"/>
              </p:ext>
            </p:extLst>
          </p:nvPr>
        </p:nvSpPr>
        <p:spPr/>
        <p:txBody>
          <a:bodyPr/>
          <a:lstStyle/>
          <a:p>
            <a:r>
              <a:rPr lang="pt-BR" dirty="0">
                <a:latin typeface="Rockwell"/>
              </a:rPr>
              <a:t>Os recursos ainda podem ser: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99867674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Rockwell"/>
              </a:rPr>
              <a:t>Recursos de acesso remoto: quando nenhum suporte físico é manipulado. São os compartilhados através de Internet ou que estão armazenados em disco rígido;</a:t>
            </a:r>
            <a:endParaRPr lang="pt-BR"/>
          </a:p>
          <a:p>
            <a:pPr algn="just"/>
            <a:r>
              <a:rPr lang="pt-BR" dirty="0">
                <a:latin typeface="Rockwell"/>
              </a:rPr>
              <a:t>Recursos de acesso local: são aqueles que podem ser manuseados por estarem fisicamente ‘gravados’ em suporte físico. Ex.: CD, DVD.</a:t>
            </a:r>
            <a:endParaRPr dirty="0"/>
          </a:p>
          <a:p>
            <a:pPr marL="0" indent="0">
              <a:buNone/>
            </a:pP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377710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952248210"/>
              </p:ext>
            </p:extLst>
          </p:nvPr>
        </p:nvSpPr>
        <p:spPr/>
        <p:txBody>
          <a:bodyPr/>
          <a:lstStyle/>
          <a:p>
            <a:r>
              <a:rPr lang="pt-BR" dirty="0">
                <a:latin typeface="Rockwell"/>
              </a:rPr>
              <a:t>Código de Catalogação Anglo-Americano (AACR2)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919783941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t-BR" dirty="0">
                <a:latin typeface="Rockwell"/>
              </a:rPr>
              <a:t>(...) em 1961 a “Conferência Internacional sobre Princípios de Catalogação”, realizada em Paris, patrocinada pela UNESCO e organizada pela IFLA, apresentou propostas que levaram inicialmente à publicação do Código de Catalogação Anglo-Americano (</a:t>
            </a:r>
            <a:r>
              <a:rPr lang="pt-BR" dirty="0" err="1">
                <a:latin typeface="Rockwell"/>
              </a:rPr>
              <a:t>Anglo-American</a:t>
            </a:r>
            <a:r>
              <a:rPr lang="pt-BR" dirty="0">
                <a:latin typeface="Rockwell"/>
              </a:rPr>
              <a:t> </a:t>
            </a:r>
            <a:r>
              <a:rPr lang="pt-BR" dirty="0" err="1">
                <a:latin typeface="Rockwell"/>
              </a:rPr>
              <a:t>Cataloging</a:t>
            </a:r>
            <a:r>
              <a:rPr lang="pt-BR" dirty="0">
                <a:latin typeface="Rockwell"/>
              </a:rPr>
              <a:t> </a:t>
            </a:r>
            <a:r>
              <a:rPr lang="pt-BR" dirty="0" err="1">
                <a:latin typeface="Rockwell"/>
              </a:rPr>
              <a:t>Rules</a:t>
            </a:r>
            <a:r>
              <a:rPr lang="pt-BR" dirty="0">
                <a:latin typeface="Rockwell"/>
              </a:rPr>
              <a:t>-AACR), em 1967.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551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619731699"/>
              </p:ext>
            </p:extLst>
          </p:nvPr>
        </p:nvSpPr>
        <p:spPr/>
        <p:txBody>
          <a:bodyPr/>
          <a:lstStyle/>
          <a:p>
            <a:r>
              <a:rPr lang="pt-BR" dirty="0">
                <a:latin typeface="Rockwell"/>
              </a:rPr>
              <a:t>AACR2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88834259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Rockwell"/>
              </a:rPr>
              <a:t>O capítulo 9 é o que trata sobre recursos eletrônicos, no AACR2:</a:t>
            </a:r>
            <a:endParaRPr lang="pt-BR" dirty="0"/>
          </a:p>
          <a:p>
            <a:pPr algn="just">
              <a:buNone/>
            </a:pPr>
            <a:r>
              <a:rPr lang="pt-BR" dirty="0">
                <a:latin typeface="Rockwell"/>
              </a:rPr>
              <a:t> </a:t>
            </a:r>
            <a:r>
              <a:rPr lang="pt-BR" i="1" dirty="0">
                <a:latin typeface="Rockwell"/>
              </a:rPr>
              <a:t>Regras para descrição de todos os tipos de recursos eletrônicos, bem como a documentação que os acompanha. Abrange tanto os de acesso direto (local), em suporte físico (disquete, CD-ROM, cartucho, etc.), como de acesso remoto (em rede) que não tem nenhum suporte físico. O usuário precisa de um equipamento para tornar a informação disponível.</a:t>
            </a:r>
            <a:endParaRPr i="1" dirty="0"/>
          </a:p>
          <a:p>
            <a:pPr marL="0" indent="0">
              <a:buNone/>
            </a:pPr>
            <a:endParaRPr lang="pt-BR" dirty="0">
              <a:latin typeface="Rockwell"/>
            </a:endParaRPr>
          </a:p>
          <a:p>
            <a:endParaRPr lang="pt-BR" dirty="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2080516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1378</Words>
  <Application>Microsoft Office PowerPoint</Application>
  <PresentationFormat>Personalizar</PresentationFormat>
  <Paragraphs>178</Paragraphs>
  <Slides>36</Slides>
  <Notes>36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Análise Documentária: Recursos Eletrônicos e Inteligência Artificial</vt:lpstr>
      <vt:lpstr>Avanços tecnológicos Pós Segunda Guerra</vt:lpstr>
      <vt:lpstr>Ciência da Informação</vt:lpstr>
      <vt:lpstr>Recursos Eletrônicos </vt:lpstr>
      <vt:lpstr>Os recursos eletrônicos podem ser:</vt:lpstr>
      <vt:lpstr>Exemplos:</vt:lpstr>
      <vt:lpstr>Os recursos ainda podem ser:</vt:lpstr>
      <vt:lpstr>Código de Catalogação Anglo-Americano (AACR2)</vt:lpstr>
      <vt:lpstr>AACR2</vt:lpstr>
      <vt:lpstr>Do que trata:</vt:lpstr>
      <vt:lpstr>Apresentação do PowerPoint</vt:lpstr>
      <vt:lpstr>Apresentação do PowerPoint</vt:lpstr>
      <vt:lpstr>Apresentação do PowerPoint</vt:lpstr>
      <vt:lpstr>Recursos: Descrição e Acesso (RDA) </vt:lpstr>
      <vt:lpstr>Ontologia</vt:lpstr>
      <vt:lpstr>Web Semântica</vt:lpstr>
      <vt:lpstr>MODELOS QUANTITATIVOS UTILIZADOS NA RECUPERAÇÃO DA INFORMAÇÃO</vt:lpstr>
      <vt:lpstr>Modelo Booleano</vt:lpstr>
      <vt:lpstr>Modelo Vetorial</vt:lpstr>
      <vt:lpstr>Modelo Probabilístico</vt:lpstr>
      <vt:lpstr>Modelo Feedback</vt:lpstr>
      <vt:lpstr>Modelo Clusterings</vt:lpstr>
      <vt:lpstr>Inteligência Artificial</vt:lpstr>
      <vt:lpstr>Inteligência Artificial</vt:lpstr>
      <vt:lpstr>Redes Neurais Artificiais</vt:lpstr>
      <vt:lpstr>Redes Neurais Artificiais</vt:lpstr>
      <vt:lpstr>Algoritmos Genéticos</vt:lpstr>
      <vt:lpstr>Algoritmos Genéticos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</vt:lpstr>
      <vt:lpstr>Referências bibliográficas: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 Documentária: Recursos Eletrônicos e Inteligência Artificial</dc:title>
  <dc:creator>admcbd</dc:creator>
  <cp:lastModifiedBy>admcbd</cp:lastModifiedBy>
  <cp:revision>14</cp:revision>
  <dcterms:created xsi:type="dcterms:W3CDTF">2012-07-30T23:50:35Z</dcterms:created>
  <dcterms:modified xsi:type="dcterms:W3CDTF">2017-06-29T13:44:19Z</dcterms:modified>
</cp:coreProperties>
</file>