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embeddedFontLst>
    <p:embeddedFont>
      <p:font typeface="Quicksan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Quicksand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Quicksan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06f1c2d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f391192_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f391192_0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5f391192_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ed75ccf_0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5f391192_0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319175" y="2876425"/>
            <a:ext cx="6680400" cy="1546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cxnSp>
        <p:nvCxnSpPr>
          <p:cNvPr id="11" name="Google Shape;11;p2"/>
          <p:cNvCxnSpPr>
            <a:stCxn id="12" idx="4"/>
          </p:cNvCxnSpPr>
          <p:nvPr/>
        </p:nvCxnSpPr>
        <p:spPr>
          <a:xfrm>
            <a:off x="903750" y="3563700"/>
            <a:ext cx="0" cy="32943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" name="Google Shape;12;p2"/>
          <p:cNvSpPr/>
          <p:nvPr/>
        </p:nvSpPr>
        <p:spPr>
          <a:xfrm>
            <a:off x="769050" y="3294300"/>
            <a:ext cx="269400" cy="2694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key color">
  <p:cSld name="BLANK_1">
    <p:bg>
      <p:bgPr>
        <a:solidFill>
          <a:srgbClr val="39C0BA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oogle Shape;64;p11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2E303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1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952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2E3037"/>
                </a:solidFill>
              </a:defRPr>
            </a:lvl1pPr>
            <a:lvl2pPr lvl="1">
              <a:buNone/>
              <a:defRPr>
                <a:solidFill>
                  <a:srgbClr val="2E3037"/>
                </a:solidFill>
              </a:defRPr>
            </a:lvl2pPr>
            <a:lvl3pPr lvl="2">
              <a:buNone/>
              <a:defRPr>
                <a:solidFill>
                  <a:srgbClr val="2E3037"/>
                </a:solidFill>
              </a:defRPr>
            </a:lvl3pPr>
            <a:lvl4pPr lvl="3">
              <a:buNone/>
              <a:defRPr>
                <a:solidFill>
                  <a:srgbClr val="2E3037"/>
                </a:solidFill>
              </a:defRPr>
            </a:lvl4pPr>
            <a:lvl5pPr lvl="4">
              <a:buNone/>
              <a:defRPr>
                <a:solidFill>
                  <a:srgbClr val="2E3037"/>
                </a:solidFill>
              </a:defRPr>
            </a:lvl5pPr>
            <a:lvl6pPr lvl="5">
              <a:buNone/>
              <a:defRPr>
                <a:solidFill>
                  <a:srgbClr val="2E3037"/>
                </a:solidFill>
              </a:defRPr>
            </a:lvl6pPr>
            <a:lvl7pPr lvl="6">
              <a:buNone/>
              <a:defRPr>
                <a:solidFill>
                  <a:srgbClr val="2E3037"/>
                </a:solidFill>
              </a:defRPr>
            </a:lvl7pPr>
            <a:lvl8pPr lvl="7">
              <a:buNone/>
              <a:defRPr>
                <a:solidFill>
                  <a:srgbClr val="2E3037"/>
                </a:solidFill>
              </a:defRPr>
            </a:lvl8pPr>
            <a:lvl9pPr lvl="8">
              <a:buNone/>
              <a:defRPr>
                <a:solidFill>
                  <a:srgbClr val="2E3037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1530175" y="3077050"/>
            <a:ext cx="6767100" cy="70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530175" y="3710550"/>
            <a:ext cx="6927900" cy="470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cxnSp>
        <p:nvCxnSpPr>
          <p:cNvPr id="16" name="Google Shape;16;p3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" name="Google Shape;17;p3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" type="body"/>
          </p:nvPr>
        </p:nvSpPr>
        <p:spPr>
          <a:xfrm>
            <a:off x="1633225" y="2882400"/>
            <a:ext cx="6700500" cy="109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406400" lvl="0" marL="457200" rtl="0">
              <a:spcBef>
                <a:spcPts val="600"/>
              </a:spcBef>
              <a:spcAft>
                <a:spcPts val="0"/>
              </a:spcAft>
              <a:buClr>
                <a:srgbClr val="39C0BA"/>
              </a:buClr>
              <a:buSzPts val="2800"/>
              <a:buChar char="◦"/>
              <a:defRPr i="1" sz="2800">
                <a:solidFill>
                  <a:srgbClr val="39C0BA"/>
                </a:solidFill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▫"/>
              <a:defRPr i="1" sz="2800">
                <a:solidFill>
                  <a:srgbClr val="39C0BA"/>
                </a:solidFill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●"/>
              <a:defRPr i="1" sz="2800">
                <a:solidFill>
                  <a:srgbClr val="39C0BA"/>
                </a:solidFill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○"/>
              <a:defRPr i="1" sz="2800">
                <a:solidFill>
                  <a:srgbClr val="39C0BA"/>
                </a:solidFill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●"/>
              <a:defRPr i="1" sz="2800">
                <a:solidFill>
                  <a:srgbClr val="39C0BA"/>
                </a:solidFill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○"/>
              <a:defRPr i="1" sz="2800">
                <a:solidFill>
                  <a:srgbClr val="39C0BA"/>
                </a:solidFill>
              </a:defRPr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9pPr>
          </a:lstStyle>
          <a:p/>
        </p:txBody>
      </p:sp>
      <p:cxnSp>
        <p:nvCxnSpPr>
          <p:cNvPr id="21" name="Google Shape;21;p4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Google Shape;22;p4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4"/>
          <p:cNvSpPr txBox="1"/>
          <p:nvPr/>
        </p:nvSpPr>
        <p:spPr>
          <a:xfrm>
            <a:off x="208000" y="3096172"/>
            <a:ext cx="13062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rPr>
              <a:t>“</a:t>
            </a:r>
            <a:endParaRPr b="1" sz="4800">
              <a:solidFill>
                <a:srgbClr val="39C0BA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39C0BA"/>
                </a:solidFill>
              </a:defRPr>
            </a:lvl1pPr>
            <a:lvl2pPr lvl="1">
              <a:buNone/>
              <a:defRPr>
                <a:solidFill>
                  <a:srgbClr val="39C0BA"/>
                </a:solidFill>
              </a:defRPr>
            </a:lvl2pPr>
            <a:lvl3pPr lvl="2">
              <a:buNone/>
              <a:defRPr>
                <a:solidFill>
                  <a:srgbClr val="39C0BA"/>
                </a:solidFill>
              </a:defRPr>
            </a:lvl3pPr>
            <a:lvl4pPr lvl="3">
              <a:buNone/>
              <a:defRPr>
                <a:solidFill>
                  <a:srgbClr val="39C0BA"/>
                </a:solidFill>
              </a:defRPr>
            </a:lvl4pPr>
            <a:lvl5pPr lvl="4">
              <a:buNone/>
              <a:defRPr>
                <a:solidFill>
                  <a:srgbClr val="39C0BA"/>
                </a:solidFill>
              </a:defRPr>
            </a:lvl5pPr>
            <a:lvl6pPr lvl="5">
              <a:buNone/>
              <a:defRPr>
                <a:solidFill>
                  <a:srgbClr val="39C0BA"/>
                </a:solidFill>
              </a:defRPr>
            </a:lvl6pPr>
            <a:lvl7pPr lvl="6">
              <a:buNone/>
              <a:defRPr>
                <a:solidFill>
                  <a:srgbClr val="39C0BA"/>
                </a:solidFill>
              </a:defRPr>
            </a:lvl7pPr>
            <a:lvl8pPr lvl="7">
              <a:buNone/>
              <a:defRPr>
                <a:solidFill>
                  <a:srgbClr val="39C0BA"/>
                </a:solidFill>
              </a:defRPr>
            </a:lvl8pPr>
            <a:lvl9pPr lvl="8">
              <a:buNone/>
              <a:defRPr>
                <a:solidFill>
                  <a:srgbClr val="39C0BA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" name="Google Shape;27;p5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ts val="3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1165475" y="1600200"/>
            <a:ext cx="33069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>
              <a:spcBef>
                <a:spcPts val="600"/>
              </a:spcBef>
              <a:spcAft>
                <a:spcPts val="0"/>
              </a:spcAft>
              <a:buSzPts val="2600"/>
              <a:buChar char="◦"/>
              <a:defRPr sz="2600"/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SzPts val="2600"/>
              <a:buChar char="▫"/>
              <a:defRPr sz="2600"/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671570" y="1600200"/>
            <a:ext cx="33069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>
              <a:spcBef>
                <a:spcPts val="600"/>
              </a:spcBef>
              <a:spcAft>
                <a:spcPts val="0"/>
              </a:spcAft>
              <a:buSzPts val="2600"/>
              <a:buChar char="◦"/>
              <a:defRPr sz="2600"/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SzPts val="2600"/>
              <a:buChar char="▫"/>
              <a:defRPr sz="2600"/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" name="Google Shape;37;p6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6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165475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692249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219023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cxnSp>
        <p:nvCxnSpPr>
          <p:cNvPr id="45" name="Google Shape;45;p7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Google Shape;46;p7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7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cxnSp>
        <p:nvCxnSpPr>
          <p:cNvPr id="51" name="Google Shape;51;p8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2" name="Google Shape;52;p8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" type="body"/>
          </p:nvPr>
        </p:nvSpPr>
        <p:spPr>
          <a:xfrm>
            <a:off x="1165475" y="5775090"/>
            <a:ext cx="7521300" cy="578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cxnSp>
        <p:nvCxnSpPr>
          <p:cNvPr id="56" name="Google Shape;56;p9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9"/>
          <p:cNvSpPr/>
          <p:nvPr/>
        </p:nvSpPr>
        <p:spPr>
          <a:xfrm>
            <a:off x="808650" y="5952850"/>
            <a:ext cx="190200" cy="19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0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0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2E303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ts val="3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ctrTitle"/>
          </p:nvPr>
        </p:nvSpPr>
        <p:spPr>
          <a:xfrm>
            <a:off x="158750" y="1460500"/>
            <a:ext cx="8064600" cy="296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INTRODUÇÃO À ETNOMUSICOLOGIA</a:t>
            </a:r>
            <a:endParaRPr/>
          </a:p>
        </p:txBody>
      </p:sp>
      <p:sp>
        <p:nvSpPr>
          <p:cNvPr id="72" name="Google Shape;72;p12"/>
          <p:cNvSpPr txBox="1"/>
          <p:nvPr/>
        </p:nvSpPr>
        <p:spPr>
          <a:xfrm>
            <a:off x="4175125" y="4095750"/>
            <a:ext cx="4461000" cy="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IVAN BENEDITO RODRIGUES </a:t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THIAGO DOS SANTOS</a:t>
            </a:r>
            <a:endParaRPr>
              <a:solidFill>
                <a:srgbClr val="9999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1003500" y="101299"/>
            <a:ext cx="7137000" cy="129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ORQUESTRA</a:t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USP- FILARMÔNICA</a:t>
            </a:r>
            <a:endParaRPr b="1" sz="2400"/>
          </a:p>
        </p:txBody>
      </p:sp>
      <p:sp>
        <p:nvSpPr>
          <p:cNvPr id="78" name="Google Shape;78;p13"/>
          <p:cNvSpPr txBox="1"/>
          <p:nvPr/>
        </p:nvSpPr>
        <p:spPr>
          <a:xfrm>
            <a:off x="1165475" y="1736350"/>
            <a:ext cx="6975000" cy="20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A USP-FILARMÔNICA funciona como organismo sinfônico integrado de ensino, pesquisa e extensão universitária sediada no Departamento de Música da FFCLRP-USP, cujas atividades se iniciaram em março de 2011. A USP-Filarmônica foi fundada pelo Prof. Rubens R. Ricciardi (diretor artístico) e pelo maestro José Gustavo Julião de Camargo (diretor artístico assistente)</a:t>
            </a:r>
            <a:endParaRPr>
              <a:solidFill>
                <a:srgbClr val="EFEFE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1165475" y="3847725"/>
            <a:ext cx="6975000" cy="18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A USP-Filarmônica vem contando até aqui com 30 bolsas concedidas pela Reitoria de USP (Pró-Reitoria de Cultura e Extensão Universitária &amp; Pró-Reitoria de Graduação) e vigentes desde março de 2011.</a:t>
            </a:r>
            <a:endParaRPr>
              <a:solidFill>
                <a:srgbClr val="EFEFE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idx="4294967295" type="ctrTitle"/>
          </p:nvPr>
        </p:nvSpPr>
        <p:spPr>
          <a:xfrm>
            <a:off x="1526025" y="-145775"/>
            <a:ext cx="6671400" cy="120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E3037"/>
                </a:solidFill>
              </a:rPr>
              <a:t>ORGANOGRAMA</a:t>
            </a:r>
            <a:endParaRPr b="1" sz="2200">
              <a:solidFill>
                <a:srgbClr val="2E3037"/>
              </a:solidFill>
            </a:endParaRPr>
          </a:p>
        </p:txBody>
      </p:sp>
      <p:sp>
        <p:nvSpPr>
          <p:cNvPr id="86" name="Google Shape;86;p14"/>
          <p:cNvSpPr txBox="1"/>
          <p:nvPr>
            <p:ph idx="4294967295" type="subTitle"/>
          </p:nvPr>
        </p:nvSpPr>
        <p:spPr>
          <a:xfrm>
            <a:off x="1526025" y="1844400"/>
            <a:ext cx="3586800" cy="436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flautas/flautim;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oboés;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corne-inglês;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clarinetas;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saxofones;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fagotes;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trompas;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trompetes;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trombones e trombone baixo;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tuba;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timpanista e demais percussionistas;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87" name="Google Shape;87;p14"/>
          <p:cNvSpPr txBox="1"/>
          <p:nvPr>
            <p:ph idx="4294967295" type="body"/>
          </p:nvPr>
        </p:nvSpPr>
        <p:spPr>
          <a:xfrm>
            <a:off x="4937075" y="1908650"/>
            <a:ext cx="3810000" cy="34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teclados, tais como piano, celesta, cravo e órgão;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harpa;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primeiros e segundos violinos;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violas;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violoncelos;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contrabaixos;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cantores/monitores do Coral da USP-Filarmônica;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arquivista.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3F3F3"/>
              </a:solidFill>
            </a:endParaRPr>
          </a:p>
        </p:txBody>
      </p:sp>
      <p:pic>
        <p:nvPicPr>
          <p:cNvPr id="88" name="Google Shape;8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4925" y="2686500"/>
            <a:ext cx="1485000" cy="1485000"/>
          </a:xfrm>
          <a:prstGeom prst="ellipse">
            <a:avLst/>
          </a:prstGeom>
          <a:noFill/>
          <a:ln cap="flat" cmpd="sng" w="952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ctrTitle"/>
          </p:nvPr>
        </p:nvSpPr>
        <p:spPr>
          <a:xfrm>
            <a:off x="1530175" y="428625"/>
            <a:ext cx="7089900" cy="59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288461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Filosofia e métodos de trabalh</a:t>
            </a:r>
            <a:r>
              <a:rPr lang="en" sz="21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21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• a USP-FILARMÔNICA estará sempre aberta a incorporar novos recursos instrumentais ou tecnológicos a serviço da linguagem musical;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• a USP-FILARMÔNICA contará sempre em seu repertório com pelo menos uma obra contemporânea em cada concerto;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• a USP-FILARMÔNICA contará sempre em ser repertório com pelo menos uma obra brasileira em cada concerto;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  <a:latin typeface="Arial"/>
                <a:ea typeface="Arial"/>
                <a:cs typeface="Arial"/>
                <a:sym typeface="Arial"/>
              </a:rPr>
              <a:t>• a USP-FILARMÔNICA ensaiará duas vezes por semana, e, próximo a concertos, três vezes, com duração de três horas em cada ensaio, com vinte minutos de intervalo;</a:t>
            </a:r>
            <a:endParaRPr sz="1800">
              <a:solidFill>
                <a:srgbClr val="EFEFE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5" name="Google Shape;95;p15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3000">
              <a:solidFill>
                <a:srgbClr val="2E3037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6" name="Google Shape;96;p15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1375" y="743014"/>
            <a:ext cx="4921250" cy="495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8" name="Google Shape;10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2014" y="838075"/>
            <a:ext cx="4759975" cy="504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/>
          <p:nvPr/>
        </p:nvSpPr>
        <p:spPr>
          <a:xfrm>
            <a:off x="-318125" y="2204575"/>
            <a:ext cx="2448900" cy="24489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4" name="Google Shape;114;p18"/>
          <p:cNvGrpSpPr/>
          <p:nvPr/>
        </p:nvGrpSpPr>
        <p:grpSpPr>
          <a:xfrm>
            <a:off x="347933" y="2870643"/>
            <a:ext cx="1116779" cy="1116779"/>
            <a:chOff x="2594050" y="1631825"/>
            <a:chExt cx="439625" cy="439625"/>
          </a:xfrm>
        </p:grpSpPr>
        <p:sp>
          <p:nvSpPr>
            <p:cNvPr id="115" name="Google Shape;115;p18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8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8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8"/>
            <p:cNvSpPr/>
            <p:nvPr/>
          </p:nvSpPr>
          <p:spPr>
            <a:xfrm>
              <a:off x="2801675" y="1740825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8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0765" y="68825"/>
            <a:ext cx="5207334" cy="672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FEFEF"/>
                </a:solidFill>
              </a:rPr>
              <a:t>BIBLIOGRAFIA</a:t>
            </a:r>
            <a:endParaRPr b="1" sz="2400">
              <a:solidFill>
                <a:srgbClr val="EFEFEF"/>
              </a:solidFill>
            </a:endParaRPr>
          </a:p>
        </p:txBody>
      </p:sp>
      <p:sp>
        <p:nvSpPr>
          <p:cNvPr id="126" name="Google Shape;126;p19"/>
          <p:cNvSpPr txBox="1"/>
          <p:nvPr>
            <p:ph idx="2" type="body"/>
          </p:nvPr>
        </p:nvSpPr>
        <p:spPr>
          <a:xfrm>
            <a:off x="1285880" y="1600200"/>
            <a:ext cx="66927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◦"/>
            </a:pPr>
            <a:r>
              <a:rPr b="1" lang="en" sz="1800"/>
              <a:t>http://sites.ffclrp.usp.br/uspfilarmonica/index.html</a:t>
            </a:r>
            <a:endParaRPr sz="1800"/>
          </a:p>
        </p:txBody>
      </p:sp>
      <p:sp>
        <p:nvSpPr>
          <p:cNvPr id="127" name="Google Shape;127;p19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leano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