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7" r:id="rId3"/>
    <p:sldId id="259" r:id="rId4"/>
    <p:sldId id="258" r:id="rId5"/>
    <p:sldId id="260" r:id="rId6"/>
    <p:sldId id="261" r:id="rId7"/>
    <p:sldId id="302" r:id="rId8"/>
    <p:sldId id="306" r:id="rId9"/>
    <p:sldId id="263" r:id="rId10"/>
    <p:sldId id="303" r:id="rId11"/>
    <p:sldId id="304" r:id="rId12"/>
    <p:sldId id="264" r:id="rId13"/>
    <p:sldId id="265" r:id="rId14"/>
    <p:sldId id="305" r:id="rId15"/>
    <p:sldId id="266" r:id="rId16"/>
    <p:sldId id="30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12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755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40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1b16e8f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1b16e8f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6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1b16e8f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81b16e8f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30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1b16e8f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81b16e8f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657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1b16e8f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1b16e8f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00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1b16e8f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1b16e8f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384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81b16e8f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81b16e8f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24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1b16e8f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1b16e8f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97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1b16e8f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81b16e8f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56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81b16e8f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81b16e8f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056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1b16e8f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1b16e8f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8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1b16e8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81b16e8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765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81b16e8f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81b16e8f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302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81b16e8f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81b16e8f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454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1b16e8f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1b16e8f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330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81b16e8f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81b16e8f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718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81b16e8f9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81b16e8f9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9593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1b16e8f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1b16e8f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6328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81b16e8f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81b16e8f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7954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74e4c61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74e4c61f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Este conjunto de dados tem três variáveis, religião, renda e frequência.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2789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81b16e8f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81b16e8f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233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81b16e8f9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81b16e8f9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97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81b16e8f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81b16e8f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044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747f9920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747f9920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454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747f9920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747f9920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539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829d2ad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829d2ada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32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747f9920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747f9920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369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47f9920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47f9920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809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747f9920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747f9920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98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747f9920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747f9920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688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747f9920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747f9920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704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747f9920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747f9920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366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747f9920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747f9920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3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e3eddf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e3eddf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879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747f9920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747f9920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503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747f9920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747f9920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98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747f9920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747f9920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26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747f9920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747f9920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368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74eeacaa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74eeacaa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716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74e4c61ff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474e4c61ff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297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93bdc96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93bdc96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379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74e4c61f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74e4c61f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6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74e4c61ff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74e4c61ff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5274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74e4c61ff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74e4c61ff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92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1b16e8f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1b16e8f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54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747f9920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747f9920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13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74eeaca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74eeaca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54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74eeacaa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74eeacaa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92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81b16e8f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81b16e8f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5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yverse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so-r.github.io/ragmatic-book/transformacao-de-dados.html#sprea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arrettgman.github.io/tidyin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eb-fmvz-usp.gitbook.io/manipulacao-e-visualizacao-de-dados-no-r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4ds.had.co.nz/" TargetMode="External"/><Relationship Id="rId5" Type="http://schemas.openxmlformats.org/officeDocument/2006/relationships/hyperlink" Target="http://garrettgman.github.io/tidying/" TargetMode="Externa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vita.had.co.nz/papers/tidy-data.html" TargetMode="External"/><Relationship Id="rId5" Type="http://schemas.openxmlformats.org/officeDocument/2006/relationships/image" Target="../media/image58.png"/><Relationship Id="rId4" Type="http://schemas.openxmlformats.org/officeDocument/2006/relationships/hyperlink" Target="https://curso-r.github.io/ragmatic-book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mpingrivers.com/blog/the-trouble-with-tibbles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rstudio/rstudio-conf/blob/master/2017/The_Tidyverse-Hadley_Wickham/tidyverse.pdf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resources/videos/data-science-in-the-tidyverse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s://www.youtube.com/watch?v=jOd65mR1zfw&amp;list=PL9HYL-VRX0oQOWAFoKHFQAsWAI3ImbNP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256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-201050" y="144150"/>
            <a:ext cx="8399400" cy="21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Tidy Data e</a:t>
            </a:r>
            <a:r>
              <a:rPr lang="pt-BR" sz="5200">
                <a:solidFill>
                  <a:schemeClr val="lt1"/>
                </a:solidFill>
              </a:rPr>
              <a:t>   e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087" y="19200"/>
            <a:ext cx="2187238" cy="25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3125" y="4633625"/>
            <a:ext cx="49362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0" y="649563"/>
            <a:ext cx="8731500" cy="384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05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r="68359"/>
          <a:stretch/>
        </p:blipFill>
        <p:spPr>
          <a:xfrm>
            <a:off x="1987063" y="422031"/>
            <a:ext cx="4818184" cy="444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63" y="1299704"/>
            <a:ext cx="8533675" cy="2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r="66097"/>
          <a:stretch/>
        </p:blipFill>
        <p:spPr>
          <a:xfrm>
            <a:off x="2215663" y="228600"/>
            <a:ext cx="4818184" cy="47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13" y="843450"/>
            <a:ext cx="8693175" cy="314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21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23" y="1301318"/>
            <a:ext cx="3484929" cy="29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5273" y="2417862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Qual a melhor estrutura?</a:t>
            </a:r>
            <a:endParaRPr lang="pt-BR" dirty="0"/>
          </a:p>
        </p:txBody>
      </p:sp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95" y="3366287"/>
            <a:ext cx="1509511" cy="15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Melhor estrutura para se trabalhar no 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1600"/>
              </a:spcBef>
              <a:buNone/>
            </a:pPr>
            <a:endParaRPr lang="pt-BR" dirty="0"/>
          </a:p>
          <a:p>
            <a:pPr marL="0" lvl="0" indent="0" algn="just">
              <a:spcBef>
                <a:spcPts val="1600"/>
              </a:spcBef>
              <a:buNone/>
            </a:pPr>
            <a:endParaRPr lang="pt-BR" dirty="0"/>
          </a:p>
          <a:p>
            <a:pPr marL="0" lvl="0" indent="0" algn="just">
              <a:spcBef>
                <a:spcPts val="1600"/>
              </a:spcBef>
              <a:buNone/>
            </a:pPr>
            <a:endParaRPr lang="pt-BR" dirty="0"/>
          </a:p>
          <a:p>
            <a:pPr marL="0" lvl="0" indent="0" algn="just">
              <a:spcBef>
                <a:spcPts val="1600"/>
              </a:spcBef>
              <a:buNone/>
            </a:pPr>
            <a:endParaRPr lang="pt-BR" dirty="0"/>
          </a:p>
          <a:p>
            <a:pPr marL="0" lvl="0" indent="0" algn="just">
              <a:spcBef>
                <a:spcPts val="1600"/>
              </a:spcBef>
              <a:buNone/>
            </a:pPr>
            <a:r>
              <a:rPr lang="pt-BR" dirty="0"/>
              <a:t>Os dados arrumados são particularmente adequados para linguagens de programação vetorizadas, como R, porque o layout garante que os valores das diferentes variáveis ​​da mesma observação sejam sempre pareados.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Google Shape;95;p19"/>
          <p:cNvPicPr preferRelativeResize="0"/>
          <p:nvPr/>
        </p:nvPicPr>
        <p:blipFill rotWithShape="1">
          <a:blip r:embed="rId2">
            <a:alphaModFix/>
          </a:blip>
          <a:srcRect l="-1" r="67489"/>
          <a:stretch/>
        </p:blipFill>
        <p:spPr>
          <a:xfrm>
            <a:off x="2859156" y="1017725"/>
            <a:ext cx="2975113" cy="247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30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r="66398" b="18949"/>
          <a:stretch/>
        </p:blipFill>
        <p:spPr>
          <a:xfrm>
            <a:off x="2911813" y="717750"/>
            <a:ext cx="3072524" cy="2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l="34417" r="33601" b="18949"/>
          <a:stretch/>
        </p:blipFill>
        <p:spPr>
          <a:xfrm>
            <a:off x="6108250" y="717750"/>
            <a:ext cx="2924276" cy="2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l="66398" b="18949"/>
          <a:stretch/>
        </p:blipFill>
        <p:spPr>
          <a:xfrm>
            <a:off x="35738" y="717750"/>
            <a:ext cx="3072524" cy="23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03700" y="208325"/>
            <a:ext cx="2584200" cy="594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VALORES</a:t>
            </a:r>
            <a:endParaRPr sz="1800" b="1"/>
          </a:p>
        </p:txBody>
      </p:sp>
      <p:sp>
        <p:nvSpPr>
          <p:cNvPr id="131" name="Google Shape;131;p25"/>
          <p:cNvSpPr txBox="1"/>
          <p:nvPr/>
        </p:nvSpPr>
        <p:spPr>
          <a:xfrm>
            <a:off x="3186350" y="208325"/>
            <a:ext cx="2584200" cy="594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VARIÁVEL</a:t>
            </a:r>
            <a:endParaRPr sz="1800" b="1"/>
          </a:p>
        </p:txBody>
      </p:sp>
      <p:sp>
        <p:nvSpPr>
          <p:cNvPr id="132" name="Google Shape;132;p25"/>
          <p:cNvSpPr txBox="1"/>
          <p:nvPr/>
        </p:nvSpPr>
        <p:spPr>
          <a:xfrm>
            <a:off x="6260650" y="208325"/>
            <a:ext cx="2584200" cy="594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OBSERVAÇÃO</a:t>
            </a:r>
            <a:endParaRPr sz="1800" b="1"/>
          </a:p>
        </p:txBody>
      </p:sp>
      <p:sp>
        <p:nvSpPr>
          <p:cNvPr id="133" name="Google Shape;133;p25"/>
          <p:cNvSpPr txBox="1"/>
          <p:nvPr/>
        </p:nvSpPr>
        <p:spPr>
          <a:xfrm>
            <a:off x="203700" y="2724525"/>
            <a:ext cx="2669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São organizados de duas maneiras. Cada valor pertence a uma variável e uma observação.</a:t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3118875" y="2724525"/>
            <a:ext cx="274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Contém todos os valores que medem o mesmo atributo subjacente (como altura, temperatura, etc) entre as unidades. </a:t>
            </a:r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6278288" y="2724525"/>
            <a:ext cx="2584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Contém todos os valores medidos na mesma unidade (como uma pessoa ou um dia) entre os atributos.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075"/>
            <a:ext cx="4341250" cy="18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l="-3231"/>
          <a:stretch/>
        </p:blipFill>
        <p:spPr>
          <a:xfrm>
            <a:off x="-267325" y="2479050"/>
            <a:ext cx="8542600" cy="26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800" y="1037725"/>
            <a:ext cx="4883199" cy="13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158900" y="15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Dados arrumados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975" y="1891750"/>
            <a:ext cx="619125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158900" y="441375"/>
            <a:ext cx="439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1. Cada variável forma uma coluna.</a:t>
            </a:r>
            <a:br>
              <a:rPr lang="pt-BR" sz="1800">
                <a:solidFill>
                  <a:schemeClr val="dk2"/>
                </a:solidFill>
              </a:rPr>
            </a:br>
            <a:r>
              <a:rPr lang="pt-BR" sz="1800">
                <a:solidFill>
                  <a:schemeClr val="dk2"/>
                </a:solidFill>
              </a:rPr>
              <a:t>2. Cada observação forma uma linha.</a:t>
            </a:r>
            <a:br>
              <a:rPr lang="pt-BR" sz="1800">
                <a:solidFill>
                  <a:schemeClr val="dk2"/>
                </a:solidFill>
              </a:rPr>
            </a:br>
            <a:r>
              <a:rPr lang="pt-BR" sz="1800">
                <a:solidFill>
                  <a:schemeClr val="dk2"/>
                </a:solidFill>
              </a:rPr>
              <a:t>3. Cada tipo de unidade observacional forma uma tabela - cada dado está numa célula.</a:t>
            </a:r>
            <a:br>
              <a:rPr lang="pt-BR"/>
            </a:b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2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Roteiro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79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Importância do processo de limpeza e preparação na análise de dados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Exemplos de diferentes tipos de organização de banco de dados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Qual a melhor organização de um banco de dados?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Definição de </a:t>
            </a:r>
            <a:r>
              <a:rPr lang="pt-BR" dirty="0" err="1"/>
              <a:t>tidy</a:t>
            </a:r>
            <a:r>
              <a:rPr lang="pt-BR" dirty="0"/>
              <a:t> data (dados arrumados)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5 tipos de dados confusos e suas versões em formato </a:t>
            </a:r>
            <a:r>
              <a:rPr lang="pt-BR" dirty="0" err="1"/>
              <a:t>Tidy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O que é </a:t>
            </a:r>
            <a:r>
              <a:rPr lang="pt-BR" dirty="0" err="1"/>
              <a:t>Tidyverse</a:t>
            </a:r>
            <a:r>
              <a:rPr lang="pt-BR" dirty="0"/>
              <a:t>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Conceito de </a:t>
            </a:r>
            <a:r>
              <a:rPr lang="pt-BR" dirty="0" err="1"/>
              <a:t>Tibble</a:t>
            </a:r>
            <a:r>
              <a:rPr lang="pt-BR" dirty="0"/>
              <a:t> e </a:t>
            </a:r>
            <a:r>
              <a:rPr lang="pt-BR" dirty="0" err="1"/>
              <a:t>Pipe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Ferramentas utilizadas (pacotes </a:t>
            </a:r>
            <a:r>
              <a:rPr lang="pt-BR" dirty="0" err="1"/>
              <a:t>tidyr</a:t>
            </a:r>
            <a:r>
              <a:rPr lang="pt-BR" dirty="0"/>
              <a:t> e </a:t>
            </a:r>
            <a:r>
              <a:rPr lang="pt-BR" dirty="0" err="1"/>
              <a:t>dplyr</a:t>
            </a:r>
            <a:r>
              <a:rPr lang="pt-BR" dirty="0"/>
              <a:t> contidos no </a:t>
            </a:r>
            <a:r>
              <a:rPr lang="pt-BR" dirty="0" err="1"/>
              <a:t>Tidyverse</a:t>
            </a:r>
            <a:r>
              <a:rPr lang="pt-BR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Importância de ordenação de variáveis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Exemplos do uso das ferramentas do </a:t>
            </a:r>
            <a:r>
              <a:rPr lang="pt-BR" dirty="0" err="1"/>
              <a:t>tidyr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Exemplos e outras aplicações (</a:t>
            </a:r>
            <a:r>
              <a:rPr lang="pt-BR" dirty="0" err="1"/>
              <a:t>tibble</a:t>
            </a:r>
            <a:r>
              <a:rPr lang="pt-BR" dirty="0"/>
              <a:t>; </a:t>
            </a:r>
            <a:r>
              <a:rPr lang="pt-BR" dirty="0" err="1"/>
              <a:t>tidyr</a:t>
            </a:r>
            <a:r>
              <a:rPr lang="pt-BR" dirty="0"/>
              <a:t> e </a:t>
            </a:r>
            <a:r>
              <a:rPr lang="pt-BR" dirty="0" err="1"/>
              <a:t>dplyr</a:t>
            </a:r>
            <a:r>
              <a:rPr lang="pt-BR" dirty="0"/>
              <a:t>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dirty="0"/>
              <a:t>Exercício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20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 tipos de dados confusos e seus rearranjos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13550" y="9657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•Cabeçalhos de coluna são valores, não nomes de variáveis.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• Múltiplas variáveis são armazenadas em uma coluna.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• As variáveis são armazenadas em linhas e colunas.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• Vários tipos de unidades observacionais são armazenados na mesma tabela.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pt-BR"/>
            </a:br>
            <a:r>
              <a:rPr lang="pt-BR"/>
              <a:t>• Uma única unidade de observação é armazenada em várias tabelas.</a:t>
            </a: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Cabeçalhos de coluna são valores, não nomes de variáveis.</a:t>
            </a:r>
            <a:br>
              <a:rPr lang="pt-BR"/>
            </a:b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280375" y="1184875"/>
            <a:ext cx="8520600" cy="29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Variáveis formam as linhas e colunas, e os cabeçalhos das colunas são valores, não nomes de variáveis.</a:t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225" y="2016650"/>
            <a:ext cx="6406501" cy="28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Cabeçalhos de coluna são valores, não nomes de variáveis.</a:t>
            </a:r>
            <a:br>
              <a:rPr lang="pt-BR"/>
            </a:b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62" y="1150750"/>
            <a:ext cx="8365425" cy="38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Múltiplas variáveis são armazenadas em uma coluna.</a:t>
            </a:r>
            <a:br>
              <a:rPr lang="pt-BR"/>
            </a:b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11700" y="1083300"/>
            <a:ext cx="8520600" cy="29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Nomes das variáveis de coluna geralmente se tornam uma combinação de vários nomes de variáveis subjacentes.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100" y="1945650"/>
            <a:ext cx="6417025" cy="31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Múltiplas variáveis são armazenadas em uma coluna.</a:t>
            </a:r>
            <a:br>
              <a:rPr lang="pt-BR"/>
            </a:b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575" y="1130125"/>
            <a:ext cx="6043574" cy="37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variáveis são armazenadas em linhas e colunas.</a:t>
            </a:r>
            <a:br>
              <a:rPr lang="pt-BR"/>
            </a:br>
            <a:br>
              <a:rPr lang="pt-BR"/>
            </a:b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75" y="1032125"/>
            <a:ext cx="7716626" cy="35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variáveis são armazenadas em linhas e colunas.</a:t>
            </a:r>
            <a:br>
              <a:rPr lang="pt-BR"/>
            </a:br>
            <a:br>
              <a:rPr lang="pt-BR"/>
            </a:br>
            <a:endParaRPr/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88" y="896300"/>
            <a:ext cx="8054825" cy="40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Vários tipos de unidades observacionais são armazenados na mesma tabela.</a:t>
            </a:r>
            <a:br>
              <a:rPr lang="pt-BR"/>
            </a:br>
            <a:br>
              <a:rPr lang="pt-BR"/>
            </a:br>
            <a:br>
              <a:rPr lang="pt-BR"/>
            </a:b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076" y="1123325"/>
            <a:ext cx="6372049" cy="36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08000" y="139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Vários tipos de unidades observacionais são armazenados na mesma tabela.</a:t>
            </a:r>
            <a:br>
              <a:rPr lang="pt-BR"/>
            </a:br>
            <a:br>
              <a:rPr lang="pt-BR"/>
            </a:br>
            <a:br>
              <a:rPr lang="pt-BR"/>
            </a:b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475" y="1252775"/>
            <a:ext cx="6127525" cy="37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>
            <a:spLocks noGrp="1"/>
          </p:cNvSpPr>
          <p:nvPr>
            <p:ph type="body" idx="1"/>
          </p:nvPr>
        </p:nvSpPr>
        <p:spPr>
          <a:xfrm>
            <a:off x="277750" y="1541375"/>
            <a:ext cx="2506200" cy="29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Cada tipo de unidade de observação deve ser armazenada em sua própria tabela. Cada fato deve ser  expresso em apenas um lugar.</a:t>
            </a: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Ordenação de variáveis</a:t>
            </a:r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Embora a ordem de variáveis ​​e observações não afete a análise, uma boa ordenação facilita a verificação dos valores brutos.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Papel: os valores são fixados pelo design da coleta de dados ou são medidos durante o curso do experimento?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Variáveis ​​fixas descrevem o desenho experimental e são conhecidas antecipadamente. As variáveis ​​medidas são o que realmente medimos no estudo.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 As variáveis ​​fixas devem vir primeiro, seguidas pelas variáveis ​​medidas, cada uma ordenada de forma que as variáveis ​​relacionadas sejam contíguas.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Tidy data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2220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manipulação de dados é uma tarefa usualmente dolorosa,  demorada e negligenciada, podendo tomar a maior parte do tempo da análise.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Normalmente, o interesse é somente no processo de modelagem dos dados.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Dados arrumados são uma maneira padrão de mapear o significado de um conjunto de dados para sua estrutura.</a:t>
            </a:r>
            <a:endParaRPr dirty="0"/>
          </a:p>
        </p:txBody>
      </p:sp>
      <p:pic>
        <p:nvPicPr>
          <p:cNvPr id="3074" name="Picture 2" descr="Resultado de imagem para tempo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56" y="3349487"/>
            <a:ext cx="111587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311700" y="1262375"/>
            <a:ext cx="449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Pacote TidyVerse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Coleção de pacotes R projetados para a ciência de dados - Universo de pacotes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Todos os pacotes compartilham uma filosofia de estrutura, gramática e estruturas de dados subjacentes.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Todas suas ferramentas possuem formas de uso consistentes e funcionam muito bem em conjunto.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4">
            <a:alphaModFix/>
          </a:blip>
          <a:srcRect t="2657"/>
          <a:stretch/>
        </p:blipFill>
        <p:spPr>
          <a:xfrm>
            <a:off x="5112525" y="730375"/>
            <a:ext cx="3567375" cy="356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8"/>
          <p:cNvCxnSpPr/>
          <p:nvPr/>
        </p:nvCxnSpPr>
        <p:spPr>
          <a:xfrm>
            <a:off x="5392375" y="851975"/>
            <a:ext cx="437700" cy="35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38"/>
          <p:cNvCxnSpPr/>
          <p:nvPr/>
        </p:nvCxnSpPr>
        <p:spPr>
          <a:xfrm flipH="1">
            <a:off x="7641775" y="1411325"/>
            <a:ext cx="425700" cy="40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21" name="Google Shape;221;p38"/>
          <p:cNvCxnSpPr/>
          <p:nvPr/>
        </p:nvCxnSpPr>
        <p:spPr>
          <a:xfrm flipH="1">
            <a:off x="8067475" y="2166450"/>
            <a:ext cx="425700" cy="401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222" name="Google Shape;22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825" y="261825"/>
            <a:ext cx="288625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Tibble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Data.frame</a:t>
            </a:r>
            <a:r>
              <a:rPr lang="pt-BR" dirty="0"/>
              <a:t> com um método de impressão mais adequado.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pt-BR" dirty="0"/>
              <a:t>Nunca altera o tipo de entradas, como converter </a:t>
            </a:r>
            <a:r>
              <a:rPr lang="pt-BR" dirty="0" err="1"/>
              <a:t>strings</a:t>
            </a:r>
            <a:r>
              <a:rPr lang="pt-BR" dirty="0"/>
              <a:t> em fatores.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pt-BR" dirty="0"/>
              <a:t>Nunca altera os nomes das variáveis.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pt-BR" dirty="0"/>
              <a:t>Nunca cria nomes de linhas.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pt-BR" dirty="0"/>
              <a:t>Método de impressão refinado: mostra apenas as primeiras 10 linhas (se &gt; 20) e todas as colunas que cabem na tela (passível de alterações).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pt-BR" dirty="0"/>
              <a:t>Além do nome da coluna, também é apresentado seu tipo.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pt-BR" dirty="0"/>
              <a:t>Algumas funções mais antigas não funcionam com </a:t>
            </a:r>
            <a:r>
              <a:rPr lang="pt-BR" dirty="0" err="1"/>
              <a:t>tibbles</a:t>
            </a:r>
            <a:r>
              <a:rPr lang="pt-BR" dirty="0"/>
              <a:t>!</a:t>
            </a:r>
            <a:endParaRPr dirty="0"/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845" y="72725"/>
            <a:ext cx="1371200" cy="13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R 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81" y="4332513"/>
            <a:ext cx="616533" cy="6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Pipe %&gt;%</a:t>
            </a:r>
            <a:endParaRPr sz="10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1"/>
          </p:nvPr>
        </p:nvSpPr>
        <p:spPr>
          <a:xfrm>
            <a:off x="311700" y="1151075"/>
            <a:ext cx="8346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Operador que torna a leitura de códigos mais lógica, fácil e compreensível.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Utiliza o resultado do que está à esquerda como primeiro argumento do que está à direita.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Atalho no R-studio: </a:t>
            </a:r>
            <a:br>
              <a:rPr lang="pt-BR"/>
            </a:br>
            <a:r>
              <a:rPr lang="pt-BR" b="1">
                <a:solidFill>
                  <a:srgbClr val="FF0000"/>
                </a:solidFill>
              </a:rPr>
              <a:t>ctrl + shift + m</a:t>
            </a:r>
            <a:endParaRPr sz="1700"/>
          </a:p>
        </p:txBody>
      </p:sp>
      <p:sp>
        <p:nvSpPr>
          <p:cNvPr id="236" name="Google Shape;236;p40"/>
          <p:cNvSpPr txBox="1"/>
          <p:nvPr/>
        </p:nvSpPr>
        <p:spPr>
          <a:xfrm>
            <a:off x="348300" y="2556725"/>
            <a:ext cx="8272800" cy="472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esfrie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asse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coloque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bata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acrescente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recipiente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rep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A07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"água"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"fermento"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"leite"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"óleo"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até =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"macio"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duraçã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"3min"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lugar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"forma"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tipo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"grande"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untada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T), duraçã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"50min"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"geladeira"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"20min"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endParaRPr sz="1000">
              <a:solidFill>
                <a:srgbClr val="333333"/>
              </a:solidFill>
              <a:highlight>
                <a:srgbClr val="D9D9D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0"/>
          <p:cNvSpPr txBox="1"/>
          <p:nvPr/>
        </p:nvSpPr>
        <p:spPr>
          <a:xfrm>
            <a:off x="3385450" y="3425875"/>
            <a:ext cx="5199300" cy="1228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recipiente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rep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A07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"água"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"fermento"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"leite"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"óleo"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%&gt;%</a:t>
            </a:r>
            <a:b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acrescente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"farinha"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até =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"macio"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%&gt;%</a:t>
            </a:r>
            <a:b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bata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(duraçã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"3min"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%&gt;%</a:t>
            </a:r>
            <a:b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coloque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lugar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"forma"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tipo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"grande"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untada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T) </a:t>
            </a:r>
            <a: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%&gt;%</a:t>
            </a:r>
            <a:b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asse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(duraçã</a:t>
            </a:r>
            <a:r>
              <a:rPr lang="pt-BR" sz="1000">
                <a:solidFill>
                  <a:srgbClr val="90200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o =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"50min"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pt-BR" sz="1000" b="1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%&gt;%</a:t>
            </a:r>
            <a:b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pt-BR" sz="1000" b="1">
                <a:solidFill>
                  <a:srgbClr val="00702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esfrie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"geladeira"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pt-BR" sz="1000">
                <a:solidFill>
                  <a:srgbClr val="4070A0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"20min"</a:t>
            </a:r>
            <a:r>
              <a:rPr lang="pt-BR" sz="1000">
                <a:solidFill>
                  <a:srgbClr val="33333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)</a:t>
            </a:r>
            <a:endParaRPr sz="1000">
              <a:solidFill>
                <a:srgbClr val="333333"/>
              </a:solidFill>
              <a:highlight>
                <a:srgbClr val="D9D9D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000">
              <a:solidFill>
                <a:srgbClr val="111111"/>
              </a:solidFill>
              <a:highlight>
                <a:srgbClr val="D9D9D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highlight>
                <a:srgbClr val="D9D9D9"/>
              </a:highlight>
            </a:endParaRPr>
          </a:p>
        </p:txBody>
      </p:sp>
      <p:cxnSp>
        <p:nvCxnSpPr>
          <p:cNvPr id="238" name="Google Shape;238;p40"/>
          <p:cNvCxnSpPr>
            <a:stCxn id="236" idx="2"/>
            <a:endCxn id="237" idx="0"/>
          </p:cNvCxnSpPr>
          <p:nvPr/>
        </p:nvCxnSpPr>
        <p:spPr>
          <a:xfrm rot="-5400000" flipH="1">
            <a:off x="5036700" y="2477525"/>
            <a:ext cx="396300" cy="1500300"/>
          </a:xfrm>
          <a:prstGeom prst="curvedConnector3">
            <a:avLst>
              <a:gd name="adj1" fmla="val 5000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9" name="Google Shape;2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697" y="72975"/>
            <a:ext cx="815153" cy="94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311700" y="25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Ferramentas - Funções </a:t>
            </a:r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body" idx="1"/>
          </p:nvPr>
        </p:nvSpPr>
        <p:spPr>
          <a:xfrm>
            <a:off x="387900" y="1457275"/>
            <a:ext cx="3985500" cy="74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Pacote tidyr</a:t>
            </a:r>
            <a:endParaRPr sz="1800"/>
          </a:p>
          <a:p>
            <a:pPr marL="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Etapa de “arrumação”  </a:t>
            </a:r>
            <a:endParaRPr sz="1800"/>
          </a:p>
          <a:p>
            <a:pPr marL="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139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1"/>
          <p:cNvSpPr txBox="1"/>
          <p:nvPr/>
        </p:nvSpPr>
        <p:spPr>
          <a:xfrm>
            <a:off x="4724400" y="2608625"/>
            <a:ext cx="19131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dirty="0" err="1">
                <a:solidFill>
                  <a:schemeClr val="dk2"/>
                </a:solidFill>
              </a:rPr>
              <a:t>filter</a:t>
            </a:r>
            <a:endParaRPr sz="1800" dirty="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dirty="0" err="1">
                <a:solidFill>
                  <a:schemeClr val="dk2"/>
                </a:solidFill>
              </a:rPr>
              <a:t>select</a:t>
            </a:r>
            <a:endParaRPr sz="1800" dirty="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dirty="0" err="1">
                <a:solidFill>
                  <a:schemeClr val="dk2"/>
                </a:solidFill>
              </a:rPr>
              <a:t>arrange</a:t>
            </a:r>
            <a:endParaRPr sz="1800" dirty="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dirty="0" err="1">
                <a:solidFill>
                  <a:schemeClr val="dk2"/>
                </a:solidFill>
              </a:rPr>
              <a:t>rename</a:t>
            </a:r>
            <a:endParaRPr sz="1800" dirty="0">
              <a:solidFill>
                <a:schemeClr val="dk2"/>
              </a:solidFill>
            </a:endParaRPr>
          </a:p>
          <a:p>
            <a:pPr marL="45720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uFill>
                <a:noFill/>
              </a:uFill>
              <a:hlinkClick r:id="rId3"/>
            </a:endParaRPr>
          </a:p>
        </p:txBody>
      </p:sp>
      <p:sp>
        <p:nvSpPr>
          <p:cNvPr id="247" name="Google Shape;247;p41"/>
          <p:cNvSpPr txBox="1">
            <a:spLocks noGrp="1"/>
          </p:cNvSpPr>
          <p:nvPr>
            <p:ph type="body" idx="2"/>
          </p:nvPr>
        </p:nvSpPr>
        <p:spPr>
          <a:xfrm>
            <a:off x="4343400" y="1457275"/>
            <a:ext cx="3985500" cy="74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Pacote dplyr</a:t>
            </a:r>
            <a:endParaRPr sz="1800"/>
          </a:p>
          <a:p>
            <a:pPr marL="0" marR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Etapa de transformação </a:t>
            </a:r>
            <a:endParaRPr sz="1800"/>
          </a:p>
        </p:txBody>
      </p:sp>
      <p:sp>
        <p:nvSpPr>
          <p:cNvPr id="248" name="Google Shape;248;p41"/>
          <p:cNvSpPr txBox="1"/>
          <p:nvPr/>
        </p:nvSpPr>
        <p:spPr>
          <a:xfrm>
            <a:off x="1168100" y="2631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spread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gather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unit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separete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9" name="Google Shape;249;p41"/>
          <p:cNvSpPr txBox="1"/>
          <p:nvPr/>
        </p:nvSpPr>
        <p:spPr>
          <a:xfrm>
            <a:off x="6386400" y="2424975"/>
            <a:ext cx="27576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distinct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mutate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transmute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summarise</a:t>
            </a:r>
            <a:endParaRPr sz="1800">
              <a:solidFill>
                <a:schemeClr val="dk2"/>
              </a:solidFill>
            </a:endParaRPr>
          </a:p>
          <a:p>
            <a:pPr marL="457200" marR="139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>
                <a:solidFill>
                  <a:schemeClr val="dk2"/>
                </a:solidFill>
              </a:rPr>
              <a:t>group_by</a:t>
            </a:r>
            <a:endParaRPr sz="1800">
              <a:solidFill>
                <a:schemeClr val="dk2"/>
              </a:solidFill>
              <a:uFill>
                <a:noFill/>
              </a:uFill>
              <a:hlinkClick r:id="rId3"/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387900" y="1079825"/>
            <a:ext cx="7941000" cy="3774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/>
              <a:t>Pacote Tidyverse</a:t>
            </a:r>
            <a:endParaRPr sz="1800" b="1"/>
          </a:p>
        </p:txBody>
      </p:sp>
      <p:sp>
        <p:nvSpPr>
          <p:cNvPr id="251" name="Google Shape;251;p41"/>
          <p:cNvSpPr/>
          <p:nvPr/>
        </p:nvSpPr>
        <p:spPr>
          <a:xfrm>
            <a:off x="387900" y="2204325"/>
            <a:ext cx="3955500" cy="256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1"/>
          <p:cNvSpPr/>
          <p:nvPr/>
        </p:nvSpPr>
        <p:spPr>
          <a:xfrm>
            <a:off x="4358400" y="2204325"/>
            <a:ext cx="3985500" cy="2565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475" y="1494087"/>
            <a:ext cx="581024" cy="6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9125" y="1504150"/>
            <a:ext cx="581025" cy="6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Banco de dados utilizado </a:t>
            </a:r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/>
              <a:t>library</a:t>
            </a:r>
            <a:r>
              <a:rPr lang="pt-BR" dirty="0"/>
              <a:t>(</a:t>
            </a:r>
            <a:r>
              <a:rPr lang="pt-BR" dirty="0" err="1"/>
              <a:t>devtools</a:t>
            </a:r>
            <a:r>
              <a:rPr lang="pt-BR" dirty="0"/>
              <a:t>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 err="1"/>
              <a:t>devtools</a:t>
            </a:r>
            <a:r>
              <a:rPr lang="pt-BR" dirty="0"/>
              <a:t>::</a:t>
            </a:r>
            <a:r>
              <a:rPr lang="pt-BR" dirty="0" err="1"/>
              <a:t>install_github</a:t>
            </a:r>
            <a:r>
              <a:rPr lang="pt-BR" dirty="0"/>
              <a:t>("</a:t>
            </a:r>
            <a:r>
              <a:rPr lang="pt-BR" dirty="0" err="1"/>
              <a:t>garrettgman</a:t>
            </a:r>
            <a:r>
              <a:rPr lang="pt-BR" dirty="0"/>
              <a:t>/DSR")</a:t>
            </a:r>
            <a:br>
              <a:rPr lang="pt-BR" dirty="0"/>
            </a:br>
            <a:r>
              <a:rPr lang="pt-BR" dirty="0" err="1"/>
              <a:t>library</a:t>
            </a:r>
            <a:r>
              <a:rPr lang="pt-BR" dirty="0"/>
              <a:t>(DSR)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DSR é uma coleção de conjuntos de dados.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Montada para o livro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Data Science </a:t>
            </a:r>
            <a:r>
              <a:rPr lang="pt-BR" u="sng" dirty="0" err="1">
                <a:solidFill>
                  <a:schemeClr val="hlink"/>
                </a:solidFill>
                <a:hlinkClick r:id="rId3"/>
              </a:rPr>
              <a:t>with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 R </a:t>
            </a:r>
            <a:r>
              <a:rPr lang="pt-BR" u="sng" dirty="0" err="1">
                <a:solidFill>
                  <a:schemeClr val="hlink"/>
                </a:solidFill>
                <a:hlinkClick r:id="rId3"/>
              </a:rPr>
              <a:t>by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 Garrett </a:t>
            </a:r>
            <a:r>
              <a:rPr lang="pt-BR" u="sng" dirty="0" err="1">
                <a:solidFill>
                  <a:schemeClr val="hlink"/>
                </a:solidFill>
                <a:hlinkClick r:id="rId3"/>
              </a:rPr>
              <a:t>Grolemund</a:t>
            </a:r>
            <a:r>
              <a:rPr lang="pt-BR" dirty="0"/>
              <a:t>. Estes dados estão salvos online como um repositório do </a:t>
            </a:r>
            <a:r>
              <a:rPr lang="pt-BR" dirty="0" err="1"/>
              <a:t>github</a:t>
            </a:r>
            <a:r>
              <a:rPr lang="pt-BR" dirty="0"/>
              <a:t> (github.com/</a:t>
            </a:r>
            <a:r>
              <a:rPr lang="pt-BR" dirty="0" err="1"/>
              <a:t>garrettgman</a:t>
            </a:r>
            <a:r>
              <a:rPr lang="pt-BR" dirty="0"/>
              <a:t>/DSR).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165775" y="17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Spread ()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5702725" y="1727100"/>
            <a:ext cx="30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transformar o banco para que “casos” e a “população” contidas na variável “key” se tornem variáveis?</a:t>
            </a:r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50" y="1023913"/>
            <a:ext cx="46863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00" y="4187863"/>
            <a:ext cx="47244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3"/>
          <p:cNvSpPr/>
          <p:nvPr/>
        </p:nvSpPr>
        <p:spPr>
          <a:xfrm>
            <a:off x="2346800" y="3497900"/>
            <a:ext cx="206700" cy="52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Google Shape;27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Spread ()</a:t>
            </a:r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5593400" y="1929325"/>
            <a:ext cx="3239100" cy="26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spread (nome do banco de dados,  nome da coluna que possui mais de uma variável, nome da coluna que apresenta os valores)</a:t>
            </a:r>
            <a:endParaRPr/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00" y="1218700"/>
            <a:ext cx="5366827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Gather ()</a:t>
            </a:r>
            <a:endParaRPr/>
          </a:p>
        </p:txBody>
      </p:sp>
      <p:pic>
        <p:nvPicPr>
          <p:cNvPr id="284" name="Google Shape;284;p45"/>
          <p:cNvPicPr preferRelativeResize="0"/>
          <p:nvPr/>
        </p:nvPicPr>
        <p:blipFill rotWithShape="1">
          <a:blip r:embed="rId3">
            <a:alphaModFix/>
          </a:blip>
          <a:srcRect b="23559"/>
          <a:stretch/>
        </p:blipFill>
        <p:spPr>
          <a:xfrm>
            <a:off x="648650" y="1552375"/>
            <a:ext cx="3781425" cy="10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/>
          <p:nvPr/>
        </p:nvSpPr>
        <p:spPr>
          <a:xfrm>
            <a:off x="2340738" y="2877775"/>
            <a:ext cx="206700" cy="52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1"/>
          </p:nvPr>
        </p:nvSpPr>
        <p:spPr>
          <a:xfrm>
            <a:off x="5605450" y="2092238"/>
            <a:ext cx="30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transformar o banco para que o ano se torne uma variável e “1999” e “2000” se tornem unidades observacionais ?</a:t>
            </a:r>
            <a:endParaRPr/>
          </a:p>
        </p:txBody>
      </p:sp>
      <p:pic>
        <p:nvPicPr>
          <p:cNvPr id="287" name="Google Shape;28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25" y="3633750"/>
            <a:ext cx="35909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Gather ()</a:t>
            </a: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5654200" y="1431025"/>
            <a:ext cx="30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gather (nome do banco, nome da coluna chave, nome da coluna dos valores,  colunas que não são variáveis). </a:t>
            </a:r>
            <a:endParaRPr/>
          </a:p>
        </p:txBody>
      </p:sp>
      <p:pic>
        <p:nvPicPr>
          <p:cNvPr id="295" name="Google Shape;2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78100"/>
            <a:ext cx="45529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6"/>
          <p:cNvSpPr txBox="1"/>
          <p:nvPr/>
        </p:nvSpPr>
        <p:spPr>
          <a:xfrm>
            <a:off x="6250025" y="4750350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Tabela 4. Library(DRV) Devtools</a:t>
            </a:r>
            <a:endParaRPr/>
          </a:p>
        </p:txBody>
      </p:sp>
      <p:pic>
        <p:nvPicPr>
          <p:cNvPr id="297" name="Google Shape;29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Gather e Spread</a:t>
            </a:r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1"/>
          </p:nvPr>
        </p:nvSpPr>
        <p:spPr>
          <a:xfrm>
            <a:off x="311700" y="1225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duas funções mais importantes do pacote “tidyr”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Dependem da ideia de um par de valores-chave. Um par contém duas partes: uma chave que explica o que as informações descrevem e um valor que contém as informações reais.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Ajudam a reformular o layout dos dados para colocar variáveis ​​em colunas e observações em linhas.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São operações inversas. </a:t>
            </a:r>
            <a:endParaRPr/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74" y="499609"/>
            <a:ext cx="6599499" cy="320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t="34036"/>
          <a:stretch/>
        </p:blipFill>
        <p:spPr>
          <a:xfrm>
            <a:off x="1209535" y="3847088"/>
            <a:ext cx="6183575" cy="11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Separete()</a:t>
            </a:r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4705775" y="1727100"/>
            <a:ext cx="404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transformar o banco para que a variável “rate” se desagregue em outras duas variáveis: “cases” e “population”?</a:t>
            </a:r>
            <a:endParaRPr/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63" y="1346250"/>
            <a:ext cx="324802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/>
          <p:nvPr/>
        </p:nvSpPr>
        <p:spPr>
          <a:xfrm>
            <a:off x="1927288" y="2938550"/>
            <a:ext cx="206700" cy="52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Google Shape;3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12" y="3644045"/>
            <a:ext cx="3599550" cy="37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Separete()</a:t>
            </a:r>
            <a:endParaRPr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56500"/>
            <a:ext cx="5258000" cy="2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5848930" y="2009611"/>
            <a:ext cx="30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err="1"/>
              <a:t>separete</a:t>
            </a:r>
            <a:r>
              <a:rPr lang="pt-BR" dirty="0"/>
              <a:t> (nome do banco, nome que será dividida, nome das outras colunas, informação de qual o separador). </a:t>
            </a:r>
            <a:endParaRPr dirty="0"/>
          </a:p>
        </p:txBody>
      </p:sp>
      <p:pic>
        <p:nvPicPr>
          <p:cNvPr id="322" name="Google Shape;32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Unite()</a:t>
            </a:r>
            <a:endParaRPr/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00" y="1167450"/>
            <a:ext cx="4152900" cy="16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0"/>
          <p:cNvSpPr/>
          <p:nvPr/>
        </p:nvSpPr>
        <p:spPr>
          <a:xfrm>
            <a:off x="2352888" y="2966700"/>
            <a:ext cx="206700" cy="52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700" y="3639325"/>
            <a:ext cx="2992875" cy="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0"/>
          <p:cNvSpPr txBox="1">
            <a:spLocks noGrp="1"/>
          </p:cNvSpPr>
          <p:nvPr>
            <p:ph type="body" idx="1"/>
          </p:nvPr>
        </p:nvSpPr>
        <p:spPr>
          <a:xfrm>
            <a:off x="5544775" y="1617650"/>
            <a:ext cx="348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transformar o banco para que a variável “rate” se desagregue em outras duas variáveis “cases” e “population”?</a:t>
            </a:r>
            <a:endParaRPr/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Unite()</a:t>
            </a:r>
            <a:endParaRPr/>
          </a:p>
        </p:txBody>
      </p:sp>
      <p:pic>
        <p:nvPicPr>
          <p:cNvPr id="338" name="Google Shape;33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5700"/>
            <a:ext cx="2589975" cy="13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372" y="1805700"/>
            <a:ext cx="2098553" cy="13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1"/>
          <p:cNvSpPr/>
          <p:nvPr/>
        </p:nvSpPr>
        <p:spPr>
          <a:xfrm>
            <a:off x="1738850" y="1493594"/>
            <a:ext cx="2176550" cy="312100"/>
          </a:xfrm>
          <a:custGeom>
            <a:avLst/>
            <a:gdLst/>
            <a:ahLst/>
            <a:cxnLst/>
            <a:rect l="l" t="t" r="r" b="b"/>
            <a:pathLst>
              <a:path w="87062" h="12484" extrusionOk="0">
                <a:moveTo>
                  <a:pt x="0" y="12484"/>
                </a:moveTo>
                <a:cubicBezTo>
                  <a:pt x="3080" y="11187"/>
                  <a:pt x="11511" y="6729"/>
                  <a:pt x="18482" y="4702"/>
                </a:cubicBezTo>
                <a:cubicBezTo>
                  <a:pt x="25454" y="2675"/>
                  <a:pt x="34939" y="973"/>
                  <a:pt x="41829" y="324"/>
                </a:cubicBezTo>
                <a:cubicBezTo>
                  <a:pt x="48720" y="-324"/>
                  <a:pt x="54556" y="325"/>
                  <a:pt x="59825" y="811"/>
                </a:cubicBezTo>
                <a:cubicBezTo>
                  <a:pt x="65094" y="1298"/>
                  <a:pt x="68905" y="1703"/>
                  <a:pt x="73444" y="3243"/>
                </a:cubicBezTo>
                <a:cubicBezTo>
                  <a:pt x="77984" y="4783"/>
                  <a:pt x="84792" y="8917"/>
                  <a:pt x="87062" y="10052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41" name="Google Shape;341;p51"/>
          <p:cNvSpPr/>
          <p:nvPr/>
        </p:nvSpPr>
        <p:spPr>
          <a:xfrm>
            <a:off x="1210724" y="1244778"/>
            <a:ext cx="2722211" cy="517868"/>
          </a:xfrm>
          <a:custGeom>
            <a:avLst/>
            <a:gdLst/>
            <a:ahLst/>
            <a:cxnLst/>
            <a:rect l="l" t="t" r="r" b="b"/>
            <a:pathLst>
              <a:path w="87062" h="12484" extrusionOk="0">
                <a:moveTo>
                  <a:pt x="0" y="12484"/>
                </a:moveTo>
                <a:cubicBezTo>
                  <a:pt x="3080" y="11187"/>
                  <a:pt x="11511" y="6729"/>
                  <a:pt x="18482" y="4702"/>
                </a:cubicBezTo>
                <a:cubicBezTo>
                  <a:pt x="25454" y="2675"/>
                  <a:pt x="34939" y="973"/>
                  <a:pt x="41829" y="324"/>
                </a:cubicBezTo>
                <a:cubicBezTo>
                  <a:pt x="48720" y="-324"/>
                  <a:pt x="54556" y="325"/>
                  <a:pt x="59825" y="811"/>
                </a:cubicBezTo>
                <a:cubicBezTo>
                  <a:pt x="65094" y="1298"/>
                  <a:pt x="68905" y="1703"/>
                  <a:pt x="73444" y="3243"/>
                </a:cubicBezTo>
                <a:cubicBezTo>
                  <a:pt x="77984" y="4783"/>
                  <a:pt x="84792" y="8917"/>
                  <a:pt x="87062" y="10052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42" name="Google Shape;342;p51"/>
          <p:cNvSpPr txBox="1"/>
          <p:nvPr/>
        </p:nvSpPr>
        <p:spPr>
          <a:xfrm>
            <a:off x="311700" y="3187250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table6</a:t>
            </a:r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1"/>
          </p:nvPr>
        </p:nvSpPr>
        <p:spPr>
          <a:xfrm>
            <a:off x="5777918" y="1503712"/>
            <a:ext cx="30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 err="1"/>
              <a:t>unite</a:t>
            </a:r>
            <a:r>
              <a:rPr lang="pt-BR" dirty="0"/>
              <a:t> (nome do banco, nome da nova variável, nome das outras colunas que serão unidas, especificação de qual separador deverá conter entre elas) </a:t>
            </a:r>
            <a:endParaRPr dirty="0"/>
          </a:p>
        </p:txBody>
      </p:sp>
      <p:pic>
        <p:nvPicPr>
          <p:cNvPr id="344" name="Google Shape;34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Separate e Unite </a:t>
            </a:r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1"/>
          </p:nvPr>
        </p:nvSpPr>
        <p:spPr>
          <a:xfrm>
            <a:off x="409225" y="1676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Fazem parte do pacote “</a:t>
            </a:r>
            <a:r>
              <a:rPr lang="pt-BR" dirty="0" err="1"/>
              <a:t>Tidyr</a:t>
            </a:r>
            <a:r>
              <a:rPr lang="pt-BR" dirty="0"/>
              <a:t>”.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Ajudam a dividir e combinar células para colocar um valor único e completo em cada célula.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São funções opostas.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51" name="Google Shape;35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100" y="177529"/>
            <a:ext cx="758325" cy="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50" y="2131375"/>
            <a:ext cx="392430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25" y="2844975"/>
            <a:ext cx="39719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513" y="3553300"/>
            <a:ext cx="40386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9625" y="199863"/>
            <a:ext cx="39624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9613" y="916988"/>
            <a:ext cx="305752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738" y="4516775"/>
            <a:ext cx="35718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6500" y="1723825"/>
            <a:ext cx="36004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3"/>
          <p:cNvPicPr preferRelativeResize="0"/>
          <p:nvPr/>
        </p:nvPicPr>
        <p:blipFill rotWithShape="1">
          <a:blip r:embed="rId10">
            <a:alphaModFix/>
          </a:blip>
          <a:srcRect t="19286" b="33092"/>
          <a:stretch/>
        </p:blipFill>
        <p:spPr>
          <a:xfrm>
            <a:off x="4488900" y="2578275"/>
            <a:ext cx="32956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95800" y="3400900"/>
            <a:ext cx="40576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3"/>
          <p:cNvPicPr preferRelativeResize="0"/>
          <p:nvPr/>
        </p:nvPicPr>
        <p:blipFill rotWithShape="1">
          <a:blip r:embed="rId12">
            <a:alphaModFix/>
          </a:blip>
          <a:srcRect t="23669"/>
          <a:stretch/>
        </p:blipFill>
        <p:spPr>
          <a:xfrm>
            <a:off x="1938450" y="199516"/>
            <a:ext cx="2129575" cy="17737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3"/>
          <p:cNvSpPr/>
          <p:nvPr/>
        </p:nvSpPr>
        <p:spPr>
          <a:xfrm>
            <a:off x="216850" y="203150"/>
            <a:ext cx="1708800" cy="17739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3"/>
          <p:cNvSpPr txBox="1"/>
          <p:nvPr/>
        </p:nvSpPr>
        <p:spPr>
          <a:xfrm>
            <a:off x="377825" y="557200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lt1"/>
                </a:solidFill>
              </a:rPr>
              <a:t>Manipulação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lt1"/>
                </a:solidFill>
              </a:rPr>
              <a:t>Pacote dplyr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title"/>
          </p:nvPr>
        </p:nvSpPr>
        <p:spPr>
          <a:xfrm>
            <a:off x="311700" y="286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373" name="Google Shape;373;p54"/>
          <p:cNvSpPr txBox="1"/>
          <p:nvPr/>
        </p:nvSpPr>
        <p:spPr>
          <a:xfrm>
            <a:off x="311700" y="4131375"/>
            <a:ext cx="37443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https://leb-fmvz-usp.gitbook.io/manipulacao-e-visualizacao-de-dados-no-r/</a:t>
            </a:r>
            <a:endParaRPr/>
          </a:p>
        </p:txBody>
      </p:sp>
      <p:pic>
        <p:nvPicPr>
          <p:cNvPr id="374" name="Google Shape;37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50" y="1172913"/>
            <a:ext cx="2609040" cy="2803274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54"/>
          <p:cNvSpPr txBox="1"/>
          <p:nvPr/>
        </p:nvSpPr>
        <p:spPr>
          <a:xfrm>
            <a:off x="3943750" y="1819175"/>
            <a:ext cx="4888500" cy="21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Disciplina VPS5741- Manipulação e Visualização de Dados no R (Faculdade de Medicina Veterinária e Zootecnia - Universidade de São Paulo).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2018: 05/03 a 18/03/2018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>
            <a:spLocks noGrp="1"/>
          </p:cNvSpPr>
          <p:nvPr>
            <p:ph type="title"/>
          </p:nvPr>
        </p:nvSpPr>
        <p:spPr>
          <a:xfrm>
            <a:off x="177950" y="18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pic>
        <p:nvPicPr>
          <p:cNvPr id="381" name="Google Shape;3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25" y="822750"/>
            <a:ext cx="2450850" cy="36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981" y="957449"/>
            <a:ext cx="2591595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5"/>
          <p:cNvSpPr txBox="1"/>
          <p:nvPr/>
        </p:nvSpPr>
        <p:spPr>
          <a:xfrm>
            <a:off x="4692550" y="4373850"/>
            <a:ext cx="70206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http://garrettgman.github.io/tidying/</a:t>
            </a:r>
            <a:endParaRPr/>
          </a:p>
        </p:txBody>
      </p:sp>
      <p:sp>
        <p:nvSpPr>
          <p:cNvPr id="384" name="Google Shape;384;p55"/>
          <p:cNvSpPr txBox="1"/>
          <p:nvPr/>
        </p:nvSpPr>
        <p:spPr>
          <a:xfrm>
            <a:off x="1045725" y="4665225"/>
            <a:ext cx="7003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https://r4ds.had.co.nz/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Bibliografia</a:t>
            </a:r>
            <a:endParaRPr/>
          </a:p>
        </p:txBody>
      </p:sp>
      <p:pic>
        <p:nvPicPr>
          <p:cNvPr id="390" name="Google Shape;39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00" y="1266825"/>
            <a:ext cx="3448050" cy="2609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56"/>
          <p:cNvSpPr txBox="1"/>
          <p:nvPr/>
        </p:nvSpPr>
        <p:spPr>
          <a:xfrm>
            <a:off x="458075" y="4131375"/>
            <a:ext cx="3447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https://curso-r.github.io/ragmatic-book/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2" name="Google Shape;39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7300" y="1529563"/>
            <a:ext cx="4223102" cy="20843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56"/>
          <p:cNvSpPr txBox="1"/>
          <p:nvPr/>
        </p:nvSpPr>
        <p:spPr>
          <a:xfrm>
            <a:off x="4855575" y="4125800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6"/>
              </a:rPr>
              <a:t>http://vita.had.co.nz/papers/tidy-data.html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399" name="Google Shape;399;p57"/>
          <p:cNvSpPr txBox="1"/>
          <p:nvPr/>
        </p:nvSpPr>
        <p:spPr>
          <a:xfrm>
            <a:off x="5056100" y="4131375"/>
            <a:ext cx="3447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https://www.jumpingrivers.com/blog/the-trouble-with-tibbles/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700" y="1338275"/>
            <a:ext cx="3731300" cy="236640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1" name="Google Shape;40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500" y="1226450"/>
            <a:ext cx="3731301" cy="2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7"/>
          <p:cNvSpPr txBox="1"/>
          <p:nvPr/>
        </p:nvSpPr>
        <p:spPr>
          <a:xfrm>
            <a:off x="514200" y="4131375"/>
            <a:ext cx="34479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 dirty="0">
                <a:solidFill>
                  <a:schemeClr val="hlink"/>
                </a:solidFill>
                <a:hlinkClick r:id="rId6"/>
              </a:rPr>
              <a:t>https://github.com/rstudio/rstudio-conf/blob/master/2017/The_Tidyverse-Hadley_Wickham/tidyverse.pdf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Tidy data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530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“Famílias felizes são todas iguais; toda família infeliz é infeliz à sua maneira. ”–– Leo </a:t>
            </a:r>
            <a:r>
              <a:rPr lang="pt-BR" dirty="0" err="1"/>
              <a:t>Tolstoy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“Os conjuntos de dados arrumados são todos iguais, mas cada conjunto de dados confuso é confuso à sua própria maneira.” –– </a:t>
            </a:r>
            <a:r>
              <a:rPr lang="pt-BR" dirty="0" err="1"/>
              <a:t>Hadley</a:t>
            </a:r>
            <a:r>
              <a:rPr lang="pt-BR" dirty="0"/>
              <a:t> Wickham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408" name="Google Shape;408;p58"/>
          <p:cNvSpPr txBox="1"/>
          <p:nvPr/>
        </p:nvSpPr>
        <p:spPr>
          <a:xfrm>
            <a:off x="5127938" y="4025225"/>
            <a:ext cx="3447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https://www.rstudio.com/resources/videos/data-science-in-the-tidyverse/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8"/>
          <p:cNvSpPr txBox="1"/>
          <p:nvPr/>
        </p:nvSpPr>
        <p:spPr>
          <a:xfrm>
            <a:off x="514199" y="3865325"/>
            <a:ext cx="34479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 dirty="0">
                <a:solidFill>
                  <a:schemeClr val="hlink"/>
                </a:solidFill>
                <a:hlinkClick r:id="rId4"/>
              </a:rPr>
              <a:t>https://www.youtube.com/watch?v=jOd65mR1zfw&amp;list=PL9HYL-VRX0oQOWAFoKHFQAsWAI3ImbNPk</a:t>
            </a:r>
            <a:endParaRPr dirty="0"/>
          </a:p>
        </p:txBody>
      </p:sp>
      <p:pic>
        <p:nvPicPr>
          <p:cNvPr id="410" name="Google Shape;41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199" y="1369250"/>
            <a:ext cx="3636951" cy="23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1179" y="1453450"/>
            <a:ext cx="3861434" cy="213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Tipos de estruturas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A coleta dos dados as vezes é mais simples utilizando uma estrutura não considerada “arrumada”.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dirty="0"/>
              <a:t>Os bancos de fontes secundárias nem sempre são disponibilizados na estrutura arrumada.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l="-1" r="68198"/>
          <a:stretch/>
        </p:blipFill>
        <p:spPr>
          <a:xfrm>
            <a:off x="2385392" y="695739"/>
            <a:ext cx="4467256" cy="371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05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r="2931"/>
          <a:stretch/>
        </p:blipFill>
        <p:spPr>
          <a:xfrm>
            <a:off x="76200" y="1447798"/>
            <a:ext cx="8882743" cy="247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5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r="65446"/>
          <a:stretch/>
        </p:blipFill>
        <p:spPr>
          <a:xfrm>
            <a:off x="2518943" y="271787"/>
            <a:ext cx="3829104" cy="487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1705</Words>
  <Application>Microsoft Office PowerPoint</Application>
  <PresentationFormat>Apresentação na tela (16:9)</PresentationFormat>
  <Paragraphs>166</Paragraphs>
  <Slides>50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Courier New</vt:lpstr>
      <vt:lpstr>Verdana</vt:lpstr>
      <vt:lpstr>Simple Light</vt:lpstr>
      <vt:lpstr>Apresentação do PowerPoint</vt:lpstr>
      <vt:lpstr>Roteiro</vt:lpstr>
      <vt:lpstr>Tidy data</vt:lpstr>
      <vt:lpstr>Apresentação do PowerPoint</vt:lpstr>
      <vt:lpstr>Tidy data</vt:lpstr>
      <vt:lpstr>Tipos de estruturas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Melhor estrutura para se trabalhar no R</vt:lpstr>
      <vt:lpstr>Apresentação do PowerPoint</vt:lpstr>
      <vt:lpstr>Apresentação do PowerPoint</vt:lpstr>
      <vt:lpstr>Dados arrumados</vt:lpstr>
      <vt:lpstr>5 tipos de dados confusos e seus rearranjos</vt:lpstr>
      <vt:lpstr>Cabeçalhos de coluna são valores, não nomes de variáveis. </vt:lpstr>
      <vt:lpstr>Cabeçalhos de coluna são valores, não nomes de variáveis. </vt:lpstr>
      <vt:lpstr>Múltiplas variáveis são armazenadas em uma coluna. </vt:lpstr>
      <vt:lpstr>Múltiplas variáveis são armazenadas em uma coluna. </vt:lpstr>
      <vt:lpstr>As variáveis são armazenadas em linhas e colunas.  </vt:lpstr>
      <vt:lpstr>As variáveis são armazenadas em linhas e colunas.  </vt:lpstr>
      <vt:lpstr>Vários tipos de unidades observacionais são armazenados na mesma tabela.   </vt:lpstr>
      <vt:lpstr>Vários tipos de unidades observacionais são armazenados na mesma tabela.   </vt:lpstr>
      <vt:lpstr>Ordenação de variáveis</vt:lpstr>
      <vt:lpstr>Apresentação do PowerPoint</vt:lpstr>
      <vt:lpstr>Tibble</vt:lpstr>
      <vt:lpstr>Pipe %&gt;% </vt:lpstr>
      <vt:lpstr>Ferramentas - Funções </vt:lpstr>
      <vt:lpstr>Banco de dados utilizado </vt:lpstr>
      <vt:lpstr>Spread ()</vt:lpstr>
      <vt:lpstr>Spread ()</vt:lpstr>
      <vt:lpstr>Gather ()</vt:lpstr>
      <vt:lpstr>Gather ()</vt:lpstr>
      <vt:lpstr>Gather e Spread</vt:lpstr>
      <vt:lpstr>Separete()</vt:lpstr>
      <vt:lpstr>Separete()</vt:lpstr>
      <vt:lpstr>Unite()</vt:lpstr>
      <vt:lpstr>Unite()</vt:lpstr>
      <vt:lpstr>Separate e Unite </vt:lpstr>
      <vt:lpstr>Apresentação do PowerPoint</vt:lpstr>
      <vt:lpstr>Bibliografia</vt:lpstr>
      <vt:lpstr>Bibliografia</vt:lpstr>
      <vt:lpstr>Bibliografia</vt:lpstr>
      <vt:lpstr>Bibliografia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Francisco</cp:lastModifiedBy>
  <cp:revision>15</cp:revision>
  <dcterms:modified xsi:type="dcterms:W3CDTF">2022-12-06T19:29:23Z</dcterms:modified>
</cp:coreProperties>
</file>