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04" r:id="rId2"/>
    <p:sldId id="426" r:id="rId3"/>
    <p:sldId id="390" r:id="rId4"/>
    <p:sldId id="428" r:id="rId5"/>
    <p:sldId id="429" r:id="rId6"/>
    <p:sldId id="430" r:id="rId7"/>
    <p:sldId id="432" r:id="rId8"/>
    <p:sldId id="417" r:id="rId9"/>
    <p:sldId id="450" r:id="rId10"/>
    <p:sldId id="418" r:id="rId11"/>
    <p:sldId id="447" r:id="rId12"/>
    <p:sldId id="405" r:id="rId13"/>
    <p:sldId id="448" r:id="rId14"/>
    <p:sldId id="449" r:id="rId15"/>
    <p:sldId id="336" r:id="rId16"/>
    <p:sldId id="415" r:id="rId17"/>
    <p:sldId id="423" r:id="rId18"/>
    <p:sldId id="392" r:id="rId19"/>
    <p:sldId id="388" r:id="rId20"/>
    <p:sldId id="397" r:id="rId21"/>
    <p:sldId id="433" r:id="rId22"/>
    <p:sldId id="402" r:id="rId23"/>
    <p:sldId id="414" r:id="rId24"/>
    <p:sldId id="368" r:id="rId25"/>
    <p:sldId id="367" r:id="rId26"/>
    <p:sldId id="403" r:id="rId27"/>
    <p:sldId id="422" r:id="rId28"/>
    <p:sldId id="421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E98"/>
    <a:srgbClr val="E5E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183DB-445A-438A-A664-88636529CEFA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81F18-4682-47BD-9632-1D26FB4A0C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81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DEC2-A676-43E6-8945-71D22804D7AB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A7D-39E9-4513-B061-F0FCE3EF2F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63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DEC2-A676-43E6-8945-71D22804D7AB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A7D-39E9-4513-B061-F0FCE3EF2F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82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DEC2-A676-43E6-8945-71D22804D7AB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A7D-39E9-4513-B061-F0FCE3EF2F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81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DEC2-A676-43E6-8945-71D22804D7AB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A7D-39E9-4513-B061-F0FCE3EF2F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88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DEC2-A676-43E6-8945-71D22804D7AB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A7D-39E9-4513-B061-F0FCE3EF2F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3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DEC2-A676-43E6-8945-71D22804D7AB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A7D-39E9-4513-B061-F0FCE3EF2F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6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DEC2-A676-43E6-8945-71D22804D7AB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A7D-39E9-4513-B061-F0FCE3EF2F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1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DEC2-A676-43E6-8945-71D22804D7AB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A7D-39E9-4513-B061-F0FCE3EF2F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00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DEC2-A676-43E6-8945-71D22804D7AB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A7D-39E9-4513-B061-F0FCE3EF2F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64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DEC2-A676-43E6-8945-71D22804D7AB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A7D-39E9-4513-B061-F0FCE3EF2F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7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DEC2-A676-43E6-8945-71D22804D7AB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A7D-39E9-4513-B061-F0FCE3EF2F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47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5DEC2-A676-43E6-8945-71D22804D7AB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FA7D-39E9-4513-B061-F0FCE3EF2F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72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hronicle.com/blogs/ticker/harvard-gets-its-largest-donation-ever-400-million-for-engineering/100089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xame.abril.com.br/revista-exame/edicoes/1021/noticias/um-extra-para-a-escola?page=1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jornaldocampus.usp.br/index.php/2013/12/ex-estudantes-da-poli-gerenciam-fundos-de-investimentos-para-projetos-da-instituicao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poca.globo.com/ideias/noticia/2015/06/por-que-os-milionarios-brasileiros-nao-doam-suas-fortunas-universidade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5.usp.br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educacao.estadao.com.br/noticias/geral,estudantes-lancam-carro-de-corrida-feito-com-resina-de-mamona,169978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warthog.sc.usp.br/warthog-robotics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ducacao.estadao.com.br/noticias/geral,aluno-de-universidade-ainda-patina-no-ingles,1736534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1.folha.uol.com.br/educacao/2015/05/1627096-curso-de-ingles-na-escola-era-ruim-diz-aluno-de-medicina-sem-fluencia.shtml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1.folha.uol.com.br/educacao/2015/05/1627095-ingles-fraco-dos-estudantes-preocupa-a-faculdade-de-medicina-da-usp.shtml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1.folha.uol.com.br/educacao/2015/06/1643107-usp-libera-aula-so-em-lingua-estrangeira-em-cursos-da-graduacao.shtml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aocarlos.usp.br/index.php?option=com_content&amp;task=view&amp;id=20681&amp;Itemid=17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ducacao.estadao.com.br/noticias/geral,usp-fica-entre-as-100-melhores-do-mundo-em-29-de-36-areas,1677892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5.usp.br/29530/usp-sedia-11-dos-17-novos-centros-de-pesquisa-e-inovacao-da-fapesp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5.usp.br/29530/usp-sedia-11-dos-17-novos-centros-de-pesquisa-e-inovacao-da-fapesp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5.usp.br/tag/aucani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291" y="1466558"/>
            <a:ext cx="5861451" cy="88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 Importância da USP</a:t>
            </a:r>
          </a:p>
        </p:txBody>
      </p:sp>
    </p:spTree>
    <p:extLst>
      <p:ext uri="{BB962C8B-B14F-4D97-AF65-F5344CB8AC3E}">
        <p14:creationId xmlns:p14="http://schemas.microsoft.com/office/powerpoint/2010/main" val="362390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54006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96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1371830-A858-428B-8144-CF6E5EF51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814387"/>
            <a:ext cx="80867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2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24744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Fundos de Investimentos em Educação</a:t>
            </a:r>
          </a:p>
          <a:p>
            <a:pPr algn="ctr"/>
            <a:r>
              <a:rPr lang="pt-BR" sz="4800" dirty="0"/>
              <a:t>(Endowments)</a:t>
            </a:r>
          </a:p>
        </p:txBody>
      </p:sp>
    </p:spTree>
    <p:extLst>
      <p:ext uri="{BB962C8B-B14F-4D97-AF65-F5344CB8AC3E}">
        <p14:creationId xmlns:p14="http://schemas.microsoft.com/office/powerpoint/2010/main" val="109462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291" y="1711474"/>
            <a:ext cx="4334168" cy="197993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68" y="1617885"/>
            <a:ext cx="3412469" cy="232614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814393" y="3791532"/>
            <a:ext cx="1431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/>
              <a:t>USP</a:t>
            </a:r>
          </a:p>
          <a:p>
            <a:pPr algn="ctr"/>
            <a:r>
              <a:rPr lang="pt-BR" sz="3300" b="1" dirty="0"/>
              <a:t>(1934)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89701" y="3944032"/>
            <a:ext cx="1942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/>
              <a:t>Harvard</a:t>
            </a:r>
          </a:p>
          <a:p>
            <a:pPr algn="ctr"/>
            <a:r>
              <a:rPr lang="pt-BR" sz="3300" b="1" dirty="0"/>
              <a:t>(1636)</a:t>
            </a:r>
          </a:p>
        </p:txBody>
      </p:sp>
    </p:spTree>
    <p:extLst>
      <p:ext uri="{BB962C8B-B14F-4D97-AF65-F5344CB8AC3E}">
        <p14:creationId xmlns:p14="http://schemas.microsoft.com/office/powerpoint/2010/main" val="226866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833" y="1116461"/>
            <a:ext cx="4772333" cy="4625080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59724" y="1116460"/>
            <a:ext cx="812006" cy="30008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350" b="1" dirty="0">
                <a:solidFill>
                  <a:schemeClr val="bg1"/>
                </a:solidFill>
              </a:rPr>
              <a:t>20/8/12</a:t>
            </a:r>
          </a:p>
        </p:txBody>
      </p:sp>
    </p:spTree>
    <p:extLst>
      <p:ext uri="{BB962C8B-B14F-4D97-AF65-F5344CB8AC3E}">
        <p14:creationId xmlns:p14="http://schemas.microsoft.com/office/powerpoint/2010/main" val="175779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1728192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Postado em 11/6/15</a:t>
            </a:r>
          </a:p>
        </p:txBody>
      </p:sp>
      <p:pic>
        <p:nvPicPr>
          <p:cNvPr id="1030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7" y="911827"/>
            <a:ext cx="7851347" cy="503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0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3375972" y="908342"/>
            <a:ext cx="2533904" cy="432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Endowments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886" y="297827"/>
            <a:ext cx="1971485" cy="357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Postado: 20/8/12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83" y="1677430"/>
            <a:ext cx="4544234" cy="434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65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764704"/>
            <a:ext cx="80200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194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1728192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Postado em 11/6/15</a:t>
            </a:r>
          </a:p>
        </p:txBody>
      </p:sp>
      <p:pic>
        <p:nvPicPr>
          <p:cNvPr id="102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39" y="1432251"/>
            <a:ext cx="7061522" cy="399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198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904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700808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Protagonismo dos Alunos</a:t>
            </a:r>
          </a:p>
        </p:txBody>
      </p:sp>
    </p:spTree>
    <p:extLst>
      <p:ext uri="{BB962C8B-B14F-4D97-AF65-F5344CB8AC3E}">
        <p14:creationId xmlns:p14="http://schemas.microsoft.com/office/powerpoint/2010/main" val="319848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1503363"/>
            <a:ext cx="67214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046288" y="476250"/>
            <a:ext cx="5483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/>
              <a:t>A </a:t>
            </a:r>
            <a:r>
              <a:rPr lang="pt-BR" altLang="pt-BR" sz="1800" b="1">
                <a:solidFill>
                  <a:srgbClr val="FF0000"/>
                </a:solidFill>
              </a:rPr>
              <a:t>USP</a:t>
            </a:r>
            <a:r>
              <a:rPr lang="pt-BR" altLang="pt-BR" sz="1800" b="1"/>
              <a:t> é uma Universidade de </a:t>
            </a:r>
            <a:r>
              <a:rPr lang="pt-BR" altLang="pt-BR" sz="1800" b="1">
                <a:solidFill>
                  <a:srgbClr val="FF0000"/>
                </a:solidFill>
              </a:rPr>
              <a:t>excelência</a:t>
            </a:r>
            <a:r>
              <a:rPr lang="pt-BR" altLang="pt-BR" sz="1800" b="1"/>
              <a:t> em ensino, pesquisa e prestação de servicos à comunidade</a:t>
            </a:r>
          </a:p>
        </p:txBody>
      </p:sp>
    </p:spTree>
    <p:extLst>
      <p:ext uri="{BB962C8B-B14F-4D97-AF65-F5344CB8AC3E}">
        <p14:creationId xmlns:p14="http://schemas.microsoft.com/office/powerpoint/2010/main" val="153117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76470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Estadão – 3/6/15</a:t>
            </a: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48680"/>
            <a:ext cx="50006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37" y="3789040"/>
            <a:ext cx="42195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802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01" y="1181573"/>
            <a:ext cx="7911260" cy="449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071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700808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Proficiência em Idiomas</a:t>
            </a:r>
          </a:p>
        </p:txBody>
      </p:sp>
    </p:spTree>
    <p:extLst>
      <p:ext uri="{BB962C8B-B14F-4D97-AF65-F5344CB8AC3E}">
        <p14:creationId xmlns:p14="http://schemas.microsoft.com/office/powerpoint/2010/main" val="3396187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1728192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Postado </a:t>
            </a:r>
            <a:r>
              <a:rPr lang="pt-BR" sz="1400" b="1">
                <a:solidFill>
                  <a:schemeClr val="bg1"/>
                </a:solidFill>
              </a:rPr>
              <a:t>em 3/8/15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15" y="759862"/>
            <a:ext cx="6431090" cy="56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63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1728192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Postado em 11/5/15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188639"/>
            <a:ext cx="1298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FSP - 10/5/15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1" y="761014"/>
            <a:ext cx="7530599" cy="569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343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1728192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Postado em 11/5/15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188639"/>
            <a:ext cx="1298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FSP - 10/5/15</a:t>
            </a: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73" y="849073"/>
            <a:ext cx="7441854" cy="515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51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1728192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Postado em 18/6/15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96" y="772430"/>
            <a:ext cx="7307009" cy="531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068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412776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/>
              <a:t>Investimento em </a:t>
            </a:r>
            <a:r>
              <a:rPr lang="pt-BR" sz="4800" dirty="0"/>
              <a:t>acervo bibliográfico físico ou eletrônico</a:t>
            </a:r>
          </a:p>
        </p:txBody>
      </p:sp>
    </p:spTree>
    <p:extLst>
      <p:ext uri="{BB962C8B-B14F-4D97-AF65-F5344CB8AC3E}">
        <p14:creationId xmlns:p14="http://schemas.microsoft.com/office/powerpoint/2010/main" val="480761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1227" y="332656"/>
            <a:ext cx="10688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Ebooks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21055" cy="50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Ebooks Kindle for PC</a:t>
            </a:r>
          </a:p>
        </p:txBody>
      </p:sp>
    </p:spTree>
    <p:extLst>
      <p:ext uri="{BB962C8B-B14F-4D97-AF65-F5344CB8AC3E}">
        <p14:creationId xmlns:p14="http://schemas.microsoft.com/office/powerpoint/2010/main" val="222394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1728192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Postado em 11/6/15</a:t>
            </a: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747713"/>
            <a:ext cx="82962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27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250825" y="188913"/>
            <a:ext cx="1728788" cy="3079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bg1"/>
                </a:solidFill>
              </a:rPr>
              <a:t>Postado em 5/5/15</a:t>
            </a:r>
          </a:p>
        </p:txBody>
      </p:sp>
      <p:pic>
        <p:nvPicPr>
          <p:cNvPr id="1126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952500"/>
            <a:ext cx="67532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52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549275"/>
            <a:ext cx="76835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68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692275" y="836613"/>
            <a:ext cx="583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03238" y="863600"/>
            <a:ext cx="8208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/>
              <a:t>A Fundação de Amparo à Pesquisa do Estado de São Paulo (FAPESP) anunciou os 17 novos Centros de Pesquisa, Inovação e Difusão (CEPIDs). O financiamento para os 17 CEPIDs virá da FAPESP e das instituições sedes (por meio de financiamento de professores, técnicos, pessoal de apoio e infraestrutura).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39750" y="2420938"/>
            <a:ext cx="8208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/>
              <a:t>Estima-se que, durante o período de </a:t>
            </a:r>
            <a:r>
              <a:rPr lang="pt-BR" altLang="pt-BR" sz="1800" b="1"/>
              <a:t>11 anos do Programa</a:t>
            </a:r>
            <a:r>
              <a:rPr lang="pt-BR" altLang="pt-BR" sz="1800"/>
              <a:t>, o financiamento total para os 17 Centros será de cerca de </a:t>
            </a:r>
            <a:r>
              <a:rPr lang="pt-BR" altLang="pt-BR" sz="1800" b="1">
                <a:solidFill>
                  <a:srgbClr val="FF0000"/>
                </a:solidFill>
              </a:rPr>
              <a:t>R$ 1,4 bilhão</a:t>
            </a:r>
            <a:r>
              <a:rPr lang="pt-BR" altLang="pt-BR" sz="1800"/>
              <a:t>, com R$ 760 milhões da FAPESP e R$ 640 milhões estimados em salários pagos pelas instituições sedes aos pesquisadores e técnicos.</a:t>
            </a:r>
          </a:p>
        </p:txBody>
      </p:sp>
      <p:sp>
        <p:nvSpPr>
          <p:cNvPr id="4" name="Oval 3"/>
          <p:cNvSpPr/>
          <p:nvPr/>
        </p:nvSpPr>
        <p:spPr>
          <a:xfrm>
            <a:off x="215900" y="981075"/>
            <a:ext cx="252413" cy="1841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214313" y="2541588"/>
            <a:ext cx="250825" cy="1841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46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235075"/>
            <a:ext cx="80899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3492500" y="539750"/>
            <a:ext cx="2071688" cy="368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/>
              <a:t>CEPIDs da FAPESP</a:t>
            </a:r>
          </a:p>
        </p:txBody>
      </p:sp>
    </p:spTree>
    <p:extLst>
      <p:ext uri="{BB962C8B-B14F-4D97-AF65-F5344CB8AC3E}">
        <p14:creationId xmlns:p14="http://schemas.microsoft.com/office/powerpoint/2010/main" val="338596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838" y="2082896"/>
            <a:ext cx="7092356" cy="80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USP Investe na Graduação </a:t>
            </a:r>
          </a:p>
        </p:txBody>
      </p:sp>
    </p:spTree>
    <p:extLst>
      <p:ext uri="{BB962C8B-B14F-4D97-AF65-F5344CB8AC3E}">
        <p14:creationId xmlns:p14="http://schemas.microsoft.com/office/powerpoint/2010/main" val="230598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4FDD9E0E-F367-4F8D-A74E-CDB5244E8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2776"/>
            <a:ext cx="8312727" cy="29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20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209</Words>
  <Application>Microsoft Office PowerPoint</Application>
  <PresentationFormat>Apresentação na tela (4:3)</PresentationFormat>
  <Paragraphs>31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Biblioteca Virtual</dc:title>
  <dc:creator>José Marcos Alves</dc:creator>
  <cp:lastModifiedBy>José Marcos Alves</cp:lastModifiedBy>
  <cp:revision>239</cp:revision>
  <dcterms:created xsi:type="dcterms:W3CDTF">2012-04-15T15:09:27Z</dcterms:created>
  <dcterms:modified xsi:type="dcterms:W3CDTF">2020-03-02T17:31:15Z</dcterms:modified>
</cp:coreProperties>
</file>