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87" r:id="rId8"/>
    <p:sldId id="288" r:id="rId9"/>
    <p:sldId id="294" r:id="rId10"/>
    <p:sldId id="295" r:id="rId11"/>
    <p:sldId id="296" r:id="rId12"/>
    <p:sldId id="297" r:id="rId13"/>
    <p:sldId id="298" r:id="rId14"/>
    <p:sldId id="299" r:id="rId15"/>
    <p:sldId id="300" r:id="rId16"/>
    <p:sldId id="301" r:id="rId17"/>
    <p:sldId id="302" r:id="rId18"/>
    <p:sldId id="303" r:id="rId19"/>
    <p:sldId id="321" r:id="rId20"/>
    <p:sldId id="322" r:id="rId21"/>
    <p:sldId id="323" r:id="rId22"/>
    <p:sldId id="324" r:id="rId23"/>
    <p:sldId id="326" r:id="rId24"/>
    <p:sldId id="325" r:id="rId25"/>
    <p:sldId id="327" r:id="rId26"/>
    <p:sldId id="328" r:id="rId27"/>
    <p:sldId id="329" r:id="rId28"/>
    <p:sldId id="330" r:id="rId29"/>
    <p:sldId id="305" r:id="rId30"/>
    <p:sldId id="310" r:id="rId31"/>
    <p:sldId id="311" r:id="rId32"/>
    <p:sldId id="312" r:id="rId33"/>
    <p:sldId id="313" r:id="rId34"/>
    <p:sldId id="314" r:id="rId35"/>
    <p:sldId id="315" r:id="rId36"/>
    <p:sldId id="316" r:id="rId37"/>
    <p:sldId id="317" r:id="rId38"/>
    <p:sldId id="318" r:id="rId39"/>
    <p:sldId id="319" r:id="rId40"/>
    <p:sldId id="320" r:id="rId41"/>
    <p:sldId id="304" r:id="rId42"/>
    <p:sldId id="260" r:id="rId43"/>
    <p:sldId id="261" r:id="rId44"/>
    <p:sldId id="262" r:id="rId45"/>
    <p:sldId id="283" r:id="rId46"/>
    <p:sldId id="284" r:id="rId47"/>
    <p:sldId id="285" r:id="rId48"/>
    <p:sldId id="286" r:id="rId49"/>
    <p:sldId id="282" r:id="rId5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0" d="100"/>
          <a:sy n="70"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A6F2189-CDEA-4DB5-8C05-ED397E96BF45}" type="datetimeFigureOut">
              <a:rPr lang="pt-BR" smtClean="0"/>
              <a:t>29/04/2019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379616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A6F2189-CDEA-4DB5-8C05-ED397E96BF45}" type="datetimeFigureOut">
              <a:rPr lang="pt-BR" smtClean="0"/>
              <a:t>29/04/2019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316704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A6F2189-CDEA-4DB5-8C05-ED397E96BF45}" type="datetimeFigureOut">
              <a:rPr lang="pt-BR" smtClean="0"/>
              <a:t>29/04/2019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120840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A6F2189-CDEA-4DB5-8C05-ED397E96BF45}" type="datetimeFigureOut">
              <a:rPr lang="pt-BR" smtClean="0"/>
              <a:t>29/04/2019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124868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A6F2189-CDEA-4DB5-8C05-ED397E96BF45}" type="datetimeFigureOut">
              <a:rPr lang="pt-BR" smtClean="0"/>
              <a:t>29/04/2019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232680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A6F2189-CDEA-4DB5-8C05-ED397E96BF45}" type="datetimeFigureOut">
              <a:rPr lang="pt-BR" smtClean="0"/>
              <a:t>29/04/2019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367578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A6F2189-CDEA-4DB5-8C05-ED397E96BF45}" type="datetimeFigureOut">
              <a:rPr lang="pt-BR" smtClean="0"/>
              <a:t>29/04/2019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50475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A6F2189-CDEA-4DB5-8C05-ED397E96BF45}" type="datetimeFigureOut">
              <a:rPr lang="pt-BR" smtClean="0"/>
              <a:t>29/04/2019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279291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A6F2189-CDEA-4DB5-8C05-ED397E96BF45}" type="datetimeFigureOut">
              <a:rPr lang="pt-BR" smtClean="0"/>
              <a:t>29/04/2019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86011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A6F2189-CDEA-4DB5-8C05-ED397E96BF45}" type="datetimeFigureOut">
              <a:rPr lang="pt-BR" smtClean="0"/>
              <a:t>29/04/2019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115244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A6F2189-CDEA-4DB5-8C05-ED397E96BF45}" type="datetimeFigureOut">
              <a:rPr lang="pt-BR" smtClean="0"/>
              <a:t>29/04/2019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5F00A8-C8D6-4AFD-8E9C-C5C25022EB94}" type="slidenum">
              <a:rPr lang="pt-BR" smtClean="0"/>
              <a:t>‹nº›</a:t>
            </a:fld>
            <a:endParaRPr lang="pt-BR"/>
          </a:p>
        </p:txBody>
      </p:sp>
    </p:spTree>
    <p:extLst>
      <p:ext uri="{BB962C8B-B14F-4D97-AF65-F5344CB8AC3E}">
        <p14:creationId xmlns:p14="http://schemas.microsoft.com/office/powerpoint/2010/main" val="325417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F2189-CDEA-4DB5-8C05-ED397E96BF45}" type="datetimeFigureOut">
              <a:rPr lang="pt-BR" smtClean="0"/>
              <a:t>29/04/2019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F00A8-C8D6-4AFD-8E9C-C5C25022EB94}" type="slidenum">
              <a:rPr lang="pt-BR" smtClean="0"/>
              <a:t>‹nº›</a:t>
            </a:fld>
            <a:endParaRPr lang="pt-BR"/>
          </a:p>
        </p:txBody>
      </p:sp>
    </p:spTree>
    <p:extLst>
      <p:ext uri="{BB962C8B-B14F-4D97-AF65-F5344CB8AC3E}">
        <p14:creationId xmlns:p14="http://schemas.microsoft.com/office/powerpoint/2010/main" val="303196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quaibranly.fr/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ethe.de/ins/br/pt/kul/mag/20940616.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lab.cccb.org/es/la-inclusion-de-la-diversidad-en-el-legado-cultur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hart.amsterdam/nl/page/5299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ewyorker.com/culture/culture-desk/the-troubling-origins-of-the-skeletons-in-a-new-york-museu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maoritelevision.com/news/latest-news/largest-collection-ancestral-remains-nz-history-be-repatriate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mnh.org/shelf-life/shamans-of-siberia-in-360" TargetMode="External"/><Relationship Id="rId2" Type="http://schemas.openxmlformats.org/officeDocument/2006/relationships/hyperlink" Target="https://www.amnh.org/" TargetMode="External"/><Relationship Id="rId1" Type="http://schemas.openxmlformats.org/officeDocument/2006/relationships/slideLayout" Target="../slideLayouts/slideLayout2.xml"/><Relationship Id="rId5" Type="http://schemas.openxmlformats.org/officeDocument/2006/relationships/hyperlink" Target="https://www.amnh.org/exhibitions/permanent-exhibitions/human-origins-and-cultural-halls/hall-of-eastern-woodlands-indians" TargetMode="External"/><Relationship Id="rId4" Type="http://schemas.openxmlformats.org/officeDocument/2006/relationships/hyperlink" Target="https://www.amnh.org/explore/science-topics/cosmolog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news.mongabay.com/2015/06/amazon-tribe-creates-500-page-traditional-medicine-encycloped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ondationcartier.com/en/editions/yanomami-lesprit-de-la-foret" TargetMode="External"/><Relationship Id="rId2" Type="http://schemas.openxmlformats.org/officeDocument/2006/relationships/hyperlink" Target="https://www.fondationcartier.com/en/exhibitions/yanomami-lesprit-de-la-foret"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smtClean="0"/>
              <a:t/>
            </a:r>
            <a:br>
              <a:rPr lang="pt-BR" dirty="0" smtClean="0"/>
            </a:br>
            <a:r>
              <a:rPr lang="pt-BR" dirty="0"/>
              <a:t/>
            </a:r>
            <a:br>
              <a:rPr lang="pt-BR" dirty="0"/>
            </a:br>
            <a:r>
              <a:rPr lang="pt-BR" dirty="0" smtClean="0"/>
              <a:t/>
            </a:r>
            <a:br>
              <a:rPr lang="pt-BR" dirty="0" smtClean="0"/>
            </a:br>
            <a:r>
              <a:rPr lang="pt-BR" dirty="0"/>
              <a:t/>
            </a:r>
            <a:br>
              <a:rPr lang="pt-BR" dirty="0"/>
            </a:br>
            <a:r>
              <a:rPr lang="pt-BR" dirty="0" smtClean="0"/>
              <a:t/>
            </a:r>
            <a:br>
              <a:rPr lang="pt-BR" dirty="0" smtClean="0"/>
            </a:br>
            <a:r>
              <a:rPr lang="pt-BR" dirty="0"/>
              <a:t/>
            </a:r>
            <a:br>
              <a:rPr lang="pt-BR" dirty="0"/>
            </a:br>
            <a:endParaRPr lang="pt-BR" dirty="0"/>
          </a:p>
        </p:txBody>
      </p:sp>
      <p:sp>
        <p:nvSpPr>
          <p:cNvPr id="3" name="Subtítulo 2"/>
          <p:cNvSpPr>
            <a:spLocks noGrp="1"/>
          </p:cNvSpPr>
          <p:nvPr>
            <p:ph type="subTitle" idx="1"/>
          </p:nvPr>
        </p:nvSpPr>
        <p:spPr>
          <a:xfrm>
            <a:off x="1524000" y="3602037"/>
            <a:ext cx="10298806" cy="3133614"/>
          </a:xfrm>
        </p:spPr>
        <p:txBody>
          <a:bodyPr>
            <a:normAutofit/>
          </a:bodyPr>
          <a:lstStyle/>
          <a:p>
            <a:endParaRPr lang="pt-BR" dirty="0" smtClean="0"/>
          </a:p>
          <a:p>
            <a:endParaRPr lang="pt-BR" dirty="0"/>
          </a:p>
          <a:p>
            <a:endParaRPr lang="pt-BR" dirty="0" smtClean="0"/>
          </a:p>
          <a:p>
            <a:pPr algn="r"/>
            <a:endParaRPr lang="pt-BR" dirty="0" smtClean="0"/>
          </a:p>
          <a:p>
            <a:pPr algn="r"/>
            <a:endParaRPr lang="pt-BR" dirty="0"/>
          </a:p>
          <a:p>
            <a:pPr algn="r"/>
            <a:endParaRPr lang="pt-BR" sz="3200" dirty="0" smtClean="0"/>
          </a:p>
        </p:txBody>
      </p:sp>
    </p:spTree>
    <p:extLst>
      <p:ext uri="{BB962C8B-B14F-4D97-AF65-F5344CB8AC3E}">
        <p14:creationId xmlns:p14="http://schemas.microsoft.com/office/powerpoint/2010/main" val="309330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A </a:t>
            </a:r>
            <a:r>
              <a:rPr lang="pt-BR" sz="4000" b="1" dirty="0"/>
              <a:t>queda do céu: palavras de um xamã </a:t>
            </a:r>
            <a:r>
              <a:rPr lang="pt-BR" sz="4000" b="1" dirty="0" err="1" smtClean="0"/>
              <a:t>Yanomami</a:t>
            </a:r>
            <a:r>
              <a:rPr lang="pt-BR" sz="4000" b="1" dirty="0" smtClean="0"/>
              <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t>Palavras dadas (prólogo de </a:t>
            </a:r>
            <a:r>
              <a:rPr lang="pt-BR" dirty="0" err="1" smtClean="0"/>
              <a:t>Kopenawa</a:t>
            </a:r>
            <a:r>
              <a:rPr lang="pt-BR" dirty="0" smtClean="0"/>
              <a:t>)</a:t>
            </a:r>
          </a:p>
          <a:p>
            <a:r>
              <a:rPr lang="pt-BR" dirty="0" smtClean="0"/>
              <a:t>“os brancos não pensam muito adiante no futuro. Sempre estão preocupados demais com as coisas do momento”.</a:t>
            </a:r>
          </a:p>
          <a:p>
            <a:r>
              <a:rPr lang="pt-BR" dirty="0" smtClean="0"/>
              <a:t>Palavras de </a:t>
            </a:r>
            <a:r>
              <a:rPr lang="pt-BR" dirty="0" err="1" smtClean="0"/>
              <a:t>Omama</a:t>
            </a:r>
            <a:r>
              <a:rPr lang="pt-BR" dirty="0" smtClean="0"/>
              <a:t> (demiurgo), “gravadas no mais fundo de mim; “são muito antigas, mas os xamãs as renovam o tempo todo. Desde sempre elas vêm protegendo a floresta e seus habitantes”.</a:t>
            </a:r>
          </a:p>
          <a:p>
            <a:r>
              <a:rPr lang="pt-BR" dirty="0" smtClean="0"/>
              <a:t>“Os brancos não sabem sonhar, é por isso que destroem a floresta desse jeito” (p.531).</a:t>
            </a:r>
          </a:p>
          <a:p>
            <a:pPr marL="0" indent="0">
              <a:buNone/>
            </a:pPr>
            <a:r>
              <a:rPr lang="pt-BR" sz="2000" dirty="0" smtClean="0"/>
              <a:t>_____________________________________________________________[ver p.75/305]</a:t>
            </a:r>
          </a:p>
          <a:p>
            <a:pPr marL="0" indent="0">
              <a:buNone/>
            </a:pPr>
            <a:r>
              <a:rPr lang="pt-BR" sz="2400" dirty="0" smtClean="0"/>
              <a:t>“0 povo de vocês gostaria de receber informações sobre como cultivar a terra?</a:t>
            </a:r>
          </a:p>
          <a:p>
            <a:pPr>
              <a:buFontTx/>
              <a:buChar char="-"/>
            </a:pPr>
            <a:r>
              <a:rPr lang="pt-BR" sz="2400" dirty="0" smtClean="0"/>
              <a:t>Não. O que eu desejo obter é a demarcação de nosso território”.</a:t>
            </a:r>
          </a:p>
          <a:p>
            <a:pPr marL="0" indent="0" algn="r">
              <a:buNone/>
            </a:pPr>
            <a:r>
              <a:rPr lang="pt-BR" sz="2400" dirty="0" smtClean="0"/>
              <a:t>Diálogo entre o general </a:t>
            </a:r>
            <a:r>
              <a:rPr lang="pt-BR" sz="2400" dirty="0" err="1" smtClean="0"/>
              <a:t>Bayma</a:t>
            </a:r>
            <a:r>
              <a:rPr lang="pt-BR" sz="2400" dirty="0" smtClean="0"/>
              <a:t> Denys e </a:t>
            </a:r>
            <a:r>
              <a:rPr lang="pt-BR" sz="2400" dirty="0" err="1" smtClean="0"/>
              <a:t>Kopenawa</a:t>
            </a:r>
            <a:r>
              <a:rPr lang="pt-BR" sz="2400" dirty="0" smtClean="0"/>
              <a:t>, durante audiência com o Presidente José Sarney, 19/04/89.</a:t>
            </a:r>
            <a:endParaRPr lang="pt-BR" sz="2400" dirty="0"/>
          </a:p>
        </p:txBody>
      </p:sp>
    </p:spTree>
    <p:extLst>
      <p:ext uri="{BB962C8B-B14F-4D97-AF65-F5344CB8AC3E}">
        <p14:creationId xmlns:p14="http://schemas.microsoft.com/office/powerpoint/2010/main" val="118613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A </a:t>
            </a:r>
            <a:r>
              <a:rPr lang="pt-BR" sz="4000" b="1" dirty="0"/>
              <a:t>queda do céu: palavras de um xamã </a:t>
            </a:r>
            <a:r>
              <a:rPr lang="pt-BR" sz="4000" b="1" dirty="0" err="1" smtClean="0"/>
              <a:t>Yanomami</a:t>
            </a:r>
            <a:r>
              <a:rPr lang="pt-BR" sz="4000" b="1" dirty="0" smtClean="0"/>
              <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smtClean="0">
                <a:solidFill>
                  <a:srgbClr val="C00000"/>
                </a:solidFill>
              </a:rPr>
              <a:t>Bruce Albert</a:t>
            </a:r>
            <a:r>
              <a:rPr lang="pt-BR" dirty="0" smtClean="0"/>
              <a:t>: </a:t>
            </a:r>
          </a:p>
          <a:p>
            <a:pPr marL="0" indent="0">
              <a:buNone/>
            </a:pPr>
            <a:r>
              <a:rPr lang="pt-BR" dirty="0" smtClean="0"/>
              <a:t>“Como conciliar um conhecimento não </a:t>
            </a:r>
            <a:r>
              <a:rPr lang="pt-BR" dirty="0" err="1" smtClean="0"/>
              <a:t>exotizante</a:t>
            </a:r>
            <a:r>
              <a:rPr lang="pt-BR" dirty="0" smtClean="0"/>
              <a:t> do  mundo </a:t>
            </a:r>
            <a:r>
              <a:rPr lang="pt-BR" dirty="0" err="1" smtClean="0"/>
              <a:t>yanomami</a:t>
            </a:r>
            <a:r>
              <a:rPr lang="pt-BR" dirty="0" smtClean="0"/>
              <a:t>, uma sociologia do “desenvolvimento” amazônico que o cerca e uma reflexão acerca das implicações de minha presença de ator-observador nessa situação de colonização interna?” (p.520).</a:t>
            </a:r>
          </a:p>
          <a:p>
            <a:pPr marL="0" indent="0">
              <a:buNone/>
            </a:pPr>
            <a:r>
              <a:rPr lang="pt-BR" dirty="0" smtClean="0"/>
              <a:t>“Esforço inédito de meu interlocutor para produzir um pensamento que articulasse os dois mundos entre os quais ele transitava sem cessar” (p.528).</a:t>
            </a:r>
          </a:p>
          <a:p>
            <a:pPr marL="0" indent="0">
              <a:buNone/>
            </a:pPr>
            <a:r>
              <a:rPr lang="pt-BR" dirty="0" smtClean="0"/>
              <a:t>“Foi, portanto, a partir de uma imersão quase hipnótica nessa vasta galáxia de dizeres, ao longo de inúmeras escutas e releituras, que foram se delineando para mim, intuitivamente, as coerências e harmonias que inspiraram a arquitetura do manuscrito” (p.548).</a:t>
            </a:r>
            <a:endParaRPr lang="pt-BR" dirty="0"/>
          </a:p>
        </p:txBody>
      </p:sp>
    </p:spTree>
    <p:extLst>
      <p:ext uri="{BB962C8B-B14F-4D97-AF65-F5344CB8AC3E}">
        <p14:creationId xmlns:p14="http://schemas.microsoft.com/office/powerpoint/2010/main" val="398165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A </a:t>
            </a:r>
            <a:r>
              <a:rPr lang="pt-BR" sz="4000" b="1" dirty="0"/>
              <a:t>queda do céu: palavras de um xamã </a:t>
            </a:r>
            <a:r>
              <a:rPr lang="pt-BR" sz="4000" b="1" dirty="0" err="1" smtClean="0"/>
              <a:t>Yanomami</a:t>
            </a:r>
            <a:r>
              <a:rPr lang="pt-BR" sz="4000" b="1" dirty="0" smtClean="0"/>
              <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t>“Logo depois que uma pessoa morre, como eu disse, seus próximos começam a destruir tudo o que ele possuía ou tocava quando em vida. As plantas de sua roça são cortadas e arrancadas, as árvores em que subiu são derrubadas. A casca dos postes da casa onde pendurava sua rede e a terra em que pisava na sua casa são raspadas. As folhas </a:t>
            </a:r>
            <a:r>
              <a:rPr lang="pt-BR" i="1" dirty="0" err="1" smtClean="0"/>
              <a:t>paa</a:t>
            </a:r>
            <a:r>
              <a:rPr lang="pt-BR" i="1" dirty="0" smtClean="0"/>
              <a:t> </a:t>
            </a:r>
            <a:r>
              <a:rPr lang="pt-BR" i="1" dirty="0" err="1" smtClean="0"/>
              <a:t>hana</a:t>
            </a:r>
            <a:r>
              <a:rPr lang="pt-BR" i="1" dirty="0" smtClean="0"/>
              <a:t> </a:t>
            </a:r>
            <a:r>
              <a:rPr lang="pt-BR" dirty="0" smtClean="0"/>
              <a:t>do telhado acima de sua fogueira são retiradas e queimadas. Os cabelos de sua esposa e filhos são cortados. Apenas algumas de suas coisas são guardadas: pontas de flecha, adornos de plumas, uma aljava de bambu. Todas serão destruídas mais tarde, durante as lamentações das festas </a:t>
            </a:r>
            <a:r>
              <a:rPr lang="pt-BR" i="1" dirty="0" err="1" smtClean="0"/>
              <a:t>reahu</a:t>
            </a:r>
            <a:r>
              <a:rPr lang="pt-BR" dirty="0" smtClean="0"/>
              <a:t> em que suas cinzas serão postas em esquecimento. Assim, todos os rastros do que tocou devem ser apagados” (p.416).</a:t>
            </a:r>
          </a:p>
          <a:p>
            <a:pPr marL="0" indent="0">
              <a:buNone/>
            </a:pPr>
            <a:r>
              <a:rPr lang="pt-BR" dirty="0" smtClean="0"/>
              <a:t>X </a:t>
            </a:r>
          </a:p>
          <a:p>
            <a:pPr marL="0" indent="0">
              <a:buNone/>
            </a:pPr>
            <a:r>
              <a:rPr lang="pt-BR" dirty="0" smtClean="0"/>
              <a:t>“seu pensamento (dos brancos) está concentrado em seus objetos o tempo todo”.</a:t>
            </a:r>
          </a:p>
        </p:txBody>
      </p:sp>
    </p:spTree>
    <p:extLst>
      <p:ext uri="{BB962C8B-B14F-4D97-AF65-F5344CB8AC3E}">
        <p14:creationId xmlns:p14="http://schemas.microsoft.com/office/powerpoint/2010/main" val="242992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“São como formigas. Andam para um lado, viram de repente e continuam para outro. Olham sempre para o chão e nunca veem o céu” (p.422) – sobre os habitantes de Nova York.</a:t>
            </a:r>
          </a:p>
          <a:p>
            <a:r>
              <a:rPr lang="pt-BR" dirty="0" smtClean="0"/>
              <a:t>Apesar das apreensões, ida a lugares longínquos para melhor conhecer os brancos e defender nossa floresta.</a:t>
            </a:r>
          </a:p>
          <a:p>
            <a:r>
              <a:rPr lang="pt-BR" dirty="0" smtClean="0"/>
              <a:t>Paris – terra que treme, segundo os </a:t>
            </a:r>
            <a:r>
              <a:rPr lang="pt-BR" i="1" dirty="0" err="1" smtClean="0"/>
              <a:t>xapiri</a:t>
            </a:r>
            <a:r>
              <a:rPr lang="pt-BR" i="1" dirty="0" smtClean="0"/>
              <a:t> </a:t>
            </a:r>
            <a:r>
              <a:rPr lang="pt-BR" dirty="0" smtClean="0"/>
              <a:t>- cambaleante.</a:t>
            </a:r>
          </a:p>
          <a:p>
            <a:r>
              <a:rPr lang="pt-BR" dirty="0" smtClean="0"/>
              <a:t>Céu é baixo e sempre coberto de nuvens. A chuva e o frio parecem não terminar nunca.</a:t>
            </a:r>
          </a:p>
          <a:p>
            <a:r>
              <a:rPr lang="pt-BR" dirty="0" smtClean="0"/>
              <a:t>“Para quem sempre dormiu no silêncio da floresta, essas vibrações são muito inquietantes. Os brancos não parecem percebê-las, porque estão acostumados a nunca deixar sua terra em paz” (p.423).</a:t>
            </a:r>
          </a:p>
          <a:p>
            <a:r>
              <a:rPr lang="pt-BR" dirty="0" smtClean="0"/>
              <a:t>Sobre Torre Eiffel (p.424): “a luz daquela casa de ferro parecia sem vida. Ela parecia inerte e silenciosa”.</a:t>
            </a:r>
            <a:endParaRPr lang="pt-BR" dirty="0"/>
          </a:p>
        </p:txBody>
      </p:sp>
    </p:spTree>
    <p:extLst>
      <p:ext uri="{BB962C8B-B14F-4D97-AF65-F5344CB8AC3E}">
        <p14:creationId xmlns:p14="http://schemas.microsoft.com/office/powerpoint/2010/main" val="1246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t>Visita ao Museu do Homem.</a:t>
            </a:r>
          </a:p>
          <a:p>
            <a:r>
              <a:rPr lang="pt-BR" dirty="0" smtClean="0"/>
              <a:t>“É um lugar onde guardam trancados os rastros de ancestrais dos habitantes da floresta que se foram há muito tempo. (...) As imagens desses antepassados foram capturadas ao mesmo tempo que esses objetos foram roubados pelos brancos”.</a:t>
            </a:r>
          </a:p>
          <a:p>
            <a:r>
              <a:rPr lang="pt-BR" dirty="0" smtClean="0"/>
              <a:t>“Trancando-os para expô-los ao olhar de todos, os brancos demonstram falta de respeito para com esses objetos que pertenciam a ancestrais mortos. Não se pode destratar assim bens ligados aos </a:t>
            </a:r>
            <a:r>
              <a:rPr lang="pt-BR" i="1" dirty="0" err="1" smtClean="0"/>
              <a:t>xapiri</a:t>
            </a:r>
            <a:r>
              <a:rPr lang="pt-BR" dirty="0" smtClean="0"/>
              <a:t> e à imagem de </a:t>
            </a:r>
            <a:r>
              <a:rPr lang="pt-BR" dirty="0" err="1" smtClean="0"/>
              <a:t>Omama</a:t>
            </a:r>
            <a:r>
              <a:rPr lang="pt-BR" dirty="0" smtClean="0"/>
              <a:t>!”. (p.426)</a:t>
            </a:r>
          </a:p>
          <a:p>
            <a:r>
              <a:rPr lang="pt-BR" dirty="0" smtClean="0"/>
              <a:t>“Deu-me muita pena ver todos aqueles objetos abandonados por antigos que se foram há tanto tempo. Mas sobretudo vi lá, em outras caixas de vidro, cadáveres de crianças com a pele enrugada. Tudo isso acabou me deixando furioso. Pensei: de onde vêm esses mortos? Não seriam os antepassados do primeiro tempo? Sua pele e ossos ressecados dão dó de ver! Os brancos só tinham inimizade com eles. Mataram-nos com suas fumaças de epidemia e suas espingardas para tomar suas terras. Depois guardaram seus despojos e agora os expõem aos olhos de todos! Que pensamento de ignorância!”.</a:t>
            </a:r>
          </a:p>
          <a:p>
            <a:r>
              <a:rPr lang="pt-BR" dirty="0" smtClean="0"/>
              <a:t>“É preciso queimar esses corpos! Seus rastros devem desaparecer! É mau pedir dinheiro para mostrar tais coisas! Se os brancos querem mostrar seus mortos, que moqueiem seus pais, mães, mulheres ou filhos, para expô-los aqui, em lugar de nossos ancestrais! O que eles pensariam se vissem seus defuntos exibidos assim diante de forasteiros?” (p.427).</a:t>
            </a:r>
            <a:endParaRPr lang="pt-BR" dirty="0"/>
          </a:p>
        </p:txBody>
      </p:sp>
    </p:spTree>
    <p:extLst>
      <p:ext uri="{BB962C8B-B14F-4D97-AF65-F5344CB8AC3E}">
        <p14:creationId xmlns:p14="http://schemas.microsoft.com/office/powerpoint/2010/main" val="545890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“Ver tudo isso me deixa muito triste. (...) O mesmo vale para todos esses despojos e ossadas de animais. São ancestrais animais cujas imagens os xamãs faziam dançar. Eles também não devem ser maltratados assim. (...) No final, os que me escutavam constrangidos, tentando me acalmar, responderam: “</a:t>
            </a:r>
            <a:r>
              <a:rPr lang="pt-BR" dirty="0" smtClean="0">
                <a:solidFill>
                  <a:srgbClr val="C00000"/>
                </a:solidFill>
              </a:rPr>
              <a:t>Não fique tão chateado! Tudo isso está exposto apenas para todos poderem conhecer</a:t>
            </a:r>
            <a:r>
              <a:rPr lang="pt-BR" dirty="0" smtClean="0"/>
              <a:t>!”</a:t>
            </a:r>
          </a:p>
          <a:p>
            <a:r>
              <a:rPr lang="pt-BR" dirty="0" smtClean="0"/>
              <a:t>“Os brancos podem mostrar o que quiserem em seus museus, mas não coisas vindas de fantasmas. </a:t>
            </a:r>
            <a:r>
              <a:rPr lang="pt-BR" dirty="0" smtClean="0">
                <a:solidFill>
                  <a:srgbClr val="C00000"/>
                </a:solidFill>
              </a:rPr>
              <a:t>Enquanto estamos vivos</a:t>
            </a:r>
            <a:r>
              <a:rPr lang="pt-BR" dirty="0" smtClean="0"/>
              <a:t>, podem expor nossas imagens e objetos em suas cidades à vontade, para explicar a seus filhos como vivemos e, assim, ajudar a proteger nossa floresta. Mas exibir dessa maneira cadáveres ressecados e objetos órfãos dos primeiros habitantes da floresta só pode me deixar infeliz e me atormentar. </a:t>
            </a:r>
            <a:r>
              <a:rPr lang="pt-BR" dirty="0"/>
              <a:t>É</a:t>
            </a:r>
            <a:r>
              <a:rPr lang="pt-BR" dirty="0" smtClean="0"/>
              <a:t> algo muito ruim para mim” (p.428).</a:t>
            </a:r>
          </a:p>
        </p:txBody>
      </p:sp>
    </p:spTree>
    <p:extLst>
      <p:ext uri="{BB962C8B-B14F-4D97-AF65-F5344CB8AC3E}">
        <p14:creationId xmlns:p14="http://schemas.microsoft.com/office/powerpoint/2010/main" val="396342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85000" lnSpcReduction="10000"/>
          </a:bodyPr>
          <a:lstStyle/>
          <a:p>
            <a:r>
              <a:rPr lang="pt-BR" dirty="0"/>
              <a:t>“Esses mesmos brancos se apaixonaram pelos objetos cujos donos tinham matado como se fossem inimigos! E desde então, </a:t>
            </a:r>
            <a:r>
              <a:rPr lang="pt-BR" dirty="0" smtClean="0"/>
              <a:t>guardam-nos </a:t>
            </a:r>
            <a:r>
              <a:rPr lang="pt-BR" dirty="0"/>
              <a:t>fechados no vidro de seus museus, para mostrar a seus filhos o que resta daqueles que seus antigos fizeram morrer! Mas </a:t>
            </a:r>
            <a:r>
              <a:rPr lang="pt-BR" dirty="0">
                <a:solidFill>
                  <a:srgbClr val="C00000"/>
                </a:solidFill>
              </a:rPr>
              <a:t>essas crianças quando crescerem, vão acabar perguntando para seus pais</a:t>
            </a:r>
            <a:r>
              <a:rPr lang="pt-BR" dirty="0"/>
              <a:t>: “</a:t>
            </a:r>
            <a:r>
              <a:rPr lang="pt-BR" dirty="0" err="1"/>
              <a:t>Hou</a:t>
            </a:r>
            <a:r>
              <a:rPr lang="pt-BR" dirty="0"/>
              <a:t>! Esses objetos são muito bonitos, mas porque vocês destruíram seus donos?” (p.428</a:t>
            </a:r>
            <a:r>
              <a:rPr lang="pt-BR" dirty="0" smtClean="0"/>
              <a:t>).</a:t>
            </a:r>
          </a:p>
          <a:p>
            <a:r>
              <a:rPr lang="pt-BR" dirty="0" smtClean="0"/>
              <a:t>“Afinal, depois de ver todas as coisas daquele museu, acabei me perguntando se os brancos já não teriam começado a adquirir também tantas de nossas coisas só porque nós, </a:t>
            </a:r>
            <a:r>
              <a:rPr lang="pt-BR" dirty="0" err="1" smtClean="0"/>
              <a:t>Yanomami</a:t>
            </a:r>
            <a:r>
              <a:rPr lang="pt-BR" dirty="0" smtClean="0"/>
              <a:t>, já estamos começando também a desaparecer. </a:t>
            </a:r>
            <a:r>
              <a:rPr lang="pt-BR" dirty="0" smtClean="0">
                <a:solidFill>
                  <a:srgbClr val="C00000"/>
                </a:solidFill>
              </a:rPr>
              <a:t>Por que ficam nos pedindo nossos cestos, nossos arcos e nossos adornos de penas, enquanto os garimpeiros e fazendeiros invadem nossa terra? Será que querem conseguir essas coisas antecipando a nossa morte? </a:t>
            </a:r>
            <a:r>
              <a:rPr lang="pt-BR" dirty="0" smtClean="0"/>
              <a:t>Será que depois vão querer levar também nossas ossadas para suas cidades? Uma vez mortos, vamos nós ser expostos do mesmo modo, em caixas de vidro de algum museu?” (p.429).</a:t>
            </a:r>
          </a:p>
        </p:txBody>
      </p:sp>
    </p:spTree>
    <p:extLst>
      <p:ext uri="{BB962C8B-B14F-4D97-AF65-F5344CB8AC3E}">
        <p14:creationId xmlns:p14="http://schemas.microsoft.com/office/powerpoint/2010/main" val="197636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smtClean="0"/>
              <a:t>Sobre Nova York:</a:t>
            </a:r>
          </a:p>
          <a:p>
            <a:r>
              <a:rPr lang="pt-BR" dirty="0" smtClean="0"/>
              <a:t>“Quando cheguei a Nova York, fiquei surpreso, pois aquela cidade parece um amontoado de montanhas de pedra onde os brancos vivem empilhados uns sobre os outros!” (p.430).</a:t>
            </a:r>
          </a:p>
          <a:p>
            <a:r>
              <a:rPr lang="pt-BR" dirty="0" smtClean="0"/>
              <a:t>“No entanto, se no centro dessa cidade as casas são altas e belas, nas bordas, estão todas em ruínas. As pessoas que vivem nesses lugares afastados não têm comida e suas roupas são sujas e rasgadas. Quando andei entre eles, olharam para mim com olhos tristes” (p.431).</a:t>
            </a:r>
          </a:p>
          <a:p>
            <a:r>
              <a:rPr lang="pt-BR" dirty="0" smtClean="0"/>
              <a:t>“Fora da cidade de Nova York, levaram-me para visitar o que resta do povo que os antigos brancos mataram outrora naquela terra para tomar seu lugar. Seu nome é </a:t>
            </a:r>
            <a:r>
              <a:rPr lang="pt-BR" i="1" dirty="0" err="1" smtClean="0"/>
              <a:t>Onondaga</a:t>
            </a:r>
            <a:r>
              <a:rPr lang="pt-BR" dirty="0" smtClean="0"/>
              <a:t>. Chamo-os de </a:t>
            </a:r>
            <a:r>
              <a:rPr lang="pt-BR" i="1" dirty="0" err="1" smtClean="0"/>
              <a:t>Yanomae</a:t>
            </a:r>
            <a:r>
              <a:rPr lang="pt-BR" i="1" dirty="0" smtClean="0"/>
              <a:t> </a:t>
            </a:r>
            <a:r>
              <a:rPr lang="pt-BR" i="1" dirty="0" err="1" smtClean="0"/>
              <a:t>tʰë</a:t>
            </a:r>
            <a:r>
              <a:rPr lang="pt-BR" i="1" dirty="0" smtClean="0"/>
              <a:t> </a:t>
            </a:r>
            <a:r>
              <a:rPr lang="pt-BR" i="1" dirty="0" err="1" smtClean="0"/>
              <a:t>pë</a:t>
            </a:r>
            <a:r>
              <a:rPr lang="pt-BR" dirty="0" smtClean="0"/>
              <a:t>, como nós, não só porque se parecem conosco, mas também porque são a gente que foi criada no primeiro tempo nessa terra dos Estados Unidos, como nós mesmos o fomos em nossa floresta. São gente que ainda tem </a:t>
            </a:r>
            <a:r>
              <a:rPr lang="pt-BR" i="1" dirty="0" err="1" smtClean="0"/>
              <a:t>xapiri</a:t>
            </a:r>
            <a:r>
              <a:rPr lang="pt-BR" dirty="0" smtClean="0"/>
              <a:t> e sabe fazê-los dançar” (p.434).</a:t>
            </a:r>
          </a:p>
          <a:p>
            <a:endParaRPr lang="pt-BR" dirty="0"/>
          </a:p>
        </p:txBody>
      </p:sp>
    </p:spTree>
    <p:extLst>
      <p:ext uri="{BB962C8B-B14F-4D97-AF65-F5344CB8AC3E}">
        <p14:creationId xmlns:p14="http://schemas.microsoft.com/office/powerpoint/2010/main" val="94404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smtClean="0"/>
              <a:t>“Estou sempre em busca de outras palavras; palavras que eles ainda não conhecem. Quero que se surpreendam e que prestem atenção. (...) São palavras que vêm do primeiro tempo, mas que, apesar disso, vou buscar no fundo de mim. (...) Os fazendeiros e colonos não param de incendiar suas bordas. Por isso hoje eu busco palavras poderosas, para dizer o quanto tudo isso me deixa com raiva.</a:t>
            </a:r>
          </a:p>
          <a:p>
            <a:pPr marL="0" indent="0">
              <a:buNone/>
            </a:pPr>
            <a:r>
              <a:rPr lang="pt-BR" dirty="0" smtClean="0"/>
              <a:t>Ter conhecido as terras dos antigos brancos durante minhas viagens me deixou pensativo. Com certeza suas cidades são belas de ver, mas, por outro lado, a agitação de seus habitantes é assustadora. (...) Tudo isso causa tontura e obscurece o pensamento. O barulho contínuo e a fumaça que cobre tudo impedem de pensar direito. Deve ser mesmo por isso que os brancos não conseguem nos ouvir!” (p.435).</a:t>
            </a:r>
          </a:p>
          <a:p>
            <a:r>
              <a:rPr lang="pt-BR" dirty="0" smtClean="0"/>
              <a:t>“Na cidade, nunca é possível ouvir com clareza as palavras que nos são dirigidas” (p.436).</a:t>
            </a:r>
          </a:p>
          <a:p>
            <a:r>
              <a:rPr lang="pt-BR" dirty="0" smtClean="0"/>
              <a:t>“Às vezes imito a língua dos brancos e até possuo algumas de suas mercadorias. Não tenho, porém, desejo algum de me tornar um deles. Em suas cidades não é possível conhecer as coisas do sonho” (p.437).</a:t>
            </a:r>
          </a:p>
          <a:p>
            <a:r>
              <a:rPr lang="pt-BR" dirty="0" smtClean="0"/>
              <a:t>“Nós, contudo, temos pena dos brancos” (p.438).</a:t>
            </a:r>
            <a:endParaRPr lang="pt-BR" dirty="0"/>
          </a:p>
        </p:txBody>
      </p:sp>
    </p:spTree>
    <p:extLst>
      <p:ext uri="{BB962C8B-B14F-4D97-AF65-F5344CB8AC3E}">
        <p14:creationId xmlns:p14="http://schemas.microsoft.com/office/powerpoint/2010/main" val="290261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solidFill>
                  <a:srgbClr val="C00000"/>
                </a:solidFill>
              </a:rPr>
              <a:t>Musée</a:t>
            </a:r>
            <a:r>
              <a:rPr lang="pt-BR" dirty="0" smtClean="0">
                <a:solidFill>
                  <a:srgbClr val="C00000"/>
                </a:solidFill>
              </a:rPr>
              <a:t> </a:t>
            </a:r>
            <a:r>
              <a:rPr lang="pt-BR" dirty="0" err="1" smtClean="0">
                <a:solidFill>
                  <a:srgbClr val="C00000"/>
                </a:solidFill>
              </a:rPr>
              <a:t>du</a:t>
            </a:r>
            <a:r>
              <a:rPr lang="pt-BR" dirty="0" smtClean="0">
                <a:solidFill>
                  <a:srgbClr val="C00000"/>
                </a:solidFill>
              </a:rPr>
              <a:t> </a:t>
            </a:r>
            <a:r>
              <a:rPr lang="pt-BR" dirty="0" err="1">
                <a:solidFill>
                  <a:srgbClr val="C00000"/>
                </a:solidFill>
              </a:rPr>
              <a:t>q</a:t>
            </a:r>
            <a:r>
              <a:rPr lang="pt-BR" dirty="0" err="1" smtClean="0">
                <a:solidFill>
                  <a:srgbClr val="C00000"/>
                </a:solidFill>
              </a:rPr>
              <a:t>uai</a:t>
            </a:r>
            <a:r>
              <a:rPr lang="pt-BR" dirty="0" smtClean="0">
                <a:solidFill>
                  <a:srgbClr val="C00000"/>
                </a:solidFill>
              </a:rPr>
              <a:t> </a:t>
            </a:r>
            <a:r>
              <a:rPr lang="pt-BR" dirty="0" err="1" smtClean="0">
                <a:solidFill>
                  <a:srgbClr val="C00000"/>
                </a:solidFill>
              </a:rPr>
              <a:t>Branly</a:t>
            </a:r>
            <a:r>
              <a:rPr lang="pt-BR" dirty="0" smtClean="0">
                <a:solidFill>
                  <a:srgbClr val="C00000"/>
                </a:solidFill>
              </a:rPr>
              <a:t> – Jacques Chirac</a:t>
            </a:r>
            <a:endParaRPr lang="pt-BR"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smtClean="0">
                <a:hlinkClick r:id="rId2"/>
              </a:rPr>
              <a:t>http://www.quaibranly.fr/fr</a:t>
            </a:r>
            <a:endParaRPr lang="pt-BR" dirty="0" smtClean="0"/>
          </a:p>
          <a:p>
            <a:pPr marL="0" indent="0">
              <a:buNone/>
            </a:pPr>
            <a:r>
              <a:rPr lang="pt-BR" dirty="0" smtClean="0"/>
              <a:t>Museu </a:t>
            </a:r>
            <a:r>
              <a:rPr lang="pt-BR" dirty="0"/>
              <a:t>das Artes e Civilizações da África, Ásia, Oceania e </a:t>
            </a:r>
            <a:r>
              <a:rPr lang="pt-BR" dirty="0" smtClean="0"/>
              <a:t>Américas</a:t>
            </a:r>
          </a:p>
          <a:p>
            <a:r>
              <a:rPr lang="pt-BR" dirty="0"/>
              <a:t>Projeto </a:t>
            </a:r>
            <a:r>
              <a:rPr lang="pt-BR" dirty="0" smtClean="0"/>
              <a:t>de</a:t>
            </a:r>
            <a:r>
              <a:rPr lang="pt-BR" dirty="0"/>
              <a:t> Jacques </a:t>
            </a:r>
            <a:r>
              <a:rPr lang="pt-BR" dirty="0" smtClean="0"/>
              <a:t>Chirac</a:t>
            </a:r>
            <a:r>
              <a:rPr lang="pt-BR" dirty="0"/>
              <a:t> </a:t>
            </a:r>
            <a:r>
              <a:rPr lang="pt-BR" dirty="0" smtClean="0"/>
              <a:t>realizado </a:t>
            </a:r>
            <a:r>
              <a:rPr lang="pt-BR" dirty="0"/>
              <a:t>por Jean </a:t>
            </a:r>
            <a:r>
              <a:rPr lang="pt-BR" dirty="0" err="1"/>
              <a:t>Nouvel</a:t>
            </a:r>
            <a:r>
              <a:rPr lang="pt-BR" dirty="0"/>
              <a:t>, foi inaugurado em 20 de junho de 2006.</a:t>
            </a:r>
          </a:p>
          <a:p>
            <a:r>
              <a:rPr lang="pt-BR" dirty="0"/>
              <a:t>O museu tem uma área de 40.600 m² e conta com um acervo de 300.000 obras, das quais 3500 em exposição.  </a:t>
            </a:r>
          </a:p>
          <a:p>
            <a:r>
              <a:rPr lang="pt-BR" dirty="0"/>
              <a:t>O acervo do museu constituiu-se a partir de antigas coleções de etnologia do Museu do Homem </a:t>
            </a:r>
            <a:r>
              <a:rPr lang="pt-BR" dirty="0" smtClean="0"/>
              <a:t>e </a:t>
            </a:r>
            <a:r>
              <a:rPr lang="pt-BR" dirty="0"/>
              <a:t>do Museu Nacional de Artes da África e da Oceania. As obras são divididas em grandes zonas continentais (África, Ásia, Oceania e Américas). Além da exposição permanente, o museu promove dez exposições temporárias por ano.</a:t>
            </a:r>
          </a:p>
          <a:p>
            <a:r>
              <a:rPr lang="pt-BR" dirty="0"/>
              <a:t>A biblioteca possui importante documentação etnográfica, contando com os arquivos de Georges </a:t>
            </a:r>
            <a:r>
              <a:rPr lang="pt-BR" dirty="0" err="1"/>
              <a:t>Condominas</a:t>
            </a:r>
            <a:r>
              <a:rPr lang="pt-BR" dirty="0"/>
              <a:t>, Jacques </a:t>
            </a:r>
            <a:r>
              <a:rPr lang="pt-BR" dirty="0" err="1"/>
              <a:t>Kerchache</a:t>
            </a:r>
            <a:r>
              <a:rPr lang="pt-BR" dirty="0"/>
              <a:t> e outros.</a:t>
            </a:r>
          </a:p>
          <a:p>
            <a:r>
              <a:rPr lang="pt-BR" dirty="0"/>
              <a:t>Desde 2005, o museu publica a revista de antropologia e museologia </a:t>
            </a:r>
            <a:r>
              <a:rPr lang="pt-BR" i="1" dirty="0" err="1"/>
              <a:t>Gradhiva</a:t>
            </a:r>
            <a:r>
              <a:rPr lang="pt-BR" i="1" dirty="0"/>
              <a:t>,</a:t>
            </a:r>
            <a:r>
              <a:rPr lang="pt-BR" dirty="0"/>
              <a:t> fundada por Michel </a:t>
            </a:r>
            <a:r>
              <a:rPr lang="pt-BR" dirty="0" err="1"/>
              <a:t>Leiris</a:t>
            </a:r>
            <a:r>
              <a:rPr lang="pt-BR" dirty="0"/>
              <a:t> e Jean </a:t>
            </a:r>
            <a:r>
              <a:rPr lang="pt-BR" dirty="0" err="1"/>
              <a:t>Jamin</a:t>
            </a:r>
            <a:r>
              <a:rPr lang="pt-BR" dirty="0"/>
              <a:t> em 1986, dedicada à pesquisa contemporânea em etnologia, história da antropologia, aos arquivos de grandes etnólogos, às estéticas não ocidentais e, atualmente, também às coleções do próprio museu.</a:t>
            </a:r>
          </a:p>
          <a:p>
            <a:pPr marL="0" indent="0">
              <a:buNone/>
            </a:pPr>
            <a:endParaRPr lang="pt-BR" dirty="0" smtClean="0"/>
          </a:p>
          <a:p>
            <a:endParaRPr lang="pt-BR" dirty="0"/>
          </a:p>
        </p:txBody>
      </p:sp>
    </p:spTree>
    <p:extLst>
      <p:ext uri="{BB962C8B-B14F-4D97-AF65-F5344CB8AC3E}">
        <p14:creationId xmlns:p14="http://schemas.microsoft.com/office/powerpoint/2010/main" val="424529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838200" y="1825624"/>
            <a:ext cx="10515600" cy="5032375"/>
          </a:xfrm>
        </p:spPr>
        <p:txBody>
          <a:bodyPr>
            <a:normAutofit lnSpcReduction="10000"/>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pPr marL="0" indent="0">
              <a:buNone/>
            </a:pPr>
            <a:r>
              <a:rPr lang="pt-BR" dirty="0" smtClean="0"/>
              <a:t>ROSANA PAULINO</a:t>
            </a:r>
            <a:endParaRPr lang="pt-BR" dirty="0"/>
          </a:p>
        </p:txBody>
      </p:sp>
    </p:spTree>
    <p:extLst>
      <p:ext uri="{BB962C8B-B14F-4D97-AF65-F5344CB8AC3E}">
        <p14:creationId xmlns:p14="http://schemas.microsoft.com/office/powerpoint/2010/main" val="84030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err="1" smtClean="0"/>
              <a:t>Reapropriações</a:t>
            </a:r>
            <a:r>
              <a:rPr lang="pt-BR" sz="3600" dirty="0" smtClean="0"/>
              <a:t> dos objetos: arte, marketing ou cultura?</a:t>
            </a:r>
            <a:br>
              <a:rPr lang="pt-BR" sz="3600" dirty="0" smtClean="0"/>
            </a:br>
            <a:r>
              <a:rPr lang="pt-BR" sz="3600" dirty="0" smtClean="0"/>
              <a:t>A </a:t>
            </a:r>
            <a:r>
              <a:rPr lang="pt-BR" dirty="0" smtClean="0"/>
              <a:t>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r>
              <a:rPr lang="pt-BR" dirty="0" smtClean="0"/>
              <a:t>Museu </a:t>
            </a:r>
            <a:r>
              <a:rPr lang="pt-BR" dirty="0" err="1" smtClean="0"/>
              <a:t>du</a:t>
            </a:r>
            <a:r>
              <a:rPr lang="pt-BR" dirty="0" smtClean="0"/>
              <a:t> </a:t>
            </a:r>
            <a:r>
              <a:rPr lang="pt-BR" dirty="0" err="1" smtClean="0"/>
              <a:t>Quai</a:t>
            </a:r>
            <a:r>
              <a:rPr lang="pt-BR" dirty="0" smtClean="0"/>
              <a:t> </a:t>
            </a:r>
            <a:r>
              <a:rPr lang="pt-BR" dirty="0" err="1" smtClean="0"/>
              <a:t>Branly</a:t>
            </a:r>
            <a:r>
              <a:rPr lang="pt-BR" dirty="0"/>
              <a:t> </a:t>
            </a:r>
            <a:r>
              <a:rPr lang="pt-BR" dirty="0" smtClean="0"/>
              <a:t>– Proposta de renovação dos critérios de seleção, exibição e valoração dos objetos de culturas não europeias; procura renovar as relações entre arquitetura, artefatos culturais e arte e </a:t>
            </a:r>
            <a:r>
              <a:rPr lang="pt-BR" dirty="0" err="1" smtClean="0"/>
              <a:t>ressituar</a:t>
            </a:r>
            <a:r>
              <a:rPr lang="pt-BR" dirty="0" smtClean="0"/>
              <a:t> a França nos intercâmbios globais.</a:t>
            </a:r>
          </a:p>
          <a:p>
            <a:r>
              <a:rPr lang="pt-BR" dirty="0" smtClean="0"/>
              <a:t>Objetivo = produzir um museu emblemático:</a:t>
            </a:r>
            <a:r>
              <a:rPr lang="pt-BR" dirty="0" smtClean="0">
                <a:solidFill>
                  <a:srgbClr val="C00000"/>
                </a:solidFill>
              </a:rPr>
              <a:t> </a:t>
            </a:r>
            <a:r>
              <a:rPr lang="pt-BR" dirty="0">
                <a:solidFill>
                  <a:srgbClr val="C00000"/>
                </a:solidFill>
              </a:rPr>
              <a:t>por que o Museu </a:t>
            </a:r>
            <a:r>
              <a:rPr lang="pt-BR" dirty="0" err="1">
                <a:solidFill>
                  <a:srgbClr val="C00000"/>
                </a:solidFill>
              </a:rPr>
              <a:t>du</a:t>
            </a:r>
            <a:r>
              <a:rPr lang="pt-BR" dirty="0">
                <a:solidFill>
                  <a:srgbClr val="C00000"/>
                </a:solidFill>
              </a:rPr>
              <a:t> </a:t>
            </a:r>
            <a:r>
              <a:rPr lang="pt-BR" dirty="0" err="1">
                <a:solidFill>
                  <a:srgbClr val="C00000"/>
                </a:solidFill>
              </a:rPr>
              <a:t>quai</a:t>
            </a:r>
            <a:r>
              <a:rPr lang="pt-BR" dirty="0">
                <a:solidFill>
                  <a:srgbClr val="C00000"/>
                </a:solidFill>
              </a:rPr>
              <a:t> </a:t>
            </a:r>
            <a:r>
              <a:rPr lang="pt-BR" dirty="0" err="1">
                <a:solidFill>
                  <a:srgbClr val="C00000"/>
                </a:solidFill>
              </a:rPr>
              <a:t>Branly</a:t>
            </a:r>
            <a:r>
              <a:rPr lang="pt-BR" dirty="0">
                <a:solidFill>
                  <a:srgbClr val="C00000"/>
                </a:solidFill>
              </a:rPr>
              <a:t> não possui um nome que anuncie seu </a:t>
            </a:r>
            <a:r>
              <a:rPr lang="pt-BR" dirty="0" smtClean="0">
                <a:solidFill>
                  <a:srgbClr val="C00000"/>
                </a:solidFill>
              </a:rPr>
              <a:t>conteúdo</a:t>
            </a:r>
            <a:r>
              <a:rPr lang="pt-BR" dirty="0" smtClean="0"/>
              <a:t>? O nome que alude ao lugar de Paris em que se situa contrasta com os fins anunciados: “fazer justiça às culturas não europeias”, “reconhecer o lugar que ocupam suas expressões artísticas em nossa herança cultural e, também, nossa dívida com as sociedades que as produziu”.</a:t>
            </a:r>
          </a:p>
          <a:p>
            <a:r>
              <a:rPr lang="pt-BR" dirty="0"/>
              <a:t>P</a:t>
            </a:r>
            <a:r>
              <a:rPr lang="pt-BR" dirty="0" smtClean="0"/>
              <a:t>alavras inaugurais de Chirac: “romper com uma longa história de desprezo”, “devolver toda a dignidade a povos humilhados”, “proclamar o repúdio a qualquer hierarquia, tanto das artes como dos povos”.</a:t>
            </a:r>
          </a:p>
          <a:p>
            <a:r>
              <a:rPr lang="pt-BR" dirty="0" err="1" smtClean="0"/>
              <a:t>Expografia</a:t>
            </a:r>
            <a:r>
              <a:rPr lang="pt-BR" dirty="0" smtClean="0"/>
              <a:t> e arquitetura: </a:t>
            </a:r>
            <a:r>
              <a:rPr lang="pt-BR" dirty="0"/>
              <a:t>“celebrar a universalidade do gênero humano</a:t>
            </a:r>
            <a:r>
              <a:rPr lang="pt-BR" dirty="0" smtClean="0"/>
              <a:t>” e a ausência de paredes visa a favorecer as comunicações e os intercâmbios entre civilizações – contextos multiculturais.</a:t>
            </a:r>
          </a:p>
          <a:p>
            <a:r>
              <a:rPr lang="pt-BR" dirty="0" smtClean="0"/>
              <a:t>Não há contextualização das peças: “A escassez de explicações e, sobretudo, a penumbra geral, ao invés de comunicar os significados das peças e os desentendimentos ou conflitos históricos entre as culturas, propõe uma estetização uniforme. As obras africanas, asiáticas e americanas e as distintas regiões de cada continente, permanecem “integradas” em um mesmo discurso. Não há, com pouquíssimas exceções, datas nem localização  histórica ou social” (p.101).</a:t>
            </a:r>
          </a:p>
          <a:p>
            <a:r>
              <a:rPr lang="pt-BR" dirty="0" smtClean="0"/>
              <a:t>Obras mestras</a:t>
            </a:r>
          </a:p>
          <a:p>
            <a:r>
              <a:rPr lang="pt-BR" dirty="0" smtClean="0"/>
              <a:t>Percepção de como foi se construindo o olhar sobre os “outros”, a mescla de curiosidade e conquista.</a:t>
            </a:r>
          </a:p>
          <a:p>
            <a:r>
              <a:rPr lang="pt-BR" dirty="0" smtClean="0"/>
              <a:t>Mostras temporárias: especialistas ensaiam outros modos de tratar a complexidade intercultural.</a:t>
            </a:r>
          </a:p>
          <a:p>
            <a:endParaRPr lang="pt-BR" dirty="0"/>
          </a:p>
        </p:txBody>
      </p:sp>
    </p:spTree>
    <p:extLst>
      <p:ext uri="{BB962C8B-B14F-4D97-AF65-F5344CB8AC3E}">
        <p14:creationId xmlns:p14="http://schemas.microsoft.com/office/powerpoint/2010/main" val="37688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Numerosos museus etnográficos e de arte acreditaram ter encontrado maneiras de </a:t>
            </a:r>
            <a:r>
              <a:rPr lang="pt-BR" dirty="0" smtClean="0">
                <a:solidFill>
                  <a:srgbClr val="C00000"/>
                </a:solidFill>
              </a:rPr>
              <a:t>resolver o que é </a:t>
            </a:r>
            <a:r>
              <a:rPr lang="pt-BR" dirty="0" err="1" smtClean="0">
                <a:solidFill>
                  <a:srgbClr val="C00000"/>
                </a:solidFill>
              </a:rPr>
              <a:t>museificável</a:t>
            </a:r>
            <a:r>
              <a:rPr lang="pt-BR" dirty="0" smtClean="0">
                <a:solidFill>
                  <a:srgbClr val="C00000"/>
                </a:solidFill>
              </a:rPr>
              <a:t> a partir da proliferação de pontos de vista</a:t>
            </a:r>
            <a:r>
              <a:rPr lang="pt-BR" dirty="0" smtClean="0"/>
              <a:t>. Em ambos os campos costumam-se considerar legítimas as perspectivas de cada coletivo local, étnico, religioso ou de gênero – apreciam-se os movimentos dos atores como </a:t>
            </a:r>
            <a:r>
              <a:rPr lang="pt-BR" dirty="0" err="1" smtClean="0"/>
              <a:t>reapropriação</a:t>
            </a:r>
            <a:r>
              <a:rPr lang="pt-BR" dirty="0" smtClean="0"/>
              <a:t> de seu destino pelos esquecidos da história (Philippe Descola).</a:t>
            </a:r>
          </a:p>
          <a:p>
            <a:r>
              <a:rPr lang="pt-BR" dirty="0" smtClean="0"/>
              <a:t>Os museus comunitários raras vezes problematizam o rigor científico da </a:t>
            </a:r>
            <a:r>
              <a:rPr lang="pt-BR" dirty="0" err="1" smtClean="0"/>
              <a:t>autorepresentação</a:t>
            </a:r>
            <a:r>
              <a:rPr lang="pt-BR" dirty="0" smtClean="0"/>
              <a:t>, sua parcialidade ou seus esquecimentos.</a:t>
            </a:r>
          </a:p>
          <a:p>
            <a:r>
              <a:rPr lang="pt-BR" dirty="0" err="1" smtClean="0"/>
              <a:t>Museografias</a:t>
            </a:r>
            <a:r>
              <a:rPr lang="pt-BR" dirty="0" smtClean="0"/>
              <a:t> polifônicas, narrativas múltiplas nas quais os objetos “falam” com o sentido de quem os fabricou, de quem os utilizam ou percebem, os colecionam ou estudam. A ampliação de recursos audiovisuais e cenográficos ajuda a expor e a combinar esses saberes e esses olhares (p.108).</a:t>
            </a:r>
            <a:endParaRPr lang="pt-BR" dirty="0"/>
          </a:p>
        </p:txBody>
      </p:sp>
    </p:spTree>
    <p:extLst>
      <p:ext uri="{BB962C8B-B14F-4D97-AF65-F5344CB8AC3E}">
        <p14:creationId xmlns:p14="http://schemas.microsoft.com/office/powerpoint/2010/main" val="4192495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smtClean="0"/>
              <a:t>“Tanto os museus de arte como os de antropologia ou história, assim como </a:t>
            </a:r>
            <a:r>
              <a:rPr lang="pt-BR" dirty="0"/>
              <a:t>a</a:t>
            </a:r>
            <a:r>
              <a:rPr lang="pt-BR" dirty="0" smtClean="0"/>
              <a:t>s mídias, realizam exercícios de poder ao apropriar-se de objetos, selecioná-los, situá-los em lugares mais ou menos proeminentes, iluminá-los e editá-los em narrativas que congelam a projeção virtual das tentativas e as reduzem a obras. Uma maneira de </a:t>
            </a:r>
            <a:r>
              <a:rPr lang="pt-BR" dirty="0" smtClean="0">
                <a:solidFill>
                  <a:srgbClr val="C00000"/>
                </a:solidFill>
              </a:rPr>
              <a:t>desconstruir as paredes divisórias </a:t>
            </a:r>
            <a:r>
              <a:rPr lang="pt-BR" dirty="0" smtClean="0"/>
              <a:t>entre o etnográfico e o artístico é dar conta das operações históricas nas quais esses objetos se tornaram belos e poderosos. Outra consiste em autoquestionar e explicitar os atos através dos quais os museus e mídias intervêm no curso de significações” (p.111).</a:t>
            </a:r>
          </a:p>
          <a:p>
            <a:pPr marL="0" indent="0" algn="ctr">
              <a:buNone/>
            </a:pPr>
            <a:r>
              <a:rPr lang="pt-BR" dirty="0" smtClean="0">
                <a:solidFill>
                  <a:srgbClr val="C00000"/>
                </a:solidFill>
              </a:rPr>
              <a:t>O que podemos compreender dos outros e como conviver com o que não entendemos ou não aceitamos</a:t>
            </a:r>
            <a:r>
              <a:rPr lang="pt-BR" dirty="0" smtClean="0"/>
              <a:t>?</a:t>
            </a:r>
          </a:p>
          <a:p>
            <a:pPr marL="0" indent="0" algn="just">
              <a:buNone/>
            </a:pPr>
            <a:r>
              <a:rPr lang="pt-BR" dirty="0" smtClean="0"/>
              <a:t>Como alguns artistas fazem visíveis e repensam os dilemas não resolvidos da </a:t>
            </a:r>
            <a:r>
              <a:rPr lang="pt-BR" dirty="0" err="1" smtClean="0"/>
              <a:t>interculturalidade</a:t>
            </a:r>
            <a:r>
              <a:rPr lang="pt-BR" dirty="0" smtClean="0"/>
              <a:t>?: </a:t>
            </a:r>
            <a:r>
              <a:rPr lang="pt-BR" dirty="0" err="1" smtClean="0">
                <a:solidFill>
                  <a:srgbClr val="C00000"/>
                </a:solidFill>
              </a:rPr>
              <a:t>Antoní</a:t>
            </a:r>
            <a:r>
              <a:rPr lang="pt-BR" dirty="0" smtClean="0">
                <a:solidFill>
                  <a:srgbClr val="C00000"/>
                </a:solidFill>
              </a:rPr>
              <a:t> </a:t>
            </a:r>
            <a:r>
              <a:rPr lang="pt-BR" dirty="0" err="1" smtClean="0">
                <a:solidFill>
                  <a:srgbClr val="C00000"/>
                </a:solidFill>
              </a:rPr>
              <a:t>Muntadas</a:t>
            </a:r>
            <a:r>
              <a:rPr lang="pt-BR" dirty="0" smtClean="0">
                <a:solidFill>
                  <a:srgbClr val="C00000"/>
                </a:solidFill>
              </a:rPr>
              <a:t>, Santiago Serra, Marcos Ramírez Erre </a:t>
            </a:r>
            <a:r>
              <a:rPr lang="pt-BR" dirty="0" smtClean="0"/>
              <a:t>(</a:t>
            </a:r>
            <a:r>
              <a:rPr lang="pt-BR" dirty="0" smtClean="0">
                <a:solidFill>
                  <a:srgbClr val="C00000"/>
                </a:solidFill>
              </a:rPr>
              <a:t>ver p. 112</a:t>
            </a:r>
            <a:r>
              <a:rPr lang="pt-BR" dirty="0" smtClean="0"/>
              <a:t>) = olhares não convencionais sobre os cruzamentos interculturais, sobre as limitações na cooperação e na negociação internacional – criam espaços dialógicos onde são abertas novas formas de conhecimento e interdependência.</a:t>
            </a:r>
            <a:endParaRPr lang="pt-BR" dirty="0"/>
          </a:p>
        </p:txBody>
      </p:sp>
    </p:spTree>
    <p:extLst>
      <p:ext uri="{BB962C8B-B14F-4D97-AF65-F5344CB8AC3E}">
        <p14:creationId xmlns:p14="http://schemas.microsoft.com/office/powerpoint/2010/main" val="13497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FF0000"/>
                </a:solidFill>
              </a:rPr>
              <a:t>Tradução </a:t>
            </a:r>
            <a:r>
              <a:rPr lang="pt-BR" b="1" dirty="0" smtClean="0"/>
              <a:t>–</a:t>
            </a:r>
            <a:r>
              <a:rPr lang="pt-BR" b="1" dirty="0" smtClean="0">
                <a:solidFill>
                  <a:srgbClr val="FF0000"/>
                </a:solidFill>
              </a:rPr>
              <a:t> </a:t>
            </a:r>
            <a:r>
              <a:rPr lang="pt-BR" b="1" dirty="0" err="1" smtClean="0">
                <a:solidFill>
                  <a:srgbClr val="FF0000"/>
                </a:solidFill>
              </a:rPr>
              <a:t>Interculturalidade</a:t>
            </a:r>
            <a:r>
              <a:rPr lang="pt-BR" b="1" dirty="0" smtClean="0">
                <a:solidFill>
                  <a:srgbClr val="FF0000"/>
                </a:solidFill>
              </a:rPr>
              <a:t/>
            </a:r>
            <a:br>
              <a:rPr lang="pt-BR" b="1" dirty="0" smtClean="0">
                <a:solidFill>
                  <a:srgbClr val="FF0000"/>
                </a:solidFill>
              </a:rPr>
            </a:br>
            <a:endParaRPr lang="pt-BR" b="1" dirty="0">
              <a:solidFill>
                <a:srgbClr val="FF0000"/>
              </a:solidFill>
            </a:endParaRPr>
          </a:p>
        </p:txBody>
      </p:sp>
      <p:sp>
        <p:nvSpPr>
          <p:cNvPr id="3" name="Espaço Reservado para Conteúdo 2"/>
          <p:cNvSpPr>
            <a:spLocks noGrp="1"/>
          </p:cNvSpPr>
          <p:nvPr>
            <p:ph idx="1"/>
          </p:nvPr>
        </p:nvSpPr>
        <p:spPr/>
        <p:txBody>
          <a:bodyPr>
            <a:normAutofit fontScale="92500" lnSpcReduction="10000"/>
          </a:bodyPr>
          <a:lstStyle/>
          <a:p>
            <a:pPr marL="0" indent="0" algn="ctr">
              <a:buNone/>
            </a:pPr>
            <a:r>
              <a:rPr lang="pt-BR" dirty="0" smtClean="0">
                <a:solidFill>
                  <a:srgbClr val="FF0000"/>
                </a:solidFill>
              </a:rPr>
              <a:t>¿</a:t>
            </a:r>
            <a:r>
              <a:rPr lang="pt-BR" dirty="0" smtClean="0"/>
              <a:t>Equipamentos culturais como lugares de tradução</a:t>
            </a:r>
            <a:r>
              <a:rPr lang="pt-BR" dirty="0" smtClean="0">
                <a:solidFill>
                  <a:srgbClr val="FF0000"/>
                </a:solidFill>
              </a:rPr>
              <a:t>?</a:t>
            </a:r>
          </a:p>
          <a:p>
            <a:pPr marL="0" indent="0" algn="ctr">
              <a:buNone/>
            </a:pPr>
            <a:r>
              <a:rPr lang="pt-BR" dirty="0" smtClean="0">
                <a:solidFill>
                  <a:srgbClr val="FF0000"/>
                </a:solidFill>
              </a:rPr>
              <a:t>Tradução </a:t>
            </a:r>
            <a:r>
              <a:rPr lang="pt-BR" dirty="0" smtClean="0"/>
              <a:t>(traduzir = transportar entre fronteiras – Hall)</a:t>
            </a:r>
          </a:p>
          <a:p>
            <a:pPr marL="0" indent="0" algn="ctr">
              <a:buNone/>
            </a:pPr>
            <a:endParaRPr lang="pt-BR" sz="2400" dirty="0" smtClean="0"/>
          </a:p>
          <a:p>
            <a:pPr marL="0" indent="0" algn="ctr">
              <a:buNone/>
            </a:pPr>
            <a:r>
              <a:rPr lang="pt-BR" dirty="0" smtClean="0">
                <a:solidFill>
                  <a:srgbClr val="FF0000"/>
                </a:solidFill>
              </a:rPr>
              <a:t>Zonas de contato </a:t>
            </a:r>
            <a:r>
              <a:rPr lang="pt-BR" sz="2000" dirty="0" smtClean="0"/>
              <a:t>(proximidade, participação)</a:t>
            </a:r>
            <a:endParaRPr lang="pt-BR" dirty="0" smtClean="0">
              <a:solidFill>
                <a:srgbClr val="FF0000"/>
              </a:solidFill>
            </a:endParaRPr>
          </a:p>
          <a:p>
            <a:pPr marL="0" indent="0" algn="ctr">
              <a:buNone/>
            </a:pPr>
            <a:r>
              <a:rPr lang="pt-BR" dirty="0" smtClean="0">
                <a:solidFill>
                  <a:srgbClr val="FF0000"/>
                </a:solidFill>
              </a:rPr>
              <a:t>Zonas de negociação de sentidos</a:t>
            </a:r>
          </a:p>
          <a:p>
            <a:pPr marL="0" indent="0" algn="ctr">
              <a:buNone/>
            </a:pPr>
            <a:r>
              <a:rPr lang="pt-BR" dirty="0" smtClean="0">
                <a:solidFill>
                  <a:srgbClr val="FF0000"/>
                </a:solidFill>
              </a:rPr>
              <a:t>Espaço </a:t>
            </a:r>
            <a:r>
              <a:rPr lang="pt-BR" dirty="0" err="1" smtClean="0">
                <a:solidFill>
                  <a:srgbClr val="FF0000"/>
                </a:solidFill>
              </a:rPr>
              <a:t>instersticial</a:t>
            </a:r>
            <a:endParaRPr lang="pt-BR" dirty="0" smtClean="0">
              <a:solidFill>
                <a:srgbClr val="FF0000"/>
              </a:solidFill>
            </a:endParaRPr>
          </a:p>
          <a:p>
            <a:pPr marL="0" indent="0" algn="ctr">
              <a:buNone/>
            </a:pPr>
            <a:r>
              <a:rPr lang="pt-BR" dirty="0" smtClean="0">
                <a:solidFill>
                  <a:srgbClr val="FF0000"/>
                </a:solidFill>
              </a:rPr>
              <a:t>Entre lugar </a:t>
            </a:r>
            <a:r>
              <a:rPr lang="pt-BR" sz="2400" dirty="0" smtClean="0"/>
              <a:t>(</a:t>
            </a:r>
            <a:r>
              <a:rPr lang="pt-BR" sz="2400" dirty="0" err="1" smtClean="0"/>
              <a:t>Bhabha</a:t>
            </a:r>
            <a:r>
              <a:rPr lang="pt-BR" sz="2400" dirty="0" smtClean="0"/>
              <a:t> = lugar seminal onde as diferenças culturais se articulam)</a:t>
            </a:r>
          </a:p>
          <a:p>
            <a:pPr marL="0" indent="0" algn="ctr">
              <a:buNone/>
            </a:pPr>
            <a:r>
              <a:rPr lang="pt-BR" sz="2400" dirty="0" smtClean="0"/>
              <a:t>Interações e desacordos</a:t>
            </a:r>
          </a:p>
          <a:p>
            <a:pPr marL="0" indent="0">
              <a:buNone/>
            </a:pPr>
            <a:endParaRPr lang="pt-BR" sz="2400" dirty="0" smtClean="0">
              <a:solidFill>
                <a:srgbClr val="FF0000"/>
              </a:solidFill>
            </a:endParaRPr>
          </a:p>
          <a:p>
            <a:pPr marL="0" indent="0" algn="ctr">
              <a:buNone/>
            </a:pPr>
            <a:r>
              <a:rPr lang="pt-BR" sz="2400" dirty="0" smtClean="0">
                <a:solidFill>
                  <a:srgbClr val="FF0000"/>
                </a:solidFill>
              </a:rPr>
              <a:t>Processos sempre incompletos, em transição (pontos cegos)</a:t>
            </a:r>
          </a:p>
          <a:p>
            <a:pPr marL="0" indent="0" algn="just">
              <a:buNone/>
            </a:pPr>
            <a:endParaRPr lang="pt-BR" dirty="0" smtClean="0"/>
          </a:p>
          <a:p>
            <a:pPr marL="0" indent="0">
              <a:buNone/>
            </a:pPr>
            <a:endParaRPr lang="pt-BR" dirty="0">
              <a:solidFill>
                <a:srgbClr val="FF0000"/>
              </a:solidFill>
            </a:endParaRPr>
          </a:p>
        </p:txBody>
      </p:sp>
      <p:pic>
        <p:nvPicPr>
          <p:cNvPr id="7" name="Picture 3"/>
          <p:cNvPicPr>
            <a:picLocks noChangeAspect="1" noChangeArrowheads="1"/>
          </p:cNvPicPr>
          <p:nvPr/>
        </p:nvPicPr>
        <p:blipFill>
          <a:blip r:embed="rId2" cstate="print"/>
          <a:srcRect/>
          <a:stretch>
            <a:fillRect/>
          </a:stretch>
        </p:blipFill>
        <p:spPr bwMode="auto">
          <a:xfrm>
            <a:off x="1455174" y="5187605"/>
            <a:ext cx="609600" cy="301752"/>
          </a:xfrm>
          <a:prstGeom prst="rect">
            <a:avLst/>
          </a:prstGeom>
          <a:noFill/>
          <a:ln w="9525">
            <a:noFill/>
            <a:miter lim="800000"/>
            <a:headEnd/>
            <a:tailEnd/>
          </a:ln>
          <a:effectLst/>
        </p:spPr>
      </p:pic>
    </p:spTree>
    <p:extLst>
      <p:ext uri="{BB962C8B-B14F-4D97-AF65-F5344CB8AC3E}">
        <p14:creationId xmlns:p14="http://schemas.microsoft.com/office/powerpoint/2010/main" val="236019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Nuevas</a:t>
            </a:r>
            <a:r>
              <a:rPr lang="pt-BR" dirty="0" smtClean="0"/>
              <a:t> minorias, </a:t>
            </a:r>
            <a:r>
              <a:rPr lang="pt-BR" dirty="0" err="1" smtClean="0"/>
              <a:t>nuevos</a:t>
            </a:r>
            <a:r>
              <a:rPr lang="pt-BR" dirty="0" smtClean="0"/>
              <a:t> </a:t>
            </a:r>
            <a:r>
              <a:rPr lang="pt-BR" dirty="0" err="1" smtClean="0"/>
              <a:t>derechos</a:t>
            </a:r>
            <a:r>
              <a:rPr lang="pt-BR" dirty="0" smtClean="0">
                <a:solidFill>
                  <a:srgbClr val="C00000"/>
                </a:solidFill>
              </a:rPr>
              <a:t/>
            </a:r>
            <a:br>
              <a:rPr lang="pt-BR" dirty="0" smtClean="0">
                <a:solidFill>
                  <a:srgbClr val="C00000"/>
                </a:solidFill>
              </a:rPr>
            </a:br>
            <a:r>
              <a:rPr lang="pt-BR" sz="3600" dirty="0" err="1" smtClean="0">
                <a:solidFill>
                  <a:srgbClr val="C00000"/>
                </a:solidFill>
              </a:rPr>
              <a:t>Homi</a:t>
            </a:r>
            <a:r>
              <a:rPr lang="pt-BR" sz="3600" dirty="0" smtClean="0">
                <a:solidFill>
                  <a:srgbClr val="C00000"/>
                </a:solidFill>
              </a:rPr>
              <a:t> </a:t>
            </a:r>
            <a:r>
              <a:rPr lang="pt-BR" sz="3600" dirty="0" err="1" smtClean="0">
                <a:solidFill>
                  <a:srgbClr val="C00000"/>
                </a:solidFill>
              </a:rPr>
              <a:t>Bhabha</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a:bodyPr>
          <a:lstStyle/>
          <a:p>
            <a:r>
              <a:rPr lang="pt-BR" dirty="0" smtClean="0"/>
              <a:t>Terceiro espaço: momento intersticial que se produz através da negociação da contradição e da </a:t>
            </a:r>
            <a:r>
              <a:rPr lang="pt-BR" dirty="0" smtClean="0"/>
              <a:t>ambivalência, como lugar </a:t>
            </a:r>
            <a:r>
              <a:rPr lang="pt-BR" smtClean="0"/>
              <a:t>de testemunho.</a:t>
            </a:r>
            <a:endParaRPr lang="pt-BR" dirty="0" smtClean="0"/>
          </a:p>
          <a:p>
            <a:r>
              <a:rPr lang="pt-BR" dirty="0" smtClean="0"/>
              <a:t>Compromisso com a necessidade de trabalhar em meio à cultura da ambivalência para encontrar uma forma narrativa que permita criar e sustentar um sentido de lugar</a:t>
            </a:r>
            <a:r>
              <a:rPr lang="pt-BR" dirty="0" smtClean="0"/>
              <a:t>.</a:t>
            </a:r>
          </a:p>
          <a:p>
            <a:r>
              <a:rPr lang="pt-BR" dirty="0" smtClean="0"/>
              <a:t>Lugar da enunciação de um compromisso com os direitos do outro, um </a:t>
            </a:r>
            <a:r>
              <a:rPr lang="pt-BR" dirty="0" err="1" smtClean="0"/>
              <a:t>entre-lugar</a:t>
            </a:r>
            <a:r>
              <a:rPr lang="pt-BR" dirty="0" smtClean="0"/>
              <a:t> onde se articula uma decisão ético-política.</a:t>
            </a:r>
            <a:endParaRPr lang="pt-BR" dirty="0" smtClean="0"/>
          </a:p>
          <a:p>
            <a:r>
              <a:rPr lang="pt-BR" dirty="0" smtClean="0"/>
              <a:t>Direito à significar, a dar-se o próprio nome.</a:t>
            </a:r>
          </a:p>
          <a:p>
            <a:r>
              <a:rPr lang="pt-BR" dirty="0" smtClean="0"/>
              <a:t>Universalidade com racismo, cidadania formal sem igualdade = sub-humanos</a:t>
            </a:r>
            <a:endParaRPr lang="pt-BR" dirty="0"/>
          </a:p>
        </p:txBody>
      </p:sp>
    </p:spTree>
    <p:extLst>
      <p:ext uri="{BB962C8B-B14F-4D97-AF65-F5344CB8AC3E}">
        <p14:creationId xmlns:p14="http://schemas.microsoft.com/office/powerpoint/2010/main" val="96304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smtClean="0"/>
              <a:t>Fomento à cultura na Alemanha: </a:t>
            </a:r>
            <a:r>
              <a:rPr lang="pt-BR" sz="3600" dirty="0" smtClean="0">
                <a:solidFill>
                  <a:srgbClr val="C00000"/>
                </a:solidFill>
              </a:rPr>
              <a:t>a alta cultura clássica perde sua relevância</a:t>
            </a:r>
            <a:r>
              <a:rPr lang="pt-BR" dirty="0" smtClean="0"/>
              <a:t/>
            </a:r>
            <a:br>
              <a:rPr lang="pt-BR" dirty="0" smtClean="0"/>
            </a:br>
            <a:r>
              <a:rPr lang="pt-BR" sz="3100" dirty="0" smtClean="0"/>
              <a:t>Goethe </a:t>
            </a:r>
            <a:r>
              <a:rPr lang="pt-BR" sz="3100" dirty="0" err="1" smtClean="0"/>
              <a:t>Institut</a:t>
            </a:r>
            <a:endParaRPr lang="pt-BR" sz="3100"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a:hlinkClick r:id="rId2"/>
              </a:rPr>
              <a:t>https://</a:t>
            </a:r>
            <a:r>
              <a:rPr lang="pt-BR" dirty="0" smtClean="0">
                <a:hlinkClick r:id="rId2"/>
              </a:rPr>
              <a:t>www.goethe.de/ins/br/pt/kul/mag/20940616.html</a:t>
            </a:r>
            <a:endParaRPr lang="pt-BR" dirty="0" smtClean="0"/>
          </a:p>
          <a:p>
            <a:pPr marL="0" indent="0">
              <a:buNone/>
            </a:pPr>
            <a:endParaRPr lang="pt-BR" dirty="0"/>
          </a:p>
          <a:p>
            <a:r>
              <a:rPr lang="pt-BR" dirty="0" smtClean="0"/>
              <a:t>9,9 bilhões de euros destinados a medidas públicas de incentivo à cultura.</a:t>
            </a:r>
          </a:p>
          <a:p>
            <a:r>
              <a:rPr lang="pt-BR" dirty="0" smtClean="0"/>
              <a:t>Ideia arraigada: arte e cultura como bem importante para toda a sociedade</a:t>
            </a:r>
          </a:p>
          <a:p>
            <a:r>
              <a:rPr lang="pt-BR" dirty="0" smtClean="0"/>
              <a:t>Estado deve garantir e incentivar a arte e a cultura para protegê-las das pressões do mercado.</a:t>
            </a:r>
          </a:p>
          <a:p>
            <a:r>
              <a:rPr lang="pt-BR" dirty="0" smtClean="0"/>
              <a:t>Entre os objetivos do incentivo público, desde os anos 1970: ambição de contribuir para a formação cultural de todos os grupos da população.</a:t>
            </a:r>
          </a:p>
          <a:p>
            <a:r>
              <a:rPr lang="pt-BR" dirty="0" smtClean="0"/>
              <a:t>10% da população, em grande parte acadêmicos com status social elevado, faz uso de instituições culturais como salas de concerto, teatro ou museus.</a:t>
            </a:r>
          </a:p>
          <a:p>
            <a:r>
              <a:rPr lang="pt-BR" dirty="0"/>
              <a:t>“A alta cultura burguesa clássica ainda é considerada o fundamento da identidade alemã e não é questionada nem por aqueles que sofrem com o fato de os grandes teatros serem tão drasticamente privilegiados na distribuição de subsídios: a cena da cultura independente e a cultura social. Mas justamente essa identidade está passando por uma transformação”. </a:t>
            </a:r>
          </a:p>
        </p:txBody>
      </p:sp>
    </p:spTree>
    <p:extLst>
      <p:ext uri="{BB962C8B-B14F-4D97-AF65-F5344CB8AC3E}">
        <p14:creationId xmlns:p14="http://schemas.microsoft.com/office/powerpoint/2010/main" val="3104756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Fomento à cultura na Alemanha: </a:t>
            </a:r>
            <a:r>
              <a:rPr lang="pt-BR" sz="4000" dirty="0">
                <a:solidFill>
                  <a:srgbClr val="C00000"/>
                </a:solidFill>
              </a:rPr>
              <a:t>a alta cultura clássica perde sua relevância</a:t>
            </a:r>
            <a:r>
              <a:rPr lang="pt-BR" dirty="0"/>
              <a:t/>
            </a:r>
            <a:br>
              <a:rPr lang="pt-BR" dirty="0"/>
            </a:br>
            <a:r>
              <a:rPr lang="pt-BR" sz="4000" dirty="0"/>
              <a:t>Goethe </a:t>
            </a:r>
            <a:r>
              <a:rPr lang="pt-BR" sz="4000" dirty="0" err="1"/>
              <a:t>Institut</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a:t>
            </a:r>
            <a:r>
              <a:rPr lang="pt-BR" dirty="0" smtClean="0">
                <a:solidFill>
                  <a:srgbClr val="C00000"/>
                </a:solidFill>
              </a:rPr>
              <a:t>A alta </a:t>
            </a:r>
            <a:r>
              <a:rPr lang="pt-BR" dirty="0">
                <a:solidFill>
                  <a:srgbClr val="C00000"/>
                </a:solidFill>
              </a:rPr>
              <a:t>cultura clássica está perdendo a relevância para uma parte cada vez maior da população alemã</a:t>
            </a:r>
            <a:r>
              <a:rPr lang="pt-BR" dirty="0"/>
              <a:t>. Uma causa é a transformação generalizada dos hábitos de recepção, também sob a influência da digitalização. Outro aspecto são os novos impulsos que partem dos movimentos migratórios. Pessoas de outras proveniências étnicas trazem outros hábitos de recepção e preferências culturais para nossa sociedade. O grande desafio para o mundo da arte e a política cultural na Alemanha consiste em transformar as instituições existentes juntamente com o novo público, os novos usuários e novos agentes. Além disso, é preciso contrapor ao mundo cultural institucionalizado formas de organização novas e flexíveis, que também levem em conta os interesses culturais das gerações e artistas do </a:t>
            </a:r>
            <a:r>
              <a:rPr lang="pt-BR" dirty="0" smtClean="0"/>
              <a:t>futuro”.</a:t>
            </a:r>
            <a:endParaRPr lang="pt-BR" dirty="0"/>
          </a:p>
        </p:txBody>
      </p:sp>
    </p:spTree>
    <p:extLst>
      <p:ext uri="{BB962C8B-B14F-4D97-AF65-F5344CB8AC3E}">
        <p14:creationId xmlns:p14="http://schemas.microsoft.com/office/powerpoint/2010/main" val="654919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La inclusión de la diversidad en el legado cultural</a:t>
            </a:r>
            <a:r>
              <a:rPr lang="es-ES" b="1" dirty="0"/>
              <a:t/>
            </a:r>
            <a:br>
              <a:rPr lang="es-ES" b="1" dirty="0"/>
            </a:b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hlinkClick r:id="rId2"/>
              </a:rPr>
              <a:t>http://lab.cccb.org/es/la-inclusion-de-la-diversidad-en-el-legado-cultural</a:t>
            </a:r>
            <a:r>
              <a:rPr lang="pt-BR" dirty="0" smtClean="0">
                <a:hlinkClick r:id="rId2"/>
              </a:rPr>
              <a:t>/</a:t>
            </a:r>
            <a:endParaRPr lang="pt-BR" dirty="0" smtClean="0"/>
          </a:p>
          <a:p>
            <a:pPr marL="0" indent="0" algn="ctr">
              <a:buNone/>
            </a:pPr>
            <a:r>
              <a:rPr lang="es-ES" dirty="0">
                <a:solidFill>
                  <a:srgbClr val="C00000"/>
                </a:solidFill>
              </a:rPr>
              <a:t>¿Hay espacio en las instituciones culturales para definir nuestro legado desde una perspectiva multicultural</a:t>
            </a:r>
            <a:r>
              <a:rPr lang="es-ES" dirty="0" smtClean="0">
                <a:solidFill>
                  <a:srgbClr val="C00000"/>
                </a:solidFill>
              </a:rPr>
              <a:t>?</a:t>
            </a:r>
          </a:p>
          <a:p>
            <a:r>
              <a:rPr lang="es-ES" dirty="0" err="1" smtClean="0"/>
              <a:t>Pessoas</a:t>
            </a:r>
            <a:r>
              <a:rPr lang="es-ES" dirty="0" smtClean="0"/>
              <a:t> colocadas no centro dos </a:t>
            </a:r>
            <a:r>
              <a:rPr lang="es-ES" dirty="0" err="1" smtClean="0"/>
              <a:t>projetos</a:t>
            </a:r>
            <a:r>
              <a:rPr lang="es-ES" dirty="0" smtClean="0"/>
              <a:t> </a:t>
            </a:r>
            <a:r>
              <a:rPr lang="es-ES" dirty="0" err="1" smtClean="0"/>
              <a:t>culturais</a:t>
            </a:r>
            <a:r>
              <a:rPr lang="es-ES" dirty="0" smtClean="0"/>
              <a:t> de algunas </a:t>
            </a:r>
            <a:r>
              <a:rPr lang="es-ES" dirty="0" err="1" smtClean="0"/>
              <a:t>instituições</a:t>
            </a:r>
            <a:r>
              <a:rPr lang="es-ES" dirty="0" smtClean="0"/>
              <a:t>.</a:t>
            </a:r>
          </a:p>
          <a:p>
            <a:r>
              <a:rPr lang="es-ES" dirty="0" smtClean="0"/>
              <a:t>(…) retos </a:t>
            </a:r>
            <a:r>
              <a:rPr lang="es-ES" dirty="0"/>
              <a:t>que afrontan las instituciones encargadas de definir nuestro legado cultural si quieren ser fieles a una sociedad con una identidad cada vez más compleja y cambiante. El siglo XXI es un tiempo de refundación </a:t>
            </a:r>
            <a:r>
              <a:rPr lang="es-ES" dirty="0" err="1"/>
              <a:t>identitaria</a:t>
            </a:r>
            <a:r>
              <a:rPr lang="es-ES" dirty="0"/>
              <a:t> y las instituciones culturales desempeñan un papel muy importante. ¿Cómo los museos y centros culturales pueden realizar programas innovadores que ayuden a representar nuestra identidad cambiante?</a:t>
            </a:r>
          </a:p>
          <a:p>
            <a:pPr marL="0" indent="0">
              <a:buNone/>
            </a:pPr>
            <a:endParaRPr lang="pt-BR" dirty="0"/>
          </a:p>
        </p:txBody>
      </p:sp>
    </p:spTree>
    <p:extLst>
      <p:ext uri="{BB962C8B-B14F-4D97-AF65-F5344CB8AC3E}">
        <p14:creationId xmlns:p14="http://schemas.microsoft.com/office/powerpoint/2010/main" val="3470892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600" dirty="0"/>
              <a:t>La inclusión de la diversidad en el legado cultural</a:t>
            </a:r>
            <a:endParaRPr lang="pt-BR" sz="3600" dirty="0"/>
          </a:p>
        </p:txBody>
      </p:sp>
      <p:sp>
        <p:nvSpPr>
          <p:cNvPr id="3" name="Espaço Reservado para Conteúdo 2"/>
          <p:cNvSpPr>
            <a:spLocks noGrp="1"/>
          </p:cNvSpPr>
          <p:nvPr>
            <p:ph idx="1"/>
          </p:nvPr>
        </p:nvSpPr>
        <p:spPr/>
        <p:txBody>
          <a:bodyPr>
            <a:normAutofit fontScale="62500" lnSpcReduction="20000"/>
          </a:bodyPr>
          <a:lstStyle/>
          <a:p>
            <a:r>
              <a:rPr lang="es-ES" dirty="0" err="1" smtClean="0">
                <a:solidFill>
                  <a:srgbClr val="C00000"/>
                </a:solidFill>
              </a:rPr>
              <a:t>Berlim</a:t>
            </a:r>
            <a:r>
              <a:rPr lang="es-ES" dirty="0" smtClean="0">
                <a:solidFill>
                  <a:srgbClr val="C00000"/>
                </a:solidFill>
              </a:rPr>
              <a:t>: </a:t>
            </a:r>
            <a:r>
              <a:rPr lang="es-ES" dirty="0" err="1" smtClean="0">
                <a:solidFill>
                  <a:srgbClr val="C00000"/>
                </a:solidFill>
              </a:rPr>
              <a:t>Projeto</a:t>
            </a:r>
            <a:r>
              <a:rPr lang="es-ES" dirty="0" smtClean="0">
                <a:solidFill>
                  <a:srgbClr val="C00000"/>
                </a:solidFill>
              </a:rPr>
              <a:t> </a:t>
            </a:r>
            <a:r>
              <a:rPr lang="es-ES" dirty="0" err="1" smtClean="0">
                <a:solidFill>
                  <a:srgbClr val="C00000"/>
                </a:solidFill>
              </a:rPr>
              <a:t>Multaka</a:t>
            </a:r>
            <a:r>
              <a:rPr lang="es-ES" dirty="0" smtClean="0"/>
              <a:t>:</a:t>
            </a:r>
            <a:r>
              <a:rPr lang="es-ES" dirty="0"/>
              <a:t> Con esta interesante iniciativa, refugiados de Siria y de Irak reciben formación para trabajar como guías en museos de la capital alemana. El objetivo es que puedan ofrecer visitas guiadas gratis a otros refugiados en su propio </a:t>
            </a:r>
            <a:r>
              <a:rPr lang="es-ES" dirty="0" smtClean="0"/>
              <a:t>idioma - intercambio </a:t>
            </a:r>
            <a:r>
              <a:rPr lang="es-ES" dirty="0"/>
              <a:t>de experiencias históricas y culturales diversas entre Alemania y estos dos países. El legado cultural sirve para plantear debates actuales acerca de la identidad y establecer conexiones entre el pasado y el presente. Las instituciones son un enlace entre los países de origen de los refugiados y su nuevo país de acogida, con la idea de crear un contexto de referencia para sus nuevas vidas en Alemania</a:t>
            </a:r>
            <a:r>
              <a:rPr lang="es-ES" dirty="0" smtClean="0"/>
              <a:t>.</a:t>
            </a:r>
          </a:p>
          <a:p>
            <a:r>
              <a:rPr lang="es-ES" dirty="0" err="1" smtClean="0">
                <a:solidFill>
                  <a:srgbClr val="C00000"/>
                </a:solidFill>
              </a:rPr>
              <a:t>Amsterdam</a:t>
            </a:r>
            <a:r>
              <a:rPr lang="es-ES" dirty="0" smtClean="0">
                <a:solidFill>
                  <a:srgbClr val="C00000"/>
                </a:solidFill>
              </a:rPr>
              <a:t> </a:t>
            </a:r>
            <a:r>
              <a:rPr lang="es-ES" dirty="0" err="1" smtClean="0">
                <a:solidFill>
                  <a:srgbClr val="C00000"/>
                </a:solidFill>
              </a:rPr>
              <a:t>Museum</a:t>
            </a:r>
            <a:r>
              <a:rPr lang="es-ES" dirty="0" smtClean="0"/>
              <a:t>: </a:t>
            </a:r>
            <a:r>
              <a:rPr lang="es-ES" dirty="0"/>
              <a:t>debate interno del museo para reflejar esta diversidad real de la ciudad también en su organización. La institución se plantea renovar a los miembros de su consejo de administración –formado en su mayoría por hombres blancos de edad madura– para ser más fieles a la realidad </a:t>
            </a:r>
            <a:r>
              <a:rPr lang="es-ES" dirty="0" err="1"/>
              <a:t>identitaria</a:t>
            </a:r>
            <a:r>
              <a:rPr lang="es-ES" dirty="0"/>
              <a:t> de la </a:t>
            </a:r>
            <a:r>
              <a:rPr lang="es-ES" dirty="0" smtClean="0"/>
              <a:t>ciudad (180 nacionalidades diferentes).</a:t>
            </a:r>
          </a:p>
          <a:p>
            <a:r>
              <a:rPr lang="es-ES" i="1" dirty="0" err="1">
                <a:solidFill>
                  <a:srgbClr val="C00000"/>
                </a:solidFill>
              </a:rPr>
              <a:t>Ontmoet</a:t>
            </a:r>
            <a:r>
              <a:rPr lang="es-ES" i="1" dirty="0">
                <a:solidFill>
                  <a:srgbClr val="C00000"/>
                </a:solidFill>
              </a:rPr>
              <a:t> </a:t>
            </a:r>
            <a:r>
              <a:rPr lang="es-ES" i="1" dirty="0" err="1">
                <a:solidFill>
                  <a:srgbClr val="C00000"/>
                </a:solidFill>
              </a:rPr>
              <a:t>Amsterdam</a:t>
            </a:r>
            <a:r>
              <a:rPr lang="es-ES" dirty="0">
                <a:solidFill>
                  <a:srgbClr val="C00000"/>
                </a:solidFill>
              </a:rPr>
              <a:t> (Conoce Ámsterdam), </a:t>
            </a:r>
            <a:r>
              <a:rPr lang="es-ES" dirty="0"/>
              <a:t>el museo presenta el relato de la ciudad contemporánea ofreciéndose como plataforma participativa con el fin de que los ciudadanos se integren en la elaboración de los contenidos. La primera exposición de esta línea, </a:t>
            </a:r>
            <a:r>
              <a:rPr lang="es-ES" i="1" dirty="0" err="1">
                <a:solidFill>
                  <a:srgbClr val="C00000"/>
                </a:solidFill>
              </a:rPr>
              <a:t>Transmision</a:t>
            </a:r>
            <a:r>
              <a:rPr lang="es-ES" dirty="0"/>
              <a:t>, presenta la comunidad </a:t>
            </a:r>
            <a:r>
              <a:rPr lang="es-ES" dirty="0" err="1"/>
              <a:t>transgénero</a:t>
            </a:r>
            <a:r>
              <a:rPr lang="es-ES" dirty="0"/>
              <a:t> de la ciudad. Miembros de esta comunidad han participado activamente en la definición de la forma y el tono de la exposición y los programas públicos comparten conocimientos y puntos de vista sobre aspectos como la tolerancia y la identidad </a:t>
            </a:r>
            <a:r>
              <a:rPr lang="es-ES" dirty="0" smtClean="0"/>
              <a:t>sexual.</a:t>
            </a:r>
            <a:r>
              <a:rPr lang="es-ES" dirty="0"/>
              <a:t> </a:t>
            </a:r>
            <a:r>
              <a:rPr lang="pt-BR" dirty="0" smtClean="0">
                <a:hlinkClick r:id="rId2"/>
              </a:rPr>
              <a:t>https</a:t>
            </a:r>
            <a:r>
              <a:rPr lang="pt-BR" dirty="0">
                <a:hlinkClick r:id="rId2"/>
              </a:rPr>
              <a:t>://</a:t>
            </a:r>
            <a:r>
              <a:rPr lang="pt-BR" dirty="0" smtClean="0">
                <a:hlinkClick r:id="rId2"/>
              </a:rPr>
              <a:t>hart.amsterdam/nl/page/52993</a:t>
            </a:r>
            <a:endParaRPr lang="pt-BR" dirty="0" smtClean="0"/>
          </a:p>
          <a:p>
            <a:endParaRPr lang="pt-BR" dirty="0"/>
          </a:p>
        </p:txBody>
      </p:sp>
    </p:spTree>
    <p:extLst>
      <p:ext uri="{BB962C8B-B14F-4D97-AF65-F5344CB8AC3E}">
        <p14:creationId xmlns:p14="http://schemas.microsoft.com/office/powerpoint/2010/main" val="103040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r>
              <a:rPr lang="pt-BR" u="sng" dirty="0" smtClean="0">
                <a:hlinkClick r:id="rId2"/>
              </a:rPr>
              <a:t>https://www.newyorker.com/culture/culture-desk/the-troubling-origins-of-the-skeletons-in-a-new-york-museum</a:t>
            </a:r>
            <a:endParaRPr lang="pt-BR" dirty="0"/>
          </a:p>
        </p:txBody>
      </p:sp>
    </p:spTree>
    <p:extLst>
      <p:ext uri="{BB962C8B-B14F-4D97-AF65-F5344CB8AC3E}">
        <p14:creationId xmlns:p14="http://schemas.microsoft.com/office/powerpoint/2010/main" val="392105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pPr marL="0" indent="0">
              <a:buNone/>
            </a:pPr>
            <a:r>
              <a:rPr lang="pt-BR" dirty="0" smtClean="0"/>
              <a:t>ROSANA PAULINO</a:t>
            </a:r>
            <a:endParaRPr lang="pt-BR" dirty="0"/>
          </a:p>
          <a:p>
            <a:endParaRPr lang="pt-BR" dirty="0"/>
          </a:p>
        </p:txBody>
      </p:sp>
    </p:spTree>
    <p:extLst>
      <p:ext uri="{BB962C8B-B14F-4D97-AF65-F5344CB8AC3E}">
        <p14:creationId xmlns:p14="http://schemas.microsoft.com/office/powerpoint/2010/main" val="570916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en-US" sz="3100" dirty="0" smtClean="0"/>
              <a:t>(24/01/2018)</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buNone/>
            </a:pPr>
            <a:r>
              <a:rPr lang="pt-BR" dirty="0" smtClean="0"/>
              <a:t>Milhares de </a:t>
            </a:r>
            <a:r>
              <a:rPr lang="pt-BR" dirty="0" err="1" smtClean="0"/>
              <a:t>Hereros</a:t>
            </a:r>
            <a:r>
              <a:rPr lang="pt-BR" dirty="0"/>
              <a:t> </a:t>
            </a:r>
            <a:r>
              <a:rPr lang="pt-BR" dirty="0" smtClean="0"/>
              <a:t>morreram em um genocídio. </a:t>
            </a:r>
            <a:r>
              <a:rPr lang="pt-BR" dirty="0" smtClean="0">
                <a:solidFill>
                  <a:srgbClr val="C00000"/>
                </a:solidFill>
              </a:rPr>
              <a:t>Por que seus crânios estão no Museu Americano de História Natural </a:t>
            </a:r>
            <a:r>
              <a:rPr lang="pt-BR" dirty="0" smtClean="0"/>
              <a:t>(AMNH)?</a:t>
            </a:r>
          </a:p>
          <a:p>
            <a:r>
              <a:rPr lang="pt-BR" dirty="0" smtClean="0"/>
              <a:t>Cerimônia no AMNH, Manhattan, para fazer jus aos mortos e questionar o museu sobre os crânios e esqueletos dos </a:t>
            </a:r>
            <a:r>
              <a:rPr lang="pt-BR" dirty="0" err="1" smtClean="0"/>
              <a:t>Hereros</a:t>
            </a:r>
            <a:r>
              <a:rPr lang="pt-BR" dirty="0" smtClean="0"/>
              <a:t>, parte de seu acervo, mortos no genocídio ocorrido a partir da rebelião dos </a:t>
            </a:r>
            <a:r>
              <a:rPr lang="pt-BR" dirty="0" err="1"/>
              <a:t>H</a:t>
            </a:r>
            <a:r>
              <a:rPr lang="pt-BR" dirty="0" err="1" smtClean="0"/>
              <a:t>erero</a:t>
            </a:r>
            <a:r>
              <a:rPr lang="pt-BR" dirty="0" smtClean="0"/>
              <a:t> em 1904, perpetrado pelo governo colonial alemão na Namíbia. Considerado o primeiro genocídio do século XX, quando os homens, mulheres e crianças foram empurrados para o deserto ou confinados em campos de concentração (65mil mortos).</a:t>
            </a:r>
          </a:p>
          <a:p>
            <a:r>
              <a:rPr lang="pt-BR" dirty="0" smtClean="0"/>
              <a:t>Como os ossos foram parar no AMNH?</a:t>
            </a:r>
          </a:p>
          <a:p>
            <a:endParaRPr lang="pt-BR" dirty="0"/>
          </a:p>
        </p:txBody>
      </p:sp>
    </p:spTree>
    <p:extLst>
      <p:ext uri="{BB962C8B-B14F-4D97-AF65-F5344CB8AC3E}">
        <p14:creationId xmlns:p14="http://schemas.microsoft.com/office/powerpoint/2010/main" val="1295483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Felix </a:t>
            </a:r>
            <a:r>
              <a:rPr lang="pt-BR" dirty="0"/>
              <a:t>von </a:t>
            </a:r>
            <a:r>
              <a:rPr lang="pt-BR" dirty="0" err="1"/>
              <a:t>Luschan</a:t>
            </a:r>
            <a:r>
              <a:rPr lang="pt-BR" dirty="0"/>
              <a:t>, </a:t>
            </a:r>
            <a:r>
              <a:rPr lang="pt-BR" dirty="0" smtClean="0"/>
              <a:t>antropólogo </a:t>
            </a:r>
            <a:r>
              <a:rPr lang="pt-BR" dirty="0"/>
              <a:t>nascido na Áustria</a:t>
            </a:r>
            <a:r>
              <a:rPr lang="pt-BR" dirty="0" smtClean="0"/>
              <a:t>,</a:t>
            </a:r>
            <a:r>
              <a:rPr lang="pt-BR" dirty="0"/>
              <a:t> </a:t>
            </a:r>
            <a:r>
              <a:rPr lang="pt-BR" dirty="0" smtClean="0"/>
              <a:t>em 1906 </a:t>
            </a:r>
            <a:r>
              <a:rPr lang="pt-BR" dirty="0"/>
              <a:t>enviou cartas a oficiais coloniais pedindo que recolhessem ossos e os enviassem para ele em Berlim, para </a:t>
            </a:r>
            <a:r>
              <a:rPr lang="pt-BR" dirty="0" smtClean="0"/>
              <a:t>pesquisa.</a:t>
            </a:r>
          </a:p>
          <a:p>
            <a:r>
              <a:rPr lang="pt-BR" dirty="0"/>
              <a:t>E</a:t>
            </a:r>
            <a:r>
              <a:rPr lang="pt-BR" dirty="0" smtClean="0"/>
              <a:t>m </a:t>
            </a:r>
            <a:r>
              <a:rPr lang="pt-BR" dirty="0"/>
              <a:t>resposta ao pedido </a:t>
            </a:r>
            <a:r>
              <a:rPr lang="pt-BR" dirty="0" smtClean="0"/>
              <a:t>do antropólogo</a:t>
            </a:r>
            <a:r>
              <a:rPr lang="pt-BR" dirty="0"/>
              <a:t>, os superintendentes alemães </a:t>
            </a:r>
            <a:r>
              <a:rPr lang="pt-BR" dirty="0" smtClean="0"/>
              <a:t>do campo </a:t>
            </a:r>
            <a:r>
              <a:rPr lang="pt-BR" dirty="0"/>
              <a:t>de concentração deram às mulheres </a:t>
            </a:r>
            <a:r>
              <a:rPr lang="pt-BR" dirty="0" smtClean="0"/>
              <a:t>cacos </a:t>
            </a:r>
            <a:r>
              <a:rPr lang="pt-BR" dirty="0"/>
              <a:t>de vidro e disseram-lhes para raspar a carne dos cadáveres dos </a:t>
            </a:r>
            <a:r>
              <a:rPr lang="pt-BR" dirty="0" smtClean="0"/>
              <a:t>homens </a:t>
            </a:r>
            <a:r>
              <a:rPr lang="pt-BR" dirty="0" err="1" smtClean="0"/>
              <a:t>Herero</a:t>
            </a:r>
            <a:r>
              <a:rPr lang="pt-BR" dirty="0" smtClean="0"/>
              <a:t>.</a:t>
            </a:r>
            <a:r>
              <a:rPr lang="pt-BR" dirty="0"/>
              <a:t> </a:t>
            </a:r>
            <a:endParaRPr lang="pt-BR" dirty="0" smtClean="0"/>
          </a:p>
          <a:p>
            <a:r>
              <a:rPr lang="pt-BR" dirty="0" err="1" smtClean="0"/>
              <a:t>Luschan</a:t>
            </a:r>
            <a:r>
              <a:rPr lang="pt-BR" dirty="0" smtClean="0"/>
              <a:t> </a:t>
            </a:r>
            <a:r>
              <a:rPr lang="pt-BR" dirty="0"/>
              <a:t>acabou vendendo toda a sua coleção </a:t>
            </a:r>
            <a:r>
              <a:rPr lang="pt-BR" dirty="0" smtClean="0"/>
              <a:t>pessoal (mais de 5mil crânios), </a:t>
            </a:r>
            <a:r>
              <a:rPr lang="pt-BR" dirty="0"/>
              <a:t>incluindo os crânios de milhares de pessoas de todo o mundo, para o Museu Americano de História Natural</a:t>
            </a:r>
            <a:r>
              <a:rPr lang="pt-BR" dirty="0" smtClean="0"/>
              <a:t>.</a:t>
            </a:r>
          </a:p>
          <a:p>
            <a:r>
              <a:rPr lang="pt-BR" dirty="0" smtClean="0"/>
              <a:t>Christian </a:t>
            </a:r>
            <a:r>
              <a:rPr lang="pt-BR" dirty="0" err="1"/>
              <a:t>Kopp</a:t>
            </a:r>
            <a:r>
              <a:rPr lang="pt-BR" dirty="0" smtClean="0"/>
              <a:t>, </a:t>
            </a:r>
            <a:r>
              <a:rPr lang="pt-BR" dirty="0"/>
              <a:t>ativista pós-colonial em Berlim, </a:t>
            </a:r>
            <a:r>
              <a:rPr lang="pt-BR" dirty="0" smtClean="0"/>
              <a:t>soube da história das coletas ósseas em colônias alemães e </a:t>
            </a:r>
            <a:r>
              <a:rPr lang="pt-BR" dirty="0"/>
              <a:t>entraram em contato com o museu. A AMNH armazena ossos humanos em dois escritórios e vários armários de armazenamento no quinto andar.</a:t>
            </a:r>
            <a:endParaRPr lang="pt-BR" dirty="0" smtClean="0"/>
          </a:p>
        </p:txBody>
      </p:sp>
    </p:spTree>
    <p:extLst>
      <p:ext uri="{BB962C8B-B14F-4D97-AF65-F5344CB8AC3E}">
        <p14:creationId xmlns:p14="http://schemas.microsoft.com/office/powerpoint/2010/main" val="3416978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a:t>“</a:t>
            </a:r>
            <a:r>
              <a:rPr lang="pt-BR" dirty="0">
                <a:solidFill>
                  <a:srgbClr val="C00000"/>
                </a:solidFill>
              </a:rPr>
              <a:t>Essa é a nossa coleção mais utilizada</a:t>
            </a:r>
            <a:r>
              <a:rPr lang="pt-BR" dirty="0"/>
              <a:t>”, disse-me David </a:t>
            </a:r>
            <a:r>
              <a:rPr lang="pt-BR" dirty="0" err="1"/>
              <a:t>Hurst</a:t>
            </a:r>
            <a:r>
              <a:rPr lang="pt-BR" dirty="0"/>
              <a:t> Thomas, curador de antropologia do museu que esteve presente na visita dos namibianos. Thomas também é autor de “</a:t>
            </a:r>
            <a:r>
              <a:rPr lang="pt-BR" dirty="0" err="1"/>
              <a:t>Skull</a:t>
            </a:r>
            <a:r>
              <a:rPr lang="pt-BR" dirty="0"/>
              <a:t> Wars”, uma história sincera e crítica sobre coleções de esqueletos humanos. "T</a:t>
            </a:r>
            <a:r>
              <a:rPr lang="pt-BR" dirty="0">
                <a:solidFill>
                  <a:srgbClr val="C00000"/>
                </a:solidFill>
              </a:rPr>
              <a:t>emos cientistas pesquisando esses materiais quase diariamente</a:t>
            </a:r>
            <a:r>
              <a:rPr lang="pt-BR" dirty="0"/>
              <a:t>", acrescentou. Muitos artigos científicos em biologia evolutiva citaram a Coleção von </a:t>
            </a:r>
            <a:r>
              <a:rPr lang="pt-BR" dirty="0" err="1"/>
              <a:t>Luschan</a:t>
            </a:r>
            <a:r>
              <a:rPr lang="pt-BR" dirty="0"/>
              <a:t>. No entanto, o AMNH vem gradualmente reconhecendo as origens perturbadoras de muitos remanescentes em sua posse. O museu não nega que seus restos namibianos, de oito indivíduos, podem incluir os produtos do genocídio; os ossos de duas pessoas, coletados em uma data não especificada, foram retirados de locais onde os alemães mataram </a:t>
            </a:r>
            <a:r>
              <a:rPr lang="pt-BR" dirty="0" err="1"/>
              <a:t>Herero</a:t>
            </a:r>
            <a:r>
              <a:rPr lang="pt-BR" dirty="0"/>
              <a:t> em campos de </a:t>
            </a:r>
            <a:r>
              <a:rPr lang="pt-BR" dirty="0" smtClean="0"/>
              <a:t>concentração”.</a:t>
            </a:r>
            <a:endParaRPr lang="pt-BR" dirty="0"/>
          </a:p>
        </p:txBody>
      </p:sp>
    </p:spTree>
    <p:extLst>
      <p:ext uri="{BB962C8B-B14F-4D97-AF65-F5344CB8AC3E}">
        <p14:creationId xmlns:p14="http://schemas.microsoft.com/office/powerpoint/2010/main" val="25867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t>“</a:t>
            </a:r>
            <a:r>
              <a:rPr lang="pt-BR" dirty="0" smtClean="0">
                <a:solidFill>
                  <a:srgbClr val="C00000"/>
                </a:solidFill>
              </a:rPr>
              <a:t>Quando </a:t>
            </a:r>
            <a:r>
              <a:rPr lang="pt-BR" dirty="0">
                <a:solidFill>
                  <a:srgbClr val="C00000"/>
                </a:solidFill>
              </a:rPr>
              <a:t>o Museu Americano de História Natural foi fundado, em 1869, antropólogos circulavam o mundo, comprando ossos de traficantes e cavando sepulturas em nome da ciência</a:t>
            </a:r>
            <a:r>
              <a:rPr lang="pt-BR" dirty="0"/>
              <a:t>. </a:t>
            </a:r>
            <a:r>
              <a:rPr lang="pt-BR" dirty="0" smtClean="0"/>
              <a:t>Os </a:t>
            </a:r>
            <a:r>
              <a:rPr lang="pt-BR" dirty="0"/>
              <a:t>museus concorrentes trocaram ossos em uma "rede global" de restos </a:t>
            </a:r>
            <a:r>
              <a:rPr lang="pt-BR" dirty="0" smtClean="0"/>
              <a:t>humanos. Muitos </a:t>
            </a:r>
            <a:r>
              <a:rPr lang="pt-BR" dirty="0"/>
              <a:t>antropólogos procuraram diferenciar as raças por características físicas, como o tamanho do crânio. Alguns contestaram o significado da </a:t>
            </a:r>
            <a:r>
              <a:rPr lang="pt-BR" dirty="0" smtClean="0"/>
              <a:t>raça.</a:t>
            </a:r>
          </a:p>
          <a:p>
            <a:pPr marL="0" indent="0">
              <a:buNone/>
            </a:pPr>
            <a:r>
              <a:rPr lang="pt-BR" dirty="0"/>
              <a:t> Franz Boas, que é frequentemente chamado de pai da antropologia moderna, rejeitou a suposta hierarquia das raças, argumentando que o comportamento humano variava independentemente das características raciais. Mesmo assim, durante a década em que Boas trabalhou como curador do AMNH e, finalmente, chefe do departamento de antropologia, ele pediu a um explorador que trouxesse esquimós vivos para Nova York para pesquisa, depois dissecaram seus corpos e </a:t>
            </a:r>
            <a:r>
              <a:rPr lang="pt-BR" dirty="0" smtClean="0"/>
              <a:t>os estudaram </a:t>
            </a:r>
            <a:r>
              <a:rPr lang="pt-BR" dirty="0"/>
              <a:t>quando morreram de </a:t>
            </a:r>
            <a:r>
              <a:rPr lang="pt-BR" dirty="0" smtClean="0"/>
              <a:t>tuberculose”. </a:t>
            </a:r>
            <a:endParaRPr lang="pt-BR" dirty="0"/>
          </a:p>
        </p:txBody>
      </p:sp>
    </p:spTree>
    <p:extLst>
      <p:ext uri="{BB962C8B-B14F-4D97-AF65-F5344CB8AC3E}">
        <p14:creationId xmlns:p14="http://schemas.microsoft.com/office/powerpoint/2010/main" val="2180776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buNone/>
            </a:pPr>
            <a:r>
              <a:rPr lang="pt-BR" dirty="0"/>
              <a:t>O antropólogo </a:t>
            </a:r>
            <a:r>
              <a:rPr lang="pt-BR" dirty="0" err="1"/>
              <a:t>Eugen</a:t>
            </a:r>
            <a:r>
              <a:rPr lang="pt-BR" dirty="0"/>
              <a:t> Fischer, professor de Josef Mengele e um eminente nazista, também colecionou crânios de </a:t>
            </a:r>
            <a:r>
              <a:rPr lang="pt-BR" dirty="0" err="1" smtClean="0"/>
              <a:t>Hereros</a:t>
            </a:r>
            <a:r>
              <a:rPr lang="pt-BR" dirty="0" smtClean="0"/>
              <a:t>;</a:t>
            </a:r>
            <a:r>
              <a:rPr lang="pt-BR" dirty="0"/>
              <a:t> seus escritos, que recentemente ressurgiram em sites da supremacia branca, frequentemente citavam </a:t>
            </a:r>
            <a:r>
              <a:rPr lang="pt-BR" dirty="0" err="1"/>
              <a:t>Luschan</a:t>
            </a:r>
            <a:r>
              <a:rPr lang="pt-BR" dirty="0"/>
              <a:t>. Alguns crânios recolhidos por </a:t>
            </a:r>
            <a:r>
              <a:rPr lang="pt-BR" dirty="0" err="1"/>
              <a:t>Luschan</a:t>
            </a:r>
            <a:r>
              <a:rPr lang="pt-BR" dirty="0"/>
              <a:t> não chegaram a Nova </a:t>
            </a:r>
            <a:r>
              <a:rPr lang="pt-BR" dirty="0" smtClean="0"/>
              <a:t>York </a:t>
            </a:r>
            <a:r>
              <a:rPr lang="pt-BR" dirty="0"/>
              <a:t>e foram absorvidos pelo Instituto Kaiser Wilhelm de Antropologia, Herança Humana e Eugenia, liderado pelos nazistas. Muitos historiadores acreditam que quando os colonos alemães dizimaram os </a:t>
            </a:r>
            <a:r>
              <a:rPr lang="pt-BR" dirty="0" err="1"/>
              <a:t>H</a:t>
            </a:r>
            <a:r>
              <a:rPr lang="pt-BR" dirty="0" err="1" smtClean="0"/>
              <a:t>erero</a:t>
            </a:r>
            <a:r>
              <a:rPr lang="pt-BR" dirty="0" smtClean="0"/>
              <a:t> </a:t>
            </a:r>
            <a:r>
              <a:rPr lang="pt-BR" dirty="0"/>
              <a:t>e os </a:t>
            </a:r>
            <a:r>
              <a:rPr lang="pt-BR" dirty="0" err="1"/>
              <a:t>N</a:t>
            </a:r>
            <a:r>
              <a:rPr lang="pt-BR" dirty="0" err="1" smtClean="0"/>
              <a:t>ama</a:t>
            </a:r>
            <a:r>
              <a:rPr lang="pt-BR" dirty="0"/>
              <a:t>, eles estabeleceram uma base para o </a:t>
            </a:r>
            <a:r>
              <a:rPr lang="pt-BR" dirty="0" smtClean="0"/>
              <a:t>Holocausto.</a:t>
            </a:r>
            <a:endParaRPr lang="pt-BR" dirty="0"/>
          </a:p>
        </p:txBody>
      </p:sp>
    </p:spTree>
    <p:extLst>
      <p:ext uri="{BB962C8B-B14F-4D97-AF65-F5344CB8AC3E}">
        <p14:creationId xmlns:p14="http://schemas.microsoft.com/office/powerpoint/2010/main" val="751466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“Não foi </a:t>
            </a:r>
            <a:r>
              <a:rPr lang="pt-BR" dirty="0"/>
              <a:t>a primeira vez que o </a:t>
            </a:r>
            <a:r>
              <a:rPr lang="pt-BR" dirty="0">
                <a:solidFill>
                  <a:srgbClr val="C00000"/>
                </a:solidFill>
              </a:rPr>
              <a:t>AMNH foi forçado a contar </a:t>
            </a:r>
            <a:r>
              <a:rPr lang="pt-BR" dirty="0" smtClean="0">
                <a:solidFill>
                  <a:srgbClr val="C00000"/>
                </a:solidFill>
              </a:rPr>
              <a:t>a </a:t>
            </a:r>
            <a:r>
              <a:rPr lang="pt-BR" dirty="0">
                <a:solidFill>
                  <a:srgbClr val="C00000"/>
                </a:solidFill>
              </a:rPr>
              <a:t>feia história de suas coleções. </a:t>
            </a:r>
            <a:r>
              <a:rPr lang="pt-BR" dirty="0"/>
              <a:t>Em 1990, o Congresso </a:t>
            </a:r>
            <a:r>
              <a:rPr lang="pt-BR" dirty="0" smtClean="0"/>
              <a:t>norte-americano aprovou </a:t>
            </a:r>
            <a:r>
              <a:rPr lang="pt-BR" dirty="0"/>
              <a:t>a Lei de Proteção e Repatriação </a:t>
            </a:r>
            <a:r>
              <a:rPr lang="pt-BR" dirty="0" smtClean="0"/>
              <a:t>das Sepulturas de Nativos </a:t>
            </a:r>
            <a:r>
              <a:rPr lang="pt-BR" dirty="0"/>
              <a:t>Americanos </a:t>
            </a:r>
            <a:r>
              <a:rPr lang="pt-BR" dirty="0" smtClean="0"/>
              <a:t>que </a:t>
            </a:r>
            <a:r>
              <a:rPr lang="pt-BR" dirty="0"/>
              <a:t>exigia que as instituições </a:t>
            </a:r>
            <a:r>
              <a:rPr lang="pt-BR" dirty="0" smtClean="0"/>
              <a:t>repatriassem </a:t>
            </a:r>
            <a:r>
              <a:rPr lang="pt-BR" dirty="0"/>
              <a:t>restos </a:t>
            </a:r>
            <a:r>
              <a:rPr lang="pt-BR" dirty="0" smtClean="0"/>
              <a:t>humanos (aplicada apenas </a:t>
            </a:r>
            <a:r>
              <a:rPr lang="pt-BR" dirty="0"/>
              <a:t>a museus que recebem financiamento federal, e não </a:t>
            </a:r>
            <a:r>
              <a:rPr lang="pt-BR" dirty="0" smtClean="0"/>
              <a:t>aplicada a restos </a:t>
            </a:r>
            <a:r>
              <a:rPr lang="pt-BR" dirty="0"/>
              <a:t>humanos retirados de fora dos Estados Unidos.) Pesquisadores de muitos museus, incluindo o AMNH e a </a:t>
            </a:r>
            <a:r>
              <a:rPr lang="pt-BR" dirty="0" err="1"/>
              <a:t>Smithsonian</a:t>
            </a:r>
            <a:r>
              <a:rPr lang="pt-BR" dirty="0"/>
              <a:t> </a:t>
            </a:r>
            <a:r>
              <a:rPr lang="pt-BR" dirty="0" err="1"/>
              <a:t>Institution</a:t>
            </a:r>
            <a:r>
              <a:rPr lang="pt-BR" dirty="0"/>
              <a:t>, se opuseram à sua </a:t>
            </a:r>
            <a:r>
              <a:rPr lang="pt-BR" dirty="0" smtClean="0"/>
              <a:t>aprovação”.</a:t>
            </a:r>
            <a:r>
              <a:rPr lang="pt-BR" dirty="0"/>
              <a:t> </a:t>
            </a:r>
            <a:endParaRPr lang="pt-BR" dirty="0" smtClean="0"/>
          </a:p>
          <a:p>
            <a:pPr marL="0" indent="0">
              <a:buNone/>
            </a:pPr>
            <a:r>
              <a:rPr lang="pt-BR" dirty="0" smtClean="0"/>
              <a:t>“</a:t>
            </a:r>
            <a:r>
              <a:rPr lang="pt-BR" dirty="0" err="1" smtClean="0"/>
              <a:t>Suzan</a:t>
            </a:r>
            <a:r>
              <a:rPr lang="pt-BR" dirty="0" smtClean="0"/>
              <a:t> </a:t>
            </a:r>
            <a:r>
              <a:rPr lang="pt-BR" dirty="0" err="1"/>
              <a:t>Harjo</a:t>
            </a:r>
            <a:r>
              <a:rPr lang="pt-BR" dirty="0"/>
              <a:t>, uma </a:t>
            </a:r>
            <a:r>
              <a:rPr lang="pt-BR" dirty="0" smtClean="0"/>
              <a:t>ativista </a:t>
            </a:r>
            <a:r>
              <a:rPr lang="pt-BR" dirty="0" err="1"/>
              <a:t>Cheyenne</a:t>
            </a:r>
            <a:r>
              <a:rPr lang="pt-BR" dirty="0"/>
              <a:t> e </a:t>
            </a:r>
            <a:r>
              <a:rPr lang="pt-BR" dirty="0" err="1"/>
              <a:t>Muscogee</a:t>
            </a:r>
            <a:r>
              <a:rPr lang="pt-BR" dirty="0"/>
              <a:t> que </a:t>
            </a:r>
            <a:r>
              <a:rPr lang="pt-BR" dirty="0" err="1"/>
              <a:t>co-escreveu</a:t>
            </a:r>
            <a:r>
              <a:rPr lang="pt-BR" dirty="0"/>
              <a:t> a lei, lembra </a:t>
            </a:r>
            <a:r>
              <a:rPr lang="pt-BR" dirty="0" smtClean="0"/>
              <a:t>a argumentação dos museus sobre a posse de </a:t>
            </a:r>
            <a:r>
              <a:rPr lang="pt-BR" dirty="0"/>
              <a:t>restos humanos. “O que fizemos foi mudar a conversa dos direitos de propriedade para os direitos humanos” </a:t>
            </a:r>
          </a:p>
        </p:txBody>
      </p:sp>
    </p:spTree>
    <p:extLst>
      <p:ext uri="{BB962C8B-B14F-4D97-AF65-F5344CB8AC3E}">
        <p14:creationId xmlns:p14="http://schemas.microsoft.com/office/powerpoint/2010/main" val="3191742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a:t>Sete meses após a passagem do </a:t>
            </a:r>
            <a:r>
              <a:rPr lang="pt-BR" i="1" cap="small" dirty="0" err="1" smtClean="0"/>
              <a:t>nagpra</a:t>
            </a:r>
            <a:r>
              <a:rPr lang="pt-BR" i="1" cap="small" dirty="0" smtClean="0"/>
              <a:t>, </a:t>
            </a:r>
            <a:r>
              <a:rPr lang="pt-BR" dirty="0" smtClean="0"/>
              <a:t>Edward </a:t>
            </a:r>
            <a:r>
              <a:rPr lang="pt-BR" dirty="0" err="1"/>
              <a:t>Halealoha</a:t>
            </a:r>
            <a:r>
              <a:rPr lang="pt-BR" dirty="0"/>
              <a:t> </a:t>
            </a:r>
            <a:r>
              <a:rPr lang="pt-BR" dirty="0" err="1"/>
              <a:t>Ayau</a:t>
            </a:r>
            <a:r>
              <a:rPr lang="pt-BR" dirty="0"/>
              <a:t>, um defensor dos direitos indígenas do Havaí, visitou Ian </a:t>
            </a:r>
            <a:r>
              <a:rPr lang="pt-BR" dirty="0" err="1"/>
              <a:t>Tattersall</a:t>
            </a:r>
            <a:r>
              <a:rPr lang="pt-BR" dirty="0"/>
              <a:t>, então curador de antropologia do AMNH, para pedir que ele cumprisse a lei federal e devolvesse os restos nativos havaianos. </a:t>
            </a:r>
            <a:r>
              <a:rPr lang="pt-BR" dirty="0" err="1"/>
              <a:t>Ayau</a:t>
            </a:r>
            <a:r>
              <a:rPr lang="pt-BR" dirty="0"/>
              <a:t> diz que ficou chocado ao descobrir que </a:t>
            </a:r>
            <a:r>
              <a:rPr lang="pt-BR" dirty="0" err="1"/>
              <a:t>Tattersall</a:t>
            </a:r>
            <a:r>
              <a:rPr lang="pt-BR" dirty="0"/>
              <a:t> </a:t>
            </a:r>
            <a:r>
              <a:rPr lang="pt-BR" dirty="0">
                <a:solidFill>
                  <a:srgbClr val="C00000"/>
                </a:solidFill>
              </a:rPr>
              <a:t>simplesmente colocou os restos em uma bandeja e os cobriu com um lençol.</a:t>
            </a:r>
            <a:r>
              <a:rPr lang="pt-BR" dirty="0"/>
              <a:t> "Foi tão notório que o expulsamos de seu próprio escritório, para que pudéssemos fazer nossas orações e nossa cerimônia, para nos desculpar com nossos ancestrais por esse tipo de tratamento", disse </a:t>
            </a:r>
            <a:r>
              <a:rPr lang="pt-BR" dirty="0" err="1"/>
              <a:t>Ayau</a:t>
            </a:r>
            <a:r>
              <a:rPr lang="pt-BR" dirty="0"/>
              <a:t>. Ele me disse, e outros com quem falei concordaram que o AMNH melhorou drasticamente suas práticas de repatriação. “Era muito cedo no processo de repatriação e, francamente, não havíamos desenvolvido procedimentos normais para lidar com a repatriação”, disse </a:t>
            </a:r>
            <a:r>
              <a:rPr lang="pt-BR" dirty="0" err="1"/>
              <a:t>Tattersall</a:t>
            </a:r>
            <a:r>
              <a:rPr lang="pt-BR" dirty="0"/>
              <a:t>, acrescentando que não esperava que a visita ocorresse tão cedo. “Nos últimos trinta anos, aprendemos muito, e agora temos procedimentos em vigor, com os quais todas as partes parecem estar muito felizes.” Ainda assim, o museu provavelmente perdeu uma oportunidade, em 1991, de investigar as fontes de sua coleção von </a:t>
            </a:r>
            <a:r>
              <a:rPr lang="pt-BR" dirty="0" err="1"/>
              <a:t>Luschan</a:t>
            </a:r>
            <a:r>
              <a:rPr lang="pt-BR" dirty="0"/>
              <a:t>. Se tivesse feito isso, teria descoberto, entre outros detalhes sombrios, o contexto perturbador em que seus restos namibianos foram coletados.</a:t>
            </a:r>
          </a:p>
        </p:txBody>
      </p:sp>
    </p:spTree>
    <p:extLst>
      <p:ext uri="{BB962C8B-B14F-4D97-AF65-F5344CB8AC3E}">
        <p14:creationId xmlns:p14="http://schemas.microsoft.com/office/powerpoint/2010/main" val="1805012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buNone/>
            </a:pPr>
            <a:r>
              <a:rPr lang="pt-BR" dirty="0" smtClean="0"/>
              <a:t>“Agora</a:t>
            </a:r>
            <a:r>
              <a:rPr lang="pt-BR" dirty="0"/>
              <a:t>, o museu aguarda pedidos formais de comunidades de descendentes para determinar o futuro dos restos da Namíbia. Dos descendentes de </a:t>
            </a:r>
            <a:r>
              <a:rPr lang="pt-BR" dirty="0" err="1"/>
              <a:t>H</a:t>
            </a:r>
            <a:r>
              <a:rPr lang="pt-BR" dirty="0" err="1" smtClean="0"/>
              <a:t>erero</a:t>
            </a:r>
            <a:r>
              <a:rPr lang="pt-BR" dirty="0" smtClean="0"/>
              <a:t> </a:t>
            </a:r>
            <a:r>
              <a:rPr lang="pt-BR" dirty="0"/>
              <a:t>com quem conversei, todos concordaram em duas coisas: </a:t>
            </a:r>
            <a:r>
              <a:rPr lang="pt-BR" dirty="0">
                <a:solidFill>
                  <a:srgbClr val="C00000"/>
                </a:solidFill>
              </a:rPr>
              <a:t>que os restos mortais de seus antepassados ​​deviam finalmente retornar à Namíbia, e que a história negligenciada do genocídio dos </a:t>
            </a:r>
            <a:r>
              <a:rPr lang="pt-BR" dirty="0" err="1">
                <a:solidFill>
                  <a:srgbClr val="C00000"/>
                </a:solidFill>
              </a:rPr>
              <a:t>H</a:t>
            </a:r>
            <a:r>
              <a:rPr lang="pt-BR" dirty="0" err="1" smtClean="0">
                <a:solidFill>
                  <a:srgbClr val="C00000"/>
                </a:solidFill>
              </a:rPr>
              <a:t>ereros</a:t>
            </a:r>
            <a:r>
              <a:rPr lang="pt-BR" dirty="0" smtClean="0">
                <a:solidFill>
                  <a:srgbClr val="C00000"/>
                </a:solidFill>
              </a:rPr>
              <a:t> </a:t>
            </a:r>
            <a:r>
              <a:rPr lang="pt-BR" dirty="0">
                <a:solidFill>
                  <a:srgbClr val="C00000"/>
                </a:solidFill>
              </a:rPr>
              <a:t>e </a:t>
            </a:r>
            <a:r>
              <a:rPr lang="pt-BR" dirty="0" err="1">
                <a:solidFill>
                  <a:srgbClr val="C00000"/>
                </a:solidFill>
              </a:rPr>
              <a:t>N</a:t>
            </a:r>
            <a:r>
              <a:rPr lang="pt-BR" dirty="0" err="1" smtClean="0">
                <a:solidFill>
                  <a:srgbClr val="C00000"/>
                </a:solidFill>
              </a:rPr>
              <a:t>amas</a:t>
            </a:r>
            <a:r>
              <a:rPr lang="pt-BR" dirty="0" smtClean="0">
                <a:solidFill>
                  <a:srgbClr val="C00000"/>
                </a:solidFill>
              </a:rPr>
              <a:t> </a:t>
            </a:r>
            <a:r>
              <a:rPr lang="pt-BR" dirty="0">
                <a:solidFill>
                  <a:srgbClr val="C00000"/>
                </a:solidFill>
              </a:rPr>
              <a:t>merece atenção global imediata</a:t>
            </a:r>
            <a:r>
              <a:rPr lang="pt-BR" dirty="0"/>
              <a:t>. Mas os visitantes discordaram de uma questão crucial: mais de um século depois de graves atrocidades, </a:t>
            </a:r>
            <a:r>
              <a:rPr lang="pt-BR" dirty="0">
                <a:solidFill>
                  <a:srgbClr val="C00000"/>
                </a:solidFill>
              </a:rPr>
              <a:t>como uma comunidade de vivos deve comemorar seus mortos</a:t>
            </a:r>
            <a:r>
              <a:rPr lang="pt-BR" dirty="0" smtClean="0"/>
              <a:t>?”.</a:t>
            </a:r>
            <a:endParaRPr lang="pt-BR" dirty="0"/>
          </a:p>
        </p:txBody>
      </p:sp>
    </p:spTree>
    <p:extLst>
      <p:ext uri="{BB962C8B-B14F-4D97-AF65-F5344CB8AC3E}">
        <p14:creationId xmlns:p14="http://schemas.microsoft.com/office/powerpoint/2010/main" val="3799989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solidFill>
                  <a:srgbClr val="C00000"/>
                </a:solidFill>
              </a:rPr>
              <a:t>The troubling origins of the skeletons in a New York Museum – </a:t>
            </a:r>
            <a:r>
              <a:rPr lang="en-US" dirty="0"/>
              <a:t>Daniel Gross</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smtClean="0"/>
              <a:t>“Uma </a:t>
            </a:r>
            <a:r>
              <a:rPr lang="pt-BR" dirty="0"/>
              <a:t>delegação de líderes da Namíbia, incluindo chefes </a:t>
            </a:r>
            <a:r>
              <a:rPr lang="pt-BR" dirty="0" smtClean="0"/>
              <a:t>dos </a:t>
            </a:r>
            <a:r>
              <a:rPr lang="pt-BR" dirty="0" err="1"/>
              <a:t>Herero</a:t>
            </a:r>
            <a:r>
              <a:rPr lang="pt-BR" dirty="0"/>
              <a:t> e </a:t>
            </a:r>
            <a:r>
              <a:rPr lang="pt-BR" dirty="0" err="1"/>
              <a:t>Nama</a:t>
            </a:r>
            <a:r>
              <a:rPr lang="pt-BR" dirty="0"/>
              <a:t>, chegou a Nova York com uma visão diferente para o futuro dos restos mortais. "</a:t>
            </a:r>
            <a:r>
              <a:rPr lang="pt-BR" dirty="0">
                <a:solidFill>
                  <a:srgbClr val="C00000"/>
                </a:solidFill>
              </a:rPr>
              <a:t>Esses ossos não podem mais falar por </a:t>
            </a:r>
            <a:r>
              <a:rPr lang="pt-BR" dirty="0" smtClean="0">
                <a:solidFill>
                  <a:srgbClr val="C00000"/>
                </a:solidFill>
              </a:rPr>
              <a:t>si“.</a:t>
            </a:r>
            <a:r>
              <a:rPr lang="pt-BR" dirty="0">
                <a:solidFill>
                  <a:srgbClr val="C00000"/>
                </a:solidFill>
              </a:rPr>
              <a:t> "Precisamos falar por esses ossos e revelar a criminalidade do que aconteceu com eles." Ele quer que o museu mostre os ossos, como parte de uma exposição sobre o pouco conhecido genocídio que dizimou seu povo, ajudou </a:t>
            </a:r>
            <a:r>
              <a:rPr lang="pt-BR" dirty="0" smtClean="0">
                <a:solidFill>
                  <a:srgbClr val="C00000"/>
                </a:solidFill>
              </a:rPr>
              <a:t>a estabelecer </a:t>
            </a:r>
            <a:r>
              <a:rPr lang="pt-BR" dirty="0">
                <a:solidFill>
                  <a:srgbClr val="C00000"/>
                </a:solidFill>
              </a:rPr>
              <a:t>as fundações do Holocausto e </a:t>
            </a:r>
            <a:r>
              <a:rPr lang="pt-BR" dirty="0" smtClean="0">
                <a:solidFill>
                  <a:srgbClr val="C00000"/>
                </a:solidFill>
              </a:rPr>
              <a:t>estocou </a:t>
            </a:r>
            <a:r>
              <a:rPr lang="pt-BR" dirty="0">
                <a:solidFill>
                  <a:srgbClr val="C00000"/>
                </a:solidFill>
              </a:rPr>
              <a:t>as prateleiras de museus de história natural em todo o mundo.</a:t>
            </a:r>
            <a:r>
              <a:rPr lang="pt-BR" dirty="0"/>
              <a:t> A Namíbia tentou uma abordagem semelhante: em 2011, quando o hospital </a:t>
            </a:r>
            <a:r>
              <a:rPr lang="pt-BR" dirty="0" err="1"/>
              <a:t>Charité</a:t>
            </a:r>
            <a:r>
              <a:rPr lang="pt-BR" dirty="0"/>
              <a:t> de Berlim repatriou vários crânios </a:t>
            </a:r>
            <a:r>
              <a:rPr lang="pt-BR" dirty="0" err="1"/>
              <a:t>Herero</a:t>
            </a:r>
            <a:r>
              <a:rPr lang="pt-BR" dirty="0"/>
              <a:t>, eles foram transportados em um caixão coberto com a bandeira da Namíbia e depois exibido em uma caixa de vidro ao lado de um monumento de libertação </a:t>
            </a:r>
            <a:r>
              <a:rPr lang="pt-BR" dirty="0" smtClean="0"/>
              <a:t>nacional”.</a:t>
            </a:r>
            <a:endParaRPr lang="pt-BR" dirty="0"/>
          </a:p>
        </p:txBody>
      </p:sp>
    </p:spTree>
    <p:extLst>
      <p:ext uri="{BB962C8B-B14F-4D97-AF65-F5344CB8AC3E}">
        <p14:creationId xmlns:p14="http://schemas.microsoft.com/office/powerpoint/2010/main" val="3517340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solidFill>
                  <a:srgbClr val="C00000"/>
                </a:solidFill>
              </a:rPr>
              <a:t>The troubling origins of the skeletons in a New York Museum – </a:t>
            </a:r>
            <a:r>
              <a:rPr lang="en-US" dirty="0"/>
              <a:t>Daniel Gross</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“Perguntei </a:t>
            </a:r>
            <a:r>
              <a:rPr lang="pt-BR" dirty="0"/>
              <a:t>a Thomas </a:t>
            </a:r>
            <a:r>
              <a:rPr lang="pt-BR" dirty="0">
                <a:solidFill>
                  <a:srgbClr val="C00000"/>
                </a:solidFill>
              </a:rPr>
              <a:t>se o museu agora proíbe a pesquisa sobre restos humanos coletados em um contexto de violência ou genocídio</a:t>
            </a:r>
            <a:r>
              <a:rPr lang="pt-BR" dirty="0"/>
              <a:t>. </a:t>
            </a:r>
            <a:r>
              <a:rPr lang="pt-BR" dirty="0" smtClean="0"/>
              <a:t>Quando </a:t>
            </a:r>
            <a:r>
              <a:rPr lang="pt-BR" dirty="0"/>
              <a:t>possível, o museu pergunta aos descendentes o que eles querem, mas muitos cientistas não se preocuparam em registrar os grupos específicos dos quais eles se apossaram, portanto, grandes porções da coleção não são afiliadas. </a:t>
            </a:r>
            <a:endParaRPr lang="pt-BR" dirty="0" smtClean="0"/>
          </a:p>
          <a:p>
            <a:pPr marL="0" indent="0">
              <a:buNone/>
            </a:pPr>
            <a:r>
              <a:rPr lang="pt-BR" dirty="0" err="1" smtClean="0"/>
              <a:t>Murangi</a:t>
            </a:r>
            <a:r>
              <a:rPr lang="pt-BR" dirty="0" smtClean="0"/>
              <a:t> </a:t>
            </a:r>
            <a:r>
              <a:rPr lang="pt-BR" dirty="0"/>
              <a:t>me disse: "Em vez de ficar sentado sobre esses restos mortais até que as pessoas os descubram, </a:t>
            </a:r>
            <a:r>
              <a:rPr lang="pt-BR" dirty="0">
                <a:solidFill>
                  <a:srgbClr val="C00000"/>
                </a:solidFill>
              </a:rPr>
              <a:t>eles devem informar as comunidades afetadas sobre os restos humanos que possuem</a:t>
            </a:r>
            <a:r>
              <a:rPr lang="pt-BR" dirty="0"/>
              <a:t>." Thomas me disse que o museu não tem recursos para pesquisar a proveniência de toda a </a:t>
            </a:r>
            <a:r>
              <a:rPr lang="pt-BR" dirty="0" smtClean="0"/>
              <a:t>coleção”.</a:t>
            </a:r>
            <a:endParaRPr lang="pt-BR" dirty="0"/>
          </a:p>
        </p:txBody>
      </p:sp>
    </p:spTree>
    <p:extLst>
      <p:ext uri="{BB962C8B-B14F-4D97-AF65-F5344CB8AC3E}">
        <p14:creationId xmlns:p14="http://schemas.microsoft.com/office/powerpoint/2010/main" val="32363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pPr marL="0" indent="0">
              <a:buNone/>
            </a:pPr>
            <a:r>
              <a:rPr lang="pt-BR" sz="2400" dirty="0" smtClean="0"/>
              <a:t>ROSANA PAULINO</a:t>
            </a:r>
            <a:endParaRPr lang="pt-BR" sz="2400" dirty="0"/>
          </a:p>
        </p:txBody>
      </p:sp>
    </p:spTree>
    <p:extLst>
      <p:ext uri="{BB962C8B-B14F-4D97-AF65-F5344CB8AC3E}">
        <p14:creationId xmlns:p14="http://schemas.microsoft.com/office/powerpoint/2010/main" val="3289737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Dezembro de 2014</a:t>
            </a:r>
            <a:endParaRPr lang="pt-BR" dirty="0"/>
          </a:p>
        </p:txBody>
      </p:sp>
      <p:sp>
        <p:nvSpPr>
          <p:cNvPr id="3" name="Espaço Reservado para Conteúdo 2"/>
          <p:cNvSpPr>
            <a:spLocks noGrp="1"/>
          </p:cNvSpPr>
          <p:nvPr>
            <p:ph idx="1"/>
          </p:nvPr>
        </p:nvSpPr>
        <p:spPr/>
        <p:txBody>
          <a:bodyPr/>
          <a:lstStyle/>
          <a:p>
            <a:r>
              <a:rPr lang="pt-BR" dirty="0">
                <a:hlinkClick r:id="rId2"/>
              </a:rPr>
              <a:t>http</a:t>
            </a:r>
            <a:r>
              <a:rPr lang="pt-BR">
                <a:hlinkClick r:id="rId2"/>
              </a:rPr>
              <a:t>://</a:t>
            </a:r>
            <a:r>
              <a:rPr lang="pt-BR" smtClean="0">
                <a:hlinkClick r:id="rId2"/>
              </a:rPr>
              <a:t>www.maoritelevision.com/news/latest-news/largest-collection-ancestral-remains-nz-history-be-repatriated</a:t>
            </a:r>
            <a:endParaRPr lang="pt-BR" smtClean="0"/>
          </a:p>
          <a:p>
            <a:pPr marL="0" indent="0">
              <a:buNone/>
            </a:pPr>
            <a:endParaRPr lang="pt-BR" dirty="0" smtClean="0"/>
          </a:p>
          <a:p>
            <a:pPr marL="0" indent="0">
              <a:buNone/>
            </a:pPr>
            <a:endParaRPr lang="en-US" dirty="0" smtClean="0"/>
          </a:p>
          <a:p>
            <a:r>
              <a:rPr lang="en-US" dirty="0" err="1" smtClean="0"/>
              <a:t>Repatriação</a:t>
            </a:r>
            <a:r>
              <a:rPr lang="en-US" dirty="0" smtClean="0"/>
              <a:t> dos </a:t>
            </a:r>
            <a:r>
              <a:rPr lang="en-US" dirty="0" err="1" smtClean="0"/>
              <a:t>restos</a:t>
            </a:r>
            <a:r>
              <a:rPr lang="en-US" dirty="0" smtClean="0"/>
              <a:t> </a:t>
            </a:r>
            <a:r>
              <a:rPr lang="en-US" dirty="0" err="1" smtClean="0"/>
              <a:t>mortais</a:t>
            </a:r>
            <a:r>
              <a:rPr lang="en-US" dirty="0" smtClean="0"/>
              <a:t> de 107 Māori e </a:t>
            </a:r>
            <a:r>
              <a:rPr lang="en-US" dirty="0" err="1"/>
              <a:t>Moriori</a:t>
            </a:r>
            <a:r>
              <a:rPr lang="en-US" dirty="0"/>
              <a:t> </a:t>
            </a:r>
            <a:r>
              <a:rPr lang="en-US" dirty="0" err="1" smtClean="0"/>
              <a:t>após</a:t>
            </a:r>
            <a:r>
              <a:rPr lang="en-US" dirty="0" smtClean="0"/>
              <a:t> um </a:t>
            </a:r>
            <a:r>
              <a:rPr lang="en-US" dirty="0" err="1" smtClean="0"/>
              <a:t>acordo</a:t>
            </a:r>
            <a:r>
              <a:rPr lang="en-US" dirty="0" smtClean="0"/>
              <a:t> entre o Museum </a:t>
            </a:r>
            <a:r>
              <a:rPr lang="en-US" dirty="0"/>
              <a:t>of New Zealand </a:t>
            </a:r>
            <a:r>
              <a:rPr lang="en-US" dirty="0" err="1"/>
              <a:t>Te</a:t>
            </a:r>
            <a:r>
              <a:rPr lang="en-US" dirty="0"/>
              <a:t> Papa </a:t>
            </a:r>
            <a:r>
              <a:rPr lang="en-US" dirty="0" err="1"/>
              <a:t>Tongarewa</a:t>
            </a:r>
            <a:r>
              <a:rPr lang="en-US" dirty="0"/>
              <a:t> </a:t>
            </a:r>
            <a:r>
              <a:rPr lang="en-US" dirty="0" smtClean="0"/>
              <a:t>e o American </a:t>
            </a:r>
            <a:r>
              <a:rPr lang="en-US" dirty="0"/>
              <a:t>Museum of Natural History.</a:t>
            </a:r>
            <a:endParaRPr lang="pt-BR" dirty="0"/>
          </a:p>
        </p:txBody>
      </p:sp>
    </p:spTree>
    <p:extLst>
      <p:ext uri="{BB962C8B-B14F-4D97-AF65-F5344CB8AC3E}">
        <p14:creationId xmlns:p14="http://schemas.microsoft.com/office/powerpoint/2010/main" val="2608729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Museu Americano de História Natural</a:t>
            </a:r>
            <a:endParaRPr lang="pt-BR"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pPr marL="0" indent="0">
              <a:buNone/>
            </a:pPr>
            <a:r>
              <a:rPr lang="en-US" dirty="0">
                <a:hlinkClick r:id="rId2"/>
              </a:rPr>
              <a:t>https://www.amnh.org</a:t>
            </a:r>
            <a:r>
              <a:rPr lang="en-US" dirty="0" smtClean="0">
                <a:hlinkClick r:id="rId2"/>
              </a:rPr>
              <a:t>/</a:t>
            </a:r>
            <a:endParaRPr lang="en-US" dirty="0" smtClean="0"/>
          </a:p>
          <a:p>
            <a:pPr marL="0" indent="0" fontAlgn="base">
              <a:buNone/>
            </a:pPr>
            <a:r>
              <a:rPr lang="en-US" dirty="0"/>
              <a:t>The American Museum of Natural History is one of the world’s preeminent scientific and cultural institutions. Since its founding in 1869, the Museum has advanced its global mission to discover, interpret, and disseminate information about human cultures, the natural world, and the universe through a wide-ranging program of scientific research, education, and exhibition.</a:t>
            </a:r>
          </a:p>
          <a:p>
            <a:pPr marL="0" indent="0" fontAlgn="base">
              <a:buNone/>
            </a:pPr>
            <a:r>
              <a:rPr lang="en-US" dirty="0"/>
              <a:t>The Museum is renowned for its exhibitions and scientific collections, which serve as a field guide to the entire planet and present a panorama of the world's cultures.</a:t>
            </a:r>
          </a:p>
          <a:p>
            <a:pPr marL="0" indent="0">
              <a:buNone/>
            </a:pPr>
            <a:r>
              <a:rPr lang="en-US" dirty="0" smtClean="0"/>
              <a:t>______________________________________________________________________</a:t>
            </a:r>
            <a:endParaRPr lang="en-US" dirty="0"/>
          </a:p>
          <a:p>
            <a:pPr marL="0" indent="0">
              <a:buNone/>
            </a:pPr>
            <a:r>
              <a:rPr lang="en-US" dirty="0" smtClean="0"/>
              <a:t>Shamans </a:t>
            </a:r>
            <a:r>
              <a:rPr lang="en-US" dirty="0"/>
              <a:t>of Siberia in </a:t>
            </a:r>
            <a:r>
              <a:rPr lang="en-US" dirty="0" smtClean="0"/>
              <a:t>360: "The </a:t>
            </a:r>
            <a:r>
              <a:rPr lang="en-US" dirty="0"/>
              <a:t>collection is not only important to us as part of world heritage, but it's critically important to the descendants of the people who worked with the </a:t>
            </a:r>
            <a:r>
              <a:rPr lang="en-US" dirty="0" err="1"/>
              <a:t>Jesup</a:t>
            </a:r>
            <a:r>
              <a:rPr lang="en-US" dirty="0"/>
              <a:t> Expedition</a:t>
            </a:r>
            <a:r>
              <a:rPr lang="en-US" dirty="0" smtClean="0"/>
              <a:t>.“ </a:t>
            </a:r>
            <a:r>
              <a:rPr lang="en-US" cap="all" dirty="0" smtClean="0"/>
              <a:t>LAUREL KENDALL </a:t>
            </a:r>
            <a:r>
              <a:rPr lang="en-US" dirty="0" smtClean="0"/>
              <a:t>Curator </a:t>
            </a:r>
            <a:r>
              <a:rPr lang="en-US" dirty="0"/>
              <a:t>of Asian </a:t>
            </a:r>
            <a:r>
              <a:rPr lang="en-US" dirty="0" smtClean="0"/>
              <a:t>Ethnology.</a:t>
            </a:r>
            <a:endParaRPr lang="en-US" dirty="0"/>
          </a:p>
          <a:p>
            <a:pPr marL="0" indent="0">
              <a:buNone/>
            </a:pPr>
            <a:endParaRPr lang="pt-BR" dirty="0" smtClean="0"/>
          </a:p>
          <a:p>
            <a:pPr marL="0" indent="0">
              <a:buNone/>
            </a:pPr>
            <a:r>
              <a:rPr lang="pt-BR" dirty="0" smtClean="0">
                <a:hlinkClick r:id="rId3"/>
              </a:rPr>
              <a:t>https</a:t>
            </a:r>
            <a:r>
              <a:rPr lang="pt-BR" dirty="0">
                <a:hlinkClick r:id="rId3"/>
              </a:rPr>
              <a:t>://</a:t>
            </a:r>
            <a:r>
              <a:rPr lang="pt-BR" dirty="0" smtClean="0">
                <a:hlinkClick r:id="rId3"/>
              </a:rPr>
              <a:t>www.amnh.org/shelf-life/shamans-of-siberia-in-360</a:t>
            </a:r>
            <a:endParaRPr lang="pt-BR" dirty="0"/>
          </a:p>
          <a:p>
            <a:pPr marL="0" indent="0">
              <a:buNone/>
            </a:pPr>
            <a:endParaRPr lang="pt-BR" dirty="0" smtClean="0"/>
          </a:p>
          <a:p>
            <a:pPr marL="0" indent="0">
              <a:buNone/>
            </a:pPr>
            <a:r>
              <a:rPr lang="pt-BR" dirty="0" smtClean="0"/>
              <a:t>_________________________________________________________________________</a:t>
            </a:r>
          </a:p>
          <a:p>
            <a:pPr marL="0" indent="0">
              <a:buNone/>
            </a:pPr>
            <a:r>
              <a:rPr lang="pt-BR" dirty="0" smtClean="0"/>
              <a:t>Cosmologia</a:t>
            </a:r>
            <a:endParaRPr lang="pt-BR" dirty="0" smtClean="0">
              <a:hlinkClick r:id=""/>
            </a:endParaRPr>
          </a:p>
          <a:p>
            <a:pPr marL="0" indent="0">
              <a:buNone/>
            </a:pPr>
            <a:r>
              <a:rPr lang="pt-BR" dirty="0" smtClean="0">
                <a:hlinkClick r:id=""/>
              </a:rPr>
              <a:t>https</a:t>
            </a:r>
            <a:r>
              <a:rPr lang="pt-BR" dirty="0">
                <a:hlinkClick r:id="rId4"/>
              </a:rPr>
              <a:t>://</a:t>
            </a:r>
            <a:r>
              <a:rPr lang="pt-BR" dirty="0" smtClean="0">
                <a:hlinkClick r:id="rId4"/>
              </a:rPr>
              <a:t>www.amnh.org/explore/science-topics/cosmology</a:t>
            </a:r>
            <a:endParaRPr lang="pt-BR" dirty="0" smtClean="0"/>
          </a:p>
          <a:p>
            <a:pPr marL="0" indent="0">
              <a:buNone/>
            </a:pPr>
            <a:r>
              <a:rPr lang="pt-BR" dirty="0" smtClean="0"/>
              <a:t>__________________________________________________________________________</a:t>
            </a:r>
          </a:p>
          <a:p>
            <a:pPr marL="0" indent="0">
              <a:buNone/>
            </a:pPr>
            <a:r>
              <a:rPr lang="pt-BR" dirty="0">
                <a:hlinkClick r:id="rId5"/>
              </a:rPr>
              <a:t>https://</a:t>
            </a:r>
            <a:r>
              <a:rPr lang="pt-BR" dirty="0" smtClean="0">
                <a:hlinkClick r:id="rId5"/>
              </a:rPr>
              <a:t>www.amnh.org/exhibitions/permanent-exhibitions/human-origins-and-cultural-halls/hall-of-eastern-woodlands-indians</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2989852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solidFill>
                  <a:srgbClr val="C00000"/>
                </a:solidFill>
              </a:rPr>
              <a:t>EPISTEMOLOGIAS DO SUL</a:t>
            </a:r>
            <a:r>
              <a:rPr lang="pt-BR" dirty="0" smtClean="0"/>
              <a:t/>
            </a:r>
            <a:br>
              <a:rPr lang="pt-BR" dirty="0" smtClean="0"/>
            </a:br>
            <a:r>
              <a:rPr lang="pt-BR" sz="3100" dirty="0" smtClean="0"/>
              <a:t>B</a:t>
            </a:r>
            <a:r>
              <a:rPr lang="pt-BR" sz="2800" dirty="0" smtClean="0"/>
              <a:t>oaventura de Sousa Santos e Maria Paula Meneses</a:t>
            </a:r>
            <a:endParaRPr lang="pt-BR" sz="2800" dirty="0"/>
          </a:p>
        </p:txBody>
      </p:sp>
      <p:sp>
        <p:nvSpPr>
          <p:cNvPr id="3" name="Espaço Reservado para Conteúdo 2"/>
          <p:cNvSpPr>
            <a:spLocks noGrp="1"/>
          </p:cNvSpPr>
          <p:nvPr>
            <p:ph idx="1"/>
          </p:nvPr>
        </p:nvSpPr>
        <p:spPr/>
        <p:txBody>
          <a:bodyPr>
            <a:normAutofit fontScale="92500" lnSpcReduction="20000"/>
          </a:bodyPr>
          <a:lstStyle/>
          <a:p>
            <a:r>
              <a:rPr lang="pt-BR" dirty="0" smtClean="0"/>
              <a:t>Nos últimos dois séculos dominou uma epistemologia que eliminou da reflexão epistemológica o contexto cultural e político da produção e reprodução do conhecimento.</a:t>
            </a:r>
          </a:p>
          <a:p>
            <a:r>
              <a:rPr lang="pt-BR" dirty="0" smtClean="0"/>
              <a:t>Quais as consequências de tal </a:t>
            </a:r>
            <a:r>
              <a:rPr lang="pt-BR" dirty="0" err="1" smtClean="0"/>
              <a:t>descontextualização</a:t>
            </a:r>
            <a:r>
              <a:rPr lang="pt-BR" dirty="0" smtClean="0"/>
              <a:t>? São possíveis outras epistemologias?</a:t>
            </a:r>
          </a:p>
          <a:p>
            <a:r>
              <a:rPr lang="pt-BR" dirty="0" smtClean="0"/>
              <a:t>Impacto do </a:t>
            </a:r>
            <a:r>
              <a:rPr lang="pt-BR" dirty="0" smtClean="0">
                <a:solidFill>
                  <a:srgbClr val="C00000"/>
                </a:solidFill>
              </a:rPr>
              <a:t>capitalismo </a:t>
            </a:r>
            <a:r>
              <a:rPr lang="pt-BR" dirty="0" smtClean="0"/>
              <a:t>e do </a:t>
            </a:r>
            <a:r>
              <a:rPr lang="pt-BR" dirty="0" smtClean="0">
                <a:solidFill>
                  <a:srgbClr val="C00000"/>
                </a:solidFill>
              </a:rPr>
              <a:t>colonialismo </a:t>
            </a:r>
            <a:r>
              <a:rPr lang="pt-BR" dirty="0" smtClean="0"/>
              <a:t>modernos na construção das epistemologias dominantes.</a:t>
            </a:r>
          </a:p>
          <a:p>
            <a:r>
              <a:rPr lang="pt-BR" dirty="0" smtClean="0"/>
              <a:t>Não há epistemologias neutras. Contextuais.</a:t>
            </a:r>
          </a:p>
          <a:p>
            <a:r>
              <a:rPr lang="pt-BR" dirty="0" smtClean="0"/>
              <a:t>Toda a experiência social produz e reproduz conhecimentos.</a:t>
            </a:r>
          </a:p>
          <a:p>
            <a:pPr marL="0" indent="0">
              <a:buNone/>
            </a:pPr>
            <a:r>
              <a:rPr lang="pt-BR" dirty="0" smtClean="0"/>
              <a:t>_____________________________________________________________</a:t>
            </a:r>
          </a:p>
          <a:p>
            <a:r>
              <a:rPr lang="pt-BR" dirty="0" smtClean="0">
                <a:solidFill>
                  <a:srgbClr val="C00000"/>
                </a:solidFill>
              </a:rPr>
              <a:t>Epistemologia</a:t>
            </a:r>
            <a:r>
              <a:rPr lang="pt-BR" dirty="0" smtClean="0"/>
              <a:t> = toda a noção ou ideia, refletida ou não, sobre as noções do que conta como conhecimento válido.</a:t>
            </a:r>
            <a:endParaRPr lang="pt-BR" dirty="0"/>
          </a:p>
        </p:txBody>
      </p:sp>
    </p:spTree>
    <p:extLst>
      <p:ext uri="{BB962C8B-B14F-4D97-AF65-F5344CB8AC3E}">
        <p14:creationId xmlns:p14="http://schemas.microsoft.com/office/powerpoint/2010/main" val="211834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solidFill>
                  <a:srgbClr val="C00000"/>
                </a:solidFill>
              </a:rPr>
              <a:t>EPISTEMOLOGIAS DO SUL</a:t>
            </a:r>
            <a:r>
              <a:rPr lang="pt-BR" dirty="0" smtClean="0"/>
              <a:t/>
            </a:r>
            <a:br>
              <a:rPr lang="pt-BR" dirty="0" smtClean="0"/>
            </a:br>
            <a:r>
              <a:rPr lang="pt-BR" sz="3100" dirty="0" smtClean="0"/>
              <a:t>Boaventura de Sousa Santos e Maria Paula Meneses</a:t>
            </a:r>
            <a:endParaRPr lang="pt-BR" sz="3100" dirty="0"/>
          </a:p>
        </p:txBody>
      </p:sp>
      <p:sp>
        <p:nvSpPr>
          <p:cNvPr id="3" name="Espaço Reservado para Conteúdo 2"/>
          <p:cNvSpPr>
            <a:spLocks noGrp="1"/>
          </p:cNvSpPr>
          <p:nvPr>
            <p:ph idx="1"/>
          </p:nvPr>
        </p:nvSpPr>
        <p:spPr/>
        <p:txBody>
          <a:bodyPr>
            <a:normAutofit/>
          </a:bodyPr>
          <a:lstStyle/>
          <a:p>
            <a:pPr marL="0" indent="0">
              <a:buNone/>
            </a:pPr>
            <a:r>
              <a:rPr lang="pt-BR" dirty="0" smtClean="0"/>
              <a:t>“(...) o colonialismo, para além de todas as dominações por que é conhecido, foi também uma dominação epistemológica, uma relação extremamente desigual de saber-poder que conduziu à supressão de muitas formas de saber próprias dos povos e/ou nações colonizados. As </a:t>
            </a:r>
            <a:r>
              <a:rPr lang="pt-BR" dirty="0" smtClean="0">
                <a:solidFill>
                  <a:srgbClr val="C00000"/>
                </a:solidFill>
              </a:rPr>
              <a:t>epistemologias do sul </a:t>
            </a:r>
            <a:r>
              <a:rPr lang="pt-BR" dirty="0" smtClean="0"/>
              <a:t>são o conjunto de intervenções epistemológicas que denunciam essa supressão, valorizam os saberes que resistiram com êxito e investigam as condições de um diálogo horizontal entre conhecimentos. A esse diálogo entre saberes chamamos </a:t>
            </a:r>
            <a:r>
              <a:rPr lang="pt-BR" sz="3200" dirty="0" smtClean="0">
                <a:solidFill>
                  <a:srgbClr val="C00000"/>
                </a:solidFill>
              </a:rPr>
              <a:t>ecologias dos saberes</a:t>
            </a:r>
            <a:r>
              <a:rPr lang="pt-BR" dirty="0" smtClean="0"/>
              <a:t>” (p.13).</a:t>
            </a:r>
          </a:p>
          <a:p>
            <a:pPr marL="0" indent="0">
              <a:buNone/>
            </a:pPr>
            <a:r>
              <a:rPr lang="pt-BR" altLang="pt-BR" sz="2200" dirty="0" smtClean="0"/>
              <a:t>[Epistemologias do Sul: </a:t>
            </a:r>
            <a:r>
              <a:rPr lang="pt-BR" altLang="pt-BR" sz="2200" dirty="0" err="1" smtClean="0"/>
              <a:t>desmonumentalizar</a:t>
            </a:r>
            <a:r>
              <a:rPr lang="pt-BR" altLang="pt-BR" sz="2200" dirty="0" smtClean="0"/>
              <a:t> o ocidente – aumentar a conversa do mundo – outras conversas, outros sujeitos que não cabem na concepção ocidental do mundo]</a:t>
            </a:r>
          </a:p>
          <a:p>
            <a:pPr marL="0" indent="0">
              <a:buNone/>
            </a:pPr>
            <a:endParaRPr lang="pt-BR" dirty="0"/>
          </a:p>
        </p:txBody>
      </p:sp>
    </p:spTree>
    <p:extLst>
      <p:ext uri="{BB962C8B-B14F-4D97-AF65-F5344CB8AC3E}">
        <p14:creationId xmlns:p14="http://schemas.microsoft.com/office/powerpoint/2010/main" val="3982106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solidFill>
                  <a:srgbClr val="C00000"/>
                </a:solidFill>
              </a:rPr>
              <a:t>PARA ALÉM DO PENSAMENTO ABISSAL</a:t>
            </a:r>
            <a:r>
              <a:rPr lang="pt-BR" dirty="0" smtClean="0"/>
              <a:t/>
            </a:r>
            <a:br>
              <a:rPr lang="pt-BR" dirty="0" smtClean="0"/>
            </a:br>
            <a:r>
              <a:rPr lang="pt-BR" sz="2800" dirty="0" smtClean="0"/>
              <a:t>Boaventura de Sousa Santos</a:t>
            </a:r>
            <a:endParaRPr lang="pt-BR" sz="2800" dirty="0"/>
          </a:p>
        </p:txBody>
      </p:sp>
      <p:sp>
        <p:nvSpPr>
          <p:cNvPr id="3" name="Espaço Reservado para Conteúdo 2"/>
          <p:cNvSpPr>
            <a:spLocks noGrp="1"/>
          </p:cNvSpPr>
          <p:nvPr>
            <p:ph idx="1"/>
          </p:nvPr>
        </p:nvSpPr>
        <p:spPr/>
        <p:txBody>
          <a:bodyPr>
            <a:normAutofit fontScale="85000" lnSpcReduction="20000"/>
          </a:bodyPr>
          <a:lstStyle/>
          <a:p>
            <a:r>
              <a:rPr lang="pt-BR" dirty="0" smtClean="0"/>
              <a:t>Concessão à ciência moderna do </a:t>
            </a:r>
            <a:r>
              <a:rPr lang="pt-BR" dirty="0" smtClean="0">
                <a:solidFill>
                  <a:srgbClr val="C00000"/>
                </a:solidFill>
              </a:rPr>
              <a:t>monopólio</a:t>
            </a:r>
            <a:r>
              <a:rPr lang="pt-BR" dirty="0" smtClean="0"/>
              <a:t> da distinção universal entre o verdadeiro e o falso </a:t>
            </a:r>
            <a:r>
              <a:rPr lang="pt-BR" dirty="0" smtClean="0">
                <a:solidFill>
                  <a:srgbClr val="C00000"/>
                </a:solidFill>
              </a:rPr>
              <a:t>→</a:t>
            </a:r>
            <a:r>
              <a:rPr lang="pt-BR" dirty="0" smtClean="0"/>
              <a:t> formas científicas e não-científicas de verdade. </a:t>
            </a:r>
          </a:p>
          <a:p>
            <a:r>
              <a:rPr lang="pt-BR" dirty="0" smtClean="0">
                <a:solidFill>
                  <a:srgbClr val="C00000"/>
                </a:solidFill>
              </a:rPr>
              <a:t>Invisibilidade</a:t>
            </a:r>
            <a:r>
              <a:rPr lang="pt-BR" dirty="0" smtClean="0"/>
              <a:t> de formas de conhecimento (desaparecem como conhecimentos relevantes, compreensíveis ou comensuráveis por se encontrarem para além do universo do verdadeiro e do falso). Exclusão. Ver p.31.</a:t>
            </a:r>
          </a:p>
          <a:p>
            <a:r>
              <a:rPr lang="pt-BR" dirty="0" smtClean="0"/>
              <a:t>Não existe justiça social global sem justiça cognitiva global.</a:t>
            </a:r>
          </a:p>
          <a:p>
            <a:r>
              <a:rPr lang="pt-BR" dirty="0" smtClean="0"/>
              <a:t>“Na </a:t>
            </a:r>
            <a:r>
              <a:rPr lang="pt-BR" dirty="0" smtClean="0">
                <a:solidFill>
                  <a:srgbClr val="C00000"/>
                </a:solidFill>
              </a:rPr>
              <a:t>ecologia de saberes </a:t>
            </a:r>
            <a:r>
              <a:rPr lang="pt-BR" dirty="0" smtClean="0"/>
              <a:t>a busca de credibilidade para os conhecimentos não-científicos não implica o descrédito do conhecimento científico” (todos os conhecimentos têm limites internos e externos – intervenção no real): </a:t>
            </a:r>
            <a:r>
              <a:rPr lang="pt-BR" sz="1600" dirty="0" smtClean="0">
                <a:solidFill>
                  <a:schemeClr val="bg1">
                    <a:lumMod val="65000"/>
                  </a:schemeClr>
                </a:solidFill>
              </a:rPr>
              <a:t>“A utopia do interconhecimento é aprender outros conhecimentos sem esquecer os próprios”.</a:t>
            </a:r>
            <a:endParaRPr lang="pt-BR" dirty="0" smtClean="0"/>
          </a:p>
          <a:p>
            <a:r>
              <a:rPr lang="pt-BR" dirty="0" smtClean="0"/>
              <a:t>Todos os conhecimentos sustentam práticas e constituem sujeitos.</a:t>
            </a:r>
          </a:p>
          <a:p>
            <a:r>
              <a:rPr lang="pt-BR" dirty="0" smtClean="0">
                <a:solidFill>
                  <a:srgbClr val="C00000"/>
                </a:solidFill>
              </a:rPr>
              <a:t>Tradução intercultural</a:t>
            </a:r>
            <a:r>
              <a:rPr lang="pt-BR" dirty="0" smtClean="0"/>
              <a:t>.</a:t>
            </a:r>
          </a:p>
          <a:p>
            <a:r>
              <a:rPr lang="pt-BR" dirty="0" smtClean="0"/>
              <a:t>Proposta de um programa de pesquisa para a construção epistemológica de uma ecologia dos saberes (p. 55).</a:t>
            </a:r>
            <a:endParaRPr lang="pt-BR" dirty="0"/>
          </a:p>
        </p:txBody>
      </p:sp>
    </p:spTree>
    <p:extLst>
      <p:ext uri="{BB962C8B-B14F-4D97-AF65-F5344CB8AC3E}">
        <p14:creationId xmlns:p14="http://schemas.microsoft.com/office/powerpoint/2010/main" val="512817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100" dirty="0" smtClean="0"/>
              <a:t>Cultura com aspas</a:t>
            </a:r>
            <a:r>
              <a:rPr lang="pt-BR" dirty="0" smtClean="0"/>
              <a:t/>
            </a:r>
            <a:br>
              <a:rPr lang="pt-BR" dirty="0" smtClean="0"/>
            </a:br>
            <a:r>
              <a:rPr lang="pt-BR" sz="3100" dirty="0" smtClean="0">
                <a:solidFill>
                  <a:srgbClr val="C00000"/>
                </a:solidFill>
              </a:rPr>
              <a:t>Manuela Carneiro da Cunha</a:t>
            </a:r>
            <a:endParaRPr lang="pt-BR" sz="31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a:t>
            </a:r>
            <a:r>
              <a:rPr lang="pt-BR" dirty="0" smtClean="0"/>
              <a:t>Numa surpreendente mudança de rumo ideológico, as populações tradicionais da Amazônia, que até recentemente eram consideradas como entraves ao “desenvolvimento’, ou na melhor das hipóteses como candidatas a ele, foram promovidas à linha de frente da modernidade. Essa mudança ocorreu basicamente pela </a:t>
            </a:r>
            <a:r>
              <a:rPr lang="pt-BR" dirty="0" smtClean="0">
                <a:solidFill>
                  <a:srgbClr val="C00000"/>
                </a:solidFill>
              </a:rPr>
              <a:t>associação entre essas populações e os conhecimentos tradicionais e a conservação ambiental. </a:t>
            </a:r>
            <a:r>
              <a:rPr lang="pt-BR" dirty="0" smtClean="0"/>
              <a:t>Ao mesmo tempo, as comunidades indígenas, antes desprezadas ou perseguidas pelos vizinhos da fronteira, transformaram-se de repente em modelos para os demais povos amazônicos despossuídos” (p.277).</a:t>
            </a:r>
            <a:endParaRPr lang="pt-BR" dirty="0"/>
          </a:p>
          <a:p>
            <a:r>
              <a:rPr lang="pt-BR" dirty="0" smtClean="0">
                <a:solidFill>
                  <a:srgbClr val="C00000"/>
                </a:solidFill>
              </a:rPr>
              <a:t>Conhecimentos tradicionais </a:t>
            </a:r>
            <a:r>
              <a:rPr lang="pt-BR" dirty="0" smtClean="0"/>
              <a:t>são conjuntos duradouros de formas particulares de gerar conhecimentos. O conhecimento tradicional, segundo essa visão, não é necessariamente antigo. Tradicionais são seus procedimentos – suas formas, não seus referentes” (p.365)</a:t>
            </a:r>
            <a:endParaRPr lang="pt-BR" dirty="0"/>
          </a:p>
        </p:txBody>
      </p:sp>
    </p:spTree>
    <p:extLst>
      <p:ext uri="{BB962C8B-B14F-4D97-AF65-F5344CB8AC3E}">
        <p14:creationId xmlns:p14="http://schemas.microsoft.com/office/powerpoint/2010/main" val="580325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t>Relações e dissensões entre saberes tradicionais e saber científico</a:t>
            </a:r>
            <a:br>
              <a:rPr lang="pt-BR" sz="2800" dirty="0"/>
            </a:br>
            <a:r>
              <a:rPr lang="pt-BR" sz="2800" dirty="0">
                <a:solidFill>
                  <a:srgbClr val="C00000"/>
                </a:solidFill>
              </a:rPr>
              <a:t>Manuela Carneiro da Cunha</a:t>
            </a:r>
            <a:endParaRPr lang="pt-BR" sz="2800" dirty="0"/>
          </a:p>
        </p:txBody>
      </p:sp>
      <p:sp>
        <p:nvSpPr>
          <p:cNvPr id="3" name="Espaço Reservado para Conteúdo 2"/>
          <p:cNvSpPr>
            <a:spLocks noGrp="1"/>
          </p:cNvSpPr>
          <p:nvPr>
            <p:ph idx="1"/>
          </p:nvPr>
        </p:nvSpPr>
        <p:spPr/>
        <p:txBody>
          <a:bodyPr>
            <a:normAutofit fontScale="77500" lnSpcReduction="20000"/>
          </a:bodyPr>
          <a:lstStyle/>
          <a:p>
            <a:r>
              <a:rPr lang="pt-BR" dirty="0" smtClean="0"/>
              <a:t>Enorme diferença entre os conhecimentos tradicionais e o saber científico.</a:t>
            </a:r>
          </a:p>
          <a:p>
            <a:r>
              <a:rPr lang="pt-BR" dirty="0" smtClean="0"/>
              <a:t>O conhecimento científico se afirma, por definição, como verdade absoluta, até que outro paradigma o venha a sobrepujar.</a:t>
            </a:r>
          </a:p>
          <a:p>
            <a:r>
              <a:rPr lang="pt-BR" dirty="0" smtClean="0"/>
              <a:t>Universalidade </a:t>
            </a:r>
            <a:r>
              <a:rPr lang="pt-BR" dirty="0" smtClean="0"/>
              <a:t>do conhecimento científico não se aplica aos saberes tradicionais (acolhem as diferenças).</a:t>
            </a:r>
          </a:p>
          <a:p>
            <a:r>
              <a:rPr lang="pt-BR" dirty="0" smtClean="0"/>
              <a:t>Há pelo menos tantos regimes de conhecimento tradicional quanto existem povos.</a:t>
            </a:r>
          </a:p>
          <a:p>
            <a:r>
              <a:rPr lang="pt-BR" dirty="0" smtClean="0"/>
              <a:t>Ambos são formas de procurar saber e agir sobre o mundo. E ambos são obras abertas, inacabadas, se fazendo constantemente.</a:t>
            </a:r>
          </a:p>
          <a:p>
            <a:r>
              <a:rPr lang="pt-BR" dirty="0" smtClean="0"/>
              <a:t>Conhecimento tradicional consiste tanto ou mais em seus processos de investigação quanto nos acervos já prontos transmitidos pelas gerações anteriores. Processos. Modos de fazer. Outros protocolos.</a:t>
            </a:r>
          </a:p>
          <a:p>
            <a:r>
              <a:rPr lang="pt-BR" dirty="0" smtClean="0"/>
              <a:t>Tempo de experimentação</a:t>
            </a:r>
          </a:p>
          <a:p>
            <a:r>
              <a:rPr lang="pt-BR" dirty="0" smtClean="0"/>
              <a:t>Profundas diferenças quanto à definição e ao regime.</a:t>
            </a:r>
            <a:endParaRPr lang="pt-BR" dirty="0"/>
          </a:p>
        </p:txBody>
      </p:sp>
    </p:spTree>
    <p:extLst>
      <p:ext uri="{BB962C8B-B14F-4D97-AF65-F5344CB8AC3E}">
        <p14:creationId xmlns:p14="http://schemas.microsoft.com/office/powerpoint/2010/main" val="1783788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t>Relações e dissensões entre saberes tradicionais e saber científico</a:t>
            </a:r>
            <a:br>
              <a:rPr lang="pt-BR" sz="2800" dirty="0"/>
            </a:br>
            <a:r>
              <a:rPr lang="pt-BR" sz="2800" dirty="0">
                <a:solidFill>
                  <a:srgbClr val="C00000"/>
                </a:solidFill>
              </a:rPr>
              <a:t>Manuela Carneiro da Cunha</a:t>
            </a:r>
            <a:endParaRPr lang="pt-BR" sz="2800" dirty="0"/>
          </a:p>
        </p:txBody>
      </p:sp>
      <p:sp>
        <p:nvSpPr>
          <p:cNvPr id="3" name="Espaço Reservado para Conteúdo 2"/>
          <p:cNvSpPr>
            <a:spLocks noGrp="1"/>
          </p:cNvSpPr>
          <p:nvPr>
            <p:ph idx="1"/>
          </p:nvPr>
        </p:nvSpPr>
        <p:spPr/>
        <p:txBody>
          <a:bodyPr>
            <a:normAutofit fontScale="62500" lnSpcReduction="20000"/>
          </a:bodyPr>
          <a:lstStyle/>
          <a:p>
            <a:r>
              <a:rPr lang="pt-BR" dirty="0" smtClean="0"/>
              <a:t>O conhecimento científico é hegemônico.</a:t>
            </a:r>
          </a:p>
          <a:p>
            <a:r>
              <a:rPr lang="pt-BR" dirty="0" smtClean="0"/>
              <a:t>É possível criar pontes entre eles?</a:t>
            </a:r>
          </a:p>
          <a:p>
            <a:r>
              <a:rPr lang="pt-BR" dirty="0" smtClean="0"/>
              <a:t>Lógicas diferentes. Unidades conceituais/unidades perceptuais (qualidades sensíveis). Lévi-Strauss.</a:t>
            </a:r>
          </a:p>
          <a:p>
            <a:r>
              <a:rPr lang="pt-BR" dirty="0" smtClean="0"/>
              <a:t>Lógica conceitual</a:t>
            </a:r>
            <a:r>
              <a:rPr lang="pt-BR" dirty="0" smtClean="0">
                <a:solidFill>
                  <a:srgbClr val="C00000"/>
                </a:solidFill>
              </a:rPr>
              <a:t>→ </a:t>
            </a:r>
            <a:r>
              <a:rPr lang="pt-BR" dirty="0" smtClean="0"/>
              <a:t>grandes conquistas tecnológicas e científicas</a:t>
            </a:r>
          </a:p>
          <a:p>
            <a:r>
              <a:rPr lang="pt-BR" dirty="0" smtClean="0"/>
              <a:t>Lógica perceptual </a:t>
            </a:r>
            <a:r>
              <a:rPr lang="pt-BR" dirty="0" smtClean="0">
                <a:solidFill>
                  <a:srgbClr val="C00000"/>
                </a:solidFill>
              </a:rPr>
              <a:t>→</a:t>
            </a:r>
            <a:r>
              <a:rPr lang="pt-BR" dirty="0" smtClean="0"/>
              <a:t> descobertas, invenções e associações notáveis (fundamentado no peso das experiências visuais, auditivas e perceptivas).</a:t>
            </a:r>
          </a:p>
          <a:p>
            <a:r>
              <a:rPr lang="pt-BR" dirty="0" smtClean="0"/>
              <a:t>O que as </a:t>
            </a:r>
            <a:r>
              <a:rPr lang="pt-BR" u="sng" dirty="0" smtClean="0"/>
              <a:t>ciências tradicionais</a:t>
            </a:r>
            <a:r>
              <a:rPr lang="pt-BR" dirty="0" smtClean="0"/>
              <a:t> podem aportar à </a:t>
            </a:r>
            <a:r>
              <a:rPr lang="pt-BR" u="sng" dirty="0" smtClean="0"/>
              <a:t>ciência</a:t>
            </a:r>
            <a:r>
              <a:rPr lang="pt-BR" dirty="0" smtClean="0"/>
              <a:t>? Farmacologia, medicina tradicional, saber ecológico</a:t>
            </a:r>
          </a:p>
          <a:p>
            <a:pPr marL="0" indent="0">
              <a:buNone/>
            </a:pPr>
            <a:r>
              <a:rPr lang="pt-BR" dirty="0" smtClean="0"/>
              <a:t>___________________________________________________________________</a:t>
            </a:r>
          </a:p>
          <a:p>
            <a:pPr marL="0" indent="0">
              <a:buNone/>
            </a:pPr>
            <a:r>
              <a:rPr lang="pt-BR" sz="2100" dirty="0" smtClean="0"/>
              <a:t>“A compreensão dos conceitos de medicina tradicional em geral, e de suas práticas médicas, em particular, pode ser útil na gênese de verdadeira inovação nos paradigmas de uso e desenvolvimento de drogas psicoativas” – Elaine </a:t>
            </a:r>
            <a:r>
              <a:rPr lang="pt-BR" sz="2100" dirty="0" err="1" smtClean="0"/>
              <a:t>Elizabetsky</a:t>
            </a:r>
            <a:r>
              <a:rPr lang="pt-BR" sz="2100" dirty="0" smtClean="0"/>
              <a:t> (p306)</a:t>
            </a:r>
          </a:p>
          <a:p>
            <a:pPr marL="0" indent="0">
              <a:buNone/>
            </a:pPr>
            <a:r>
              <a:rPr lang="pt-BR" u="sng" dirty="0" smtClean="0"/>
              <a:t>Não é simples validação de conhecimentos tradicionais (condescendência), mas reconhecimento de que os paradigmas e práticas das ciências tradicionais são fontes potenciais de inovação da nossa ciência.</a:t>
            </a:r>
          </a:p>
          <a:p>
            <a:pPr marL="0" indent="0">
              <a:buNone/>
            </a:pPr>
            <a:r>
              <a:rPr lang="pt-BR" dirty="0" smtClean="0"/>
              <a:t>Um dos corolários dessa postura é que </a:t>
            </a:r>
            <a:r>
              <a:rPr lang="pt-BR" dirty="0" smtClean="0">
                <a:solidFill>
                  <a:srgbClr val="C00000"/>
                </a:solidFill>
              </a:rPr>
              <a:t>as ciências tradicionais devem continuar funcionando e pesquisando</a:t>
            </a:r>
            <a:r>
              <a:rPr lang="pt-BR" dirty="0" smtClean="0"/>
              <a:t>.</a:t>
            </a:r>
          </a:p>
        </p:txBody>
      </p:sp>
    </p:spTree>
    <p:extLst>
      <p:ext uri="{BB962C8B-B14F-4D97-AF65-F5344CB8AC3E}">
        <p14:creationId xmlns:p14="http://schemas.microsoft.com/office/powerpoint/2010/main" val="1757363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03762"/>
            <a:ext cx="10515600" cy="1325563"/>
          </a:xfrm>
        </p:spPr>
        <p:txBody>
          <a:bodyPr>
            <a:normAutofit/>
          </a:bodyPr>
          <a:lstStyle/>
          <a:p>
            <a:pPr algn="ctr"/>
            <a:r>
              <a:rPr lang="pt-BR" sz="2800" dirty="0"/>
              <a:t>Relações e dissensões entre saberes tradicionais e saber científico</a:t>
            </a:r>
            <a:br>
              <a:rPr lang="pt-BR" sz="2800" dirty="0"/>
            </a:br>
            <a:r>
              <a:rPr lang="pt-BR" sz="2800" dirty="0">
                <a:solidFill>
                  <a:srgbClr val="C00000"/>
                </a:solidFill>
              </a:rPr>
              <a:t>Manuela Carneiro da Cunha</a:t>
            </a:r>
            <a:endParaRPr lang="pt-BR" sz="2800" dirty="0"/>
          </a:p>
        </p:txBody>
      </p:sp>
      <p:sp>
        <p:nvSpPr>
          <p:cNvPr id="3" name="Espaço Reservado para Conteúdo 2"/>
          <p:cNvSpPr>
            <a:spLocks noGrp="1"/>
          </p:cNvSpPr>
          <p:nvPr>
            <p:ph idx="1"/>
          </p:nvPr>
        </p:nvSpPr>
        <p:spPr/>
        <p:txBody>
          <a:bodyPr>
            <a:normAutofit fontScale="70000" lnSpcReduction="20000"/>
          </a:bodyPr>
          <a:lstStyle/>
          <a:p>
            <a:r>
              <a:rPr lang="pt-BR" dirty="0" smtClean="0"/>
              <a:t>Conhecimento tradicional considerado </a:t>
            </a:r>
            <a:r>
              <a:rPr lang="pt-BR" dirty="0" smtClean="0">
                <a:solidFill>
                  <a:srgbClr val="C00000"/>
                </a:solidFill>
              </a:rPr>
              <a:t>patrimônio da humanidade </a:t>
            </a:r>
            <a:r>
              <a:rPr lang="pt-BR" dirty="0" smtClean="0"/>
              <a:t>até 1992 – propriedade intelectual.</a:t>
            </a:r>
          </a:p>
          <a:p>
            <a:r>
              <a:rPr lang="pt-BR" dirty="0" smtClean="0"/>
              <a:t>Patentes</a:t>
            </a:r>
          </a:p>
          <a:p>
            <a:r>
              <a:rPr lang="pt-BR" dirty="0" smtClean="0"/>
              <a:t>Aportes do conhecimento tradicional para a farmacologia, para a agronomia.</a:t>
            </a:r>
          </a:p>
          <a:p>
            <a:r>
              <a:rPr lang="pt-BR" dirty="0" smtClean="0"/>
              <a:t>Biopirataria por estrangeiros e por brasileiros.</a:t>
            </a:r>
          </a:p>
          <a:p>
            <a:r>
              <a:rPr lang="pt-BR" dirty="0" smtClean="0"/>
              <a:t>O Brasil “está perdendo uma oportunidade histórica, a de instaurar um regime de colaboração e intercâmbio respeitosos com suas populações tradicionais” (p.309).</a:t>
            </a:r>
          </a:p>
          <a:p>
            <a:r>
              <a:rPr lang="pt-BR" dirty="0" smtClean="0"/>
              <a:t>Desenvolver ciência e tecnologia para a floresta de pé – conhecimentos tradicionais e científicos lado a lado, em </a:t>
            </a:r>
            <a:r>
              <a:rPr lang="pt-BR" dirty="0" smtClean="0">
                <a:solidFill>
                  <a:srgbClr val="C00000"/>
                </a:solidFill>
              </a:rPr>
              <a:t>interação e colaboração</a:t>
            </a:r>
            <a:r>
              <a:rPr lang="pt-BR" dirty="0" smtClean="0"/>
              <a:t>, não fusão. </a:t>
            </a:r>
            <a:r>
              <a:rPr lang="pt-BR" dirty="0" smtClean="0">
                <a:solidFill>
                  <a:srgbClr val="C00000"/>
                </a:solidFill>
              </a:rPr>
              <a:t>Seu valor está na diferença</a:t>
            </a:r>
            <a:r>
              <a:rPr lang="pt-BR" dirty="0" smtClean="0"/>
              <a:t>.</a:t>
            </a:r>
          </a:p>
          <a:p>
            <a:pPr marL="0" indent="0">
              <a:buNone/>
            </a:pPr>
            <a:r>
              <a:rPr lang="pt-BR" dirty="0" smtClean="0"/>
              <a:t>Encontrar os meios institucionais adequados para preencher três condições:</a:t>
            </a:r>
          </a:p>
          <a:p>
            <a:pPr marL="514350" indent="-514350">
              <a:buAutoNum type="arabicPeriod"/>
            </a:pPr>
            <a:r>
              <a:rPr lang="pt-BR" dirty="0" smtClean="0"/>
              <a:t>Reconhecer e valorizar as contribuições dos saberes tradicionais para o conhecimento científico;</a:t>
            </a:r>
          </a:p>
          <a:p>
            <a:pPr marL="514350" indent="-514350">
              <a:buAutoNum type="arabicPeriod"/>
            </a:pPr>
            <a:r>
              <a:rPr lang="pt-BR" dirty="0" smtClean="0"/>
              <a:t>Fazer participar as populações que as originaram nos seus benefícios;</a:t>
            </a:r>
          </a:p>
          <a:p>
            <a:pPr marL="514350" indent="-514350">
              <a:buAutoNum type="arabicPeriod"/>
            </a:pPr>
            <a:r>
              <a:rPr lang="pt-BR" dirty="0" smtClean="0"/>
              <a:t>Preservar a vitalidade da produção do conhecimento tradicional.</a:t>
            </a:r>
          </a:p>
          <a:p>
            <a:endParaRPr lang="pt-BR" dirty="0"/>
          </a:p>
        </p:txBody>
      </p:sp>
    </p:spTree>
    <p:extLst>
      <p:ext uri="{BB962C8B-B14F-4D97-AF65-F5344CB8AC3E}">
        <p14:creationId xmlns:p14="http://schemas.microsoft.com/office/powerpoint/2010/main" val="406741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Enciclopédia de Medicina Tradicional </a:t>
            </a:r>
            <a:br>
              <a:rPr lang="pt-BR" dirty="0" smtClean="0"/>
            </a:br>
            <a:r>
              <a:rPr lang="pt-BR" dirty="0" smtClean="0">
                <a:solidFill>
                  <a:srgbClr val="C00000"/>
                </a:solidFill>
              </a:rPr>
              <a:t>MATSÉS</a:t>
            </a:r>
            <a:endParaRPr lang="pt-BR"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a:hlinkClick r:id="rId2"/>
              </a:rPr>
              <a:t>https://news.mongabay.com/2015/06/amazon-tribe-creates-500-page-traditional-medicine-encyclopedia</a:t>
            </a:r>
            <a:r>
              <a:rPr lang="pt-BR" dirty="0" smtClean="0">
                <a:hlinkClick r:id="rId2"/>
              </a:rPr>
              <a:t>/</a:t>
            </a:r>
            <a:endParaRPr lang="pt-BR" dirty="0" smtClean="0"/>
          </a:p>
          <a:p>
            <a:r>
              <a:rPr lang="pt-BR" dirty="0" smtClean="0"/>
              <a:t>Enciclopédia </a:t>
            </a:r>
            <a:r>
              <a:rPr lang="pt-BR" dirty="0" err="1" smtClean="0"/>
              <a:t>xamânica</a:t>
            </a:r>
            <a:r>
              <a:rPr lang="pt-BR" dirty="0" smtClean="0"/>
              <a:t>, escrita a partir da visão de mundo dos </a:t>
            </a:r>
            <a:r>
              <a:rPr lang="pt-BR" dirty="0" err="1" smtClean="0"/>
              <a:t>Matsés</a:t>
            </a:r>
            <a:r>
              <a:rPr lang="pt-BR" dirty="0" smtClean="0"/>
              <a:t>, descrevendo como os animais da floresta estão envolvidos na história natural das  plantas e conectados com as doenças. Conservação </a:t>
            </a:r>
            <a:r>
              <a:rPr lang="pt-BR" dirty="0" err="1" smtClean="0"/>
              <a:t>biocultural</a:t>
            </a:r>
            <a:r>
              <a:rPr lang="pt-BR" dirty="0" smtClean="0"/>
              <a:t>.</a:t>
            </a:r>
            <a:endParaRPr lang="pt-BR" dirty="0"/>
          </a:p>
          <a:p>
            <a:r>
              <a:rPr lang="pt-BR" dirty="0" smtClean="0"/>
              <a:t>Enciclopédia de medicina tradicional, compilada por cinco xamãs (</a:t>
            </a:r>
            <a:r>
              <a:rPr lang="pt-BR" dirty="0"/>
              <a:t>c</a:t>
            </a:r>
            <a:r>
              <a:rPr lang="pt-BR" dirty="0" smtClean="0"/>
              <a:t>om ajuda da </a:t>
            </a:r>
            <a:r>
              <a:rPr lang="pt-BR" dirty="0" err="1" smtClean="0"/>
              <a:t>Acaté</a:t>
            </a:r>
            <a:r>
              <a:rPr lang="pt-BR" dirty="0" smtClean="0"/>
              <a:t>) detalha cada planta e animal utilizados pelos </a:t>
            </a:r>
            <a:r>
              <a:rPr lang="pt-BR" dirty="0" err="1" smtClean="0"/>
              <a:t>Matsés</a:t>
            </a:r>
            <a:r>
              <a:rPr lang="pt-BR" dirty="0" smtClean="0"/>
              <a:t> (Peru e Brasil) para curar uma infinidade de doenças. Escrito na língua nativa. Além do registro, garantir que o conhecimento não seja roubado por empresas e pesquisadores (biopirataria). Modelo replicável para outras comunidades indígenas. Não será traduzida, publicada ou divulgada fora de suas comunidades.</a:t>
            </a:r>
          </a:p>
          <a:p>
            <a:r>
              <a:rPr lang="pt-BR" dirty="0" smtClean="0"/>
              <a:t>Cada entrada é classificada pelo nome da doença, com uma explicação sobre como reconhecê-la pelos sintomas, a sua causa, quais plantas usar, como preparar o medicamento e opções terapêuticas alternativas. Acompanha uma fotografia feita pelos </a:t>
            </a:r>
            <a:r>
              <a:rPr lang="pt-BR" dirty="0" err="1"/>
              <a:t>M</a:t>
            </a:r>
            <a:r>
              <a:rPr lang="pt-BR" dirty="0" err="1" smtClean="0"/>
              <a:t>atsés</a:t>
            </a:r>
            <a:r>
              <a:rPr lang="pt-BR" dirty="0" smtClean="0"/>
              <a:t> de cada planta nas entradas da enciclopédia.</a:t>
            </a:r>
          </a:p>
          <a:p>
            <a:r>
              <a:rPr lang="pt-BR" dirty="0" smtClean="0"/>
              <a:t>Perspectivas futuras: formar jovens; integrar serviços de saúde “ocidentais” com práticas tradicionais (sistemas de saúde duais – agentes de saúde).                                                P.11</a:t>
            </a:r>
          </a:p>
        </p:txBody>
      </p:sp>
    </p:spTree>
    <p:extLst>
      <p:ext uri="{BB962C8B-B14F-4D97-AF65-F5344CB8AC3E}">
        <p14:creationId xmlns:p14="http://schemas.microsoft.com/office/powerpoint/2010/main" val="212534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lgn="r">
              <a:buNone/>
            </a:pPr>
            <a:r>
              <a:rPr lang="pt-BR" dirty="0" smtClean="0"/>
              <a:t>Rosana Paulino</a:t>
            </a:r>
            <a:endParaRPr lang="pt-BR" dirty="0"/>
          </a:p>
        </p:txBody>
      </p:sp>
    </p:spTree>
    <p:extLst>
      <p:ext uri="{BB962C8B-B14F-4D97-AF65-F5344CB8AC3E}">
        <p14:creationId xmlns:p14="http://schemas.microsoft.com/office/powerpoint/2010/main" val="348850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BR" sz="2000" dirty="0" smtClean="0"/>
              <a:t>Rosana Paulino</a:t>
            </a:r>
            <a:endParaRPr lang="pt-BR" sz="2000"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117470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2">
                    <a:lumMod val="75000"/>
                  </a:schemeClr>
                </a:solidFill>
              </a:rPr>
              <a:t>2003</a:t>
            </a:r>
            <a:endParaRPr lang="pt-BR" dirty="0">
              <a:solidFill>
                <a:schemeClr val="bg2">
                  <a:lumMod val="75000"/>
                </a:schemeClr>
              </a:solidFill>
            </a:endParaRP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73203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hlinkClick r:id="rId2"/>
              </a:rPr>
              <a:t>https://www.fondationcartier.com/en/exhibitions/yanomami-lesprit-de-la-foret</a:t>
            </a:r>
            <a:r>
              <a:rPr lang="pt-BR" dirty="0" smtClean="0"/>
              <a:t/>
            </a:r>
            <a:br>
              <a:rPr lang="pt-BR" dirty="0" smtClean="0"/>
            </a:br>
            <a:endParaRPr lang="pt-BR" dirty="0"/>
          </a:p>
        </p:txBody>
      </p:sp>
      <p:sp>
        <p:nvSpPr>
          <p:cNvPr id="3" name="Espaço Reservado para Conteúdo 2"/>
          <p:cNvSpPr>
            <a:spLocks noGrp="1"/>
          </p:cNvSpPr>
          <p:nvPr>
            <p:ph idx="1"/>
          </p:nvPr>
        </p:nvSpPr>
        <p:spPr>
          <a:xfrm>
            <a:off x="1885121" y="6019800"/>
            <a:ext cx="10515600" cy="4351338"/>
          </a:xfrm>
        </p:spPr>
        <p:txBody>
          <a:bodyPr>
            <a:normAutofit/>
          </a:bodyPr>
          <a:lstStyle/>
          <a:p>
            <a:pPr marL="0" indent="0" algn="r">
              <a:buNone/>
            </a:pPr>
            <a:endParaRPr lang="pt-BR" sz="2000" dirty="0"/>
          </a:p>
          <a:p>
            <a:pPr marL="0" indent="0" algn="ctr">
              <a:buNone/>
            </a:pPr>
            <a:r>
              <a:rPr lang="pt-BR" sz="2000" dirty="0" smtClean="0"/>
              <a:t>[sobre a exposição ver p.534 A Queda do Céu]</a:t>
            </a:r>
            <a:endParaRPr lang="pt-BR" sz="2000" dirty="0"/>
          </a:p>
          <a:p>
            <a:pPr marL="0" indent="0" algn="r">
              <a:buNone/>
            </a:pPr>
            <a:endParaRPr lang="pt-BR" sz="2000" dirty="0"/>
          </a:p>
        </p:txBody>
      </p:sp>
      <p:sp>
        <p:nvSpPr>
          <p:cNvPr id="5" name="Rectangle 3"/>
          <p:cNvSpPr>
            <a:spLocks noChangeArrowheads="1"/>
          </p:cNvSpPr>
          <p:nvPr/>
        </p:nvSpPr>
        <p:spPr bwMode="auto">
          <a:xfrm>
            <a:off x="1046921" y="3045476"/>
            <a:ext cx="65"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1A1A1A"/>
              </a:solidFill>
              <a:effectLst/>
              <a:latin typeface="Be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dirty="0" smtClean="0">
                <a:ln>
                  <a:noFill/>
                </a:ln>
                <a:solidFill>
                  <a:schemeClr val="tx1"/>
                </a:solidFill>
                <a:effectLst/>
              </a:rPr>
              <a:t/>
            </a:r>
            <a:br>
              <a:rPr kumimoji="0" lang="pt-BR" altLang="pt-BR" sz="1100" b="0" i="0" u="none" strike="noStrike" cap="none" normalizeH="0" baseline="0" dirty="0" smtClean="0">
                <a:ln>
                  <a:noFill/>
                </a:ln>
                <a:solidFill>
                  <a:schemeClr val="tx1"/>
                </a:solidFill>
                <a:effectLst/>
              </a:rPr>
            </a:br>
            <a:endParaRPr kumimoji="0" lang="pt-BR" altLang="pt-BR" sz="15400" b="0" i="0" u="none" strike="noStrike" cap="none" normalizeH="0" baseline="0" dirty="0" smtClean="0">
              <a:ln>
                <a:noFill/>
              </a:ln>
              <a:solidFill>
                <a:srgbClr val="1A1A1A"/>
              </a:solidFill>
              <a:effectLst/>
              <a:latin typeface="Bell"/>
            </a:endParaRPr>
          </a:p>
        </p:txBody>
      </p:sp>
      <p:pic>
        <p:nvPicPr>
          <p:cNvPr id="1028" name="Picture 4" descr="https://www.fondationcartier.com/uploads/images/_ratio2x3_fit_1/20030501-Yanomami-l-esprit-de-la-fore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9520" y="3571875"/>
            <a:ext cx="1905000" cy="244792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838200" y="1604655"/>
            <a:ext cx="8305800" cy="2759602"/>
          </a:xfrm>
          <a:prstGeom prst="rect">
            <a:avLst/>
          </a:prstGeom>
        </p:spPr>
        <p:txBody>
          <a:bodyPr wrap="square">
            <a:spAutoFit/>
          </a:bodyPr>
          <a:lstStyle/>
          <a:p>
            <a:pPr>
              <a:lnSpc>
                <a:spcPct val="107000"/>
              </a:lnSpc>
              <a:spcAft>
                <a:spcPts val="800"/>
              </a:spcAft>
            </a:pPr>
            <a:r>
              <a:rPr lang="pt-BR" i="1"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Yanomami</a:t>
            </a:r>
            <a:r>
              <a:rPr lang="pt-BR" i="1" dirty="0">
                <a:solidFill>
                  <a:srgbClr val="1A1A1A"/>
                </a:solidFill>
                <a:latin typeface="Arial" panose="020B0604020202020204" pitchFamily="34" charset="0"/>
                <a:ea typeface="Calibri" panose="020F0502020204030204" pitchFamily="34" charset="0"/>
                <a:cs typeface="Times New Roman" panose="02020603050405020304" pitchFamily="18" charset="0"/>
              </a:rPr>
              <a:t>, Espírito da Floresta,</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traz artistas internacionais em contato com os xamãs de </a:t>
            </a:r>
            <a:r>
              <a:rPr lang="pt-BR"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Watoriki</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Windy</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Mountain), uma aldeia </a:t>
            </a:r>
            <a:r>
              <a:rPr lang="pt-BR"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Yanomami</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na Amazônia brasileira. A ambição desta exposição não é cair no exotismo ou paternalismo, mas conectar nossa concepção de imagens e representações com a de outra cultura. Este espetáculo tenta explorar como o mundo metafísico tradicional e em constante evolução dos </a:t>
            </a:r>
            <a:r>
              <a:rPr lang="pt-BR"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Yanomami</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ecoa as várias facetas da “mente selvagem” ainda em ação em nossa sociedade. Esta exposição traz uma alteridade radical em um esforço para alterar nossa percepção e modos habituais de pensamento.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78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A </a:t>
            </a:r>
            <a:r>
              <a:rPr lang="pt-BR" sz="4000" b="1" dirty="0"/>
              <a:t>queda do céu: palavras de um xamã </a:t>
            </a:r>
            <a:r>
              <a:rPr lang="pt-BR" sz="4000" b="1" dirty="0" err="1" smtClean="0"/>
              <a:t>Yanomami</a:t>
            </a:r>
            <a:r>
              <a:rPr lang="pt-BR" sz="4000" b="1" dirty="0" smtClean="0"/>
              <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t>[ver duas epígrafes]</a:t>
            </a:r>
          </a:p>
          <a:p>
            <a:r>
              <a:rPr lang="pt-BR" dirty="0" smtClean="0"/>
              <a:t>Pacto etnográfico: relato de vida, </a:t>
            </a:r>
            <a:r>
              <a:rPr lang="pt-BR" dirty="0" err="1" smtClean="0"/>
              <a:t>autoetnobiografia</a:t>
            </a:r>
            <a:r>
              <a:rPr lang="pt-BR" dirty="0" smtClean="0"/>
              <a:t>, manifesto </a:t>
            </a:r>
            <a:r>
              <a:rPr lang="pt-BR" dirty="0" err="1" smtClean="0"/>
              <a:t>cosmopolítico</a:t>
            </a:r>
            <a:r>
              <a:rPr lang="pt-BR" dirty="0"/>
              <a:t> </a:t>
            </a:r>
            <a:r>
              <a:rPr lang="pt-BR" dirty="0" smtClean="0"/>
              <a:t>– dualidade das vozes entrelaçadas – “engajamento mútuo, complexo trabalho cruzado”.</a:t>
            </a:r>
          </a:p>
          <a:p>
            <a:r>
              <a:rPr lang="pt-BR" dirty="0" smtClean="0"/>
              <a:t>Redação do texto é produto de uma longa colaboração (Albert).</a:t>
            </a:r>
          </a:p>
          <a:p>
            <a:r>
              <a:rPr lang="pt-BR" dirty="0" smtClean="0"/>
              <a:t>Fundamentos de um mundo indígena – “dar a ouvir de modo mais direto a voz de Davi </a:t>
            </a:r>
            <a:r>
              <a:rPr lang="pt-BR" dirty="0" err="1" smtClean="0"/>
              <a:t>Kopenawa</a:t>
            </a:r>
            <a:r>
              <a:rPr lang="pt-BR" dirty="0" smtClean="0"/>
              <a:t>”.</a:t>
            </a:r>
          </a:p>
          <a:p>
            <a:r>
              <a:rPr lang="pt-BR" dirty="0" smtClean="0"/>
              <a:t>“</a:t>
            </a:r>
            <a:r>
              <a:rPr lang="pt-BR" dirty="0"/>
              <a:t>A</a:t>
            </a:r>
            <a:r>
              <a:rPr lang="pt-BR" dirty="0" smtClean="0"/>
              <a:t>brir a fenda na muralha dialógica erguida entre índios e brancos que A queda do céu teve a capacidade de abrir” -  Viveiros de Castro</a:t>
            </a:r>
          </a:p>
          <a:p>
            <a:r>
              <a:rPr lang="pt-BR" dirty="0" smtClean="0"/>
              <a:t>Nesse imenso e </a:t>
            </a:r>
            <a:r>
              <a:rPr lang="pt-BR" dirty="0" err="1" smtClean="0"/>
              <a:t>proliferante</a:t>
            </a:r>
            <a:r>
              <a:rPr lang="pt-BR" dirty="0" smtClean="0"/>
              <a:t> arquipélago de narrativas e comentários que terá que buscar uma coerência e fazer surgir uma voz escrita”. (Albert, p.541)</a:t>
            </a:r>
          </a:p>
          <a:p>
            <a:r>
              <a:rPr lang="pt-BR" dirty="0" smtClean="0">
                <a:solidFill>
                  <a:srgbClr val="C00000"/>
                </a:solidFill>
              </a:rPr>
              <a:t>Queda do céu</a:t>
            </a:r>
            <a:r>
              <a:rPr lang="pt-BR" dirty="0" smtClean="0"/>
              <a:t>: mito que conta o cataclismo que acabou com a primeira humanidade e, para os </a:t>
            </a:r>
            <a:r>
              <a:rPr lang="pt-BR" dirty="0" err="1" smtClean="0"/>
              <a:t>Yanomami</a:t>
            </a:r>
            <a:r>
              <a:rPr lang="pt-BR" dirty="0" smtClean="0"/>
              <a:t>, pode prefigurar o destino de nosso mundo, invadido pelas emanações mortíferas dos minérios e combustíveis – conclusão de uma iminência da destruição do mundo.</a:t>
            </a:r>
          </a:p>
          <a:p>
            <a:r>
              <a:rPr lang="pt-BR" dirty="0" smtClean="0"/>
              <a:t>“Os</a:t>
            </a:r>
            <a:r>
              <a:rPr lang="pt-BR" i="1" dirty="0" smtClean="0"/>
              <a:t> </a:t>
            </a:r>
            <a:r>
              <a:rPr lang="pt-BR" i="1" dirty="0" err="1" smtClean="0"/>
              <a:t>xapiri</a:t>
            </a:r>
            <a:r>
              <a:rPr lang="pt-BR" i="1" dirty="0" smtClean="0"/>
              <a:t> </a:t>
            </a:r>
            <a:r>
              <a:rPr lang="pt-BR" dirty="0" smtClean="0"/>
              <a:t>se esforçam para defender os brancos tanto quanto a nós” (p.509).</a:t>
            </a:r>
          </a:p>
          <a:p>
            <a:r>
              <a:rPr lang="pt-BR" dirty="0" smtClean="0"/>
              <a:t>“Somos habitantes da floresta. É esse o nosso modo de ser e são estas as palavras que quero fazer os brancos entenderem”.</a:t>
            </a:r>
          </a:p>
          <a:p>
            <a:endParaRPr lang="pt-BR" dirty="0"/>
          </a:p>
        </p:txBody>
      </p:sp>
    </p:spTree>
    <p:extLst>
      <p:ext uri="{BB962C8B-B14F-4D97-AF65-F5344CB8AC3E}">
        <p14:creationId xmlns:p14="http://schemas.microsoft.com/office/powerpoint/2010/main" val="387631038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4789</Words>
  <Application>Microsoft Office PowerPoint</Application>
  <PresentationFormat>Widescreen</PresentationFormat>
  <Paragraphs>268</Paragraphs>
  <Slides>49</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49</vt:i4>
      </vt:variant>
    </vt:vector>
  </HeadingPairs>
  <TitlesOfParts>
    <vt:vector size="55" baseType="lpstr">
      <vt:lpstr>Arial</vt:lpstr>
      <vt:lpstr>Bell</vt:lpstr>
      <vt:lpstr>Calibri</vt:lpstr>
      <vt:lpstr>Calibri Light</vt:lpstr>
      <vt:lpstr>Times New Roman</vt:lpstr>
      <vt:lpstr>Tema do Office</vt:lpstr>
      <vt:lpstr>      </vt:lpstr>
      <vt:lpstr>Apresentação do PowerPoint</vt:lpstr>
      <vt:lpstr>Apresentação do PowerPoint</vt:lpstr>
      <vt:lpstr>Apresentação do PowerPoint</vt:lpstr>
      <vt:lpstr>Apresentação do PowerPoint</vt:lpstr>
      <vt:lpstr>Rosana Paulino</vt:lpstr>
      <vt:lpstr>2003</vt:lpstr>
      <vt:lpstr>https://www.fondationcartier.com/en/exhibitions/yanomami-lesprit-de-la-foret </vt:lpstr>
      <vt:lpstr>A queda do céu: palavras de um xamã Yanomami Davi Kopenawa e Bruce Albert</vt:lpstr>
      <vt:lpstr>A queda do céu: palavras de um xamã Yanomami Davi Kopenawa e Bruce Albert</vt:lpstr>
      <vt:lpstr>A queda do céu: palavras de um xamã Yanomami Davi Kopenawa e Bruce Albert</vt:lpstr>
      <vt:lpstr>A queda do céu: palavras de um xamã Yanomami Davi Kopenawa e Bruce Albert</vt:lpstr>
      <vt:lpstr>Na Cidade Davi Kopenawa e Bruce Albert</vt:lpstr>
      <vt:lpstr>Na Cidade Davi Kopenawa e Bruce Albert</vt:lpstr>
      <vt:lpstr>Na Cidade Davi Kopenawa e Bruce Albert</vt:lpstr>
      <vt:lpstr>Na Cidade Davi Kopenawa e Bruce Albert</vt:lpstr>
      <vt:lpstr>Na Cidade Davi Kopenawa e Bruce Albert</vt:lpstr>
      <vt:lpstr>Na Cidade Davi Kopenawa e Bruce Albert</vt:lpstr>
      <vt:lpstr>Musée du quai Branly – Jacques Chirac</vt:lpstr>
      <vt:lpstr>Reapropriações dos objetos: arte, marketing ou cultura? A sociedade sem relato Néstor García Canclini</vt:lpstr>
      <vt:lpstr>A sociedade sem relato Néstor García Canclini</vt:lpstr>
      <vt:lpstr>A sociedade sem relato Néstor García Canclini</vt:lpstr>
      <vt:lpstr>Tradução – Interculturalidade </vt:lpstr>
      <vt:lpstr>Nuevas minorias, nuevos derechos Homi Bhabha</vt:lpstr>
      <vt:lpstr>Fomento à cultura na Alemanha: a alta cultura clássica perde sua relevância Goethe Institut</vt:lpstr>
      <vt:lpstr>Fomento à cultura na Alemanha: a alta cultura clássica perde sua relevância Goethe Institut</vt:lpstr>
      <vt:lpstr>La inclusión de la diversidad en el legado cultural </vt:lpstr>
      <vt:lpstr>La inclusión de la diversidad en el legado cultural</vt:lpstr>
      <vt:lpstr> The troubling origins of the skeletons in a New York Museum – Daniel Gross  </vt:lpstr>
      <vt:lpstr> The troubling origins of the skeletons in a New York Museum – Daniel Gross (24/01/2018)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The troubling origins of the skeletons in a New York Museum – Daniel Gross</vt:lpstr>
      <vt:lpstr>The troubling origins of the skeletons in a New York Museum – Daniel Gross</vt:lpstr>
      <vt:lpstr>Dezembro de 2014</vt:lpstr>
      <vt:lpstr>Museu Americano de História Natural</vt:lpstr>
      <vt:lpstr>EPISTEMOLOGIAS DO SUL Boaventura de Sousa Santos e Maria Paula Meneses</vt:lpstr>
      <vt:lpstr>EPISTEMOLOGIAS DO SUL Boaventura de Sousa Santos e Maria Paula Meneses</vt:lpstr>
      <vt:lpstr>PARA ALÉM DO PENSAMENTO ABISSAL Boaventura de Sousa Santos</vt:lpstr>
      <vt:lpstr>Cultura com aspas Manuela Carneiro da Cunha</vt:lpstr>
      <vt:lpstr>Relações e dissensões entre saberes tradicionais e saber científico Manuela Carneiro da Cunha</vt:lpstr>
      <vt:lpstr>Relações e dissensões entre saberes tradicionais e saber científico Manuela Carneiro da Cunha</vt:lpstr>
      <vt:lpstr>Relações e dissensões entre saberes tradicionais e saber científico Manuela Carneiro da Cunha</vt:lpstr>
      <vt:lpstr>Enciclopédia de Medicina Tradicional  MATSÉS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Experiências de conhecimento e ecologia dos saberes I</dc:title>
  <dc:creator>lucia maciel barbosa de oliveira</dc:creator>
  <cp:lastModifiedBy>Ceumadir</cp:lastModifiedBy>
  <cp:revision>105</cp:revision>
  <dcterms:created xsi:type="dcterms:W3CDTF">2018-03-05T13:07:36Z</dcterms:created>
  <dcterms:modified xsi:type="dcterms:W3CDTF">2019-04-29T20:53:01Z</dcterms:modified>
</cp:coreProperties>
</file>