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7" r:id="rId4"/>
    <p:sldId id="258" r:id="rId5"/>
    <p:sldId id="259" r:id="rId6"/>
    <p:sldId id="295" r:id="rId7"/>
    <p:sldId id="260" r:id="rId8"/>
    <p:sldId id="261" r:id="rId9"/>
    <p:sldId id="262" r:id="rId10"/>
    <p:sldId id="263" r:id="rId11"/>
    <p:sldId id="264" r:id="rId12"/>
    <p:sldId id="266" r:id="rId13"/>
    <p:sldId id="294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2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6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8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9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2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22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8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1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7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6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7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96F0-EABF-4F98-B50C-1D864F4E672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4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t8aIsJX9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mxvD9ZJ3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EC87F-6A58-473E-AEB0-F810C690D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Tecnologia de Automação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531E43-6A08-4EAE-A1CE-AACB20361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Automação Industrial</a:t>
            </a:r>
          </a:p>
          <a:p>
            <a:r>
              <a:rPr lang="pt-BR" dirty="0"/>
              <a:t>CLP, SDCD, CIM, CNC , </a:t>
            </a:r>
            <a:r>
              <a:rPr lang="pt-BR" dirty="0" err="1"/>
              <a:t>Robot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295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01CD2-FA5E-4EC3-B169-DB76554B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205F1F-A1DB-4BC3-A1B1-EA82D778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575" y="1495425"/>
            <a:ext cx="6929425" cy="5124888"/>
          </a:xfrm>
        </p:spPr>
      </p:pic>
    </p:spTree>
    <p:extLst>
      <p:ext uri="{BB962C8B-B14F-4D97-AF65-F5344CB8AC3E}">
        <p14:creationId xmlns:p14="http://schemas.microsoft.com/office/powerpoint/2010/main" val="287309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290F31-DF28-4134-BE36-A74750AD6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831" y="1113111"/>
            <a:ext cx="8596943" cy="5259687"/>
          </a:xfrm>
        </p:spPr>
      </p:pic>
    </p:spTree>
    <p:extLst>
      <p:ext uri="{BB962C8B-B14F-4D97-AF65-F5344CB8AC3E}">
        <p14:creationId xmlns:p14="http://schemas.microsoft.com/office/powerpoint/2010/main" val="82242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C6595-D520-4C7D-B484-DDDD3773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B2613-4B03-4B6D-8312-E5B181BD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808080"/>
                </a:solidFill>
                <a:latin typeface="TradeGothic-Bold"/>
              </a:rPr>
              <a:t>3.8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adeGothic-Bold"/>
              </a:rPr>
              <a:t>FUNCTIONAL FEATURES OF DCS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The major architectural components of any DCS comprise of the following (refer to the Figure 3.3.5):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System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configuration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Communications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Control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Alarms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and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events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Diagnostics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Redundancy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Historical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 data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Security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Integration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2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16001-751B-4143-B7F9-DA7EB14D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SDCD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7BE28-5B2B-4D0A-8AA0-64A79221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https://www.youtube.com/watch?v=SWt8aIsJX9k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51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56F75-1B9E-4AE2-9C1E-04CB8500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pt-BR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FB135C-97BA-4B7B-88AD-45556B55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ED1C3D-C06F-4499-B765-61AB1F21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40" y="2405149"/>
            <a:ext cx="8795622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2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98B4A-7F22-48CD-A64D-C2BA0F1B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30B37A-43D5-4993-9205-F0096E453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1" y="1181100"/>
            <a:ext cx="9731644" cy="5067300"/>
          </a:xfrm>
        </p:spPr>
      </p:pic>
    </p:spTree>
    <p:extLst>
      <p:ext uri="{BB962C8B-B14F-4D97-AF65-F5344CB8AC3E}">
        <p14:creationId xmlns:p14="http://schemas.microsoft.com/office/powerpoint/2010/main" val="423735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7569" y="332657"/>
            <a:ext cx="7393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solidFill>
                  <a:srgbClr val="000000"/>
                </a:solidFill>
                <a:latin typeface="Arial" charset="0"/>
              </a:rPr>
              <a:t>ARQUITETURA DE AUTOMAÇÃO – ABORDAGEM BASEADA EM OBJETOS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2150" y="1378098"/>
            <a:ext cx="6369050" cy="5075238"/>
            <a:chOff x="1708150" y="1378098"/>
            <a:chExt cx="6369050" cy="5075238"/>
          </a:xfrm>
        </p:grpSpPr>
        <p:sp>
          <p:nvSpPr>
            <p:cNvPr id="23554" name="Text Box 2"/>
            <p:cNvSpPr txBox="1">
              <a:spLocks noChangeArrowheads="1"/>
            </p:cNvSpPr>
            <p:nvPr/>
          </p:nvSpPr>
          <p:spPr bwMode="auto">
            <a:xfrm>
              <a:off x="2397125" y="6169173"/>
              <a:ext cx="4449763" cy="284163"/>
            </a:xfrm>
            <a:prstGeom prst="rect">
              <a:avLst/>
            </a:prstGeom>
            <a:gradFill rotWithShape="0">
              <a:gsLst>
                <a:gs pos="0">
                  <a:srgbClr val="66FF33">
                    <a:gamma/>
                    <a:shade val="46275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200">
                  <a:solidFill>
                    <a:srgbClr val="000000"/>
                  </a:solidFill>
                </a:rPr>
                <a:t>PROCESSO</a:t>
              </a:r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2517775" y="1862286"/>
              <a:ext cx="5437188" cy="546100"/>
              <a:chOff x="1586" y="449"/>
              <a:chExt cx="3425" cy="344"/>
            </a:xfrm>
          </p:grpSpPr>
          <p:sp>
            <p:nvSpPr>
              <p:cNvPr id="23557" name="Text Box 5"/>
              <p:cNvSpPr txBox="1">
                <a:spLocks noChangeArrowheads="1"/>
              </p:cNvSpPr>
              <p:nvPr/>
            </p:nvSpPr>
            <p:spPr bwMode="auto">
              <a:xfrm>
                <a:off x="3475" y="449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 Corporativo</a:t>
                </a:r>
              </a:p>
            </p:txBody>
          </p:sp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4467" y="463"/>
                <a:ext cx="5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Corporação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2279" y="599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3221" y="605"/>
                <a:ext cx="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2552" y="456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Corporativo</a:t>
                </a:r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1586" y="456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Corporativo</a:t>
                </a:r>
              </a:p>
            </p:txBody>
          </p:sp>
        </p:grp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2528888" y="3029098"/>
              <a:ext cx="5427662" cy="547688"/>
              <a:chOff x="1593" y="1184"/>
              <a:chExt cx="3419" cy="345"/>
            </a:xfrm>
          </p:grpSpPr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4435" y="1199"/>
                <a:ext cx="5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</a:t>
                </a:r>
              </a:p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Coordenação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3483" y="1184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Coordenação</a:t>
                </a:r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2287" y="1334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>
                <a:off x="3228" y="1341"/>
                <a:ext cx="189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2559" y="119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 de Coordenação</a:t>
                </a:r>
              </a:p>
            </p:txBody>
          </p:sp>
          <p:sp>
            <p:nvSpPr>
              <p:cNvPr id="23569" name="Text Box 17"/>
              <p:cNvSpPr txBox="1">
                <a:spLocks noChangeArrowheads="1"/>
              </p:cNvSpPr>
              <p:nvPr/>
            </p:nvSpPr>
            <p:spPr bwMode="auto">
              <a:xfrm>
                <a:off x="1593" y="119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Coordenação</a:t>
                </a:r>
              </a:p>
            </p:txBody>
          </p:sp>
        </p:grp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1981200" y="2368698"/>
              <a:ext cx="5934075" cy="692150"/>
              <a:chOff x="1256" y="748"/>
              <a:chExt cx="3738" cy="436"/>
            </a:xfrm>
          </p:grpSpPr>
          <p:sp>
            <p:nvSpPr>
              <p:cNvPr id="23571" name="Line 19"/>
              <p:cNvSpPr>
                <a:spLocks noChangeShapeType="1"/>
              </p:cNvSpPr>
              <p:nvPr/>
            </p:nvSpPr>
            <p:spPr bwMode="auto">
              <a:xfrm>
                <a:off x="4487" y="971"/>
                <a:ext cx="50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72" name="Text Box 20"/>
              <p:cNvSpPr txBox="1">
                <a:spLocks noChangeArrowheads="1"/>
              </p:cNvSpPr>
              <p:nvPr/>
            </p:nvSpPr>
            <p:spPr bwMode="auto">
              <a:xfrm>
                <a:off x="1824" y="897"/>
                <a:ext cx="223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/>
              <a:p>
                <a:pPr algn="ctr"/>
                <a:r>
                  <a:rPr lang="pt-BR" altLang="pt-BR" sz="1100">
                    <a:solidFill>
                      <a:srgbClr val="FF0000"/>
                    </a:solidFill>
                    <a:latin typeface="Arial" charset="0"/>
                  </a:rPr>
                  <a:t>Infra-estrutura de Comunicação</a:t>
                </a:r>
              </a:p>
            </p:txBody>
          </p:sp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>
                <a:off x="1849" y="751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4" name="AutoShape 22"/>
              <p:cNvSpPr>
                <a:spLocks noChangeArrowheads="1"/>
              </p:cNvSpPr>
              <p:nvPr/>
            </p:nvSpPr>
            <p:spPr bwMode="auto">
              <a:xfrm>
                <a:off x="2835" y="751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5" name="AutoShape 23"/>
              <p:cNvSpPr>
                <a:spLocks noChangeArrowheads="1"/>
              </p:cNvSpPr>
              <p:nvPr/>
            </p:nvSpPr>
            <p:spPr bwMode="auto">
              <a:xfrm>
                <a:off x="3754" y="748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576" name="Group 24"/>
              <p:cNvGrpSpPr>
                <a:grpSpLocks/>
              </p:cNvGrpSpPr>
              <p:nvPr/>
            </p:nvGrpSpPr>
            <p:grpSpPr bwMode="auto">
              <a:xfrm>
                <a:off x="4267" y="853"/>
                <a:ext cx="155" cy="226"/>
                <a:chOff x="9229" y="3067"/>
                <a:chExt cx="389" cy="759"/>
              </a:xfrm>
            </p:grpSpPr>
            <p:sp>
              <p:nvSpPr>
                <p:cNvPr id="23577" name="Line 25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7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79" name="Line 27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80" name="Line 28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581" name="Line 29"/>
              <p:cNvSpPr>
                <a:spLocks noChangeShapeType="1"/>
              </p:cNvSpPr>
              <p:nvPr/>
            </p:nvSpPr>
            <p:spPr bwMode="auto">
              <a:xfrm flipH="1">
                <a:off x="1256" y="890"/>
                <a:ext cx="301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2" name="Line 30"/>
              <p:cNvSpPr>
                <a:spLocks noChangeShapeType="1"/>
              </p:cNvSpPr>
              <p:nvPr/>
            </p:nvSpPr>
            <p:spPr bwMode="auto">
              <a:xfrm flipH="1">
                <a:off x="1264" y="1034"/>
                <a:ext cx="300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3" name="AutoShape 31"/>
              <p:cNvSpPr>
                <a:spLocks noChangeArrowheads="1"/>
              </p:cNvSpPr>
              <p:nvPr/>
            </p:nvSpPr>
            <p:spPr bwMode="auto">
              <a:xfrm>
                <a:off x="1848" y="1043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4" name="AutoShape 32"/>
              <p:cNvSpPr>
                <a:spLocks noChangeArrowheads="1"/>
              </p:cNvSpPr>
              <p:nvPr/>
            </p:nvSpPr>
            <p:spPr bwMode="auto">
              <a:xfrm>
                <a:off x="3753" y="1036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5" name="AutoShape 33"/>
              <p:cNvSpPr>
                <a:spLocks noChangeArrowheads="1"/>
              </p:cNvSpPr>
              <p:nvPr/>
            </p:nvSpPr>
            <p:spPr bwMode="auto">
              <a:xfrm>
                <a:off x="2824" y="1039"/>
                <a:ext cx="56" cy="142"/>
              </a:xfrm>
              <a:prstGeom prst="upDownArrow">
                <a:avLst>
                  <a:gd name="adj1" fmla="val 50000"/>
                  <a:gd name="adj2" fmla="val 507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1995488" y="3503761"/>
              <a:ext cx="5934075" cy="692150"/>
              <a:chOff x="1257" y="1483"/>
              <a:chExt cx="3738" cy="436"/>
            </a:xfrm>
          </p:grpSpPr>
          <p:sp>
            <p:nvSpPr>
              <p:cNvPr id="23587" name="Line 35"/>
              <p:cNvSpPr>
                <a:spLocks noChangeShapeType="1"/>
              </p:cNvSpPr>
              <p:nvPr/>
            </p:nvSpPr>
            <p:spPr bwMode="auto">
              <a:xfrm>
                <a:off x="4488" y="1707"/>
                <a:ext cx="50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3588" name="Group 36"/>
              <p:cNvGrpSpPr>
                <a:grpSpLocks/>
              </p:cNvGrpSpPr>
              <p:nvPr/>
            </p:nvGrpSpPr>
            <p:grpSpPr bwMode="auto">
              <a:xfrm>
                <a:off x="4267" y="1588"/>
                <a:ext cx="156" cy="227"/>
                <a:chOff x="9229" y="3067"/>
                <a:chExt cx="389" cy="759"/>
              </a:xfrm>
            </p:grpSpPr>
            <p:sp>
              <p:nvSpPr>
                <p:cNvPr id="23589" name="Line 37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1" name="Line 39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2" name="Line 40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593" name="Text Box 41"/>
              <p:cNvSpPr txBox="1">
                <a:spLocks noChangeArrowheads="1"/>
              </p:cNvSpPr>
              <p:nvPr/>
            </p:nvSpPr>
            <p:spPr bwMode="auto">
              <a:xfrm>
                <a:off x="1824" y="1633"/>
                <a:ext cx="223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/>
              <a:p>
                <a:pPr algn="ctr"/>
                <a:r>
                  <a:rPr lang="pt-BR" altLang="pt-BR" sz="1100">
                    <a:solidFill>
                      <a:srgbClr val="FF0000"/>
                    </a:solidFill>
                    <a:latin typeface="Arial" charset="0"/>
                  </a:rPr>
                  <a:t>Infra-estrutura de Comunicação</a:t>
                </a:r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/>
            </p:nvSpPr>
            <p:spPr bwMode="auto">
              <a:xfrm flipH="1">
                <a:off x="1257" y="1625"/>
                <a:ext cx="30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5" name="AutoShape 43"/>
              <p:cNvSpPr>
                <a:spLocks noChangeArrowheads="1"/>
              </p:cNvSpPr>
              <p:nvPr/>
            </p:nvSpPr>
            <p:spPr bwMode="auto">
              <a:xfrm>
                <a:off x="1856" y="1486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6" name="AutoShape 44"/>
              <p:cNvSpPr>
                <a:spLocks noChangeArrowheads="1"/>
              </p:cNvSpPr>
              <p:nvPr/>
            </p:nvSpPr>
            <p:spPr bwMode="auto">
              <a:xfrm>
                <a:off x="2842" y="1486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7" name="AutoShape 45"/>
              <p:cNvSpPr>
                <a:spLocks noChangeArrowheads="1"/>
              </p:cNvSpPr>
              <p:nvPr/>
            </p:nvSpPr>
            <p:spPr bwMode="auto">
              <a:xfrm>
                <a:off x="3761" y="1483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598" name="Group 46"/>
              <p:cNvGrpSpPr>
                <a:grpSpLocks/>
              </p:cNvGrpSpPr>
              <p:nvPr/>
            </p:nvGrpSpPr>
            <p:grpSpPr bwMode="auto">
              <a:xfrm>
                <a:off x="4267" y="1588"/>
                <a:ext cx="156" cy="227"/>
                <a:chOff x="9229" y="3067"/>
                <a:chExt cx="389" cy="759"/>
              </a:xfrm>
            </p:grpSpPr>
            <p:sp>
              <p:nvSpPr>
                <p:cNvPr id="23599" name="Line 47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1" name="Line 49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2" name="Line 50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603" name="Line 51"/>
              <p:cNvSpPr>
                <a:spLocks noChangeShapeType="1"/>
              </p:cNvSpPr>
              <p:nvPr/>
            </p:nvSpPr>
            <p:spPr bwMode="auto">
              <a:xfrm flipH="1">
                <a:off x="1257" y="1625"/>
                <a:ext cx="301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4" name="Line 52"/>
              <p:cNvSpPr>
                <a:spLocks noChangeShapeType="1"/>
              </p:cNvSpPr>
              <p:nvPr/>
            </p:nvSpPr>
            <p:spPr bwMode="auto">
              <a:xfrm flipH="1">
                <a:off x="1265" y="1769"/>
                <a:ext cx="300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5" name="AutoShape 53"/>
              <p:cNvSpPr>
                <a:spLocks noChangeArrowheads="1"/>
              </p:cNvSpPr>
              <p:nvPr/>
            </p:nvSpPr>
            <p:spPr bwMode="auto">
              <a:xfrm>
                <a:off x="1849" y="1778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6" name="AutoShape 54"/>
              <p:cNvSpPr>
                <a:spLocks noChangeArrowheads="1"/>
              </p:cNvSpPr>
              <p:nvPr/>
            </p:nvSpPr>
            <p:spPr bwMode="auto">
              <a:xfrm>
                <a:off x="3754" y="1771"/>
                <a:ext cx="57" cy="142"/>
              </a:xfrm>
              <a:prstGeom prst="upDownArrow">
                <a:avLst>
                  <a:gd name="adj1" fmla="val 50000"/>
                  <a:gd name="adj2" fmla="val 498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7" name="AutoShape 55"/>
              <p:cNvSpPr>
                <a:spLocks noChangeArrowheads="1"/>
              </p:cNvSpPr>
              <p:nvPr/>
            </p:nvSpPr>
            <p:spPr bwMode="auto">
              <a:xfrm>
                <a:off x="2825" y="1775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08" name="Group 56"/>
            <p:cNvGrpSpPr>
              <a:grpSpLocks/>
            </p:cNvGrpSpPr>
            <p:nvPr/>
          </p:nvGrpSpPr>
          <p:grpSpPr bwMode="auto">
            <a:xfrm>
              <a:off x="2530475" y="4195911"/>
              <a:ext cx="5492750" cy="536575"/>
              <a:chOff x="1594" y="1919"/>
              <a:chExt cx="3460" cy="338"/>
            </a:xfrm>
          </p:grpSpPr>
          <p:sp>
            <p:nvSpPr>
              <p:cNvPr id="23609" name="Text Box 57"/>
              <p:cNvSpPr txBox="1">
                <a:spLocks noChangeArrowheads="1"/>
              </p:cNvSpPr>
              <p:nvPr/>
            </p:nvSpPr>
            <p:spPr bwMode="auto">
              <a:xfrm>
                <a:off x="3484" y="1919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</a:t>
                </a:r>
              </a:p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Controle</a:t>
                </a:r>
              </a:p>
            </p:txBody>
          </p:sp>
          <p:sp>
            <p:nvSpPr>
              <p:cNvPr id="23610" name="Line 58"/>
              <p:cNvSpPr>
                <a:spLocks noChangeShapeType="1"/>
              </p:cNvSpPr>
              <p:nvPr/>
            </p:nvSpPr>
            <p:spPr bwMode="auto">
              <a:xfrm>
                <a:off x="2288" y="2069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11" name="Line 59"/>
              <p:cNvSpPr>
                <a:spLocks noChangeShapeType="1"/>
              </p:cNvSpPr>
              <p:nvPr/>
            </p:nvSpPr>
            <p:spPr bwMode="auto">
              <a:xfrm>
                <a:off x="3229" y="2076"/>
                <a:ext cx="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12" name="Text Box 60"/>
              <p:cNvSpPr txBox="1">
                <a:spLocks noChangeArrowheads="1"/>
              </p:cNvSpPr>
              <p:nvPr/>
            </p:nvSpPr>
            <p:spPr bwMode="auto">
              <a:xfrm>
                <a:off x="2560" y="1927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Controle</a:t>
                </a:r>
              </a:p>
            </p:txBody>
          </p:sp>
          <p:sp>
            <p:nvSpPr>
              <p:cNvPr id="23613" name="Text Box 61"/>
              <p:cNvSpPr txBox="1">
                <a:spLocks noChangeArrowheads="1"/>
              </p:cNvSpPr>
              <p:nvPr/>
            </p:nvSpPr>
            <p:spPr bwMode="auto">
              <a:xfrm>
                <a:off x="1594" y="1927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Controle</a:t>
                </a:r>
              </a:p>
            </p:txBody>
          </p:sp>
          <p:sp>
            <p:nvSpPr>
              <p:cNvPr id="23614" name="Text Box 62"/>
              <p:cNvSpPr txBox="1">
                <a:spLocks noChangeArrowheads="1"/>
              </p:cNvSpPr>
              <p:nvPr/>
            </p:nvSpPr>
            <p:spPr bwMode="auto">
              <a:xfrm>
                <a:off x="4477" y="1927"/>
                <a:ext cx="5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</a:t>
                </a:r>
              </a:p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Controle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15" name="Group 63"/>
            <p:cNvGrpSpPr>
              <a:grpSpLocks/>
            </p:cNvGrpSpPr>
            <p:nvPr/>
          </p:nvGrpSpPr>
          <p:grpSpPr bwMode="auto">
            <a:xfrm>
              <a:off x="1708150" y="1378098"/>
              <a:ext cx="366713" cy="4913313"/>
              <a:chOff x="1076" y="144"/>
              <a:chExt cx="231" cy="3095"/>
            </a:xfrm>
          </p:grpSpPr>
          <p:sp>
            <p:nvSpPr>
              <p:cNvPr id="23616" name="Line 64"/>
              <p:cNvSpPr>
                <a:spLocks noChangeShapeType="1"/>
              </p:cNvSpPr>
              <p:nvPr/>
            </p:nvSpPr>
            <p:spPr bwMode="auto">
              <a:xfrm>
                <a:off x="1257" y="1036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617" name="Group 65"/>
              <p:cNvGrpSpPr>
                <a:grpSpLocks/>
              </p:cNvGrpSpPr>
              <p:nvPr/>
            </p:nvGrpSpPr>
            <p:grpSpPr bwMode="auto">
              <a:xfrm rot="-5400000">
                <a:off x="1116" y="109"/>
                <a:ext cx="156" cy="226"/>
                <a:chOff x="9229" y="3067"/>
                <a:chExt cx="389" cy="759"/>
              </a:xfrm>
            </p:grpSpPr>
            <p:sp>
              <p:nvSpPr>
                <p:cNvPr id="23618" name="Line 66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1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0" name="Line 68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1" name="Line 69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622" name="Line 70"/>
              <p:cNvSpPr>
                <a:spLocks noChangeShapeType="1"/>
              </p:cNvSpPr>
              <p:nvPr/>
            </p:nvSpPr>
            <p:spPr bwMode="auto">
              <a:xfrm flipV="1">
                <a:off x="1263" y="295"/>
                <a:ext cx="0" cy="5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3" name="Line 71"/>
              <p:cNvSpPr>
                <a:spLocks noChangeShapeType="1"/>
              </p:cNvSpPr>
              <p:nvPr/>
            </p:nvSpPr>
            <p:spPr bwMode="auto">
              <a:xfrm>
                <a:off x="1257" y="1771"/>
                <a:ext cx="0" cy="5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4" name="Line 72"/>
              <p:cNvSpPr>
                <a:spLocks noChangeShapeType="1"/>
              </p:cNvSpPr>
              <p:nvPr/>
            </p:nvSpPr>
            <p:spPr bwMode="auto">
              <a:xfrm>
                <a:off x="1264" y="250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5" name="Line 73"/>
              <p:cNvSpPr>
                <a:spLocks noChangeShapeType="1"/>
              </p:cNvSpPr>
              <p:nvPr/>
            </p:nvSpPr>
            <p:spPr bwMode="auto">
              <a:xfrm>
                <a:off x="1124" y="301"/>
                <a:ext cx="0" cy="27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626" name="Group 74"/>
              <p:cNvGrpSpPr>
                <a:grpSpLocks/>
              </p:cNvGrpSpPr>
              <p:nvPr/>
            </p:nvGrpSpPr>
            <p:grpSpPr bwMode="auto">
              <a:xfrm rot="5400000">
                <a:off x="1112" y="3047"/>
                <a:ext cx="156" cy="227"/>
                <a:chOff x="9229" y="3067"/>
                <a:chExt cx="389" cy="759"/>
              </a:xfrm>
            </p:grpSpPr>
            <p:sp>
              <p:nvSpPr>
                <p:cNvPr id="23627" name="Line 75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9" name="Line 77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30" name="Line 78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631" name="Group 79"/>
            <p:cNvGrpSpPr>
              <a:grpSpLocks/>
            </p:cNvGrpSpPr>
            <p:nvPr/>
          </p:nvGrpSpPr>
          <p:grpSpPr bwMode="auto">
            <a:xfrm>
              <a:off x="2530475" y="5275411"/>
              <a:ext cx="5546725" cy="898525"/>
              <a:chOff x="1594" y="2599"/>
              <a:chExt cx="3494" cy="566"/>
            </a:xfrm>
          </p:grpSpPr>
          <p:sp>
            <p:nvSpPr>
              <p:cNvPr id="23632" name="Text Box 80"/>
              <p:cNvSpPr txBox="1">
                <a:spLocks noChangeArrowheads="1"/>
              </p:cNvSpPr>
              <p:nvPr/>
            </p:nvSpPr>
            <p:spPr bwMode="auto">
              <a:xfrm>
                <a:off x="3484" y="2653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I/F c/ Processo</a:t>
                </a:r>
              </a:p>
            </p:txBody>
          </p:sp>
          <p:sp>
            <p:nvSpPr>
              <p:cNvPr id="23633" name="Line 81"/>
              <p:cNvSpPr>
                <a:spLocks noChangeShapeType="1"/>
              </p:cNvSpPr>
              <p:nvPr/>
            </p:nvSpPr>
            <p:spPr bwMode="auto">
              <a:xfrm>
                <a:off x="2288" y="2803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34" name="Line 82"/>
              <p:cNvSpPr>
                <a:spLocks noChangeShapeType="1"/>
              </p:cNvSpPr>
              <p:nvPr/>
            </p:nvSpPr>
            <p:spPr bwMode="auto">
              <a:xfrm>
                <a:off x="3229" y="2810"/>
                <a:ext cx="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35" name="Text Box 83"/>
              <p:cNvSpPr txBox="1">
                <a:spLocks noChangeArrowheads="1"/>
              </p:cNvSpPr>
              <p:nvPr/>
            </p:nvSpPr>
            <p:spPr bwMode="auto">
              <a:xfrm>
                <a:off x="2560" y="266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I/F c/ Processo</a:t>
                </a:r>
              </a:p>
            </p:txBody>
          </p:sp>
          <p:sp>
            <p:nvSpPr>
              <p:cNvPr id="23636" name="Text Box 84"/>
              <p:cNvSpPr txBox="1">
                <a:spLocks noChangeArrowheads="1"/>
              </p:cNvSpPr>
              <p:nvPr/>
            </p:nvSpPr>
            <p:spPr bwMode="auto">
              <a:xfrm>
                <a:off x="1594" y="266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I/F c/ Processo</a:t>
                </a:r>
              </a:p>
            </p:txBody>
          </p:sp>
          <p:sp>
            <p:nvSpPr>
              <p:cNvPr id="23637" name="Text Box 85"/>
              <p:cNvSpPr txBox="1">
                <a:spLocks noChangeArrowheads="1"/>
              </p:cNvSpPr>
              <p:nvPr/>
            </p:nvSpPr>
            <p:spPr bwMode="auto">
              <a:xfrm>
                <a:off x="4419" y="2599"/>
                <a:ext cx="6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</a:t>
                </a:r>
              </a:p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Instrumentação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8" name="Line 86"/>
              <p:cNvSpPr>
                <a:spLocks noChangeShapeType="1"/>
              </p:cNvSpPr>
              <p:nvPr/>
            </p:nvSpPr>
            <p:spPr bwMode="auto">
              <a:xfrm>
                <a:off x="1839" y="295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9" name="Line 87"/>
              <p:cNvSpPr>
                <a:spLocks noChangeShapeType="1"/>
              </p:cNvSpPr>
              <p:nvPr/>
            </p:nvSpPr>
            <p:spPr bwMode="auto">
              <a:xfrm flipV="1">
                <a:off x="1959" y="2956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0" name="Line 88"/>
              <p:cNvSpPr>
                <a:spLocks noChangeShapeType="1"/>
              </p:cNvSpPr>
              <p:nvPr/>
            </p:nvSpPr>
            <p:spPr bwMode="auto">
              <a:xfrm>
                <a:off x="2809" y="2959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1" name="Line 89"/>
              <p:cNvSpPr>
                <a:spLocks noChangeShapeType="1"/>
              </p:cNvSpPr>
              <p:nvPr/>
            </p:nvSpPr>
            <p:spPr bwMode="auto">
              <a:xfrm flipV="1">
                <a:off x="2928" y="2959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2" name="Line 90"/>
              <p:cNvSpPr>
                <a:spLocks noChangeShapeType="1"/>
              </p:cNvSpPr>
              <p:nvPr/>
            </p:nvSpPr>
            <p:spPr bwMode="auto">
              <a:xfrm>
                <a:off x="3716" y="295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3" name="Line 91"/>
              <p:cNvSpPr>
                <a:spLocks noChangeShapeType="1"/>
              </p:cNvSpPr>
              <p:nvPr/>
            </p:nvSpPr>
            <p:spPr bwMode="auto">
              <a:xfrm flipV="1">
                <a:off x="3835" y="2953"/>
                <a:ext cx="0" cy="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44" name="Group 92"/>
            <p:cNvGrpSpPr>
              <a:grpSpLocks/>
            </p:cNvGrpSpPr>
            <p:nvPr/>
          </p:nvGrpSpPr>
          <p:grpSpPr bwMode="auto">
            <a:xfrm>
              <a:off x="1981200" y="4654698"/>
              <a:ext cx="5902325" cy="690563"/>
              <a:chOff x="1248" y="2208"/>
              <a:chExt cx="3718" cy="435"/>
            </a:xfrm>
          </p:grpSpPr>
          <p:grpSp>
            <p:nvGrpSpPr>
              <p:cNvPr id="23645" name="Group 93"/>
              <p:cNvGrpSpPr>
                <a:grpSpLocks/>
              </p:cNvGrpSpPr>
              <p:nvPr/>
            </p:nvGrpSpPr>
            <p:grpSpPr bwMode="auto">
              <a:xfrm>
                <a:off x="1248" y="2208"/>
                <a:ext cx="3718" cy="435"/>
                <a:chOff x="1257" y="2218"/>
                <a:chExt cx="3718" cy="435"/>
              </a:xfrm>
            </p:grpSpPr>
            <p:sp>
              <p:nvSpPr>
                <p:cNvPr id="23646" name="AutoShape 94"/>
                <p:cNvSpPr>
                  <a:spLocks noChangeArrowheads="1"/>
                </p:cNvSpPr>
                <p:nvPr/>
              </p:nvSpPr>
              <p:spPr bwMode="auto">
                <a:xfrm>
                  <a:off x="1857" y="2221"/>
                  <a:ext cx="56" cy="142"/>
                </a:xfrm>
                <a:prstGeom prst="upDownArrow">
                  <a:avLst>
                    <a:gd name="adj1" fmla="val 50000"/>
                    <a:gd name="adj2" fmla="val 5071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47" name="AutoShape 95"/>
                <p:cNvSpPr>
                  <a:spLocks noChangeArrowheads="1"/>
                </p:cNvSpPr>
                <p:nvPr/>
              </p:nvSpPr>
              <p:spPr bwMode="auto">
                <a:xfrm>
                  <a:off x="2843" y="2221"/>
                  <a:ext cx="56" cy="142"/>
                </a:xfrm>
                <a:prstGeom prst="upDownArrow">
                  <a:avLst>
                    <a:gd name="adj1" fmla="val 50000"/>
                    <a:gd name="adj2" fmla="val 5071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48" name="AutoShape 96"/>
                <p:cNvSpPr>
                  <a:spLocks noChangeArrowheads="1"/>
                </p:cNvSpPr>
                <p:nvPr/>
              </p:nvSpPr>
              <p:spPr bwMode="auto">
                <a:xfrm>
                  <a:off x="3762" y="2218"/>
                  <a:ext cx="57" cy="141"/>
                </a:xfrm>
                <a:prstGeom prst="upDownArrow">
                  <a:avLst>
                    <a:gd name="adj1" fmla="val 50000"/>
                    <a:gd name="adj2" fmla="val 4947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3649" name="Group 97"/>
                <p:cNvGrpSpPr>
                  <a:grpSpLocks/>
                </p:cNvGrpSpPr>
                <p:nvPr/>
              </p:nvGrpSpPr>
              <p:grpSpPr bwMode="auto">
                <a:xfrm>
                  <a:off x="4267" y="2322"/>
                  <a:ext cx="156" cy="227"/>
                  <a:chOff x="9229" y="3067"/>
                  <a:chExt cx="389" cy="759"/>
                </a:xfrm>
              </p:grpSpPr>
              <p:sp>
                <p:nvSpPr>
                  <p:cNvPr id="2365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9235" y="3067"/>
                    <a:ext cx="375" cy="37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51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43" y="3451"/>
                    <a:ext cx="375" cy="37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5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9229" y="3075"/>
                    <a:ext cx="0" cy="12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5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9237" y="3683"/>
                    <a:ext cx="0" cy="12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365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257" y="2360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71" y="2503"/>
                  <a:ext cx="300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6" name="AutoShape 104"/>
                <p:cNvSpPr>
                  <a:spLocks noChangeArrowheads="1"/>
                </p:cNvSpPr>
                <p:nvPr/>
              </p:nvSpPr>
              <p:spPr bwMode="auto">
                <a:xfrm>
                  <a:off x="1849" y="2512"/>
                  <a:ext cx="56" cy="141"/>
                </a:xfrm>
                <a:prstGeom prst="upDownArrow">
                  <a:avLst>
                    <a:gd name="adj1" fmla="val 50000"/>
                    <a:gd name="adj2" fmla="val 5035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7" name="AutoShape 105"/>
                <p:cNvSpPr>
                  <a:spLocks noChangeArrowheads="1"/>
                </p:cNvSpPr>
                <p:nvPr/>
              </p:nvSpPr>
              <p:spPr bwMode="auto">
                <a:xfrm>
                  <a:off x="3754" y="2506"/>
                  <a:ext cx="57" cy="141"/>
                </a:xfrm>
                <a:prstGeom prst="upDownArrow">
                  <a:avLst>
                    <a:gd name="adj1" fmla="val 50000"/>
                    <a:gd name="adj2" fmla="val 4947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8" name="AutoShape 106"/>
                <p:cNvSpPr>
                  <a:spLocks noChangeArrowheads="1"/>
                </p:cNvSpPr>
                <p:nvPr/>
              </p:nvSpPr>
              <p:spPr bwMode="auto">
                <a:xfrm>
                  <a:off x="2825" y="2509"/>
                  <a:ext cx="56" cy="141"/>
                </a:xfrm>
                <a:prstGeom prst="upDownArrow">
                  <a:avLst>
                    <a:gd name="adj1" fmla="val 50000"/>
                    <a:gd name="adj2" fmla="val 5035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9" name="Line 107"/>
                <p:cNvSpPr>
                  <a:spLocks noChangeShapeType="1"/>
                </p:cNvSpPr>
                <p:nvPr/>
              </p:nvSpPr>
              <p:spPr bwMode="auto">
                <a:xfrm>
                  <a:off x="4469" y="2449"/>
                  <a:ext cx="50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3660" name="Text Box 108"/>
              <p:cNvSpPr txBox="1">
                <a:spLocks noChangeArrowheads="1"/>
              </p:cNvSpPr>
              <p:nvPr/>
            </p:nvSpPr>
            <p:spPr bwMode="auto">
              <a:xfrm>
                <a:off x="1680" y="2388"/>
                <a:ext cx="24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/>
              <a:p>
                <a:pPr algn="ctr"/>
                <a:r>
                  <a:rPr lang="pt-BR" altLang="pt-BR" sz="1100">
                    <a:solidFill>
                      <a:srgbClr val="FF0000"/>
                    </a:solidFill>
                    <a:latin typeface="Arial" charset="0"/>
                  </a:rPr>
                  <a:t>Infra-estrutura de Comunicação</a:t>
                </a:r>
              </a:p>
            </p:txBody>
          </p:sp>
        </p:grp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D69F7B-C1BA-4325-9108-7DA22A0FF825}"/>
              </a:ext>
            </a:extLst>
          </p:cNvPr>
          <p:cNvSpPr txBox="1"/>
          <p:nvPr/>
        </p:nvSpPr>
        <p:spPr>
          <a:xfrm>
            <a:off x="743745" y="4628511"/>
            <a:ext cx="163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Operacional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99EC03-2EB1-43C0-BAFD-E47535CCA360}"/>
              </a:ext>
            </a:extLst>
          </p:cNvPr>
          <p:cNvSpPr txBox="1"/>
          <p:nvPr/>
        </p:nvSpPr>
        <p:spPr>
          <a:xfrm>
            <a:off x="867251" y="3088907"/>
            <a:ext cx="182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Gerencial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210B09-B1DF-4E87-9056-D79E4B47AEC4}"/>
              </a:ext>
            </a:extLst>
          </p:cNvPr>
          <p:cNvSpPr txBox="1"/>
          <p:nvPr/>
        </p:nvSpPr>
        <p:spPr>
          <a:xfrm>
            <a:off x="867251" y="1962150"/>
            <a:ext cx="155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Estratégico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6A8C4644-F6EA-43EF-95AD-EB886ABA66AA}"/>
              </a:ext>
            </a:extLst>
          </p:cNvPr>
          <p:cNvSpPr/>
          <p:nvPr/>
        </p:nvSpPr>
        <p:spPr>
          <a:xfrm>
            <a:off x="2476501" y="3967311"/>
            <a:ext cx="523875" cy="220662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37389017-B1D5-4F39-B0FC-3F7970EC63A6}"/>
              </a:ext>
            </a:extLst>
          </p:cNvPr>
          <p:cNvSpPr/>
          <p:nvPr/>
        </p:nvSpPr>
        <p:spPr>
          <a:xfrm>
            <a:off x="2505869" y="2792316"/>
            <a:ext cx="449263" cy="1067045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51F9C5FF-CA10-4DA0-81B9-3E43C3DB1A9C}"/>
              </a:ext>
            </a:extLst>
          </p:cNvPr>
          <p:cNvSpPr/>
          <p:nvPr/>
        </p:nvSpPr>
        <p:spPr>
          <a:xfrm>
            <a:off x="2488566" y="1646389"/>
            <a:ext cx="404496" cy="908044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45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A58213-F60D-4FE1-90C4-769309C8D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155236"/>
            <a:ext cx="7061199" cy="6702764"/>
          </a:xfrm>
        </p:spPr>
      </p:pic>
    </p:spTree>
    <p:extLst>
      <p:ext uri="{BB962C8B-B14F-4D97-AF65-F5344CB8AC3E}">
        <p14:creationId xmlns:p14="http://schemas.microsoft.com/office/powerpoint/2010/main" val="357330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96B0B-38D1-4984-83E7-3FA8FEF2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AFAC317-A85B-425B-A247-68B68257D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059" y="0"/>
            <a:ext cx="8392404" cy="6663316"/>
          </a:xfrm>
        </p:spPr>
      </p:pic>
    </p:spTree>
    <p:extLst>
      <p:ext uri="{BB962C8B-B14F-4D97-AF65-F5344CB8AC3E}">
        <p14:creationId xmlns:p14="http://schemas.microsoft.com/office/powerpoint/2010/main" val="8831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B21499B-381A-4121-9A6D-437595086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02" y="320356"/>
            <a:ext cx="7491778" cy="6306638"/>
          </a:xfrm>
        </p:spPr>
      </p:pic>
    </p:spTree>
    <p:extLst>
      <p:ext uri="{BB962C8B-B14F-4D97-AF65-F5344CB8AC3E}">
        <p14:creationId xmlns:p14="http://schemas.microsoft.com/office/powerpoint/2010/main" val="247016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2B2DE-C471-458B-8CEF-87569CF8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do CLP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AA48EF-EB0D-4C51-BF64-AA63C42D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https://www.youtube.com/watch?v=MmxvD9ZJ3sE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53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B8059-D15D-4D1B-8DAD-68999BB2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B06495-3DD7-470D-8FFE-55E1B219E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46480"/>
            <a:ext cx="10026498" cy="5201920"/>
          </a:xfrm>
        </p:spPr>
      </p:pic>
    </p:spTree>
    <p:extLst>
      <p:ext uri="{BB962C8B-B14F-4D97-AF65-F5344CB8AC3E}">
        <p14:creationId xmlns:p14="http://schemas.microsoft.com/office/powerpoint/2010/main" val="6324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9082B-0850-4808-A557-E7ACE62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D643E1-7E93-4EB6-8569-C9AB4FBF3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525" y="1381125"/>
            <a:ext cx="6401025" cy="4758657"/>
          </a:xfrm>
        </p:spPr>
      </p:pic>
    </p:spTree>
    <p:extLst>
      <p:ext uri="{BB962C8B-B14F-4D97-AF65-F5344CB8AC3E}">
        <p14:creationId xmlns:p14="http://schemas.microsoft.com/office/powerpoint/2010/main" val="84061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B339D-8A7B-4594-8180-0016B636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7E46777-87C4-4E90-B478-7C8FF1C89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6" y="1400174"/>
            <a:ext cx="7391400" cy="5069743"/>
          </a:xfrm>
        </p:spPr>
      </p:pic>
    </p:spTree>
    <p:extLst>
      <p:ext uri="{BB962C8B-B14F-4D97-AF65-F5344CB8AC3E}">
        <p14:creationId xmlns:p14="http://schemas.microsoft.com/office/powerpoint/2010/main" val="37463910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170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Times-Roman</vt:lpstr>
      <vt:lpstr>TradeGothic-Bold</vt:lpstr>
      <vt:lpstr>Trebuchet MS</vt:lpstr>
      <vt:lpstr>Wingdings 3</vt:lpstr>
      <vt:lpstr>Facetado</vt:lpstr>
      <vt:lpstr>Tecnologia de Automação </vt:lpstr>
      <vt:lpstr>Apresentação do PowerPoint</vt:lpstr>
      <vt:lpstr>Apresentação do PowerPoint</vt:lpstr>
      <vt:lpstr>Apresentação do PowerPoint</vt:lpstr>
      <vt:lpstr>Apresentação do PowerPoint</vt:lpstr>
      <vt:lpstr>Uso do CLP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SDCD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risco</dc:creator>
  <cp:lastModifiedBy>jorge risco</cp:lastModifiedBy>
  <cp:revision>22</cp:revision>
  <dcterms:created xsi:type="dcterms:W3CDTF">2021-03-08T18:57:50Z</dcterms:created>
  <dcterms:modified xsi:type="dcterms:W3CDTF">2021-03-23T00:19:05Z</dcterms:modified>
</cp:coreProperties>
</file>