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310" r:id="rId10"/>
    <p:sldId id="311" r:id="rId11"/>
    <p:sldId id="267" r:id="rId12"/>
    <p:sldId id="312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0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5256A-9C1E-4AF2-86E1-CFB0BE383E37}" type="datetimeFigureOut">
              <a:rPr lang="pt-BR" smtClean="0"/>
              <a:pPr/>
              <a:t>11/04/2016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D71D0-D222-4936-9C29-7B9BD37D5C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PERFIL DA POBREZA NO BRASIL </a:t>
            </a:r>
            <a:br>
              <a:rPr lang="pt-BR" dirty="0" smtClean="0"/>
            </a:br>
            <a:r>
              <a:rPr lang="pt-BR" dirty="0" smtClean="0"/>
              <a:t>E SUA EVOLUÇÃO</a:t>
            </a:r>
            <a:br>
              <a:rPr lang="pt-BR" dirty="0" smtClean="0"/>
            </a:br>
            <a:r>
              <a:rPr lang="pt-BR" dirty="0" smtClean="0"/>
              <a:t>NO PERÍODO 2004-2009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Rafael Guerreiro </a:t>
            </a:r>
            <a:r>
              <a:rPr lang="pt-BR" dirty="0" err="1" smtClean="0"/>
              <a:t>Osorio</a:t>
            </a:r>
            <a:endParaRPr lang="pt-BR" dirty="0" smtClean="0"/>
          </a:p>
          <a:p>
            <a:r>
              <a:rPr lang="pt-BR" dirty="0" smtClean="0"/>
              <a:t>Pedro H. G. F. de Souza</a:t>
            </a:r>
          </a:p>
          <a:p>
            <a:r>
              <a:rPr lang="pt-BR" dirty="0" smtClean="0"/>
              <a:t>Sergei S. D. Soares</a:t>
            </a:r>
          </a:p>
          <a:p>
            <a:r>
              <a:rPr lang="pt-BR" dirty="0" smtClean="0"/>
              <a:t>Luis Felipe Batista de Oliveira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61653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Texto para Discussão – n. 1647 - Brasília , agosto de 2011.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9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da renda domiciliar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remuneração  do  trabalho;</a:t>
            </a:r>
          </a:p>
          <a:p>
            <a:r>
              <a:rPr lang="pt-BR" dirty="0" smtClean="0"/>
              <a:t>aposentadorias  e  pensões;</a:t>
            </a:r>
          </a:p>
          <a:p>
            <a:r>
              <a:rPr lang="pt-BR" dirty="0" smtClean="0"/>
              <a:t>Benefício  de Prestação  Continuada  de  Assistência  Social  (BPC);</a:t>
            </a:r>
          </a:p>
          <a:p>
            <a:r>
              <a:rPr lang="pt-BR" dirty="0" smtClean="0"/>
              <a:t>benefícios  do  Programa  Bolsa Família (PBF);</a:t>
            </a:r>
          </a:p>
          <a:p>
            <a:r>
              <a:rPr lang="pt-BR" dirty="0" smtClean="0"/>
              <a:t>e outras rendas.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Detalhes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47253"/>
            <a:ext cx="8229600" cy="5534075"/>
          </a:xfrm>
        </p:spPr>
        <p:txBody>
          <a:bodyPr>
            <a:noAutofit/>
          </a:bodyPr>
          <a:lstStyle/>
          <a:p>
            <a:r>
              <a:rPr lang="pt-BR" sz="2200" dirty="0"/>
              <a:t>As rendas do trabalho incluem o abono de permanência e foram </a:t>
            </a:r>
            <a:r>
              <a:rPr lang="pt-BR" sz="2200" dirty="0" smtClean="0"/>
              <a:t>subdivididas em </a:t>
            </a:r>
            <a:r>
              <a:rPr lang="pt-BR" sz="2200" dirty="0"/>
              <a:t>menores, iguais e maiores que um salário mínimo do ano – R$ 260,00 em 2004, e  </a:t>
            </a:r>
            <a:r>
              <a:rPr lang="pt-BR" sz="2200" dirty="0" smtClean="0"/>
              <a:t>R</a:t>
            </a:r>
            <a:r>
              <a:rPr lang="pt-BR" sz="2200" dirty="0"/>
              <a:t>$ 465,00 em 2009. </a:t>
            </a:r>
            <a:endParaRPr lang="pt-BR" sz="2200" dirty="0" smtClean="0"/>
          </a:p>
          <a:p>
            <a:r>
              <a:rPr lang="pt-BR" sz="2200" dirty="0" smtClean="0"/>
              <a:t>As </a:t>
            </a:r>
            <a:r>
              <a:rPr lang="pt-BR" sz="2200" dirty="0"/>
              <a:t>aposentadorias e pensões da previdência social foram divididas </a:t>
            </a:r>
            <a:r>
              <a:rPr lang="pt-BR" sz="2200" dirty="0" smtClean="0"/>
              <a:t>em </a:t>
            </a:r>
            <a:r>
              <a:rPr lang="pt-BR" sz="2200" dirty="0"/>
              <a:t>menor ou igual e maior que um salário mínimo do ano. Foram considerados BPC </a:t>
            </a:r>
            <a:r>
              <a:rPr lang="pt-BR" sz="2200" dirty="0" smtClean="0"/>
              <a:t>todas </a:t>
            </a:r>
            <a:r>
              <a:rPr lang="pt-BR" sz="2200" dirty="0"/>
              <a:t>as outras rendas (variável V1273) cujo valor era igual a um salário mínimo </a:t>
            </a:r>
            <a:r>
              <a:rPr lang="pt-BR" sz="2200" dirty="0" smtClean="0"/>
              <a:t>do ano.</a:t>
            </a:r>
          </a:p>
          <a:p>
            <a:r>
              <a:rPr lang="pt-BR" sz="2200" dirty="0" smtClean="0"/>
              <a:t>Foram </a:t>
            </a:r>
            <a:r>
              <a:rPr lang="pt-BR" sz="2200" dirty="0"/>
              <a:t>computadas como benefícios do PBF todas as outras rendas (V1273) nos </a:t>
            </a:r>
            <a:r>
              <a:rPr lang="pt-BR" sz="2200" dirty="0" smtClean="0"/>
              <a:t>domicílios </a:t>
            </a:r>
            <a:r>
              <a:rPr lang="pt-BR" sz="2200" dirty="0"/>
              <a:t>em que sua soma era menor ou igual ao valor máximo de benefícios do </a:t>
            </a:r>
            <a:r>
              <a:rPr lang="pt-BR" sz="2200" dirty="0" smtClean="0"/>
              <a:t>PBF </a:t>
            </a:r>
            <a:r>
              <a:rPr lang="pt-BR" sz="2200" dirty="0"/>
              <a:t>no ano – R$ 95,00 em 2004, e R$ 200,00 em 2009. </a:t>
            </a:r>
            <a:endParaRPr lang="pt-BR" sz="2200" dirty="0" smtClean="0"/>
          </a:p>
          <a:p>
            <a:r>
              <a:rPr lang="pt-BR" sz="2200" dirty="0" smtClean="0"/>
              <a:t>Foram </a:t>
            </a:r>
            <a:r>
              <a:rPr lang="pt-BR" sz="2200" dirty="0"/>
              <a:t>classificadas </a:t>
            </a:r>
            <a:r>
              <a:rPr lang="pt-BR" sz="2200" dirty="0" smtClean="0"/>
              <a:t>como outras </a:t>
            </a:r>
            <a:r>
              <a:rPr lang="pt-BR" sz="2200" dirty="0"/>
              <a:t>rendas as aposentadorias ou pensões privadas, complementares ou alimentícias, </a:t>
            </a:r>
            <a:r>
              <a:rPr lang="pt-BR" sz="2200" dirty="0" smtClean="0"/>
              <a:t>as </a:t>
            </a:r>
            <a:r>
              <a:rPr lang="pt-BR" sz="2200" dirty="0"/>
              <a:t>doações privadas de não moradores, os aluguéis declarados e outras rendas (V1273) </a:t>
            </a:r>
            <a:r>
              <a:rPr lang="pt-BR" sz="2200" dirty="0" smtClean="0"/>
              <a:t>não </a:t>
            </a:r>
            <a:r>
              <a:rPr lang="pt-BR" sz="2200" dirty="0"/>
              <a:t>classificadas como BPC ou benefícios do PBF.</a:t>
            </a:r>
          </a:p>
        </p:txBody>
      </p:sp>
    </p:spTree>
    <p:extLst>
      <p:ext uri="{BB962C8B-B14F-4D97-AF65-F5344CB8AC3E}">
        <p14:creationId xmlns:p14="http://schemas.microsoft.com/office/powerpoint/2010/main" val="33988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dirty="0" smtClean="0"/>
              <a:t>Benefício de Prestação Continuada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040560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O que é o Benefício de Prestação Continuada (BPC)?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dirty="0" smtClean="0"/>
              <a:t>O BPC é um benefício da Política de Assistência Social, </a:t>
            </a:r>
            <a:r>
              <a:rPr lang="pt-BR" sz="2400" b="1" dirty="0" smtClean="0"/>
              <a:t>individual, não vitalício e intransferível, </a:t>
            </a:r>
            <a:r>
              <a:rPr lang="pt-BR" sz="2400" dirty="0" smtClean="0"/>
              <a:t>que garante a transferência mensal de 1 (um) salário mínimo ao idoso, com 65 (sessenta e cinco) anos ou mais, e à pessoa com deficiência, de qualquer idade, com impedimentos de longo prazo, de natureza física, mental, intelectual ou sensorial, que comprovem não possuir meios para prover a própria manutenção nem de tê-la provida por sua família.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Para acessar o BPC não é necessário ter contribuído com a Previdência Social.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Benefício de Prestação Continuada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Podem receber o BPC:</a:t>
            </a:r>
          </a:p>
          <a:p>
            <a:pPr lvl="0"/>
            <a:r>
              <a:rPr lang="pt-BR" sz="2400" b="1" dirty="0" smtClean="0"/>
              <a:t>Idosos</a:t>
            </a:r>
            <a:r>
              <a:rPr lang="pt-BR" sz="2400" dirty="0" smtClean="0"/>
              <a:t>, com idade de 65 (sessenta e cinco) anos ou mais, cuja renda </a:t>
            </a:r>
            <a:r>
              <a:rPr lang="pt-BR" sz="2400" i="1" dirty="0" smtClean="0"/>
              <a:t>per capita </a:t>
            </a:r>
            <a:r>
              <a:rPr lang="pt-BR" sz="2400" dirty="0" smtClean="0"/>
              <a:t>familiar seja inferior a ¼ (um quarto) do salário mínimo vigente;</a:t>
            </a:r>
          </a:p>
          <a:p>
            <a:pPr lvl="0"/>
            <a:r>
              <a:rPr lang="pt-BR" sz="2400" b="1" dirty="0" smtClean="0"/>
              <a:t>Pessoa com deficiência</a:t>
            </a:r>
            <a:r>
              <a:rPr lang="pt-BR" sz="2400" dirty="0" smtClean="0"/>
              <a:t>, de qualquer idade, entendida como aquela que apresenta impedimentos de longo prazo de natureza física, mental, intelectual ou sensorial, os quais, em interação com diversas barreiras, podem obstruir sua participação plena e efetiva na sociedade em igualdade de condições com as demais pessoas, cuja renda mensal bruta familiar </a:t>
            </a:r>
            <a:r>
              <a:rPr lang="pt-BR" sz="2400" i="1" dirty="0" smtClean="0"/>
              <a:t>per capita </a:t>
            </a:r>
            <a:r>
              <a:rPr lang="pt-BR" sz="2400" dirty="0" smtClean="0"/>
              <a:t>seja inferior a ¼ (um quarto) do salário mínimo vigente.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População em Idade 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20000"/>
          </a:bodyPr>
          <a:lstStyle/>
          <a:p>
            <a:r>
              <a:rPr lang="pt-BR" sz="2800" dirty="0" smtClean="0"/>
              <a:t>A população em idade ativa (PIA) neste perfil é definida como a de 16 a 64 anos de idade, excluindo-se as pessoas de 16 a 24 anos que estavam frequentando escola (na PNAD, a PIA é composta por todas as pessoas de 10 ou mais anos de idade).</a:t>
            </a:r>
          </a:p>
          <a:p>
            <a:r>
              <a:rPr lang="pt-BR" sz="2800" dirty="0" smtClean="0"/>
              <a:t>A PIA foi dividida nas seguintes categorias: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empregadores</a:t>
            </a:r>
            <a:r>
              <a:rPr lang="pt-BR" sz="2800" dirty="0" smtClean="0"/>
              <a:t>,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produtores </a:t>
            </a:r>
            <a:r>
              <a:rPr lang="pt-BR" sz="2800" b="1" dirty="0"/>
              <a:t>agrícolas</a:t>
            </a:r>
            <a:r>
              <a:rPr lang="pt-BR" sz="2800" dirty="0"/>
              <a:t> (todos que nesse setor de atividade </a:t>
            </a:r>
            <a:r>
              <a:rPr lang="pt-BR" sz="2800" dirty="0" smtClean="0"/>
              <a:t>são trabalhadores </a:t>
            </a:r>
            <a:r>
              <a:rPr lang="pt-BR" sz="2800" dirty="0"/>
              <a:t>autônomos, não remunerados ou engajados na produção para  </a:t>
            </a:r>
            <a:r>
              <a:rPr lang="pt-BR" sz="2800" dirty="0" smtClean="0"/>
              <a:t>autoconsumo),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empreendedores (</a:t>
            </a:r>
            <a:r>
              <a:rPr lang="pt-BR" sz="2800" dirty="0" smtClean="0"/>
              <a:t>trabalhadores </a:t>
            </a:r>
            <a:r>
              <a:rPr lang="pt-BR" sz="2800" dirty="0"/>
              <a:t>autônomos </a:t>
            </a:r>
            <a:r>
              <a:rPr lang="pt-BR" sz="2800" dirty="0" smtClean="0"/>
              <a:t>ou </a:t>
            </a:r>
            <a:r>
              <a:rPr lang="pt-BR" sz="2800" dirty="0"/>
              <a:t>não remunerados, mas em setores não </a:t>
            </a:r>
            <a:r>
              <a:rPr lang="pt-BR" sz="2800" dirty="0" smtClean="0"/>
              <a:t>agrícolas)</a:t>
            </a:r>
            <a:r>
              <a:rPr lang="pt-BR" sz="2800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empregados formais</a:t>
            </a:r>
            <a:r>
              <a:rPr lang="pt-BR" sz="2800" dirty="0"/>
              <a:t> </a:t>
            </a:r>
            <a:r>
              <a:rPr lang="pt-BR" sz="2800" dirty="0" smtClean="0"/>
              <a:t>(com carteira, militares e servidores públicos),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empregados </a:t>
            </a:r>
            <a:r>
              <a:rPr lang="pt-BR" sz="2800" b="1" dirty="0" smtClean="0"/>
              <a:t>informais</a:t>
            </a:r>
            <a:r>
              <a:rPr lang="pt-BR" sz="2800" dirty="0" smtClean="0"/>
              <a:t>,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desocupados</a:t>
            </a:r>
            <a:r>
              <a:rPr lang="pt-BR" sz="2800" dirty="0" smtClean="0"/>
              <a:t> </a:t>
            </a:r>
            <a:r>
              <a:rPr lang="pt-BR" sz="2800" dirty="0" smtClean="0"/>
              <a:t>e </a:t>
            </a:r>
            <a:endParaRPr lang="pt-BR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800" b="1" dirty="0" smtClean="0"/>
              <a:t>inativos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de interesse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São elas: sexo, cor ou raça, grupos de idade, naturalidade e migração. </a:t>
            </a:r>
          </a:p>
          <a:p>
            <a:r>
              <a:rPr lang="pt-BR" sz="2400" dirty="0" smtClean="0"/>
              <a:t>Foram definidos dois grupos de cor ou raça: i) os brancos ou amarelos; e ii) os pretos, pardos ou indígenas</a:t>
            </a:r>
          </a:p>
          <a:p>
            <a:r>
              <a:rPr lang="pt-BR" sz="2400" dirty="0" smtClean="0"/>
              <a:t>Faixas etárias foram definidas: 0 a 3; 4 a 6; 7 a 14; 15 a 18; 19 a 24; 25 a 64; 65 ou mais anos de idade. </a:t>
            </a:r>
          </a:p>
          <a:p>
            <a:r>
              <a:rPr lang="pt-BR" sz="2400" dirty="0" smtClean="0"/>
              <a:t>Foram também calculadas as proporções de não naturais do município e de migrantes com até quatro anos no município.</a:t>
            </a:r>
          </a:p>
          <a:p>
            <a:r>
              <a:rPr lang="pt-BR" sz="2400" dirty="0" smtClean="0"/>
              <a:t>Tipos de famílias: casal, monoparental feminina ou masculina com uma a três crianças; grupos com quatro ou mais crianças; grupos sem crianças.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r>
              <a:rPr lang="pt-BR" sz="2200" dirty="0" smtClean="0"/>
              <a:t>escolaridade média: média de anos de estudo completos da população de 15 a 64 anos de idade</a:t>
            </a:r>
          </a:p>
          <a:p>
            <a:r>
              <a:rPr lang="pt-BR" sz="2200" dirty="0" smtClean="0"/>
              <a:t>taxas de analfabetismo para o mesmo recorte populacional; dois tipos:</a:t>
            </a:r>
          </a:p>
          <a:p>
            <a:pPr lvl="1"/>
            <a:r>
              <a:rPr lang="pt-BR" sz="2000" dirty="0" smtClean="0"/>
              <a:t>Absoluto: não sabe ler e escrever;</a:t>
            </a:r>
          </a:p>
          <a:p>
            <a:pPr lvl="1"/>
            <a:r>
              <a:rPr lang="pt-BR" sz="2000" dirty="0" smtClean="0"/>
              <a:t>Funcional: não sabe ler e escrever e tem anos de estudo &lt;=3.</a:t>
            </a:r>
          </a:p>
          <a:p>
            <a:r>
              <a:rPr lang="pt-BR" sz="2200" dirty="0" smtClean="0"/>
              <a:t>taxas de frequência à escola ou creche brutas e líquidas</a:t>
            </a:r>
          </a:p>
          <a:p>
            <a:r>
              <a:rPr lang="pt-BR" sz="2200" dirty="0" smtClean="0"/>
              <a:t>faixas etárias anteriormente definidas e segundo o tipo do estabelecimento de ensino, público  ou  particular</a:t>
            </a:r>
          </a:p>
          <a:p>
            <a:r>
              <a:rPr lang="pt-BR" sz="2200" dirty="0" smtClean="0"/>
              <a:t>a  escolarização,  no  ensino  infantil,  foi  calculada  para  as  três primeiras faixas etárias – 0 a 3, 4 a 6 e 7 a 14 anos –; no ensino fundamental, foi calculada nas </a:t>
            </a:r>
            <a:r>
              <a:rPr lang="pt-BR" sz="2200" dirty="0" err="1" smtClean="0"/>
              <a:t>fxs</a:t>
            </a:r>
            <a:r>
              <a:rPr lang="pt-BR" sz="2200" dirty="0" smtClean="0"/>
              <a:t> de 4 a 6, 7 a 14, 15 a 18, 19 a 24 anos; no ensino médio, nas </a:t>
            </a:r>
            <a:r>
              <a:rPr lang="pt-BR" sz="2200" dirty="0" err="1" smtClean="0"/>
              <a:t>fxs</a:t>
            </a:r>
            <a:r>
              <a:rPr lang="pt-BR" sz="2200" dirty="0" smtClean="0"/>
              <a:t> de 7 a 14, 15 a 18 e 19 a 24 anos; e no ensino superior (graduação ou pós-graduação) foi calculada para as pessoas de 15 a 18, 19 a 24 e 25 a 64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/>
          <a:lstStyle/>
          <a:p>
            <a:r>
              <a:rPr lang="pt-BR" dirty="0" smtClean="0"/>
              <a:t>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/>
              <a:t>Escolaridade bruta = total de matrículas no nível de ensino j / total de crianças com </a:t>
            </a:r>
            <a:r>
              <a:rPr lang="pt-BR" sz="2200" u="sng" dirty="0" smtClean="0"/>
              <a:t>idade adequada</a:t>
            </a:r>
            <a:r>
              <a:rPr lang="pt-BR" sz="2200" dirty="0" smtClean="0"/>
              <a:t> para frequentar o nível de ensino j</a:t>
            </a:r>
          </a:p>
          <a:p>
            <a:r>
              <a:rPr lang="pt-BR" sz="2200" dirty="0" smtClean="0"/>
              <a:t>Escolaridade líquida = total de matrículas </a:t>
            </a:r>
            <a:r>
              <a:rPr lang="pt-BR" sz="2200" u="sng" dirty="0" smtClean="0"/>
              <a:t>com idade i adequada </a:t>
            </a:r>
            <a:r>
              <a:rPr lang="pt-BR" sz="2200" dirty="0" smtClean="0"/>
              <a:t>para frequentar o nível de ensino j / total de crianças com </a:t>
            </a:r>
            <a:r>
              <a:rPr lang="pt-BR" sz="2200" u="sng" dirty="0" smtClean="0"/>
              <a:t>idade adequada</a:t>
            </a:r>
            <a:r>
              <a:rPr lang="pt-BR" sz="2200" dirty="0" smtClean="0"/>
              <a:t> para frequentar o nível de ensino j</a:t>
            </a:r>
          </a:p>
          <a:p>
            <a:endParaRPr lang="pt-BR" sz="2200" dirty="0" smtClean="0"/>
          </a:p>
          <a:p>
            <a:r>
              <a:rPr lang="pt-BR" sz="2200" dirty="0" smtClean="0"/>
              <a:t>Atendimento escolar = total de matrículas na escola com idade i / total de crianças com idade i</a:t>
            </a:r>
          </a:p>
          <a:p>
            <a:endParaRPr lang="pt-BR" sz="2200" dirty="0" smtClean="0"/>
          </a:p>
          <a:p>
            <a:r>
              <a:rPr lang="pt-BR" sz="2200" dirty="0" smtClean="0"/>
              <a:t>indicadores  de  distorção  entre  idade  e  série = consideraram  apenas  os  alunos matriculados em cursos regulares de ensino fundamental ou médio</a:t>
            </a:r>
          </a:p>
          <a:p>
            <a:r>
              <a:rPr lang="pt-BR" sz="2200" dirty="0" smtClean="0"/>
              <a:t>Foram calculadas as médias das distorções e as taxas de alunos com dois ou mais anos de diferença entre idade e série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Condições de moradia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PNAD fornece para os domicílios particulares permanentes uma série de informações sobre a condição de ocupação das moradias; a qualidade da construção; o saneamento; as fontes de energia para iluminação e a preparação de alimentos; o acesso à telefonia; e a presença de bens de consumo duráveis. Para cada um desses aspectos foi construído mais de um indicador.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Ideia básica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Este trabalho investiga, para os anos 2004 e 2009, as características e as condições de vida de quatro grupos de indivíduos de interesse: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os extremamente pobres (famílias de renda domiciliar per capita menor que R$ 67 em 2009):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dos pobres (renda entre R$ 67 e R$ 134);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dos vulneráveis à pobreza (R$ 134 a $ 465); e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dos não pobres (superior a R$ 465). 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Para delimitar esses quatro estratos de renda domiciliar per capita, foram usadas linhas de elegibilidade do Programa Bolsa Família, em 2003 (R$ 50,00 e R$ 100,00), deflacionadas para outubro de 2009, e o salário mínimo de 2009 (R$ 465,00)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Condição de ocupação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Para o perfil, foram calculadas as proporções de famílias e de pessoas em famílias: proprietárias do lote (V0210 ); proprietárias do  imóvel (quitada) (V0207 ); em imóveis financiados (V0207); em imóveis alugados (V0207 ). </a:t>
            </a:r>
          </a:p>
          <a:p>
            <a:r>
              <a:rPr lang="pt-BR" dirty="0" smtClean="0"/>
              <a:t>Para imóveis financiados  ou  alugados,  foi  calculada  a  proporção  da  renda  domiciliar  gasta  com aluguel ou com a prestação (V0208  e V0209). </a:t>
            </a:r>
          </a:p>
          <a:p>
            <a:r>
              <a:rPr lang="pt-BR" dirty="0" smtClean="0"/>
              <a:t>As proporções de famílias em imóveis próprios ou alugados podem  ser  somadas,  e  a  diferença  do  resultado  em  relação  a  um  é  a  proporção da população que vive em moradias cedidas ou ocupadas de outra forma.</a:t>
            </a:r>
          </a:p>
          <a:p>
            <a:r>
              <a:rPr lang="pt-BR" dirty="0" smtClean="0"/>
              <a:t>adequação  da ocupação = 1 se o imóvel é próprio quitado em lote próprio, ou se a prestação ou o aluguel não comprometem mais de um terço da renda domiciliar.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da moradia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A qualidade dos materiais usados na construção das paredes e do telhado é investigada pela PNAD. </a:t>
            </a:r>
          </a:p>
          <a:p>
            <a:r>
              <a:rPr lang="pt-BR" sz="2200" dirty="0" smtClean="0"/>
              <a:t>Consideram-se adequadas as paredes confeccionadas em alvenaria ou madeira aparelhada; e os telhados de telhas, laje de concreto ou madeira aparelhada. </a:t>
            </a:r>
          </a:p>
          <a:p>
            <a:pPr lvl="1"/>
            <a:r>
              <a:rPr lang="pt-BR" sz="2200" dirty="0" smtClean="0"/>
              <a:t>V0203: Material predominante na construção das paredes externas do prédio: </a:t>
            </a:r>
            <a:r>
              <a:rPr lang="pt-BR" sz="2200" dirty="0" smtClean="0">
                <a:solidFill>
                  <a:srgbClr val="FF0000"/>
                </a:solidFill>
              </a:rPr>
              <a:t>1 Alvenaria 2 Madeira aparelhada </a:t>
            </a:r>
            <a:r>
              <a:rPr lang="pt-BR" sz="2200" dirty="0" smtClean="0"/>
              <a:t>3 Taipa não revestida 4 Madeira aproveitada 5 Palha 6 Outro material</a:t>
            </a:r>
          </a:p>
          <a:p>
            <a:pPr lvl="1"/>
            <a:r>
              <a:rPr lang="pt-BR" sz="2200" dirty="0" smtClean="0"/>
              <a:t>V0204: Material predominante na cobertura (telhado) do domicílio:  </a:t>
            </a:r>
            <a:r>
              <a:rPr lang="pt-BR" sz="2200" dirty="0" smtClean="0">
                <a:solidFill>
                  <a:srgbClr val="FF0000"/>
                </a:solidFill>
              </a:rPr>
              <a:t>1 Telha 2 Laje de concreto 3 Madeira aparelhada </a:t>
            </a:r>
            <a:r>
              <a:rPr lang="pt-BR" sz="2200" dirty="0" smtClean="0"/>
              <a:t>4 Zinco 5 Madeira aproveitada 6 Palha 7 Outro material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da moradia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500" dirty="0" smtClean="0"/>
              <a:t>existência de canalização interna, em ao menos um cômodo (V0211);</a:t>
            </a:r>
          </a:p>
          <a:p>
            <a:r>
              <a:rPr lang="pt-BR" sz="2500" dirty="0" smtClean="0"/>
              <a:t>Existência de um banheiro de uso exclusivo (</a:t>
            </a:r>
            <a:r>
              <a:rPr lang="pt-BR" sz="2500" dirty="0" smtClean="0"/>
              <a:t>V0215); </a:t>
            </a:r>
            <a:r>
              <a:rPr lang="pt-BR" sz="2500" dirty="0" smtClean="0"/>
              <a:t>e </a:t>
            </a:r>
          </a:p>
          <a:p>
            <a:r>
              <a:rPr lang="pt-BR" sz="2500" dirty="0" smtClean="0"/>
              <a:t>a densidade habitacional = número de membros do grupo doméstico  /  número  de  cômodos  servindo  de  dormitório</a:t>
            </a:r>
          </a:p>
          <a:p>
            <a:endParaRPr lang="pt-BR" sz="1200" dirty="0" smtClean="0"/>
          </a:p>
          <a:p>
            <a:r>
              <a:rPr lang="pt-BR" sz="2500" dirty="0" smtClean="0"/>
              <a:t>indicador sintético = considera o imóvel adequado se o forem os materiais das paredes e do teto; se houver canalização interna de água; e banheiro exclusivo para os moradores.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Saneamento: abastecimento de água, escoamento do esgoto e coleta de lixo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Foram calculados cinco indicadores desses aspectos do saneamento das moradias. São eles: proporção das famílias e da população em famílias...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que têm água na moradia [V0211: Tem água canalizada em pelo menos um cômodo do domicílio]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que têm água de rede geral de distribuição [V0212: Proveniência da água canalizada utilizada no domicílio: </a:t>
            </a:r>
            <a:r>
              <a:rPr lang="pt-BR" dirty="0" smtClean="0">
                <a:solidFill>
                  <a:srgbClr val="FF0000"/>
                </a:solidFill>
              </a:rPr>
              <a:t>Rede geral de distribuição</a:t>
            </a:r>
            <a:r>
              <a:rPr lang="pt-BR" dirty="0" smtClean="0"/>
              <a:t>, Poço ou nascente, Outra proveniência]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que têm acesso a banheiro [V0215: Tem banheiro ou sanitário no domicílio ou na propriedade]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que têm acesso a banheiro com esgotamento adequado [V0217 Forma de escoadouro do banheiro ou sanitário: </a:t>
            </a:r>
            <a:r>
              <a:rPr lang="pt-BR" dirty="0" smtClean="0">
                <a:solidFill>
                  <a:srgbClr val="FF0000"/>
                </a:solidFill>
              </a:rPr>
              <a:t>Rede coletora de esgoto ou pluvial; Fossa séptica ligada a rede coletora de esgoto ou pluvial; Fossa séptica não ligada a rede coletora de esgoto ou pluvial; </a:t>
            </a:r>
            <a:r>
              <a:rPr lang="pt-BR" dirty="0" smtClean="0"/>
              <a:t>Fossa rudimentar; Vala; Direto para o rio, lago ou mar; Outra forma]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Saneamento: abastecimento de água, escoamento do esgoto e coleta de lixo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v) servidas por coleta de lixo [V0218: Destino do lixo domiciliar:  </a:t>
            </a:r>
            <a:r>
              <a:rPr lang="pt-BR" sz="2400" dirty="0" smtClean="0">
                <a:solidFill>
                  <a:srgbClr val="FF0000"/>
                </a:solidFill>
              </a:rPr>
              <a:t>Coletado diretamente; Coletado indiretamente</a:t>
            </a:r>
            <a:r>
              <a:rPr lang="pt-BR" sz="2400" dirty="0" smtClean="0"/>
              <a:t>; Queimado ou enterrado na propriedade; Jogado em terreno baldio ou logradouro; Jogado em rio, lago ou mar; Outro destino]</a:t>
            </a:r>
          </a:p>
          <a:p>
            <a:r>
              <a:rPr lang="pt-BR" sz="2400" dirty="0" smtClean="0"/>
              <a:t>Dois indicadores sintéticos de saneamento: 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menos rigoroso: existência de água e escoadouro adequado de esgoto;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mais rigoroso, que, além do esgotamento adequado, exige água de rede geral e coleta de lixo.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e telefone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500" dirty="0" smtClean="0"/>
              <a:t>Foram  calculadas  as  proporções  de  famílias  e  de  pessoas  em  famílias  residindo  em domicílios: </a:t>
            </a:r>
          </a:p>
          <a:p>
            <a:r>
              <a:rPr lang="pt-BR" sz="2500" dirty="0" smtClean="0"/>
              <a:t>com energia elétrica para iluminação [</a:t>
            </a:r>
            <a:r>
              <a:rPr lang="pt-BR" sz="2400" dirty="0" smtClean="0"/>
              <a:t>V0219: Forma de iluminação do domicílio: </a:t>
            </a:r>
            <a:r>
              <a:rPr lang="pt-BR" sz="2400" dirty="0" smtClean="0">
                <a:solidFill>
                  <a:srgbClr val="FF0000"/>
                </a:solidFill>
              </a:rPr>
              <a:t>Elétrica (de rede, gerador, solar);</a:t>
            </a:r>
            <a:r>
              <a:rPr lang="pt-BR" sz="2400" dirty="0" smtClean="0"/>
              <a:t> Óleo, querosene ou gás de botijão; </a:t>
            </a:r>
          </a:p>
          <a:p>
            <a:r>
              <a:rPr lang="pt-BR" sz="2500" dirty="0" smtClean="0"/>
              <a:t>com fogão a gás ou elétrico [</a:t>
            </a:r>
            <a:r>
              <a:rPr lang="pt-BR" sz="2400" dirty="0" smtClean="0"/>
              <a:t>V0221: Tem fogão de duas ou mais bocas: Sim; Não; V0222: Tem fogão de uma boca: Sim; Não; V0223: Tipo de combustível utilizado no fogão: </a:t>
            </a:r>
            <a:r>
              <a:rPr lang="pt-BR" sz="2400" dirty="0" smtClean="0">
                <a:solidFill>
                  <a:srgbClr val="FF0000"/>
                </a:solidFill>
              </a:rPr>
              <a:t>Gás de botijão; Gás canalizado</a:t>
            </a:r>
            <a:r>
              <a:rPr lang="pt-BR" sz="2400" dirty="0" smtClean="0"/>
              <a:t>; Lenha; Carvão; </a:t>
            </a:r>
            <a:r>
              <a:rPr lang="pt-BR" sz="2400" dirty="0" smtClean="0">
                <a:solidFill>
                  <a:srgbClr val="FF0000"/>
                </a:solidFill>
              </a:rPr>
              <a:t>Energia elétrica</a:t>
            </a:r>
            <a:r>
              <a:rPr lang="pt-BR" sz="2400" dirty="0" smtClean="0"/>
              <a:t>; Outro combustível]</a:t>
            </a:r>
            <a:endParaRPr lang="pt-BR" sz="2500" dirty="0" smtClean="0"/>
          </a:p>
          <a:p>
            <a:r>
              <a:rPr lang="pt-BR" sz="2500" dirty="0" smtClean="0"/>
              <a:t>com telefone  fixo [</a:t>
            </a:r>
            <a:r>
              <a:rPr lang="pt-BR" sz="2400" dirty="0" smtClean="0"/>
              <a:t>V2020: Tem telefone fixo convencional: Sim; Não]</a:t>
            </a:r>
          </a:p>
          <a:p>
            <a:r>
              <a:rPr lang="pt-BR" sz="2500" dirty="0" smtClean="0"/>
              <a:t>com ao  menos  um  morador  que possui  telefone  celular [</a:t>
            </a:r>
            <a:r>
              <a:rPr lang="pt-BR" sz="2400" dirty="0" smtClean="0"/>
              <a:t>V0220: Tem telefone móvel celular 2 Sim 4 Não]</a:t>
            </a:r>
            <a:endParaRPr lang="pt-BR" sz="2500" dirty="0" smtClean="0"/>
          </a:p>
          <a:p>
            <a:r>
              <a:rPr lang="pt-BR" sz="2500" dirty="0" smtClean="0"/>
              <a:t>também  foi construído um indicador da presença de telefone fixo </a:t>
            </a:r>
            <a:r>
              <a:rPr lang="pt-BR" sz="2500" u="sng" dirty="0" smtClean="0"/>
              <a:t>ou</a:t>
            </a:r>
            <a:r>
              <a:rPr lang="pt-BR" sz="2500" dirty="0" smtClean="0"/>
              <a:t> celular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Bens de consumo duráveis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Foram  criados  indicadores  da  presença  dos  seguintes  bens  de  consumo  duráveis no  domicílio: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fogão  (uma  ou  mais  bocas); 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geladeira  (uma  ou  duas  portas) [V0228: Tem geladeira];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rádio [V0225: Tem rádio];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televisão (colorida ou não) [V0226: Tem televisão em cores; V0227: Tem televisão em preto e branco];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máquina de lavar roupas [V0230: Tem máquina de lavar roupa]; e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computador [V0231: Tem microcomputador]. </a:t>
            </a:r>
          </a:p>
          <a:p>
            <a:endParaRPr lang="pt-BR" dirty="0" smtClean="0"/>
          </a:p>
          <a:p>
            <a:r>
              <a:rPr lang="pt-BR" dirty="0" smtClean="0"/>
              <a:t>três  indicadores  sintéticos: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fogão e geladeira; 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o anterior mais rádio e televisão; e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o anterior mais máquina de lavar roupas.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Níveis de desagregação geográfica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por macrorregiões – Norte, Nordeste, Sudeste, Sul e Centro-Oeste –, e sua desagregação de acordo com tamanho da população municipal (municípios grandes ou pequenos) e situação censitária (rural ou urbana)</a:t>
            </a:r>
          </a:p>
          <a:p>
            <a:r>
              <a:rPr lang="pt-BR" sz="2500" dirty="0" smtClean="0"/>
              <a:t>V4107   Código de área censitária: Região Metropolitana; Autorrepresentativo; Não autorrepresentativo.</a:t>
            </a:r>
          </a:p>
          <a:p>
            <a:r>
              <a:rPr lang="pt-BR" sz="2500" dirty="0" smtClean="0"/>
              <a:t>V4105   Código de situação censitária: (1 ao 3) URBANA e (4 ao 8) RURAL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88640"/>
            <a:ext cx="921499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6024" y="4365104"/>
            <a:ext cx="8748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Notem: De 2004 a 2009, a população total cresceu, mas apenas a não pobre a </a:t>
            </a:r>
            <a:r>
              <a:rPr lang="pt-BR" sz="2200" dirty="0" smtClean="0"/>
              <a:t>acompanhou... ; Melhorou mas ainda há muitas pessoas vivendo com renda aquém do necessário...;Priorizar na análise, as taxas ao invés dos números absolutos... por exemplo, tem uma parte das famílias q não estão nos dados acima por não terem declarado renda...; cuidado na interpretação... os números são os números finais da mobilidade...</a:t>
            </a:r>
            <a:endParaRPr lang="pt-BR" sz="2200" dirty="0"/>
          </a:p>
        </p:txBody>
      </p:sp>
      <p:sp>
        <p:nvSpPr>
          <p:cNvPr id="7" name="Retângulo 6"/>
          <p:cNvSpPr/>
          <p:nvPr/>
        </p:nvSpPr>
        <p:spPr>
          <a:xfrm>
            <a:off x="7164288" y="2019283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470496" y="2018336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164288" y="3312748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455748" y="329973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164288" y="170080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4624"/>
            <a:ext cx="9252520" cy="44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79512" y="4797152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salário mínimo do ano – R$ 260,00 em 2004, e R$ 465,00 em 2009;</a:t>
            </a:r>
          </a:p>
          <a:p>
            <a:r>
              <a:rPr lang="pt-BR" dirty="0" smtClean="0"/>
              <a:t>Foram considerados BPC todas as outras rendas (variável V1273) cujo valor era igual a um salário mínimo do ano. </a:t>
            </a:r>
          </a:p>
          <a:p>
            <a:r>
              <a:rPr lang="pt-BR" dirty="0" smtClean="0"/>
              <a:t>Foram computadas como benefícios do PBF todas as outras rendas (V1273) nos domicílios em que sua soma era menor ou igual ao valor máximo de benefícios do PBF no ano – R$ 95,00 em 2004, e R$ 200,00 em 2009.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23528" y="2822493"/>
            <a:ext cx="856895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1520" y="1916832"/>
            <a:ext cx="864096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Temas abordados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tamanho de cada estrato;</a:t>
            </a:r>
          </a:p>
          <a:p>
            <a:r>
              <a:rPr lang="pt-BR" dirty="0" smtClean="0"/>
              <a:t>composição da renda;</a:t>
            </a:r>
          </a:p>
          <a:p>
            <a:r>
              <a:rPr lang="pt-BR" dirty="0" smtClean="0"/>
              <a:t>inserção da população em  idade  ativa  no  mercado  de  trabalho;</a:t>
            </a:r>
          </a:p>
          <a:p>
            <a:r>
              <a:rPr lang="pt-BR" dirty="0" smtClean="0"/>
              <a:t>características  demográficas (entre elas, escolaridade)</a:t>
            </a:r>
          </a:p>
          <a:p>
            <a:r>
              <a:rPr lang="pt-BR" dirty="0" smtClean="0"/>
              <a:t>saneamento das moradias;</a:t>
            </a:r>
          </a:p>
          <a:p>
            <a:r>
              <a:rPr lang="pt-BR" dirty="0" smtClean="0"/>
              <a:t>fontes de energia para iluminação e preparo dos alimentos; </a:t>
            </a:r>
          </a:p>
          <a:p>
            <a:r>
              <a:rPr lang="pt-BR" dirty="0" smtClean="0"/>
              <a:t>acesso à telefonia;</a:t>
            </a:r>
          </a:p>
          <a:p>
            <a:r>
              <a:rPr lang="pt-BR" dirty="0" smtClean="0"/>
              <a:t>posse de bens de consumo duráveis; e </a:t>
            </a:r>
          </a:p>
          <a:p>
            <a:r>
              <a:rPr lang="pt-BR" dirty="0" smtClean="0"/>
              <a:t>distribuição espacial. </a:t>
            </a:r>
          </a:p>
          <a:p>
            <a:r>
              <a:rPr lang="pt-BR" dirty="0" smtClean="0"/>
              <a:t>também apresenta-se uma classificação dos tipos de famílias mais frequentes na extrema pobreza.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tabela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O trabalho remunerado por </a:t>
            </a:r>
            <a:r>
              <a:rPr lang="pt-BR" dirty="0" smtClean="0"/>
              <a:t>menos </a:t>
            </a:r>
            <a:r>
              <a:rPr lang="pt-BR" dirty="0"/>
              <a:t>de um salário mínimo já era e continuou a ser a principal fonte da renda </a:t>
            </a:r>
            <a:r>
              <a:rPr lang="pt-BR" dirty="0" smtClean="0"/>
              <a:t>dos extremamente </a:t>
            </a:r>
            <a:r>
              <a:rPr lang="pt-BR" dirty="0"/>
              <a:t>pobres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As </a:t>
            </a:r>
            <a:r>
              <a:rPr lang="pt-BR" dirty="0"/>
              <a:t>fontes vinculadas ao salário mínimo, trabalho </a:t>
            </a:r>
            <a:r>
              <a:rPr lang="pt-BR" dirty="0" smtClean="0"/>
              <a:t>e previdência</a:t>
            </a:r>
            <a:r>
              <a:rPr lang="pt-BR" dirty="0"/>
              <a:t>, perderam importância, pois sua valorização real foi de tal ordem a tornar </a:t>
            </a:r>
            <a:r>
              <a:rPr lang="pt-BR" dirty="0" smtClean="0"/>
              <a:t>improvável</a:t>
            </a:r>
            <a:r>
              <a:rPr lang="pt-BR" dirty="0"/>
              <a:t>, em 2009, que uma pessoa recebendo salário mínimo estivesse na extrema </a:t>
            </a:r>
            <a:r>
              <a:rPr lang="pt-BR" dirty="0" smtClean="0"/>
              <a:t>pobreza</a:t>
            </a:r>
            <a:r>
              <a:rPr lang="pt-BR" dirty="0"/>
              <a:t>, a não ser que sua família tivesse muitos dependentes. </a:t>
            </a:r>
            <a:endParaRPr lang="pt-BR" dirty="0" smtClean="0"/>
          </a:p>
          <a:p>
            <a:r>
              <a:rPr lang="pt-BR" dirty="0" smtClean="0"/>
              <a:t>Pessoas </a:t>
            </a:r>
            <a:r>
              <a:rPr lang="pt-BR" dirty="0"/>
              <a:t>na extrema </a:t>
            </a:r>
            <a:r>
              <a:rPr lang="pt-BR" dirty="0" smtClean="0"/>
              <a:t>pobreza recebendo </a:t>
            </a:r>
            <a:r>
              <a:rPr lang="pt-BR" dirty="0"/>
              <a:t>mais do que um salário mínimo por seu trabalho ou da previdência se tornaram </a:t>
            </a:r>
            <a:r>
              <a:rPr lang="pt-BR" dirty="0" smtClean="0"/>
              <a:t>ainda </a:t>
            </a:r>
            <a:r>
              <a:rPr lang="pt-BR" dirty="0"/>
              <a:t>mais improváveis</a:t>
            </a:r>
            <a:r>
              <a:rPr lang="pt-BR" dirty="0" smtClean="0"/>
              <a:t>.</a:t>
            </a:r>
          </a:p>
          <a:p>
            <a:r>
              <a:rPr lang="pt-BR" dirty="0"/>
              <a:t>A grande mudança na composição da renda dos extremamente pobres é o </a:t>
            </a:r>
            <a:r>
              <a:rPr lang="pt-BR" dirty="0" smtClean="0"/>
              <a:t>aumento </a:t>
            </a:r>
            <a:r>
              <a:rPr lang="pt-BR" dirty="0"/>
              <a:t>do peso das transferências, que respondiam por </a:t>
            </a:r>
            <a:r>
              <a:rPr lang="pt-BR" dirty="0" smtClean="0"/>
              <a:t>15% </a:t>
            </a:r>
            <a:r>
              <a:rPr lang="pt-BR" dirty="0"/>
              <a:t>da renda, em 2004, e </a:t>
            </a:r>
            <a:r>
              <a:rPr lang="pt-BR" dirty="0" smtClean="0"/>
              <a:t>chegaram </a:t>
            </a:r>
            <a:r>
              <a:rPr lang="pt-BR" dirty="0"/>
              <a:t>a 39% da renda dos extremamente pobres em 2009</a:t>
            </a:r>
            <a:r>
              <a:rPr lang="pt-BR" dirty="0" smtClean="0"/>
              <a:t>.</a:t>
            </a:r>
          </a:p>
          <a:p>
            <a:r>
              <a:rPr lang="pt-BR" dirty="0"/>
              <a:t>Entre os pobres, cresce o peso do trabalho remunerado por menos de um salário </a:t>
            </a:r>
            <a:r>
              <a:rPr lang="pt-BR" dirty="0" smtClean="0"/>
              <a:t>mínimo </a:t>
            </a:r>
            <a:r>
              <a:rPr lang="pt-BR" dirty="0"/>
              <a:t>e das transferências, cuja fatia da renda do estrato dobra de 2004 para </a:t>
            </a:r>
            <a:r>
              <a:rPr lang="pt-BR" dirty="0" smtClean="0"/>
              <a:t>2009, indo </a:t>
            </a:r>
            <a:r>
              <a:rPr lang="pt-BR" dirty="0"/>
              <a:t>de 7% para 14% da renda dos pobres. </a:t>
            </a:r>
          </a:p>
        </p:txBody>
      </p:sp>
    </p:spTree>
    <p:extLst>
      <p:ext uri="{BB962C8B-B14F-4D97-AF65-F5344CB8AC3E}">
        <p14:creationId xmlns:p14="http://schemas.microsoft.com/office/powerpoint/2010/main" val="3566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1"/>
            <a:ext cx="9108504" cy="54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369248" y="342900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752148" y="3429000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135048" y="3415984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95536" y="56612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Convém ressaltar que esses números se encontram subestimados em </a:t>
            </a:r>
          </a:p>
          <a:p>
            <a:r>
              <a:rPr lang="pt-BR" dirty="0"/>
              <a:t>relação aos registros administrativos (SOUZA, 2010).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484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5496" y="494116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PIA: considera apenas as pessoas de 16 a 64 anos de idade; exclui na faixa dos 16 aos 24 os que estudavam.</a:t>
            </a:r>
          </a:p>
          <a:p>
            <a:r>
              <a:rPr lang="pt-BR" dirty="0" smtClean="0"/>
              <a:t>Produtores  agrícolas  = trabalhadores  autônomos,  não  remunerados  ou  engajados  na  produção para autoconsumo que trabalham nesse  setor  de  atividade.</a:t>
            </a:r>
          </a:p>
          <a:p>
            <a:r>
              <a:rPr lang="pt-BR" dirty="0" smtClean="0"/>
              <a:t>Os empreendedores englobam esses mesmos trabalhadores autônomos ou não remunerados, mas em setores não agrícolas.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907704" y="3212976"/>
            <a:ext cx="56166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39"/>
            <a:ext cx="9036496" cy="61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6228184" y="3284984"/>
            <a:ext cx="12241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475656" y="3284984"/>
            <a:ext cx="12241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059832" y="3284984"/>
            <a:ext cx="122413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0" y="116632"/>
            <a:ext cx="9071670" cy="45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>
          <a:xfrm>
            <a:off x="4572000" y="1700808"/>
            <a:ext cx="936104" cy="27363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16632"/>
            <a:ext cx="9036496" cy="48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572000" y="1700808"/>
            <a:ext cx="4572000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" y="56782"/>
            <a:ext cx="9100750" cy="54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95536" y="2492896"/>
            <a:ext cx="84969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2882432"/>
            <a:ext cx="84969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9108504" cy="448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7452320" y="1988840"/>
            <a:ext cx="93610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524328" y="3545252"/>
            <a:ext cx="93610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016" y="260648"/>
            <a:ext cx="9324528" cy="580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51520" y="616704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Atendimento escolar = total de matrículas na escola com idade i / total de crianças com idade i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131840" y="4005064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4624"/>
            <a:ext cx="934168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39552" y="537321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Escolaridade XYZ = total de matrículas </a:t>
            </a:r>
            <a:r>
              <a:rPr lang="pt-BR" u="sng" dirty="0" smtClean="0"/>
              <a:t>com idade i </a:t>
            </a:r>
            <a:r>
              <a:rPr lang="pt-BR" dirty="0" smtClean="0"/>
              <a:t>no nível de ensino j / total de crianças com </a:t>
            </a:r>
            <a:r>
              <a:rPr lang="pt-BR" u="sng" dirty="0" smtClean="0"/>
              <a:t>idade i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Elipse 1"/>
          <p:cNvSpPr/>
          <p:nvPr/>
        </p:nvSpPr>
        <p:spPr>
          <a:xfrm>
            <a:off x="3334009" y="2232574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317421" y="2739363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331276" y="3473298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334009" y="3689322"/>
            <a:ext cx="415460" cy="315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644008" y="3689322"/>
            <a:ext cx="415460" cy="315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884732" y="3689322"/>
            <a:ext cx="415460" cy="315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180876" y="3689322"/>
            <a:ext cx="415460" cy="315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364452" y="4437112"/>
            <a:ext cx="415460" cy="3157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732604" y="4437112"/>
            <a:ext cx="415460" cy="3157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940152" y="4437112"/>
            <a:ext cx="415460" cy="3157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180876" y="4437112"/>
            <a:ext cx="415460" cy="3157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da pobreza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“... </a:t>
            </a:r>
            <a:r>
              <a:rPr lang="pt-BR" i="1" dirty="0" smtClean="0"/>
              <a:t>serve  para  descrever  quais  são  as  características  da  população pobre; </a:t>
            </a:r>
          </a:p>
          <a:p>
            <a:r>
              <a:rPr lang="pt-BR" i="1" dirty="0" smtClean="0"/>
              <a:t>descrever suas privações em outras dimensões que não a renda; ..., bem como verificar em quais dimensões suas privações são compartilhadas com a população não pobre e a diferença na intensidade destas. </a:t>
            </a:r>
          </a:p>
          <a:p>
            <a:r>
              <a:rPr lang="pt-BR" i="1" dirty="0" smtClean="0"/>
              <a:t>Este  perfil  pode  </a:t>
            </a:r>
            <a:r>
              <a:rPr lang="pt-BR" i="1" u="sng" dirty="0" smtClean="0"/>
              <a:t>orientar  os  formuladores  de  políticas  a  estabelecer  prioridades</a:t>
            </a:r>
            <a:r>
              <a:rPr lang="pt-BR" i="1" dirty="0" smtClean="0"/>
              <a:t>,  ao mostrar quais são as dimensões do bem-estar em que os pobres estão em situação mais desvantajosa e quais são as características dos pobres que requerem maior atenção ou que podem ser aproveitadas em prol da maior efetividade no combate à pobreza...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822" y="44624"/>
            <a:ext cx="9312342" cy="46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4624"/>
            <a:ext cx="9505056" cy="44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486916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adequação  da ocupação = 1 se o imóvel é próprio quitado em lote próprio, ou se a prestação ou o aluguel não comprometem mais de um terço da renda domiciliar.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195" y="44624"/>
            <a:ext cx="958772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539552" y="429309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adequado = se as paredes e o telhado são feitos de materiais duráveis; se conta com canalização interna de água e banheiro exclusivo; e se a densidade habitacional é igual ou inferior a três habitantes por dormitório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6632"/>
            <a:ext cx="9289032" cy="483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23528" y="52292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Adequado = presença de acesso a banheiro com esgotamento adequado e abastecimento de água, independentemente da origem; e adicionalmente que a água seja de rede geral e que haja coleta de lixo regular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9057340" cy="348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4624"/>
            <a:ext cx="9433048" cy="46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Usem os indicadores apresentados para caracterizar os estados que </a:t>
            </a:r>
            <a:r>
              <a:rPr lang="pt-BR" dirty="0" err="1" smtClean="0"/>
              <a:t>vcs</a:t>
            </a:r>
            <a:r>
              <a:rPr lang="pt-BR" dirty="0" smtClean="0"/>
              <a:t> escolheram...</a:t>
            </a:r>
          </a:p>
          <a:p>
            <a:r>
              <a:rPr lang="pt-BR" dirty="0" smtClean="0"/>
              <a:t>Não precisa fazer tudo... É só para inspirar! </a:t>
            </a:r>
            <a:r>
              <a:rPr lang="pt-BR" smtClean="0">
                <a:sym typeface="Wingdings" pitchFamily="2" charset="2"/>
              </a:rPr>
              <a:t>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Perfil da pobreza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500" dirty="0" smtClean="0"/>
              <a:t>“...,  </a:t>
            </a:r>
            <a:r>
              <a:rPr lang="pt-BR" sz="2500" i="1" dirty="0" smtClean="0"/>
              <a:t>a comparação de perfis de pobreza elaborados com os mesmos indicadores em momentos diferentes  pode  funcionar  como  uma  </a:t>
            </a:r>
            <a:r>
              <a:rPr lang="pt-BR" sz="2500" i="1" u="sng" dirty="0" smtClean="0"/>
              <a:t>avaliação  geral</a:t>
            </a:r>
            <a:r>
              <a:rPr lang="pt-BR" sz="2500" i="1" dirty="0" smtClean="0"/>
              <a:t>.  </a:t>
            </a:r>
          </a:p>
          <a:p>
            <a:r>
              <a:rPr lang="pt-BR" sz="2500" i="1" dirty="0" smtClean="0"/>
              <a:t>Tal  comparação  permite identificar em quais dimensões houve melhor desempenho da sociedade em aprimorar as condições de vida dos pobres, e bem como aquelas em que houve pouco avanço ou mesmo retrocesso. </a:t>
            </a:r>
          </a:p>
          <a:p>
            <a:r>
              <a:rPr lang="pt-BR" sz="2500" i="1" dirty="0" smtClean="0"/>
              <a:t>Este conhecimento pode ajudar os formuladores de política social a distinguir os programas e as ações que contribuíram para aumentar o bem-estar.”</a:t>
            </a:r>
            <a:endParaRPr lang="pt-BR" sz="2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Trabalha com as </a:t>
            </a:r>
            <a:r>
              <a:rPr lang="pt-BR" dirty="0" err="1" smtClean="0"/>
              <a:t>PNAD’s</a:t>
            </a:r>
            <a:r>
              <a:rPr lang="pt-BR" dirty="0" smtClean="0"/>
              <a:t> de 2004 e 2009.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As  estimativas  de  população  de  domicílios  ou  de  pessoas  com  determinadas características  são  obtidas  mediante  o  emprego  dos  fatores  de  expansão  da  amostra (pesos).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parêntese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err="1" smtClean="0"/>
              <a:t>Pnad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pesquisa amostral</a:t>
            </a:r>
          </a:p>
          <a:p>
            <a:r>
              <a:rPr lang="pt-BR" dirty="0" smtClean="0">
                <a:sym typeface="Wingdings" pitchFamily="2" charset="2"/>
              </a:rPr>
              <a:t>São coletadas informações de uma amostra </a:t>
            </a:r>
            <a:r>
              <a:rPr lang="pt-BR" i="1" dirty="0" smtClean="0">
                <a:sym typeface="Wingdings" pitchFamily="2" charset="2"/>
              </a:rPr>
              <a:t>estratificada</a:t>
            </a:r>
            <a:r>
              <a:rPr lang="pt-BR" dirty="0" smtClean="0">
                <a:sym typeface="Wingdings" pitchFamily="2" charset="2"/>
              </a:rPr>
              <a:t> de domicílios que é representativa para a unidade da federação (com seus </a:t>
            </a:r>
            <a:r>
              <a:rPr lang="pt-BR" i="1" dirty="0" smtClean="0">
                <a:sym typeface="Wingdings" pitchFamily="2" charset="2"/>
              </a:rPr>
              <a:t>recortes</a:t>
            </a:r>
            <a:r>
              <a:rPr lang="pt-BR" dirty="0" smtClean="0">
                <a:sym typeface="Wingdings" pitchFamily="2" charset="2"/>
              </a:rPr>
              <a:t>)</a:t>
            </a:r>
          </a:p>
          <a:p>
            <a:r>
              <a:rPr lang="pt-BR" i="1" dirty="0" smtClean="0"/>
              <a:t>Estratificada</a:t>
            </a:r>
            <a:r>
              <a:rPr lang="pt-BR" dirty="0" smtClean="0"/>
              <a:t> por município e setor censitário – base para os tamanhos vem dos Censos Populacionais. </a:t>
            </a:r>
          </a:p>
          <a:p>
            <a:r>
              <a:rPr lang="pt-BR" dirty="0" smtClean="0"/>
              <a:t>V4611   Peso do domicílio = Igual ao peso da pessoa de referência do domicílio</a:t>
            </a:r>
          </a:p>
          <a:p>
            <a:r>
              <a:rPr lang="pt-BR" dirty="0" smtClean="0"/>
              <a:t>Pesos entre as pessoas de um mesmo domicílio não são necessariamente iguais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pt-BR" dirty="0" smtClean="0"/>
              <a:t>Em  muitos  domicílios,  </a:t>
            </a:r>
            <a:r>
              <a:rPr lang="pt-BR" dirty="0" smtClean="0"/>
              <a:t>acontece de </a:t>
            </a:r>
            <a:r>
              <a:rPr lang="pt-BR" dirty="0" smtClean="0"/>
              <a:t>nenhum  </a:t>
            </a:r>
            <a:r>
              <a:rPr lang="pt-BR" dirty="0" smtClean="0"/>
              <a:t>morador  </a:t>
            </a:r>
            <a:r>
              <a:rPr lang="pt-BR" dirty="0" smtClean="0"/>
              <a:t>declarar ter tido  </a:t>
            </a:r>
            <a:r>
              <a:rPr lang="pt-BR" dirty="0" smtClean="0"/>
              <a:t>renda  durante  o  período  de referência  da  pesquisa.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Entre  os  domicílios  com  renda  zero,  muitos  não têm perfil de renda zero: têm bens de consumo como computador e máquina de lavar roupas, bem como população em idade ativa mais educada do que a média nacional, </a:t>
            </a:r>
            <a:r>
              <a:rPr lang="pt-BR" i="1" dirty="0" smtClean="0"/>
              <a:t>características que sugerem não ser a ausência de renda um indicador de extrema pobreza</a:t>
            </a:r>
            <a:r>
              <a:rPr lang="pt-BR" dirty="0" smtClean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Esses domicílios são identificados e tratados: têm renda imputada igual a média da renda domiciliar per capita do seu estrato (de acordo com suas características)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Para garantir a análise de decomposição por fontes, a renda domiciliar per capita imputada é atribuída ao trabalho da pessoa de referência do domicílio.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24744"/>
            <a:ext cx="9713832" cy="545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3097</Words>
  <Application>Microsoft Office PowerPoint</Application>
  <PresentationFormat>Apresentação na tela (4:3)</PresentationFormat>
  <Paragraphs>173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PERFIL DA POBREZA NO BRASIL  E SUA EVOLUÇÃO NO PERÍODO 2004-2009</vt:lpstr>
      <vt:lpstr>Ideia básica</vt:lpstr>
      <vt:lpstr>Temas abordados</vt:lpstr>
      <vt:lpstr>Perfil da pobreza</vt:lpstr>
      <vt:lpstr>Perfil da pobreza</vt:lpstr>
      <vt:lpstr>Observações</vt:lpstr>
      <vt:lpstr>parêntese</vt:lpstr>
      <vt:lpstr>observações</vt:lpstr>
      <vt:lpstr>observações</vt:lpstr>
      <vt:lpstr>Definições</vt:lpstr>
      <vt:lpstr>Fontes da renda domiciliar</vt:lpstr>
      <vt:lpstr>Detalhes</vt:lpstr>
      <vt:lpstr>Benefício de Prestação Continuada</vt:lpstr>
      <vt:lpstr>Benefício de Prestação Continuada</vt:lpstr>
      <vt:lpstr>População em Idade Ativa</vt:lpstr>
      <vt:lpstr>Características de interesse</vt:lpstr>
      <vt:lpstr>Educação</vt:lpstr>
      <vt:lpstr>Educação</vt:lpstr>
      <vt:lpstr>Condições de moradia</vt:lpstr>
      <vt:lpstr>Condição de ocupação</vt:lpstr>
      <vt:lpstr>Qualidade da moradia</vt:lpstr>
      <vt:lpstr>Qualidade da moradia</vt:lpstr>
      <vt:lpstr>Saneamento: abastecimento de água, escoamento do esgoto e coleta de lixo</vt:lpstr>
      <vt:lpstr>Saneamento: abastecimento de água, escoamento do esgoto e coleta de lixo</vt:lpstr>
      <vt:lpstr>Energia e telefone</vt:lpstr>
      <vt:lpstr>Bens de consumo duráveis</vt:lpstr>
      <vt:lpstr>Níveis de desagregação geográfica</vt:lpstr>
      <vt:lpstr>Apresentação do PowerPoint</vt:lpstr>
      <vt:lpstr>Apresentação do PowerPoint</vt:lpstr>
      <vt:lpstr>Análise tabela 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Trabalho</vt:lpstr>
    </vt:vector>
  </TitlesOfParts>
  <Company>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DA POBREZA NO BRASIL  E SUA EVOLUÇÃO NO PERÍODO 2004-2009</dc:title>
  <dc:creator>elaine</dc:creator>
  <cp:lastModifiedBy>User</cp:lastModifiedBy>
  <cp:revision>72</cp:revision>
  <dcterms:created xsi:type="dcterms:W3CDTF">2015-03-27T21:21:29Z</dcterms:created>
  <dcterms:modified xsi:type="dcterms:W3CDTF">2016-04-11T18:50:19Z</dcterms:modified>
</cp:coreProperties>
</file>