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5"/>
  </p:notesMasterIdLst>
  <p:sldIdLst>
    <p:sldId id="256" r:id="rId2"/>
    <p:sldId id="258" r:id="rId3"/>
    <p:sldId id="299" r:id="rId4"/>
    <p:sldId id="300" r:id="rId5"/>
    <p:sldId id="301" r:id="rId6"/>
    <p:sldId id="302" r:id="rId7"/>
    <p:sldId id="304" r:id="rId8"/>
    <p:sldId id="314" r:id="rId9"/>
    <p:sldId id="321" r:id="rId10"/>
    <p:sldId id="315" r:id="rId11"/>
    <p:sldId id="306" r:id="rId12"/>
    <p:sldId id="320" r:id="rId13"/>
    <p:sldId id="316" r:id="rId14"/>
    <p:sldId id="317" r:id="rId15"/>
    <p:sldId id="318" r:id="rId16"/>
    <p:sldId id="319" r:id="rId17"/>
    <p:sldId id="305" r:id="rId18"/>
    <p:sldId id="323" r:id="rId19"/>
    <p:sldId id="324" r:id="rId20"/>
    <p:sldId id="309" r:id="rId21"/>
    <p:sldId id="322" r:id="rId22"/>
    <p:sldId id="313" r:id="rId23"/>
    <p:sldId id="298" r:id="rId24"/>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enhum Estilo, Grade de Tabe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93D81CF-94F2-401A-BA57-92F5A7B2D0C5}" styleName="Estilo Médio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16DA210-FB5B-4158-B5E0-FEB733F419BA}" styleName="Estilo Cl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Estilo Claro 3 - Ênfase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84E427A-3D55-4303-BF80-6455036E1DE7}" styleName="Estilo com Tema 1 - Ênfase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Marcelo\Documents\Professor\ExcelCustos\Cap09\Cap&#237;tulo%209%20-%20figura%209.23.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Marcelo\Documents\Professor\ExcelCustos\Cap09\Cap&#237;tulo%209%20-%20figura%209.23.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Marcelo\Documents\Professor\ExcelCustos\Cap09\Cap&#237;tulo%209%20-%20figura%209.23.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Marcelo\Documents\Professor\ExcelCustos\Cap09\Cap&#237;tulo%209%20-%20figura%209.22.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Marcelo\Documents\Professor\ExcelCustos\Cap09\Cap&#237;tulo%209%20-%20figura%209.22.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420612813370473"/>
          <c:y val="0.13333400107172011"/>
          <c:w val="0.62116991643454034"/>
          <c:h val="0.63590062049589591"/>
        </c:manualLayout>
      </c:layout>
      <c:lineChart>
        <c:grouping val="standard"/>
        <c:varyColors val="0"/>
        <c:ser>
          <c:idx val="0"/>
          <c:order val="0"/>
          <c:tx>
            <c:strRef>
              <c:f>'Média Móvel, Vendas'!$A$1</c:f>
              <c:strCache>
                <c:ptCount val="1"/>
                <c:pt idx="0">
                  <c:v>Volume de Vendas</c:v>
                </c:pt>
              </c:strCache>
            </c:strRef>
          </c:tx>
          <c:spPr>
            <a:ln w="12700">
              <a:solidFill>
                <a:srgbClr val="000080"/>
              </a:solidFill>
              <a:prstDash val="solid"/>
            </a:ln>
          </c:spPr>
          <c:marker>
            <c:symbol val="diamond"/>
            <c:size val="5"/>
            <c:spPr>
              <a:solidFill>
                <a:srgbClr val="000080"/>
              </a:solidFill>
              <a:ln>
                <a:solidFill>
                  <a:srgbClr val="000080"/>
                </a:solidFill>
                <a:prstDash val="solid"/>
              </a:ln>
            </c:spPr>
          </c:marker>
          <c:val>
            <c:numRef>
              <c:f>'Média Móvel, Vendas'!$A$2:$A$16</c:f>
              <c:numCache>
                <c:formatCode>General</c:formatCode>
                <c:ptCount val="15"/>
                <c:pt idx="0">
                  <c:v>68</c:v>
                </c:pt>
                <c:pt idx="1">
                  <c:v>60</c:v>
                </c:pt>
                <c:pt idx="2">
                  <c:v>74</c:v>
                </c:pt>
                <c:pt idx="3">
                  <c:v>63</c:v>
                </c:pt>
                <c:pt idx="4">
                  <c:v>52</c:v>
                </c:pt>
                <c:pt idx="5">
                  <c:v>34</c:v>
                </c:pt>
                <c:pt idx="6">
                  <c:v>27</c:v>
                </c:pt>
                <c:pt idx="7">
                  <c:v>38</c:v>
                </c:pt>
                <c:pt idx="8">
                  <c:v>41</c:v>
                </c:pt>
                <c:pt idx="9">
                  <c:v>75</c:v>
                </c:pt>
                <c:pt idx="10">
                  <c:v>70</c:v>
                </c:pt>
                <c:pt idx="11">
                  <c:v>72</c:v>
                </c:pt>
                <c:pt idx="12">
                  <c:v>70</c:v>
                </c:pt>
                <c:pt idx="13">
                  <c:v>60</c:v>
                </c:pt>
                <c:pt idx="14">
                  <c:v>64</c:v>
                </c:pt>
              </c:numCache>
            </c:numRef>
          </c:val>
          <c:smooth val="0"/>
        </c:ser>
        <c:ser>
          <c:idx val="1"/>
          <c:order val="1"/>
          <c:tx>
            <c:strRef>
              <c:f>'Média Móvel, Vendas'!$B$1</c:f>
              <c:strCache>
                <c:ptCount val="1"/>
                <c:pt idx="0">
                  <c:v>Média Móvel (k = 2)</c:v>
                </c:pt>
              </c:strCache>
            </c:strRef>
          </c:tx>
          <c:spPr>
            <a:ln w="12700">
              <a:solidFill>
                <a:srgbClr val="FF00FF"/>
              </a:solidFill>
              <a:prstDash val="solid"/>
            </a:ln>
          </c:spPr>
          <c:marker>
            <c:symbol val="square"/>
            <c:size val="5"/>
            <c:spPr>
              <a:solidFill>
                <a:srgbClr val="FF00FF"/>
              </a:solidFill>
              <a:ln>
                <a:solidFill>
                  <a:srgbClr val="FF00FF"/>
                </a:solidFill>
                <a:prstDash val="solid"/>
              </a:ln>
            </c:spPr>
          </c:marker>
          <c:val>
            <c:numRef>
              <c:f>'Média Móvel, Vendas'!$B$2:$B$17</c:f>
              <c:numCache>
                <c:formatCode>General</c:formatCode>
                <c:ptCount val="16"/>
                <c:pt idx="2" formatCode="0.00">
                  <c:v>64</c:v>
                </c:pt>
                <c:pt idx="3" formatCode="0.00">
                  <c:v>67</c:v>
                </c:pt>
                <c:pt idx="4" formatCode="0.00">
                  <c:v>68.5</c:v>
                </c:pt>
                <c:pt idx="5" formatCode="0.00">
                  <c:v>57.5</c:v>
                </c:pt>
                <c:pt idx="6" formatCode="0.00">
                  <c:v>43</c:v>
                </c:pt>
                <c:pt idx="7" formatCode="0.00">
                  <c:v>30.5</c:v>
                </c:pt>
                <c:pt idx="8" formatCode="0.00">
                  <c:v>32.5</c:v>
                </c:pt>
                <c:pt idx="9" formatCode="0.00">
                  <c:v>39.5</c:v>
                </c:pt>
                <c:pt idx="10" formatCode="0.00">
                  <c:v>58</c:v>
                </c:pt>
                <c:pt idx="11" formatCode="0.00">
                  <c:v>72.5</c:v>
                </c:pt>
                <c:pt idx="12" formatCode="0.00">
                  <c:v>71</c:v>
                </c:pt>
                <c:pt idx="13" formatCode="0.00">
                  <c:v>71</c:v>
                </c:pt>
                <c:pt idx="14" formatCode="0.00">
                  <c:v>65</c:v>
                </c:pt>
                <c:pt idx="15" formatCode="0.00">
                  <c:v>62</c:v>
                </c:pt>
              </c:numCache>
            </c:numRef>
          </c:val>
          <c:smooth val="0"/>
        </c:ser>
        <c:dLbls>
          <c:showLegendKey val="0"/>
          <c:showVal val="0"/>
          <c:showCatName val="0"/>
          <c:showSerName val="0"/>
          <c:showPercent val="0"/>
          <c:showBubbleSize val="0"/>
        </c:dLbls>
        <c:marker val="1"/>
        <c:smooth val="0"/>
        <c:axId val="1342045200"/>
        <c:axId val="1342043568"/>
      </c:lineChart>
      <c:catAx>
        <c:axId val="1342045200"/>
        <c:scaling>
          <c:orientation val="minMax"/>
        </c:scaling>
        <c:delete val="0"/>
        <c:axPos val="b"/>
        <c:numFmt formatCode="General" sourceLinked="1"/>
        <c:majorTickMark val="out"/>
        <c:minorTickMark val="none"/>
        <c:tickLblPos val="nextTo"/>
        <c:spPr>
          <a:ln w="3175">
            <a:solidFill>
              <a:srgbClr val="000000"/>
            </a:solidFill>
            <a:prstDash val="solid"/>
          </a:ln>
        </c:spPr>
        <c:txPr>
          <a:bodyPr rot="0" vert="horz"/>
          <a:lstStyle/>
          <a:p>
            <a:pPr>
              <a:defRPr/>
            </a:pPr>
            <a:endParaRPr lang="pt-BR"/>
          </a:p>
        </c:txPr>
        <c:crossAx val="1342043568"/>
        <c:crosses val="autoZero"/>
        <c:auto val="1"/>
        <c:lblAlgn val="ctr"/>
        <c:lblOffset val="100"/>
        <c:tickLblSkip val="2"/>
        <c:tickMarkSkip val="1"/>
        <c:noMultiLvlLbl val="0"/>
      </c:catAx>
      <c:valAx>
        <c:axId val="1342043568"/>
        <c:scaling>
          <c:orientation val="minMax"/>
        </c:scaling>
        <c:delete val="0"/>
        <c:axPos val="l"/>
        <c:majorGridlines>
          <c:spPr>
            <a:ln w="3175">
              <a:solidFill>
                <a:srgbClr val="000000"/>
              </a:solidFill>
              <a:prstDash val="solid"/>
            </a:ln>
          </c:spPr>
        </c:majorGridlines>
        <c:numFmt formatCode="General" sourceLinked="1"/>
        <c:majorTickMark val="out"/>
        <c:minorTickMark val="none"/>
        <c:tickLblPos val="nextTo"/>
        <c:spPr>
          <a:ln w="3175">
            <a:solidFill>
              <a:srgbClr val="000000"/>
            </a:solidFill>
            <a:prstDash val="solid"/>
          </a:ln>
        </c:spPr>
        <c:txPr>
          <a:bodyPr rot="0" vert="horz"/>
          <a:lstStyle/>
          <a:p>
            <a:pPr>
              <a:defRPr/>
            </a:pPr>
            <a:endParaRPr lang="pt-BR"/>
          </a:p>
        </c:txPr>
        <c:crossAx val="1342045200"/>
        <c:crosses val="autoZero"/>
        <c:crossBetween val="between"/>
      </c:valAx>
      <c:spPr>
        <a:solidFill>
          <a:srgbClr val="C0C0C0"/>
        </a:solidFill>
        <a:ln w="12700">
          <a:solidFill>
            <a:srgbClr val="808080"/>
          </a:solidFill>
          <a:prstDash val="solid"/>
        </a:ln>
      </c:spPr>
    </c:plotArea>
    <c:legend>
      <c:legendPos val="r"/>
      <c:layout>
        <c:manualLayout>
          <c:xMode val="edge"/>
          <c:yMode val="edge"/>
          <c:x val="0.76601671309192199"/>
          <c:y val="0.28718092538524331"/>
          <c:w val="0.2116991643454039"/>
          <c:h val="0.3282067718688495"/>
        </c:manualLayout>
      </c:layout>
      <c:overlay val="0"/>
      <c:spPr>
        <a:solidFill>
          <a:srgbClr val="FFFFFF"/>
        </a:solidFill>
        <a:ln w="3175">
          <a:solidFill>
            <a:srgbClr val="000000"/>
          </a:solidFill>
          <a:prstDash val="solid"/>
        </a:ln>
      </c:spPr>
    </c:legend>
    <c:plotVisOnly val="1"/>
    <c:dispBlanksAs val="gap"/>
    <c:showDLblsOverMax val="0"/>
  </c:chart>
  <c:spPr>
    <a:solidFill>
      <a:srgbClr val="FFFFFF"/>
    </a:solidFill>
    <a:ln w="3175">
      <a:solidFill>
        <a:srgbClr val="000000"/>
      </a:solidFill>
      <a:prstDash val="solid"/>
    </a:ln>
  </c:spPr>
  <c:txPr>
    <a:bodyPr/>
    <a:lstStyle/>
    <a:p>
      <a:pPr>
        <a:defRPr sz="1600" b="0" i="0" u="none" strike="noStrike" baseline="0">
          <a:solidFill>
            <a:srgbClr val="000000"/>
          </a:solidFill>
          <a:latin typeface="Arial"/>
          <a:ea typeface="Arial"/>
          <a:cs typeface="Arial"/>
        </a:defRPr>
      </a:pPr>
      <a:endParaRPr lang="pt-B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420612813370473"/>
          <c:y val="0.13333400107172011"/>
          <c:w val="0.62116991643454034"/>
          <c:h val="0.63590062049589591"/>
        </c:manualLayout>
      </c:layout>
      <c:lineChart>
        <c:grouping val="standard"/>
        <c:varyColors val="0"/>
        <c:ser>
          <c:idx val="0"/>
          <c:order val="0"/>
          <c:tx>
            <c:strRef>
              <c:f>'Média Móvel, Vendas'!$A$1</c:f>
              <c:strCache>
                <c:ptCount val="1"/>
                <c:pt idx="0">
                  <c:v>Volume de Vendas</c:v>
                </c:pt>
              </c:strCache>
            </c:strRef>
          </c:tx>
          <c:spPr>
            <a:ln w="12700">
              <a:solidFill>
                <a:srgbClr val="000080"/>
              </a:solidFill>
              <a:prstDash val="solid"/>
            </a:ln>
          </c:spPr>
          <c:marker>
            <c:symbol val="diamond"/>
            <c:size val="5"/>
            <c:spPr>
              <a:solidFill>
                <a:srgbClr val="000080"/>
              </a:solidFill>
              <a:ln>
                <a:solidFill>
                  <a:srgbClr val="000080"/>
                </a:solidFill>
                <a:prstDash val="solid"/>
              </a:ln>
            </c:spPr>
          </c:marker>
          <c:val>
            <c:numRef>
              <c:f>'Média Móvel, Vendas'!$A$2:$A$16</c:f>
              <c:numCache>
                <c:formatCode>General</c:formatCode>
                <c:ptCount val="15"/>
                <c:pt idx="0">
                  <c:v>68</c:v>
                </c:pt>
                <c:pt idx="1">
                  <c:v>60</c:v>
                </c:pt>
                <c:pt idx="2">
                  <c:v>74</c:v>
                </c:pt>
                <c:pt idx="3">
                  <c:v>63</c:v>
                </c:pt>
                <c:pt idx="4">
                  <c:v>52</c:v>
                </c:pt>
                <c:pt idx="5">
                  <c:v>34</c:v>
                </c:pt>
                <c:pt idx="6">
                  <c:v>27</c:v>
                </c:pt>
                <c:pt idx="7">
                  <c:v>38</c:v>
                </c:pt>
                <c:pt idx="8">
                  <c:v>41</c:v>
                </c:pt>
                <c:pt idx="9">
                  <c:v>75</c:v>
                </c:pt>
                <c:pt idx="10">
                  <c:v>70</c:v>
                </c:pt>
                <c:pt idx="11">
                  <c:v>72</c:v>
                </c:pt>
                <c:pt idx="12">
                  <c:v>70</c:v>
                </c:pt>
                <c:pt idx="13">
                  <c:v>60</c:v>
                </c:pt>
                <c:pt idx="14">
                  <c:v>64</c:v>
                </c:pt>
              </c:numCache>
            </c:numRef>
          </c:val>
          <c:smooth val="0"/>
        </c:ser>
        <c:ser>
          <c:idx val="1"/>
          <c:order val="1"/>
          <c:tx>
            <c:strRef>
              <c:f>'Média Móvel, Vendas'!$C$1</c:f>
              <c:strCache>
                <c:ptCount val="1"/>
                <c:pt idx="0">
                  <c:v>Média Móvel (k = 3)</c:v>
                </c:pt>
              </c:strCache>
            </c:strRef>
          </c:tx>
          <c:spPr>
            <a:ln w="12700">
              <a:solidFill>
                <a:srgbClr val="FF00FF"/>
              </a:solidFill>
              <a:prstDash val="solid"/>
            </a:ln>
          </c:spPr>
          <c:marker>
            <c:symbol val="square"/>
            <c:size val="5"/>
            <c:spPr>
              <a:solidFill>
                <a:srgbClr val="FF00FF"/>
              </a:solidFill>
              <a:ln>
                <a:solidFill>
                  <a:srgbClr val="FF00FF"/>
                </a:solidFill>
                <a:prstDash val="solid"/>
              </a:ln>
            </c:spPr>
          </c:marker>
          <c:val>
            <c:numRef>
              <c:f>'Média Móvel, Vendas'!$C$2:$C$17</c:f>
              <c:numCache>
                <c:formatCode>General</c:formatCode>
                <c:ptCount val="16"/>
                <c:pt idx="3" formatCode="0.00">
                  <c:v>67.333333333333329</c:v>
                </c:pt>
                <c:pt idx="4" formatCode="0.00">
                  <c:v>65.666666666666671</c:v>
                </c:pt>
                <c:pt idx="5" formatCode="0.00">
                  <c:v>63</c:v>
                </c:pt>
                <c:pt idx="6" formatCode="0.00">
                  <c:v>49.666666666666664</c:v>
                </c:pt>
                <c:pt idx="7" formatCode="0.00">
                  <c:v>37.666666666666664</c:v>
                </c:pt>
                <c:pt idx="8" formatCode="0.00">
                  <c:v>33</c:v>
                </c:pt>
                <c:pt idx="9" formatCode="0.00">
                  <c:v>35.333333333333336</c:v>
                </c:pt>
                <c:pt idx="10" formatCode="0.00">
                  <c:v>51.333333333333336</c:v>
                </c:pt>
                <c:pt idx="11" formatCode="0.00">
                  <c:v>62</c:v>
                </c:pt>
                <c:pt idx="12" formatCode="0.00">
                  <c:v>72.333333333333329</c:v>
                </c:pt>
                <c:pt idx="13" formatCode="0.00">
                  <c:v>70.666666666666671</c:v>
                </c:pt>
                <c:pt idx="14" formatCode="0.00">
                  <c:v>67.333333333333329</c:v>
                </c:pt>
                <c:pt idx="15" formatCode="0.00">
                  <c:v>64.666666666666671</c:v>
                </c:pt>
              </c:numCache>
            </c:numRef>
          </c:val>
          <c:smooth val="0"/>
        </c:ser>
        <c:dLbls>
          <c:showLegendKey val="0"/>
          <c:showVal val="0"/>
          <c:showCatName val="0"/>
          <c:showSerName val="0"/>
          <c:showPercent val="0"/>
          <c:showBubbleSize val="0"/>
        </c:dLbls>
        <c:marker val="1"/>
        <c:smooth val="0"/>
        <c:axId val="1342044112"/>
        <c:axId val="1342044656"/>
      </c:lineChart>
      <c:catAx>
        <c:axId val="1342044112"/>
        <c:scaling>
          <c:orientation val="minMax"/>
        </c:scaling>
        <c:delete val="0"/>
        <c:axPos val="b"/>
        <c:numFmt formatCode="General" sourceLinked="1"/>
        <c:majorTickMark val="out"/>
        <c:minorTickMark val="none"/>
        <c:tickLblPos val="nextTo"/>
        <c:spPr>
          <a:ln w="3175">
            <a:solidFill>
              <a:srgbClr val="000000"/>
            </a:solidFill>
            <a:prstDash val="solid"/>
          </a:ln>
        </c:spPr>
        <c:txPr>
          <a:bodyPr rot="0" vert="horz"/>
          <a:lstStyle/>
          <a:p>
            <a:pPr>
              <a:defRPr/>
            </a:pPr>
            <a:endParaRPr lang="pt-BR"/>
          </a:p>
        </c:txPr>
        <c:crossAx val="1342044656"/>
        <c:crosses val="autoZero"/>
        <c:auto val="1"/>
        <c:lblAlgn val="ctr"/>
        <c:lblOffset val="100"/>
        <c:tickLblSkip val="2"/>
        <c:tickMarkSkip val="1"/>
        <c:noMultiLvlLbl val="0"/>
      </c:catAx>
      <c:valAx>
        <c:axId val="1342044656"/>
        <c:scaling>
          <c:orientation val="minMax"/>
        </c:scaling>
        <c:delete val="0"/>
        <c:axPos val="l"/>
        <c:majorGridlines>
          <c:spPr>
            <a:ln w="3175">
              <a:solidFill>
                <a:srgbClr val="000000"/>
              </a:solidFill>
              <a:prstDash val="solid"/>
            </a:ln>
          </c:spPr>
        </c:majorGridlines>
        <c:numFmt formatCode="General" sourceLinked="1"/>
        <c:majorTickMark val="out"/>
        <c:minorTickMark val="none"/>
        <c:tickLblPos val="nextTo"/>
        <c:spPr>
          <a:ln w="3175">
            <a:solidFill>
              <a:srgbClr val="000000"/>
            </a:solidFill>
            <a:prstDash val="solid"/>
          </a:ln>
        </c:spPr>
        <c:txPr>
          <a:bodyPr rot="0" vert="horz"/>
          <a:lstStyle/>
          <a:p>
            <a:pPr>
              <a:defRPr/>
            </a:pPr>
            <a:endParaRPr lang="pt-BR"/>
          </a:p>
        </c:txPr>
        <c:crossAx val="1342044112"/>
        <c:crosses val="autoZero"/>
        <c:crossBetween val="between"/>
      </c:valAx>
      <c:spPr>
        <a:solidFill>
          <a:srgbClr val="C0C0C0"/>
        </a:solidFill>
        <a:ln w="12700">
          <a:solidFill>
            <a:srgbClr val="808080"/>
          </a:solidFill>
          <a:prstDash val="solid"/>
        </a:ln>
      </c:spPr>
    </c:plotArea>
    <c:legend>
      <c:legendPos val="r"/>
      <c:layout>
        <c:manualLayout>
          <c:xMode val="edge"/>
          <c:yMode val="edge"/>
          <c:x val="0.76601671309192199"/>
          <c:y val="0.28718092538524331"/>
          <c:w val="0.2116991643454039"/>
          <c:h val="0.3282067718688495"/>
        </c:manualLayout>
      </c:layout>
      <c:overlay val="0"/>
      <c:spPr>
        <a:solidFill>
          <a:srgbClr val="FFFFFF"/>
        </a:solidFill>
        <a:ln w="3175">
          <a:solidFill>
            <a:srgbClr val="000000"/>
          </a:solidFill>
          <a:prstDash val="solid"/>
        </a:ln>
      </c:spPr>
    </c:legend>
    <c:plotVisOnly val="1"/>
    <c:dispBlanksAs val="gap"/>
    <c:showDLblsOverMax val="0"/>
  </c:chart>
  <c:spPr>
    <a:solidFill>
      <a:srgbClr val="FFFFFF"/>
    </a:solidFill>
    <a:ln w="3175">
      <a:solidFill>
        <a:srgbClr val="000000"/>
      </a:solidFill>
      <a:prstDash val="solid"/>
    </a:ln>
  </c:spPr>
  <c:txPr>
    <a:bodyPr/>
    <a:lstStyle/>
    <a:p>
      <a:pPr>
        <a:defRPr sz="1600" b="0" i="0" u="none" strike="noStrike" baseline="0">
          <a:solidFill>
            <a:srgbClr val="000000"/>
          </a:solidFill>
          <a:latin typeface="Arial"/>
          <a:ea typeface="Arial"/>
          <a:cs typeface="Arial"/>
        </a:defRPr>
      </a:pPr>
      <a:endParaRPr lang="pt-B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420612813370473"/>
          <c:y val="0.13333400107172011"/>
          <c:w val="0.62116991643454034"/>
          <c:h val="0.63590062049589591"/>
        </c:manualLayout>
      </c:layout>
      <c:lineChart>
        <c:grouping val="standard"/>
        <c:varyColors val="0"/>
        <c:ser>
          <c:idx val="0"/>
          <c:order val="0"/>
          <c:tx>
            <c:strRef>
              <c:f>'Média Móvel, Vendas'!$A$1</c:f>
              <c:strCache>
                <c:ptCount val="1"/>
                <c:pt idx="0">
                  <c:v>Volume de Vendas</c:v>
                </c:pt>
              </c:strCache>
            </c:strRef>
          </c:tx>
          <c:spPr>
            <a:ln w="12700">
              <a:solidFill>
                <a:srgbClr val="000080"/>
              </a:solidFill>
              <a:prstDash val="solid"/>
            </a:ln>
          </c:spPr>
          <c:marker>
            <c:symbol val="diamond"/>
            <c:size val="5"/>
            <c:spPr>
              <a:solidFill>
                <a:srgbClr val="000080"/>
              </a:solidFill>
              <a:ln>
                <a:solidFill>
                  <a:srgbClr val="000080"/>
                </a:solidFill>
                <a:prstDash val="solid"/>
              </a:ln>
            </c:spPr>
          </c:marker>
          <c:val>
            <c:numRef>
              <c:f>'Média Móvel, Vendas'!$A$2:$A$16</c:f>
              <c:numCache>
                <c:formatCode>General</c:formatCode>
                <c:ptCount val="15"/>
                <c:pt idx="0">
                  <c:v>68</c:v>
                </c:pt>
                <c:pt idx="1">
                  <c:v>60</c:v>
                </c:pt>
                <c:pt idx="2">
                  <c:v>74</c:v>
                </c:pt>
                <c:pt idx="3">
                  <c:v>63</c:v>
                </c:pt>
                <c:pt idx="4">
                  <c:v>52</c:v>
                </c:pt>
                <c:pt idx="5">
                  <c:v>34</c:v>
                </c:pt>
                <c:pt idx="6">
                  <c:v>27</c:v>
                </c:pt>
                <c:pt idx="7">
                  <c:v>38</c:v>
                </c:pt>
                <c:pt idx="8">
                  <c:v>41</c:v>
                </c:pt>
                <c:pt idx="9">
                  <c:v>75</c:v>
                </c:pt>
                <c:pt idx="10">
                  <c:v>70</c:v>
                </c:pt>
                <c:pt idx="11">
                  <c:v>72</c:v>
                </c:pt>
                <c:pt idx="12">
                  <c:v>70</c:v>
                </c:pt>
                <c:pt idx="13">
                  <c:v>60</c:v>
                </c:pt>
                <c:pt idx="14">
                  <c:v>64</c:v>
                </c:pt>
              </c:numCache>
            </c:numRef>
          </c:val>
          <c:smooth val="0"/>
        </c:ser>
        <c:ser>
          <c:idx val="1"/>
          <c:order val="1"/>
          <c:tx>
            <c:strRef>
              <c:f>'Média Móvel, Vendas'!$D$1</c:f>
              <c:strCache>
                <c:ptCount val="1"/>
                <c:pt idx="0">
                  <c:v>Média Móvel (k = 4)</c:v>
                </c:pt>
              </c:strCache>
            </c:strRef>
          </c:tx>
          <c:spPr>
            <a:ln w="12700">
              <a:solidFill>
                <a:srgbClr val="FF00FF"/>
              </a:solidFill>
              <a:prstDash val="solid"/>
            </a:ln>
          </c:spPr>
          <c:marker>
            <c:symbol val="square"/>
            <c:size val="5"/>
            <c:spPr>
              <a:solidFill>
                <a:srgbClr val="FF00FF"/>
              </a:solidFill>
              <a:ln>
                <a:solidFill>
                  <a:srgbClr val="FF00FF"/>
                </a:solidFill>
                <a:prstDash val="solid"/>
              </a:ln>
            </c:spPr>
          </c:marker>
          <c:val>
            <c:numRef>
              <c:f>'Média Móvel, Vendas'!$D$2:$D$17</c:f>
              <c:numCache>
                <c:formatCode>General</c:formatCode>
                <c:ptCount val="16"/>
                <c:pt idx="4" formatCode="0.00">
                  <c:v>66.25</c:v>
                </c:pt>
                <c:pt idx="5" formatCode="0.00">
                  <c:v>62.25</c:v>
                </c:pt>
                <c:pt idx="6" formatCode="0.00">
                  <c:v>55.75</c:v>
                </c:pt>
                <c:pt idx="7" formatCode="0.00">
                  <c:v>44</c:v>
                </c:pt>
                <c:pt idx="8" formatCode="0.00">
                  <c:v>37.75</c:v>
                </c:pt>
                <c:pt idx="9" formatCode="0.00">
                  <c:v>35</c:v>
                </c:pt>
                <c:pt idx="10" formatCode="0.00">
                  <c:v>45.25</c:v>
                </c:pt>
                <c:pt idx="11" formatCode="0.00">
                  <c:v>56</c:v>
                </c:pt>
                <c:pt idx="12" formatCode="0.00">
                  <c:v>64.5</c:v>
                </c:pt>
                <c:pt idx="13" formatCode="0.00">
                  <c:v>71.75</c:v>
                </c:pt>
                <c:pt idx="14" formatCode="0.00">
                  <c:v>68</c:v>
                </c:pt>
                <c:pt idx="15" formatCode="0.00">
                  <c:v>66.5</c:v>
                </c:pt>
              </c:numCache>
            </c:numRef>
          </c:val>
          <c:smooth val="0"/>
        </c:ser>
        <c:dLbls>
          <c:showLegendKey val="0"/>
          <c:showVal val="0"/>
          <c:showCatName val="0"/>
          <c:showSerName val="0"/>
          <c:showPercent val="0"/>
          <c:showBubbleSize val="0"/>
        </c:dLbls>
        <c:marker val="1"/>
        <c:smooth val="0"/>
        <c:axId val="1342046832"/>
        <c:axId val="1342047376"/>
      </c:lineChart>
      <c:catAx>
        <c:axId val="1342046832"/>
        <c:scaling>
          <c:orientation val="minMax"/>
        </c:scaling>
        <c:delete val="0"/>
        <c:axPos val="b"/>
        <c:numFmt formatCode="General" sourceLinked="1"/>
        <c:majorTickMark val="out"/>
        <c:minorTickMark val="none"/>
        <c:tickLblPos val="nextTo"/>
        <c:spPr>
          <a:ln w="3175">
            <a:solidFill>
              <a:srgbClr val="000000"/>
            </a:solidFill>
            <a:prstDash val="solid"/>
          </a:ln>
        </c:spPr>
        <c:txPr>
          <a:bodyPr rot="0" vert="horz"/>
          <a:lstStyle/>
          <a:p>
            <a:pPr>
              <a:defRPr/>
            </a:pPr>
            <a:endParaRPr lang="pt-BR"/>
          </a:p>
        </c:txPr>
        <c:crossAx val="1342047376"/>
        <c:crosses val="autoZero"/>
        <c:auto val="1"/>
        <c:lblAlgn val="ctr"/>
        <c:lblOffset val="100"/>
        <c:tickLblSkip val="2"/>
        <c:tickMarkSkip val="1"/>
        <c:noMultiLvlLbl val="0"/>
      </c:catAx>
      <c:valAx>
        <c:axId val="1342047376"/>
        <c:scaling>
          <c:orientation val="minMax"/>
        </c:scaling>
        <c:delete val="0"/>
        <c:axPos val="l"/>
        <c:majorGridlines>
          <c:spPr>
            <a:ln w="3175">
              <a:solidFill>
                <a:srgbClr val="000000"/>
              </a:solidFill>
              <a:prstDash val="solid"/>
            </a:ln>
          </c:spPr>
        </c:majorGridlines>
        <c:numFmt formatCode="General" sourceLinked="1"/>
        <c:majorTickMark val="out"/>
        <c:minorTickMark val="none"/>
        <c:tickLblPos val="nextTo"/>
        <c:spPr>
          <a:ln w="3175">
            <a:solidFill>
              <a:srgbClr val="000000"/>
            </a:solidFill>
            <a:prstDash val="solid"/>
          </a:ln>
        </c:spPr>
        <c:txPr>
          <a:bodyPr rot="0" vert="horz"/>
          <a:lstStyle/>
          <a:p>
            <a:pPr>
              <a:defRPr/>
            </a:pPr>
            <a:endParaRPr lang="pt-BR"/>
          </a:p>
        </c:txPr>
        <c:crossAx val="1342046832"/>
        <c:crosses val="autoZero"/>
        <c:crossBetween val="between"/>
      </c:valAx>
      <c:spPr>
        <a:solidFill>
          <a:srgbClr val="C0C0C0"/>
        </a:solidFill>
        <a:ln w="12700">
          <a:solidFill>
            <a:srgbClr val="808080"/>
          </a:solidFill>
          <a:prstDash val="solid"/>
        </a:ln>
      </c:spPr>
    </c:plotArea>
    <c:legend>
      <c:legendPos val="r"/>
      <c:layout>
        <c:manualLayout>
          <c:xMode val="edge"/>
          <c:yMode val="edge"/>
          <c:x val="0.76601671309192199"/>
          <c:y val="0.28718092538524331"/>
          <c:w val="0.2116991643454039"/>
          <c:h val="0.3282067718688495"/>
        </c:manualLayout>
      </c:layout>
      <c:overlay val="0"/>
      <c:spPr>
        <a:solidFill>
          <a:srgbClr val="FFFFFF"/>
        </a:solidFill>
        <a:ln w="3175">
          <a:solidFill>
            <a:srgbClr val="000000"/>
          </a:solidFill>
          <a:prstDash val="solid"/>
        </a:ln>
      </c:spPr>
    </c:legend>
    <c:plotVisOnly val="1"/>
    <c:dispBlanksAs val="gap"/>
    <c:showDLblsOverMax val="0"/>
  </c:chart>
  <c:spPr>
    <a:solidFill>
      <a:srgbClr val="FFFFFF"/>
    </a:solidFill>
    <a:ln w="3175">
      <a:solidFill>
        <a:srgbClr val="000000"/>
      </a:solidFill>
      <a:prstDash val="solid"/>
    </a:ln>
  </c:spPr>
  <c:txPr>
    <a:bodyPr/>
    <a:lstStyle/>
    <a:p>
      <a:pPr>
        <a:defRPr sz="1600" b="0" i="0" u="none" strike="noStrike" baseline="0">
          <a:solidFill>
            <a:srgbClr val="000000"/>
          </a:solidFill>
          <a:latin typeface="Arial"/>
          <a:ea typeface="Arial"/>
          <a:cs typeface="Arial"/>
        </a:defRPr>
      </a:pPr>
      <a:endParaRPr lang="pt-BR"/>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'Ajuste exponencial vs Regressão'!$A$2</c:f>
              <c:strCache>
                <c:ptCount val="1"/>
                <c:pt idx="0">
                  <c:v>Clientes</c:v>
                </c:pt>
              </c:strCache>
            </c:strRef>
          </c:tx>
          <c:marker>
            <c:symbol val="none"/>
          </c:marker>
          <c:val>
            <c:numRef>
              <c:f>'Ajuste exponencial vs Regressão'!$A$3:$A$13</c:f>
              <c:numCache>
                <c:formatCode>General</c:formatCode>
                <c:ptCount val="11"/>
                <c:pt idx="0">
                  <c:v>10</c:v>
                </c:pt>
                <c:pt idx="1">
                  <c:v>4</c:v>
                </c:pt>
                <c:pt idx="2">
                  <c:v>5</c:v>
                </c:pt>
                <c:pt idx="3">
                  <c:v>5</c:v>
                </c:pt>
                <c:pt idx="4">
                  <c:v>7</c:v>
                </c:pt>
                <c:pt idx="5">
                  <c:v>8</c:v>
                </c:pt>
                <c:pt idx="6">
                  <c:v>6</c:v>
                </c:pt>
                <c:pt idx="7">
                  <c:v>20</c:v>
                </c:pt>
                <c:pt idx="8">
                  <c:v>19</c:v>
                </c:pt>
                <c:pt idx="9">
                  <c:v>20</c:v>
                </c:pt>
              </c:numCache>
            </c:numRef>
          </c:val>
          <c:smooth val="0"/>
        </c:ser>
        <c:ser>
          <c:idx val="1"/>
          <c:order val="1"/>
          <c:tx>
            <c:strRef>
              <c:f>'Ajuste exponencial vs Regressão'!$B$2</c:f>
              <c:strCache>
                <c:ptCount val="1"/>
                <c:pt idx="0">
                  <c:v>Previsão ajuste exponencial</c:v>
                </c:pt>
              </c:strCache>
            </c:strRef>
          </c:tx>
          <c:marker>
            <c:symbol val="none"/>
          </c:marker>
          <c:val>
            <c:numRef>
              <c:f>'Ajuste exponencial vs Regressão'!$B$3:$B$13</c:f>
              <c:numCache>
                <c:formatCode>0.00</c:formatCode>
                <c:ptCount val="11"/>
                <c:pt idx="1">
                  <c:v>10</c:v>
                </c:pt>
                <c:pt idx="2">
                  <c:v>5.1999999999999993</c:v>
                </c:pt>
                <c:pt idx="3">
                  <c:v>5.04</c:v>
                </c:pt>
                <c:pt idx="4">
                  <c:v>5.008</c:v>
                </c:pt>
                <c:pt idx="5">
                  <c:v>6.6016000000000004</c:v>
                </c:pt>
                <c:pt idx="6">
                  <c:v>7.7203200000000001</c:v>
                </c:pt>
                <c:pt idx="7">
                  <c:v>6.3440639999999995</c:v>
                </c:pt>
                <c:pt idx="8">
                  <c:v>17.268812799999999</c:v>
                </c:pt>
                <c:pt idx="9">
                  <c:v>18.653762560000001</c:v>
                </c:pt>
                <c:pt idx="10">
                  <c:v>19.730752511999999</c:v>
                </c:pt>
              </c:numCache>
            </c:numRef>
          </c:val>
          <c:smooth val="0"/>
        </c:ser>
        <c:dLbls>
          <c:showLegendKey val="0"/>
          <c:showVal val="0"/>
          <c:showCatName val="0"/>
          <c:showSerName val="0"/>
          <c:showPercent val="0"/>
          <c:showBubbleSize val="0"/>
        </c:dLbls>
        <c:smooth val="0"/>
        <c:axId val="1342050096"/>
        <c:axId val="1342051728"/>
      </c:lineChart>
      <c:catAx>
        <c:axId val="1342050096"/>
        <c:scaling>
          <c:orientation val="minMax"/>
        </c:scaling>
        <c:delete val="0"/>
        <c:axPos val="b"/>
        <c:majorTickMark val="out"/>
        <c:minorTickMark val="none"/>
        <c:tickLblPos val="nextTo"/>
        <c:crossAx val="1342051728"/>
        <c:crosses val="autoZero"/>
        <c:auto val="1"/>
        <c:lblAlgn val="ctr"/>
        <c:lblOffset val="100"/>
        <c:noMultiLvlLbl val="0"/>
      </c:catAx>
      <c:valAx>
        <c:axId val="1342051728"/>
        <c:scaling>
          <c:orientation val="minMax"/>
        </c:scaling>
        <c:delete val="0"/>
        <c:axPos val="l"/>
        <c:majorGridlines/>
        <c:numFmt formatCode="General" sourceLinked="1"/>
        <c:majorTickMark val="out"/>
        <c:minorTickMark val="none"/>
        <c:tickLblPos val="nextTo"/>
        <c:crossAx val="1342050096"/>
        <c:crosses val="autoZero"/>
        <c:crossBetween val="between"/>
      </c:valAx>
    </c:plotArea>
    <c:legend>
      <c:legendPos val="r"/>
      <c:layout/>
      <c:overlay val="0"/>
    </c:legend>
    <c:plotVisOnly val="1"/>
    <c:dispBlanksAs val="gap"/>
    <c:showDLblsOverMax val="0"/>
  </c:chart>
  <c:txPr>
    <a:bodyPr/>
    <a:lstStyle/>
    <a:p>
      <a:pPr>
        <a:defRPr sz="2000"/>
      </a:pPr>
      <a:endParaRPr lang="pt-BR"/>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lineChart>
        <c:grouping val="standard"/>
        <c:varyColors val="0"/>
        <c:ser>
          <c:idx val="0"/>
          <c:order val="0"/>
          <c:tx>
            <c:strRef>
              <c:f>'Regressão, Tendência, Previsões'!$B$1</c:f>
              <c:strCache>
                <c:ptCount val="1"/>
                <c:pt idx="0">
                  <c:v>Vendas em Reais</c:v>
                </c:pt>
              </c:strCache>
            </c:strRef>
          </c:tx>
          <c:marker>
            <c:symbol val="none"/>
          </c:marker>
          <c:trendline>
            <c:trendlineType val="linear"/>
            <c:dispRSqr val="0"/>
            <c:dispEq val="0"/>
          </c:trendline>
          <c:val>
            <c:numRef>
              <c:f>'Regressão, Tendência, Previsões'!$B$2:$B$25</c:f>
              <c:numCache>
                <c:formatCode>0</c:formatCode>
                <c:ptCount val="24"/>
                <c:pt idx="0">
                  <c:v>593.08005282036902</c:v>
                </c:pt>
                <c:pt idx="1">
                  <c:v>581.45916667353958</c:v>
                </c:pt>
                <c:pt idx="2">
                  <c:v>394.72958333676979</c:v>
                </c:pt>
                <c:pt idx="3">
                  <c:v>624.57560059281332</c:v>
                </c:pt>
                <c:pt idx="4">
                  <c:v>710.65065003766767</c:v>
                </c:pt>
                <c:pt idx="5">
                  <c:v>536.44666697482012</c:v>
                </c:pt>
                <c:pt idx="6">
                  <c:v>565.34943651581409</c:v>
                </c:pt>
                <c:pt idx="7">
                  <c:v>418.01648209081901</c:v>
                </c:pt>
                <c:pt idx="8">
                  <c:v>231.41224046133792</c:v>
                </c:pt>
                <c:pt idx="9">
                  <c:v>242.61954457639911</c:v>
                </c:pt>
                <c:pt idx="10">
                  <c:v>337.9904819841924</c:v>
                </c:pt>
                <c:pt idx="11">
                  <c:v>433.4908134602457</c:v>
                </c:pt>
                <c:pt idx="12">
                  <c:v>713.85963461653637</c:v>
                </c:pt>
                <c:pt idx="13">
                  <c:v>516.27117264152207</c:v>
                </c:pt>
                <c:pt idx="14">
                  <c:v>563.30345902774945</c:v>
                </c:pt>
                <c:pt idx="15">
                  <c:v>655.61563383855719</c:v>
                </c:pt>
                <c:pt idx="16">
                  <c:v>743.98420429371345</c:v>
                </c:pt>
                <c:pt idx="17">
                  <c:v>468.39883393459468</c:v>
                </c:pt>
                <c:pt idx="18">
                  <c:v>594.34509899884074</c:v>
                </c:pt>
                <c:pt idx="19">
                  <c:v>504.86570520474891</c:v>
                </c:pt>
                <c:pt idx="20">
                  <c:v>520.49130180873885</c:v>
                </c:pt>
                <c:pt idx="21">
                  <c:v>685.37164570624361</c:v>
                </c:pt>
                <c:pt idx="22">
                  <c:v>569.18582285312186</c:v>
                </c:pt>
                <c:pt idx="23">
                  <c:v>701.09291142656093</c:v>
                </c:pt>
              </c:numCache>
            </c:numRef>
          </c:val>
          <c:smooth val="0"/>
        </c:ser>
        <c:dLbls>
          <c:showLegendKey val="0"/>
          <c:showVal val="0"/>
          <c:showCatName val="0"/>
          <c:showSerName val="0"/>
          <c:showPercent val="0"/>
          <c:showBubbleSize val="0"/>
        </c:dLbls>
        <c:smooth val="0"/>
        <c:axId val="1259940672"/>
        <c:axId val="1448378464"/>
      </c:lineChart>
      <c:catAx>
        <c:axId val="1259940672"/>
        <c:scaling>
          <c:orientation val="minMax"/>
        </c:scaling>
        <c:delete val="0"/>
        <c:axPos val="b"/>
        <c:majorTickMark val="out"/>
        <c:minorTickMark val="none"/>
        <c:tickLblPos val="nextTo"/>
        <c:crossAx val="1448378464"/>
        <c:crosses val="autoZero"/>
        <c:auto val="1"/>
        <c:lblAlgn val="ctr"/>
        <c:lblOffset val="100"/>
        <c:noMultiLvlLbl val="0"/>
      </c:catAx>
      <c:valAx>
        <c:axId val="1448378464"/>
        <c:scaling>
          <c:orientation val="minMax"/>
        </c:scaling>
        <c:delete val="0"/>
        <c:axPos val="l"/>
        <c:majorGridlines/>
        <c:numFmt formatCode="0" sourceLinked="1"/>
        <c:majorTickMark val="out"/>
        <c:minorTickMark val="none"/>
        <c:tickLblPos val="nextTo"/>
        <c:crossAx val="1259940672"/>
        <c:crosses val="autoZero"/>
        <c:crossBetween val="between"/>
      </c:valAx>
    </c:plotArea>
    <c:plotVisOnly val="1"/>
    <c:dispBlanksAs val="gap"/>
    <c:showDLblsOverMax val="0"/>
  </c:chart>
  <c:txPr>
    <a:bodyPr/>
    <a:lstStyle/>
    <a:p>
      <a:pPr>
        <a:defRPr sz="1600"/>
      </a:pPr>
      <a:endParaRPr lang="pt-BR"/>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B7A658-2258-484A-A89B-F1EBF0161B28}" type="datetimeFigureOut">
              <a:rPr lang="pt-BR" smtClean="0"/>
              <a:t>12/06/2017</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795558-8B91-40AA-AFA0-108B56391B4D}" type="slidenum">
              <a:rPr lang="pt-BR" smtClean="0"/>
              <a:t>‹nº›</a:t>
            </a:fld>
            <a:endParaRPr lang="pt-BR"/>
          </a:p>
        </p:txBody>
      </p:sp>
    </p:spTree>
    <p:extLst>
      <p:ext uri="{BB962C8B-B14F-4D97-AF65-F5344CB8AC3E}">
        <p14:creationId xmlns:p14="http://schemas.microsoft.com/office/powerpoint/2010/main" val="30617615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pt-BR" smtClean="0"/>
              <a:t>Clique para editar o título mestre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CB7A9F7D-332D-4B1E-BAFE-7CD79741FD32}" type="datetime1">
              <a:rPr lang="pt-BR" smtClean="0"/>
              <a:t>12/06/2017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2DAEB0D-D659-4D86-A944-EEE58FC26D1A}" type="slidenum">
              <a:rPr lang="pt-BR" smtClean="0"/>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Vertical Text Placeholder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0EC3D308-E251-46CB-A56B-2B870633BF8C}" type="datetime1">
              <a:rPr lang="pt-BR" smtClean="0"/>
              <a:t>12/06/2017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2DAEB0D-D659-4D86-A944-EEE58FC26D1A}" type="slidenum">
              <a:rPr lang="pt-BR" smtClean="0"/>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EB7DB92B-2C82-467F-849A-9EE0E0814909}" type="datetime1">
              <a:rPr lang="pt-BR" smtClean="0"/>
              <a:t>12/06/2017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2DAEB0D-D659-4D86-A944-EEE58FC26D1A}" type="slidenum">
              <a:rPr lang="pt-BR" smtClean="0"/>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Content Placeholder 2"/>
          <p:cNvSpPr>
            <a:spLocks noGrp="1"/>
          </p:cNvSpPr>
          <p:nvPr>
            <p:ph idx="1"/>
          </p:nvPr>
        </p:nvSpPr>
        <p:spPr/>
        <p:txBody>
          <a:bodyPr>
            <a:normAutofit/>
          </a:bodyPr>
          <a:lstStyle>
            <a:lvl1pPr>
              <a:defRPr sz="4000"/>
            </a:lvl1pPr>
            <a:lvl2pPr>
              <a:defRPr sz="4000"/>
            </a:lvl2pPr>
            <a:lvl3pPr>
              <a:defRPr sz="3600"/>
            </a:lvl3pPr>
            <a:lvl4pPr>
              <a:defRPr sz="3200"/>
            </a:lvl4pPr>
            <a:lvl5pPr>
              <a:defRPr sz="2800"/>
            </a:lvl5pPr>
          </a:lstStyle>
          <a:p>
            <a:pPr lvl="0"/>
            <a:r>
              <a:rPr lang="pt-BR" dirty="0" smtClean="0"/>
              <a:t>Clique para editar o texto mestre</a:t>
            </a:r>
          </a:p>
          <a:p>
            <a:pPr lvl="1"/>
            <a:r>
              <a:rPr lang="pt-BR" dirty="0" smtClean="0"/>
              <a:t>Segundo nível</a:t>
            </a:r>
          </a:p>
          <a:p>
            <a:pPr lvl="2"/>
            <a:r>
              <a:rPr lang="pt-BR" dirty="0" smtClean="0"/>
              <a:t>Terceiro nível</a:t>
            </a:r>
          </a:p>
          <a:p>
            <a:pPr lvl="3"/>
            <a:r>
              <a:rPr lang="pt-BR" dirty="0" smtClean="0"/>
              <a:t>Quarto nível</a:t>
            </a:r>
          </a:p>
          <a:p>
            <a:pPr lvl="4"/>
            <a:r>
              <a:rPr lang="pt-BR" dirty="0" smtClean="0"/>
              <a:t>Quinto nível</a:t>
            </a:r>
            <a:endParaRPr lang="en-US" dirty="0"/>
          </a:p>
        </p:txBody>
      </p:sp>
      <p:sp>
        <p:nvSpPr>
          <p:cNvPr id="4" name="Date Placeholder 3"/>
          <p:cNvSpPr>
            <a:spLocks noGrp="1"/>
          </p:cNvSpPr>
          <p:nvPr>
            <p:ph type="dt" sz="half" idx="10"/>
          </p:nvPr>
        </p:nvSpPr>
        <p:spPr/>
        <p:txBody>
          <a:bodyPr/>
          <a:lstStyle/>
          <a:p>
            <a:fld id="{A09CE3FB-BF2A-422E-B131-E088CA971EF4}" type="datetime1">
              <a:rPr lang="pt-BR" smtClean="0"/>
              <a:t>12/06/2017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2DAEB0D-D659-4D86-A944-EEE58FC26D1A}" type="slidenum">
              <a:rPr lang="pt-BR" smtClean="0"/>
              <a:t>‹nº›</a:t>
            </a:fld>
            <a:endParaRPr lang="pt-B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pt-BR" smtClean="0"/>
              <a:t>Clique para editar o título mestre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DD657E70-D432-4068-ABA8-AAF06A9FD1A5}" type="datetime1">
              <a:rPr lang="pt-BR" smtClean="0"/>
              <a:t>12/06/2017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2DAEB0D-D659-4D86-A944-EEE58FC26D1A}" type="slidenum">
              <a:rPr lang="pt-BR" smtClean="0"/>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24D3EC64-F45F-40A9-B898-BE458ED471B6}" type="datetime1">
              <a:rPr lang="pt-BR" smtClean="0"/>
              <a:t>12/06/2017</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F2DAEB0D-D659-4D86-A944-EEE58FC26D1A}" type="slidenum">
              <a:rPr lang="pt-BR" smtClean="0"/>
              <a:t>‹nº›</a:t>
            </a:fld>
            <a:endParaRPr lang="pt-B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smtClean="0"/>
              <a:t>Clique para editar o título mestre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7" name="Date Placeholder 6"/>
          <p:cNvSpPr>
            <a:spLocks noGrp="1"/>
          </p:cNvSpPr>
          <p:nvPr>
            <p:ph type="dt" sz="half" idx="10"/>
          </p:nvPr>
        </p:nvSpPr>
        <p:spPr/>
        <p:txBody>
          <a:bodyPr/>
          <a:lstStyle/>
          <a:p>
            <a:fld id="{F1F45512-BD86-40F8-AD7D-C7C8B582B500}" type="datetime1">
              <a:rPr lang="pt-BR" smtClean="0"/>
              <a:t>12/06/2017</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F2DAEB0D-D659-4D86-A944-EEE58FC26D1A}" type="slidenum">
              <a:rPr lang="pt-BR" smtClean="0"/>
              <a:t>‹nº›</a:t>
            </a:fld>
            <a:endParaRPr lang="pt-B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Date Placeholder 2"/>
          <p:cNvSpPr>
            <a:spLocks noGrp="1"/>
          </p:cNvSpPr>
          <p:nvPr>
            <p:ph type="dt" sz="half" idx="10"/>
          </p:nvPr>
        </p:nvSpPr>
        <p:spPr/>
        <p:txBody>
          <a:bodyPr/>
          <a:lstStyle/>
          <a:p>
            <a:fld id="{F6E70A72-0571-4406-B092-DD66E0E5C222}" type="datetime1">
              <a:rPr lang="pt-BR" smtClean="0"/>
              <a:t>12/06/2017</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F2DAEB0D-D659-4D86-A944-EEE58FC26D1A}" type="slidenum">
              <a:rPr lang="pt-BR" smtClean="0"/>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7F5142-217F-4D6E-81BB-875514FA2139}" type="datetime1">
              <a:rPr lang="pt-BR" smtClean="0"/>
              <a:t>12/06/2017</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F2DAEB0D-D659-4D86-A944-EEE58FC26D1A}" type="slidenum">
              <a:rPr lang="pt-BR" smtClean="0"/>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pt-BR" smtClean="0"/>
              <a:t>Clique para editar o título mestre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02F70DBF-327E-43D1-813D-0D77BE635409}" type="datetime1">
              <a:rPr lang="pt-BR" smtClean="0"/>
              <a:t>12/06/2017</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F2DAEB0D-D659-4D86-A944-EEE58FC26D1A}" type="slidenum">
              <a:rPr lang="pt-BR" smtClean="0"/>
              <a:t>‹nº›</a:t>
            </a:fld>
            <a:endParaRPr lang="pt-BR"/>
          </a:p>
        </p:txBody>
      </p:sp>
      <p:sp>
        <p:nvSpPr>
          <p:cNvPr id="9" name="Content Placeholder 8"/>
          <p:cNvSpPr>
            <a:spLocks noGrp="1"/>
          </p:cNvSpPr>
          <p:nvPr>
            <p:ph sz="quarter" idx="13"/>
          </p:nvPr>
        </p:nvSpPr>
        <p:spPr>
          <a:xfrm>
            <a:off x="304800" y="381000"/>
            <a:ext cx="7772400" cy="494284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pt-BR" smtClean="0"/>
              <a:t>Clique para editar o título mestre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8" name="Date Placeholder 7"/>
          <p:cNvSpPr>
            <a:spLocks noGrp="1"/>
          </p:cNvSpPr>
          <p:nvPr>
            <p:ph type="dt" sz="half" idx="10"/>
          </p:nvPr>
        </p:nvSpPr>
        <p:spPr/>
        <p:txBody>
          <a:bodyPr/>
          <a:lstStyle/>
          <a:p>
            <a:fld id="{30528849-BCBF-4C6C-AC96-FC0FAB82C9F4}" type="datetime1">
              <a:rPr lang="pt-BR" smtClean="0"/>
              <a:t>12/06/2017</a:t>
            </a:fld>
            <a:endParaRPr lang="pt-BR"/>
          </a:p>
        </p:txBody>
      </p:sp>
      <p:sp>
        <p:nvSpPr>
          <p:cNvPr id="9" name="Slide Number Placeholder 8"/>
          <p:cNvSpPr>
            <a:spLocks noGrp="1"/>
          </p:cNvSpPr>
          <p:nvPr>
            <p:ph type="sldNum" sz="quarter" idx="11"/>
          </p:nvPr>
        </p:nvSpPr>
        <p:spPr/>
        <p:txBody>
          <a:bodyPr/>
          <a:lstStyle/>
          <a:p>
            <a:fld id="{F2DAEB0D-D659-4D86-A944-EEE58FC26D1A}" type="slidenum">
              <a:rPr lang="pt-BR" smtClean="0"/>
              <a:t>‹nº›</a:t>
            </a:fld>
            <a:endParaRPr lang="pt-BR"/>
          </a:p>
        </p:txBody>
      </p:sp>
      <p:sp>
        <p:nvSpPr>
          <p:cNvPr id="10" name="Footer Placeholder 9"/>
          <p:cNvSpPr>
            <a:spLocks noGrp="1"/>
          </p:cNvSpPr>
          <p:nvPr>
            <p:ph type="ftr" sz="quarter" idx="12"/>
          </p:nvPr>
        </p:nvSpPr>
        <p:spPr/>
        <p:txBody>
          <a:bodyPr/>
          <a:lstStyle/>
          <a:p>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pt-BR" smtClean="0"/>
              <a:t>Clique para editar o título mestre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pt-BR" dirty="0" smtClean="0"/>
              <a:t>Clique para editar o texto mestre</a:t>
            </a:r>
          </a:p>
          <a:p>
            <a:pPr lvl="1"/>
            <a:r>
              <a:rPr lang="pt-BR" dirty="0" smtClean="0"/>
              <a:t>Segundo nível</a:t>
            </a:r>
          </a:p>
          <a:p>
            <a:pPr lvl="2"/>
            <a:r>
              <a:rPr lang="pt-BR" dirty="0" smtClean="0"/>
              <a:t>Terceiro nível</a:t>
            </a:r>
          </a:p>
          <a:p>
            <a:pPr lvl="3"/>
            <a:r>
              <a:rPr lang="pt-BR" dirty="0" smtClean="0"/>
              <a:t>Quarto nível</a:t>
            </a:r>
          </a:p>
          <a:p>
            <a:pPr lvl="4"/>
            <a:r>
              <a:rPr lang="pt-BR" dirty="0" smtClean="0"/>
              <a:t>Quinto nível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F2DAEB0D-D659-4D86-A944-EEE58FC26D1A}" type="slidenum">
              <a:rPr lang="pt-BR" smtClean="0"/>
              <a:t>‹nº›</a:t>
            </a:fld>
            <a:endParaRPr lang="pt-B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pt-B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4820932F-CCB6-4179-BA7C-4FCAB285AC12}" type="datetime1">
              <a:rPr lang="pt-BR" smtClean="0"/>
              <a:t>12/06/2017</a:t>
            </a:fld>
            <a:endParaRPr lang="pt-B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hf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40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4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36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32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28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marcelobotelho.com/" TargetMode="External"/><Relationship Id="rId2" Type="http://schemas.openxmlformats.org/officeDocument/2006/relationships/hyperlink" Target="mailto:mbotelho@usp.br"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marcelobotelho.com/" TargetMode="External"/><Relationship Id="rId2" Type="http://schemas.openxmlformats.org/officeDocument/2006/relationships/hyperlink" Target="mailto:mbotelho@usp.br"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smtClean="0"/>
              <a:t>Probabilidade e Estatística Aplicadas à Contabilidade II</a:t>
            </a:r>
            <a:endParaRPr lang="pt-BR" dirty="0"/>
          </a:p>
        </p:txBody>
      </p:sp>
      <p:sp>
        <p:nvSpPr>
          <p:cNvPr id="3" name="Subtítulo 2"/>
          <p:cNvSpPr>
            <a:spLocks noGrp="1"/>
          </p:cNvSpPr>
          <p:nvPr>
            <p:ph type="subTitle" idx="1"/>
          </p:nvPr>
        </p:nvSpPr>
        <p:spPr/>
        <p:txBody>
          <a:bodyPr>
            <a:normAutofit fontScale="92500" lnSpcReduction="20000"/>
          </a:bodyPr>
          <a:lstStyle/>
          <a:p>
            <a:r>
              <a:rPr lang="pt-BR" sz="2400" dirty="0">
                <a:solidFill>
                  <a:schemeClr val="tx1"/>
                </a:solidFill>
              </a:rPr>
              <a:t>Prof. Dr. Marcelo Botelho da Costa Moraes</a:t>
            </a:r>
          </a:p>
          <a:p>
            <a:r>
              <a:rPr lang="pt-BR" sz="2400" dirty="0">
                <a:solidFill>
                  <a:schemeClr val="tx1"/>
                </a:solidFill>
                <a:hlinkClick r:id="rId2"/>
              </a:rPr>
              <a:t>mbotelho@usp.br</a:t>
            </a:r>
            <a:endParaRPr lang="pt-BR" sz="2400" dirty="0">
              <a:solidFill>
                <a:schemeClr val="tx1"/>
              </a:solidFill>
            </a:endParaRPr>
          </a:p>
          <a:p>
            <a:r>
              <a:rPr lang="pt-BR" sz="2400" dirty="0">
                <a:solidFill>
                  <a:schemeClr val="tx1"/>
                </a:solidFill>
                <a:hlinkClick r:id="rId3"/>
              </a:rPr>
              <a:t>www.marcelobotelho.com</a:t>
            </a:r>
            <a:r>
              <a:rPr lang="pt-BR" sz="2400" dirty="0">
                <a:solidFill>
                  <a:schemeClr val="tx1"/>
                </a:solidFill>
              </a:rPr>
              <a:t> </a:t>
            </a:r>
          </a:p>
        </p:txBody>
      </p:sp>
      <p:sp>
        <p:nvSpPr>
          <p:cNvPr id="4" name="Espaço Reservado para Número de Slide 3"/>
          <p:cNvSpPr>
            <a:spLocks noGrp="1"/>
          </p:cNvSpPr>
          <p:nvPr>
            <p:ph type="sldNum" sz="quarter" idx="12"/>
          </p:nvPr>
        </p:nvSpPr>
        <p:spPr/>
        <p:txBody>
          <a:bodyPr/>
          <a:lstStyle/>
          <a:p>
            <a:fld id="{F2DAEB0D-D659-4D86-A944-EEE58FC26D1A}" type="slidenum">
              <a:rPr lang="pt-BR" smtClean="0"/>
              <a:pPr/>
              <a:t>1</a:t>
            </a:fld>
            <a:endParaRPr lang="pt-BR" dirty="0"/>
          </a:p>
        </p:txBody>
      </p:sp>
    </p:spTree>
    <p:extLst>
      <p:ext uri="{BB962C8B-B14F-4D97-AF65-F5344CB8AC3E}">
        <p14:creationId xmlns:p14="http://schemas.microsoft.com/office/powerpoint/2010/main" val="14808382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p:txBody>
          <a:bodyPr/>
          <a:lstStyle/>
          <a:p>
            <a:r>
              <a:rPr lang="pt-BR" altLang="pt-BR"/>
              <a:t>Expectativa do Consumidor</a:t>
            </a:r>
          </a:p>
        </p:txBody>
      </p:sp>
      <p:sp>
        <p:nvSpPr>
          <p:cNvPr id="250883" name="Rectangle 3"/>
          <p:cNvSpPr>
            <a:spLocks noGrp="1" noChangeArrowheads="1"/>
          </p:cNvSpPr>
          <p:nvPr>
            <p:ph type="body" idx="1"/>
          </p:nvPr>
        </p:nvSpPr>
        <p:spPr/>
        <p:txBody>
          <a:bodyPr/>
          <a:lstStyle/>
          <a:p>
            <a:r>
              <a:rPr lang="pt-BR" altLang="pt-BR"/>
              <a:t>Utiliza as expectativas dos consumidores sobre suas necessidades e requisições como base para a previsão. Os dados são obtidos por uma pesquisa de consumidores ou pela força de vendas</a:t>
            </a:r>
          </a:p>
        </p:txBody>
      </p:sp>
      <p:sp>
        <p:nvSpPr>
          <p:cNvPr id="2" name="Espaço Reservado para Número de Slide 1"/>
          <p:cNvSpPr>
            <a:spLocks noGrp="1"/>
          </p:cNvSpPr>
          <p:nvPr>
            <p:ph type="sldNum" sz="quarter" idx="12"/>
          </p:nvPr>
        </p:nvSpPr>
        <p:spPr/>
        <p:txBody>
          <a:bodyPr/>
          <a:lstStyle/>
          <a:p>
            <a:fld id="{F2DAEB0D-D659-4D86-A944-EEE58FC26D1A}" type="slidenum">
              <a:rPr lang="pt-BR" smtClean="0"/>
              <a:t>10</a:t>
            </a:fld>
            <a:endParaRPr lang="pt-BR"/>
          </a:p>
        </p:txBody>
      </p:sp>
    </p:spTree>
    <p:extLst>
      <p:ext uri="{BB962C8B-B14F-4D97-AF65-F5344CB8AC3E}">
        <p14:creationId xmlns:p14="http://schemas.microsoft.com/office/powerpoint/2010/main" val="1971327860"/>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Grp="1" noChangeArrowheads="1"/>
          </p:cNvSpPr>
          <p:nvPr>
            <p:ph type="title"/>
          </p:nvPr>
        </p:nvSpPr>
        <p:spPr/>
        <p:txBody>
          <a:bodyPr/>
          <a:lstStyle/>
          <a:p>
            <a:r>
              <a:rPr lang="pt-BR" altLang="pt-BR"/>
              <a:t>Média Móvel*</a:t>
            </a:r>
          </a:p>
        </p:txBody>
      </p:sp>
      <p:sp>
        <p:nvSpPr>
          <p:cNvPr id="244739" name="Rectangle 3"/>
          <p:cNvSpPr>
            <a:spLocks noGrp="1" noChangeArrowheads="1"/>
          </p:cNvSpPr>
          <p:nvPr>
            <p:ph type="body" idx="1"/>
          </p:nvPr>
        </p:nvSpPr>
        <p:spPr/>
        <p:txBody>
          <a:bodyPr>
            <a:normAutofit lnSpcReduction="10000"/>
          </a:bodyPr>
          <a:lstStyle/>
          <a:p>
            <a:r>
              <a:rPr lang="pt-BR" altLang="pt-BR"/>
              <a:t>Toma uma média de um número específico de observações passadas para fazer uma previsão. Assim que novas observações tornam-se disponíveis, estas são utilizadas na previsão e as observações mais antigas são descartadas</a:t>
            </a:r>
          </a:p>
        </p:txBody>
      </p:sp>
      <p:sp>
        <p:nvSpPr>
          <p:cNvPr id="2" name="Espaço Reservado para Número de Slide 1"/>
          <p:cNvSpPr>
            <a:spLocks noGrp="1"/>
          </p:cNvSpPr>
          <p:nvPr>
            <p:ph type="sldNum" sz="quarter" idx="12"/>
          </p:nvPr>
        </p:nvSpPr>
        <p:spPr/>
        <p:txBody>
          <a:bodyPr/>
          <a:lstStyle/>
          <a:p>
            <a:fld id="{F2DAEB0D-D659-4D86-A944-EEE58FC26D1A}" type="slidenum">
              <a:rPr lang="pt-BR" smtClean="0"/>
              <a:t>11</a:t>
            </a:fld>
            <a:endParaRPr lang="pt-BR"/>
          </a:p>
        </p:txBody>
      </p:sp>
    </p:spTree>
    <p:extLst>
      <p:ext uri="{BB962C8B-B14F-4D97-AF65-F5344CB8AC3E}">
        <p14:creationId xmlns:p14="http://schemas.microsoft.com/office/powerpoint/2010/main" val="1839767260"/>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Grp="1" noChangeArrowheads="1"/>
          </p:cNvSpPr>
          <p:nvPr>
            <p:ph type="title"/>
          </p:nvPr>
        </p:nvSpPr>
        <p:spPr/>
        <p:txBody>
          <a:bodyPr/>
          <a:lstStyle/>
          <a:p>
            <a:r>
              <a:rPr lang="pt-BR" altLang="pt-BR"/>
              <a:t>Média Móvel*</a:t>
            </a:r>
          </a:p>
        </p:txBody>
      </p:sp>
      <mc:AlternateContent xmlns:mc="http://schemas.openxmlformats.org/markup-compatibility/2006" xmlns:a14="http://schemas.microsoft.com/office/drawing/2010/main">
        <mc:Choice Requires="a14">
          <p:sp>
            <p:nvSpPr>
              <p:cNvPr id="244739" name="Rectangle 3"/>
              <p:cNvSpPr>
                <a:spLocks noGrp="1" noChangeArrowheads="1"/>
              </p:cNvSpPr>
              <p:nvPr>
                <p:ph type="body" idx="1"/>
              </p:nvPr>
            </p:nvSpPr>
            <p:spPr/>
            <p:txBody>
              <a:bodyPr>
                <a:normAutofit/>
              </a:bodyPr>
              <a:lstStyle/>
              <a:p>
                <a:pPr marL="114300" indent="0">
                  <a:buNone/>
                </a:pPr>
                <a14:m>
                  <m:oMathPara xmlns:m="http://schemas.openxmlformats.org/officeDocument/2006/math">
                    <m:oMathParaPr>
                      <m:jc m:val="centerGroup"/>
                    </m:oMathParaPr>
                    <m:oMath xmlns:m="http://schemas.openxmlformats.org/officeDocument/2006/math">
                      <m:acc>
                        <m:accPr>
                          <m:chr m:val="̂"/>
                          <m:ctrlPr>
                            <a:rPr lang="pt-BR" altLang="pt-BR" i="1" smtClean="0">
                              <a:latin typeface="Cambria Math" panose="02040503050406030204" pitchFamily="18" charset="0"/>
                            </a:rPr>
                          </m:ctrlPr>
                        </m:accPr>
                        <m:e>
                          <m:r>
                            <a:rPr lang="pt-BR" altLang="pt-BR" b="0" i="1" smtClean="0">
                              <a:latin typeface="Cambria Math"/>
                            </a:rPr>
                            <m:t>𝑦</m:t>
                          </m:r>
                        </m:e>
                      </m:acc>
                      <m:r>
                        <a:rPr lang="pt-BR" altLang="pt-BR" b="0" i="1" smtClean="0">
                          <a:latin typeface="Cambria Math"/>
                        </a:rPr>
                        <m:t>=</m:t>
                      </m:r>
                      <m:f>
                        <m:fPr>
                          <m:ctrlPr>
                            <a:rPr lang="pt-BR" altLang="pt-BR" b="0" i="1" smtClean="0">
                              <a:latin typeface="Cambria Math" panose="02040503050406030204" pitchFamily="18" charset="0"/>
                            </a:rPr>
                          </m:ctrlPr>
                        </m:fPr>
                        <m:num>
                          <m:sSub>
                            <m:sSubPr>
                              <m:ctrlPr>
                                <a:rPr lang="pt-BR" altLang="pt-BR" b="0" i="1" smtClean="0">
                                  <a:latin typeface="Cambria Math" panose="02040503050406030204" pitchFamily="18" charset="0"/>
                                </a:rPr>
                              </m:ctrlPr>
                            </m:sSubPr>
                            <m:e>
                              <m:r>
                                <a:rPr lang="pt-BR" altLang="pt-BR" b="0" i="1" smtClean="0">
                                  <a:latin typeface="Cambria Math"/>
                                </a:rPr>
                                <m:t>𝑦</m:t>
                              </m:r>
                            </m:e>
                            <m:sub>
                              <m:r>
                                <a:rPr lang="pt-BR" altLang="pt-BR" b="0" i="1" smtClean="0">
                                  <a:latin typeface="Cambria Math"/>
                                </a:rPr>
                                <m:t>𝑡</m:t>
                              </m:r>
                              <m:r>
                                <a:rPr lang="pt-BR" altLang="pt-BR" b="0" i="1" smtClean="0">
                                  <a:latin typeface="Cambria Math"/>
                                </a:rPr>
                                <m:t>−1</m:t>
                              </m:r>
                            </m:sub>
                          </m:sSub>
                          <m:r>
                            <a:rPr lang="pt-BR" altLang="pt-BR" b="0" i="1" smtClean="0">
                              <a:latin typeface="Cambria Math"/>
                            </a:rPr>
                            <m:t>+</m:t>
                          </m:r>
                          <m:sSub>
                            <m:sSubPr>
                              <m:ctrlPr>
                                <a:rPr lang="pt-BR" altLang="pt-BR" b="0" i="1" smtClean="0">
                                  <a:latin typeface="Cambria Math" panose="02040503050406030204" pitchFamily="18" charset="0"/>
                                </a:rPr>
                              </m:ctrlPr>
                            </m:sSubPr>
                            <m:e>
                              <m:r>
                                <a:rPr lang="pt-BR" altLang="pt-BR" b="0" i="1" smtClean="0">
                                  <a:latin typeface="Cambria Math"/>
                                </a:rPr>
                                <m:t>𝑦</m:t>
                              </m:r>
                            </m:e>
                            <m:sub>
                              <m:r>
                                <a:rPr lang="pt-BR" altLang="pt-BR" b="0" i="1" smtClean="0">
                                  <a:latin typeface="Cambria Math"/>
                                </a:rPr>
                                <m:t>𝑡</m:t>
                              </m:r>
                              <m:r>
                                <a:rPr lang="pt-BR" altLang="pt-BR" b="0" i="1" smtClean="0">
                                  <a:latin typeface="Cambria Math"/>
                                </a:rPr>
                                <m:t>−2</m:t>
                              </m:r>
                            </m:sub>
                          </m:sSub>
                          <m:r>
                            <a:rPr lang="pt-BR" altLang="pt-BR" b="0" i="1" smtClean="0">
                              <a:latin typeface="Cambria Math"/>
                            </a:rPr>
                            <m:t>+…+</m:t>
                          </m:r>
                          <m:sSub>
                            <m:sSubPr>
                              <m:ctrlPr>
                                <a:rPr lang="pt-BR" altLang="pt-BR" b="0" i="1" smtClean="0">
                                  <a:latin typeface="Cambria Math" panose="02040503050406030204" pitchFamily="18" charset="0"/>
                                </a:rPr>
                              </m:ctrlPr>
                            </m:sSubPr>
                            <m:e>
                              <m:r>
                                <a:rPr lang="pt-BR" altLang="pt-BR" b="0" i="1" smtClean="0">
                                  <a:latin typeface="Cambria Math"/>
                                </a:rPr>
                                <m:t>𝑦</m:t>
                              </m:r>
                            </m:e>
                            <m:sub>
                              <m:r>
                                <a:rPr lang="pt-BR" altLang="pt-BR" b="0" i="1" smtClean="0">
                                  <a:latin typeface="Cambria Math"/>
                                </a:rPr>
                                <m:t>𝑡</m:t>
                              </m:r>
                              <m:r>
                                <a:rPr lang="pt-BR" altLang="pt-BR" b="0" i="1" smtClean="0">
                                  <a:latin typeface="Cambria Math"/>
                                </a:rPr>
                                <m:t>−</m:t>
                              </m:r>
                              <m:r>
                                <a:rPr lang="pt-BR" altLang="pt-BR" b="0" i="1" smtClean="0">
                                  <a:latin typeface="Cambria Math"/>
                                </a:rPr>
                                <m:t>𝑘</m:t>
                              </m:r>
                            </m:sub>
                          </m:sSub>
                        </m:num>
                        <m:den>
                          <m:r>
                            <a:rPr lang="pt-BR" altLang="pt-BR" b="0" i="1" smtClean="0">
                              <a:latin typeface="Cambria Math"/>
                            </a:rPr>
                            <m:t>𝑘</m:t>
                          </m:r>
                        </m:den>
                      </m:f>
                    </m:oMath>
                  </m:oMathPara>
                </a14:m>
                <a:endParaRPr lang="pt-BR" altLang="pt-BR" dirty="0" smtClean="0"/>
              </a:p>
              <a:p>
                <a:pPr marL="114300" indent="0">
                  <a:buNone/>
                </a:pPr>
                <a:endParaRPr lang="pt-BR" altLang="pt-BR" dirty="0"/>
              </a:p>
              <a:p>
                <a:pPr marL="114300" indent="0">
                  <a:buNone/>
                </a:pPr>
                <a14:m>
                  <m:oMathPara xmlns:m="http://schemas.openxmlformats.org/officeDocument/2006/math">
                    <m:oMathParaPr>
                      <m:jc m:val="centerGroup"/>
                    </m:oMathParaPr>
                    <m:oMath xmlns:m="http://schemas.openxmlformats.org/officeDocument/2006/math">
                      <m:acc>
                        <m:accPr>
                          <m:chr m:val="̂"/>
                          <m:ctrlPr>
                            <a:rPr lang="pt-BR" altLang="pt-BR" i="1">
                              <a:latin typeface="Cambria Math" panose="02040503050406030204" pitchFamily="18" charset="0"/>
                            </a:rPr>
                          </m:ctrlPr>
                        </m:accPr>
                        <m:e>
                          <m:r>
                            <a:rPr lang="pt-BR" altLang="pt-BR" i="1">
                              <a:latin typeface="Cambria Math"/>
                            </a:rPr>
                            <m:t>𝑦</m:t>
                          </m:r>
                        </m:e>
                      </m:acc>
                      <m:r>
                        <a:rPr lang="pt-BR" altLang="pt-BR" i="1">
                          <a:latin typeface="Cambria Math"/>
                        </a:rPr>
                        <m:t>=</m:t>
                      </m:r>
                      <m:f>
                        <m:fPr>
                          <m:ctrlPr>
                            <a:rPr lang="pt-BR" altLang="pt-BR" i="1">
                              <a:latin typeface="Cambria Math" panose="02040503050406030204" pitchFamily="18" charset="0"/>
                            </a:rPr>
                          </m:ctrlPr>
                        </m:fPr>
                        <m:num>
                          <m:nary>
                            <m:naryPr>
                              <m:chr m:val="∑"/>
                              <m:ctrlPr>
                                <a:rPr lang="pt-BR" altLang="pt-BR" i="1" smtClean="0">
                                  <a:latin typeface="Cambria Math" panose="02040503050406030204" pitchFamily="18" charset="0"/>
                                </a:rPr>
                              </m:ctrlPr>
                            </m:naryPr>
                            <m:sub>
                              <m:r>
                                <m:rPr>
                                  <m:brk m:alnAt="23"/>
                                </m:rPr>
                                <a:rPr lang="pt-BR" altLang="pt-BR" b="0" i="1" smtClean="0">
                                  <a:latin typeface="Cambria Math"/>
                                </a:rPr>
                                <m:t>𝑖</m:t>
                              </m:r>
                              <m:r>
                                <a:rPr lang="pt-BR" altLang="pt-BR" b="0" i="1" smtClean="0">
                                  <a:latin typeface="Cambria Math"/>
                                </a:rPr>
                                <m:t>=1</m:t>
                              </m:r>
                            </m:sub>
                            <m:sup>
                              <m:r>
                                <a:rPr lang="pt-BR" altLang="pt-BR" b="0" i="1" smtClean="0">
                                  <a:latin typeface="Cambria Math"/>
                                </a:rPr>
                                <m:t>𝑘</m:t>
                              </m:r>
                            </m:sup>
                            <m:e>
                              <m:sSub>
                                <m:sSubPr>
                                  <m:ctrlPr>
                                    <a:rPr lang="pt-BR" altLang="pt-BR" i="1" smtClean="0">
                                      <a:latin typeface="Cambria Math" panose="02040503050406030204" pitchFamily="18" charset="0"/>
                                    </a:rPr>
                                  </m:ctrlPr>
                                </m:sSubPr>
                                <m:e>
                                  <m:r>
                                    <a:rPr lang="pt-BR" altLang="pt-BR" b="0" i="1" smtClean="0">
                                      <a:latin typeface="Cambria Math"/>
                                    </a:rPr>
                                    <m:t>𝑦</m:t>
                                  </m:r>
                                </m:e>
                                <m:sub>
                                  <m:r>
                                    <a:rPr lang="pt-BR" altLang="pt-BR" b="0" i="1" smtClean="0">
                                      <a:latin typeface="Cambria Math"/>
                                    </a:rPr>
                                    <m:t>𝑡</m:t>
                                  </m:r>
                                  <m:r>
                                    <a:rPr lang="pt-BR" altLang="pt-BR" b="0" i="1" smtClean="0">
                                      <a:latin typeface="Cambria Math"/>
                                    </a:rPr>
                                    <m:t>−</m:t>
                                  </m:r>
                                  <m:r>
                                    <a:rPr lang="pt-BR" altLang="pt-BR" b="0" i="1" smtClean="0">
                                      <a:latin typeface="Cambria Math"/>
                                    </a:rPr>
                                    <m:t>𝑖</m:t>
                                  </m:r>
                                </m:sub>
                              </m:sSub>
                            </m:e>
                          </m:nary>
                        </m:num>
                        <m:den>
                          <m:r>
                            <a:rPr lang="pt-BR" altLang="pt-BR" i="1">
                              <a:latin typeface="Cambria Math"/>
                            </a:rPr>
                            <m:t>𝑘</m:t>
                          </m:r>
                        </m:den>
                      </m:f>
                    </m:oMath>
                  </m:oMathPara>
                </a14:m>
                <a:endParaRPr lang="pt-BR" altLang="pt-BR" dirty="0"/>
              </a:p>
            </p:txBody>
          </p:sp>
        </mc:Choice>
        <mc:Fallback xmlns="">
          <p:sp>
            <p:nvSpPr>
              <p:cNvPr id="244739" name="Rectangle 3"/>
              <p:cNvSpPr>
                <a:spLocks noGrp="1" noRot="1" noChangeAspect="1" noMove="1" noResize="1" noEditPoints="1" noAdjustHandles="1" noChangeArrowheads="1" noChangeShapeType="1" noTextEdit="1"/>
              </p:cNvSpPr>
              <p:nvPr>
                <p:ph type="body" idx="1"/>
              </p:nvPr>
            </p:nvSpPr>
            <p:spPr>
              <a:blipFill rotWithShape="1">
                <a:blip r:embed="rId2"/>
                <a:stretch>
                  <a:fillRect/>
                </a:stretch>
              </a:blipFill>
            </p:spPr>
            <p:txBody>
              <a:bodyPr/>
              <a:lstStyle/>
              <a:p>
                <a:r>
                  <a:rPr lang="pt-BR">
                    <a:noFill/>
                  </a:rPr>
                  <a:t> </a:t>
                </a:r>
              </a:p>
            </p:txBody>
          </p:sp>
        </mc:Fallback>
      </mc:AlternateContent>
      <p:sp>
        <p:nvSpPr>
          <p:cNvPr id="2" name="Espaço Reservado para Número de Slide 1"/>
          <p:cNvSpPr>
            <a:spLocks noGrp="1"/>
          </p:cNvSpPr>
          <p:nvPr>
            <p:ph type="sldNum" sz="quarter" idx="12"/>
          </p:nvPr>
        </p:nvSpPr>
        <p:spPr/>
        <p:txBody>
          <a:bodyPr/>
          <a:lstStyle/>
          <a:p>
            <a:fld id="{F2DAEB0D-D659-4D86-A944-EEE58FC26D1A}" type="slidenum">
              <a:rPr lang="pt-BR" smtClean="0"/>
              <a:t>12</a:t>
            </a:fld>
            <a:endParaRPr lang="pt-BR"/>
          </a:p>
        </p:txBody>
      </p:sp>
    </p:spTree>
    <p:extLst>
      <p:ext uri="{BB962C8B-B14F-4D97-AF65-F5344CB8AC3E}">
        <p14:creationId xmlns:p14="http://schemas.microsoft.com/office/powerpoint/2010/main" val="2873684052"/>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Grp="1" noChangeArrowheads="1"/>
          </p:cNvSpPr>
          <p:nvPr>
            <p:ph type="title"/>
          </p:nvPr>
        </p:nvSpPr>
        <p:spPr/>
        <p:txBody>
          <a:bodyPr/>
          <a:lstStyle/>
          <a:p>
            <a:r>
              <a:rPr lang="pt-BR" altLang="pt-BR"/>
              <a:t>Média Móvel*</a:t>
            </a:r>
          </a:p>
        </p:txBody>
      </p:sp>
      <p:sp>
        <p:nvSpPr>
          <p:cNvPr id="2" name="Espaço Reservado para Número de Slide 1"/>
          <p:cNvSpPr>
            <a:spLocks noGrp="1"/>
          </p:cNvSpPr>
          <p:nvPr>
            <p:ph type="sldNum" sz="quarter" idx="12"/>
          </p:nvPr>
        </p:nvSpPr>
        <p:spPr/>
        <p:txBody>
          <a:bodyPr/>
          <a:lstStyle/>
          <a:p>
            <a:fld id="{F2DAEB0D-D659-4D86-A944-EEE58FC26D1A}" type="slidenum">
              <a:rPr lang="pt-BR" smtClean="0"/>
              <a:t>13</a:t>
            </a:fld>
            <a:endParaRPr lang="pt-BR"/>
          </a:p>
        </p:txBody>
      </p:sp>
      <p:graphicFrame>
        <p:nvGraphicFramePr>
          <p:cNvPr id="4" name="Tabela 3"/>
          <p:cNvGraphicFramePr>
            <a:graphicFrameLocks noGrp="1"/>
          </p:cNvGraphicFramePr>
          <p:nvPr>
            <p:extLst>
              <p:ext uri="{D42A27DB-BD31-4B8C-83A1-F6EECF244321}">
                <p14:modId xmlns:p14="http://schemas.microsoft.com/office/powerpoint/2010/main" val="4187442790"/>
              </p:ext>
            </p:extLst>
          </p:nvPr>
        </p:nvGraphicFramePr>
        <p:xfrm>
          <a:off x="107505" y="1268760"/>
          <a:ext cx="8136904" cy="4825365"/>
        </p:xfrm>
        <a:graphic>
          <a:graphicData uri="http://schemas.openxmlformats.org/drawingml/2006/table">
            <a:tbl>
              <a:tblPr>
                <a:tableStyleId>{284E427A-3D55-4303-BF80-6455036E1DE7}</a:tableStyleId>
              </a:tblPr>
              <a:tblGrid>
                <a:gridCol w="2003248"/>
                <a:gridCol w="2044552"/>
                <a:gridCol w="2044552"/>
                <a:gridCol w="2044552"/>
              </a:tblGrid>
              <a:tr h="161925">
                <a:tc>
                  <a:txBody>
                    <a:bodyPr/>
                    <a:lstStyle/>
                    <a:p>
                      <a:pPr algn="ctr" fontAlgn="b"/>
                      <a:r>
                        <a:rPr lang="pt-BR" sz="1800" b="1" u="none" strike="noStrike" dirty="0">
                          <a:effectLst/>
                        </a:rPr>
                        <a:t>Volume de Vendas</a:t>
                      </a:r>
                      <a:endParaRPr lang="pt-BR" sz="1800" b="1" i="0" u="none" strike="noStrike" dirty="0">
                        <a:effectLst/>
                        <a:latin typeface="Arial"/>
                      </a:endParaRPr>
                    </a:p>
                  </a:txBody>
                  <a:tcPr marL="9525" marR="9525" marT="9525" marB="0" anchor="b"/>
                </a:tc>
                <a:tc>
                  <a:txBody>
                    <a:bodyPr/>
                    <a:lstStyle/>
                    <a:p>
                      <a:pPr algn="ctr" fontAlgn="b"/>
                      <a:r>
                        <a:rPr lang="pt-BR" sz="1800" b="1" u="none" strike="noStrike" dirty="0">
                          <a:effectLst/>
                        </a:rPr>
                        <a:t>Média Móvel (k = 2)</a:t>
                      </a:r>
                      <a:endParaRPr lang="pt-BR" sz="1800" b="1" i="0" u="none" strike="noStrike" dirty="0">
                        <a:effectLst/>
                        <a:latin typeface="Arial"/>
                      </a:endParaRPr>
                    </a:p>
                  </a:txBody>
                  <a:tcPr marL="9525" marR="9525" marT="9525" marB="0" anchor="b"/>
                </a:tc>
                <a:tc>
                  <a:txBody>
                    <a:bodyPr/>
                    <a:lstStyle/>
                    <a:p>
                      <a:pPr algn="ctr" fontAlgn="b"/>
                      <a:r>
                        <a:rPr lang="pt-BR" sz="1800" b="1" u="none" strike="noStrike" dirty="0">
                          <a:effectLst/>
                        </a:rPr>
                        <a:t>Média Móvel (k = 3)</a:t>
                      </a:r>
                      <a:endParaRPr lang="pt-BR" sz="1800" b="1" i="0" u="none" strike="noStrike" dirty="0">
                        <a:effectLst/>
                        <a:latin typeface="Arial"/>
                      </a:endParaRPr>
                    </a:p>
                  </a:txBody>
                  <a:tcPr marL="9525" marR="9525" marT="9525" marB="0" anchor="b"/>
                </a:tc>
                <a:tc>
                  <a:txBody>
                    <a:bodyPr/>
                    <a:lstStyle/>
                    <a:p>
                      <a:pPr algn="ctr" fontAlgn="b"/>
                      <a:r>
                        <a:rPr lang="pt-BR" sz="1800" b="1" u="none" strike="noStrike" dirty="0">
                          <a:effectLst/>
                        </a:rPr>
                        <a:t>Média Móvel (k = 4)</a:t>
                      </a:r>
                      <a:endParaRPr lang="pt-BR" sz="1800" b="1" i="0" u="none" strike="noStrike" dirty="0">
                        <a:effectLst/>
                        <a:latin typeface="Arial"/>
                      </a:endParaRPr>
                    </a:p>
                  </a:txBody>
                  <a:tcPr marL="9525" marR="9525" marT="9525" marB="0" anchor="b"/>
                </a:tc>
              </a:tr>
              <a:tr h="161925">
                <a:tc>
                  <a:txBody>
                    <a:bodyPr/>
                    <a:lstStyle/>
                    <a:p>
                      <a:pPr algn="ctr" fontAlgn="b"/>
                      <a:r>
                        <a:rPr lang="pt-BR" sz="1800" u="none" strike="noStrike" dirty="0">
                          <a:effectLst/>
                        </a:rPr>
                        <a:t>68</a:t>
                      </a:r>
                      <a:endParaRPr lang="pt-BR" sz="1800" b="0" i="0" u="none" strike="noStrike" dirty="0">
                        <a:effectLst/>
                        <a:latin typeface="Arial"/>
                      </a:endParaRPr>
                    </a:p>
                  </a:txBody>
                  <a:tcPr marL="9525" marR="9525" marT="9525" marB="0" anchor="b"/>
                </a:tc>
                <a:tc>
                  <a:txBody>
                    <a:bodyPr/>
                    <a:lstStyle/>
                    <a:p>
                      <a:pPr algn="ctr" fontAlgn="b"/>
                      <a:endParaRPr lang="pt-BR" sz="1800" b="0" i="0" u="none" strike="noStrike">
                        <a:effectLst/>
                        <a:latin typeface="Arial"/>
                      </a:endParaRPr>
                    </a:p>
                  </a:txBody>
                  <a:tcPr marL="9525" marR="9525" marT="9525" marB="0" anchor="b"/>
                </a:tc>
                <a:tc>
                  <a:txBody>
                    <a:bodyPr/>
                    <a:lstStyle/>
                    <a:p>
                      <a:pPr algn="ctr" fontAlgn="b"/>
                      <a:endParaRPr lang="pt-BR" sz="1800" b="0" i="0" u="none" strike="noStrike" dirty="0">
                        <a:effectLst/>
                        <a:latin typeface="Arial"/>
                      </a:endParaRPr>
                    </a:p>
                  </a:txBody>
                  <a:tcPr marL="9525" marR="9525" marT="9525" marB="0" anchor="b"/>
                </a:tc>
                <a:tc>
                  <a:txBody>
                    <a:bodyPr/>
                    <a:lstStyle/>
                    <a:p>
                      <a:pPr algn="ctr" fontAlgn="b"/>
                      <a:endParaRPr lang="pt-BR" sz="1800" b="0" i="0" u="none" strike="noStrike">
                        <a:effectLst/>
                        <a:latin typeface="Arial"/>
                      </a:endParaRPr>
                    </a:p>
                  </a:txBody>
                  <a:tcPr marL="9525" marR="9525" marT="9525" marB="0" anchor="b"/>
                </a:tc>
              </a:tr>
              <a:tr h="161925">
                <a:tc>
                  <a:txBody>
                    <a:bodyPr/>
                    <a:lstStyle/>
                    <a:p>
                      <a:pPr algn="ctr" fontAlgn="b"/>
                      <a:r>
                        <a:rPr lang="pt-BR" sz="1800" u="none" strike="noStrike" dirty="0">
                          <a:effectLst/>
                        </a:rPr>
                        <a:t>60</a:t>
                      </a:r>
                      <a:endParaRPr lang="pt-BR" sz="1800" b="0" i="0" u="none" strike="noStrike" dirty="0">
                        <a:effectLst/>
                        <a:latin typeface="Arial"/>
                      </a:endParaRPr>
                    </a:p>
                  </a:txBody>
                  <a:tcPr marL="9525" marR="9525" marT="9525" marB="0" anchor="b"/>
                </a:tc>
                <a:tc>
                  <a:txBody>
                    <a:bodyPr/>
                    <a:lstStyle/>
                    <a:p>
                      <a:pPr algn="ctr" fontAlgn="b"/>
                      <a:endParaRPr lang="pt-BR" sz="1800" b="0" i="0" u="none" strike="noStrike" dirty="0">
                        <a:effectLst/>
                        <a:latin typeface="Arial"/>
                      </a:endParaRPr>
                    </a:p>
                  </a:txBody>
                  <a:tcPr marL="9525" marR="9525" marT="9525" marB="0" anchor="b"/>
                </a:tc>
                <a:tc>
                  <a:txBody>
                    <a:bodyPr/>
                    <a:lstStyle/>
                    <a:p>
                      <a:pPr algn="ctr" fontAlgn="b"/>
                      <a:endParaRPr lang="pt-BR" sz="1800" b="0" i="0" u="none" strike="noStrike">
                        <a:effectLst/>
                        <a:latin typeface="Arial"/>
                      </a:endParaRPr>
                    </a:p>
                  </a:txBody>
                  <a:tcPr marL="9525" marR="9525" marT="9525" marB="0" anchor="b"/>
                </a:tc>
                <a:tc>
                  <a:txBody>
                    <a:bodyPr/>
                    <a:lstStyle/>
                    <a:p>
                      <a:pPr algn="ctr" fontAlgn="b"/>
                      <a:endParaRPr lang="pt-BR" sz="1800" b="0" i="0" u="none" strike="noStrike">
                        <a:effectLst/>
                        <a:latin typeface="Arial"/>
                      </a:endParaRPr>
                    </a:p>
                  </a:txBody>
                  <a:tcPr marL="9525" marR="9525" marT="9525" marB="0" anchor="b"/>
                </a:tc>
              </a:tr>
              <a:tr h="161925">
                <a:tc>
                  <a:txBody>
                    <a:bodyPr/>
                    <a:lstStyle/>
                    <a:p>
                      <a:pPr algn="ctr" fontAlgn="b"/>
                      <a:r>
                        <a:rPr lang="pt-BR" sz="1800" u="none" strike="noStrike">
                          <a:effectLst/>
                        </a:rPr>
                        <a:t>74</a:t>
                      </a:r>
                      <a:endParaRPr lang="pt-BR" sz="1800" b="0" i="0" u="none" strike="noStrike">
                        <a:effectLst/>
                        <a:latin typeface="Arial"/>
                      </a:endParaRPr>
                    </a:p>
                  </a:txBody>
                  <a:tcPr marL="9525" marR="9525" marT="9525" marB="0" anchor="b"/>
                </a:tc>
                <a:tc>
                  <a:txBody>
                    <a:bodyPr/>
                    <a:lstStyle/>
                    <a:p>
                      <a:pPr algn="ctr" fontAlgn="b"/>
                      <a:r>
                        <a:rPr lang="pt-BR" sz="1800" u="none" strike="noStrike" dirty="0">
                          <a:effectLst/>
                        </a:rPr>
                        <a:t>64,00</a:t>
                      </a:r>
                      <a:endParaRPr lang="pt-BR" sz="1800" b="0" i="0" u="none" strike="noStrike" dirty="0">
                        <a:effectLst/>
                        <a:latin typeface="Arial"/>
                      </a:endParaRPr>
                    </a:p>
                  </a:txBody>
                  <a:tcPr marL="9525" marR="9525" marT="9525" marB="0" anchor="b"/>
                </a:tc>
                <a:tc>
                  <a:txBody>
                    <a:bodyPr/>
                    <a:lstStyle/>
                    <a:p>
                      <a:pPr algn="ctr" fontAlgn="b"/>
                      <a:endParaRPr lang="pt-BR" sz="1800" b="0" i="0" u="none" strike="noStrike">
                        <a:effectLst/>
                        <a:latin typeface="Arial"/>
                      </a:endParaRPr>
                    </a:p>
                  </a:txBody>
                  <a:tcPr marL="9525" marR="9525" marT="9525" marB="0" anchor="b"/>
                </a:tc>
                <a:tc>
                  <a:txBody>
                    <a:bodyPr/>
                    <a:lstStyle/>
                    <a:p>
                      <a:pPr algn="ctr" fontAlgn="b"/>
                      <a:endParaRPr lang="pt-BR" sz="1800" b="0" i="0" u="none" strike="noStrike">
                        <a:effectLst/>
                        <a:latin typeface="Arial"/>
                      </a:endParaRPr>
                    </a:p>
                  </a:txBody>
                  <a:tcPr marL="9525" marR="9525" marT="9525" marB="0" anchor="b"/>
                </a:tc>
              </a:tr>
              <a:tr h="161925">
                <a:tc>
                  <a:txBody>
                    <a:bodyPr/>
                    <a:lstStyle/>
                    <a:p>
                      <a:pPr algn="ctr" fontAlgn="b"/>
                      <a:r>
                        <a:rPr lang="pt-BR" sz="1800" u="none" strike="noStrike">
                          <a:effectLst/>
                        </a:rPr>
                        <a:t>63</a:t>
                      </a:r>
                      <a:endParaRPr lang="pt-BR" sz="1800" b="0" i="0" u="none" strike="noStrike">
                        <a:effectLst/>
                        <a:latin typeface="Arial"/>
                      </a:endParaRPr>
                    </a:p>
                  </a:txBody>
                  <a:tcPr marL="9525" marR="9525" marT="9525" marB="0" anchor="b"/>
                </a:tc>
                <a:tc>
                  <a:txBody>
                    <a:bodyPr/>
                    <a:lstStyle/>
                    <a:p>
                      <a:pPr algn="ctr" fontAlgn="b"/>
                      <a:r>
                        <a:rPr lang="pt-BR" sz="1800" u="none" strike="noStrike" dirty="0">
                          <a:effectLst/>
                        </a:rPr>
                        <a:t>67,00</a:t>
                      </a:r>
                      <a:endParaRPr lang="pt-BR" sz="1800" b="0" i="0" u="none" strike="noStrike" dirty="0">
                        <a:effectLst/>
                        <a:latin typeface="Arial"/>
                      </a:endParaRPr>
                    </a:p>
                  </a:txBody>
                  <a:tcPr marL="9525" marR="9525" marT="9525" marB="0" anchor="b"/>
                </a:tc>
                <a:tc>
                  <a:txBody>
                    <a:bodyPr/>
                    <a:lstStyle/>
                    <a:p>
                      <a:pPr algn="ctr" fontAlgn="b"/>
                      <a:r>
                        <a:rPr lang="pt-BR" sz="1800" u="none" strike="noStrike">
                          <a:effectLst/>
                        </a:rPr>
                        <a:t>67,33</a:t>
                      </a:r>
                      <a:endParaRPr lang="pt-BR" sz="1800" b="0" i="0" u="none" strike="noStrike">
                        <a:effectLst/>
                        <a:latin typeface="Arial"/>
                      </a:endParaRPr>
                    </a:p>
                  </a:txBody>
                  <a:tcPr marL="9525" marR="9525" marT="9525" marB="0" anchor="b"/>
                </a:tc>
                <a:tc>
                  <a:txBody>
                    <a:bodyPr/>
                    <a:lstStyle/>
                    <a:p>
                      <a:pPr algn="ctr" fontAlgn="b"/>
                      <a:endParaRPr lang="pt-BR" sz="1800" b="0" i="0" u="none" strike="noStrike">
                        <a:effectLst/>
                        <a:latin typeface="Arial"/>
                      </a:endParaRPr>
                    </a:p>
                  </a:txBody>
                  <a:tcPr marL="9525" marR="9525" marT="9525" marB="0" anchor="b"/>
                </a:tc>
              </a:tr>
              <a:tr h="161925">
                <a:tc>
                  <a:txBody>
                    <a:bodyPr/>
                    <a:lstStyle/>
                    <a:p>
                      <a:pPr algn="ctr" fontAlgn="b"/>
                      <a:r>
                        <a:rPr lang="pt-BR" sz="1800" u="none" strike="noStrike">
                          <a:effectLst/>
                        </a:rPr>
                        <a:t>52</a:t>
                      </a:r>
                      <a:endParaRPr lang="pt-BR" sz="1800" b="0" i="0" u="none" strike="noStrike">
                        <a:effectLst/>
                        <a:latin typeface="Arial"/>
                      </a:endParaRPr>
                    </a:p>
                  </a:txBody>
                  <a:tcPr marL="9525" marR="9525" marT="9525" marB="0" anchor="b"/>
                </a:tc>
                <a:tc>
                  <a:txBody>
                    <a:bodyPr/>
                    <a:lstStyle/>
                    <a:p>
                      <a:pPr algn="ctr" fontAlgn="b"/>
                      <a:r>
                        <a:rPr lang="pt-BR" sz="1800" u="none" strike="noStrike">
                          <a:effectLst/>
                        </a:rPr>
                        <a:t>68,50</a:t>
                      </a:r>
                      <a:endParaRPr lang="pt-BR" sz="1800" b="0" i="0" u="none" strike="noStrike">
                        <a:effectLst/>
                        <a:latin typeface="Arial"/>
                      </a:endParaRPr>
                    </a:p>
                  </a:txBody>
                  <a:tcPr marL="9525" marR="9525" marT="9525" marB="0" anchor="b"/>
                </a:tc>
                <a:tc>
                  <a:txBody>
                    <a:bodyPr/>
                    <a:lstStyle/>
                    <a:p>
                      <a:pPr algn="ctr" fontAlgn="b"/>
                      <a:r>
                        <a:rPr lang="pt-BR" sz="1800" u="none" strike="noStrike" dirty="0">
                          <a:effectLst/>
                        </a:rPr>
                        <a:t>65,67</a:t>
                      </a:r>
                      <a:endParaRPr lang="pt-BR" sz="1800" b="0" i="0" u="none" strike="noStrike" dirty="0">
                        <a:effectLst/>
                        <a:latin typeface="Arial"/>
                      </a:endParaRPr>
                    </a:p>
                  </a:txBody>
                  <a:tcPr marL="9525" marR="9525" marT="9525" marB="0" anchor="b"/>
                </a:tc>
                <a:tc>
                  <a:txBody>
                    <a:bodyPr/>
                    <a:lstStyle/>
                    <a:p>
                      <a:pPr algn="ctr" fontAlgn="b"/>
                      <a:r>
                        <a:rPr lang="pt-BR" sz="1800" u="none" strike="noStrike">
                          <a:effectLst/>
                        </a:rPr>
                        <a:t>66,25</a:t>
                      </a:r>
                      <a:endParaRPr lang="pt-BR" sz="1800" b="0" i="0" u="none" strike="noStrike">
                        <a:effectLst/>
                        <a:latin typeface="Arial"/>
                      </a:endParaRPr>
                    </a:p>
                  </a:txBody>
                  <a:tcPr marL="9525" marR="9525" marT="9525" marB="0" anchor="b"/>
                </a:tc>
              </a:tr>
              <a:tr h="161925">
                <a:tc>
                  <a:txBody>
                    <a:bodyPr/>
                    <a:lstStyle/>
                    <a:p>
                      <a:pPr algn="ctr" fontAlgn="b"/>
                      <a:r>
                        <a:rPr lang="pt-BR" sz="1800" u="none" strike="noStrike">
                          <a:effectLst/>
                        </a:rPr>
                        <a:t>34</a:t>
                      </a:r>
                      <a:endParaRPr lang="pt-BR" sz="1800" b="0" i="0" u="none" strike="noStrike">
                        <a:effectLst/>
                        <a:latin typeface="Arial"/>
                      </a:endParaRPr>
                    </a:p>
                  </a:txBody>
                  <a:tcPr marL="9525" marR="9525" marT="9525" marB="0" anchor="b"/>
                </a:tc>
                <a:tc>
                  <a:txBody>
                    <a:bodyPr/>
                    <a:lstStyle/>
                    <a:p>
                      <a:pPr algn="ctr" fontAlgn="b"/>
                      <a:r>
                        <a:rPr lang="pt-BR" sz="1800" u="none" strike="noStrike" dirty="0">
                          <a:effectLst/>
                        </a:rPr>
                        <a:t>57,50</a:t>
                      </a:r>
                      <a:endParaRPr lang="pt-BR" sz="1800" b="0" i="0" u="none" strike="noStrike" dirty="0">
                        <a:effectLst/>
                        <a:latin typeface="Arial"/>
                      </a:endParaRPr>
                    </a:p>
                  </a:txBody>
                  <a:tcPr marL="9525" marR="9525" marT="9525" marB="0" anchor="b"/>
                </a:tc>
                <a:tc>
                  <a:txBody>
                    <a:bodyPr/>
                    <a:lstStyle/>
                    <a:p>
                      <a:pPr algn="ctr" fontAlgn="b"/>
                      <a:r>
                        <a:rPr lang="pt-BR" sz="1800" u="none" strike="noStrike" dirty="0">
                          <a:effectLst/>
                        </a:rPr>
                        <a:t>63,00</a:t>
                      </a:r>
                      <a:endParaRPr lang="pt-BR" sz="1800" b="0" i="0" u="none" strike="noStrike" dirty="0">
                        <a:effectLst/>
                        <a:latin typeface="Arial"/>
                      </a:endParaRPr>
                    </a:p>
                  </a:txBody>
                  <a:tcPr marL="9525" marR="9525" marT="9525" marB="0" anchor="b"/>
                </a:tc>
                <a:tc>
                  <a:txBody>
                    <a:bodyPr/>
                    <a:lstStyle/>
                    <a:p>
                      <a:pPr algn="ctr" fontAlgn="b"/>
                      <a:r>
                        <a:rPr lang="pt-BR" sz="1800" u="none" strike="noStrike">
                          <a:effectLst/>
                        </a:rPr>
                        <a:t>62,25</a:t>
                      </a:r>
                      <a:endParaRPr lang="pt-BR" sz="1800" b="0" i="0" u="none" strike="noStrike">
                        <a:effectLst/>
                        <a:latin typeface="Arial"/>
                      </a:endParaRPr>
                    </a:p>
                  </a:txBody>
                  <a:tcPr marL="9525" marR="9525" marT="9525" marB="0" anchor="b"/>
                </a:tc>
              </a:tr>
              <a:tr h="161925">
                <a:tc>
                  <a:txBody>
                    <a:bodyPr/>
                    <a:lstStyle/>
                    <a:p>
                      <a:pPr algn="ctr" fontAlgn="b"/>
                      <a:r>
                        <a:rPr lang="pt-BR" sz="1800" u="none" strike="noStrike">
                          <a:effectLst/>
                        </a:rPr>
                        <a:t>27</a:t>
                      </a:r>
                      <a:endParaRPr lang="pt-BR" sz="1800" b="0" i="0" u="none" strike="noStrike">
                        <a:effectLst/>
                        <a:latin typeface="Arial"/>
                      </a:endParaRPr>
                    </a:p>
                  </a:txBody>
                  <a:tcPr marL="9525" marR="9525" marT="9525" marB="0" anchor="b"/>
                </a:tc>
                <a:tc>
                  <a:txBody>
                    <a:bodyPr/>
                    <a:lstStyle/>
                    <a:p>
                      <a:pPr algn="ctr" fontAlgn="b"/>
                      <a:r>
                        <a:rPr lang="pt-BR" sz="1800" u="none" strike="noStrike" dirty="0">
                          <a:effectLst/>
                        </a:rPr>
                        <a:t>43,00</a:t>
                      </a:r>
                      <a:endParaRPr lang="pt-BR" sz="1800" b="0" i="0" u="none" strike="noStrike" dirty="0">
                        <a:effectLst/>
                        <a:latin typeface="Arial"/>
                      </a:endParaRPr>
                    </a:p>
                  </a:txBody>
                  <a:tcPr marL="9525" marR="9525" marT="9525" marB="0" anchor="b"/>
                </a:tc>
                <a:tc>
                  <a:txBody>
                    <a:bodyPr/>
                    <a:lstStyle/>
                    <a:p>
                      <a:pPr algn="ctr" fontAlgn="b"/>
                      <a:r>
                        <a:rPr lang="pt-BR" sz="1800" u="none" strike="noStrike" dirty="0">
                          <a:effectLst/>
                        </a:rPr>
                        <a:t>49,67</a:t>
                      </a:r>
                      <a:endParaRPr lang="pt-BR" sz="1800" b="0" i="0" u="none" strike="noStrike" dirty="0">
                        <a:effectLst/>
                        <a:latin typeface="Arial"/>
                      </a:endParaRPr>
                    </a:p>
                  </a:txBody>
                  <a:tcPr marL="9525" marR="9525" marT="9525" marB="0" anchor="b"/>
                </a:tc>
                <a:tc>
                  <a:txBody>
                    <a:bodyPr/>
                    <a:lstStyle/>
                    <a:p>
                      <a:pPr algn="ctr" fontAlgn="b"/>
                      <a:r>
                        <a:rPr lang="pt-BR" sz="1800" u="none" strike="noStrike">
                          <a:effectLst/>
                        </a:rPr>
                        <a:t>55,75</a:t>
                      </a:r>
                      <a:endParaRPr lang="pt-BR" sz="1800" b="0" i="0" u="none" strike="noStrike">
                        <a:effectLst/>
                        <a:latin typeface="Arial"/>
                      </a:endParaRPr>
                    </a:p>
                  </a:txBody>
                  <a:tcPr marL="9525" marR="9525" marT="9525" marB="0" anchor="b"/>
                </a:tc>
              </a:tr>
              <a:tr h="161925">
                <a:tc>
                  <a:txBody>
                    <a:bodyPr/>
                    <a:lstStyle/>
                    <a:p>
                      <a:pPr algn="ctr" fontAlgn="b"/>
                      <a:r>
                        <a:rPr lang="pt-BR" sz="1800" u="none" strike="noStrike">
                          <a:effectLst/>
                        </a:rPr>
                        <a:t>38</a:t>
                      </a:r>
                      <a:endParaRPr lang="pt-BR" sz="1800" b="0" i="0" u="none" strike="noStrike">
                        <a:effectLst/>
                        <a:latin typeface="Arial"/>
                      </a:endParaRPr>
                    </a:p>
                  </a:txBody>
                  <a:tcPr marL="9525" marR="9525" marT="9525" marB="0" anchor="b"/>
                </a:tc>
                <a:tc>
                  <a:txBody>
                    <a:bodyPr/>
                    <a:lstStyle/>
                    <a:p>
                      <a:pPr algn="ctr" fontAlgn="b"/>
                      <a:r>
                        <a:rPr lang="pt-BR" sz="1800" u="none" strike="noStrike" dirty="0">
                          <a:effectLst/>
                        </a:rPr>
                        <a:t>30,50</a:t>
                      </a:r>
                      <a:endParaRPr lang="pt-BR" sz="1800" b="0" i="0" u="none" strike="noStrike" dirty="0">
                        <a:effectLst/>
                        <a:latin typeface="Arial"/>
                      </a:endParaRPr>
                    </a:p>
                  </a:txBody>
                  <a:tcPr marL="9525" marR="9525" marT="9525" marB="0" anchor="b"/>
                </a:tc>
                <a:tc>
                  <a:txBody>
                    <a:bodyPr/>
                    <a:lstStyle/>
                    <a:p>
                      <a:pPr algn="ctr" fontAlgn="b"/>
                      <a:r>
                        <a:rPr lang="pt-BR" sz="1800" u="none" strike="noStrike" dirty="0">
                          <a:effectLst/>
                        </a:rPr>
                        <a:t>37,67</a:t>
                      </a:r>
                      <a:endParaRPr lang="pt-BR" sz="1800" b="0" i="0" u="none" strike="noStrike" dirty="0">
                        <a:effectLst/>
                        <a:latin typeface="Arial"/>
                      </a:endParaRPr>
                    </a:p>
                  </a:txBody>
                  <a:tcPr marL="9525" marR="9525" marT="9525" marB="0" anchor="b"/>
                </a:tc>
                <a:tc>
                  <a:txBody>
                    <a:bodyPr/>
                    <a:lstStyle/>
                    <a:p>
                      <a:pPr algn="ctr" fontAlgn="b"/>
                      <a:r>
                        <a:rPr lang="pt-BR" sz="1800" u="none" strike="noStrike">
                          <a:effectLst/>
                        </a:rPr>
                        <a:t>44,00</a:t>
                      </a:r>
                      <a:endParaRPr lang="pt-BR" sz="1800" b="0" i="0" u="none" strike="noStrike">
                        <a:effectLst/>
                        <a:latin typeface="Arial"/>
                      </a:endParaRPr>
                    </a:p>
                  </a:txBody>
                  <a:tcPr marL="9525" marR="9525" marT="9525" marB="0" anchor="b"/>
                </a:tc>
              </a:tr>
              <a:tr h="161925">
                <a:tc>
                  <a:txBody>
                    <a:bodyPr/>
                    <a:lstStyle/>
                    <a:p>
                      <a:pPr algn="ctr" fontAlgn="b"/>
                      <a:r>
                        <a:rPr lang="pt-BR" sz="1800" u="none" strike="noStrike">
                          <a:effectLst/>
                        </a:rPr>
                        <a:t>41</a:t>
                      </a:r>
                      <a:endParaRPr lang="pt-BR" sz="1800" b="0" i="0" u="none" strike="noStrike">
                        <a:effectLst/>
                        <a:latin typeface="Arial"/>
                      </a:endParaRPr>
                    </a:p>
                  </a:txBody>
                  <a:tcPr marL="9525" marR="9525" marT="9525" marB="0" anchor="b"/>
                </a:tc>
                <a:tc>
                  <a:txBody>
                    <a:bodyPr/>
                    <a:lstStyle/>
                    <a:p>
                      <a:pPr algn="ctr" fontAlgn="b"/>
                      <a:r>
                        <a:rPr lang="pt-BR" sz="1800" u="none" strike="noStrike">
                          <a:effectLst/>
                        </a:rPr>
                        <a:t>32,50</a:t>
                      </a:r>
                      <a:endParaRPr lang="pt-BR" sz="1800" b="0" i="0" u="none" strike="noStrike">
                        <a:effectLst/>
                        <a:latin typeface="Arial"/>
                      </a:endParaRPr>
                    </a:p>
                  </a:txBody>
                  <a:tcPr marL="9525" marR="9525" marT="9525" marB="0" anchor="b"/>
                </a:tc>
                <a:tc>
                  <a:txBody>
                    <a:bodyPr/>
                    <a:lstStyle/>
                    <a:p>
                      <a:pPr algn="ctr" fontAlgn="b"/>
                      <a:r>
                        <a:rPr lang="pt-BR" sz="1800" u="none" strike="noStrike" dirty="0">
                          <a:effectLst/>
                        </a:rPr>
                        <a:t>33,00</a:t>
                      </a:r>
                      <a:endParaRPr lang="pt-BR" sz="1800" b="0" i="0" u="none" strike="noStrike" dirty="0">
                        <a:effectLst/>
                        <a:latin typeface="Arial"/>
                      </a:endParaRPr>
                    </a:p>
                  </a:txBody>
                  <a:tcPr marL="9525" marR="9525" marT="9525" marB="0" anchor="b"/>
                </a:tc>
                <a:tc>
                  <a:txBody>
                    <a:bodyPr/>
                    <a:lstStyle/>
                    <a:p>
                      <a:pPr algn="ctr" fontAlgn="b"/>
                      <a:r>
                        <a:rPr lang="pt-BR" sz="1800" u="none" strike="noStrike">
                          <a:effectLst/>
                        </a:rPr>
                        <a:t>37,75</a:t>
                      </a:r>
                      <a:endParaRPr lang="pt-BR" sz="1800" b="0" i="0" u="none" strike="noStrike">
                        <a:effectLst/>
                        <a:latin typeface="Arial"/>
                      </a:endParaRPr>
                    </a:p>
                  </a:txBody>
                  <a:tcPr marL="9525" marR="9525" marT="9525" marB="0" anchor="b"/>
                </a:tc>
              </a:tr>
              <a:tr h="161925">
                <a:tc>
                  <a:txBody>
                    <a:bodyPr/>
                    <a:lstStyle/>
                    <a:p>
                      <a:pPr algn="ctr" fontAlgn="b"/>
                      <a:r>
                        <a:rPr lang="pt-BR" sz="1800" u="none" strike="noStrike">
                          <a:effectLst/>
                        </a:rPr>
                        <a:t>75</a:t>
                      </a:r>
                      <a:endParaRPr lang="pt-BR" sz="1800" b="0" i="0" u="none" strike="noStrike">
                        <a:effectLst/>
                        <a:latin typeface="Arial"/>
                      </a:endParaRPr>
                    </a:p>
                  </a:txBody>
                  <a:tcPr marL="9525" marR="9525" marT="9525" marB="0" anchor="b"/>
                </a:tc>
                <a:tc>
                  <a:txBody>
                    <a:bodyPr/>
                    <a:lstStyle/>
                    <a:p>
                      <a:pPr algn="ctr" fontAlgn="b"/>
                      <a:r>
                        <a:rPr lang="pt-BR" sz="1800" u="none" strike="noStrike">
                          <a:effectLst/>
                        </a:rPr>
                        <a:t>39,50</a:t>
                      </a:r>
                      <a:endParaRPr lang="pt-BR" sz="1800" b="0" i="0" u="none" strike="noStrike">
                        <a:effectLst/>
                        <a:latin typeface="Arial"/>
                      </a:endParaRPr>
                    </a:p>
                  </a:txBody>
                  <a:tcPr marL="9525" marR="9525" marT="9525" marB="0" anchor="b"/>
                </a:tc>
                <a:tc>
                  <a:txBody>
                    <a:bodyPr/>
                    <a:lstStyle/>
                    <a:p>
                      <a:pPr algn="ctr" fontAlgn="b"/>
                      <a:r>
                        <a:rPr lang="pt-BR" sz="1800" u="none" strike="noStrike" dirty="0">
                          <a:effectLst/>
                        </a:rPr>
                        <a:t>35,33</a:t>
                      </a:r>
                      <a:endParaRPr lang="pt-BR" sz="1800" b="0" i="0" u="none" strike="noStrike" dirty="0">
                        <a:effectLst/>
                        <a:latin typeface="Arial"/>
                      </a:endParaRPr>
                    </a:p>
                  </a:txBody>
                  <a:tcPr marL="9525" marR="9525" marT="9525" marB="0" anchor="b"/>
                </a:tc>
                <a:tc>
                  <a:txBody>
                    <a:bodyPr/>
                    <a:lstStyle/>
                    <a:p>
                      <a:pPr algn="ctr" fontAlgn="b"/>
                      <a:r>
                        <a:rPr lang="pt-BR" sz="1800" u="none" strike="noStrike" dirty="0">
                          <a:effectLst/>
                        </a:rPr>
                        <a:t>35,00</a:t>
                      </a:r>
                      <a:endParaRPr lang="pt-BR" sz="1800" b="0" i="0" u="none" strike="noStrike" dirty="0">
                        <a:effectLst/>
                        <a:latin typeface="Arial"/>
                      </a:endParaRPr>
                    </a:p>
                  </a:txBody>
                  <a:tcPr marL="9525" marR="9525" marT="9525" marB="0" anchor="b"/>
                </a:tc>
              </a:tr>
              <a:tr h="161925">
                <a:tc>
                  <a:txBody>
                    <a:bodyPr/>
                    <a:lstStyle/>
                    <a:p>
                      <a:pPr algn="ctr" fontAlgn="b"/>
                      <a:r>
                        <a:rPr lang="pt-BR" sz="1800" u="none" strike="noStrike">
                          <a:effectLst/>
                        </a:rPr>
                        <a:t>70</a:t>
                      </a:r>
                      <a:endParaRPr lang="pt-BR" sz="1800" b="0" i="0" u="none" strike="noStrike">
                        <a:effectLst/>
                        <a:latin typeface="Arial"/>
                      </a:endParaRPr>
                    </a:p>
                  </a:txBody>
                  <a:tcPr marL="9525" marR="9525" marT="9525" marB="0" anchor="b"/>
                </a:tc>
                <a:tc>
                  <a:txBody>
                    <a:bodyPr/>
                    <a:lstStyle/>
                    <a:p>
                      <a:pPr algn="ctr" fontAlgn="b"/>
                      <a:r>
                        <a:rPr lang="pt-BR" sz="1800" u="none" strike="noStrike">
                          <a:effectLst/>
                        </a:rPr>
                        <a:t>58,00</a:t>
                      </a:r>
                      <a:endParaRPr lang="pt-BR" sz="1800" b="0" i="0" u="none" strike="noStrike">
                        <a:effectLst/>
                        <a:latin typeface="Arial"/>
                      </a:endParaRPr>
                    </a:p>
                  </a:txBody>
                  <a:tcPr marL="9525" marR="9525" marT="9525" marB="0" anchor="b"/>
                </a:tc>
                <a:tc>
                  <a:txBody>
                    <a:bodyPr/>
                    <a:lstStyle/>
                    <a:p>
                      <a:pPr algn="ctr" fontAlgn="b"/>
                      <a:r>
                        <a:rPr lang="pt-BR" sz="1800" u="none" strike="noStrike">
                          <a:effectLst/>
                        </a:rPr>
                        <a:t>51,33</a:t>
                      </a:r>
                      <a:endParaRPr lang="pt-BR" sz="1800" b="0" i="0" u="none" strike="noStrike">
                        <a:effectLst/>
                        <a:latin typeface="Arial"/>
                      </a:endParaRPr>
                    </a:p>
                  </a:txBody>
                  <a:tcPr marL="9525" marR="9525" marT="9525" marB="0" anchor="b"/>
                </a:tc>
                <a:tc>
                  <a:txBody>
                    <a:bodyPr/>
                    <a:lstStyle/>
                    <a:p>
                      <a:pPr algn="ctr" fontAlgn="b"/>
                      <a:r>
                        <a:rPr lang="pt-BR" sz="1800" u="none" strike="noStrike" dirty="0">
                          <a:effectLst/>
                        </a:rPr>
                        <a:t>45,25</a:t>
                      </a:r>
                      <a:endParaRPr lang="pt-BR" sz="1800" b="0" i="0" u="none" strike="noStrike" dirty="0">
                        <a:effectLst/>
                        <a:latin typeface="Arial"/>
                      </a:endParaRPr>
                    </a:p>
                  </a:txBody>
                  <a:tcPr marL="9525" marR="9525" marT="9525" marB="0" anchor="b"/>
                </a:tc>
              </a:tr>
              <a:tr h="161925">
                <a:tc>
                  <a:txBody>
                    <a:bodyPr/>
                    <a:lstStyle/>
                    <a:p>
                      <a:pPr algn="ctr" fontAlgn="b"/>
                      <a:r>
                        <a:rPr lang="pt-BR" sz="1800" u="none" strike="noStrike">
                          <a:effectLst/>
                        </a:rPr>
                        <a:t>72</a:t>
                      </a:r>
                      <a:endParaRPr lang="pt-BR" sz="1800" b="0" i="0" u="none" strike="noStrike">
                        <a:effectLst/>
                        <a:latin typeface="Arial"/>
                      </a:endParaRPr>
                    </a:p>
                  </a:txBody>
                  <a:tcPr marL="9525" marR="9525" marT="9525" marB="0" anchor="b"/>
                </a:tc>
                <a:tc>
                  <a:txBody>
                    <a:bodyPr/>
                    <a:lstStyle/>
                    <a:p>
                      <a:pPr algn="ctr" fontAlgn="b"/>
                      <a:r>
                        <a:rPr lang="pt-BR" sz="1800" u="none" strike="noStrike">
                          <a:effectLst/>
                        </a:rPr>
                        <a:t>72,50</a:t>
                      </a:r>
                      <a:endParaRPr lang="pt-BR" sz="1800" b="0" i="0" u="none" strike="noStrike">
                        <a:effectLst/>
                        <a:latin typeface="Arial"/>
                      </a:endParaRPr>
                    </a:p>
                  </a:txBody>
                  <a:tcPr marL="9525" marR="9525" marT="9525" marB="0" anchor="b"/>
                </a:tc>
                <a:tc>
                  <a:txBody>
                    <a:bodyPr/>
                    <a:lstStyle/>
                    <a:p>
                      <a:pPr algn="ctr" fontAlgn="b"/>
                      <a:r>
                        <a:rPr lang="pt-BR" sz="1800" u="none" strike="noStrike" dirty="0">
                          <a:effectLst/>
                        </a:rPr>
                        <a:t>62,00</a:t>
                      </a:r>
                      <a:endParaRPr lang="pt-BR" sz="1800" b="0" i="0" u="none" strike="noStrike" dirty="0">
                        <a:effectLst/>
                        <a:latin typeface="Arial"/>
                      </a:endParaRPr>
                    </a:p>
                  </a:txBody>
                  <a:tcPr marL="9525" marR="9525" marT="9525" marB="0" anchor="b"/>
                </a:tc>
                <a:tc>
                  <a:txBody>
                    <a:bodyPr/>
                    <a:lstStyle/>
                    <a:p>
                      <a:pPr algn="ctr" fontAlgn="b"/>
                      <a:r>
                        <a:rPr lang="pt-BR" sz="1800" u="none" strike="noStrike" dirty="0">
                          <a:effectLst/>
                        </a:rPr>
                        <a:t>56,00</a:t>
                      </a:r>
                      <a:endParaRPr lang="pt-BR" sz="1800" b="0" i="0" u="none" strike="noStrike" dirty="0">
                        <a:effectLst/>
                        <a:latin typeface="Arial"/>
                      </a:endParaRPr>
                    </a:p>
                  </a:txBody>
                  <a:tcPr marL="9525" marR="9525" marT="9525" marB="0" anchor="b"/>
                </a:tc>
              </a:tr>
              <a:tr h="161925">
                <a:tc>
                  <a:txBody>
                    <a:bodyPr/>
                    <a:lstStyle/>
                    <a:p>
                      <a:pPr algn="ctr" fontAlgn="b"/>
                      <a:r>
                        <a:rPr lang="pt-BR" sz="1800" u="none" strike="noStrike">
                          <a:effectLst/>
                        </a:rPr>
                        <a:t>70</a:t>
                      </a:r>
                      <a:endParaRPr lang="pt-BR" sz="1800" b="0" i="0" u="none" strike="noStrike">
                        <a:effectLst/>
                        <a:latin typeface="Arial"/>
                      </a:endParaRPr>
                    </a:p>
                  </a:txBody>
                  <a:tcPr marL="9525" marR="9525" marT="9525" marB="0" anchor="b"/>
                </a:tc>
                <a:tc>
                  <a:txBody>
                    <a:bodyPr/>
                    <a:lstStyle/>
                    <a:p>
                      <a:pPr algn="ctr" fontAlgn="b"/>
                      <a:r>
                        <a:rPr lang="pt-BR" sz="1800" u="none" strike="noStrike">
                          <a:effectLst/>
                        </a:rPr>
                        <a:t>71,00</a:t>
                      </a:r>
                      <a:endParaRPr lang="pt-BR" sz="1800" b="0" i="0" u="none" strike="noStrike">
                        <a:effectLst/>
                        <a:latin typeface="Arial"/>
                      </a:endParaRPr>
                    </a:p>
                  </a:txBody>
                  <a:tcPr marL="9525" marR="9525" marT="9525" marB="0" anchor="b"/>
                </a:tc>
                <a:tc>
                  <a:txBody>
                    <a:bodyPr/>
                    <a:lstStyle/>
                    <a:p>
                      <a:pPr algn="ctr" fontAlgn="b"/>
                      <a:r>
                        <a:rPr lang="pt-BR" sz="1800" u="none" strike="noStrike">
                          <a:effectLst/>
                        </a:rPr>
                        <a:t>72,33</a:t>
                      </a:r>
                      <a:endParaRPr lang="pt-BR" sz="1800" b="0" i="0" u="none" strike="noStrike">
                        <a:effectLst/>
                        <a:latin typeface="Arial"/>
                      </a:endParaRPr>
                    </a:p>
                  </a:txBody>
                  <a:tcPr marL="9525" marR="9525" marT="9525" marB="0" anchor="b"/>
                </a:tc>
                <a:tc>
                  <a:txBody>
                    <a:bodyPr/>
                    <a:lstStyle/>
                    <a:p>
                      <a:pPr algn="ctr" fontAlgn="b"/>
                      <a:r>
                        <a:rPr lang="pt-BR" sz="1800" u="none" strike="noStrike" dirty="0">
                          <a:effectLst/>
                        </a:rPr>
                        <a:t>64,50</a:t>
                      </a:r>
                      <a:endParaRPr lang="pt-BR" sz="1800" b="0" i="0" u="none" strike="noStrike" dirty="0">
                        <a:effectLst/>
                        <a:latin typeface="Arial"/>
                      </a:endParaRPr>
                    </a:p>
                  </a:txBody>
                  <a:tcPr marL="9525" marR="9525" marT="9525" marB="0" anchor="b"/>
                </a:tc>
              </a:tr>
              <a:tr h="161925">
                <a:tc>
                  <a:txBody>
                    <a:bodyPr/>
                    <a:lstStyle/>
                    <a:p>
                      <a:pPr algn="ctr" fontAlgn="b"/>
                      <a:r>
                        <a:rPr lang="pt-BR" sz="1800" u="none" strike="noStrike">
                          <a:effectLst/>
                        </a:rPr>
                        <a:t>60</a:t>
                      </a:r>
                      <a:endParaRPr lang="pt-BR" sz="1800" b="0" i="0" u="none" strike="noStrike">
                        <a:effectLst/>
                        <a:latin typeface="Arial"/>
                      </a:endParaRPr>
                    </a:p>
                  </a:txBody>
                  <a:tcPr marL="9525" marR="9525" marT="9525" marB="0" anchor="b"/>
                </a:tc>
                <a:tc>
                  <a:txBody>
                    <a:bodyPr/>
                    <a:lstStyle/>
                    <a:p>
                      <a:pPr algn="ctr" fontAlgn="b"/>
                      <a:r>
                        <a:rPr lang="pt-BR" sz="1800" u="none" strike="noStrike">
                          <a:effectLst/>
                        </a:rPr>
                        <a:t>71,00</a:t>
                      </a:r>
                      <a:endParaRPr lang="pt-BR" sz="1800" b="0" i="0" u="none" strike="noStrike">
                        <a:effectLst/>
                        <a:latin typeface="Arial"/>
                      </a:endParaRPr>
                    </a:p>
                  </a:txBody>
                  <a:tcPr marL="9525" marR="9525" marT="9525" marB="0" anchor="b"/>
                </a:tc>
                <a:tc>
                  <a:txBody>
                    <a:bodyPr/>
                    <a:lstStyle/>
                    <a:p>
                      <a:pPr algn="ctr" fontAlgn="b"/>
                      <a:r>
                        <a:rPr lang="pt-BR" sz="1800" u="none" strike="noStrike">
                          <a:effectLst/>
                        </a:rPr>
                        <a:t>70,67</a:t>
                      </a:r>
                      <a:endParaRPr lang="pt-BR" sz="1800" b="0" i="0" u="none" strike="noStrike">
                        <a:effectLst/>
                        <a:latin typeface="Arial"/>
                      </a:endParaRPr>
                    </a:p>
                  </a:txBody>
                  <a:tcPr marL="9525" marR="9525" marT="9525" marB="0" anchor="b"/>
                </a:tc>
                <a:tc>
                  <a:txBody>
                    <a:bodyPr/>
                    <a:lstStyle/>
                    <a:p>
                      <a:pPr algn="ctr" fontAlgn="b"/>
                      <a:r>
                        <a:rPr lang="pt-BR" sz="1800" u="none" strike="noStrike" dirty="0">
                          <a:effectLst/>
                        </a:rPr>
                        <a:t>71,75</a:t>
                      </a:r>
                      <a:endParaRPr lang="pt-BR" sz="1800" b="0" i="0" u="none" strike="noStrike" dirty="0">
                        <a:effectLst/>
                        <a:latin typeface="Arial"/>
                      </a:endParaRPr>
                    </a:p>
                  </a:txBody>
                  <a:tcPr marL="9525" marR="9525" marT="9525" marB="0" anchor="b"/>
                </a:tc>
              </a:tr>
              <a:tr h="161925">
                <a:tc>
                  <a:txBody>
                    <a:bodyPr/>
                    <a:lstStyle/>
                    <a:p>
                      <a:pPr algn="ctr" fontAlgn="b"/>
                      <a:r>
                        <a:rPr lang="pt-BR" sz="1800" u="none" strike="noStrike">
                          <a:effectLst/>
                        </a:rPr>
                        <a:t>64</a:t>
                      </a:r>
                      <a:endParaRPr lang="pt-BR" sz="1800" b="0" i="0" u="none" strike="noStrike">
                        <a:effectLst/>
                        <a:latin typeface="Arial"/>
                      </a:endParaRPr>
                    </a:p>
                  </a:txBody>
                  <a:tcPr marL="9525" marR="9525" marT="9525" marB="0" anchor="b"/>
                </a:tc>
                <a:tc>
                  <a:txBody>
                    <a:bodyPr/>
                    <a:lstStyle/>
                    <a:p>
                      <a:pPr algn="ctr" fontAlgn="b"/>
                      <a:r>
                        <a:rPr lang="pt-BR" sz="1800" u="none" strike="noStrike">
                          <a:effectLst/>
                        </a:rPr>
                        <a:t>65,00</a:t>
                      </a:r>
                      <a:endParaRPr lang="pt-BR" sz="1800" b="0" i="0" u="none" strike="noStrike">
                        <a:effectLst/>
                        <a:latin typeface="Arial"/>
                      </a:endParaRPr>
                    </a:p>
                  </a:txBody>
                  <a:tcPr marL="9525" marR="9525" marT="9525" marB="0" anchor="b"/>
                </a:tc>
                <a:tc>
                  <a:txBody>
                    <a:bodyPr/>
                    <a:lstStyle/>
                    <a:p>
                      <a:pPr algn="ctr" fontAlgn="b"/>
                      <a:r>
                        <a:rPr lang="pt-BR" sz="1800" u="none" strike="noStrike">
                          <a:effectLst/>
                        </a:rPr>
                        <a:t>67,33</a:t>
                      </a:r>
                      <a:endParaRPr lang="pt-BR" sz="1800" b="0" i="0" u="none" strike="noStrike">
                        <a:effectLst/>
                        <a:latin typeface="Arial"/>
                      </a:endParaRPr>
                    </a:p>
                  </a:txBody>
                  <a:tcPr marL="9525" marR="9525" marT="9525" marB="0" anchor="b"/>
                </a:tc>
                <a:tc>
                  <a:txBody>
                    <a:bodyPr/>
                    <a:lstStyle/>
                    <a:p>
                      <a:pPr algn="ctr" fontAlgn="b"/>
                      <a:r>
                        <a:rPr lang="pt-BR" sz="1800" u="none" strike="noStrike" dirty="0">
                          <a:effectLst/>
                        </a:rPr>
                        <a:t>68,00</a:t>
                      </a:r>
                      <a:endParaRPr lang="pt-BR" sz="1800" b="0" i="0" u="none" strike="noStrike" dirty="0">
                        <a:effectLst/>
                        <a:latin typeface="Arial"/>
                      </a:endParaRPr>
                    </a:p>
                  </a:txBody>
                  <a:tcPr marL="9525" marR="9525" marT="9525" marB="0" anchor="b"/>
                </a:tc>
              </a:tr>
              <a:tr h="161925">
                <a:tc>
                  <a:txBody>
                    <a:bodyPr/>
                    <a:lstStyle/>
                    <a:p>
                      <a:pPr algn="ctr" fontAlgn="b"/>
                      <a:endParaRPr lang="pt-BR" sz="1800" b="0" i="0" u="none" strike="noStrike">
                        <a:effectLst/>
                        <a:latin typeface="Arial"/>
                      </a:endParaRPr>
                    </a:p>
                  </a:txBody>
                  <a:tcPr marL="9525" marR="9525" marT="9525" marB="0" anchor="b"/>
                </a:tc>
                <a:tc>
                  <a:txBody>
                    <a:bodyPr/>
                    <a:lstStyle/>
                    <a:p>
                      <a:pPr algn="ctr" fontAlgn="b"/>
                      <a:r>
                        <a:rPr lang="pt-BR" sz="1800" u="none" strike="noStrike">
                          <a:effectLst/>
                        </a:rPr>
                        <a:t>62,00</a:t>
                      </a:r>
                      <a:endParaRPr lang="pt-BR" sz="1800" b="0" i="0" u="none" strike="noStrike">
                        <a:effectLst/>
                        <a:latin typeface="Arial"/>
                      </a:endParaRPr>
                    </a:p>
                  </a:txBody>
                  <a:tcPr marL="9525" marR="9525" marT="9525" marB="0" anchor="b"/>
                </a:tc>
                <a:tc>
                  <a:txBody>
                    <a:bodyPr/>
                    <a:lstStyle/>
                    <a:p>
                      <a:pPr algn="ctr" fontAlgn="b"/>
                      <a:r>
                        <a:rPr lang="pt-BR" sz="1800" u="none" strike="noStrike">
                          <a:effectLst/>
                        </a:rPr>
                        <a:t>64,67</a:t>
                      </a:r>
                      <a:endParaRPr lang="pt-BR" sz="1800" b="0" i="0" u="none" strike="noStrike">
                        <a:effectLst/>
                        <a:latin typeface="Arial"/>
                      </a:endParaRPr>
                    </a:p>
                  </a:txBody>
                  <a:tcPr marL="9525" marR="9525" marT="9525" marB="0" anchor="b"/>
                </a:tc>
                <a:tc>
                  <a:txBody>
                    <a:bodyPr/>
                    <a:lstStyle/>
                    <a:p>
                      <a:pPr algn="ctr" fontAlgn="b"/>
                      <a:r>
                        <a:rPr lang="pt-BR" sz="1800" u="none" strike="noStrike" dirty="0">
                          <a:effectLst/>
                        </a:rPr>
                        <a:t>66,50</a:t>
                      </a:r>
                      <a:endParaRPr lang="pt-BR" sz="1800" b="0" i="0" u="none" strike="noStrike" dirty="0">
                        <a:effectLst/>
                        <a:latin typeface="Arial"/>
                      </a:endParaRPr>
                    </a:p>
                  </a:txBody>
                  <a:tcPr marL="9525" marR="9525" marT="9525" marB="0" anchor="b"/>
                </a:tc>
              </a:tr>
            </a:tbl>
          </a:graphicData>
        </a:graphic>
      </p:graphicFrame>
    </p:spTree>
    <p:extLst>
      <p:ext uri="{BB962C8B-B14F-4D97-AF65-F5344CB8AC3E}">
        <p14:creationId xmlns:p14="http://schemas.microsoft.com/office/powerpoint/2010/main" val="2145930675"/>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Grp="1" noChangeArrowheads="1"/>
          </p:cNvSpPr>
          <p:nvPr>
            <p:ph type="title"/>
          </p:nvPr>
        </p:nvSpPr>
        <p:spPr/>
        <p:txBody>
          <a:bodyPr/>
          <a:lstStyle/>
          <a:p>
            <a:r>
              <a:rPr lang="pt-BR" altLang="pt-BR" dirty="0"/>
              <a:t>Média </a:t>
            </a:r>
            <a:r>
              <a:rPr lang="pt-BR" altLang="pt-BR" dirty="0" smtClean="0"/>
              <a:t>Móvel (k = 2)</a:t>
            </a:r>
            <a:endParaRPr lang="pt-BR" altLang="pt-BR" dirty="0"/>
          </a:p>
        </p:txBody>
      </p:sp>
      <p:sp>
        <p:nvSpPr>
          <p:cNvPr id="2" name="Espaço Reservado para Número de Slide 1"/>
          <p:cNvSpPr>
            <a:spLocks noGrp="1"/>
          </p:cNvSpPr>
          <p:nvPr>
            <p:ph type="sldNum" sz="quarter" idx="12"/>
          </p:nvPr>
        </p:nvSpPr>
        <p:spPr/>
        <p:txBody>
          <a:bodyPr/>
          <a:lstStyle/>
          <a:p>
            <a:fld id="{F2DAEB0D-D659-4D86-A944-EEE58FC26D1A}" type="slidenum">
              <a:rPr lang="pt-BR" smtClean="0"/>
              <a:t>14</a:t>
            </a:fld>
            <a:endParaRPr lang="pt-BR"/>
          </a:p>
        </p:txBody>
      </p:sp>
      <p:graphicFrame>
        <p:nvGraphicFramePr>
          <p:cNvPr id="5" name="Gráfico 4"/>
          <p:cNvGraphicFramePr>
            <a:graphicFrameLocks/>
          </p:cNvGraphicFramePr>
          <p:nvPr>
            <p:extLst>
              <p:ext uri="{D42A27DB-BD31-4B8C-83A1-F6EECF244321}">
                <p14:modId xmlns:p14="http://schemas.microsoft.com/office/powerpoint/2010/main" val="2917704500"/>
              </p:ext>
            </p:extLst>
          </p:nvPr>
        </p:nvGraphicFramePr>
        <p:xfrm>
          <a:off x="323528" y="1412776"/>
          <a:ext cx="7920000" cy="504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85093982"/>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Grp="1" noChangeArrowheads="1"/>
          </p:cNvSpPr>
          <p:nvPr>
            <p:ph type="title"/>
          </p:nvPr>
        </p:nvSpPr>
        <p:spPr/>
        <p:txBody>
          <a:bodyPr/>
          <a:lstStyle/>
          <a:p>
            <a:r>
              <a:rPr lang="pt-BR" altLang="pt-BR" dirty="0"/>
              <a:t>Média </a:t>
            </a:r>
            <a:r>
              <a:rPr lang="pt-BR" altLang="pt-BR" dirty="0" smtClean="0"/>
              <a:t>Móvel (k = 3)</a:t>
            </a:r>
            <a:endParaRPr lang="pt-BR" altLang="pt-BR" dirty="0"/>
          </a:p>
        </p:txBody>
      </p:sp>
      <p:sp>
        <p:nvSpPr>
          <p:cNvPr id="2" name="Espaço Reservado para Número de Slide 1"/>
          <p:cNvSpPr>
            <a:spLocks noGrp="1"/>
          </p:cNvSpPr>
          <p:nvPr>
            <p:ph type="sldNum" sz="quarter" idx="12"/>
          </p:nvPr>
        </p:nvSpPr>
        <p:spPr/>
        <p:txBody>
          <a:bodyPr/>
          <a:lstStyle/>
          <a:p>
            <a:fld id="{F2DAEB0D-D659-4D86-A944-EEE58FC26D1A}" type="slidenum">
              <a:rPr lang="pt-BR" smtClean="0"/>
              <a:t>15</a:t>
            </a:fld>
            <a:endParaRPr lang="pt-BR"/>
          </a:p>
        </p:txBody>
      </p:sp>
      <p:graphicFrame>
        <p:nvGraphicFramePr>
          <p:cNvPr id="6" name="Gráfico 5"/>
          <p:cNvGraphicFramePr>
            <a:graphicFrameLocks/>
          </p:cNvGraphicFramePr>
          <p:nvPr>
            <p:extLst>
              <p:ext uri="{D42A27DB-BD31-4B8C-83A1-F6EECF244321}">
                <p14:modId xmlns:p14="http://schemas.microsoft.com/office/powerpoint/2010/main" val="2412440992"/>
              </p:ext>
            </p:extLst>
          </p:nvPr>
        </p:nvGraphicFramePr>
        <p:xfrm>
          <a:off x="323528" y="1412776"/>
          <a:ext cx="7920000" cy="504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63262634"/>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Grp="1" noChangeArrowheads="1"/>
          </p:cNvSpPr>
          <p:nvPr>
            <p:ph type="title"/>
          </p:nvPr>
        </p:nvSpPr>
        <p:spPr/>
        <p:txBody>
          <a:bodyPr/>
          <a:lstStyle/>
          <a:p>
            <a:r>
              <a:rPr lang="pt-BR" altLang="pt-BR" dirty="0"/>
              <a:t>Média </a:t>
            </a:r>
            <a:r>
              <a:rPr lang="pt-BR" altLang="pt-BR" dirty="0" smtClean="0"/>
              <a:t>Móvel (k = 4)</a:t>
            </a:r>
            <a:endParaRPr lang="pt-BR" altLang="pt-BR" dirty="0"/>
          </a:p>
        </p:txBody>
      </p:sp>
      <p:sp>
        <p:nvSpPr>
          <p:cNvPr id="2" name="Espaço Reservado para Número de Slide 1"/>
          <p:cNvSpPr>
            <a:spLocks noGrp="1"/>
          </p:cNvSpPr>
          <p:nvPr>
            <p:ph type="sldNum" sz="quarter" idx="12"/>
          </p:nvPr>
        </p:nvSpPr>
        <p:spPr/>
        <p:txBody>
          <a:bodyPr/>
          <a:lstStyle/>
          <a:p>
            <a:fld id="{F2DAEB0D-D659-4D86-A944-EEE58FC26D1A}" type="slidenum">
              <a:rPr lang="pt-BR" smtClean="0"/>
              <a:t>16</a:t>
            </a:fld>
            <a:endParaRPr lang="pt-BR"/>
          </a:p>
        </p:txBody>
      </p:sp>
      <p:graphicFrame>
        <p:nvGraphicFramePr>
          <p:cNvPr id="5" name="Gráfico 4"/>
          <p:cNvGraphicFramePr>
            <a:graphicFrameLocks/>
          </p:cNvGraphicFramePr>
          <p:nvPr>
            <p:extLst>
              <p:ext uri="{D42A27DB-BD31-4B8C-83A1-F6EECF244321}">
                <p14:modId xmlns:p14="http://schemas.microsoft.com/office/powerpoint/2010/main" val="2020560122"/>
              </p:ext>
            </p:extLst>
          </p:nvPr>
        </p:nvGraphicFramePr>
        <p:xfrm>
          <a:off x="323528" y="1412776"/>
          <a:ext cx="7920000" cy="504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42146537"/>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ChangeArrowheads="1"/>
          </p:cNvSpPr>
          <p:nvPr>
            <p:ph type="title"/>
          </p:nvPr>
        </p:nvSpPr>
        <p:spPr/>
        <p:txBody>
          <a:bodyPr/>
          <a:lstStyle/>
          <a:p>
            <a:r>
              <a:rPr lang="pt-BR" altLang="pt-BR"/>
              <a:t>Ajuste Exponencial*</a:t>
            </a:r>
          </a:p>
        </p:txBody>
      </p:sp>
      <p:sp>
        <p:nvSpPr>
          <p:cNvPr id="243715" name="Rectangle 3"/>
          <p:cNvSpPr>
            <a:spLocks noGrp="1" noChangeArrowheads="1"/>
          </p:cNvSpPr>
          <p:nvPr>
            <p:ph type="body" idx="1"/>
          </p:nvPr>
        </p:nvSpPr>
        <p:spPr/>
        <p:txBody>
          <a:bodyPr/>
          <a:lstStyle/>
          <a:p>
            <a:r>
              <a:rPr lang="pt-BR" altLang="pt-BR"/>
              <a:t>Faz uma média de pesos amortecidos exponencialmente a partir das vendas históricas, tendência, e sazonalidade para fazer a previsão</a:t>
            </a:r>
          </a:p>
        </p:txBody>
      </p:sp>
      <p:sp>
        <p:nvSpPr>
          <p:cNvPr id="2" name="Espaço Reservado para Número de Slide 1"/>
          <p:cNvSpPr>
            <a:spLocks noGrp="1"/>
          </p:cNvSpPr>
          <p:nvPr>
            <p:ph type="sldNum" sz="quarter" idx="12"/>
          </p:nvPr>
        </p:nvSpPr>
        <p:spPr/>
        <p:txBody>
          <a:bodyPr/>
          <a:lstStyle/>
          <a:p>
            <a:fld id="{F2DAEB0D-D659-4D86-A944-EEE58FC26D1A}" type="slidenum">
              <a:rPr lang="pt-BR" smtClean="0"/>
              <a:t>17</a:t>
            </a:fld>
            <a:endParaRPr lang="pt-BR"/>
          </a:p>
        </p:txBody>
      </p:sp>
    </p:spTree>
    <p:extLst>
      <p:ext uri="{BB962C8B-B14F-4D97-AF65-F5344CB8AC3E}">
        <p14:creationId xmlns:p14="http://schemas.microsoft.com/office/powerpoint/2010/main" val="2312111048"/>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ChangeArrowheads="1"/>
          </p:cNvSpPr>
          <p:nvPr>
            <p:ph type="title"/>
          </p:nvPr>
        </p:nvSpPr>
        <p:spPr/>
        <p:txBody>
          <a:bodyPr/>
          <a:lstStyle/>
          <a:p>
            <a:r>
              <a:rPr lang="pt-BR" altLang="pt-BR"/>
              <a:t>Ajuste Exponencial*</a:t>
            </a:r>
          </a:p>
        </p:txBody>
      </p:sp>
      <p:sp>
        <p:nvSpPr>
          <p:cNvPr id="2" name="Espaço Reservado para Número de Slide 1"/>
          <p:cNvSpPr>
            <a:spLocks noGrp="1"/>
          </p:cNvSpPr>
          <p:nvPr>
            <p:ph type="sldNum" sz="quarter" idx="12"/>
          </p:nvPr>
        </p:nvSpPr>
        <p:spPr/>
        <p:txBody>
          <a:bodyPr/>
          <a:lstStyle/>
          <a:p>
            <a:fld id="{F2DAEB0D-D659-4D86-A944-EEE58FC26D1A}" type="slidenum">
              <a:rPr lang="pt-BR" smtClean="0"/>
              <a:t>18</a:t>
            </a:fld>
            <a:endParaRPr lang="pt-BR"/>
          </a:p>
        </p:txBody>
      </p:sp>
      <p:graphicFrame>
        <p:nvGraphicFramePr>
          <p:cNvPr id="4" name="Tabela 3"/>
          <p:cNvGraphicFramePr>
            <a:graphicFrameLocks noGrp="1"/>
          </p:cNvGraphicFramePr>
          <p:nvPr>
            <p:extLst>
              <p:ext uri="{D42A27DB-BD31-4B8C-83A1-F6EECF244321}">
                <p14:modId xmlns:p14="http://schemas.microsoft.com/office/powerpoint/2010/main" val="1345594812"/>
              </p:ext>
            </p:extLst>
          </p:nvPr>
        </p:nvGraphicFramePr>
        <p:xfrm>
          <a:off x="251520" y="1412776"/>
          <a:ext cx="5904655" cy="4878705"/>
        </p:xfrm>
        <a:graphic>
          <a:graphicData uri="http://schemas.openxmlformats.org/drawingml/2006/table">
            <a:tbl>
              <a:tblPr>
                <a:tableStyleId>{5C22544A-7EE6-4342-B048-85BDC9FD1C3A}</a:tableStyleId>
              </a:tblPr>
              <a:tblGrid>
                <a:gridCol w="1882087"/>
                <a:gridCol w="4022568"/>
              </a:tblGrid>
              <a:tr h="161925">
                <a:tc>
                  <a:txBody>
                    <a:bodyPr/>
                    <a:lstStyle/>
                    <a:p>
                      <a:pPr algn="ctr" fontAlgn="b"/>
                      <a:r>
                        <a:rPr lang="pt-BR" sz="2400" b="1" u="none" strike="noStrike" dirty="0">
                          <a:effectLst/>
                        </a:rPr>
                        <a:t>Número de</a:t>
                      </a:r>
                      <a:endParaRPr lang="pt-BR" sz="2400" b="1" i="0" u="none" strike="noStrike" dirty="0">
                        <a:effectLst/>
                        <a:latin typeface="Arial"/>
                      </a:endParaRPr>
                    </a:p>
                  </a:txBody>
                  <a:tcPr marL="9525" marR="9525" marT="9525" marB="0" anchor="b"/>
                </a:tc>
                <a:tc>
                  <a:txBody>
                    <a:bodyPr/>
                    <a:lstStyle/>
                    <a:p>
                      <a:pPr algn="ctr" fontAlgn="b"/>
                      <a:r>
                        <a:rPr lang="pt-BR" sz="2400" b="1" u="none" strike="noStrike" dirty="0">
                          <a:effectLst/>
                        </a:rPr>
                        <a:t>Previsão - ajuste </a:t>
                      </a:r>
                      <a:r>
                        <a:rPr lang="pt-BR" sz="2400" b="1" u="none" strike="noStrike" dirty="0" err="1">
                          <a:effectLst/>
                        </a:rPr>
                        <a:t>exponenc</a:t>
                      </a:r>
                      <a:r>
                        <a:rPr lang="pt-BR" sz="2400" b="1" u="none" strike="noStrike" dirty="0">
                          <a:effectLst/>
                        </a:rPr>
                        <a:t>.</a:t>
                      </a:r>
                      <a:endParaRPr lang="pt-BR" sz="2400" b="1" i="0" u="none" strike="noStrike" dirty="0">
                        <a:effectLst/>
                        <a:latin typeface="Arial"/>
                      </a:endParaRPr>
                    </a:p>
                  </a:txBody>
                  <a:tcPr marL="9525" marR="9525" marT="9525" marB="0" anchor="b"/>
                </a:tc>
              </a:tr>
              <a:tr h="161925">
                <a:tc>
                  <a:txBody>
                    <a:bodyPr/>
                    <a:lstStyle/>
                    <a:p>
                      <a:pPr algn="ctr" fontAlgn="b"/>
                      <a:r>
                        <a:rPr lang="pt-BR" sz="2400" b="1" u="none" strike="noStrike" dirty="0">
                          <a:effectLst/>
                        </a:rPr>
                        <a:t>Clientes</a:t>
                      </a:r>
                      <a:endParaRPr lang="pt-BR" sz="2400" b="1" i="0" u="none" strike="noStrike" dirty="0">
                        <a:effectLst/>
                        <a:latin typeface="Arial"/>
                      </a:endParaRPr>
                    </a:p>
                  </a:txBody>
                  <a:tcPr marL="9525" marR="9525" marT="9525" marB="0" anchor="b"/>
                </a:tc>
                <a:tc>
                  <a:txBody>
                    <a:bodyPr/>
                    <a:lstStyle/>
                    <a:p>
                      <a:pPr algn="ctr" fontAlgn="b"/>
                      <a:r>
                        <a:rPr lang="pt-BR" sz="2400" b="1" u="none" strike="noStrike" dirty="0">
                          <a:effectLst/>
                        </a:rPr>
                        <a:t>ajuste exponencial</a:t>
                      </a:r>
                      <a:endParaRPr lang="pt-BR" sz="2400" b="1" i="0" u="none" strike="noStrike" dirty="0">
                        <a:effectLst/>
                        <a:latin typeface="Arial"/>
                      </a:endParaRPr>
                    </a:p>
                  </a:txBody>
                  <a:tcPr marL="9525" marR="9525" marT="9525" marB="0" anchor="b"/>
                </a:tc>
              </a:tr>
              <a:tr h="161925">
                <a:tc>
                  <a:txBody>
                    <a:bodyPr/>
                    <a:lstStyle/>
                    <a:p>
                      <a:pPr algn="ctr" fontAlgn="b"/>
                      <a:r>
                        <a:rPr lang="pt-BR" sz="2400" u="none" strike="noStrike">
                          <a:effectLst/>
                        </a:rPr>
                        <a:t>10</a:t>
                      </a:r>
                      <a:endParaRPr lang="pt-BR" sz="2400" b="0" i="0" u="none" strike="noStrike">
                        <a:effectLst/>
                        <a:latin typeface="Arial"/>
                      </a:endParaRPr>
                    </a:p>
                  </a:txBody>
                  <a:tcPr marL="9525" marR="9525" marT="9525" marB="0" anchor="b"/>
                </a:tc>
                <a:tc>
                  <a:txBody>
                    <a:bodyPr/>
                    <a:lstStyle/>
                    <a:p>
                      <a:pPr algn="ctr" fontAlgn="b"/>
                      <a:endParaRPr lang="pt-BR" sz="2400" b="0" i="0" u="none" strike="noStrike" dirty="0">
                        <a:effectLst/>
                        <a:latin typeface="Arial"/>
                      </a:endParaRPr>
                    </a:p>
                  </a:txBody>
                  <a:tcPr marL="9525" marR="9525" marT="9525" marB="0" anchor="b"/>
                </a:tc>
              </a:tr>
              <a:tr h="161925">
                <a:tc>
                  <a:txBody>
                    <a:bodyPr/>
                    <a:lstStyle/>
                    <a:p>
                      <a:pPr algn="ctr" fontAlgn="b"/>
                      <a:r>
                        <a:rPr lang="pt-BR" sz="2400" u="none" strike="noStrike" dirty="0">
                          <a:effectLst/>
                        </a:rPr>
                        <a:t>4</a:t>
                      </a:r>
                      <a:endParaRPr lang="pt-BR" sz="2400" b="0" i="0" u="none" strike="noStrike" dirty="0">
                        <a:effectLst/>
                        <a:latin typeface="Arial"/>
                      </a:endParaRPr>
                    </a:p>
                  </a:txBody>
                  <a:tcPr marL="9525" marR="9525" marT="9525" marB="0" anchor="b"/>
                </a:tc>
                <a:tc>
                  <a:txBody>
                    <a:bodyPr/>
                    <a:lstStyle/>
                    <a:p>
                      <a:pPr algn="ctr" fontAlgn="b"/>
                      <a:r>
                        <a:rPr lang="pt-BR" sz="2400" u="none" strike="noStrike" dirty="0">
                          <a:effectLst/>
                        </a:rPr>
                        <a:t>10,00</a:t>
                      </a:r>
                      <a:endParaRPr lang="pt-BR" sz="2400" b="0" i="0" u="none" strike="noStrike" dirty="0">
                        <a:effectLst/>
                        <a:latin typeface="Arial"/>
                      </a:endParaRPr>
                    </a:p>
                  </a:txBody>
                  <a:tcPr marL="9525" marR="9525" marT="9525" marB="0" anchor="b"/>
                </a:tc>
              </a:tr>
              <a:tr h="161925">
                <a:tc>
                  <a:txBody>
                    <a:bodyPr/>
                    <a:lstStyle/>
                    <a:p>
                      <a:pPr algn="ctr" fontAlgn="b"/>
                      <a:r>
                        <a:rPr lang="pt-BR" sz="2400" u="none" strike="noStrike">
                          <a:effectLst/>
                        </a:rPr>
                        <a:t>5</a:t>
                      </a:r>
                      <a:endParaRPr lang="pt-BR" sz="2400" b="0" i="0" u="none" strike="noStrike">
                        <a:effectLst/>
                        <a:latin typeface="Arial"/>
                      </a:endParaRPr>
                    </a:p>
                  </a:txBody>
                  <a:tcPr marL="9525" marR="9525" marT="9525" marB="0" anchor="b"/>
                </a:tc>
                <a:tc>
                  <a:txBody>
                    <a:bodyPr/>
                    <a:lstStyle/>
                    <a:p>
                      <a:pPr algn="ctr" fontAlgn="b"/>
                      <a:r>
                        <a:rPr lang="pt-BR" sz="2400" u="none" strike="noStrike" dirty="0">
                          <a:effectLst/>
                        </a:rPr>
                        <a:t>5,20</a:t>
                      </a:r>
                      <a:endParaRPr lang="pt-BR" sz="2400" b="0" i="0" u="none" strike="noStrike" dirty="0">
                        <a:effectLst/>
                        <a:latin typeface="Arial"/>
                      </a:endParaRPr>
                    </a:p>
                  </a:txBody>
                  <a:tcPr marL="9525" marR="9525" marT="9525" marB="0" anchor="b"/>
                </a:tc>
              </a:tr>
              <a:tr h="161925">
                <a:tc>
                  <a:txBody>
                    <a:bodyPr/>
                    <a:lstStyle/>
                    <a:p>
                      <a:pPr algn="ctr" fontAlgn="b"/>
                      <a:r>
                        <a:rPr lang="pt-BR" sz="2400" u="none" strike="noStrike">
                          <a:effectLst/>
                        </a:rPr>
                        <a:t>5</a:t>
                      </a:r>
                      <a:endParaRPr lang="pt-BR" sz="2400" b="0" i="0" u="none" strike="noStrike">
                        <a:effectLst/>
                        <a:latin typeface="Arial"/>
                      </a:endParaRPr>
                    </a:p>
                  </a:txBody>
                  <a:tcPr marL="9525" marR="9525" marT="9525" marB="0" anchor="b"/>
                </a:tc>
                <a:tc>
                  <a:txBody>
                    <a:bodyPr/>
                    <a:lstStyle/>
                    <a:p>
                      <a:pPr algn="ctr" fontAlgn="b"/>
                      <a:r>
                        <a:rPr lang="pt-BR" sz="2400" u="none" strike="noStrike" dirty="0">
                          <a:effectLst/>
                        </a:rPr>
                        <a:t>5,04</a:t>
                      </a:r>
                      <a:endParaRPr lang="pt-BR" sz="2400" b="0" i="0" u="none" strike="noStrike" dirty="0">
                        <a:effectLst/>
                        <a:latin typeface="Arial"/>
                      </a:endParaRPr>
                    </a:p>
                  </a:txBody>
                  <a:tcPr marL="9525" marR="9525" marT="9525" marB="0" anchor="b"/>
                </a:tc>
              </a:tr>
              <a:tr h="161925">
                <a:tc>
                  <a:txBody>
                    <a:bodyPr/>
                    <a:lstStyle/>
                    <a:p>
                      <a:pPr algn="ctr" fontAlgn="b"/>
                      <a:r>
                        <a:rPr lang="pt-BR" sz="2400" u="none" strike="noStrike">
                          <a:effectLst/>
                        </a:rPr>
                        <a:t>7</a:t>
                      </a:r>
                      <a:endParaRPr lang="pt-BR" sz="2400" b="0" i="0" u="none" strike="noStrike">
                        <a:effectLst/>
                        <a:latin typeface="Arial"/>
                      </a:endParaRPr>
                    </a:p>
                  </a:txBody>
                  <a:tcPr marL="9525" marR="9525" marT="9525" marB="0" anchor="b"/>
                </a:tc>
                <a:tc>
                  <a:txBody>
                    <a:bodyPr/>
                    <a:lstStyle/>
                    <a:p>
                      <a:pPr algn="ctr" fontAlgn="b"/>
                      <a:r>
                        <a:rPr lang="pt-BR" sz="2400" u="none" strike="noStrike" dirty="0">
                          <a:effectLst/>
                        </a:rPr>
                        <a:t>5,01</a:t>
                      </a:r>
                      <a:endParaRPr lang="pt-BR" sz="2400" b="0" i="0" u="none" strike="noStrike" dirty="0">
                        <a:effectLst/>
                        <a:latin typeface="Arial"/>
                      </a:endParaRPr>
                    </a:p>
                  </a:txBody>
                  <a:tcPr marL="9525" marR="9525" marT="9525" marB="0" anchor="b"/>
                </a:tc>
              </a:tr>
              <a:tr h="161925">
                <a:tc>
                  <a:txBody>
                    <a:bodyPr/>
                    <a:lstStyle/>
                    <a:p>
                      <a:pPr algn="ctr" fontAlgn="b"/>
                      <a:r>
                        <a:rPr lang="pt-BR" sz="2400" u="none" strike="noStrike">
                          <a:effectLst/>
                        </a:rPr>
                        <a:t>8</a:t>
                      </a:r>
                      <a:endParaRPr lang="pt-BR" sz="2400" b="0" i="0" u="none" strike="noStrike">
                        <a:effectLst/>
                        <a:latin typeface="Arial"/>
                      </a:endParaRPr>
                    </a:p>
                  </a:txBody>
                  <a:tcPr marL="9525" marR="9525" marT="9525" marB="0" anchor="b"/>
                </a:tc>
                <a:tc>
                  <a:txBody>
                    <a:bodyPr/>
                    <a:lstStyle/>
                    <a:p>
                      <a:pPr algn="ctr" fontAlgn="b"/>
                      <a:r>
                        <a:rPr lang="pt-BR" sz="2400" u="none" strike="noStrike" dirty="0">
                          <a:effectLst/>
                        </a:rPr>
                        <a:t>6,60</a:t>
                      </a:r>
                      <a:endParaRPr lang="pt-BR" sz="2400" b="0" i="0" u="none" strike="noStrike" dirty="0">
                        <a:effectLst/>
                        <a:latin typeface="Arial"/>
                      </a:endParaRPr>
                    </a:p>
                  </a:txBody>
                  <a:tcPr marL="9525" marR="9525" marT="9525" marB="0" anchor="b"/>
                </a:tc>
              </a:tr>
              <a:tr h="161925">
                <a:tc>
                  <a:txBody>
                    <a:bodyPr/>
                    <a:lstStyle/>
                    <a:p>
                      <a:pPr algn="ctr" fontAlgn="b"/>
                      <a:r>
                        <a:rPr lang="pt-BR" sz="2400" u="none" strike="noStrike">
                          <a:effectLst/>
                        </a:rPr>
                        <a:t>6</a:t>
                      </a:r>
                      <a:endParaRPr lang="pt-BR" sz="2400" b="0" i="0" u="none" strike="noStrike">
                        <a:effectLst/>
                        <a:latin typeface="Arial"/>
                      </a:endParaRPr>
                    </a:p>
                  </a:txBody>
                  <a:tcPr marL="9525" marR="9525" marT="9525" marB="0" anchor="b"/>
                </a:tc>
                <a:tc>
                  <a:txBody>
                    <a:bodyPr/>
                    <a:lstStyle/>
                    <a:p>
                      <a:pPr algn="ctr" fontAlgn="b"/>
                      <a:r>
                        <a:rPr lang="pt-BR" sz="2400" u="none" strike="noStrike" dirty="0">
                          <a:effectLst/>
                        </a:rPr>
                        <a:t>7,72</a:t>
                      </a:r>
                      <a:endParaRPr lang="pt-BR" sz="2400" b="0" i="0" u="none" strike="noStrike" dirty="0">
                        <a:effectLst/>
                        <a:latin typeface="Arial"/>
                      </a:endParaRPr>
                    </a:p>
                  </a:txBody>
                  <a:tcPr marL="9525" marR="9525" marT="9525" marB="0" anchor="b"/>
                </a:tc>
              </a:tr>
              <a:tr h="161925">
                <a:tc>
                  <a:txBody>
                    <a:bodyPr/>
                    <a:lstStyle/>
                    <a:p>
                      <a:pPr algn="ctr" fontAlgn="b"/>
                      <a:r>
                        <a:rPr lang="pt-BR" sz="2400" u="none" strike="noStrike">
                          <a:effectLst/>
                        </a:rPr>
                        <a:t>20</a:t>
                      </a:r>
                      <a:endParaRPr lang="pt-BR" sz="2400" b="0" i="0" u="none" strike="noStrike">
                        <a:effectLst/>
                        <a:latin typeface="Arial"/>
                      </a:endParaRPr>
                    </a:p>
                  </a:txBody>
                  <a:tcPr marL="9525" marR="9525" marT="9525" marB="0" anchor="b"/>
                </a:tc>
                <a:tc>
                  <a:txBody>
                    <a:bodyPr/>
                    <a:lstStyle/>
                    <a:p>
                      <a:pPr algn="ctr" fontAlgn="b"/>
                      <a:r>
                        <a:rPr lang="pt-BR" sz="2400" u="none" strike="noStrike" dirty="0">
                          <a:effectLst/>
                        </a:rPr>
                        <a:t>6,34</a:t>
                      </a:r>
                      <a:endParaRPr lang="pt-BR" sz="2400" b="0" i="0" u="none" strike="noStrike" dirty="0">
                        <a:effectLst/>
                        <a:latin typeface="Arial"/>
                      </a:endParaRPr>
                    </a:p>
                  </a:txBody>
                  <a:tcPr marL="9525" marR="9525" marT="9525" marB="0" anchor="b"/>
                </a:tc>
              </a:tr>
              <a:tr h="161925">
                <a:tc>
                  <a:txBody>
                    <a:bodyPr/>
                    <a:lstStyle/>
                    <a:p>
                      <a:pPr algn="ctr" fontAlgn="b"/>
                      <a:r>
                        <a:rPr lang="pt-BR" sz="2400" u="none" strike="noStrike">
                          <a:effectLst/>
                        </a:rPr>
                        <a:t>19</a:t>
                      </a:r>
                      <a:endParaRPr lang="pt-BR" sz="2400" b="0" i="0" u="none" strike="noStrike">
                        <a:effectLst/>
                        <a:latin typeface="Arial"/>
                      </a:endParaRPr>
                    </a:p>
                  </a:txBody>
                  <a:tcPr marL="9525" marR="9525" marT="9525" marB="0" anchor="b"/>
                </a:tc>
                <a:tc>
                  <a:txBody>
                    <a:bodyPr/>
                    <a:lstStyle/>
                    <a:p>
                      <a:pPr algn="ctr" fontAlgn="b"/>
                      <a:r>
                        <a:rPr lang="pt-BR" sz="2400" u="none" strike="noStrike" dirty="0">
                          <a:effectLst/>
                        </a:rPr>
                        <a:t>17,27</a:t>
                      </a:r>
                      <a:endParaRPr lang="pt-BR" sz="2400" b="0" i="0" u="none" strike="noStrike" dirty="0">
                        <a:effectLst/>
                        <a:latin typeface="Arial"/>
                      </a:endParaRPr>
                    </a:p>
                  </a:txBody>
                  <a:tcPr marL="9525" marR="9525" marT="9525" marB="0" anchor="b"/>
                </a:tc>
              </a:tr>
              <a:tr h="161925">
                <a:tc>
                  <a:txBody>
                    <a:bodyPr/>
                    <a:lstStyle/>
                    <a:p>
                      <a:pPr algn="ctr" fontAlgn="b"/>
                      <a:r>
                        <a:rPr lang="pt-BR" sz="2400" u="none" strike="noStrike">
                          <a:effectLst/>
                        </a:rPr>
                        <a:t>20</a:t>
                      </a:r>
                      <a:endParaRPr lang="pt-BR" sz="2400" b="0" i="0" u="none" strike="noStrike">
                        <a:effectLst/>
                        <a:latin typeface="Arial"/>
                      </a:endParaRPr>
                    </a:p>
                  </a:txBody>
                  <a:tcPr marL="9525" marR="9525" marT="9525" marB="0" anchor="b"/>
                </a:tc>
                <a:tc>
                  <a:txBody>
                    <a:bodyPr/>
                    <a:lstStyle/>
                    <a:p>
                      <a:pPr algn="ctr" fontAlgn="b"/>
                      <a:r>
                        <a:rPr lang="pt-BR" sz="2400" u="none" strike="noStrike" dirty="0">
                          <a:effectLst/>
                        </a:rPr>
                        <a:t>18,65</a:t>
                      </a:r>
                      <a:endParaRPr lang="pt-BR" sz="2400" b="0" i="0" u="none" strike="noStrike" dirty="0">
                        <a:effectLst/>
                        <a:latin typeface="Arial"/>
                      </a:endParaRPr>
                    </a:p>
                  </a:txBody>
                  <a:tcPr marL="9525" marR="9525" marT="9525" marB="0" anchor="b"/>
                </a:tc>
              </a:tr>
              <a:tr h="161925">
                <a:tc>
                  <a:txBody>
                    <a:bodyPr/>
                    <a:lstStyle/>
                    <a:p>
                      <a:pPr algn="ctr" fontAlgn="b"/>
                      <a:endParaRPr lang="pt-BR" sz="2400" b="0" i="0" u="none" strike="noStrike">
                        <a:effectLst/>
                        <a:latin typeface="Arial"/>
                      </a:endParaRPr>
                    </a:p>
                  </a:txBody>
                  <a:tcPr marL="9525" marR="9525" marT="9525" marB="0" anchor="b"/>
                </a:tc>
                <a:tc>
                  <a:txBody>
                    <a:bodyPr/>
                    <a:lstStyle/>
                    <a:p>
                      <a:pPr algn="ctr" fontAlgn="b"/>
                      <a:r>
                        <a:rPr lang="pt-BR" sz="2400" u="none" strike="noStrike" dirty="0">
                          <a:effectLst/>
                        </a:rPr>
                        <a:t>19,73</a:t>
                      </a:r>
                      <a:endParaRPr lang="pt-BR" sz="2400" b="0" i="0" u="none" strike="noStrike" dirty="0">
                        <a:effectLst/>
                        <a:latin typeface="Arial"/>
                      </a:endParaRPr>
                    </a:p>
                  </a:txBody>
                  <a:tcPr marL="9525" marR="9525" marT="9525" marB="0" anchor="b"/>
                </a:tc>
              </a:tr>
            </a:tbl>
          </a:graphicData>
        </a:graphic>
      </p:graphicFrame>
      <p:graphicFrame>
        <p:nvGraphicFramePr>
          <p:cNvPr id="5" name="Tabela 4"/>
          <p:cNvGraphicFramePr>
            <a:graphicFrameLocks noGrp="1"/>
          </p:cNvGraphicFramePr>
          <p:nvPr>
            <p:extLst>
              <p:ext uri="{D42A27DB-BD31-4B8C-83A1-F6EECF244321}">
                <p14:modId xmlns:p14="http://schemas.microsoft.com/office/powerpoint/2010/main" val="2959490930"/>
              </p:ext>
            </p:extLst>
          </p:nvPr>
        </p:nvGraphicFramePr>
        <p:xfrm>
          <a:off x="6228184" y="2541722"/>
          <a:ext cx="2736304" cy="3752850"/>
        </p:xfrm>
        <a:graphic>
          <a:graphicData uri="http://schemas.openxmlformats.org/drawingml/2006/table">
            <a:tbl>
              <a:tblPr>
                <a:tableStyleId>{5C22544A-7EE6-4342-B048-85BDC9FD1C3A}</a:tableStyleId>
              </a:tblPr>
              <a:tblGrid>
                <a:gridCol w="2736304"/>
              </a:tblGrid>
              <a:tr h="161925">
                <a:tc>
                  <a:txBody>
                    <a:bodyPr/>
                    <a:lstStyle/>
                    <a:p>
                      <a:pPr algn="l" fontAlgn="b"/>
                      <a:r>
                        <a:rPr lang="pt-BR" sz="2400" u="none" strike="noStrike">
                          <a:effectLst/>
                        </a:rPr>
                        <a:t>=A3</a:t>
                      </a:r>
                      <a:endParaRPr lang="pt-BR" sz="2400" b="0" i="0" u="none" strike="noStrike">
                        <a:effectLst/>
                        <a:latin typeface="Arial"/>
                      </a:endParaRPr>
                    </a:p>
                  </a:txBody>
                  <a:tcPr marL="9525" marR="9525" marT="9525" marB="0" anchor="b"/>
                </a:tc>
              </a:tr>
              <a:tr h="161925">
                <a:tc>
                  <a:txBody>
                    <a:bodyPr/>
                    <a:lstStyle/>
                    <a:p>
                      <a:pPr algn="l" fontAlgn="b"/>
                      <a:r>
                        <a:rPr lang="pt-BR" sz="2400" u="none" strike="noStrike">
                          <a:effectLst/>
                        </a:rPr>
                        <a:t>=B4+0,8*(A4-B4)</a:t>
                      </a:r>
                      <a:endParaRPr lang="pt-BR" sz="2400" b="0" i="0" u="none" strike="noStrike">
                        <a:effectLst/>
                        <a:latin typeface="Arial"/>
                      </a:endParaRPr>
                    </a:p>
                  </a:txBody>
                  <a:tcPr marL="9525" marR="9525" marT="9525" marB="0" anchor="b"/>
                </a:tc>
              </a:tr>
              <a:tr h="161925">
                <a:tc>
                  <a:txBody>
                    <a:bodyPr/>
                    <a:lstStyle/>
                    <a:p>
                      <a:pPr algn="l" fontAlgn="b"/>
                      <a:r>
                        <a:rPr lang="pt-BR" sz="2400" u="none" strike="noStrike">
                          <a:effectLst/>
                        </a:rPr>
                        <a:t>=B5+0,8*(A5-B5)</a:t>
                      </a:r>
                      <a:endParaRPr lang="pt-BR" sz="2400" b="0" i="0" u="none" strike="noStrike">
                        <a:effectLst/>
                        <a:latin typeface="Arial"/>
                      </a:endParaRPr>
                    </a:p>
                  </a:txBody>
                  <a:tcPr marL="9525" marR="9525" marT="9525" marB="0" anchor="b"/>
                </a:tc>
              </a:tr>
              <a:tr h="161925">
                <a:tc>
                  <a:txBody>
                    <a:bodyPr/>
                    <a:lstStyle/>
                    <a:p>
                      <a:pPr algn="l" fontAlgn="b"/>
                      <a:r>
                        <a:rPr lang="pt-BR" sz="2400" u="none" strike="noStrike">
                          <a:effectLst/>
                        </a:rPr>
                        <a:t>=B6+0,8*(A6-B6)</a:t>
                      </a:r>
                      <a:endParaRPr lang="pt-BR" sz="2400" b="0" i="0" u="none" strike="noStrike">
                        <a:effectLst/>
                        <a:latin typeface="Arial"/>
                      </a:endParaRPr>
                    </a:p>
                  </a:txBody>
                  <a:tcPr marL="9525" marR="9525" marT="9525" marB="0" anchor="b"/>
                </a:tc>
              </a:tr>
              <a:tr h="161925">
                <a:tc>
                  <a:txBody>
                    <a:bodyPr/>
                    <a:lstStyle/>
                    <a:p>
                      <a:pPr algn="l" fontAlgn="b"/>
                      <a:r>
                        <a:rPr lang="pt-BR" sz="2400" u="none" strike="noStrike">
                          <a:effectLst/>
                        </a:rPr>
                        <a:t>=B7+0,8*(A7-B7)</a:t>
                      </a:r>
                      <a:endParaRPr lang="pt-BR" sz="2400" b="0" i="0" u="none" strike="noStrike">
                        <a:effectLst/>
                        <a:latin typeface="Arial"/>
                      </a:endParaRPr>
                    </a:p>
                  </a:txBody>
                  <a:tcPr marL="9525" marR="9525" marT="9525" marB="0" anchor="b"/>
                </a:tc>
              </a:tr>
              <a:tr h="161925">
                <a:tc>
                  <a:txBody>
                    <a:bodyPr/>
                    <a:lstStyle/>
                    <a:p>
                      <a:pPr algn="l" fontAlgn="b"/>
                      <a:r>
                        <a:rPr lang="pt-BR" sz="2400" u="none" strike="noStrike">
                          <a:effectLst/>
                        </a:rPr>
                        <a:t>=B8+0,8*(A8-B8)</a:t>
                      </a:r>
                      <a:endParaRPr lang="pt-BR" sz="2400" b="0" i="0" u="none" strike="noStrike">
                        <a:effectLst/>
                        <a:latin typeface="Arial"/>
                      </a:endParaRPr>
                    </a:p>
                  </a:txBody>
                  <a:tcPr marL="9525" marR="9525" marT="9525" marB="0" anchor="b"/>
                </a:tc>
              </a:tr>
              <a:tr h="161925">
                <a:tc>
                  <a:txBody>
                    <a:bodyPr/>
                    <a:lstStyle/>
                    <a:p>
                      <a:pPr algn="l" fontAlgn="b"/>
                      <a:r>
                        <a:rPr lang="pt-BR" sz="2400" u="none" strike="noStrike">
                          <a:effectLst/>
                        </a:rPr>
                        <a:t>=B9+0,8*(A9-B9)</a:t>
                      </a:r>
                      <a:endParaRPr lang="pt-BR" sz="2400" b="0" i="0" u="none" strike="noStrike">
                        <a:effectLst/>
                        <a:latin typeface="Arial"/>
                      </a:endParaRPr>
                    </a:p>
                  </a:txBody>
                  <a:tcPr marL="9525" marR="9525" marT="9525" marB="0" anchor="b"/>
                </a:tc>
              </a:tr>
              <a:tr h="161925">
                <a:tc>
                  <a:txBody>
                    <a:bodyPr/>
                    <a:lstStyle/>
                    <a:p>
                      <a:pPr algn="l" fontAlgn="b"/>
                      <a:r>
                        <a:rPr lang="pt-BR" sz="2400" u="none" strike="noStrike">
                          <a:effectLst/>
                        </a:rPr>
                        <a:t>=B10+0,8*(A10-B10)</a:t>
                      </a:r>
                      <a:endParaRPr lang="pt-BR" sz="2400" b="0" i="0" u="none" strike="noStrike">
                        <a:effectLst/>
                        <a:latin typeface="Arial"/>
                      </a:endParaRPr>
                    </a:p>
                  </a:txBody>
                  <a:tcPr marL="9525" marR="9525" marT="9525" marB="0" anchor="b"/>
                </a:tc>
              </a:tr>
              <a:tr h="161925">
                <a:tc>
                  <a:txBody>
                    <a:bodyPr/>
                    <a:lstStyle/>
                    <a:p>
                      <a:pPr algn="l" fontAlgn="b"/>
                      <a:r>
                        <a:rPr lang="pt-BR" sz="2400" u="none" strike="noStrike">
                          <a:effectLst/>
                        </a:rPr>
                        <a:t>=B11+0,8*(A11-B11)</a:t>
                      </a:r>
                      <a:endParaRPr lang="pt-BR" sz="2400" b="0" i="0" u="none" strike="noStrike">
                        <a:effectLst/>
                        <a:latin typeface="Arial"/>
                      </a:endParaRPr>
                    </a:p>
                  </a:txBody>
                  <a:tcPr marL="9525" marR="9525" marT="9525" marB="0" anchor="b"/>
                </a:tc>
              </a:tr>
              <a:tr h="161925">
                <a:tc>
                  <a:txBody>
                    <a:bodyPr/>
                    <a:lstStyle/>
                    <a:p>
                      <a:pPr algn="l" fontAlgn="b"/>
                      <a:r>
                        <a:rPr lang="pt-BR" sz="2400" u="none" strike="noStrike" dirty="0">
                          <a:effectLst/>
                        </a:rPr>
                        <a:t>=B12+0,8*(A12-B12)</a:t>
                      </a:r>
                      <a:endParaRPr lang="pt-BR" sz="2400" b="0" i="0" u="none" strike="noStrike" dirty="0">
                        <a:effectLst/>
                        <a:latin typeface="Arial"/>
                      </a:endParaRPr>
                    </a:p>
                  </a:txBody>
                  <a:tcPr marL="9525" marR="9525" marT="9525" marB="0" anchor="b"/>
                </a:tc>
              </a:tr>
            </a:tbl>
          </a:graphicData>
        </a:graphic>
      </p:graphicFrame>
    </p:spTree>
    <p:extLst>
      <p:ext uri="{BB962C8B-B14F-4D97-AF65-F5344CB8AC3E}">
        <p14:creationId xmlns:p14="http://schemas.microsoft.com/office/powerpoint/2010/main" val="2136337695"/>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ChangeArrowheads="1"/>
          </p:cNvSpPr>
          <p:nvPr>
            <p:ph type="title"/>
          </p:nvPr>
        </p:nvSpPr>
        <p:spPr/>
        <p:txBody>
          <a:bodyPr/>
          <a:lstStyle/>
          <a:p>
            <a:r>
              <a:rPr lang="pt-BR" altLang="pt-BR"/>
              <a:t>Ajuste Exponencial*</a:t>
            </a:r>
          </a:p>
        </p:txBody>
      </p:sp>
      <p:sp>
        <p:nvSpPr>
          <p:cNvPr id="2" name="Espaço Reservado para Número de Slide 1"/>
          <p:cNvSpPr>
            <a:spLocks noGrp="1"/>
          </p:cNvSpPr>
          <p:nvPr>
            <p:ph type="sldNum" sz="quarter" idx="12"/>
          </p:nvPr>
        </p:nvSpPr>
        <p:spPr/>
        <p:txBody>
          <a:bodyPr/>
          <a:lstStyle/>
          <a:p>
            <a:fld id="{F2DAEB0D-D659-4D86-A944-EEE58FC26D1A}" type="slidenum">
              <a:rPr lang="pt-BR" smtClean="0"/>
              <a:t>19</a:t>
            </a:fld>
            <a:endParaRPr lang="pt-BR"/>
          </a:p>
        </p:txBody>
      </p:sp>
      <p:graphicFrame>
        <p:nvGraphicFramePr>
          <p:cNvPr id="7" name="Gráfico 6"/>
          <p:cNvGraphicFramePr>
            <a:graphicFrameLocks/>
          </p:cNvGraphicFramePr>
          <p:nvPr>
            <p:extLst>
              <p:ext uri="{D42A27DB-BD31-4B8C-83A1-F6EECF244321}">
                <p14:modId xmlns:p14="http://schemas.microsoft.com/office/powerpoint/2010/main" val="2525355819"/>
              </p:ext>
            </p:extLst>
          </p:nvPr>
        </p:nvGraphicFramePr>
        <p:xfrm>
          <a:off x="251520" y="1268760"/>
          <a:ext cx="8136904" cy="525658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36337695"/>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normAutofit/>
          </a:bodyPr>
          <a:lstStyle/>
          <a:p>
            <a:r>
              <a:rPr lang="pt-BR" dirty="0" smtClean="0"/>
              <a:t>Séries Temporais</a:t>
            </a:r>
            <a:endParaRPr lang="pt-BR" dirty="0"/>
          </a:p>
        </p:txBody>
      </p:sp>
      <p:sp>
        <p:nvSpPr>
          <p:cNvPr id="6" name="Subtítulo 5"/>
          <p:cNvSpPr>
            <a:spLocks noGrp="1"/>
          </p:cNvSpPr>
          <p:nvPr>
            <p:ph type="subTitle" idx="1"/>
          </p:nvPr>
        </p:nvSpPr>
        <p:spPr/>
        <p:txBody>
          <a:bodyPr/>
          <a:lstStyle/>
          <a:p>
            <a:r>
              <a:rPr lang="pt-BR" dirty="0" smtClean="0"/>
              <a:t>Conceitos Básicos</a:t>
            </a:r>
            <a:endParaRPr lang="pt-BR" dirty="0"/>
          </a:p>
        </p:txBody>
      </p:sp>
      <p:sp>
        <p:nvSpPr>
          <p:cNvPr id="4" name="Espaço Reservado para Número de Slide 3"/>
          <p:cNvSpPr>
            <a:spLocks noGrp="1"/>
          </p:cNvSpPr>
          <p:nvPr>
            <p:ph type="sldNum" sz="quarter" idx="12"/>
          </p:nvPr>
        </p:nvSpPr>
        <p:spPr/>
        <p:txBody>
          <a:bodyPr/>
          <a:lstStyle/>
          <a:p>
            <a:fld id="{F2DAEB0D-D659-4D86-A944-EEE58FC26D1A}" type="slidenum">
              <a:rPr lang="pt-BR" smtClean="0"/>
              <a:t>2</a:t>
            </a:fld>
            <a:endParaRPr lang="pt-BR" dirty="0"/>
          </a:p>
        </p:txBody>
      </p:sp>
    </p:spTree>
    <p:extLst>
      <p:ext uri="{BB962C8B-B14F-4D97-AF65-F5344CB8AC3E}">
        <p14:creationId xmlns:p14="http://schemas.microsoft.com/office/powerpoint/2010/main" val="17658512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2"/>
          <p:cNvSpPr>
            <a:spLocks noGrp="1" noChangeArrowheads="1"/>
          </p:cNvSpPr>
          <p:nvPr>
            <p:ph type="title"/>
          </p:nvPr>
        </p:nvSpPr>
        <p:spPr/>
        <p:txBody>
          <a:bodyPr/>
          <a:lstStyle/>
          <a:p>
            <a:r>
              <a:rPr lang="pt-BR" altLang="pt-BR"/>
              <a:t>Análise da Tendência Linear</a:t>
            </a:r>
            <a:br>
              <a:rPr lang="pt-BR" altLang="pt-BR"/>
            </a:br>
            <a:r>
              <a:rPr lang="pt-BR" altLang="pt-BR"/>
              <a:t>(Regressão)*</a:t>
            </a:r>
          </a:p>
        </p:txBody>
      </p:sp>
      <p:sp>
        <p:nvSpPr>
          <p:cNvPr id="247811" name="Rectangle 3"/>
          <p:cNvSpPr>
            <a:spLocks noGrp="1" noChangeArrowheads="1"/>
          </p:cNvSpPr>
          <p:nvPr>
            <p:ph type="body" idx="1"/>
          </p:nvPr>
        </p:nvSpPr>
        <p:spPr/>
        <p:txBody>
          <a:bodyPr/>
          <a:lstStyle/>
          <a:p>
            <a:r>
              <a:rPr lang="pt-BR" altLang="pt-BR"/>
              <a:t>Ajusta uma linha para os dados de vendas pela minimização dos erros quadrados entre a linha e valores passados de vendas. Esta linha é então projetada para o futuro como uma previsão</a:t>
            </a:r>
          </a:p>
        </p:txBody>
      </p:sp>
      <p:sp>
        <p:nvSpPr>
          <p:cNvPr id="2" name="Espaço Reservado para Número de Slide 1"/>
          <p:cNvSpPr>
            <a:spLocks noGrp="1"/>
          </p:cNvSpPr>
          <p:nvPr>
            <p:ph type="sldNum" sz="quarter" idx="12"/>
          </p:nvPr>
        </p:nvSpPr>
        <p:spPr/>
        <p:txBody>
          <a:bodyPr/>
          <a:lstStyle/>
          <a:p>
            <a:fld id="{F2DAEB0D-D659-4D86-A944-EEE58FC26D1A}" type="slidenum">
              <a:rPr lang="pt-BR" smtClean="0"/>
              <a:t>20</a:t>
            </a:fld>
            <a:endParaRPr lang="pt-BR"/>
          </a:p>
        </p:txBody>
      </p:sp>
    </p:spTree>
    <p:extLst>
      <p:ext uri="{BB962C8B-B14F-4D97-AF65-F5344CB8AC3E}">
        <p14:creationId xmlns:p14="http://schemas.microsoft.com/office/powerpoint/2010/main" val="1275032835"/>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2"/>
          <p:cNvSpPr>
            <a:spLocks noGrp="1" noChangeArrowheads="1"/>
          </p:cNvSpPr>
          <p:nvPr>
            <p:ph type="title"/>
          </p:nvPr>
        </p:nvSpPr>
        <p:spPr/>
        <p:txBody>
          <a:bodyPr/>
          <a:lstStyle/>
          <a:p>
            <a:r>
              <a:rPr lang="pt-BR" altLang="pt-BR"/>
              <a:t>Análise da Tendência Linear</a:t>
            </a:r>
            <a:br>
              <a:rPr lang="pt-BR" altLang="pt-BR"/>
            </a:br>
            <a:r>
              <a:rPr lang="pt-BR" altLang="pt-BR"/>
              <a:t>(Regressão)*</a:t>
            </a:r>
          </a:p>
        </p:txBody>
      </p:sp>
      <p:sp>
        <p:nvSpPr>
          <p:cNvPr id="2" name="Espaço Reservado para Número de Slide 1"/>
          <p:cNvSpPr>
            <a:spLocks noGrp="1"/>
          </p:cNvSpPr>
          <p:nvPr>
            <p:ph type="sldNum" sz="quarter" idx="12"/>
          </p:nvPr>
        </p:nvSpPr>
        <p:spPr/>
        <p:txBody>
          <a:bodyPr/>
          <a:lstStyle/>
          <a:p>
            <a:fld id="{F2DAEB0D-D659-4D86-A944-EEE58FC26D1A}" type="slidenum">
              <a:rPr lang="pt-BR" smtClean="0"/>
              <a:t>21</a:t>
            </a:fld>
            <a:endParaRPr lang="pt-BR"/>
          </a:p>
        </p:txBody>
      </p:sp>
      <p:graphicFrame>
        <p:nvGraphicFramePr>
          <p:cNvPr id="4" name="Tabela 3"/>
          <p:cNvGraphicFramePr>
            <a:graphicFrameLocks noGrp="1"/>
          </p:cNvGraphicFramePr>
          <p:nvPr>
            <p:extLst>
              <p:ext uri="{D42A27DB-BD31-4B8C-83A1-F6EECF244321}">
                <p14:modId xmlns:p14="http://schemas.microsoft.com/office/powerpoint/2010/main" val="957313121"/>
              </p:ext>
            </p:extLst>
          </p:nvPr>
        </p:nvGraphicFramePr>
        <p:xfrm>
          <a:off x="7622356" y="407243"/>
          <a:ext cx="1414140" cy="6334125"/>
        </p:xfrm>
        <a:graphic>
          <a:graphicData uri="http://schemas.openxmlformats.org/drawingml/2006/table">
            <a:tbl>
              <a:tblPr>
                <a:tableStyleId>{5C22544A-7EE6-4342-B048-85BDC9FD1C3A}</a:tableStyleId>
              </a:tblPr>
              <a:tblGrid>
                <a:gridCol w="1414140"/>
              </a:tblGrid>
              <a:tr h="82079">
                <a:tc>
                  <a:txBody>
                    <a:bodyPr/>
                    <a:lstStyle/>
                    <a:p>
                      <a:pPr algn="ctr" fontAlgn="b"/>
                      <a:r>
                        <a:rPr lang="pt-BR" sz="1600" u="none" strike="noStrike" dirty="0">
                          <a:effectLst/>
                        </a:rPr>
                        <a:t>Vendas em Reais</a:t>
                      </a:r>
                      <a:endParaRPr lang="pt-BR" sz="1600" b="0" i="0" u="none" strike="noStrike" dirty="0">
                        <a:effectLst/>
                        <a:latin typeface="Arial"/>
                      </a:endParaRPr>
                    </a:p>
                  </a:txBody>
                  <a:tcPr marL="9525" marR="9525" marT="9525" marB="0" anchor="b"/>
                </a:tc>
              </a:tr>
              <a:tr h="161925">
                <a:tc>
                  <a:txBody>
                    <a:bodyPr/>
                    <a:lstStyle/>
                    <a:p>
                      <a:pPr algn="ctr" fontAlgn="b"/>
                      <a:r>
                        <a:rPr lang="pt-BR" sz="1600" u="none" strike="noStrike">
                          <a:effectLst/>
                        </a:rPr>
                        <a:t>593</a:t>
                      </a:r>
                      <a:endParaRPr lang="pt-BR" sz="1600" b="0" i="0" u="none" strike="noStrike">
                        <a:effectLst/>
                        <a:latin typeface="Arial"/>
                      </a:endParaRPr>
                    </a:p>
                  </a:txBody>
                  <a:tcPr marL="9525" marR="9525" marT="9525" marB="0" anchor="b"/>
                </a:tc>
              </a:tr>
              <a:tr h="161925">
                <a:tc>
                  <a:txBody>
                    <a:bodyPr/>
                    <a:lstStyle/>
                    <a:p>
                      <a:pPr algn="ctr" fontAlgn="b"/>
                      <a:r>
                        <a:rPr lang="pt-BR" sz="1600" u="none" strike="noStrike">
                          <a:effectLst/>
                        </a:rPr>
                        <a:t>581</a:t>
                      </a:r>
                      <a:endParaRPr lang="pt-BR" sz="1600" b="0" i="0" u="none" strike="noStrike">
                        <a:effectLst/>
                        <a:latin typeface="Arial"/>
                      </a:endParaRPr>
                    </a:p>
                  </a:txBody>
                  <a:tcPr marL="9525" marR="9525" marT="9525" marB="0" anchor="b"/>
                </a:tc>
              </a:tr>
              <a:tr h="161925">
                <a:tc>
                  <a:txBody>
                    <a:bodyPr/>
                    <a:lstStyle/>
                    <a:p>
                      <a:pPr algn="ctr" fontAlgn="b"/>
                      <a:r>
                        <a:rPr lang="pt-BR" sz="1600" u="none" strike="noStrike">
                          <a:effectLst/>
                        </a:rPr>
                        <a:t>395</a:t>
                      </a:r>
                      <a:endParaRPr lang="pt-BR" sz="1600" b="0" i="0" u="none" strike="noStrike">
                        <a:effectLst/>
                        <a:latin typeface="Arial"/>
                      </a:endParaRPr>
                    </a:p>
                  </a:txBody>
                  <a:tcPr marL="9525" marR="9525" marT="9525" marB="0" anchor="b"/>
                </a:tc>
              </a:tr>
              <a:tr h="161925">
                <a:tc>
                  <a:txBody>
                    <a:bodyPr/>
                    <a:lstStyle/>
                    <a:p>
                      <a:pPr algn="ctr" fontAlgn="b"/>
                      <a:r>
                        <a:rPr lang="pt-BR" sz="1600" u="none" strike="noStrike">
                          <a:effectLst/>
                        </a:rPr>
                        <a:t>625</a:t>
                      </a:r>
                      <a:endParaRPr lang="pt-BR" sz="1600" b="0" i="0" u="none" strike="noStrike">
                        <a:effectLst/>
                        <a:latin typeface="Arial"/>
                      </a:endParaRPr>
                    </a:p>
                  </a:txBody>
                  <a:tcPr marL="9525" marR="9525" marT="9525" marB="0" anchor="b"/>
                </a:tc>
              </a:tr>
              <a:tr h="161925">
                <a:tc>
                  <a:txBody>
                    <a:bodyPr/>
                    <a:lstStyle/>
                    <a:p>
                      <a:pPr algn="ctr" fontAlgn="b"/>
                      <a:r>
                        <a:rPr lang="pt-BR" sz="1600" u="none" strike="noStrike">
                          <a:effectLst/>
                        </a:rPr>
                        <a:t>711</a:t>
                      </a:r>
                      <a:endParaRPr lang="pt-BR" sz="1600" b="0" i="0" u="none" strike="noStrike">
                        <a:effectLst/>
                        <a:latin typeface="Arial"/>
                      </a:endParaRPr>
                    </a:p>
                  </a:txBody>
                  <a:tcPr marL="9525" marR="9525" marT="9525" marB="0" anchor="b"/>
                </a:tc>
              </a:tr>
              <a:tr h="161925">
                <a:tc>
                  <a:txBody>
                    <a:bodyPr/>
                    <a:lstStyle/>
                    <a:p>
                      <a:pPr algn="ctr" fontAlgn="b"/>
                      <a:r>
                        <a:rPr lang="pt-BR" sz="1600" u="none" strike="noStrike">
                          <a:effectLst/>
                        </a:rPr>
                        <a:t>536</a:t>
                      </a:r>
                      <a:endParaRPr lang="pt-BR" sz="1600" b="0" i="0" u="none" strike="noStrike">
                        <a:effectLst/>
                        <a:latin typeface="Arial"/>
                      </a:endParaRPr>
                    </a:p>
                  </a:txBody>
                  <a:tcPr marL="9525" marR="9525" marT="9525" marB="0" anchor="b"/>
                </a:tc>
              </a:tr>
              <a:tr h="161925">
                <a:tc>
                  <a:txBody>
                    <a:bodyPr/>
                    <a:lstStyle/>
                    <a:p>
                      <a:pPr algn="ctr" fontAlgn="b"/>
                      <a:r>
                        <a:rPr lang="pt-BR" sz="1600" u="none" strike="noStrike">
                          <a:effectLst/>
                        </a:rPr>
                        <a:t>565</a:t>
                      </a:r>
                      <a:endParaRPr lang="pt-BR" sz="1600" b="0" i="0" u="none" strike="noStrike">
                        <a:effectLst/>
                        <a:latin typeface="Arial"/>
                      </a:endParaRPr>
                    </a:p>
                  </a:txBody>
                  <a:tcPr marL="9525" marR="9525" marT="9525" marB="0" anchor="b"/>
                </a:tc>
              </a:tr>
              <a:tr h="161925">
                <a:tc>
                  <a:txBody>
                    <a:bodyPr/>
                    <a:lstStyle/>
                    <a:p>
                      <a:pPr algn="ctr" fontAlgn="b"/>
                      <a:r>
                        <a:rPr lang="pt-BR" sz="1600" u="none" strike="noStrike">
                          <a:effectLst/>
                        </a:rPr>
                        <a:t>418</a:t>
                      </a:r>
                      <a:endParaRPr lang="pt-BR" sz="1600" b="0" i="0" u="none" strike="noStrike">
                        <a:effectLst/>
                        <a:latin typeface="Arial"/>
                      </a:endParaRPr>
                    </a:p>
                  </a:txBody>
                  <a:tcPr marL="9525" marR="9525" marT="9525" marB="0" anchor="b"/>
                </a:tc>
              </a:tr>
              <a:tr h="161925">
                <a:tc>
                  <a:txBody>
                    <a:bodyPr/>
                    <a:lstStyle/>
                    <a:p>
                      <a:pPr algn="ctr" fontAlgn="b"/>
                      <a:r>
                        <a:rPr lang="pt-BR" sz="1600" u="none" strike="noStrike">
                          <a:effectLst/>
                        </a:rPr>
                        <a:t>231</a:t>
                      </a:r>
                      <a:endParaRPr lang="pt-BR" sz="1600" b="0" i="0" u="none" strike="noStrike">
                        <a:effectLst/>
                        <a:latin typeface="Arial"/>
                      </a:endParaRPr>
                    </a:p>
                  </a:txBody>
                  <a:tcPr marL="9525" marR="9525" marT="9525" marB="0" anchor="b"/>
                </a:tc>
              </a:tr>
              <a:tr h="161925">
                <a:tc>
                  <a:txBody>
                    <a:bodyPr/>
                    <a:lstStyle/>
                    <a:p>
                      <a:pPr algn="ctr" fontAlgn="b"/>
                      <a:r>
                        <a:rPr lang="pt-BR" sz="1600" u="none" strike="noStrike">
                          <a:effectLst/>
                        </a:rPr>
                        <a:t>243</a:t>
                      </a:r>
                      <a:endParaRPr lang="pt-BR" sz="1600" b="0" i="0" u="none" strike="noStrike">
                        <a:effectLst/>
                        <a:latin typeface="Arial"/>
                      </a:endParaRPr>
                    </a:p>
                  </a:txBody>
                  <a:tcPr marL="9525" marR="9525" marT="9525" marB="0" anchor="b"/>
                </a:tc>
              </a:tr>
              <a:tr h="161925">
                <a:tc>
                  <a:txBody>
                    <a:bodyPr/>
                    <a:lstStyle/>
                    <a:p>
                      <a:pPr algn="ctr" fontAlgn="b"/>
                      <a:r>
                        <a:rPr lang="pt-BR" sz="1600" u="none" strike="noStrike">
                          <a:effectLst/>
                        </a:rPr>
                        <a:t>338</a:t>
                      </a:r>
                      <a:endParaRPr lang="pt-BR" sz="1600" b="0" i="0" u="none" strike="noStrike">
                        <a:effectLst/>
                        <a:latin typeface="Arial"/>
                      </a:endParaRPr>
                    </a:p>
                  </a:txBody>
                  <a:tcPr marL="9525" marR="9525" marT="9525" marB="0" anchor="b"/>
                </a:tc>
              </a:tr>
              <a:tr h="161925">
                <a:tc>
                  <a:txBody>
                    <a:bodyPr/>
                    <a:lstStyle/>
                    <a:p>
                      <a:pPr algn="ctr" fontAlgn="b"/>
                      <a:r>
                        <a:rPr lang="pt-BR" sz="1600" u="none" strike="noStrike">
                          <a:effectLst/>
                        </a:rPr>
                        <a:t>433</a:t>
                      </a:r>
                      <a:endParaRPr lang="pt-BR" sz="1600" b="0" i="0" u="none" strike="noStrike">
                        <a:effectLst/>
                        <a:latin typeface="Arial"/>
                      </a:endParaRPr>
                    </a:p>
                  </a:txBody>
                  <a:tcPr marL="9525" marR="9525" marT="9525" marB="0" anchor="b"/>
                </a:tc>
              </a:tr>
              <a:tr h="161925">
                <a:tc>
                  <a:txBody>
                    <a:bodyPr/>
                    <a:lstStyle/>
                    <a:p>
                      <a:pPr algn="ctr" fontAlgn="b"/>
                      <a:r>
                        <a:rPr lang="pt-BR" sz="1600" u="none" strike="noStrike">
                          <a:effectLst/>
                        </a:rPr>
                        <a:t>714</a:t>
                      </a:r>
                      <a:endParaRPr lang="pt-BR" sz="1600" b="0" i="0" u="none" strike="noStrike">
                        <a:effectLst/>
                        <a:latin typeface="Arial"/>
                      </a:endParaRPr>
                    </a:p>
                  </a:txBody>
                  <a:tcPr marL="9525" marR="9525" marT="9525" marB="0" anchor="b"/>
                </a:tc>
              </a:tr>
              <a:tr h="161925">
                <a:tc>
                  <a:txBody>
                    <a:bodyPr/>
                    <a:lstStyle/>
                    <a:p>
                      <a:pPr algn="ctr" fontAlgn="b"/>
                      <a:r>
                        <a:rPr lang="pt-BR" sz="1600" u="none" strike="noStrike">
                          <a:effectLst/>
                        </a:rPr>
                        <a:t>516</a:t>
                      </a:r>
                      <a:endParaRPr lang="pt-BR" sz="1600" b="0" i="0" u="none" strike="noStrike">
                        <a:effectLst/>
                        <a:latin typeface="Arial"/>
                      </a:endParaRPr>
                    </a:p>
                  </a:txBody>
                  <a:tcPr marL="9525" marR="9525" marT="9525" marB="0" anchor="b"/>
                </a:tc>
              </a:tr>
              <a:tr h="161925">
                <a:tc>
                  <a:txBody>
                    <a:bodyPr/>
                    <a:lstStyle/>
                    <a:p>
                      <a:pPr algn="ctr" fontAlgn="b"/>
                      <a:r>
                        <a:rPr lang="pt-BR" sz="1600" u="none" strike="noStrike">
                          <a:effectLst/>
                        </a:rPr>
                        <a:t>563</a:t>
                      </a:r>
                      <a:endParaRPr lang="pt-BR" sz="1600" b="0" i="0" u="none" strike="noStrike">
                        <a:effectLst/>
                        <a:latin typeface="Arial"/>
                      </a:endParaRPr>
                    </a:p>
                  </a:txBody>
                  <a:tcPr marL="9525" marR="9525" marT="9525" marB="0" anchor="b"/>
                </a:tc>
              </a:tr>
              <a:tr h="161925">
                <a:tc>
                  <a:txBody>
                    <a:bodyPr/>
                    <a:lstStyle/>
                    <a:p>
                      <a:pPr algn="ctr" fontAlgn="b"/>
                      <a:r>
                        <a:rPr lang="pt-BR" sz="1600" u="none" strike="noStrike">
                          <a:effectLst/>
                        </a:rPr>
                        <a:t>656</a:t>
                      </a:r>
                      <a:endParaRPr lang="pt-BR" sz="1600" b="0" i="0" u="none" strike="noStrike">
                        <a:effectLst/>
                        <a:latin typeface="Arial"/>
                      </a:endParaRPr>
                    </a:p>
                  </a:txBody>
                  <a:tcPr marL="9525" marR="9525" marT="9525" marB="0" anchor="b"/>
                </a:tc>
              </a:tr>
              <a:tr h="161925">
                <a:tc>
                  <a:txBody>
                    <a:bodyPr/>
                    <a:lstStyle/>
                    <a:p>
                      <a:pPr algn="ctr" fontAlgn="b"/>
                      <a:r>
                        <a:rPr lang="pt-BR" sz="1600" u="none" strike="noStrike">
                          <a:effectLst/>
                        </a:rPr>
                        <a:t>744</a:t>
                      </a:r>
                      <a:endParaRPr lang="pt-BR" sz="1600" b="0" i="0" u="none" strike="noStrike">
                        <a:effectLst/>
                        <a:latin typeface="Arial"/>
                      </a:endParaRPr>
                    </a:p>
                  </a:txBody>
                  <a:tcPr marL="9525" marR="9525" marT="9525" marB="0" anchor="b"/>
                </a:tc>
              </a:tr>
              <a:tr h="161925">
                <a:tc>
                  <a:txBody>
                    <a:bodyPr/>
                    <a:lstStyle/>
                    <a:p>
                      <a:pPr algn="ctr" fontAlgn="b"/>
                      <a:r>
                        <a:rPr lang="pt-BR" sz="1600" u="none" strike="noStrike">
                          <a:effectLst/>
                        </a:rPr>
                        <a:t>468</a:t>
                      </a:r>
                      <a:endParaRPr lang="pt-BR" sz="1600" b="0" i="0" u="none" strike="noStrike">
                        <a:effectLst/>
                        <a:latin typeface="Arial"/>
                      </a:endParaRPr>
                    </a:p>
                  </a:txBody>
                  <a:tcPr marL="9525" marR="9525" marT="9525" marB="0" anchor="b"/>
                </a:tc>
              </a:tr>
              <a:tr h="161925">
                <a:tc>
                  <a:txBody>
                    <a:bodyPr/>
                    <a:lstStyle/>
                    <a:p>
                      <a:pPr algn="ctr" fontAlgn="b"/>
                      <a:r>
                        <a:rPr lang="pt-BR" sz="1600" u="none" strike="noStrike">
                          <a:effectLst/>
                        </a:rPr>
                        <a:t>594</a:t>
                      </a:r>
                      <a:endParaRPr lang="pt-BR" sz="1600" b="0" i="0" u="none" strike="noStrike">
                        <a:effectLst/>
                        <a:latin typeface="Arial"/>
                      </a:endParaRPr>
                    </a:p>
                  </a:txBody>
                  <a:tcPr marL="9525" marR="9525" marT="9525" marB="0" anchor="b"/>
                </a:tc>
              </a:tr>
              <a:tr h="161925">
                <a:tc>
                  <a:txBody>
                    <a:bodyPr/>
                    <a:lstStyle/>
                    <a:p>
                      <a:pPr algn="ctr" fontAlgn="b"/>
                      <a:r>
                        <a:rPr lang="pt-BR" sz="1600" u="none" strike="noStrike">
                          <a:effectLst/>
                        </a:rPr>
                        <a:t>505</a:t>
                      </a:r>
                      <a:endParaRPr lang="pt-BR" sz="1600" b="0" i="0" u="none" strike="noStrike">
                        <a:effectLst/>
                        <a:latin typeface="Arial"/>
                      </a:endParaRPr>
                    </a:p>
                  </a:txBody>
                  <a:tcPr marL="9525" marR="9525" marT="9525" marB="0" anchor="b"/>
                </a:tc>
              </a:tr>
              <a:tr h="161925">
                <a:tc>
                  <a:txBody>
                    <a:bodyPr/>
                    <a:lstStyle/>
                    <a:p>
                      <a:pPr algn="ctr" fontAlgn="b"/>
                      <a:r>
                        <a:rPr lang="pt-BR" sz="1600" u="none" strike="noStrike">
                          <a:effectLst/>
                        </a:rPr>
                        <a:t>520</a:t>
                      </a:r>
                      <a:endParaRPr lang="pt-BR" sz="1600" b="0" i="0" u="none" strike="noStrike">
                        <a:effectLst/>
                        <a:latin typeface="Arial"/>
                      </a:endParaRPr>
                    </a:p>
                  </a:txBody>
                  <a:tcPr marL="9525" marR="9525" marT="9525" marB="0" anchor="b"/>
                </a:tc>
              </a:tr>
              <a:tr h="161925">
                <a:tc>
                  <a:txBody>
                    <a:bodyPr/>
                    <a:lstStyle/>
                    <a:p>
                      <a:pPr algn="ctr" fontAlgn="b"/>
                      <a:r>
                        <a:rPr lang="pt-BR" sz="1600" u="none" strike="noStrike">
                          <a:effectLst/>
                        </a:rPr>
                        <a:t>685</a:t>
                      </a:r>
                      <a:endParaRPr lang="pt-BR" sz="1600" b="0" i="0" u="none" strike="noStrike">
                        <a:effectLst/>
                        <a:latin typeface="Arial"/>
                      </a:endParaRPr>
                    </a:p>
                  </a:txBody>
                  <a:tcPr marL="9525" marR="9525" marT="9525" marB="0" anchor="b"/>
                </a:tc>
              </a:tr>
              <a:tr h="161925">
                <a:tc>
                  <a:txBody>
                    <a:bodyPr/>
                    <a:lstStyle/>
                    <a:p>
                      <a:pPr algn="ctr" fontAlgn="b"/>
                      <a:r>
                        <a:rPr lang="pt-BR" sz="1600" u="none" strike="noStrike">
                          <a:effectLst/>
                        </a:rPr>
                        <a:t>569</a:t>
                      </a:r>
                      <a:endParaRPr lang="pt-BR" sz="1600" b="0" i="0" u="none" strike="noStrike">
                        <a:effectLst/>
                        <a:latin typeface="Arial"/>
                      </a:endParaRPr>
                    </a:p>
                  </a:txBody>
                  <a:tcPr marL="9525" marR="9525" marT="9525" marB="0" anchor="b"/>
                </a:tc>
              </a:tr>
              <a:tr h="161925">
                <a:tc>
                  <a:txBody>
                    <a:bodyPr/>
                    <a:lstStyle/>
                    <a:p>
                      <a:pPr algn="ctr" fontAlgn="b"/>
                      <a:r>
                        <a:rPr lang="pt-BR" sz="1600" u="none" strike="noStrike" dirty="0">
                          <a:effectLst/>
                        </a:rPr>
                        <a:t>701</a:t>
                      </a:r>
                      <a:endParaRPr lang="pt-BR" sz="1600" b="0" i="0" u="none" strike="noStrike" dirty="0">
                        <a:effectLst/>
                        <a:latin typeface="Arial"/>
                      </a:endParaRPr>
                    </a:p>
                  </a:txBody>
                  <a:tcPr marL="9525" marR="9525" marT="9525" marB="0" anchor="b"/>
                </a:tc>
              </a:tr>
            </a:tbl>
          </a:graphicData>
        </a:graphic>
      </p:graphicFrame>
      <p:graphicFrame>
        <p:nvGraphicFramePr>
          <p:cNvPr id="7" name="Gráfico 6"/>
          <p:cNvGraphicFramePr>
            <a:graphicFrameLocks/>
          </p:cNvGraphicFramePr>
          <p:nvPr>
            <p:extLst>
              <p:ext uri="{D42A27DB-BD31-4B8C-83A1-F6EECF244321}">
                <p14:modId xmlns:p14="http://schemas.microsoft.com/office/powerpoint/2010/main" val="1162146081"/>
              </p:ext>
            </p:extLst>
          </p:nvPr>
        </p:nvGraphicFramePr>
        <p:xfrm>
          <a:off x="179512" y="1484784"/>
          <a:ext cx="7272808" cy="4536504"/>
        </p:xfrm>
        <a:graphic>
          <a:graphicData uri="http://schemas.openxmlformats.org/drawingml/2006/chart">
            <c:chart xmlns:c="http://schemas.openxmlformats.org/drawingml/2006/chart" xmlns:r="http://schemas.openxmlformats.org/officeDocument/2006/relationships" r:id="rId2"/>
          </a:graphicData>
        </a:graphic>
      </p:graphicFrame>
      <mc:AlternateContent xmlns:mc="http://schemas.openxmlformats.org/markup-compatibility/2006" xmlns:a14="http://schemas.microsoft.com/office/drawing/2010/main">
        <mc:Choice Requires="a14">
          <p:sp>
            <p:nvSpPr>
              <p:cNvPr id="5" name="CaixaDeTexto 4"/>
              <p:cNvSpPr txBox="1"/>
              <p:nvPr/>
            </p:nvSpPr>
            <p:spPr>
              <a:xfrm>
                <a:off x="1979712" y="6165304"/>
                <a:ext cx="4824536"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acc>
                        <m:accPr>
                          <m:chr m:val="̂"/>
                          <m:ctrlPr>
                            <a:rPr lang="pt-BR" sz="2400" i="1" smtClean="0">
                              <a:latin typeface="Cambria Math" panose="02040503050406030204" pitchFamily="18" charset="0"/>
                            </a:rPr>
                          </m:ctrlPr>
                        </m:accPr>
                        <m:e>
                          <m:r>
                            <a:rPr lang="pt-BR" sz="2400" b="0" i="1" smtClean="0">
                              <a:latin typeface="Cambria Math"/>
                            </a:rPr>
                            <m:t>𝑦</m:t>
                          </m:r>
                        </m:e>
                      </m:acc>
                      <m:r>
                        <a:rPr lang="pt-BR" sz="2400" b="0" i="1" smtClean="0">
                          <a:latin typeface="Cambria Math"/>
                        </a:rPr>
                        <m:t>=478,5332+4,739363</m:t>
                      </m:r>
                      <m:r>
                        <a:rPr lang="pt-BR" sz="2400" b="0" i="1" smtClean="0">
                          <a:latin typeface="Cambria Math"/>
                        </a:rPr>
                        <m:t>𝑀</m:t>
                      </m:r>
                      <m:r>
                        <a:rPr lang="pt-BR" sz="2400" b="0" i="1" smtClean="0">
                          <a:latin typeface="Cambria Math"/>
                        </a:rPr>
                        <m:t>ê</m:t>
                      </m:r>
                      <m:r>
                        <a:rPr lang="pt-BR" sz="2400" b="0" i="1" smtClean="0">
                          <a:latin typeface="Cambria Math"/>
                        </a:rPr>
                        <m:t>𝑠</m:t>
                      </m:r>
                    </m:oMath>
                  </m:oMathPara>
                </a14:m>
                <a:endParaRPr lang="pt-BR" sz="2400" dirty="0"/>
              </a:p>
            </p:txBody>
          </p:sp>
        </mc:Choice>
        <mc:Fallback xmlns="">
          <p:sp>
            <p:nvSpPr>
              <p:cNvPr id="5" name="CaixaDeTexto 4"/>
              <p:cNvSpPr txBox="1">
                <a:spLocks noRot="1" noChangeAspect="1" noMove="1" noResize="1" noEditPoints="1" noAdjustHandles="1" noChangeArrowheads="1" noChangeShapeType="1" noTextEdit="1"/>
              </p:cNvSpPr>
              <p:nvPr/>
            </p:nvSpPr>
            <p:spPr>
              <a:xfrm>
                <a:off x="1979712" y="6165304"/>
                <a:ext cx="4824536" cy="461665"/>
              </a:xfrm>
              <a:prstGeom prst="rect">
                <a:avLst/>
              </a:prstGeom>
              <a:blipFill rotWithShape="1">
                <a:blip r:embed="rId3"/>
                <a:stretch>
                  <a:fillRect t="-3947" b="-9211"/>
                </a:stretch>
              </a:blipFill>
            </p:spPr>
            <p:txBody>
              <a:bodyPr/>
              <a:lstStyle/>
              <a:p>
                <a:r>
                  <a:rPr lang="pt-BR">
                    <a:noFill/>
                  </a:rPr>
                  <a:t> </a:t>
                </a:r>
              </a:p>
            </p:txBody>
          </p:sp>
        </mc:Fallback>
      </mc:AlternateContent>
    </p:spTree>
    <p:extLst>
      <p:ext uri="{BB962C8B-B14F-4D97-AF65-F5344CB8AC3E}">
        <p14:creationId xmlns:p14="http://schemas.microsoft.com/office/powerpoint/2010/main" val="157056485"/>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p:txBody>
          <a:bodyPr/>
          <a:lstStyle/>
          <a:p>
            <a:r>
              <a:rPr lang="pt-BR" altLang="pt-BR" sz="3800"/>
              <a:t>Análise de Regressão(Regressão Múltipla)</a:t>
            </a:r>
          </a:p>
        </p:txBody>
      </p:sp>
      <p:sp>
        <p:nvSpPr>
          <p:cNvPr id="241667" name="Rectangle 3"/>
          <p:cNvSpPr>
            <a:spLocks noGrp="1" noChangeArrowheads="1"/>
          </p:cNvSpPr>
          <p:nvPr>
            <p:ph type="body" idx="1"/>
          </p:nvPr>
        </p:nvSpPr>
        <p:spPr/>
        <p:txBody>
          <a:bodyPr>
            <a:normAutofit fontScale="92500"/>
          </a:bodyPr>
          <a:lstStyle/>
          <a:p>
            <a:pPr>
              <a:lnSpc>
                <a:spcPct val="90000"/>
              </a:lnSpc>
            </a:pPr>
            <a:r>
              <a:rPr lang="pt-BR" altLang="pt-BR"/>
              <a:t>Estatisticamente relaciona as vendas a uma ou mais variáveis explanatórias (independentes). As variáveis explanatórias podem ser decisões de marketing (mudanças de preço, por exemplo), informações competitivas, dados econômicos, ou qualquer variável que possa ser relacionada com as vendas</a:t>
            </a:r>
          </a:p>
        </p:txBody>
      </p:sp>
      <p:sp>
        <p:nvSpPr>
          <p:cNvPr id="2" name="Espaço Reservado para Número de Slide 1"/>
          <p:cNvSpPr>
            <a:spLocks noGrp="1"/>
          </p:cNvSpPr>
          <p:nvPr>
            <p:ph type="sldNum" sz="quarter" idx="12"/>
          </p:nvPr>
        </p:nvSpPr>
        <p:spPr/>
        <p:txBody>
          <a:bodyPr/>
          <a:lstStyle/>
          <a:p>
            <a:fld id="{F2DAEB0D-D659-4D86-A944-EEE58FC26D1A}" type="slidenum">
              <a:rPr lang="pt-BR" smtClean="0"/>
              <a:t>22</a:t>
            </a:fld>
            <a:endParaRPr lang="pt-BR"/>
          </a:p>
        </p:txBody>
      </p:sp>
    </p:spTree>
    <p:extLst>
      <p:ext uri="{BB962C8B-B14F-4D97-AF65-F5344CB8AC3E}">
        <p14:creationId xmlns:p14="http://schemas.microsoft.com/office/powerpoint/2010/main" val="984646214"/>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r>
              <a:rPr lang="pt-BR" dirty="0" smtClean="0"/>
              <a:t>Obrigado pela Atenção!!!</a:t>
            </a:r>
            <a:br>
              <a:rPr lang="pt-BR" dirty="0" smtClean="0"/>
            </a:br>
            <a:endParaRPr lang="pt-BR" sz="3200" dirty="0"/>
          </a:p>
        </p:txBody>
      </p:sp>
      <p:sp>
        <p:nvSpPr>
          <p:cNvPr id="6" name="Subtítulo 5"/>
          <p:cNvSpPr>
            <a:spLocks noGrp="1"/>
          </p:cNvSpPr>
          <p:nvPr>
            <p:ph type="subTitle" idx="1"/>
          </p:nvPr>
        </p:nvSpPr>
        <p:spPr/>
        <p:txBody>
          <a:bodyPr>
            <a:normAutofit lnSpcReduction="10000"/>
          </a:bodyPr>
          <a:lstStyle/>
          <a:p>
            <a:r>
              <a:rPr lang="pt-BR" dirty="0">
                <a:solidFill>
                  <a:schemeClr val="tx1"/>
                </a:solidFill>
              </a:rPr>
              <a:t>Prof. Dr. Marcelo Botelho da Costa Moraes</a:t>
            </a:r>
          </a:p>
          <a:p>
            <a:r>
              <a:rPr lang="pt-BR" dirty="0">
                <a:solidFill>
                  <a:schemeClr val="tx1"/>
                </a:solidFill>
                <a:hlinkClick r:id="rId2"/>
              </a:rPr>
              <a:t>mbotelho@usp.br</a:t>
            </a:r>
            <a:endParaRPr lang="pt-BR" dirty="0">
              <a:solidFill>
                <a:schemeClr val="tx1"/>
              </a:solidFill>
            </a:endParaRPr>
          </a:p>
          <a:p>
            <a:r>
              <a:rPr lang="pt-BR">
                <a:solidFill>
                  <a:schemeClr val="tx1"/>
                </a:solidFill>
                <a:hlinkClick r:id="rId3"/>
              </a:rPr>
              <a:t>www.marcelobotelho.com</a:t>
            </a:r>
            <a:r>
              <a:rPr lang="pt-BR">
                <a:solidFill>
                  <a:schemeClr val="tx1"/>
                </a:solidFill>
              </a:rPr>
              <a:t> </a:t>
            </a:r>
            <a:endParaRPr lang="pt-BR" dirty="0">
              <a:solidFill>
                <a:schemeClr val="tx1"/>
              </a:solidFill>
            </a:endParaRPr>
          </a:p>
        </p:txBody>
      </p:sp>
      <p:sp>
        <p:nvSpPr>
          <p:cNvPr id="4" name="Espaço Reservado para Número de Slide 3"/>
          <p:cNvSpPr>
            <a:spLocks noGrp="1"/>
          </p:cNvSpPr>
          <p:nvPr>
            <p:ph type="sldNum" sz="quarter" idx="12"/>
          </p:nvPr>
        </p:nvSpPr>
        <p:spPr/>
        <p:txBody>
          <a:bodyPr/>
          <a:lstStyle/>
          <a:p>
            <a:fld id="{F2DAEB0D-D659-4D86-A944-EEE58FC26D1A}" type="slidenum">
              <a:rPr lang="pt-BR" smtClean="0"/>
              <a:t>23</a:t>
            </a:fld>
            <a:endParaRPr lang="pt-BR"/>
          </a:p>
        </p:txBody>
      </p:sp>
    </p:spTree>
    <p:extLst>
      <p:ext uri="{BB962C8B-B14F-4D97-AF65-F5344CB8AC3E}">
        <p14:creationId xmlns:p14="http://schemas.microsoft.com/office/powerpoint/2010/main" val="6996848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Séries Temporais</a:t>
            </a:r>
            <a:endParaRPr lang="pt-BR" dirty="0"/>
          </a:p>
        </p:txBody>
      </p:sp>
      <p:sp>
        <p:nvSpPr>
          <p:cNvPr id="3" name="Espaço Reservado para Conteúdo 2"/>
          <p:cNvSpPr>
            <a:spLocks noGrp="1"/>
          </p:cNvSpPr>
          <p:nvPr>
            <p:ph idx="1"/>
          </p:nvPr>
        </p:nvSpPr>
        <p:spPr/>
        <p:txBody>
          <a:bodyPr>
            <a:normAutofit/>
          </a:bodyPr>
          <a:lstStyle/>
          <a:p>
            <a:pPr>
              <a:defRPr/>
            </a:pPr>
            <a:r>
              <a:rPr lang="pt-BR" dirty="0" smtClean="0"/>
              <a:t>Introdução</a:t>
            </a:r>
          </a:p>
          <a:p>
            <a:pPr>
              <a:defRPr/>
            </a:pPr>
            <a:r>
              <a:rPr lang="pt-BR" dirty="0" smtClean="0"/>
              <a:t>Previsão</a:t>
            </a:r>
          </a:p>
          <a:p>
            <a:pPr>
              <a:defRPr/>
            </a:pPr>
            <a:r>
              <a:rPr lang="pt-BR" dirty="0" smtClean="0"/>
              <a:t>Modelos de Previsão</a:t>
            </a:r>
          </a:p>
        </p:txBody>
      </p:sp>
      <p:sp>
        <p:nvSpPr>
          <p:cNvPr id="4" name="Espaço Reservado para Número de Slide 3"/>
          <p:cNvSpPr>
            <a:spLocks noGrp="1"/>
          </p:cNvSpPr>
          <p:nvPr>
            <p:ph type="sldNum" sz="quarter" idx="12"/>
          </p:nvPr>
        </p:nvSpPr>
        <p:spPr/>
        <p:txBody>
          <a:bodyPr/>
          <a:lstStyle/>
          <a:p>
            <a:fld id="{F2DAEB0D-D659-4D86-A944-EEE58FC26D1A}" type="slidenum">
              <a:rPr lang="pt-BR" smtClean="0"/>
              <a:t>3</a:t>
            </a:fld>
            <a:endParaRPr lang="pt-BR" dirty="0"/>
          </a:p>
        </p:txBody>
      </p:sp>
    </p:spTree>
    <p:extLst>
      <p:ext uri="{BB962C8B-B14F-4D97-AF65-F5344CB8AC3E}">
        <p14:creationId xmlns:p14="http://schemas.microsoft.com/office/powerpoint/2010/main" val="11231372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2"/>
          <p:cNvSpPr>
            <a:spLocks noGrp="1" noChangeArrowheads="1"/>
          </p:cNvSpPr>
          <p:nvPr>
            <p:ph type="title"/>
          </p:nvPr>
        </p:nvSpPr>
        <p:spPr/>
        <p:txBody>
          <a:bodyPr/>
          <a:lstStyle/>
          <a:p>
            <a:r>
              <a:rPr lang="pt-BR" altLang="pt-BR"/>
              <a:t>Introdução</a:t>
            </a:r>
          </a:p>
        </p:txBody>
      </p:sp>
      <p:sp>
        <p:nvSpPr>
          <p:cNvPr id="236547" name="Rectangle 3"/>
          <p:cNvSpPr>
            <a:spLocks noGrp="1" noChangeArrowheads="1"/>
          </p:cNvSpPr>
          <p:nvPr>
            <p:ph type="body" idx="1"/>
          </p:nvPr>
        </p:nvSpPr>
        <p:spPr/>
        <p:txBody>
          <a:bodyPr/>
          <a:lstStyle/>
          <a:p>
            <a:pPr>
              <a:lnSpc>
                <a:spcPct val="90000"/>
              </a:lnSpc>
            </a:pPr>
            <a:r>
              <a:rPr lang="pt-BR" altLang="pt-BR" sz="2800"/>
              <a:t>Previsão é um dos aspectos mais críticos no planejamento de diversas empresas</a:t>
            </a:r>
          </a:p>
          <a:p>
            <a:pPr>
              <a:lnSpc>
                <a:spcPct val="90000"/>
              </a:lnSpc>
            </a:pPr>
            <a:r>
              <a:rPr lang="pt-BR" altLang="pt-BR" sz="2800"/>
              <a:t>Previsões servem como input para uma série de decisões</a:t>
            </a:r>
          </a:p>
          <a:p>
            <a:pPr>
              <a:lnSpc>
                <a:spcPct val="90000"/>
              </a:lnSpc>
            </a:pPr>
            <a:r>
              <a:rPr lang="pt-BR" altLang="pt-BR" sz="2800"/>
              <a:t>Análise histórica é a principal fonte das previsões</a:t>
            </a:r>
          </a:p>
        </p:txBody>
      </p:sp>
      <p:sp>
        <p:nvSpPr>
          <p:cNvPr id="2" name="Espaço Reservado para Número de Slide 1"/>
          <p:cNvSpPr>
            <a:spLocks noGrp="1"/>
          </p:cNvSpPr>
          <p:nvPr>
            <p:ph type="sldNum" sz="quarter" idx="12"/>
          </p:nvPr>
        </p:nvSpPr>
        <p:spPr/>
        <p:txBody>
          <a:bodyPr/>
          <a:lstStyle/>
          <a:p>
            <a:fld id="{F2DAEB0D-D659-4D86-A944-EEE58FC26D1A}" type="slidenum">
              <a:rPr lang="pt-BR" smtClean="0"/>
              <a:t>4</a:t>
            </a:fld>
            <a:endParaRPr lang="pt-BR"/>
          </a:p>
        </p:txBody>
      </p:sp>
    </p:spTree>
    <p:extLst>
      <p:ext uri="{BB962C8B-B14F-4D97-AF65-F5344CB8AC3E}">
        <p14:creationId xmlns:p14="http://schemas.microsoft.com/office/powerpoint/2010/main" val="1310652993"/>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2"/>
          <p:cNvSpPr>
            <a:spLocks noGrp="1" noChangeArrowheads="1"/>
          </p:cNvSpPr>
          <p:nvPr>
            <p:ph type="title"/>
          </p:nvPr>
        </p:nvSpPr>
        <p:spPr/>
        <p:txBody>
          <a:bodyPr/>
          <a:lstStyle/>
          <a:p>
            <a:r>
              <a:rPr lang="pt-BR" altLang="pt-BR"/>
              <a:t>Previsão</a:t>
            </a:r>
          </a:p>
        </p:txBody>
      </p:sp>
      <p:sp>
        <p:nvSpPr>
          <p:cNvPr id="256003" name="Rectangle 3"/>
          <p:cNvSpPr>
            <a:spLocks noGrp="1" noChangeArrowheads="1"/>
          </p:cNvSpPr>
          <p:nvPr>
            <p:ph type="body" idx="1"/>
          </p:nvPr>
        </p:nvSpPr>
        <p:spPr/>
        <p:txBody>
          <a:bodyPr/>
          <a:lstStyle/>
          <a:p>
            <a:r>
              <a:rPr lang="pt-BR" altLang="pt-BR" dirty="0"/>
              <a:t>Linha ordenada histórica (não tabela)</a:t>
            </a:r>
          </a:p>
          <a:p>
            <a:r>
              <a:rPr lang="pt-BR" altLang="pt-BR" dirty="0"/>
              <a:t>Mesma </a:t>
            </a:r>
            <a:r>
              <a:rPr lang="pt-BR" altLang="pt-BR" dirty="0" smtClean="0"/>
              <a:t>frequência </a:t>
            </a:r>
            <a:r>
              <a:rPr lang="pt-BR" altLang="pt-BR" dirty="0"/>
              <a:t>temporal (meses, anos)</a:t>
            </a:r>
          </a:p>
          <a:p>
            <a:r>
              <a:rPr lang="pt-BR" altLang="pt-BR" dirty="0"/>
              <a:t>Observações no mesmo ponto</a:t>
            </a:r>
          </a:p>
          <a:p>
            <a:r>
              <a:rPr lang="pt-BR" altLang="pt-BR" dirty="0"/>
              <a:t>Não devem ocorrer faltas de dados</a:t>
            </a:r>
          </a:p>
        </p:txBody>
      </p:sp>
      <p:sp>
        <p:nvSpPr>
          <p:cNvPr id="2" name="Espaço Reservado para Número de Slide 1"/>
          <p:cNvSpPr>
            <a:spLocks noGrp="1"/>
          </p:cNvSpPr>
          <p:nvPr>
            <p:ph type="sldNum" sz="quarter" idx="12"/>
          </p:nvPr>
        </p:nvSpPr>
        <p:spPr/>
        <p:txBody>
          <a:bodyPr/>
          <a:lstStyle/>
          <a:p>
            <a:fld id="{F2DAEB0D-D659-4D86-A944-EEE58FC26D1A}" type="slidenum">
              <a:rPr lang="pt-BR" smtClean="0"/>
              <a:t>5</a:t>
            </a:fld>
            <a:endParaRPr lang="pt-BR"/>
          </a:p>
        </p:txBody>
      </p:sp>
    </p:spTree>
    <p:extLst>
      <p:ext uri="{BB962C8B-B14F-4D97-AF65-F5344CB8AC3E}">
        <p14:creationId xmlns:p14="http://schemas.microsoft.com/office/powerpoint/2010/main" val="1534178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p:cNvSpPr>
            <a:spLocks noGrp="1" noChangeArrowheads="1"/>
          </p:cNvSpPr>
          <p:nvPr>
            <p:ph type="title"/>
          </p:nvPr>
        </p:nvSpPr>
        <p:spPr/>
        <p:txBody>
          <a:bodyPr/>
          <a:lstStyle/>
          <a:p>
            <a:r>
              <a:rPr lang="pt-BR" altLang="pt-BR"/>
              <a:t>Naive Model (Modelo Ingênuo)</a:t>
            </a:r>
          </a:p>
        </p:txBody>
      </p:sp>
      <p:sp>
        <p:nvSpPr>
          <p:cNvPr id="240643" name="Rectangle 3"/>
          <p:cNvSpPr>
            <a:spLocks noGrp="1" noChangeArrowheads="1"/>
          </p:cNvSpPr>
          <p:nvPr>
            <p:ph type="body" idx="1"/>
          </p:nvPr>
        </p:nvSpPr>
        <p:spPr/>
        <p:txBody>
          <a:bodyPr/>
          <a:lstStyle/>
          <a:p>
            <a:r>
              <a:rPr lang="pt-BR" altLang="pt-BR"/>
              <a:t>Técnica onde a previsão do próximo período é simplesmente igual ao último período</a:t>
            </a:r>
          </a:p>
        </p:txBody>
      </p:sp>
      <p:sp>
        <p:nvSpPr>
          <p:cNvPr id="2" name="Espaço Reservado para Número de Slide 1"/>
          <p:cNvSpPr>
            <a:spLocks noGrp="1"/>
          </p:cNvSpPr>
          <p:nvPr>
            <p:ph type="sldNum" sz="quarter" idx="12"/>
          </p:nvPr>
        </p:nvSpPr>
        <p:spPr/>
        <p:txBody>
          <a:bodyPr/>
          <a:lstStyle/>
          <a:p>
            <a:fld id="{F2DAEB0D-D659-4D86-A944-EEE58FC26D1A}" type="slidenum">
              <a:rPr lang="pt-BR" smtClean="0"/>
              <a:t>6</a:t>
            </a:fld>
            <a:endParaRPr lang="pt-BR"/>
          </a:p>
        </p:txBody>
      </p:sp>
    </p:spTree>
    <p:extLst>
      <p:ext uri="{BB962C8B-B14F-4D97-AF65-F5344CB8AC3E}">
        <p14:creationId xmlns:p14="http://schemas.microsoft.com/office/powerpoint/2010/main" val="1905308896"/>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Grp="1" noChangeArrowheads="1"/>
          </p:cNvSpPr>
          <p:nvPr>
            <p:ph type="title"/>
          </p:nvPr>
        </p:nvSpPr>
        <p:spPr/>
        <p:txBody>
          <a:bodyPr/>
          <a:lstStyle/>
          <a:p>
            <a:r>
              <a:rPr lang="pt-BR" altLang="pt-BR"/>
              <a:t>Júri de Opiniões de Executivos</a:t>
            </a:r>
          </a:p>
        </p:txBody>
      </p:sp>
      <p:sp>
        <p:nvSpPr>
          <p:cNvPr id="242691" name="Rectangle 3"/>
          <p:cNvSpPr>
            <a:spLocks noGrp="1" noChangeArrowheads="1"/>
          </p:cNvSpPr>
          <p:nvPr>
            <p:ph type="body" idx="1"/>
          </p:nvPr>
        </p:nvSpPr>
        <p:spPr/>
        <p:txBody>
          <a:bodyPr/>
          <a:lstStyle/>
          <a:p>
            <a:r>
              <a:rPr lang="pt-BR" altLang="pt-BR"/>
              <a:t>Consiste na combinação das expectativas dos altos executivos sobre as vendas futuras</a:t>
            </a:r>
          </a:p>
        </p:txBody>
      </p:sp>
      <p:sp>
        <p:nvSpPr>
          <p:cNvPr id="2" name="Espaço Reservado para Número de Slide 1"/>
          <p:cNvSpPr>
            <a:spLocks noGrp="1"/>
          </p:cNvSpPr>
          <p:nvPr>
            <p:ph type="sldNum" sz="quarter" idx="12"/>
          </p:nvPr>
        </p:nvSpPr>
        <p:spPr/>
        <p:txBody>
          <a:bodyPr/>
          <a:lstStyle/>
          <a:p>
            <a:fld id="{F2DAEB0D-D659-4D86-A944-EEE58FC26D1A}" type="slidenum">
              <a:rPr lang="pt-BR" smtClean="0"/>
              <a:t>7</a:t>
            </a:fld>
            <a:endParaRPr lang="pt-BR"/>
          </a:p>
        </p:txBody>
      </p:sp>
    </p:spTree>
    <p:extLst>
      <p:ext uri="{BB962C8B-B14F-4D97-AF65-F5344CB8AC3E}">
        <p14:creationId xmlns:p14="http://schemas.microsoft.com/office/powerpoint/2010/main" val="873698688"/>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2"/>
          <p:cNvSpPr>
            <a:spLocks noGrp="1" noChangeArrowheads="1"/>
          </p:cNvSpPr>
          <p:nvPr>
            <p:ph type="title"/>
          </p:nvPr>
        </p:nvSpPr>
        <p:spPr/>
        <p:txBody>
          <a:bodyPr/>
          <a:lstStyle/>
          <a:p>
            <a:r>
              <a:rPr lang="pt-BR" altLang="pt-BR"/>
              <a:t>Decomposição</a:t>
            </a:r>
          </a:p>
        </p:txBody>
      </p:sp>
      <p:sp>
        <p:nvSpPr>
          <p:cNvPr id="248835" name="Rectangle 3"/>
          <p:cNvSpPr>
            <a:spLocks noGrp="1" noChangeArrowheads="1"/>
          </p:cNvSpPr>
          <p:nvPr>
            <p:ph type="body" idx="1"/>
          </p:nvPr>
        </p:nvSpPr>
        <p:spPr/>
        <p:txBody>
          <a:bodyPr/>
          <a:lstStyle/>
          <a:p>
            <a:r>
              <a:rPr lang="pt-BR" altLang="pt-BR"/>
              <a:t>Quebra os dados de vendas em sazonal, cíclica, tendência linear, e componentes de ruídos, e projeta cada um para o futuro</a:t>
            </a:r>
          </a:p>
        </p:txBody>
      </p:sp>
      <p:sp>
        <p:nvSpPr>
          <p:cNvPr id="2" name="Espaço Reservado para Número de Slide 1"/>
          <p:cNvSpPr>
            <a:spLocks noGrp="1"/>
          </p:cNvSpPr>
          <p:nvPr>
            <p:ph type="sldNum" sz="quarter" idx="12"/>
          </p:nvPr>
        </p:nvSpPr>
        <p:spPr/>
        <p:txBody>
          <a:bodyPr/>
          <a:lstStyle/>
          <a:p>
            <a:fld id="{F2DAEB0D-D659-4D86-A944-EEE58FC26D1A}" type="slidenum">
              <a:rPr lang="pt-BR" smtClean="0"/>
              <a:t>8</a:t>
            </a:fld>
            <a:endParaRPr lang="pt-BR"/>
          </a:p>
        </p:txBody>
      </p:sp>
    </p:spTree>
    <p:extLst>
      <p:ext uri="{BB962C8B-B14F-4D97-AF65-F5344CB8AC3E}">
        <p14:creationId xmlns:p14="http://schemas.microsoft.com/office/powerpoint/2010/main" val="3839596882"/>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p:cNvSpPr>
            <a:spLocks noGrp="1" noChangeArrowheads="1"/>
          </p:cNvSpPr>
          <p:nvPr>
            <p:ph type="title"/>
          </p:nvPr>
        </p:nvSpPr>
        <p:spPr/>
        <p:txBody>
          <a:bodyPr/>
          <a:lstStyle/>
          <a:p>
            <a:r>
              <a:rPr lang="pt-BR" altLang="pt-BR"/>
              <a:t>Composição da Força de Vendas</a:t>
            </a:r>
          </a:p>
        </p:txBody>
      </p:sp>
      <p:sp>
        <p:nvSpPr>
          <p:cNvPr id="245763" name="Rectangle 3"/>
          <p:cNvSpPr>
            <a:spLocks noGrp="1" noChangeArrowheads="1"/>
          </p:cNvSpPr>
          <p:nvPr>
            <p:ph type="body" idx="1"/>
          </p:nvPr>
        </p:nvSpPr>
        <p:spPr/>
        <p:txBody>
          <a:bodyPr/>
          <a:lstStyle/>
          <a:p>
            <a:r>
              <a:rPr lang="pt-BR" altLang="pt-BR"/>
              <a:t>Combina as previsões individuais do pessoal de vendas</a:t>
            </a:r>
          </a:p>
        </p:txBody>
      </p:sp>
      <p:sp>
        <p:nvSpPr>
          <p:cNvPr id="2" name="Espaço Reservado para Número de Slide 1"/>
          <p:cNvSpPr>
            <a:spLocks noGrp="1"/>
          </p:cNvSpPr>
          <p:nvPr>
            <p:ph type="sldNum" sz="quarter" idx="12"/>
          </p:nvPr>
        </p:nvSpPr>
        <p:spPr/>
        <p:txBody>
          <a:bodyPr/>
          <a:lstStyle/>
          <a:p>
            <a:fld id="{F2DAEB0D-D659-4D86-A944-EEE58FC26D1A}" type="slidenum">
              <a:rPr lang="pt-BR" smtClean="0"/>
              <a:t>9</a:t>
            </a:fld>
            <a:endParaRPr lang="pt-BR"/>
          </a:p>
        </p:txBody>
      </p:sp>
    </p:spTree>
    <p:extLst>
      <p:ext uri="{BB962C8B-B14F-4D97-AF65-F5344CB8AC3E}">
        <p14:creationId xmlns:p14="http://schemas.microsoft.com/office/powerpoint/2010/main" val="3817455034"/>
      </p:ext>
    </p:extLst>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ência">
  <a:themeElements>
    <a:clrScheme name="Adjacência">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Escritório">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ência">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2195</TotalTime>
  <Words>601</Words>
  <Application>Microsoft Office PowerPoint</Application>
  <PresentationFormat>Apresentação na tela (4:3)</PresentationFormat>
  <Paragraphs>194</Paragraphs>
  <Slides>23</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23</vt:i4>
      </vt:variant>
    </vt:vector>
  </HeadingPairs>
  <TitlesOfParts>
    <vt:vector size="28" baseType="lpstr">
      <vt:lpstr>Arial</vt:lpstr>
      <vt:lpstr>Calibri</vt:lpstr>
      <vt:lpstr>Cambria</vt:lpstr>
      <vt:lpstr>Cambria Math</vt:lpstr>
      <vt:lpstr>Adjacência</vt:lpstr>
      <vt:lpstr>Probabilidade e Estatística Aplicadas à Contabilidade II</vt:lpstr>
      <vt:lpstr>Séries Temporais</vt:lpstr>
      <vt:lpstr>Séries Temporais</vt:lpstr>
      <vt:lpstr>Introdução</vt:lpstr>
      <vt:lpstr>Previsão</vt:lpstr>
      <vt:lpstr>Naive Model (Modelo Ingênuo)</vt:lpstr>
      <vt:lpstr>Júri de Opiniões de Executivos</vt:lpstr>
      <vt:lpstr>Decomposição</vt:lpstr>
      <vt:lpstr>Composição da Força de Vendas</vt:lpstr>
      <vt:lpstr>Expectativa do Consumidor</vt:lpstr>
      <vt:lpstr>Média Móvel*</vt:lpstr>
      <vt:lpstr>Média Móvel*</vt:lpstr>
      <vt:lpstr>Média Móvel*</vt:lpstr>
      <vt:lpstr>Média Móvel (k = 2)</vt:lpstr>
      <vt:lpstr>Média Móvel (k = 3)</vt:lpstr>
      <vt:lpstr>Média Móvel (k = 4)</vt:lpstr>
      <vt:lpstr>Ajuste Exponencial*</vt:lpstr>
      <vt:lpstr>Ajuste Exponencial*</vt:lpstr>
      <vt:lpstr>Ajuste Exponencial*</vt:lpstr>
      <vt:lpstr>Análise da Tendência Linear (Regressão)*</vt:lpstr>
      <vt:lpstr>Análise da Tendência Linear (Regressão)*</vt:lpstr>
      <vt:lpstr>Análise de Regressão(Regressão Múltipla)</vt:lpstr>
      <vt:lpstr>Obrigado pela Atenção!!!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Probabilidade e Estatística Aplicadas à Contabilidade</dc:title>
  <dc:creator>Marcelo Botelho da Costa Moraes</dc:creator>
  <cp:lastModifiedBy>Marcelo Botelho .</cp:lastModifiedBy>
  <cp:revision>225</cp:revision>
  <dcterms:created xsi:type="dcterms:W3CDTF">2012-02-29T19:02:28Z</dcterms:created>
  <dcterms:modified xsi:type="dcterms:W3CDTF">2017-06-12T12:44:51Z</dcterms:modified>
</cp:coreProperties>
</file>