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70" r:id="rId2"/>
    <p:sldId id="274" r:id="rId3"/>
    <p:sldId id="271" r:id="rId4"/>
    <p:sldId id="272" r:id="rId5"/>
    <p:sldId id="273" r:id="rId6"/>
    <p:sldId id="275" r:id="rId7"/>
    <p:sldId id="276" r:id="rId8"/>
    <p:sldId id="277" r:id="rId9"/>
    <p:sldId id="278" r:id="rId10"/>
    <p:sldId id="256" r:id="rId11"/>
    <p:sldId id="257" r:id="rId12"/>
    <p:sldId id="258" r:id="rId13"/>
    <p:sldId id="259" r:id="rId14"/>
    <p:sldId id="265" r:id="rId15"/>
    <p:sldId id="266" r:id="rId16"/>
    <p:sldId id="268" r:id="rId17"/>
    <p:sldId id="267" r:id="rId18"/>
    <p:sldId id="279" r:id="rId19"/>
    <p:sldId id="26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9" r:id="rId29"/>
    <p:sldId id="294" r:id="rId30"/>
    <p:sldId id="290" r:id="rId31"/>
    <p:sldId id="291" r:id="rId32"/>
    <p:sldId id="292" r:id="rId33"/>
    <p:sldId id="293" r:id="rId34"/>
    <p:sldId id="288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radua&#231;&#227;o\pobreza_distribui&#231;&#227;o_aulas_2015\resolu&#231;&#227;o_curvas_lorenz_p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radua&#231;&#227;o\pobreza_distribui&#231;&#227;o_aulas_2015\resolu&#231;&#227;o_curvas_lorenz_p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radua&#231;&#227;o\pobreza_distribui&#231;&#227;o_aulas_2015\resolu&#231;&#227;o_curvas_lorenz_p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Lorenz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Plan1!$F$15</c:f>
              <c:strCache>
                <c:ptCount val="1"/>
                <c:pt idx="0">
                  <c:v>parc1</c:v>
                </c:pt>
              </c:strCache>
            </c:strRef>
          </c:tx>
          <c:cat>
            <c:numRef>
              <c:f>Plan1!$A$2:$A$11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Plan1!$F$16:$F$25</c:f>
              <c:numCache>
                <c:formatCode>0.0000</c:formatCode>
                <c:ptCount val="10"/>
                <c:pt idx="0">
                  <c:v>0.05</c:v>
                </c:pt>
                <c:pt idx="1">
                  <c:v>0.11</c:v>
                </c:pt>
                <c:pt idx="2">
                  <c:v>0.18</c:v>
                </c:pt>
                <c:pt idx="3">
                  <c:v>0.26</c:v>
                </c:pt>
                <c:pt idx="4">
                  <c:v>0.35</c:v>
                </c:pt>
                <c:pt idx="5">
                  <c:v>0.45999999999999996</c:v>
                </c:pt>
                <c:pt idx="6">
                  <c:v>0.57999999999999996</c:v>
                </c:pt>
                <c:pt idx="7">
                  <c:v>0.71</c:v>
                </c:pt>
                <c:pt idx="8">
                  <c:v>0.85</c:v>
                </c:pt>
                <c:pt idx="9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Plan1!$G$15</c:f>
              <c:strCache>
                <c:ptCount val="1"/>
                <c:pt idx="0">
                  <c:v>parc2</c:v>
                </c:pt>
              </c:strCache>
            </c:strRef>
          </c:tx>
          <c:cat>
            <c:numRef>
              <c:f>Plan1!$A$2:$A$11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Plan1!$G$16:$G$25</c:f>
              <c:numCache>
                <c:formatCode>0.0000</c:formatCode>
                <c:ptCount val="10"/>
                <c:pt idx="0">
                  <c:v>0.01</c:v>
                </c:pt>
                <c:pt idx="1">
                  <c:v>0.03</c:v>
                </c:pt>
                <c:pt idx="2">
                  <c:v>0.06</c:v>
                </c:pt>
                <c:pt idx="3">
                  <c:v>0.1</c:v>
                </c:pt>
                <c:pt idx="4">
                  <c:v>0.15000000000000002</c:v>
                </c:pt>
                <c:pt idx="5">
                  <c:v>0.30000000000000004</c:v>
                </c:pt>
                <c:pt idx="6">
                  <c:v>0.46000000000000008</c:v>
                </c:pt>
                <c:pt idx="7">
                  <c:v>0.63000000000000012</c:v>
                </c:pt>
                <c:pt idx="8">
                  <c:v>0.81</c:v>
                </c:pt>
                <c:pt idx="9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Plan1!$H$15</c:f>
              <c:strCache>
                <c:ptCount val="1"/>
                <c:pt idx="0">
                  <c:v>parc3</c:v>
                </c:pt>
              </c:strCache>
            </c:strRef>
          </c:tx>
          <c:cat>
            <c:numRef>
              <c:f>Plan1!$A$2:$A$11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Plan1!$H$16:$H$25</c:f>
              <c:numCache>
                <c:formatCode>0.0000</c:formatCode>
                <c:ptCount val="10"/>
                <c:pt idx="0">
                  <c:v>0.01</c:v>
                </c:pt>
                <c:pt idx="1">
                  <c:v>0.02</c:v>
                </c:pt>
                <c:pt idx="2">
                  <c:v>0.03</c:v>
                </c:pt>
                <c:pt idx="3">
                  <c:v>0.12</c:v>
                </c:pt>
                <c:pt idx="4">
                  <c:v>0.21</c:v>
                </c:pt>
                <c:pt idx="5">
                  <c:v>0.36</c:v>
                </c:pt>
                <c:pt idx="6">
                  <c:v>0.51</c:v>
                </c:pt>
                <c:pt idx="7">
                  <c:v>0.66</c:v>
                </c:pt>
                <c:pt idx="8">
                  <c:v>0.81</c:v>
                </c:pt>
                <c:pt idx="9">
                  <c:v>1</c:v>
                </c:pt>
              </c:numCache>
            </c:numRef>
          </c:val>
          <c:smooth val="0"/>
        </c:ser>
        <c:ser>
          <c:idx val="3"/>
          <c:order val="3"/>
          <c:tx>
            <c:v>equidade</c:v>
          </c:tx>
          <c:val>
            <c:numRef>
              <c:f>Plan1!$J$16:$J$25</c:f>
              <c:numCache>
                <c:formatCode>General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0.30000000000000004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0.79999999999999993</c:v>
                </c:pt>
                <c:pt idx="8">
                  <c:v>0.89999999999999991</c:v>
                </c:pt>
                <c:pt idx="9">
                  <c:v>0.99999999999999989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733376"/>
        <c:axId val="87734144"/>
      </c:lineChart>
      <c:catAx>
        <c:axId val="8773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734144"/>
        <c:crosses val="autoZero"/>
        <c:auto val="1"/>
        <c:lblAlgn val="ctr"/>
        <c:lblOffset val="100"/>
        <c:noMultiLvlLbl val="0"/>
      </c:catAx>
      <c:valAx>
        <c:axId val="87734144"/>
        <c:scaling>
          <c:orientation val="minMax"/>
          <c:max val="1"/>
        </c:scaling>
        <c:delete val="0"/>
        <c:axPos val="l"/>
        <c:majorGridlines/>
        <c:numFmt formatCode="0.0000" sourceLinked="1"/>
        <c:majorTickMark val="out"/>
        <c:minorTickMark val="none"/>
        <c:tickLblPos val="nextTo"/>
        <c:crossAx val="877333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Pen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Plan1!$F$15</c:f>
              <c:strCache>
                <c:ptCount val="1"/>
                <c:pt idx="0">
                  <c:v>parc1</c:v>
                </c:pt>
              </c:strCache>
            </c:strRef>
          </c:tx>
          <c:val>
            <c:numRef>
              <c:f>Plan1!$P$2:$P$11</c:f>
              <c:numCache>
                <c:formatCode>General</c:formatCode>
                <c:ptCount val="10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Plan1!$G$15</c:f>
              <c:strCache>
                <c:ptCount val="1"/>
                <c:pt idx="0">
                  <c:v>parc2</c:v>
                </c:pt>
              </c:strCache>
            </c:strRef>
          </c:tx>
          <c:val>
            <c:numRef>
              <c:f>Plan1!$Q$2:$Q$11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Plan1!$H$15</c:f>
              <c:strCache>
                <c:ptCount val="1"/>
                <c:pt idx="0">
                  <c:v>parc3</c:v>
                </c:pt>
              </c:strCache>
            </c:strRef>
          </c:tx>
          <c:val>
            <c:numRef>
              <c:f>Plan1!$R$2:$R$11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9</c:v>
                </c:pt>
                <c:pt idx="4">
                  <c:v>9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244224"/>
        <c:axId val="88245760"/>
      </c:lineChart>
      <c:catAx>
        <c:axId val="88244224"/>
        <c:scaling>
          <c:orientation val="minMax"/>
        </c:scaling>
        <c:delete val="0"/>
        <c:axPos val="b"/>
        <c:majorTickMark val="out"/>
        <c:minorTickMark val="none"/>
        <c:tickLblPos val="nextTo"/>
        <c:crossAx val="88245760"/>
        <c:crosses val="autoZero"/>
        <c:auto val="1"/>
        <c:lblAlgn val="ctr"/>
        <c:lblOffset val="100"/>
        <c:noMultiLvlLbl val="0"/>
      </c:catAx>
      <c:valAx>
        <c:axId val="88245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2442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Lorenz Generalizada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Plan1!$F$15</c:f>
              <c:strCache>
                <c:ptCount val="1"/>
                <c:pt idx="0">
                  <c:v>parc1</c:v>
                </c:pt>
              </c:strCache>
            </c:strRef>
          </c:tx>
          <c:val>
            <c:numRef>
              <c:f>Plan1!$L$2:$L$11</c:f>
              <c:numCache>
                <c:formatCode>General</c:formatCode>
                <c:ptCount val="10"/>
                <c:pt idx="0">
                  <c:v>0.5</c:v>
                </c:pt>
                <c:pt idx="1">
                  <c:v>0.6</c:v>
                </c:pt>
                <c:pt idx="2">
                  <c:v>0.70000000000000007</c:v>
                </c:pt>
                <c:pt idx="3">
                  <c:v>0.8</c:v>
                </c:pt>
                <c:pt idx="4">
                  <c:v>0.89999999999999991</c:v>
                </c:pt>
                <c:pt idx="5">
                  <c:v>1.1000000000000001</c:v>
                </c:pt>
                <c:pt idx="6">
                  <c:v>1.2</c:v>
                </c:pt>
                <c:pt idx="7">
                  <c:v>1.3</c:v>
                </c:pt>
                <c:pt idx="8">
                  <c:v>1.4000000000000001</c:v>
                </c:pt>
                <c:pt idx="9">
                  <c:v>1.5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Plan1!$G$15</c:f>
              <c:strCache>
                <c:ptCount val="1"/>
                <c:pt idx="0">
                  <c:v>parc2</c:v>
                </c:pt>
              </c:strCache>
            </c:strRef>
          </c:tx>
          <c:val>
            <c:numRef>
              <c:f>Plan1!$M$2:$M$11</c:f>
              <c:numCache>
                <c:formatCode>General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1.5</c:v>
                </c:pt>
                <c:pt idx="6">
                  <c:v>1.6</c:v>
                </c:pt>
                <c:pt idx="7">
                  <c:v>1.7000000000000002</c:v>
                </c:pt>
                <c:pt idx="8">
                  <c:v>1.7999999999999998</c:v>
                </c:pt>
                <c:pt idx="9">
                  <c:v>1.9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Plan1!$H$15</c:f>
              <c:strCache>
                <c:ptCount val="1"/>
                <c:pt idx="0">
                  <c:v>parc3</c:v>
                </c:pt>
              </c:strCache>
            </c:strRef>
          </c:tx>
          <c:val>
            <c:numRef>
              <c:f>Plan1!$N$2:$N$11</c:f>
              <c:numCache>
                <c:formatCode>General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0.89999999999999991</c:v>
                </c:pt>
                <c:pt idx="4">
                  <c:v>0.89999999999999991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1.5</c:v>
                </c:pt>
                <c:pt idx="9">
                  <c:v>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543232"/>
        <c:axId val="88544768"/>
      </c:lineChart>
      <c:catAx>
        <c:axId val="88543232"/>
        <c:scaling>
          <c:orientation val="minMax"/>
        </c:scaling>
        <c:delete val="0"/>
        <c:axPos val="b"/>
        <c:majorTickMark val="out"/>
        <c:minorTickMark val="none"/>
        <c:tickLblPos val="nextTo"/>
        <c:crossAx val="88544768"/>
        <c:crosses val="autoZero"/>
        <c:auto val="1"/>
        <c:lblAlgn val="ctr"/>
        <c:lblOffset val="100"/>
        <c:noMultiLvlLbl val="0"/>
      </c:catAx>
      <c:valAx>
        <c:axId val="88544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5432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2BDE1-1D8B-41B5-8627-B680945DD4D7}" type="datetimeFigureOut">
              <a:rPr lang="pt-BR" smtClean="0"/>
              <a:pPr/>
              <a:t>28/05/2015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AD43B-048B-4C9E-A366-2ACA8D93EB6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95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AD43B-048B-4C9E-A366-2ACA8D93EB6F}" type="slidenum">
              <a:rPr lang="pt-BR" smtClean="0"/>
              <a:pPr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196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6466-06D4-47B1-91B4-F7E080D22B50}" type="datetimeFigureOut">
              <a:rPr lang="pt-BR" smtClean="0"/>
              <a:pPr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E1A6-927F-42F0-AA26-0E5B8CCBB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6466-06D4-47B1-91B4-F7E080D22B50}" type="datetimeFigureOut">
              <a:rPr lang="pt-BR" smtClean="0"/>
              <a:pPr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E1A6-927F-42F0-AA26-0E5B8CCBB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6466-06D4-47B1-91B4-F7E080D22B50}" type="datetimeFigureOut">
              <a:rPr lang="pt-BR" smtClean="0"/>
              <a:pPr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E1A6-927F-42F0-AA26-0E5B8CCBB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6466-06D4-47B1-91B4-F7E080D22B50}" type="datetimeFigureOut">
              <a:rPr lang="pt-BR" smtClean="0"/>
              <a:pPr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E1A6-927F-42F0-AA26-0E5B8CCBB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6466-06D4-47B1-91B4-F7E080D22B50}" type="datetimeFigureOut">
              <a:rPr lang="pt-BR" smtClean="0"/>
              <a:pPr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E1A6-927F-42F0-AA26-0E5B8CCBB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6466-06D4-47B1-91B4-F7E080D22B50}" type="datetimeFigureOut">
              <a:rPr lang="pt-BR" smtClean="0"/>
              <a:pPr/>
              <a:t>28/05/2015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E1A6-927F-42F0-AA26-0E5B8CCBB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6466-06D4-47B1-91B4-F7E080D22B50}" type="datetimeFigureOut">
              <a:rPr lang="pt-BR" smtClean="0"/>
              <a:pPr/>
              <a:t>28/05/2015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E1A6-927F-42F0-AA26-0E5B8CCBB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6466-06D4-47B1-91B4-F7E080D22B50}" type="datetimeFigureOut">
              <a:rPr lang="pt-BR" smtClean="0"/>
              <a:pPr/>
              <a:t>28/05/2015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E1A6-927F-42F0-AA26-0E5B8CCBB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6466-06D4-47B1-91B4-F7E080D22B50}" type="datetimeFigureOut">
              <a:rPr lang="pt-BR" smtClean="0"/>
              <a:pPr/>
              <a:t>28/05/2015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E1A6-927F-42F0-AA26-0E5B8CCBB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6466-06D4-47B1-91B4-F7E080D22B50}" type="datetimeFigureOut">
              <a:rPr lang="pt-BR" smtClean="0"/>
              <a:pPr/>
              <a:t>28/05/2015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E1A6-927F-42F0-AA26-0E5B8CCBB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6466-06D4-47B1-91B4-F7E080D22B50}" type="datetimeFigureOut">
              <a:rPr lang="pt-BR" smtClean="0"/>
              <a:pPr/>
              <a:t>28/05/2015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7E1A6-927F-42F0-AA26-0E5B8CCBB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A6466-06D4-47B1-91B4-F7E080D22B50}" type="datetimeFigureOut">
              <a:rPr lang="pt-BR" smtClean="0"/>
              <a:pPr/>
              <a:t>28/05/2015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7E1A6-927F-42F0-AA26-0E5B8CCBB8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representar graficamente uma distribuição de rendimentos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Existem inúmeras maneiras de se representar graficamente uma distribuição de </a:t>
            </a:r>
            <a:r>
              <a:rPr lang="pt-BR" dirty="0" smtClean="0"/>
              <a:t>rendimentos... </a:t>
            </a:r>
            <a:r>
              <a:rPr lang="pt-BR" dirty="0"/>
              <a:t>A mais simples e intuitiva é a Parada de </a:t>
            </a:r>
            <a:r>
              <a:rPr lang="pt-BR" dirty="0" smtClean="0"/>
              <a:t>Pen (ou curva dos </a:t>
            </a:r>
            <a:r>
              <a:rPr lang="pt-BR" dirty="0" err="1" smtClean="0"/>
              <a:t>quantis</a:t>
            </a:r>
            <a:r>
              <a:rPr lang="pt-BR" dirty="0" smtClean="0"/>
              <a:t>); </a:t>
            </a:r>
            <a:r>
              <a:rPr lang="pt-BR" dirty="0"/>
              <a:t>a mais </a:t>
            </a:r>
            <a:r>
              <a:rPr lang="pt-BR" dirty="0" smtClean="0"/>
              <a:t>famosa </a:t>
            </a:r>
            <a:r>
              <a:rPr lang="pt-BR" dirty="0"/>
              <a:t>e usada é a Curva de Lorenz. </a:t>
            </a:r>
            <a:endParaRPr lang="pt-BR" dirty="0" smtClean="0"/>
          </a:p>
          <a:p>
            <a:r>
              <a:rPr lang="pt-BR" dirty="0" smtClean="0"/>
              <a:t>Elas </a:t>
            </a:r>
            <a:r>
              <a:rPr lang="pt-BR" dirty="0"/>
              <a:t>representam coisas distintas, mas que estão </a:t>
            </a:r>
            <a:r>
              <a:rPr lang="pt-BR" dirty="0" smtClean="0"/>
              <a:t>relacionadas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1768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Comparações de diferentes distribuições de renda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</a:t>
            </a:r>
            <a:r>
              <a:rPr lang="pt-BR" dirty="0"/>
              <a:t>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É possível que medidas de desigualdade e de pobreza ranqueie de forma diferente duas distribuições, mesmo quando as medidas atendem as propriedades desejáveis que estudamos na aula passada</a:t>
            </a:r>
          </a:p>
          <a:p>
            <a:endParaRPr lang="pt-BR" dirty="0" smtClean="0"/>
          </a:p>
          <a:p>
            <a:r>
              <a:rPr lang="pt-BR" dirty="0" smtClean="0"/>
              <a:t>Abordagem complementar: quando os rankings são ambíguos, abordagem de dominância estocástica pode ser aplicada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Abordagem de dominância estocástica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Dominância estocástica de primeira e segunda-ordem </a:t>
            </a:r>
            <a:r>
              <a:rPr lang="pt-BR" dirty="0" smtClean="0">
                <a:sym typeface="Wingdings" pitchFamily="2" charset="2"/>
              </a:rPr>
              <a:t> abordagens mais indicadas quando o interesse está em análises de bem-estar</a:t>
            </a:r>
          </a:p>
          <a:p>
            <a:r>
              <a:rPr lang="pt-BR" dirty="0" smtClean="0">
                <a:sym typeface="Wingdings" pitchFamily="2" charset="2"/>
              </a:rPr>
              <a:t> Mais indicado para análises envolvendo comparações de desigualdade: dominância de </a:t>
            </a:r>
            <a:r>
              <a:rPr lang="pt-BR" dirty="0" err="1" smtClean="0">
                <a:sym typeface="Wingdings" pitchFamily="2" charset="2"/>
              </a:rPr>
              <a:t>de</a:t>
            </a:r>
            <a:r>
              <a:rPr lang="pt-BR" dirty="0" smtClean="0">
                <a:sym typeface="Wingdings" pitchFamily="2" charset="2"/>
              </a:rPr>
              <a:t> Lorenz.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Dominância estocástica de 1ª ordem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Considere duas distribuições </a:t>
            </a:r>
            <a:r>
              <a:rPr lang="pt-BR" b="1" dirty="0" smtClean="0"/>
              <a:t>y</a:t>
            </a:r>
            <a:r>
              <a:rPr lang="pt-BR" baseline="-25000" dirty="0" smtClean="0"/>
              <a:t>1</a:t>
            </a:r>
            <a:r>
              <a:rPr lang="pt-BR" dirty="0" smtClean="0"/>
              <a:t> e </a:t>
            </a:r>
            <a:r>
              <a:rPr lang="pt-BR" b="1" dirty="0" smtClean="0"/>
              <a:t>y</a:t>
            </a:r>
            <a:r>
              <a:rPr lang="pt-BR" baseline="-25000" dirty="0" smtClean="0"/>
              <a:t>2</a:t>
            </a:r>
            <a:r>
              <a:rPr lang="pt-BR" dirty="0" smtClean="0"/>
              <a:t> com função de distribuição acumulada F(</a:t>
            </a:r>
            <a:r>
              <a:rPr lang="pt-BR" b="1" dirty="0" smtClean="0"/>
              <a:t>y</a:t>
            </a:r>
            <a:r>
              <a:rPr lang="pt-BR" baseline="-25000" dirty="0" smtClean="0"/>
              <a:t>1</a:t>
            </a:r>
            <a:r>
              <a:rPr lang="pt-BR" dirty="0" smtClean="0"/>
              <a:t>) e F(</a:t>
            </a:r>
            <a:r>
              <a:rPr lang="pt-BR" b="1" dirty="0" smtClean="0"/>
              <a:t>y</a:t>
            </a:r>
            <a:r>
              <a:rPr lang="pt-BR" baseline="-25000" dirty="0" smtClean="0"/>
              <a:t>2</a:t>
            </a:r>
            <a:r>
              <a:rPr lang="pt-BR" dirty="0" smtClean="0"/>
              <a:t>). Se F(</a:t>
            </a:r>
            <a:r>
              <a:rPr lang="pt-BR" b="1" dirty="0" smtClean="0"/>
              <a:t>y</a:t>
            </a:r>
            <a:r>
              <a:rPr lang="pt-BR" baseline="-25000" dirty="0" smtClean="0"/>
              <a:t>1</a:t>
            </a:r>
            <a:r>
              <a:rPr lang="pt-BR" dirty="0" smtClean="0"/>
              <a:t>)em parte alguma está acima de F(</a:t>
            </a:r>
            <a:r>
              <a:rPr lang="pt-BR" b="1" dirty="0" smtClean="0"/>
              <a:t>y</a:t>
            </a:r>
            <a:r>
              <a:rPr lang="pt-BR" baseline="-25000" dirty="0" smtClean="0"/>
              <a:t>2</a:t>
            </a:r>
            <a:r>
              <a:rPr lang="pt-BR" dirty="0" smtClean="0"/>
              <a:t>) e em pelo menos algum lugar está abaixo, então a distribuição </a:t>
            </a:r>
            <a:r>
              <a:rPr lang="pt-BR" b="1" dirty="0" smtClean="0"/>
              <a:t>y</a:t>
            </a:r>
            <a:r>
              <a:rPr lang="pt-BR" baseline="-25000" dirty="0" smtClean="0"/>
              <a:t>1</a:t>
            </a:r>
            <a:r>
              <a:rPr lang="pt-BR" dirty="0" smtClean="0"/>
              <a:t> exibe dominância estocástica de primeira ordem sob </a:t>
            </a:r>
            <a:r>
              <a:rPr lang="pt-BR" b="1" dirty="0" smtClean="0"/>
              <a:t>y</a:t>
            </a:r>
            <a:r>
              <a:rPr lang="pt-BR" baseline="-25000" dirty="0" smtClean="0"/>
              <a:t>2</a:t>
            </a:r>
            <a:r>
              <a:rPr lang="pt-BR" dirty="0"/>
              <a:t> </a:t>
            </a:r>
            <a:r>
              <a:rPr lang="pt-BR" dirty="0" smtClean="0"/>
              <a:t>para todo y.</a:t>
            </a:r>
          </a:p>
          <a:p>
            <a:r>
              <a:rPr lang="pt-BR" dirty="0" smtClean="0"/>
              <a:t>F(</a:t>
            </a:r>
            <a:r>
              <a:rPr lang="pt-BR" b="1" dirty="0" smtClean="0"/>
              <a:t>y</a:t>
            </a:r>
            <a:r>
              <a:rPr lang="pt-BR" baseline="-25000" dirty="0" smtClean="0"/>
              <a:t>1</a:t>
            </a:r>
            <a:r>
              <a:rPr lang="pt-BR" dirty="0" smtClean="0"/>
              <a:t>) &lt;= F(</a:t>
            </a:r>
            <a:r>
              <a:rPr lang="pt-BR" b="1" dirty="0" smtClean="0"/>
              <a:t>y</a:t>
            </a:r>
            <a:r>
              <a:rPr lang="pt-BR" baseline="-25000" dirty="0" smtClean="0"/>
              <a:t>2</a:t>
            </a:r>
            <a:r>
              <a:rPr lang="pt-B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Dominância estocástica de 1ª ordem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Interpretação de F(y</a:t>
            </a:r>
            <a:r>
              <a:rPr lang="pt-BR" baseline="-25000" dirty="0" smtClean="0"/>
              <a:t>1</a:t>
            </a:r>
            <a:r>
              <a:rPr lang="pt-BR" dirty="0" smtClean="0"/>
              <a:t>): para cada valor de y, a função diz qual a porcentagem de pessoas na distribuição que tem renda menor ou igual a tal y.</a:t>
            </a:r>
          </a:p>
          <a:p>
            <a:r>
              <a:rPr lang="pt-BR" dirty="0" smtClean="0"/>
              <a:t>Dizer que F(y</a:t>
            </a:r>
            <a:r>
              <a:rPr lang="pt-BR" baseline="-25000" dirty="0" smtClean="0"/>
              <a:t>1</a:t>
            </a:r>
            <a:r>
              <a:rPr lang="pt-BR" dirty="0" smtClean="0"/>
              <a:t>) está abaixo de F(y</a:t>
            </a:r>
            <a:r>
              <a:rPr lang="pt-BR" baseline="-25000" dirty="0" smtClean="0"/>
              <a:t>2</a:t>
            </a:r>
            <a:r>
              <a:rPr lang="pt-BR" dirty="0" smtClean="0"/>
              <a:t>) significa dizer que na distribuição de y</a:t>
            </a:r>
            <a:r>
              <a:rPr lang="pt-BR" baseline="-25000" dirty="0" smtClean="0"/>
              <a:t>1</a:t>
            </a:r>
            <a:r>
              <a:rPr lang="pt-BR" dirty="0" smtClean="0"/>
              <a:t> existe um número menor de indivíduos com renda menor do que um dado valor do que na distribuição de y</a:t>
            </a:r>
            <a:r>
              <a:rPr lang="pt-BR" baseline="-25000" dirty="0" smtClean="0"/>
              <a:t>2</a:t>
            </a:r>
            <a:r>
              <a:rPr lang="pt-BR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Dominância estocástica de 1ª ordem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Nós podemos expressar isso de uma maneira alternativa usando a função inversa de F(y</a:t>
            </a:r>
            <a:r>
              <a:rPr lang="pt-BR" baseline="-25000" dirty="0" smtClean="0"/>
              <a:t>1</a:t>
            </a:r>
            <a:r>
              <a:rPr lang="pt-BR" dirty="0" smtClean="0"/>
              <a:t>), ou seja, </a:t>
            </a:r>
          </a:p>
          <a:p>
            <a:r>
              <a:rPr lang="pt-BR" dirty="0" smtClean="0"/>
              <a:t>F(y</a:t>
            </a:r>
            <a:r>
              <a:rPr lang="pt-BR" baseline="-25000" dirty="0" smtClean="0"/>
              <a:t>1</a:t>
            </a:r>
            <a:r>
              <a:rPr lang="pt-BR" dirty="0" smtClean="0"/>
              <a:t>) = p  ↔ F</a:t>
            </a:r>
            <a:r>
              <a:rPr lang="pt-BR" baseline="30000" dirty="0" smtClean="0"/>
              <a:t>-1</a:t>
            </a:r>
            <a:r>
              <a:rPr lang="pt-BR" dirty="0" smtClean="0"/>
              <a:t>(p) = y</a:t>
            </a:r>
            <a:r>
              <a:rPr lang="pt-BR" dirty="0" smtClean="0">
                <a:sym typeface="Wingdings" pitchFamily="2" charset="2"/>
              </a:rPr>
              <a:t> </a:t>
            </a:r>
          </a:p>
          <a:p>
            <a:r>
              <a:rPr lang="pt-BR" dirty="0" smtClean="0">
                <a:sym typeface="Wingdings" pitchFamily="2" charset="2"/>
              </a:rPr>
              <a:t>Sendo assim: y</a:t>
            </a:r>
            <a:r>
              <a:rPr lang="pt-BR" baseline="-25000" dirty="0" smtClean="0">
                <a:sym typeface="Wingdings" pitchFamily="2" charset="2"/>
              </a:rPr>
              <a:t>1</a:t>
            </a:r>
            <a:r>
              <a:rPr lang="pt-BR" dirty="0" smtClean="0">
                <a:sym typeface="Wingdings" pitchFamily="2" charset="2"/>
              </a:rPr>
              <a:t> tem </a:t>
            </a:r>
            <a:r>
              <a:rPr lang="pt-BR" dirty="0" smtClean="0">
                <a:sym typeface="Wingdings" pitchFamily="2" charset="2"/>
              </a:rPr>
              <a:t>dominância </a:t>
            </a:r>
            <a:r>
              <a:rPr lang="pt-BR" dirty="0" smtClean="0">
                <a:sym typeface="Wingdings" pitchFamily="2" charset="2"/>
              </a:rPr>
              <a:t>de primeira-ordem sob y</a:t>
            </a:r>
            <a:r>
              <a:rPr lang="pt-BR" baseline="-25000" dirty="0" smtClean="0">
                <a:sym typeface="Wingdings" pitchFamily="2" charset="2"/>
              </a:rPr>
              <a:t>2</a:t>
            </a:r>
            <a:r>
              <a:rPr lang="pt-BR" dirty="0" smtClean="0">
                <a:sym typeface="Wingdings" pitchFamily="2" charset="2"/>
              </a:rPr>
              <a:t> se:</a:t>
            </a:r>
          </a:p>
          <a:p>
            <a:r>
              <a:rPr lang="pt-BR" dirty="0" smtClean="0"/>
              <a:t>F</a:t>
            </a:r>
            <a:r>
              <a:rPr lang="pt-BR" baseline="-25000" dirty="0" smtClean="0"/>
              <a:t>1</a:t>
            </a:r>
            <a:r>
              <a:rPr lang="pt-BR" baseline="30000" dirty="0" smtClean="0"/>
              <a:t>-1</a:t>
            </a:r>
            <a:r>
              <a:rPr lang="pt-BR" dirty="0" smtClean="0"/>
              <a:t>(</a:t>
            </a:r>
            <a:r>
              <a:rPr lang="pt-BR" b="1" dirty="0" smtClean="0"/>
              <a:t>p</a:t>
            </a:r>
            <a:r>
              <a:rPr lang="pt-BR" dirty="0" smtClean="0"/>
              <a:t>) &gt;= F</a:t>
            </a:r>
            <a:r>
              <a:rPr lang="pt-BR" baseline="-25000" dirty="0" smtClean="0"/>
              <a:t>2</a:t>
            </a:r>
            <a:r>
              <a:rPr lang="pt-BR" baseline="30000" dirty="0" smtClean="0"/>
              <a:t>-1</a:t>
            </a:r>
            <a:r>
              <a:rPr lang="pt-BR" dirty="0" smtClean="0"/>
              <a:t>(</a:t>
            </a:r>
            <a:r>
              <a:rPr lang="pt-BR" b="1" dirty="0" smtClean="0"/>
              <a:t>p</a:t>
            </a:r>
            <a:r>
              <a:rPr lang="pt-BR" dirty="0" smtClean="0"/>
              <a:t>) </a:t>
            </a:r>
            <a:r>
              <a:rPr lang="pt-BR" dirty="0" smtClean="0">
                <a:sym typeface="Wingdings" pitchFamily="2" charset="2"/>
              </a:rPr>
              <a:t> a função inversa é conhecida como </a:t>
            </a:r>
            <a:r>
              <a:rPr lang="pt-BR" dirty="0" smtClean="0">
                <a:sym typeface="Wingdings" pitchFamily="2" charset="2"/>
              </a:rPr>
              <a:t>Parada </a:t>
            </a:r>
            <a:r>
              <a:rPr lang="pt-BR" dirty="0">
                <a:sym typeface="Wingdings" pitchFamily="2" charset="2"/>
              </a:rPr>
              <a:t>de </a:t>
            </a:r>
            <a:r>
              <a:rPr lang="pt-BR" dirty="0" smtClean="0">
                <a:sym typeface="Wingdings" pitchFamily="2" charset="2"/>
              </a:rPr>
              <a:t>Pen (</a:t>
            </a:r>
            <a:r>
              <a:rPr lang="pt-BR" dirty="0" err="1" smtClean="0">
                <a:sym typeface="Wingdings" pitchFamily="2" charset="2"/>
              </a:rPr>
              <a:t>Pen’s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err="1" smtClean="0">
                <a:sym typeface="Wingdings" pitchFamily="2" charset="2"/>
              </a:rPr>
              <a:t>Parade</a:t>
            </a:r>
            <a:r>
              <a:rPr lang="pt-BR" dirty="0" smtClean="0">
                <a:sym typeface="Wingdings" pitchFamily="2" charset="2"/>
              </a:rPr>
              <a:t>) </a:t>
            </a:r>
            <a:r>
              <a:rPr lang="pt-BR" dirty="0" smtClean="0">
                <a:sym typeface="Wingdings" pitchFamily="2" charset="2"/>
              </a:rPr>
              <a:t>que simplesmente plota para cada </a:t>
            </a:r>
            <a:r>
              <a:rPr lang="pt-BR" dirty="0" err="1" smtClean="0">
                <a:sym typeface="Wingdings" pitchFamily="2" charset="2"/>
              </a:rPr>
              <a:t>quantil</a:t>
            </a:r>
            <a:r>
              <a:rPr lang="pt-BR" dirty="0" smtClean="0">
                <a:sym typeface="Wingdings" pitchFamily="2" charset="2"/>
              </a:rPr>
              <a:t>, qual é a renda média ou então a renda do último ‘cara’ do </a:t>
            </a:r>
            <a:r>
              <a:rPr lang="pt-BR" dirty="0" err="1" smtClean="0">
                <a:sym typeface="Wingdings" pitchFamily="2" charset="2"/>
              </a:rPr>
              <a:t>quantil</a:t>
            </a:r>
            <a:r>
              <a:rPr lang="pt-BR" dirty="0" smtClean="0">
                <a:sym typeface="Wingdings" pitchFamily="2" charset="2"/>
              </a:rPr>
              <a:t>. </a:t>
            </a:r>
            <a:endParaRPr lang="pt-BR" dirty="0" smtClean="0"/>
          </a:p>
          <a:p>
            <a:endParaRPr lang="pt-BR" dirty="0" smtClean="0">
              <a:sym typeface="Wingdings" pitchFamily="2" charset="2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355" y="928688"/>
            <a:ext cx="928687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Dominância estocástica de 1ª ordem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distribuição dominante é aquela cuja curva de </a:t>
            </a:r>
            <a:r>
              <a:rPr lang="pt-BR" dirty="0" err="1" smtClean="0"/>
              <a:t>Parade</a:t>
            </a:r>
            <a:r>
              <a:rPr lang="pt-BR" dirty="0" smtClean="0"/>
              <a:t> </a:t>
            </a:r>
            <a:r>
              <a:rPr lang="pt-BR" u="sng" dirty="0" smtClean="0"/>
              <a:t>está nunca abaixo </a:t>
            </a:r>
            <a:r>
              <a:rPr lang="pt-BR" dirty="0" smtClean="0"/>
              <a:t>e em algum momento acima da outra distribuição.</a:t>
            </a:r>
          </a:p>
          <a:p>
            <a:r>
              <a:rPr lang="pt-BR" dirty="0" smtClean="0"/>
              <a:t>Implicação: qualquer função de bem-estar* que seja crescente na renda, registrará maiores níveis de bem-estar na distribuição y</a:t>
            </a:r>
            <a:r>
              <a:rPr lang="pt-BR" baseline="-25000" dirty="0" smtClean="0"/>
              <a:t>1</a:t>
            </a:r>
            <a:r>
              <a:rPr lang="pt-BR" dirty="0" smtClean="0"/>
              <a:t> do que na distribuição y</a:t>
            </a:r>
            <a:r>
              <a:rPr lang="pt-BR" baseline="-25000" dirty="0" smtClean="0"/>
              <a:t>2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67544" y="573325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*Da classe das funções de bem-estar individualista, aditivamente separável e crescente na renda.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47" y="692696"/>
            <a:ext cx="8505825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42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Dominância estocástica de 2ª ordem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Considere agora a função déficit da distribuição i  – integral da acumulada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Se a </a:t>
            </a:r>
            <a:r>
              <a:rPr lang="pt-BR" dirty="0"/>
              <a:t>G(y</a:t>
            </a:r>
            <a:r>
              <a:rPr lang="pt-BR" baseline="-25000" dirty="0"/>
              <a:t>1,k</a:t>
            </a:r>
            <a:r>
              <a:rPr lang="pt-BR" dirty="0"/>
              <a:t>) &lt;= G(y</a:t>
            </a:r>
            <a:r>
              <a:rPr lang="pt-BR" baseline="-25000" dirty="0"/>
              <a:t>2,k</a:t>
            </a:r>
            <a:r>
              <a:rPr lang="pt-BR" dirty="0"/>
              <a:t>) para todo </a:t>
            </a:r>
            <a:r>
              <a:rPr lang="pt-BR" dirty="0" err="1"/>
              <a:t>y</a:t>
            </a:r>
            <a:r>
              <a:rPr lang="pt-BR" baseline="-25000" dirty="0" err="1"/>
              <a:t>k</a:t>
            </a:r>
            <a:r>
              <a:rPr lang="pt-BR" baseline="-25000" dirty="0"/>
              <a:t> </a:t>
            </a:r>
            <a:r>
              <a:rPr lang="pt-BR" dirty="0" smtClean="0"/>
              <a:t>então, y</a:t>
            </a:r>
            <a:r>
              <a:rPr lang="pt-BR" baseline="-25000" dirty="0" smtClean="0"/>
              <a:t>1</a:t>
            </a:r>
            <a:r>
              <a:rPr lang="pt-BR" dirty="0" smtClean="0"/>
              <a:t> apresenta dominância estocástica de 2ª ordem sobre y</a:t>
            </a:r>
            <a:r>
              <a:rPr lang="pt-BR" baseline="-25000" dirty="0" smtClean="0"/>
              <a:t>2</a:t>
            </a:r>
            <a:r>
              <a:rPr lang="pt-BR" dirty="0" smtClean="0"/>
              <a:t>. 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899592" y="2492896"/>
          <a:ext cx="3712294" cy="2143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ção" r:id="rId3" imgW="1231366" imgH="710891" progId="Equation.3">
                  <p:embed/>
                </p:oleObj>
              </mc:Choice>
              <mc:Fallback>
                <p:oleObj name="Equação" r:id="rId3" imgW="1231366" imgH="710891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492896"/>
                        <a:ext cx="3712294" cy="21431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Curva da Parada de Pen ou curva dos </a:t>
            </a:r>
            <a:r>
              <a:rPr lang="pt-BR" dirty="0" err="1" smtClean="0"/>
              <a:t>quantis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Representa-se os </a:t>
            </a:r>
            <a:r>
              <a:rPr lang="pt-BR" dirty="0" err="1"/>
              <a:t>quantis</a:t>
            </a:r>
            <a:r>
              <a:rPr lang="pt-BR" dirty="0"/>
              <a:t> no eixo horizontal do gráfico e as rendas </a:t>
            </a:r>
            <a:r>
              <a:rPr lang="pt-BR" dirty="0" smtClean="0"/>
              <a:t>no eixo </a:t>
            </a:r>
            <a:r>
              <a:rPr lang="pt-BR" dirty="0"/>
              <a:t>vertical</a:t>
            </a:r>
            <a:r>
              <a:rPr lang="pt-BR" dirty="0" smtClean="0"/>
              <a:t>.</a:t>
            </a:r>
          </a:p>
          <a:p>
            <a:r>
              <a:rPr lang="pt-BR" dirty="0" smtClean="0"/>
              <a:t>Parada de Pen: rendimentos médios do quartil</a:t>
            </a:r>
          </a:p>
          <a:p>
            <a:r>
              <a:rPr lang="pt-BR" dirty="0" smtClean="0"/>
              <a:t>Curva dos </a:t>
            </a:r>
            <a:r>
              <a:rPr lang="pt-BR" dirty="0" err="1" smtClean="0"/>
              <a:t>quantis</a:t>
            </a:r>
            <a:r>
              <a:rPr lang="pt-BR" dirty="0" smtClean="0"/>
              <a:t>: rendimento do último cara do </a:t>
            </a:r>
            <a:r>
              <a:rPr lang="pt-BR" dirty="0" err="1" smtClean="0"/>
              <a:t>quantil</a:t>
            </a:r>
            <a:r>
              <a:rPr lang="pt-BR" dirty="0" smtClean="0"/>
              <a:t>.</a:t>
            </a:r>
          </a:p>
          <a:p>
            <a:r>
              <a:rPr lang="pt-BR" dirty="0" smtClean="0"/>
              <a:t>Quanto mais a gente particiona a distribuição, mais essas duas curvas vão ficar parecidas.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102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Dominância estocástica de 2ª ordem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dual da função déficit é a curva de Lorenz Generalizada. </a:t>
            </a:r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Dominância de segunda ordem estabelecida pelas comparações das curvas de déficits implica e é implicada por dominância da curva de Lorenz Generalizada.</a:t>
            </a:r>
          </a:p>
          <a:p>
            <a:r>
              <a:rPr lang="pt-BR" dirty="0" smtClean="0"/>
              <a:t>GL</a:t>
            </a:r>
            <a:r>
              <a:rPr lang="pt-BR" baseline="-25000" dirty="0" smtClean="0"/>
              <a:t>1</a:t>
            </a:r>
            <a:r>
              <a:rPr lang="pt-BR" dirty="0" smtClean="0"/>
              <a:t>(p) &gt;= GL</a:t>
            </a:r>
            <a:r>
              <a:rPr lang="pt-BR" baseline="-25000" dirty="0" smtClean="0"/>
              <a:t>2</a:t>
            </a:r>
            <a:r>
              <a:rPr lang="pt-BR" dirty="0" smtClean="0"/>
              <a:t>(p) </a:t>
            </a:r>
            <a:r>
              <a:rPr lang="pt-BR" dirty="0" smtClean="0">
                <a:sym typeface="Symbol"/>
              </a:rPr>
              <a:t> </a:t>
            </a:r>
            <a:r>
              <a:rPr lang="pt-BR" dirty="0"/>
              <a:t>G(y</a:t>
            </a:r>
            <a:r>
              <a:rPr lang="pt-BR" baseline="-25000" dirty="0"/>
              <a:t>1,k</a:t>
            </a:r>
            <a:r>
              <a:rPr lang="pt-BR" dirty="0"/>
              <a:t>) &lt;= G(y</a:t>
            </a:r>
            <a:r>
              <a:rPr lang="pt-BR" baseline="-25000" dirty="0"/>
              <a:t>2,k</a:t>
            </a:r>
            <a:r>
              <a:rPr lang="pt-BR" dirty="0"/>
              <a:t>)</a:t>
            </a: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491381"/>
              </p:ext>
            </p:extLst>
          </p:nvPr>
        </p:nvGraphicFramePr>
        <p:xfrm>
          <a:off x="995363" y="2492376"/>
          <a:ext cx="3504629" cy="2134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ção" r:id="rId3" imgW="1168200" imgH="711000" progId="Equation.3">
                  <p:embed/>
                </p:oleObj>
              </mc:Choice>
              <mc:Fallback>
                <p:oleObj name="Equação" r:id="rId3" imgW="1168200" imgH="711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92376"/>
                        <a:ext cx="3504629" cy="21340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27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Dominância estocástica de 2ª ordem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i="1" dirty="0" smtClean="0"/>
              <a:t>Se compararmos duas curvas de </a:t>
            </a:r>
            <a:r>
              <a:rPr lang="pt-BR" i="1" dirty="0" err="1" smtClean="0"/>
              <a:t>lorenz</a:t>
            </a:r>
            <a:r>
              <a:rPr lang="pt-BR" i="1" dirty="0" smtClean="0"/>
              <a:t> generalizadas, e uma estiver nunca abaixo da outra e, pelo menos em algum momento acima, dizemos há dominância generalizada de Lorenz ou dominância de 2ª ordem. </a:t>
            </a:r>
          </a:p>
          <a:p>
            <a:r>
              <a:rPr lang="pt-BR" i="1" dirty="0" smtClean="0"/>
              <a:t>Dominância de 2ª </a:t>
            </a:r>
            <a:r>
              <a:rPr lang="pt-BR" i="1" dirty="0"/>
              <a:t>ordem implica </a:t>
            </a:r>
            <a:r>
              <a:rPr lang="pt-BR" i="1" dirty="0" smtClean="0"/>
              <a:t>que o </a:t>
            </a:r>
            <a:r>
              <a:rPr lang="pt-BR" i="1" dirty="0"/>
              <a:t>bem-estar é maior na distribuição dominante para qualquer função de bem-estar social que seja individualista, aditivamente </a:t>
            </a:r>
            <a:r>
              <a:rPr lang="pt-BR" i="1" dirty="0" smtClean="0"/>
              <a:t>separável</a:t>
            </a:r>
            <a:r>
              <a:rPr lang="pt-BR" i="1" dirty="0"/>
              <a:t>, crescente em renda e estritamente </a:t>
            </a:r>
            <a:r>
              <a:rPr lang="pt-BR" i="1" dirty="0" smtClean="0"/>
              <a:t>côncava.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8196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476672"/>
            <a:ext cx="9036496" cy="5350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33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Note que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Dominância de segunda-ordem é implicado por dominância de primeira-ordem, mas o contrário não necessariamente será verdadeiro.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53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Comparações de rankings apenas em termos de desigualdade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r>
              <a:rPr lang="pt-BR" dirty="0" smtClean="0"/>
              <a:t>Dominância de Lorenz: se a curva de Lorenz da distribuição de y</a:t>
            </a:r>
            <a:r>
              <a:rPr lang="pt-BR" baseline="-25000" dirty="0" smtClean="0"/>
              <a:t>1</a:t>
            </a:r>
            <a:r>
              <a:rPr lang="pt-BR" dirty="0" smtClean="0"/>
              <a:t> </a:t>
            </a:r>
            <a:r>
              <a:rPr lang="pt-BR" u="sng" dirty="0" smtClean="0"/>
              <a:t>nunca está abaixo e em pelo menos algum momento está acima</a:t>
            </a:r>
            <a:r>
              <a:rPr lang="pt-BR" dirty="0" smtClean="0"/>
              <a:t> de y</a:t>
            </a:r>
            <a:r>
              <a:rPr lang="pt-BR" baseline="-25000" dirty="0" smtClean="0"/>
              <a:t>2</a:t>
            </a:r>
            <a:r>
              <a:rPr lang="pt-BR" dirty="0" smtClean="0"/>
              <a:t>, então y</a:t>
            </a:r>
            <a:r>
              <a:rPr lang="pt-BR" baseline="-25000" dirty="0" smtClean="0"/>
              <a:t>1</a:t>
            </a:r>
            <a:r>
              <a:rPr lang="pt-BR" dirty="0" smtClean="0"/>
              <a:t> domina Lorenz y</a:t>
            </a:r>
            <a:r>
              <a:rPr lang="pt-BR" baseline="-25000" dirty="0" smtClean="0"/>
              <a:t>2</a:t>
            </a:r>
            <a:r>
              <a:rPr lang="pt-BR" dirty="0" smtClean="0"/>
              <a:t>. </a:t>
            </a:r>
          </a:p>
          <a:p>
            <a:r>
              <a:rPr lang="pt-BR" dirty="0" smtClean="0"/>
              <a:t>Qualquer medida de desigualdade que satisfaça simetria e princípio de </a:t>
            </a:r>
            <a:r>
              <a:rPr lang="pt-BR" dirty="0" err="1" smtClean="0"/>
              <a:t>Pigou</a:t>
            </a:r>
            <a:r>
              <a:rPr lang="pt-BR" dirty="0" smtClean="0"/>
              <a:t>-Dalton ranqueará as duas distribuições da mesma forma que as curvas de Lorenz.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39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" y="692696"/>
            <a:ext cx="9064164" cy="5442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24849" y="1772816"/>
            <a:ext cx="5155263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2000" dirty="0"/>
              <a:t>As Curvas de Lorenz confirmam o panorama de crescente desigualdade ao longo do período, com dominância da curva para 1981 sobre todas as curvas de 1985 em diante, com exceção de 1992. </a:t>
            </a:r>
          </a:p>
        </p:txBody>
      </p:sp>
    </p:spTree>
    <p:extLst>
      <p:ext uri="{BB962C8B-B14F-4D97-AF65-F5344CB8AC3E}">
        <p14:creationId xmlns:p14="http://schemas.microsoft.com/office/powerpoint/2010/main" val="358770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Comparações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i="1" dirty="0"/>
              <a:t>Em termos da dominância de Lorenz generalizada, assim como da dominância para a Parada de Pen, a característica mais marcante é que 1986 domina-G todos os outros anos na amostra</a:t>
            </a:r>
            <a:r>
              <a:rPr lang="pt-BR" i="1" dirty="0" smtClean="0"/>
              <a:t>.</a:t>
            </a:r>
          </a:p>
          <a:p>
            <a:r>
              <a:rPr lang="pt-BR" i="1" dirty="0"/>
              <a:t>Uma vez que a renda média em 1986 foi maior do que em qualquer outro ano do período, claramente não poderia ser dominado por eles. Mas, de fato, a média era tão alta que 1986 não só domina-G 1987,1988,1989 e 1990 (anos nos quais a renda média foi menor e a desigualdade maior), mas também domina 1981 e 1984, quando a desigualdade era menor de forma não-ambígua, e 1983 e 1985, cujas Curvas de Lorenz cruzaram.</a:t>
            </a:r>
          </a:p>
        </p:txBody>
      </p:sp>
    </p:spTree>
    <p:extLst>
      <p:ext uri="{BB962C8B-B14F-4D97-AF65-F5344CB8AC3E}">
        <p14:creationId xmlns:p14="http://schemas.microsoft.com/office/powerpoint/2010/main" val="33288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908720"/>
            <a:ext cx="10404394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95536" y="11663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Seja </a:t>
            </a:r>
            <a:r>
              <a:rPr lang="pt-BR" dirty="0"/>
              <a:t>i o número da linha, j o número da coluna. A célula (i, j) tem um L (G, P) se o ano i Lorenz (Lorenz Generalizada, Parada de Pen) domina o ano j.</a:t>
            </a:r>
          </a:p>
        </p:txBody>
      </p:sp>
      <p:sp>
        <p:nvSpPr>
          <p:cNvPr id="4" name="Elipse 3"/>
          <p:cNvSpPr/>
          <p:nvPr/>
        </p:nvSpPr>
        <p:spPr>
          <a:xfrm>
            <a:off x="5400600" y="980728"/>
            <a:ext cx="3923928" cy="20882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8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 da aula passada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6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252398"/>
              </p:ext>
            </p:extLst>
          </p:nvPr>
        </p:nvGraphicFramePr>
        <p:xfrm>
          <a:off x="971600" y="1556790"/>
          <a:ext cx="5328592" cy="4320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2148"/>
                <a:gridCol w="1332148"/>
                <a:gridCol w="1332148"/>
                <a:gridCol w="1332148"/>
              </a:tblGrid>
              <a:tr h="3927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i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y</a:t>
                      </a:r>
                      <a:r>
                        <a:rPr lang="pt-BR" sz="2400" u="none" strike="noStrike" baseline="-25000" dirty="0">
                          <a:effectLst/>
                        </a:rPr>
                        <a:t>1</a:t>
                      </a:r>
                      <a:endParaRPr lang="pt-BR" sz="24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y</a:t>
                      </a:r>
                      <a:r>
                        <a:rPr lang="pt-BR" sz="2400" u="none" strike="noStrike" baseline="-25000" dirty="0">
                          <a:effectLst/>
                        </a:rPr>
                        <a:t>2</a:t>
                      </a:r>
                      <a:endParaRPr lang="pt-BR" sz="24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y</a:t>
                      </a:r>
                      <a:r>
                        <a:rPr lang="pt-BR" sz="2400" u="none" strike="noStrike" baseline="-25000" dirty="0">
                          <a:effectLst/>
                        </a:rPr>
                        <a:t>3</a:t>
                      </a:r>
                      <a:endParaRPr lang="pt-BR" sz="24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3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3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13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277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10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19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19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74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Curva de Lorenz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Curva de Lorenz é uma construção simples que indica quanto cada fração da </a:t>
            </a:r>
            <a:r>
              <a:rPr lang="pt-BR" dirty="0" smtClean="0"/>
              <a:t>população </a:t>
            </a:r>
            <a:r>
              <a:rPr lang="pt-BR" dirty="0"/>
              <a:t>detém da renda total. </a:t>
            </a:r>
            <a:endParaRPr lang="pt-BR" dirty="0" smtClean="0"/>
          </a:p>
          <a:p>
            <a:r>
              <a:rPr lang="pt-BR" dirty="0" smtClean="0"/>
              <a:t>Muito útil: facilita comparações </a:t>
            </a:r>
            <a:r>
              <a:rPr lang="pt-BR" dirty="0"/>
              <a:t>de distribuições entre populações com níveis de riqueza diferentes ou </a:t>
            </a:r>
            <a:r>
              <a:rPr lang="pt-BR" dirty="0" smtClean="0"/>
              <a:t>das </a:t>
            </a:r>
            <a:r>
              <a:rPr lang="pt-BR" dirty="0"/>
              <a:t>distribuições de uma mesma população entre distintos momentos no tempo. </a:t>
            </a:r>
          </a:p>
        </p:txBody>
      </p:sp>
    </p:spTree>
    <p:extLst>
      <p:ext uri="{BB962C8B-B14F-4D97-AF65-F5344CB8AC3E}">
        <p14:creationId xmlns:p14="http://schemas.microsoft.com/office/powerpoint/2010/main" val="301770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/>
        </p:nvGraphicFramePr>
        <p:xfrm>
          <a:off x="251520" y="404664"/>
          <a:ext cx="864096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17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índices de desigualdade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3855"/>
              </p:ext>
            </p:extLst>
          </p:nvPr>
        </p:nvGraphicFramePr>
        <p:xfrm>
          <a:off x="539552" y="1772816"/>
          <a:ext cx="6624735" cy="1749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4947"/>
                <a:gridCol w="1324947"/>
                <a:gridCol w="1324947"/>
                <a:gridCol w="1324947"/>
                <a:gridCol w="1324947"/>
              </a:tblGrid>
              <a:tr h="437288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theil T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theil L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 err="1">
                          <a:effectLst/>
                        </a:rPr>
                        <a:t>gini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média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728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y1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0,056788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0,060722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0,1900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728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y2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0,291338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0,40897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0,3900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3728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y3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2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0,277189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0,485476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0,3540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pt-BR" sz="2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95536" y="4077072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Notem que todas as distribuições têm a mesma renda média...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9980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/>
          <p:nvPr/>
        </p:nvGraphicFramePr>
        <p:xfrm>
          <a:off x="323528" y="620688"/>
          <a:ext cx="85689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835696" y="594928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há dominância de 1ª ordem...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270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/>
        </p:nvGraphicFramePr>
        <p:xfrm>
          <a:off x="323528" y="548680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35696" y="5949280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 há dominância de 2ª ordem...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139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Leituras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r>
              <a:rPr lang="pt-BR" dirty="0" err="1" smtClean="0"/>
              <a:t>Litchfield</a:t>
            </a:r>
            <a:r>
              <a:rPr lang="pt-BR" dirty="0"/>
              <a:t>, J. (1999). </a:t>
            </a:r>
            <a:r>
              <a:rPr lang="pt-BR" dirty="0" err="1"/>
              <a:t>Inequality</a:t>
            </a:r>
            <a:r>
              <a:rPr lang="pt-BR" dirty="0"/>
              <a:t> – </a:t>
            </a:r>
            <a:r>
              <a:rPr lang="pt-BR" dirty="0" err="1"/>
              <a:t>Methods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Tools. </a:t>
            </a:r>
            <a:r>
              <a:rPr lang="pt-BR" dirty="0" err="1"/>
              <a:t>Text</a:t>
            </a:r>
            <a:r>
              <a:rPr lang="pt-BR" dirty="0"/>
              <a:t> for World </a:t>
            </a:r>
            <a:r>
              <a:rPr lang="pt-BR" dirty="0" err="1" smtClean="0"/>
              <a:t>Bank’s</a:t>
            </a:r>
            <a:r>
              <a:rPr lang="pt-BR" dirty="0" smtClean="0"/>
              <a:t> </a:t>
            </a:r>
            <a:r>
              <a:rPr lang="pt-BR" dirty="0"/>
              <a:t>Web Site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Inequality</a:t>
            </a:r>
            <a:r>
              <a:rPr lang="pt-BR" dirty="0"/>
              <a:t>, </a:t>
            </a:r>
            <a:r>
              <a:rPr lang="pt-BR" dirty="0" err="1"/>
              <a:t>Poverty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Socio-economic</a:t>
            </a:r>
            <a:r>
              <a:rPr lang="pt-BR" dirty="0"/>
              <a:t> </a:t>
            </a:r>
            <a:r>
              <a:rPr lang="pt-BR" dirty="0" smtClean="0"/>
              <a:t>Performance.</a:t>
            </a:r>
            <a:endParaRPr lang="pt-BR" dirty="0"/>
          </a:p>
          <a:p>
            <a:r>
              <a:rPr lang="pt-BR" dirty="0" smtClean="0"/>
              <a:t>Ferreira </a:t>
            </a:r>
            <a:r>
              <a:rPr lang="pt-BR" dirty="0"/>
              <a:t>e </a:t>
            </a:r>
            <a:r>
              <a:rPr lang="pt-BR" dirty="0" err="1"/>
              <a:t>Litchfie</a:t>
            </a:r>
            <a:r>
              <a:rPr lang="pt-BR" dirty="0"/>
              <a:t> (200). Desigualdade, Pobreza e Bem estar social </a:t>
            </a:r>
            <a:r>
              <a:rPr lang="pt-BR" dirty="0" smtClean="0"/>
              <a:t>no </a:t>
            </a:r>
            <a:r>
              <a:rPr lang="pt-BR" dirty="0"/>
              <a:t>Brasil 1981/95. Livro </a:t>
            </a:r>
            <a:r>
              <a:rPr lang="pt-BR" dirty="0" smtClean="0"/>
              <a:t>Desigualdade </a:t>
            </a:r>
            <a:r>
              <a:rPr lang="pt-BR" dirty="0"/>
              <a:t>e Pobreza no Brasil</a:t>
            </a:r>
            <a:r>
              <a:rPr lang="pt-BR" dirty="0" smtClean="0"/>
              <a:t>.</a:t>
            </a:r>
          </a:p>
          <a:p>
            <a:r>
              <a:rPr lang="pt-BR" dirty="0"/>
              <a:t>Medeiros, M. </a:t>
            </a:r>
            <a:r>
              <a:rPr lang="pt-BR" dirty="0" smtClean="0"/>
              <a:t>Uma introdução às representações gráficas da desigualdade de renda. Texto para Discussão, n. 1202. Ipea-Brasília-DF, 2006.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499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Curva de Lorenz Generalizada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 Curva de Lorenz Generalizada é uma modificação da Curva de Lorenz que traz </a:t>
            </a:r>
            <a:r>
              <a:rPr lang="pt-BR" dirty="0" smtClean="0"/>
              <a:t>informações </a:t>
            </a:r>
            <a:r>
              <a:rPr lang="pt-BR" dirty="0"/>
              <a:t>sobre a forma e o nível da distribuição, tal como a Curva de </a:t>
            </a:r>
            <a:r>
              <a:rPr lang="pt-BR" dirty="0" err="1"/>
              <a:t>Quantis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Trata-se </a:t>
            </a:r>
            <a:r>
              <a:rPr lang="pt-BR" dirty="0"/>
              <a:t>de uma ferramenta extremamente útil para comparar níveis de bem-estar de diferentes </a:t>
            </a:r>
            <a:r>
              <a:rPr lang="pt-BR" dirty="0" smtClean="0"/>
              <a:t>distribuições </a:t>
            </a:r>
            <a:r>
              <a:rPr lang="pt-BR" dirty="0"/>
              <a:t>sem que a comparação seja afetada pelos tamanhos das populações. </a:t>
            </a: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Ela é um </a:t>
            </a:r>
            <a:r>
              <a:rPr lang="pt-BR" dirty="0">
                <a:solidFill>
                  <a:srgbClr val="FF0000"/>
                </a:solidFill>
              </a:rPr>
              <a:t>dos principais instrumentos usados em análise de dominância de bem-estar entre </a:t>
            </a:r>
            <a:r>
              <a:rPr lang="pt-BR" dirty="0" smtClean="0">
                <a:solidFill>
                  <a:srgbClr val="FF0000"/>
                </a:solidFill>
              </a:rPr>
              <a:t>distribuições</a:t>
            </a:r>
            <a:r>
              <a:rPr lang="pt-BR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213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Curva de Lorenz Generalizada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A Curva de Lorenz Generalizada é uma modificação da Curva de Lorenz na qual a </a:t>
            </a:r>
            <a:r>
              <a:rPr lang="pt-BR" dirty="0" smtClean="0"/>
              <a:t>fração </a:t>
            </a:r>
            <a:r>
              <a:rPr lang="pt-BR" dirty="0"/>
              <a:t>acumulada dos rendimentos até cada fração da população é multiplicada pelo </a:t>
            </a:r>
            <a:r>
              <a:rPr lang="pt-BR" dirty="0" smtClean="0"/>
              <a:t>rendimento </a:t>
            </a:r>
            <a:r>
              <a:rPr lang="pt-BR" dirty="0"/>
              <a:t>médio da distribuição. </a:t>
            </a:r>
            <a:endParaRPr lang="pt-BR" dirty="0" smtClean="0"/>
          </a:p>
          <a:p>
            <a:r>
              <a:rPr lang="pt-BR" dirty="0" smtClean="0"/>
              <a:t>Devido </a:t>
            </a:r>
            <a:r>
              <a:rPr lang="pt-BR" dirty="0"/>
              <a:t>a esta multiplicação, a curva generalizada </a:t>
            </a:r>
            <a:r>
              <a:rPr lang="pt-BR" dirty="0" smtClean="0"/>
              <a:t>traz </a:t>
            </a:r>
            <a:r>
              <a:rPr lang="pt-BR" dirty="0"/>
              <a:t>informações sobre a forma e o nível da </a:t>
            </a:r>
            <a:r>
              <a:rPr lang="pt-BR" dirty="0" smtClean="0"/>
              <a:t>distribuição</a:t>
            </a:r>
            <a:r>
              <a:rPr lang="pt-BR" dirty="0"/>
              <a:t>, tal como o Gráfico da Parada </a:t>
            </a:r>
            <a:r>
              <a:rPr lang="pt-BR" dirty="0" smtClean="0"/>
              <a:t>de </a:t>
            </a:r>
            <a:r>
              <a:rPr lang="pt-BR" dirty="0"/>
              <a:t>Pen e sua versão na forma de Curva de </a:t>
            </a:r>
            <a:r>
              <a:rPr lang="pt-BR" dirty="0" err="1"/>
              <a:t>Quantis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974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Curva de Lorenz Generalizada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/>
              <a:t>expressão Curva de Lorenz </a:t>
            </a:r>
            <a:r>
              <a:rPr lang="pt-BR" dirty="0" smtClean="0"/>
              <a:t>Generalizada foi </a:t>
            </a:r>
            <a:r>
              <a:rPr lang="pt-BR" dirty="0"/>
              <a:t>cunhada a partir do artigo Ranking </a:t>
            </a:r>
            <a:r>
              <a:rPr lang="pt-BR" dirty="0" err="1" smtClean="0"/>
              <a:t>Income</a:t>
            </a:r>
            <a:r>
              <a:rPr lang="pt-BR" dirty="0" smtClean="0"/>
              <a:t> </a:t>
            </a:r>
            <a:r>
              <a:rPr lang="pt-BR" dirty="0" err="1" smtClean="0"/>
              <a:t>Distributions</a:t>
            </a:r>
            <a:r>
              <a:rPr lang="pt-BR" dirty="0"/>
              <a:t>, de 1983, de Anthony </a:t>
            </a:r>
            <a:r>
              <a:rPr lang="pt-BR" dirty="0" err="1" smtClean="0"/>
              <a:t>Shorrocks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380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78098"/>
          </a:xfrm>
        </p:spPr>
        <p:txBody>
          <a:bodyPr/>
          <a:lstStyle/>
          <a:p>
            <a:r>
              <a:rPr lang="pt-BR" dirty="0" smtClean="0"/>
              <a:t>Construção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2016224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cada </a:t>
            </a:r>
            <a:r>
              <a:rPr lang="pt-BR" dirty="0"/>
              <a:t>fração de rendimento acumulado até uma determinada parte da população é </a:t>
            </a:r>
            <a:r>
              <a:rPr lang="pt-BR" dirty="0" smtClean="0"/>
              <a:t>multiplicada </a:t>
            </a:r>
            <a:r>
              <a:rPr lang="pt-BR" dirty="0"/>
              <a:t>pela média dos rendimentos (o que equivale a deixar de normalizar a </a:t>
            </a:r>
            <a:r>
              <a:rPr lang="pt-BR" dirty="0" smtClean="0"/>
              <a:t>Curva </a:t>
            </a:r>
            <a:r>
              <a:rPr lang="pt-BR" dirty="0"/>
              <a:t>de Lorenz por rendimentos).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2" y="3142237"/>
            <a:ext cx="9075192" cy="352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59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20900"/>
            <a:ext cx="6768752" cy="62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228184" y="1268760"/>
            <a:ext cx="2843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Do ponto de vista do </a:t>
            </a:r>
          </a:p>
          <a:p>
            <a:r>
              <a:rPr lang="pt-BR" sz="2400" dirty="0"/>
              <a:t>nível de rendimentos, a situação das pessoas da distribuição 2 é indiscutivelmente </a:t>
            </a:r>
          </a:p>
          <a:p>
            <a:r>
              <a:rPr lang="pt-BR" sz="2400" dirty="0"/>
              <a:t>melhor que a das pessoas da distribuição 1, apesar da desigualdade </a:t>
            </a:r>
          </a:p>
          <a:p>
            <a:r>
              <a:rPr lang="pt-BR" sz="2400" dirty="0"/>
              <a:t>entre as duas distribuições ser exatamente a </a:t>
            </a:r>
            <a:r>
              <a:rPr lang="pt-BR" sz="2400" dirty="0" smtClean="0"/>
              <a:t>mesma.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904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04664"/>
            <a:ext cx="3744416" cy="6120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multiplicar </a:t>
            </a:r>
            <a:r>
              <a:rPr lang="pt-BR" dirty="0"/>
              <a:t>os valores das frações do rendimento acumulado </a:t>
            </a:r>
            <a:r>
              <a:rPr lang="pt-BR" dirty="0" smtClean="0"/>
              <a:t>pelo </a:t>
            </a:r>
            <a:r>
              <a:rPr lang="pt-BR" dirty="0"/>
              <a:t>rendimento médio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= </a:t>
            </a:r>
          </a:p>
          <a:p>
            <a:pPr marL="0" indent="0">
              <a:buNone/>
            </a:pPr>
            <a:r>
              <a:rPr lang="pt-BR" dirty="0" smtClean="0"/>
              <a:t>dividir </a:t>
            </a:r>
            <a:r>
              <a:rPr lang="pt-BR" dirty="0"/>
              <a:t>o rendimento acumulado em cada </a:t>
            </a:r>
            <a:r>
              <a:rPr lang="pt-BR" dirty="0" smtClean="0"/>
              <a:t>ponto </a:t>
            </a:r>
            <a:r>
              <a:rPr lang="pt-BR" dirty="0"/>
              <a:t>pelo tamanho da </a:t>
            </a:r>
            <a:r>
              <a:rPr lang="pt-BR" dirty="0" smtClean="0"/>
              <a:t>população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>
                <a:sym typeface="Wingdings" panose="05000000000000000000" pitchFamily="2" charset="2"/>
              </a:rPr>
              <a:t> </a:t>
            </a:r>
            <a:r>
              <a:rPr lang="pt-BR" dirty="0" smtClean="0">
                <a:sym typeface="Wingdings" panose="05000000000000000000" pitchFamily="2" charset="2"/>
              </a:rPr>
              <a:t>pode-se comparar </a:t>
            </a:r>
            <a:r>
              <a:rPr lang="pt-BR" dirty="0">
                <a:sym typeface="Wingdings" panose="05000000000000000000" pitchFamily="2" charset="2"/>
              </a:rPr>
              <a:t>distribuições de populações diferentes sem que o tamanho </a:t>
            </a:r>
            <a:r>
              <a:rPr lang="pt-BR" dirty="0" smtClean="0">
                <a:sym typeface="Wingdings" panose="05000000000000000000" pitchFamily="2" charset="2"/>
              </a:rPr>
              <a:t>dessas interfira </a:t>
            </a:r>
            <a:r>
              <a:rPr lang="pt-BR" dirty="0">
                <a:sym typeface="Wingdings" panose="05000000000000000000" pitchFamily="2" charset="2"/>
              </a:rPr>
              <a:t>na comparação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174473"/>
              </p:ext>
            </p:extLst>
          </p:nvPr>
        </p:nvGraphicFramePr>
        <p:xfrm>
          <a:off x="4355976" y="260648"/>
          <a:ext cx="3960440" cy="6213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ção" r:id="rId3" imgW="1473120" imgH="2311200" progId="Equation.3">
                  <p:embed/>
                </p:oleObj>
              </mc:Choice>
              <mc:Fallback>
                <p:oleObj name="Equação" r:id="rId3" imgW="1473120" imgH="2311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60648"/>
                        <a:ext cx="3960440" cy="62137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reto 5"/>
          <p:cNvCxnSpPr/>
          <p:nvPr/>
        </p:nvCxnSpPr>
        <p:spPr>
          <a:xfrm flipV="1">
            <a:off x="6012160" y="3861048"/>
            <a:ext cx="100811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flipV="1">
            <a:off x="7308304" y="2852936"/>
            <a:ext cx="100811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22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2194</TotalTime>
  <Words>1461</Words>
  <Application>Microsoft Office PowerPoint</Application>
  <PresentationFormat>Apresentação na tela (4:3)</PresentationFormat>
  <Paragraphs>157</Paragraphs>
  <Slides>34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6" baseType="lpstr">
      <vt:lpstr>Tema do Office</vt:lpstr>
      <vt:lpstr>Equação</vt:lpstr>
      <vt:lpstr>Como representar graficamente uma distribuição de rendimentos</vt:lpstr>
      <vt:lpstr>Curva da Parada de Pen ou curva dos quantis</vt:lpstr>
      <vt:lpstr>Curva de Lorenz</vt:lpstr>
      <vt:lpstr>Curva de Lorenz Generalizada</vt:lpstr>
      <vt:lpstr>Curva de Lorenz Generalizada</vt:lpstr>
      <vt:lpstr>Curva de Lorenz Generalizada</vt:lpstr>
      <vt:lpstr>Construção</vt:lpstr>
      <vt:lpstr>Apresentação do PowerPoint</vt:lpstr>
      <vt:lpstr>Apresentação do PowerPoint</vt:lpstr>
      <vt:lpstr>Comparações de diferentes distribuições de renda</vt:lpstr>
      <vt:lpstr>Problema</vt:lpstr>
      <vt:lpstr>Abordagem de dominância estocástica</vt:lpstr>
      <vt:lpstr>Dominância estocástica de 1ª ordem</vt:lpstr>
      <vt:lpstr>Dominância estocástica de 1ª ordem</vt:lpstr>
      <vt:lpstr>Dominância estocástica de 1ª ordem</vt:lpstr>
      <vt:lpstr>Apresentação do PowerPoint</vt:lpstr>
      <vt:lpstr>Dominância estocástica de 1ª ordem</vt:lpstr>
      <vt:lpstr>Apresentação do PowerPoint</vt:lpstr>
      <vt:lpstr>Dominância estocástica de 2ª ordem</vt:lpstr>
      <vt:lpstr>Dominância estocástica de 2ª ordem</vt:lpstr>
      <vt:lpstr>Dominância estocástica de 2ª ordem</vt:lpstr>
      <vt:lpstr>Apresentação do PowerPoint</vt:lpstr>
      <vt:lpstr>Note que</vt:lpstr>
      <vt:lpstr>Comparações de rankings apenas em termos de desigualdade</vt:lpstr>
      <vt:lpstr>Apresentação do PowerPoint</vt:lpstr>
      <vt:lpstr>Comparações</vt:lpstr>
      <vt:lpstr>Apresentação do PowerPoint</vt:lpstr>
      <vt:lpstr>Exercício da aula passada</vt:lpstr>
      <vt:lpstr>Dados</vt:lpstr>
      <vt:lpstr>Apresentação do PowerPoint</vt:lpstr>
      <vt:lpstr>índices de desigualdade</vt:lpstr>
      <vt:lpstr>Apresentação do PowerPoint</vt:lpstr>
      <vt:lpstr>Apresentação do PowerPoint</vt:lpstr>
      <vt:lpstr>Leituras</vt:lpstr>
    </vt:vector>
  </TitlesOfParts>
  <Company>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Comparações de diferentes distribuições de renda</dc:title>
  <dc:creator>elaine</dc:creator>
  <cp:lastModifiedBy>Elaine</cp:lastModifiedBy>
  <cp:revision>53</cp:revision>
  <dcterms:created xsi:type="dcterms:W3CDTF">2015-05-20T21:19:29Z</dcterms:created>
  <dcterms:modified xsi:type="dcterms:W3CDTF">2015-05-28T19:54:46Z</dcterms:modified>
</cp:coreProperties>
</file>