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2A0173-9270-5C4D-8F3B-6405356E851E}" v="13" dt="2023-09-15T03:52:03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79CCD-7C87-9BBA-4C66-5A3D0802A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6A5B19-2E94-A70B-A8F2-28A886316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BD919B-177B-62EA-2286-BB7E69E6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C8AEA-FFCB-04B3-BB49-54A92779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A870C2-3FA7-2AFD-108C-15B0A1FA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406A7-BAB5-96BC-6182-D53418C10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88F421-88D3-DC8E-4C9F-E19EBB151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5ED45B-37FE-ABD4-7537-1CFF2309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3FFD79-7CE3-4FD2-7CBF-6F68F42B5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3E34BF-2BFC-131B-14C4-4D52CAED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58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B785AF-47BE-648C-D87B-1C2E9C0D7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36F646-21DA-93B5-A7C5-AC058C3A0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F97CFC-F429-0FA7-FCD0-D47FA4F6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499A21-F3BB-4D4E-4670-354A0794D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A784E1-888D-3361-B73D-5FF48A2C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25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201390-FB42-D8E0-C76C-BB329FA8D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41FCC3-CE35-98FB-BD5D-30611DE1B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E147D-BE07-B980-9D13-C6972FD2F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3443E5-4AC0-A33D-D982-9E97626D3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C4547E-766F-5C71-24FC-0A51118B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53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ACAF6-F911-1964-82CD-17FEB8E3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798C39-A110-C033-4C62-2D1058219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AD0276E-C0B6-0850-8284-12B7B0798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737CAF-506E-6219-CA06-3BE2AD68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58A4E0-869F-4685-9808-69438246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02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AFAA05-DB93-BC39-E52C-CFDDD29B9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7773F5-F59E-B9E0-0334-4E05D575B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FA5658-522D-63A4-3E4B-C3DBD7F85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1630A7-CDAC-8F5F-36CC-0B1ADEBC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42E094-FE26-B86E-6095-E0F7850D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876F61-E7CF-C737-A485-7A9DA503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9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BDD5D2-530F-8601-93D4-7BAEAEF1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0AB5DD1-9671-C04F-DF21-8E85E2973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F6F11A-2CF7-D812-3402-DCD8E82F7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50D1C60-252B-3BDB-9844-3CC41B1EC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E4AED68-D835-7E25-2BC2-9FB31E87E0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8C7C016-5DFF-FEEE-0220-6B844979B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AE07A4C-5FC1-B638-DEE1-65B231E6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FE3246-3D5D-33E3-36D4-35BF46264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950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1D4F7-4290-E121-D5E2-E72ABD09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67D7B-DD1D-CD9A-A180-C8181058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931A5B3-01A1-D757-5554-5DDCB1DE5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7932822-A926-76AE-3621-4A44ED11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97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94D932-C40B-DD08-9D5F-7F44741B8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F91597F-B090-AF9C-27A7-02C3A120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BC179F-4118-01BD-4A16-03220692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20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2B93B-B30F-558F-91D2-4BDAF9B3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6B4C1A-20AF-168C-999A-B6525A85F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D4AE0E8-ACE9-A203-2EDF-6F33B8FEB1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DEA343-8CE5-E518-8C1D-942571D6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24BC91-CC0F-C987-5E57-1485E791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6D277B-2C41-D099-4568-37157C29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36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23870-5E70-4600-83B7-EC699D425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DF84179-959A-E211-39ED-EFF267317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AFED55-6C84-68BB-B2DA-AF9361815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189804-277A-09C1-4895-2C0EF1516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957E87-2BA5-6053-4F16-F541F21D3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7350A6-B961-4310-D55C-AF4990451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61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69EAC3-4ED2-E65C-CB1E-975487289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FD2B09-58B6-4FDD-2EAD-F812C3FFE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6A7DD-48D3-6B4B-65B2-0559757AC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ED2E4-A0C6-4445-8839-6BFA338BE701}" type="datetimeFigureOut">
              <a:rPr lang="pt-BR" smtClean="0"/>
              <a:t>14/09/2023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08FD4B-1ACC-0580-A044-193DBF23A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546020-D553-C0F0-B898-6BF048D5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28DE2-F24D-43E3-AC8C-63B9B049E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10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D11D9-01E6-B512-AB05-303DC5B314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Como transformar negociações distributivas em integrativas? Estratégias que funcionam e não funcionam. </a:t>
            </a:r>
            <a:b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6A09D8-4E1C-50B5-19D4-DC5FE05A4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Professor Doutor Ruy Pereira Camilo Junior</a:t>
            </a:r>
          </a:p>
        </p:txBody>
      </p:sp>
    </p:spTree>
    <p:extLst>
      <p:ext uri="{BB962C8B-B14F-4D97-AF65-F5344CB8AC3E}">
        <p14:creationId xmlns:p14="http://schemas.microsoft.com/office/powerpoint/2010/main" val="309220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546EDB2-FFC4-2072-F575-C702182E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pt-BR" sz="3000"/>
              <a:t>Por que negociações integrativas são melhores (sempre que possíveis)?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58B42-E177-276F-31AF-23DF7E9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pPr marL="0" indent="0">
              <a:buNone/>
            </a:pPr>
            <a:r>
              <a:rPr lang="pt-BR" sz="1800" dirty="0"/>
              <a:t>Criação de valor para ambas as partes, até a fronteira de Pareto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Fazendo a negociação se mover no sentido nordeste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Para melhor, fazer reavaliação após acordo.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3567FE9-E8C5-D447-AC85-3BF46955FB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5" r="2267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7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448808-9DF7-0346-B7B9-BFDFA4280B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3112" b="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46EDB2-FFC4-2072-F575-C702182E6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BR" sz="5000">
                <a:solidFill>
                  <a:schemeClr val="bg1"/>
                </a:solidFill>
              </a:rPr>
              <a:t>Por que negociações integrativas são melhores (sempre que possíveis)?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858B42-E177-276F-31AF-23DF7E9E3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pt-BR" sz="2000" dirty="0" err="1">
                <a:solidFill>
                  <a:schemeClr val="bg1"/>
                </a:solidFill>
              </a:rPr>
              <a:t>Rapport</a:t>
            </a:r>
            <a:r>
              <a:rPr lang="pt-BR" sz="2000" dirty="0">
                <a:solidFill>
                  <a:schemeClr val="bg1"/>
                </a:solidFill>
              </a:rPr>
              <a:t>:  Compra de máscaras para </a:t>
            </a:r>
            <a:r>
              <a:rPr lang="pt-BR" sz="2000" dirty="0" err="1">
                <a:solidFill>
                  <a:schemeClr val="bg1"/>
                </a:solidFill>
              </a:rPr>
              <a:t>Covid</a:t>
            </a:r>
            <a:r>
              <a:rPr lang="pt-BR" sz="2000" dirty="0">
                <a:solidFill>
                  <a:schemeClr val="bg1"/>
                </a:solidFill>
              </a:rPr>
              <a:t> na China</a:t>
            </a:r>
          </a:p>
          <a:p>
            <a:pPr marL="0" indent="0">
              <a:buNone/>
            </a:pPr>
            <a:endParaRPr lang="pt-B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5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D334B1-5C22-E147-B8CC-C2403BC3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pt-BR" sz="2600"/>
              <a:t>Negociações integrativas são possíveis porque as pessoas têm gostos diferentes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AF3733-EE4F-F009-BCEF-1C73A1A53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 err="1"/>
              <a:t>Pessoas</a:t>
            </a:r>
            <a:r>
              <a:rPr lang="en-US" sz="1800" dirty="0"/>
              <a:t> </a:t>
            </a:r>
            <a:r>
              <a:rPr lang="en-US" sz="1800" dirty="0" err="1"/>
              <a:t>têm</a:t>
            </a:r>
            <a:r>
              <a:rPr lang="en-US" sz="1800" dirty="0"/>
              <a:t> </a:t>
            </a:r>
            <a:r>
              <a:rPr lang="en-US" sz="1800" dirty="0" err="1"/>
              <a:t>diferentes</a:t>
            </a:r>
            <a:r>
              <a:rPr lang="en-US" sz="1800" dirty="0"/>
              <a:t>:</a:t>
            </a:r>
          </a:p>
          <a:p>
            <a:pPr marL="342900" indent="-342900">
              <a:buAutoNum type="alphaLcParenR"/>
            </a:pPr>
            <a:r>
              <a:rPr lang="en-US" sz="1800" dirty="0" err="1"/>
              <a:t>Avaliações</a:t>
            </a:r>
            <a:r>
              <a:rPr lang="en-US" sz="1800" dirty="0"/>
              <a:t> </a:t>
            </a:r>
          </a:p>
          <a:p>
            <a:pPr marL="342900" indent="-342900">
              <a:buAutoNum type="alphaLcParenR"/>
            </a:pPr>
            <a:r>
              <a:rPr lang="en-US" sz="1800" dirty="0" err="1"/>
              <a:t>Expectativas</a:t>
            </a:r>
            <a:r>
              <a:rPr lang="en-US" sz="1800" dirty="0"/>
              <a:t> </a:t>
            </a:r>
            <a:r>
              <a:rPr lang="en-US" sz="1800" dirty="0" err="1"/>
              <a:t>quanto</a:t>
            </a:r>
            <a:r>
              <a:rPr lang="en-US" sz="1800" dirty="0"/>
              <a:t> a </a:t>
            </a:r>
            <a:r>
              <a:rPr lang="en-US" sz="1800" dirty="0" err="1"/>
              <a:t>eventos</a:t>
            </a:r>
            <a:r>
              <a:rPr lang="en-US" sz="1800" dirty="0"/>
              <a:t> </a:t>
            </a:r>
            <a:r>
              <a:rPr lang="en-US" sz="1800" dirty="0" err="1"/>
              <a:t>incertos</a:t>
            </a:r>
            <a:endParaRPr lang="en-US" sz="1800" dirty="0"/>
          </a:p>
          <a:p>
            <a:pPr marL="342900" indent="-342900">
              <a:buAutoNum type="alphaLcParenR"/>
            </a:pPr>
            <a:r>
              <a:rPr lang="en-US" sz="1800" dirty="0" err="1"/>
              <a:t>Atitudes</a:t>
            </a:r>
            <a:r>
              <a:rPr lang="en-US" sz="1800" dirty="0"/>
              <a:t> </a:t>
            </a:r>
            <a:r>
              <a:rPr lang="en-US" sz="1800" dirty="0" err="1"/>
              <a:t>frente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Risco</a:t>
            </a:r>
            <a:endParaRPr lang="en-US" sz="1800" dirty="0"/>
          </a:p>
          <a:p>
            <a:pPr marL="342900" indent="-342900">
              <a:buAutoNum type="alphaLcParenR"/>
            </a:pPr>
            <a:r>
              <a:rPr lang="en-US" sz="1800" dirty="0" err="1"/>
              <a:t>Preferências</a:t>
            </a:r>
            <a:r>
              <a:rPr lang="en-US" sz="1800" dirty="0"/>
              <a:t> </a:t>
            </a:r>
            <a:r>
              <a:rPr lang="en-US" sz="1800" dirty="0" err="1"/>
              <a:t>temporais</a:t>
            </a:r>
            <a:endParaRPr lang="en-US" sz="1800" dirty="0"/>
          </a:p>
          <a:p>
            <a:pPr marL="342900" indent="-342900">
              <a:buAutoNum type="alphaLcParenR"/>
            </a:pPr>
            <a:r>
              <a:rPr lang="en-US" sz="1800" dirty="0" err="1"/>
              <a:t>Capacidades</a:t>
            </a:r>
            <a:r>
              <a:rPr lang="en-US" sz="1800" dirty="0"/>
              <a:t> e </a:t>
            </a:r>
            <a:r>
              <a:rPr lang="en-US" sz="1800" dirty="0" err="1"/>
              <a:t>gostos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QUANTO MAIS ASSUNTOS TROUXERMOS PARA A MESA, MAIS PROVÁVEL FICA A COMBINAÇAO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E2289C7-9F7F-4544-9814-CCAD72BE12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15" r="23622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76FC699-F8E4-F944-AA4D-72809302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pt-BR" sz="4800"/>
              <a:t>Passo a passo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5C9B09-60B8-C24C-8E0A-F5FD10972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endParaRPr lang="pt-BR" sz="1800" dirty="0"/>
          </a:p>
          <a:p>
            <a:pPr marL="514350" indent="-514350">
              <a:buAutoNum type="arabicParenR"/>
            </a:pPr>
            <a:endParaRPr lang="pt-BR" sz="1800" dirty="0"/>
          </a:p>
          <a:p>
            <a:pPr marL="514350" indent="-514350">
              <a:buAutoNum type="arabicParenR"/>
            </a:pPr>
            <a:r>
              <a:rPr lang="pt-BR" sz="1800" dirty="0"/>
              <a:t>Identificar os problemas e interesses (o que exige escuta ativa e perguntas abertas).</a:t>
            </a:r>
          </a:p>
          <a:p>
            <a:pPr marL="514350" indent="-514350">
              <a:buAutoNum type="arabicParenR"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Por que quer vender a casa na planta?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875E3CA-30CA-1A46-9B6E-DC5B7D14E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00" r="6426" b="-2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3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4C84F9-6ED4-884B-B43F-2236CFD04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5400" dirty="0"/>
              <a:t>Construindo alternativas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677377-DB3F-4746-891F-ACC63FC11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>
                <a:latin typeface="tipobrasil_rounded400_regular"/>
              </a:rPr>
              <a:t>A PAZ DO CONDOR</a:t>
            </a:r>
          </a:p>
          <a:p>
            <a:pPr marL="0" indent="0">
              <a:buNone/>
            </a:pPr>
            <a:endParaRPr lang="pt-BR" sz="1700" dirty="0">
              <a:latin typeface="tipobrasil_rounded400_regular"/>
            </a:endParaRPr>
          </a:p>
          <a:p>
            <a:r>
              <a:rPr lang="pt-BR" sz="1700" b="0" i="0" dirty="0">
                <a:effectLst/>
                <a:latin typeface="tipobrasil_rounded400_regular"/>
              </a:rPr>
              <a:t>Transformação da área disputada, de 78 quilômetros de extensão, ao longo da fronteira em dois parques ecológicos, patrulhadas por guardas florestais, e não militares</a:t>
            </a:r>
          </a:p>
          <a:p>
            <a:r>
              <a:rPr lang="pt-BR" sz="1700" b="0" i="0" dirty="0">
                <a:effectLst/>
                <a:latin typeface="tipobrasil_rounded400_regular"/>
              </a:rPr>
              <a:t>Pelo acordo, o Peru tem soberania na região, mas o Equador tem direito a 1 quilômetro quadrado dentro dessa área, sob o título de propriedade privada. </a:t>
            </a:r>
          </a:p>
          <a:p>
            <a:endParaRPr lang="pt-BR" sz="1700" b="0" i="0" dirty="0">
              <a:effectLst/>
              <a:latin typeface="tipobrasil_rounded400_regular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CDD8014-BF88-094A-ABD9-806AC9E80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83" r="1935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2852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3392E-7958-924E-B3BB-1E49E637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Construindo alternativas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F22003-DFFC-6740-95E3-B568AAC9F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Diferenças de expectativas ou riscos: prevendo </a:t>
            </a:r>
            <a:r>
              <a:rPr lang="pt-BR" dirty="0" err="1"/>
              <a:t>earn-outs</a:t>
            </a:r>
            <a:r>
              <a:rPr lang="pt-BR" dirty="0"/>
              <a:t> (pagamentos contingentes) em M &amp; A.</a:t>
            </a:r>
          </a:p>
          <a:p>
            <a:endParaRPr lang="pt-BR" dirty="0"/>
          </a:p>
          <a:p>
            <a:r>
              <a:rPr lang="pt-BR" dirty="0"/>
              <a:t>Diferenças de preferências temporais: credor trabalhista faz grandes descontos para receber antes.</a:t>
            </a:r>
          </a:p>
          <a:p>
            <a:endParaRPr lang="pt-BR" dirty="0"/>
          </a:p>
          <a:p>
            <a:r>
              <a:rPr lang="pt-BR" dirty="0"/>
              <a:t>Renegociando contratos de partido com cliente (e excluindo tarefas que não te agradam)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Importância do brainstorming para criar alternativas.</a:t>
            </a:r>
          </a:p>
        </p:txBody>
      </p:sp>
    </p:spTree>
    <p:extLst>
      <p:ext uri="{BB962C8B-B14F-4D97-AF65-F5344CB8AC3E}">
        <p14:creationId xmlns:p14="http://schemas.microsoft.com/office/powerpoint/2010/main" val="3107076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9E9F97-33F7-C04D-8EB8-4CB72254A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966" y="905011"/>
            <a:ext cx="3629555" cy="1889135"/>
          </a:xfrm>
        </p:spPr>
        <p:txBody>
          <a:bodyPr anchor="b">
            <a:normAutofit/>
          </a:bodyPr>
          <a:lstStyle/>
          <a:p>
            <a:r>
              <a:rPr lang="pt-BR" sz="3000"/>
              <a:t>Coloque-se no lugar e na perspectiva da outra parte para entender melhor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83CE5A-B311-A649-BA23-ECE61E556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/>
              <a:t>O caso dos panfletos da Campanha de Theodore Roosevelt em 1912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FDE978-602A-9343-91F3-75D157EEC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158" b="-1"/>
          <a:stretch/>
        </p:blipFill>
        <p:spPr>
          <a:xfrm>
            <a:off x="5359151" y="895610"/>
            <a:ext cx="6107166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666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5DFEBCE2E50B4B8EF365B1600A6302" ma:contentTypeVersion="16" ma:contentTypeDescription="Crie um novo documento." ma:contentTypeScope="" ma:versionID="66f9a464c5f8b2bbfe198461755c292d">
  <xsd:schema xmlns:xsd="http://www.w3.org/2001/XMLSchema" xmlns:xs="http://www.w3.org/2001/XMLSchema" xmlns:p="http://schemas.microsoft.com/office/2006/metadata/properties" xmlns:ns2="4c414ac8-549e-4ca5-81e3-16b3f3eb5c24" xmlns:ns3="ebba5f7d-3b76-4a58-9735-74f0064eafba" targetNamespace="http://schemas.microsoft.com/office/2006/metadata/properties" ma:root="true" ma:fieldsID="039b16e6fac43b79a128687017738e6c" ns2:_="" ns3:_="">
    <xsd:import namespace="4c414ac8-549e-4ca5-81e3-16b3f3eb5c24"/>
    <xsd:import namespace="ebba5f7d-3b76-4a58-9735-74f0064eaf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14ac8-549e-4ca5-81e3-16b3f3eb5c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eb74ff96-4672-4cf9-94f6-964b0040e3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a5f7d-3b76-4a58-9735-74f0064eafb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f9f65b9-77c0-44a2-867b-74e860691405}" ma:internalName="TaxCatchAll" ma:showField="CatchAllData" ma:web="ebba5f7d-3b76-4a58-9735-74f0064eaf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414ac8-549e-4ca5-81e3-16b3f3eb5c24">
      <Terms xmlns="http://schemas.microsoft.com/office/infopath/2007/PartnerControls"/>
    </lcf76f155ced4ddcb4097134ff3c332f>
    <TaxCatchAll xmlns="ebba5f7d-3b76-4a58-9735-74f0064eafba" xsi:nil="true"/>
  </documentManagement>
</p:properties>
</file>

<file path=customXml/itemProps1.xml><?xml version="1.0" encoding="utf-8"?>
<ds:datastoreItem xmlns:ds="http://schemas.openxmlformats.org/officeDocument/2006/customXml" ds:itemID="{0FEC7CC0-1E9F-49D5-AE0D-B3C7C8548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414ac8-549e-4ca5-81e3-16b3f3eb5c24"/>
    <ds:schemaRef ds:uri="ebba5f7d-3b76-4a58-9735-74f0064ea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9E3E8-DC16-4007-A567-503C0F3903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9EC92-02B2-4705-BFD7-F73452196B7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4c414ac8-549e-4ca5-81e3-16b3f3eb5c24"/>
    <ds:schemaRef ds:uri="ebba5f7d-3b76-4a58-9735-74f0064eafb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292</Words>
  <Application>Microsoft Macintosh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tipobrasil_rounded400_regular</vt:lpstr>
      <vt:lpstr>Tema do Office</vt:lpstr>
      <vt:lpstr>Como transformar negociações distributivas em integrativas? Estratégias que funcionam e não funcionam.  </vt:lpstr>
      <vt:lpstr>Por que negociações integrativas são melhores (sempre que possíveis)?</vt:lpstr>
      <vt:lpstr>Por que negociações integrativas são melhores (sempre que possíveis)?</vt:lpstr>
      <vt:lpstr>Negociações integrativas são possíveis porque as pessoas têm gostos diferentes</vt:lpstr>
      <vt:lpstr>Passo a passo</vt:lpstr>
      <vt:lpstr>Construindo alternativas</vt:lpstr>
      <vt:lpstr>Construindo alternativas</vt:lpstr>
      <vt:lpstr>Coloque-se no lugar e na perspectiva da outra parte para entender melhor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transformar negociações distributivas em integrativas? Estratégias que funcionam e não funcionam.  </dc:title>
  <dc:creator>Ruy Pereira Camilo Junior</dc:creator>
  <cp:lastModifiedBy>Ruy Camilo</cp:lastModifiedBy>
  <cp:revision>1</cp:revision>
  <dcterms:created xsi:type="dcterms:W3CDTF">2023-09-15T03:52:10Z</dcterms:created>
  <dcterms:modified xsi:type="dcterms:W3CDTF">2023-09-15T03:56:48Z</dcterms:modified>
</cp:coreProperties>
</file>