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100" d="100"/>
          <a:sy n="100" d="100"/>
        </p:scale>
        <p:origin x="-72" y="63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t-BR" smtClean="0"/>
              <a:t>Clique para editar o título mestre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pPr/>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509A250-FF31-4206-8172-F9D3106AACB1}" type="datetimeFigureOut">
              <a:rPr lang="en-US" dirty="0"/>
              <a:pPr/>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t-BR" smtClean="0"/>
              <a:t>Clique para editar o título mestre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509A250-FF31-4206-8172-F9D3106AACB1}" type="datetimeFigureOut">
              <a:rPr lang="en-US" dirty="0"/>
              <a:pPr/>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t-BR" smtClean="0"/>
              <a:t>Clique para editar o título mestre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t-BR" smtClean="0"/>
              <a:t>Clique para editar o texto mestre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509A250-FF31-4206-8172-F9D3106AACB1}" type="datetimeFigureOut">
              <a:rPr lang="en-US" dirty="0"/>
              <a:pPr/>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509A250-FF31-4206-8172-F9D3106AACB1}" type="datetimeFigureOut">
              <a:rPr lang="en-US" dirty="0"/>
              <a:pPr/>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smtClean="0"/>
              <a:t>Clique para editar o título mestre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9/25/2018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smtClean="0"/>
              <a:t>Clique para editar o título mestre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9/25/2018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nchorCtr="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pPr/>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9796027F-7875-4030-9381-8BD8C4F21935}" type="datetimeFigureOut">
              <a:rPr lang="en-US" dirty="0"/>
              <a:pPr/>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pPr/>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pPr/>
              <a:t>9/25/2018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pPr/>
              <a:t>9/25/2018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9/25/2018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7" name="Date Placeholder 4"/>
          <p:cNvSpPr>
            <a:spLocks noGrp="1"/>
          </p:cNvSpPr>
          <p:nvPr>
            <p:ph type="dt" sz="half" idx="10"/>
          </p:nvPr>
        </p:nvSpPr>
        <p:spPr/>
        <p:txBody>
          <a:bodyPr/>
          <a:lstStyle/>
          <a:p>
            <a:fld id="{4509A250-FF31-4206-8172-F9D3106AACB1}" type="datetimeFigureOut">
              <a:rPr lang="en-US" dirty="0"/>
              <a:pPr/>
              <a:t>9/25/2018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509A250-FF31-4206-8172-F9D3106AACB1}" type="datetimeFigureOut">
              <a:rPr lang="en-US" dirty="0"/>
              <a:pPr/>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pPr/>
              <a:t>9/25/2018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54955" y="93518"/>
            <a:ext cx="8825658" cy="3210791"/>
          </a:xfrm>
        </p:spPr>
        <p:txBody>
          <a:bodyPr/>
          <a:lstStyle/>
          <a:p>
            <a:r>
              <a:rPr lang="pt-BR" sz="4000" dirty="0" smtClean="0"/>
              <a:t>TRABALHAR COM MÚSICA NO INTERIOR DO BRASIL: REFLEXÕES INICIAIS SOBRE ENTRADA NO CAMPO E MÉTODO </a:t>
            </a:r>
            <a:endParaRPr lang="pt-BR" sz="4000" dirty="0"/>
          </a:p>
        </p:txBody>
      </p:sp>
      <p:sp>
        <p:nvSpPr>
          <p:cNvPr id="3" name="Subtítulo 2"/>
          <p:cNvSpPr>
            <a:spLocks noGrp="1"/>
          </p:cNvSpPr>
          <p:nvPr>
            <p:ph type="subTitle" idx="1"/>
          </p:nvPr>
        </p:nvSpPr>
        <p:spPr>
          <a:xfrm>
            <a:off x="1154955" y="3904542"/>
            <a:ext cx="8825658" cy="1374039"/>
          </a:xfrm>
        </p:spPr>
        <p:txBody>
          <a:bodyPr>
            <a:normAutofit/>
          </a:bodyPr>
          <a:lstStyle/>
          <a:p>
            <a:r>
              <a:rPr lang="pt-BR" dirty="0" smtClean="0"/>
              <a:t>Introdução à ETNOMUSICOLOGIA</a:t>
            </a:r>
          </a:p>
          <a:p>
            <a:r>
              <a:rPr lang="pt-BR" dirty="0" smtClean="0"/>
              <a:t>Professor: MARCOS </a:t>
            </a:r>
            <a:r>
              <a:rPr lang="pt-BR" dirty="0" err="1" smtClean="0"/>
              <a:t>CâMARA</a:t>
            </a:r>
            <a:endParaRPr lang="pt-BR" dirty="0"/>
          </a:p>
        </p:txBody>
      </p:sp>
    </p:spTree>
    <p:extLst>
      <p:ext uri="{BB962C8B-B14F-4D97-AF65-F5344CB8AC3E}">
        <p14:creationId xmlns:p14="http://schemas.microsoft.com/office/powerpoint/2010/main" xmlns="" val="2005790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Introdução</a:t>
            </a:r>
            <a:endParaRPr lang="pt-BR" dirty="0"/>
          </a:p>
        </p:txBody>
      </p:sp>
      <p:sp>
        <p:nvSpPr>
          <p:cNvPr id="5" name="Espaço Reservado para Conteúdo 4"/>
          <p:cNvSpPr>
            <a:spLocks noGrp="1"/>
          </p:cNvSpPr>
          <p:nvPr>
            <p:ph idx="1"/>
          </p:nvPr>
        </p:nvSpPr>
        <p:spPr>
          <a:xfrm>
            <a:off x="1103312" y="1047750"/>
            <a:ext cx="8946541" cy="5810250"/>
          </a:xfrm>
        </p:spPr>
        <p:txBody>
          <a:bodyPr>
            <a:normAutofit fontScale="70000" lnSpcReduction="20000"/>
          </a:bodyPr>
          <a:lstStyle/>
          <a:p>
            <a:endParaRPr lang="pt-BR" dirty="0" smtClean="0"/>
          </a:p>
          <a:p>
            <a:r>
              <a:rPr lang="pt-BR" sz="2600" dirty="0" smtClean="0"/>
              <a:t>Júlio César Silva </a:t>
            </a:r>
            <a:r>
              <a:rPr lang="pt-BR" sz="2600" dirty="0" err="1" smtClean="0"/>
              <a:t>Erthal</a:t>
            </a:r>
            <a:r>
              <a:rPr lang="pt-BR" sz="2600" dirty="0" smtClean="0"/>
              <a:t> , Universidade Federal do Estado do Rio de Janeiro (UNIRIO).</a:t>
            </a:r>
          </a:p>
          <a:p>
            <a:pPr lvl="0"/>
            <a:r>
              <a:rPr lang="pt-BR" sz="2600" dirty="0" smtClean="0"/>
              <a:t>Cinco anos tocando na noite carioca, entre 2002 e 2007, acabou se mudando, por uma série de razões, para Londrina. Seu primeiro campo de trabalho foi sendo performance no mundo das cerimônias de casamento, e com o decorrer do tempo foi fazendo com que  tivesse de reorientar suas escolhas e buscar novas competências musicais em grupos de reggae, música </a:t>
            </a:r>
            <a:r>
              <a:rPr lang="pt-BR" sz="2600" dirty="0" err="1" smtClean="0"/>
              <a:t>folk</a:t>
            </a:r>
            <a:r>
              <a:rPr lang="pt-BR" sz="2600" dirty="0" smtClean="0"/>
              <a:t> (releitura moderna e mais contemporânea para músicas tradicionais), pagode etc. </a:t>
            </a:r>
          </a:p>
          <a:p>
            <a:r>
              <a:rPr lang="pt-BR" sz="2600" dirty="0" smtClean="0"/>
              <a:t>A proposta do trabalho foi iniciar uma pesquisa etnográfica de doutorado com cantores e instrumentistas que atuam profissionalmente em Londrina, cidade localizada do norte no Paraná, para construir  uma reflexão sobre as condições de trabalho com música na cidade, por meio de um encontro (ou processo) epistêmico, onde “os pesquisadores e os participantes representativos da situação ou do problema estão envolvidos de modo cooperativo ou participativo” (</a:t>
            </a:r>
            <a:r>
              <a:rPr lang="pt-BR" sz="2600" dirty="0" err="1" smtClean="0"/>
              <a:t>Thiollent</a:t>
            </a:r>
            <a:r>
              <a:rPr lang="pt-BR" sz="2600" dirty="0" smtClean="0"/>
              <a:t>, 2008, p.16).</a:t>
            </a:r>
          </a:p>
          <a:p>
            <a:pPr lvl="0"/>
            <a:r>
              <a:rPr lang="pt-BR" sz="2600" dirty="0" smtClean="0"/>
              <a:t>Foi baseado a  pesquisa sobre temas como: gerenciamento de carreira, realização profissional, tensões entre tocar música comercial e música autoral etc. </a:t>
            </a:r>
          </a:p>
        </p:txBody>
      </p:sp>
    </p:spTree>
    <p:extLst>
      <p:ext uri="{BB962C8B-B14F-4D97-AF65-F5344CB8AC3E}">
        <p14:creationId xmlns:p14="http://schemas.microsoft.com/office/powerpoint/2010/main" xmlns="" val="2388040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RELATO</a:t>
            </a:r>
            <a:endParaRPr lang="pt-BR" dirty="0"/>
          </a:p>
        </p:txBody>
      </p:sp>
      <p:sp>
        <p:nvSpPr>
          <p:cNvPr id="3" name="Espaço Reservado para Conteúdo 2"/>
          <p:cNvSpPr>
            <a:spLocks noGrp="1"/>
          </p:cNvSpPr>
          <p:nvPr>
            <p:ph idx="1"/>
          </p:nvPr>
        </p:nvSpPr>
        <p:spPr>
          <a:xfrm>
            <a:off x="1103312" y="1319646"/>
            <a:ext cx="8946541" cy="5237018"/>
          </a:xfrm>
        </p:spPr>
        <p:txBody>
          <a:bodyPr>
            <a:normAutofit/>
          </a:bodyPr>
          <a:lstStyle/>
          <a:p>
            <a:r>
              <a:rPr lang="pt-BR" dirty="0" smtClean="0"/>
              <a:t>Por haver poucos espaços para a performance nas cidades menores, os instrumentistas profissionais locais acabam não se especializando na prática de um determinado segmento musical, visto que precisam transitar por tantos palcos (e respectivos gêneros musicais tocados nestes ambientes) quanto forem </a:t>
            </a:r>
            <a:r>
              <a:rPr lang="pt-BR" dirty="0" smtClean="0"/>
              <a:t>necessários.</a:t>
            </a:r>
            <a:endParaRPr lang="pt-BR" dirty="0" smtClean="0"/>
          </a:p>
          <a:p>
            <a:pPr lvl="0"/>
            <a:endParaRPr lang="pt-BR" dirty="0" smtClean="0"/>
          </a:p>
          <a:p>
            <a:endParaRPr lang="pt-BR" dirty="0"/>
          </a:p>
          <a:p>
            <a:pPr marL="0" indent="0">
              <a:buNone/>
            </a:pPr>
            <a:endParaRPr lang="pt-BR" dirty="0"/>
          </a:p>
        </p:txBody>
      </p:sp>
    </p:spTree>
    <p:extLst>
      <p:ext uri="{BB962C8B-B14F-4D97-AF65-F5344CB8AC3E}">
        <p14:creationId xmlns:p14="http://schemas.microsoft.com/office/powerpoint/2010/main" xmlns="" val="2971382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TRABALHO DE CAMPO</a:t>
            </a:r>
            <a:endParaRPr lang="pt-BR" dirty="0"/>
          </a:p>
        </p:txBody>
      </p:sp>
      <p:sp>
        <p:nvSpPr>
          <p:cNvPr id="3" name="Espaço Reservado para Conteúdo 2"/>
          <p:cNvSpPr>
            <a:spLocks noGrp="1"/>
          </p:cNvSpPr>
          <p:nvPr>
            <p:ph idx="1"/>
          </p:nvPr>
        </p:nvSpPr>
        <p:spPr>
          <a:xfrm>
            <a:off x="1103312" y="1475509"/>
            <a:ext cx="8946541" cy="9220906"/>
          </a:xfrm>
        </p:spPr>
        <p:txBody>
          <a:bodyPr/>
          <a:lstStyle/>
          <a:p>
            <a:pPr marL="0" indent="0"/>
            <a:r>
              <a:rPr lang="pt-BR" dirty="0" smtClean="0"/>
              <a:t>Perguntas foram direcionadas para músicos que se reconhecem e são reconhecidos publicamente como profissionais da área na cidade, sendo muito deles trabalhadores </a:t>
            </a:r>
            <a:r>
              <a:rPr lang="pt-BR" dirty="0" err="1" smtClean="0"/>
              <a:t>freelance</a:t>
            </a:r>
            <a:r>
              <a:rPr lang="pt-BR" dirty="0" smtClean="0"/>
              <a:t>, ou seja, autônomos, sem vínculo empregatício.</a:t>
            </a:r>
          </a:p>
          <a:p>
            <a:pPr marL="0" lvl="0" indent="0">
              <a:buNone/>
            </a:pPr>
            <a:r>
              <a:rPr lang="pt-BR" dirty="0" smtClean="0"/>
              <a:t>OBS: Por ora, fiquemos com o senso comum, onde se diz que o profissional da música é aquele que “vive de música”.</a:t>
            </a:r>
          </a:p>
          <a:p>
            <a:pPr marL="0" lvl="0" indent="0"/>
            <a:r>
              <a:rPr lang="pt-BR" dirty="0" smtClean="0"/>
              <a:t>4 PARTICIPANTES : </a:t>
            </a:r>
          </a:p>
          <a:p>
            <a:pPr marL="0" lvl="0" indent="0">
              <a:buNone/>
            </a:pPr>
            <a:r>
              <a:rPr lang="pt-BR" dirty="0" smtClean="0"/>
              <a:t>Numero 1: licenciado em música e técnico em processamento de dados (este sem exercer).</a:t>
            </a:r>
          </a:p>
          <a:p>
            <a:pPr marL="0" lvl="0" indent="0">
              <a:buNone/>
            </a:pPr>
            <a:r>
              <a:rPr lang="pt-BR" dirty="0" smtClean="0"/>
              <a:t>Número 2: doutor em Ciências Sociais, mestre em Musicologia e licenciando em Música. </a:t>
            </a:r>
          </a:p>
          <a:p>
            <a:pPr marL="0" lvl="0" indent="0">
              <a:buNone/>
            </a:pPr>
            <a:r>
              <a:rPr lang="pt-BR" dirty="0" smtClean="0"/>
              <a:t>Número 3: é graduado em Gastronomia, mas não exerce a profissão </a:t>
            </a:r>
          </a:p>
          <a:p>
            <a:pPr marL="0" lvl="0" indent="0">
              <a:buNone/>
            </a:pPr>
            <a:r>
              <a:rPr lang="pt-BR" dirty="0" smtClean="0"/>
              <a:t>Número 4: compositor e também trabalha como ator.</a:t>
            </a:r>
          </a:p>
          <a:p>
            <a:pPr marL="0" indent="0"/>
            <a:endParaRPr lang="pt-BR" dirty="0" smtClean="0"/>
          </a:p>
          <a:p>
            <a:pPr marL="0" indent="0">
              <a:buNone/>
            </a:pPr>
            <a:endParaRPr lang="pt-BR" dirty="0" smtClean="0"/>
          </a:p>
          <a:p>
            <a:endParaRPr lang="pt-BR" dirty="0" smtClean="0"/>
          </a:p>
          <a:p>
            <a:endParaRPr lang="pt-BR" dirty="0"/>
          </a:p>
          <a:p>
            <a:endParaRPr lang="pt-BR" dirty="0" smtClean="0"/>
          </a:p>
          <a:p>
            <a:endParaRPr lang="pt-BR" dirty="0"/>
          </a:p>
          <a:p>
            <a:endParaRPr lang="pt-BR" dirty="0" smtClean="0"/>
          </a:p>
          <a:p>
            <a:endParaRPr lang="pt-BR" dirty="0"/>
          </a:p>
        </p:txBody>
      </p:sp>
    </p:spTree>
    <p:extLst>
      <p:ext uri="{BB962C8B-B14F-4D97-AF65-F5344CB8AC3E}">
        <p14:creationId xmlns:p14="http://schemas.microsoft.com/office/powerpoint/2010/main" xmlns="" val="571147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25329" y="286462"/>
            <a:ext cx="9404723" cy="6571537"/>
          </a:xfrm>
        </p:spPr>
        <p:txBody>
          <a:bodyPr/>
          <a:lstStyle/>
          <a:p>
            <a:pPr marL="0" lvl="0" indent="0"/>
            <a:r>
              <a:rPr lang="pt-BR" sz="2400" dirty="0" smtClean="0"/>
              <a:t>01) Além de tocar, você realiza outra atividade profissional no campo da música? E fora da música? Qual/quais?;</a:t>
            </a:r>
            <a:br>
              <a:rPr lang="pt-BR" sz="2400" dirty="0" smtClean="0"/>
            </a:br>
            <a:r>
              <a:rPr lang="pt-BR" sz="2400" dirty="0" smtClean="0"/>
              <a:t> 02) Fale um pouco sobre a sua formação musical; </a:t>
            </a:r>
            <a:br>
              <a:rPr lang="pt-BR" sz="2400" dirty="0" smtClean="0"/>
            </a:br>
            <a:r>
              <a:rPr lang="pt-BR" sz="2400" dirty="0" smtClean="0"/>
              <a:t>03) Quando foi que você começou a trabalhar com música? Quais lembranças você tem dessa época?;</a:t>
            </a:r>
            <a:br>
              <a:rPr lang="pt-BR" sz="2400" dirty="0" smtClean="0"/>
            </a:br>
            <a:r>
              <a:rPr lang="pt-BR" sz="2400" dirty="0" smtClean="0"/>
              <a:t> 04) E em Londrina: quando você começou a tocar profissionalmente? Como foi esse começo aqui?; </a:t>
            </a:r>
            <a:br>
              <a:rPr lang="pt-BR" sz="2400" dirty="0" smtClean="0"/>
            </a:br>
            <a:r>
              <a:rPr lang="pt-BR" sz="2400" dirty="0" smtClean="0"/>
              <a:t>05) Como você tem administrado sua carreira como músico profissional?; </a:t>
            </a:r>
            <a:br>
              <a:rPr lang="pt-BR" sz="2400" dirty="0" smtClean="0"/>
            </a:br>
            <a:r>
              <a:rPr lang="pt-BR" sz="2400" dirty="0" smtClean="0"/>
              <a:t>06) Em termos profissionais, que planos você tem para médio e longo prazo?;</a:t>
            </a:r>
            <a:br>
              <a:rPr lang="pt-BR" sz="2400" dirty="0" smtClean="0"/>
            </a:br>
            <a:r>
              <a:rPr lang="pt-BR" sz="2400" dirty="0" smtClean="0"/>
              <a:t> 07) O que você pensa do trabalho musical em Londrina? Como é trabalhar com música nesta cidade? </a:t>
            </a:r>
            <a:br>
              <a:rPr lang="pt-BR" sz="2400" dirty="0" smtClean="0"/>
            </a:br>
            <a:r>
              <a:rPr lang="pt-BR" sz="2400" dirty="0" smtClean="0"/>
              <a:t> 08) Como você compara as características de trabalhar com música aqui e trabalhar com música em outras cidades?</a:t>
            </a:r>
            <a:br>
              <a:rPr lang="pt-BR" sz="2400" dirty="0" smtClean="0"/>
            </a:br>
            <a:endParaRPr lang="pt-BR" sz="2400" dirty="0"/>
          </a:p>
        </p:txBody>
      </p:sp>
    </p:spTree>
    <p:extLst>
      <p:ext uri="{BB962C8B-B14F-4D97-AF65-F5344CB8AC3E}">
        <p14:creationId xmlns:p14="http://schemas.microsoft.com/office/powerpoint/2010/main" xmlns="" val="3398072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MATERIAL COLIDO</a:t>
            </a:r>
            <a:endParaRPr lang="pt-BR" dirty="0"/>
          </a:p>
        </p:txBody>
      </p:sp>
      <p:sp>
        <p:nvSpPr>
          <p:cNvPr id="4" name="Espaço Reservado para Conteúdo 3"/>
          <p:cNvSpPr>
            <a:spLocks noGrp="1"/>
          </p:cNvSpPr>
          <p:nvPr>
            <p:ph idx="1"/>
          </p:nvPr>
        </p:nvSpPr>
        <p:spPr>
          <a:xfrm>
            <a:off x="976745" y="1584816"/>
            <a:ext cx="8730208" cy="4897581"/>
          </a:xfrm>
        </p:spPr>
        <p:txBody>
          <a:bodyPr>
            <a:normAutofit/>
          </a:bodyPr>
          <a:lstStyle/>
          <a:p>
            <a:r>
              <a:rPr lang="pt-BR" dirty="0" smtClean="0"/>
              <a:t>Mais do que apenas atuar no palco, os músicos acabam “se virando de todas as maneiras possíveis” para gerir suas carreiras. Para eles, o “se virar” significa não só tocar em eventos, mas também compor, participar de editais etc. O músico instrumentista profissional, além do domínio do instrumento, tem de ter conhecimento técnico sobre tudo o que envolve o espetáculo, como som, luz, cenário etc. Além disso, tem de gerir a própria carreira, fazer sua própria produção...</a:t>
            </a:r>
          </a:p>
          <a:p>
            <a:pPr lvl="0"/>
            <a:r>
              <a:rPr lang="pt-BR" dirty="0" smtClean="0"/>
              <a:t>T</a:t>
            </a:r>
            <a:r>
              <a:rPr lang="pt-BR" dirty="0" smtClean="0"/>
              <a:t>odos </a:t>
            </a:r>
            <a:r>
              <a:rPr lang="pt-BR" dirty="0" smtClean="0"/>
              <a:t>os participantes não estão voltados apenas para o “domínio do instrumento”, mas também para outras frentes, como: a distribuição de seu trabalho em outros mercados, aspectos da produção e captação de áudio etc., agregando assim outras atividades ao currículo que não somente a </a:t>
            </a:r>
            <a:r>
              <a:rPr lang="pt-BR" dirty="0" err="1" smtClean="0"/>
              <a:t>performace</a:t>
            </a:r>
            <a:r>
              <a:rPr lang="pt-BR" dirty="0" smtClean="0"/>
              <a:t>.</a:t>
            </a:r>
          </a:p>
          <a:p>
            <a:endParaRPr lang="pt-BR" dirty="0"/>
          </a:p>
        </p:txBody>
      </p:sp>
    </p:spTree>
    <p:extLst>
      <p:ext uri="{BB962C8B-B14F-4D97-AF65-F5344CB8AC3E}">
        <p14:creationId xmlns:p14="http://schemas.microsoft.com/office/powerpoint/2010/main" xmlns="" val="3961275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sz="2000" dirty="0"/>
          </a:p>
        </p:txBody>
      </p:sp>
      <p:sp>
        <p:nvSpPr>
          <p:cNvPr id="5" name="Espaço Reservado para Conteúdo 4"/>
          <p:cNvSpPr>
            <a:spLocks noGrp="1"/>
          </p:cNvSpPr>
          <p:nvPr>
            <p:ph idx="1"/>
          </p:nvPr>
        </p:nvSpPr>
        <p:spPr/>
        <p:txBody>
          <a:bodyPr/>
          <a:lstStyle/>
          <a:p>
            <a:pPr lvl="0"/>
            <a:r>
              <a:rPr lang="pt-BR" dirty="0" smtClean="0"/>
              <a:t>Em termos de dificuldades, eles argumentam que se um artista não toca música comercial é prejudicado de alguma forma. Reclamaram da falta de espaço para a música brasileira, em detrimento de maiores oportunidades para a música comercial ou para os especiais (TRIBUTOS) feitos por bandas de rock e de outros gêneros musicais. </a:t>
            </a:r>
          </a:p>
          <a:p>
            <a:pPr lvl="0"/>
            <a:r>
              <a:rPr lang="pt-BR" dirty="0" smtClean="0"/>
              <a:t>Londrina tem espaço para todos os gêneros. Tem rock, jazz, samba, reggae, hip-hop, </a:t>
            </a:r>
            <a:r>
              <a:rPr lang="pt-BR" dirty="0" err="1" smtClean="0"/>
              <a:t>dub</a:t>
            </a:r>
            <a:r>
              <a:rPr lang="pt-BR" dirty="0" smtClean="0"/>
              <a:t>, sertanejo, choro, forró... Lixo sempre existiu e hoje não é diferente. Dá pra viver dignamente tocando sem precisar vender a alma pro capeta.  Diz o número 4.</a:t>
            </a:r>
          </a:p>
          <a:p>
            <a:r>
              <a:rPr lang="pt-BR" dirty="0" smtClean="0"/>
              <a:t> “trabalhar com música em Londrina apresenta dificuldades e facilidades como em qualquer outra cidade”. Diz o número 7.</a:t>
            </a:r>
          </a:p>
          <a:p>
            <a:pPr lvl="0"/>
            <a:endParaRPr lang="pt-BR" dirty="0" smtClean="0"/>
          </a:p>
          <a:p>
            <a:endParaRPr lang="pt-BR" dirty="0"/>
          </a:p>
        </p:txBody>
      </p:sp>
    </p:spTree>
    <p:extLst>
      <p:ext uri="{BB962C8B-B14F-4D97-AF65-F5344CB8AC3E}">
        <p14:creationId xmlns:p14="http://schemas.microsoft.com/office/powerpoint/2010/main" xmlns="" val="2834381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814107"/>
          </a:xfrm>
        </p:spPr>
        <p:txBody>
          <a:bodyPr/>
          <a:lstStyle/>
          <a:p>
            <a:r>
              <a:rPr lang="pt-BR" dirty="0" smtClean="0"/>
              <a:t>conclusão</a:t>
            </a:r>
            <a:endParaRPr lang="pt-BR" dirty="0"/>
          </a:p>
        </p:txBody>
      </p:sp>
      <p:sp>
        <p:nvSpPr>
          <p:cNvPr id="3" name="Espaço Reservado para Conteúdo 2"/>
          <p:cNvSpPr>
            <a:spLocks noGrp="1"/>
          </p:cNvSpPr>
          <p:nvPr>
            <p:ph idx="1"/>
          </p:nvPr>
        </p:nvSpPr>
        <p:spPr>
          <a:xfrm>
            <a:off x="1103312" y="1362076"/>
            <a:ext cx="8946541" cy="4886324"/>
          </a:xfrm>
        </p:spPr>
        <p:txBody>
          <a:bodyPr>
            <a:normAutofit/>
          </a:bodyPr>
          <a:lstStyle/>
          <a:p>
            <a:pPr lvl="0"/>
            <a:r>
              <a:rPr lang="pt-BR" dirty="0" smtClean="0"/>
              <a:t>A análise das respostas apresentadas pelos músicos aponta que trabalhar com música em Londrina representa não só ter de se desdobrar na performance, mas também dar aulas, divulgar trabalhos autorais, estudar técnicas de gravação etc.</a:t>
            </a:r>
          </a:p>
          <a:p>
            <a:pPr lvl="0"/>
            <a:r>
              <a:rPr lang="pt-BR" dirty="0" smtClean="0"/>
              <a:t>É necessário buscar as suas opiniões, buscar o seu posicionamento no campo, buscar os seus desejos e interesses e sempre questionar o senso comum e as frases prontas.</a:t>
            </a:r>
          </a:p>
          <a:p>
            <a:endParaRPr lang="pt-BR" b="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372</TotalTime>
  <Words>775</Words>
  <Application>Microsoft Office PowerPoint</Application>
  <PresentationFormat>Personalizar</PresentationFormat>
  <Paragraphs>36</Paragraphs>
  <Slides>8</Slides>
  <Notes>0</Notes>
  <HiddenSlides>0</HiddenSlides>
  <MMClips>0</MMClips>
  <ScaleCrop>false</ScaleCrop>
  <HeadingPairs>
    <vt:vector size="4" baseType="variant">
      <vt:variant>
        <vt:lpstr>Tema</vt:lpstr>
      </vt:variant>
      <vt:variant>
        <vt:i4>1</vt:i4>
      </vt:variant>
      <vt:variant>
        <vt:lpstr>Títulos de slides</vt:lpstr>
      </vt:variant>
      <vt:variant>
        <vt:i4>8</vt:i4>
      </vt:variant>
    </vt:vector>
  </HeadingPairs>
  <TitlesOfParts>
    <vt:vector size="9" baseType="lpstr">
      <vt:lpstr>Íon</vt:lpstr>
      <vt:lpstr>TRABALHAR COM MÚSICA NO INTERIOR DO BRASIL: REFLEXÕES INICIAIS SOBRE ENTRADA NO CAMPO E MÉTODO </vt:lpstr>
      <vt:lpstr>Introdução</vt:lpstr>
      <vt:lpstr>RELATO</vt:lpstr>
      <vt:lpstr>TRABALHO DE CAMPO</vt:lpstr>
      <vt:lpstr>01) Além de tocar, você realiza outra atividade profissional no campo da música? E fora da música? Qual/quais?;  02) Fale um pouco sobre a sua formação musical;  03) Quando foi que você começou a trabalhar com música? Quais lembranças você tem dessa época?;  04) E em Londrina: quando você começou a tocar profissionalmente? Como foi esse começo aqui?;  05) Como você tem administrado sua carreira como músico profissional?;  06) Em termos profissionais, que planos você tem para médio e longo prazo?;  07) O que você pensa do trabalho musical em Londrina? Como é trabalhar com música nesta cidade?   08) Como você compara as características de trabalhar com música aqui e trabalhar com música em outras cidades? </vt:lpstr>
      <vt:lpstr>MATERIAL COLIDO</vt:lpstr>
      <vt:lpstr>Slide 7</vt:lpstr>
      <vt:lpstr>conclusão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Aparelho Odontológico</dc:title>
  <dc:creator>Win8</dc:creator>
  <cp:lastModifiedBy>DW</cp:lastModifiedBy>
  <cp:revision>41</cp:revision>
  <dcterms:created xsi:type="dcterms:W3CDTF">2016-06-13T14:13:35Z</dcterms:created>
  <dcterms:modified xsi:type="dcterms:W3CDTF">2018-09-25T11:54:19Z</dcterms:modified>
</cp:coreProperties>
</file>