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1" autoAdjust="0"/>
    <p:restoredTop sz="94691" autoAdjust="0"/>
  </p:normalViewPr>
  <p:slideViewPr>
    <p:cSldViewPr>
      <p:cViewPr varScale="1">
        <p:scale>
          <a:sx n="83" d="100"/>
          <a:sy n="83" d="100"/>
        </p:scale>
        <p:origin x="13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6427F-EE2D-C247-8C9D-145BCE9B3613}" type="datetimeFigureOut">
              <a:rPr lang="en-US" smtClean="0"/>
              <a:pPr/>
              <a:t>11/10/22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A13A3-A26A-EC42-BA1C-BCA533B3187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611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FE8FE13-2364-46E9-9D13-197621A327A6}" type="datetimeFigureOut">
              <a:rPr lang="en-US" smtClean="0"/>
              <a:pPr/>
              <a:t>11/10/22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11/10/22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11/10/22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11/10/22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FE8FE13-2364-46E9-9D13-197621A327A6}" type="datetimeFigureOut">
              <a:rPr lang="en-US" smtClean="0"/>
              <a:pPr/>
              <a:t>11/10/22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11/10/22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11/10/22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11/10/22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11/10/22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11/10/22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11/10/22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E8FE13-2364-46E9-9D13-197621A327A6}" type="datetimeFigureOut">
              <a:rPr lang="en-US" smtClean="0"/>
              <a:pPr/>
              <a:t>11/10/22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Direitos</a:t>
            </a:r>
            <a:r>
              <a:rPr lang="en-US" dirty="0"/>
              <a:t> </a:t>
            </a:r>
            <a:r>
              <a:rPr lang="en-US" dirty="0" err="1"/>
              <a:t>Humanos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Novembro</a:t>
            </a:r>
            <a:r>
              <a:rPr lang="en-US" dirty="0"/>
              <a:t>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AFB8C-DACF-FD4B-8D0B-9BCED9626ABF}" type="slidenum">
              <a:rPr lang="en-US"/>
              <a:pPr/>
              <a:t>10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Argumento</a:t>
            </a: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55000"/>
            </a:pPr>
            <a:endParaRPr lang="en-US" sz="2200" dirty="0"/>
          </a:p>
          <a:p>
            <a:pPr>
              <a:buSzPct val="55000"/>
            </a:pPr>
            <a:r>
              <a:rPr lang="pt-BR" dirty="0">
                <a:latin typeface="+mj-lt"/>
              </a:rPr>
              <a:t>Os estados têm múltiplas reputações (segmentadas)</a:t>
            </a:r>
          </a:p>
          <a:p>
            <a:pPr>
              <a:buSzPct val="55000"/>
            </a:pPr>
            <a:r>
              <a:rPr lang="pt-BR" dirty="0">
                <a:latin typeface="+mj-lt"/>
              </a:rPr>
              <a:t>Fatores que influenciam os custos de reputação:</a:t>
            </a:r>
          </a:p>
          <a:p>
            <a:pPr lvl="1">
              <a:buSzPct val="55000"/>
            </a:pPr>
            <a:r>
              <a:rPr lang="pt-BR" sz="1900" dirty="0">
                <a:latin typeface="+mj-lt"/>
              </a:rPr>
              <a:t>Custos/benefícios associados ao “</a:t>
            </a:r>
            <a:r>
              <a:rPr lang="pt-BR" sz="1900" dirty="0" err="1">
                <a:latin typeface="+mj-lt"/>
              </a:rPr>
              <a:t>compliance</a:t>
            </a:r>
            <a:r>
              <a:rPr lang="pt-BR" sz="1900" dirty="0">
                <a:latin typeface="+mj-lt"/>
              </a:rPr>
              <a:t>”</a:t>
            </a:r>
          </a:p>
          <a:p>
            <a:pPr lvl="1">
              <a:buSzPct val="55000"/>
            </a:pPr>
            <a:r>
              <a:rPr lang="pt-BR" sz="1900" dirty="0">
                <a:latin typeface="+mj-lt"/>
              </a:rPr>
              <a:t>O valor que os estados atribuem ao acordo</a:t>
            </a:r>
          </a:p>
          <a:p>
            <a:pPr lvl="1">
              <a:buSzPct val="55000"/>
            </a:pPr>
            <a:r>
              <a:rPr lang="pt-BR" sz="1900" dirty="0">
                <a:latin typeface="+mj-lt"/>
              </a:rPr>
              <a:t>A natureza do acordo (possibilidade de exclusão dos benefícios)</a:t>
            </a:r>
          </a:p>
          <a:p>
            <a:pPr>
              <a:buSzPct val="55000"/>
            </a:pPr>
            <a:r>
              <a:rPr lang="pt-BR" dirty="0">
                <a:latin typeface="+mj-lt"/>
              </a:rPr>
              <a:t>Exemplo histórico</a:t>
            </a:r>
          </a:p>
          <a:p>
            <a:pPr lvl="1">
              <a:buSzPct val="55000"/>
            </a:pPr>
            <a:r>
              <a:rPr lang="pt-BR" sz="1900" dirty="0">
                <a:latin typeface="+mj-lt"/>
              </a:rPr>
              <a:t>Disputa entre os EUA e a União Europeia sobre o regime de bananas e a campanha da OTAN na antiga Iugoslávia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29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16FA-875A-2B4C-B5A5-D23BE7DE2D9C}" type="slidenum">
              <a:rPr lang="en-US"/>
              <a:pPr/>
              <a:t>11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Oportunidades</a:t>
            </a:r>
            <a:r>
              <a:rPr lang="en-US" dirty="0"/>
              <a:t> para </a:t>
            </a:r>
            <a:r>
              <a:rPr lang="en-US" dirty="0" err="1"/>
              <a:t>Estabelecer</a:t>
            </a:r>
            <a:r>
              <a:rPr lang="en-US" dirty="0"/>
              <a:t> a </a:t>
            </a:r>
            <a:r>
              <a:rPr lang="en-US" dirty="0" err="1"/>
              <a:t>Reputação</a:t>
            </a:r>
            <a:r>
              <a:rPr lang="en-US" sz="1600" dirty="0"/>
              <a:t>*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55000"/>
            </a:pPr>
            <a:endParaRPr lang="en-US" sz="2400" dirty="0"/>
          </a:p>
          <a:p>
            <a:pPr>
              <a:buSzPct val="55000"/>
            </a:pPr>
            <a:r>
              <a:rPr lang="pt-BR" sz="2400" dirty="0">
                <a:latin typeface="+mj-lt"/>
              </a:rPr>
              <a:t>A reputação promove níveis mais altos de “</a:t>
            </a:r>
            <a:r>
              <a:rPr lang="pt-BR" sz="2400" dirty="0" err="1">
                <a:latin typeface="+mj-lt"/>
              </a:rPr>
              <a:t>compliance</a:t>
            </a:r>
            <a:r>
              <a:rPr lang="pt-BR" sz="2400" dirty="0">
                <a:latin typeface="+mj-lt"/>
              </a:rPr>
              <a:t>” mais em questões de comércio e segurança do que em questões de regulação ambiental e direitos humanos</a:t>
            </a:r>
          </a:p>
          <a:p>
            <a:pPr lvl="1">
              <a:buSzPct val="55000"/>
            </a:pPr>
            <a:r>
              <a:rPr lang="pt-BR" sz="2100" dirty="0">
                <a:latin typeface="+mj-lt"/>
              </a:rPr>
              <a:t>Por que?</a:t>
            </a:r>
          </a:p>
          <a:p>
            <a:pPr lvl="1">
              <a:buSzPct val="55000"/>
            </a:pPr>
            <a:r>
              <a:rPr lang="pt-BR" sz="2100" dirty="0">
                <a:latin typeface="+mj-lt"/>
              </a:rPr>
              <a:t>Pactos de segurança não apresentam oportunidades frequentes para “testar” a reputação dos seus membros</a:t>
            </a:r>
          </a:p>
          <a:p>
            <a:pPr>
              <a:buSzPct val="55000"/>
            </a:pPr>
            <a:r>
              <a:rPr lang="pt-BR" sz="2400" dirty="0">
                <a:latin typeface="+mj-lt"/>
              </a:rPr>
              <a:t>Novos estados</a:t>
            </a:r>
          </a:p>
        </p:txBody>
      </p:sp>
    </p:spTree>
    <p:extLst>
      <p:ext uri="{BB962C8B-B14F-4D97-AF65-F5344CB8AC3E}">
        <p14:creationId xmlns:p14="http://schemas.microsoft.com/office/powerpoint/2010/main" val="3775773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Roteiro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lvl="1">
              <a:buNone/>
            </a:pPr>
            <a:endParaRPr lang="en-US" dirty="0">
              <a:latin typeface="Bookman Old Style" pitchFamily="18" charset="0"/>
            </a:endParaRPr>
          </a:p>
          <a:p>
            <a:pPr lvl="0"/>
            <a:r>
              <a:rPr lang="en-US" dirty="0">
                <a:latin typeface="+mj-lt"/>
              </a:rPr>
              <a:t>Harold Koh (1999) </a:t>
            </a:r>
          </a:p>
          <a:p>
            <a:pPr lvl="1"/>
            <a:r>
              <a:rPr lang="en-US" dirty="0">
                <a:latin typeface="+mj-lt"/>
              </a:rPr>
              <a:t>“How is International Human Rights Law Enforced?” </a:t>
            </a:r>
          </a:p>
          <a:p>
            <a:pPr lvl="0"/>
            <a:r>
              <a:rPr lang="en-US" dirty="0">
                <a:latin typeface="+mj-lt"/>
              </a:rPr>
              <a:t>George Downs and Michael Jones (2002) </a:t>
            </a:r>
          </a:p>
          <a:p>
            <a:pPr lvl="1"/>
            <a:r>
              <a:rPr lang="en-US" dirty="0">
                <a:latin typeface="+mj-lt"/>
              </a:rPr>
              <a:t>“Reputation, Compliance, and International Law.”  </a:t>
            </a:r>
          </a:p>
          <a:p>
            <a:pPr lvl="1">
              <a:buNone/>
            </a:pPr>
            <a:endParaRPr lang="en-US" dirty="0">
              <a:latin typeface="Bookman Old Style" pitchFamily="18" charset="0"/>
            </a:endParaRPr>
          </a:p>
          <a:p>
            <a:pPr lvl="1">
              <a:buNone/>
            </a:pPr>
            <a:r>
              <a:rPr lang="en-US" dirty="0">
                <a:latin typeface="Bookman Old Style" pitchFamily="18" charset="0"/>
              </a:rPr>
              <a:t>	</a:t>
            </a:r>
          </a:p>
          <a:p>
            <a:endParaRPr lang="en-US" i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82B1-2870-7344-A1C9-C004E7A84A0C}" type="slidenum">
              <a:rPr lang="en-US"/>
              <a:pPr/>
              <a:t>3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Compliance e </a:t>
            </a:r>
            <a:r>
              <a:rPr lang="en-US" dirty="0" err="1"/>
              <a:t>Obediência</a:t>
            </a:r>
            <a:br>
              <a:rPr lang="en-US" dirty="0"/>
            </a:br>
            <a:r>
              <a:rPr lang="en-US" sz="2200" dirty="0"/>
              <a:t>Harold </a:t>
            </a:r>
            <a:r>
              <a:rPr lang="en-US" sz="2200" dirty="0" err="1"/>
              <a:t>Koh</a:t>
            </a:r>
            <a:endParaRPr lang="en-US" sz="22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pt-BR" dirty="0">
                <a:latin typeface="+mj-lt"/>
              </a:rPr>
              <a:t>O processo jurídico (legal?) transnacional 	“</a:t>
            </a:r>
            <a:r>
              <a:rPr lang="pt-BR" dirty="0" err="1">
                <a:latin typeface="+mj-lt"/>
              </a:rPr>
              <a:t>transnational</a:t>
            </a:r>
            <a:r>
              <a:rPr lang="pt-BR" dirty="0">
                <a:latin typeface="+mj-lt"/>
              </a:rPr>
              <a:t> legal </a:t>
            </a:r>
            <a:r>
              <a:rPr lang="pt-BR" dirty="0" err="1">
                <a:latin typeface="+mj-lt"/>
              </a:rPr>
              <a:t>process</a:t>
            </a:r>
            <a:r>
              <a:rPr lang="pt-BR" dirty="0">
                <a:latin typeface="+mj-lt"/>
              </a:rPr>
              <a:t>”</a:t>
            </a:r>
          </a:p>
          <a:p>
            <a:pPr marL="594360" lvl="2" indent="0">
              <a:buNone/>
            </a:pPr>
            <a:r>
              <a:rPr lang="pt-BR" dirty="0">
                <a:latin typeface="+mj-lt"/>
              </a:rPr>
              <a:t>1) </a:t>
            </a:r>
            <a:r>
              <a:rPr lang="pt-BR" dirty="0" err="1">
                <a:latin typeface="+mj-lt"/>
              </a:rPr>
              <a:t>Interaction</a:t>
            </a:r>
            <a:r>
              <a:rPr lang="pt-BR" dirty="0">
                <a:latin typeface="+mj-lt"/>
              </a:rPr>
              <a:t>; 2) </a:t>
            </a:r>
            <a:r>
              <a:rPr lang="pt-BR" dirty="0" err="1">
                <a:latin typeface="+mj-lt"/>
              </a:rPr>
              <a:t>Interpretation</a:t>
            </a:r>
            <a:r>
              <a:rPr lang="pt-BR" dirty="0">
                <a:latin typeface="+mj-lt"/>
              </a:rPr>
              <a:t>; 3) </a:t>
            </a:r>
            <a:r>
              <a:rPr lang="pt-BR" dirty="0" err="1">
                <a:latin typeface="+mj-lt"/>
              </a:rPr>
              <a:t>Internalization</a:t>
            </a:r>
            <a:endParaRPr lang="pt-BR" dirty="0">
              <a:latin typeface="+mj-lt"/>
            </a:endParaRPr>
          </a:p>
          <a:p>
            <a:r>
              <a:rPr lang="pt-BR" dirty="0">
                <a:latin typeface="+mj-lt"/>
              </a:rPr>
              <a:t>Relação entre regras e conduta:</a:t>
            </a:r>
          </a:p>
          <a:p>
            <a:pPr lvl="1"/>
            <a:r>
              <a:rPr lang="pt-BR" dirty="0">
                <a:latin typeface="+mj-lt"/>
              </a:rPr>
              <a:t>Coincidência</a:t>
            </a:r>
          </a:p>
          <a:p>
            <a:pPr lvl="1"/>
            <a:r>
              <a:rPr lang="pt-BR" dirty="0">
                <a:latin typeface="+mj-lt"/>
              </a:rPr>
              <a:t>Conformidade</a:t>
            </a:r>
          </a:p>
          <a:p>
            <a:pPr lvl="2"/>
            <a:r>
              <a:rPr lang="pt-BR" dirty="0">
                <a:latin typeface="+mj-lt"/>
              </a:rPr>
              <a:t>Conveniência</a:t>
            </a:r>
          </a:p>
          <a:p>
            <a:pPr lvl="1"/>
            <a:r>
              <a:rPr lang="pt-BR" dirty="0">
                <a:latin typeface="+mj-lt"/>
              </a:rPr>
              <a:t>“</a:t>
            </a:r>
            <a:r>
              <a:rPr lang="pt-BR" dirty="0" err="1">
                <a:latin typeface="+mj-lt"/>
              </a:rPr>
              <a:t>Compliance</a:t>
            </a:r>
            <a:r>
              <a:rPr lang="pt-BR" dirty="0">
                <a:latin typeface="+mj-lt"/>
              </a:rPr>
              <a:t>”</a:t>
            </a:r>
          </a:p>
          <a:p>
            <a:pPr lvl="2"/>
            <a:r>
              <a:rPr lang="pt-BR" dirty="0">
                <a:latin typeface="+mj-lt"/>
              </a:rPr>
              <a:t>Razões instrumentais para “</a:t>
            </a:r>
            <a:r>
              <a:rPr lang="pt-BR" dirty="0" err="1">
                <a:latin typeface="+mj-lt"/>
              </a:rPr>
              <a:t>compliance</a:t>
            </a:r>
            <a:r>
              <a:rPr lang="pt-BR" dirty="0">
                <a:latin typeface="+mj-lt"/>
              </a:rPr>
              <a:t>”</a:t>
            </a:r>
          </a:p>
          <a:p>
            <a:pPr lvl="1"/>
            <a:r>
              <a:rPr lang="pt-BR" dirty="0">
                <a:latin typeface="+mj-lt"/>
              </a:rPr>
              <a:t>Obediência</a:t>
            </a:r>
          </a:p>
          <a:p>
            <a:pPr lvl="2"/>
            <a:r>
              <a:rPr lang="pt-BR" dirty="0">
                <a:latin typeface="+mj-lt"/>
              </a:rPr>
              <a:t>Comportamental / sistema de valores / internalização</a:t>
            </a:r>
          </a:p>
        </p:txBody>
      </p:sp>
    </p:spTree>
    <p:extLst>
      <p:ext uri="{BB962C8B-B14F-4D97-AF65-F5344CB8AC3E}">
        <p14:creationId xmlns:p14="http://schemas.microsoft.com/office/powerpoint/2010/main" val="1511449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FFEF-360E-5547-9D62-73D47D4F3678}" type="slidenum">
              <a:rPr lang="en-US"/>
              <a:pPr/>
              <a:t>4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Internalização</a:t>
            </a:r>
            <a:r>
              <a:rPr lang="en-US" dirty="0"/>
              <a:t> de </a:t>
            </a:r>
            <a:r>
              <a:rPr lang="en-US" dirty="0" err="1"/>
              <a:t>Normas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pt-BR" sz="2100" dirty="0">
                <a:latin typeface="+mj-lt"/>
              </a:rPr>
              <a:t>O processo de internalização leva ao “self-</a:t>
            </a:r>
            <a:r>
              <a:rPr lang="pt-BR" sz="2100" dirty="0" err="1">
                <a:latin typeface="+mj-lt"/>
              </a:rPr>
              <a:t>enforcement</a:t>
            </a:r>
            <a:r>
              <a:rPr lang="pt-BR" sz="2100" dirty="0">
                <a:latin typeface="+mj-lt"/>
              </a:rPr>
              <a:t>”</a:t>
            </a:r>
          </a:p>
          <a:p>
            <a:pPr>
              <a:lnSpc>
                <a:spcPct val="90000"/>
              </a:lnSpc>
            </a:pPr>
            <a:r>
              <a:rPr lang="pt-BR" sz="2100" dirty="0">
                <a:latin typeface="+mj-lt"/>
              </a:rPr>
              <a:t>Pesquisa/produção sobre “</a:t>
            </a:r>
            <a:r>
              <a:rPr lang="pt-BR" sz="2100" dirty="0" err="1">
                <a:latin typeface="+mj-lt"/>
              </a:rPr>
              <a:t>enforcement</a:t>
            </a:r>
            <a:r>
              <a:rPr lang="pt-BR" sz="2100" dirty="0">
                <a:latin typeface="+mj-lt"/>
              </a:rPr>
              <a:t>:”</a:t>
            </a:r>
          </a:p>
          <a:p>
            <a:pPr lvl="1">
              <a:lnSpc>
                <a:spcPct val="90000"/>
              </a:lnSpc>
            </a:pPr>
            <a:r>
              <a:rPr lang="pt-BR" sz="1800" dirty="0">
                <a:latin typeface="+mj-lt"/>
              </a:rPr>
              <a:t>Realistas</a:t>
            </a:r>
          </a:p>
          <a:p>
            <a:pPr lvl="1">
              <a:lnSpc>
                <a:spcPct val="90000"/>
              </a:lnSpc>
            </a:pPr>
            <a:r>
              <a:rPr lang="pt-BR" sz="1800" dirty="0">
                <a:latin typeface="+mj-lt"/>
              </a:rPr>
              <a:t>Institucionalistas (Escolha Racional)</a:t>
            </a:r>
          </a:p>
          <a:p>
            <a:pPr lvl="2">
              <a:lnSpc>
                <a:spcPct val="90000"/>
              </a:lnSpc>
            </a:pPr>
            <a:r>
              <a:rPr lang="pt-BR" sz="1600" dirty="0">
                <a:latin typeface="+mj-lt"/>
              </a:rPr>
              <a:t>Estados como principais agentes (comércio e segurança)</a:t>
            </a:r>
          </a:p>
          <a:p>
            <a:pPr lvl="2">
              <a:lnSpc>
                <a:spcPct val="90000"/>
              </a:lnSpc>
            </a:pPr>
            <a:r>
              <a:rPr lang="pt-BR" sz="1600" dirty="0">
                <a:latin typeface="+mj-lt"/>
              </a:rPr>
              <a:t>Papel limitado para a política doméstica e para os atores não-estatais</a:t>
            </a:r>
          </a:p>
          <a:p>
            <a:pPr lvl="2">
              <a:lnSpc>
                <a:spcPct val="90000"/>
              </a:lnSpc>
            </a:pPr>
            <a:r>
              <a:rPr lang="pt-BR" sz="1600" dirty="0">
                <a:latin typeface="+mj-lt"/>
              </a:rPr>
              <a:t>Escopo limitado: “</a:t>
            </a:r>
            <a:r>
              <a:rPr lang="pt-BR" sz="1600" dirty="0" err="1">
                <a:latin typeface="+mj-lt"/>
              </a:rPr>
              <a:t>enforcement</a:t>
            </a:r>
            <a:r>
              <a:rPr lang="pt-BR" sz="1600" dirty="0">
                <a:latin typeface="+mj-lt"/>
              </a:rPr>
              <a:t>” na área de direitos humanos e outros jogos de soma variável</a:t>
            </a:r>
          </a:p>
          <a:p>
            <a:pPr lvl="1">
              <a:lnSpc>
                <a:spcPct val="90000"/>
              </a:lnSpc>
            </a:pPr>
            <a:r>
              <a:rPr lang="pt-BR" sz="1800" dirty="0">
                <a:latin typeface="+mj-lt"/>
              </a:rPr>
              <a:t>Liberais</a:t>
            </a:r>
          </a:p>
          <a:p>
            <a:pPr lvl="2">
              <a:lnSpc>
                <a:spcPct val="90000"/>
              </a:lnSpc>
            </a:pPr>
            <a:r>
              <a:rPr lang="pt-BR" sz="1600" dirty="0">
                <a:latin typeface="+mj-lt"/>
              </a:rPr>
              <a:t>Escola da legitimidade</a:t>
            </a:r>
          </a:p>
          <a:p>
            <a:pPr lvl="2">
              <a:lnSpc>
                <a:spcPct val="90000"/>
              </a:lnSpc>
            </a:pPr>
            <a:r>
              <a:rPr lang="pt-BR" sz="1600" dirty="0">
                <a:latin typeface="+mj-lt"/>
              </a:rPr>
              <a:t>Escola da Paz Democrática</a:t>
            </a:r>
          </a:p>
          <a:p>
            <a:pPr lvl="1">
              <a:lnSpc>
                <a:spcPct val="90000"/>
              </a:lnSpc>
            </a:pPr>
            <a:r>
              <a:rPr lang="pt-BR" sz="1800" dirty="0">
                <a:latin typeface="+mj-lt"/>
              </a:rPr>
              <a:t>“</a:t>
            </a:r>
            <a:r>
              <a:rPr lang="pt-BR" sz="1800" dirty="0" err="1">
                <a:latin typeface="+mj-lt"/>
              </a:rPr>
              <a:t>Communitarians</a:t>
            </a:r>
            <a:r>
              <a:rPr lang="pt-BR" sz="1800" dirty="0">
                <a:latin typeface="+mj-lt"/>
              </a:rPr>
              <a:t>” (Escola Inglesa)</a:t>
            </a:r>
          </a:p>
          <a:p>
            <a:pPr lvl="1">
              <a:lnSpc>
                <a:spcPct val="90000"/>
              </a:lnSpc>
            </a:pPr>
            <a:r>
              <a:rPr lang="pt-BR" sz="1800" dirty="0">
                <a:latin typeface="+mj-lt"/>
              </a:rPr>
              <a:t>Processo jurídico</a:t>
            </a:r>
          </a:p>
          <a:p>
            <a:pPr lvl="2"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8838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4ABD-67EA-6246-91A0-B3293279E37A}" type="slidenum">
              <a:rPr lang="en-US"/>
              <a:pPr/>
              <a:t>5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Internalização</a:t>
            </a:r>
            <a:r>
              <a:rPr lang="en-US" dirty="0"/>
              <a:t> de </a:t>
            </a:r>
            <a:r>
              <a:rPr lang="en-US" dirty="0" err="1"/>
              <a:t>Normas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300" dirty="0"/>
          </a:p>
          <a:p>
            <a:pPr lvl="1">
              <a:lnSpc>
                <a:spcPct val="90000"/>
              </a:lnSpc>
            </a:pPr>
            <a:r>
              <a:rPr lang="pt-BR" sz="2300" dirty="0">
                <a:latin typeface="+mj-lt"/>
              </a:rPr>
              <a:t>Liberais</a:t>
            </a:r>
            <a:endParaRPr lang="pt-BR" sz="1800" dirty="0">
              <a:latin typeface="+mj-lt"/>
            </a:endParaRPr>
          </a:p>
          <a:p>
            <a:pPr lvl="2">
              <a:lnSpc>
                <a:spcPct val="90000"/>
              </a:lnSpc>
            </a:pPr>
            <a:r>
              <a:rPr lang="pt-BR" sz="2100" dirty="0">
                <a:latin typeface="+mj-lt"/>
              </a:rPr>
              <a:t>Escola da legitimidade</a:t>
            </a:r>
          </a:p>
          <a:p>
            <a:pPr lvl="3">
              <a:lnSpc>
                <a:spcPct val="90000"/>
              </a:lnSpc>
              <a:buSzPct val="25000"/>
            </a:pPr>
            <a:r>
              <a:rPr lang="pt-BR" sz="2100" dirty="0">
                <a:latin typeface="+mj-lt"/>
              </a:rPr>
              <a:t>Thomas Frank e a noção de “</a:t>
            </a:r>
            <a:r>
              <a:rPr lang="pt-BR" sz="2100" dirty="0" err="1">
                <a:latin typeface="+mj-lt"/>
              </a:rPr>
              <a:t>legitimacy</a:t>
            </a:r>
            <a:r>
              <a:rPr lang="pt-BR" sz="2100" dirty="0">
                <a:latin typeface="+mj-lt"/>
              </a:rPr>
              <a:t>/</a:t>
            </a:r>
            <a:r>
              <a:rPr lang="pt-BR" sz="2100" dirty="0" err="1">
                <a:latin typeface="+mj-lt"/>
              </a:rPr>
              <a:t>compliance</a:t>
            </a:r>
            <a:r>
              <a:rPr lang="pt-BR" sz="2100" dirty="0">
                <a:latin typeface="+mj-lt"/>
              </a:rPr>
              <a:t> </a:t>
            </a:r>
            <a:r>
              <a:rPr lang="pt-BR" sz="2100" dirty="0" err="1">
                <a:latin typeface="+mj-lt"/>
              </a:rPr>
              <a:t>pull</a:t>
            </a:r>
            <a:r>
              <a:rPr lang="pt-BR" sz="2100" dirty="0">
                <a:latin typeface="+mj-lt"/>
              </a:rPr>
              <a:t>:” </a:t>
            </a:r>
          </a:p>
          <a:p>
            <a:pPr marL="1600200" lvl="4" indent="-457200">
              <a:lnSpc>
                <a:spcPct val="90000"/>
              </a:lnSpc>
              <a:buSzPct val="25000"/>
              <a:buFont typeface="+mj-lt"/>
              <a:buAutoNum type="arabicPeriod"/>
            </a:pPr>
            <a:r>
              <a:rPr lang="pt-BR" sz="1900" dirty="0">
                <a:latin typeface="+mj-lt"/>
              </a:rPr>
              <a:t>Norm pedigree</a:t>
            </a:r>
          </a:p>
          <a:p>
            <a:pPr marL="1600200" lvl="4" indent="-457200">
              <a:lnSpc>
                <a:spcPct val="90000"/>
              </a:lnSpc>
              <a:buSzPct val="25000"/>
              <a:buFont typeface="+mj-lt"/>
              <a:buAutoNum type="arabicPeriod"/>
            </a:pPr>
            <a:r>
              <a:rPr lang="pt-BR" sz="1900" dirty="0" err="1">
                <a:latin typeface="+mj-lt"/>
              </a:rPr>
              <a:t>Determinacy</a:t>
            </a:r>
            <a:endParaRPr lang="pt-BR" sz="1900" dirty="0">
              <a:latin typeface="+mj-lt"/>
            </a:endParaRPr>
          </a:p>
          <a:p>
            <a:pPr marL="1600200" lvl="4" indent="-457200">
              <a:lnSpc>
                <a:spcPct val="90000"/>
              </a:lnSpc>
              <a:buSzPct val="25000"/>
              <a:buFont typeface="+mj-lt"/>
              <a:buAutoNum type="arabicPeriod"/>
            </a:pPr>
            <a:r>
              <a:rPr lang="pt-BR" sz="1900" dirty="0" err="1">
                <a:latin typeface="+mj-lt"/>
              </a:rPr>
              <a:t>Coherence</a:t>
            </a:r>
            <a:endParaRPr lang="pt-BR" sz="1900" dirty="0">
              <a:latin typeface="+mj-lt"/>
            </a:endParaRPr>
          </a:p>
          <a:p>
            <a:pPr marL="1600200" lvl="4" indent="-457200">
              <a:lnSpc>
                <a:spcPct val="90000"/>
              </a:lnSpc>
              <a:buSzPct val="25000"/>
              <a:buFont typeface="+mj-lt"/>
              <a:buAutoNum type="arabicPeriod"/>
            </a:pPr>
            <a:r>
              <a:rPr lang="pt-BR" sz="1900" dirty="0" err="1">
                <a:latin typeface="+mj-lt"/>
              </a:rPr>
              <a:t>Adherence</a:t>
            </a:r>
            <a:endParaRPr lang="pt-BR" sz="1900" dirty="0">
              <a:latin typeface="+mj-lt"/>
            </a:endParaRPr>
          </a:p>
          <a:p>
            <a:pPr lvl="2">
              <a:lnSpc>
                <a:spcPct val="90000"/>
              </a:lnSpc>
              <a:buSzPct val="25000"/>
            </a:pPr>
            <a:r>
              <a:rPr lang="pt-BR" sz="2100" dirty="0">
                <a:latin typeface="+mj-lt"/>
              </a:rPr>
              <a:t>Escola da Paz Democrática</a:t>
            </a:r>
          </a:p>
          <a:p>
            <a:pPr lvl="3">
              <a:lnSpc>
                <a:spcPct val="90000"/>
              </a:lnSpc>
              <a:buSzPct val="25000"/>
            </a:pPr>
            <a:r>
              <a:rPr lang="pt-BR" sz="2100" dirty="0">
                <a:latin typeface="+mj-lt"/>
              </a:rPr>
              <a:t>Democracias não vão à Guerra entre si</a:t>
            </a:r>
          </a:p>
          <a:p>
            <a:pPr lvl="3">
              <a:lnSpc>
                <a:spcPct val="90000"/>
              </a:lnSpc>
              <a:buSzPct val="25000"/>
            </a:pPr>
            <a:r>
              <a:rPr lang="pt-BR" sz="2100" dirty="0">
                <a:latin typeface="+mj-lt"/>
              </a:rPr>
              <a:t>Democracias são mais propensas a agir em conformidade com o direito</a:t>
            </a:r>
          </a:p>
          <a:p>
            <a:pPr lvl="3">
              <a:lnSpc>
                <a:spcPct val="90000"/>
              </a:lnSpc>
              <a:buSzPct val="50000"/>
            </a:pPr>
            <a:endParaRPr lang="en-US" sz="2100" dirty="0"/>
          </a:p>
          <a:p>
            <a:pPr>
              <a:lnSpc>
                <a:spcPct val="90000"/>
              </a:lnSpc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688717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1682-510B-E545-9532-018E055EAA57}" type="slidenum">
              <a:rPr lang="en-US"/>
              <a:pPr/>
              <a:t>6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“Norm Enforcement”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>
              <a:buFontTx/>
              <a:buNone/>
            </a:pPr>
            <a:r>
              <a:rPr lang="ja-JP" altLang="en-US">
                <a:latin typeface="+mj-lt"/>
              </a:rPr>
              <a:t>“</a:t>
            </a:r>
            <a:r>
              <a:rPr lang="en-US" dirty="0">
                <a:latin typeface="+mj-lt"/>
              </a:rPr>
              <a:t>In short, our prime way to enforce the law is to encourage people to bring rules home, to internalize rules inside themselves, to transform themselves from lawless into law-abiding individuals.</a:t>
            </a:r>
            <a:r>
              <a:rPr lang="ja-JP" altLang="en-US">
                <a:latin typeface="+mj-lt"/>
              </a:rPr>
              <a:t>”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9287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467-3C15-AB40-A746-AC46DE667AD2}" type="slidenum">
              <a:rPr lang="en-US"/>
              <a:pPr/>
              <a:t>7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“Enforcement” no </a:t>
            </a:r>
            <a:r>
              <a:rPr lang="en-US" dirty="0" err="1"/>
              <a:t>Contexto</a:t>
            </a:r>
            <a:r>
              <a:rPr lang="en-US" dirty="0"/>
              <a:t> dos </a:t>
            </a:r>
            <a:r>
              <a:rPr lang="en-US" dirty="0" err="1"/>
              <a:t>Direitos</a:t>
            </a:r>
            <a:r>
              <a:rPr lang="en-US" dirty="0"/>
              <a:t> </a:t>
            </a:r>
            <a:r>
              <a:rPr lang="en-US" dirty="0" err="1"/>
              <a:t>Humanos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300" dirty="0"/>
          </a:p>
          <a:p>
            <a:pPr algn="ctr">
              <a:buFontTx/>
              <a:buNone/>
            </a:pPr>
            <a:r>
              <a:rPr lang="en-US" sz="2300" u="sng" dirty="0">
                <a:latin typeface="+mj-lt"/>
              </a:rPr>
              <a:t>Horizontal</a:t>
            </a:r>
            <a:endParaRPr lang="en-US" sz="2300" dirty="0">
              <a:latin typeface="+mj-lt"/>
            </a:endParaRPr>
          </a:p>
          <a:p>
            <a:endParaRPr lang="en-US" sz="2300" dirty="0">
              <a:latin typeface="+mj-lt"/>
            </a:endParaRPr>
          </a:p>
          <a:p>
            <a:r>
              <a:rPr lang="pt-BR" sz="2300" dirty="0">
                <a:latin typeface="+mj-lt"/>
              </a:rPr>
              <a:t>O Sistema da ONU+ sistemas regionais</a:t>
            </a:r>
          </a:p>
          <a:p>
            <a:r>
              <a:rPr lang="pt-BR" sz="2300" dirty="0">
                <a:latin typeface="+mj-lt"/>
              </a:rPr>
              <a:t>Principais atores: </a:t>
            </a:r>
          </a:p>
          <a:p>
            <a:pPr lvl="1"/>
            <a:r>
              <a:rPr lang="pt-BR" sz="2000" dirty="0">
                <a:latin typeface="+mj-lt"/>
              </a:rPr>
              <a:t>Estados </a:t>
            </a:r>
          </a:p>
          <a:p>
            <a:pPr lvl="1"/>
            <a:r>
              <a:rPr lang="pt-BR" sz="2000" dirty="0">
                <a:latin typeface="+mj-lt"/>
              </a:rPr>
              <a:t>Organizações internacionais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z="2300" u="sng" dirty="0"/>
          </a:p>
          <a:p>
            <a:pPr algn="ctr">
              <a:buFontTx/>
              <a:buNone/>
            </a:pPr>
            <a:r>
              <a:rPr lang="en-US" sz="2300" u="sng" dirty="0">
                <a:latin typeface="+mj-lt"/>
              </a:rPr>
              <a:t>Vertical</a:t>
            </a:r>
          </a:p>
          <a:p>
            <a:pPr algn="ctr">
              <a:buFontTx/>
              <a:buNone/>
            </a:pPr>
            <a:endParaRPr lang="en-US" sz="2300" dirty="0">
              <a:latin typeface="+mj-lt"/>
            </a:endParaRPr>
          </a:p>
          <a:p>
            <a:r>
              <a:rPr lang="pt-BR" sz="2300" dirty="0">
                <a:latin typeface="+mj-lt"/>
              </a:rPr>
              <a:t>Principais atores:</a:t>
            </a:r>
          </a:p>
          <a:p>
            <a:pPr lvl="1"/>
            <a:r>
              <a:rPr lang="pt-BR" sz="2000" dirty="0">
                <a:latin typeface="+mj-lt"/>
              </a:rPr>
              <a:t>Empreendedores normativos</a:t>
            </a:r>
          </a:p>
          <a:p>
            <a:pPr lvl="1"/>
            <a:r>
              <a:rPr lang="pt-BR" sz="2000" dirty="0">
                <a:latin typeface="+mj-lt"/>
              </a:rPr>
              <a:t>Governos que apoiam as normas</a:t>
            </a:r>
          </a:p>
          <a:p>
            <a:pPr lvl="1"/>
            <a:r>
              <a:rPr lang="pt-BR" sz="2000" dirty="0">
                <a:latin typeface="+mj-lt"/>
              </a:rPr>
              <a:t>Redes transnacionais específicas</a:t>
            </a:r>
          </a:p>
          <a:p>
            <a:pPr lvl="1"/>
            <a:r>
              <a:rPr lang="pt-BR" sz="2000" dirty="0">
                <a:latin typeface="+mj-lt"/>
              </a:rPr>
              <a:t>Comunidades de intérpretes</a:t>
            </a:r>
          </a:p>
        </p:txBody>
      </p:sp>
    </p:spTree>
    <p:extLst>
      <p:ext uri="{BB962C8B-B14F-4D97-AF65-F5344CB8AC3E}">
        <p14:creationId xmlns:p14="http://schemas.microsoft.com/office/powerpoint/2010/main" val="698414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4A6A-CE9C-454F-8E9A-0B6B7152E0E5}" type="slidenum">
              <a:rPr lang="en-US"/>
              <a:pPr/>
              <a:t>8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Internacionalização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pt-BR" dirty="0">
                <a:latin typeface="+mj-lt"/>
              </a:rPr>
              <a:t>Social</a:t>
            </a:r>
          </a:p>
          <a:p>
            <a:pPr lvl="1">
              <a:buFont typeface="Wingdings" pitchFamily="2" charset="2"/>
              <a:buChar char="v"/>
            </a:pPr>
            <a:r>
              <a:rPr lang="pt-BR" dirty="0">
                <a:latin typeface="+mj-lt"/>
              </a:rPr>
              <a:t>Aderência através da legitimidade pública</a:t>
            </a:r>
          </a:p>
          <a:p>
            <a:r>
              <a:rPr lang="pt-BR" dirty="0">
                <a:latin typeface="+mj-lt"/>
              </a:rPr>
              <a:t>Política</a:t>
            </a:r>
          </a:p>
          <a:p>
            <a:pPr lvl="1">
              <a:buFont typeface="Wingdings" pitchFamily="2" charset="2"/>
              <a:buChar char="v"/>
            </a:pPr>
            <a:r>
              <a:rPr lang="pt-BR" dirty="0">
                <a:latin typeface="+mj-lt"/>
              </a:rPr>
              <a:t>“Top-</a:t>
            </a:r>
            <a:r>
              <a:rPr lang="pt-BR" dirty="0" err="1">
                <a:latin typeface="+mj-lt"/>
              </a:rPr>
              <a:t>down</a:t>
            </a:r>
            <a:r>
              <a:rPr lang="pt-BR" dirty="0">
                <a:latin typeface="+mj-lt"/>
              </a:rPr>
              <a:t> approach,” pode falhar quando se trata de influenciar o legislativo e o judiciário</a:t>
            </a:r>
          </a:p>
          <a:p>
            <a:r>
              <a:rPr lang="pt-BR" dirty="0">
                <a:latin typeface="+mj-lt"/>
              </a:rPr>
              <a:t>Jurídica</a:t>
            </a:r>
          </a:p>
          <a:p>
            <a:pPr lvl="1"/>
            <a:r>
              <a:rPr lang="pt-BR" dirty="0">
                <a:latin typeface="+mj-lt"/>
              </a:rPr>
              <a:t>O Tratado sobre as minas terrestres</a:t>
            </a:r>
          </a:p>
          <a:p>
            <a:pPr lvl="1"/>
            <a:r>
              <a:rPr lang="pt-BR" dirty="0">
                <a:latin typeface="+mj-lt"/>
              </a:rPr>
              <a:t>“</a:t>
            </a:r>
            <a:r>
              <a:rPr lang="pt-BR" dirty="0" err="1">
                <a:latin typeface="+mj-lt"/>
              </a:rPr>
              <a:t>Alien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Tort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Statute</a:t>
            </a:r>
            <a:r>
              <a:rPr lang="pt-BR" dirty="0">
                <a:latin typeface="+mj-lt"/>
              </a:rPr>
              <a:t>” (1789) e a ratificação da Convenção contra a Tortura por parte dos EUA</a:t>
            </a:r>
          </a:p>
          <a:p>
            <a:pPr lvl="1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9073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E8D8-DED5-A144-9529-80B6A92315D4}" type="slidenum">
              <a:rPr lang="en-US"/>
              <a:pPr/>
              <a:t>9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Compliance com o </a:t>
            </a:r>
            <a:r>
              <a:rPr lang="en-US" dirty="0" err="1"/>
              <a:t>Direito</a:t>
            </a:r>
            <a:r>
              <a:rPr lang="en-US" dirty="0"/>
              <a:t> </a:t>
            </a:r>
            <a:r>
              <a:rPr lang="en-US" dirty="0" err="1"/>
              <a:t>Internacional</a:t>
            </a:r>
            <a:br>
              <a:rPr lang="en-US" dirty="0"/>
            </a:br>
            <a:r>
              <a:rPr lang="en-US" sz="2200" dirty="0"/>
              <a:t>Downs e Jones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55000"/>
            </a:pPr>
            <a:endParaRPr lang="pt-BR" sz="2400" dirty="0"/>
          </a:p>
          <a:p>
            <a:pPr>
              <a:buSzPct val="55000"/>
            </a:pPr>
            <a:r>
              <a:rPr lang="pt-BR" sz="2400" dirty="0">
                <a:latin typeface="+mj-lt"/>
              </a:rPr>
              <a:t>Qual o papel da reputação dos estados com relação à questão do “</a:t>
            </a:r>
            <a:r>
              <a:rPr lang="pt-BR" sz="2400" dirty="0" err="1">
                <a:latin typeface="+mj-lt"/>
              </a:rPr>
              <a:t>compliance</a:t>
            </a:r>
            <a:r>
              <a:rPr lang="pt-BR" sz="2400" dirty="0">
                <a:latin typeface="+mj-lt"/>
              </a:rPr>
              <a:t>” e do “</a:t>
            </a:r>
            <a:r>
              <a:rPr lang="pt-BR" sz="2400" dirty="0" err="1">
                <a:latin typeface="+mj-lt"/>
              </a:rPr>
              <a:t>enforcement</a:t>
            </a:r>
            <a:r>
              <a:rPr lang="pt-BR" sz="2400" dirty="0">
                <a:latin typeface="+mj-lt"/>
              </a:rPr>
              <a:t>” do direito internacional?</a:t>
            </a:r>
          </a:p>
          <a:p>
            <a:pPr>
              <a:buSzPct val="55000"/>
            </a:pPr>
            <a:r>
              <a:rPr lang="pt-BR" sz="2400" dirty="0">
                <a:latin typeface="+mj-lt"/>
              </a:rPr>
              <a:t>Senso comum: A reputação desempenha um papel essencial na promoção do “</a:t>
            </a:r>
            <a:r>
              <a:rPr lang="pt-BR" sz="2400" dirty="0" err="1">
                <a:latin typeface="+mj-lt"/>
              </a:rPr>
              <a:t>compliance</a:t>
            </a:r>
            <a:r>
              <a:rPr lang="pt-BR" sz="2400" dirty="0">
                <a:latin typeface="+mj-lt"/>
              </a:rPr>
              <a:t>”</a:t>
            </a:r>
          </a:p>
          <a:p>
            <a:pPr lvl="1">
              <a:buSzPct val="55000"/>
            </a:pPr>
            <a:r>
              <a:rPr lang="pt-BR" sz="2100" dirty="0">
                <a:latin typeface="+mj-lt"/>
              </a:rPr>
              <a:t>Dilema do prisioneiro repetido infinitamente</a:t>
            </a:r>
          </a:p>
          <a:p>
            <a:pPr lvl="1">
              <a:buSzPct val="55000"/>
            </a:pPr>
            <a:r>
              <a:rPr lang="pt-BR" sz="2100" dirty="0">
                <a:latin typeface="+mj-lt"/>
              </a:rPr>
              <a:t>Reputação = “</a:t>
            </a:r>
            <a:r>
              <a:rPr lang="pt-BR" sz="2100" dirty="0" err="1">
                <a:latin typeface="+mj-lt"/>
              </a:rPr>
              <a:t>reliability</a:t>
            </a:r>
            <a:r>
              <a:rPr lang="pt-BR" sz="2100" dirty="0">
                <a:latin typeface="+mj-lt"/>
              </a:rPr>
              <a:t>”</a:t>
            </a:r>
          </a:p>
          <a:p>
            <a:pPr lvl="1">
              <a:buSzPct val="55000"/>
            </a:pPr>
            <a:r>
              <a:rPr lang="pt-BR" sz="2100" dirty="0">
                <a:latin typeface="+mj-lt"/>
              </a:rPr>
              <a:t>A teoria unitária da reputação</a:t>
            </a:r>
          </a:p>
        </p:txBody>
      </p:sp>
    </p:spTree>
    <p:extLst>
      <p:ext uri="{BB962C8B-B14F-4D97-AF65-F5344CB8AC3E}">
        <p14:creationId xmlns:p14="http://schemas.microsoft.com/office/powerpoint/2010/main" val="1760389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3898</TotalTime>
  <Words>541</Words>
  <Application>Microsoft Macintosh PowerPoint</Application>
  <PresentationFormat>Apresentação na tela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ＭＳ Ｐゴシック</vt:lpstr>
      <vt:lpstr>Bookman Old Style</vt:lpstr>
      <vt:lpstr>Calibri</vt:lpstr>
      <vt:lpstr>Gill Sans MT</vt:lpstr>
      <vt:lpstr>Wingdings</vt:lpstr>
      <vt:lpstr>Wingdings 3</vt:lpstr>
      <vt:lpstr>Origin</vt:lpstr>
      <vt:lpstr>Direitos Humanos</vt:lpstr>
      <vt:lpstr>Roteiro</vt:lpstr>
      <vt:lpstr>Compliance e Obediência Harold Koh</vt:lpstr>
      <vt:lpstr>Internalização de Normas</vt:lpstr>
      <vt:lpstr>Internalização de Normas</vt:lpstr>
      <vt:lpstr>“Norm Enforcement”</vt:lpstr>
      <vt:lpstr>“Enforcement” no Contexto dos Direitos Humanos</vt:lpstr>
      <vt:lpstr>Internacionalização</vt:lpstr>
      <vt:lpstr>Compliance com o Direito Internacional Downs e Jones </vt:lpstr>
      <vt:lpstr>Argumento</vt:lpstr>
      <vt:lpstr>Oportunidades para Estabelecer a Reputação*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Politics of Human Rights</dc:title>
  <dc:creator>Politics Admin</dc:creator>
  <cp:lastModifiedBy>Cristiane</cp:lastModifiedBy>
  <cp:revision>205</cp:revision>
  <dcterms:created xsi:type="dcterms:W3CDTF">2015-07-06T16:36:26Z</dcterms:created>
  <dcterms:modified xsi:type="dcterms:W3CDTF">2022-11-11T01:15:46Z</dcterms:modified>
</cp:coreProperties>
</file>