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08/06/2023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08/06/2023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08/06/2023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t>Oliveira Vianna – Problemas de direito corporativo</a:t>
            </a:r>
            <a:endParaRPr lang="pt-BR" sz="3600" dirty="0" smtClean="0">
              <a:solidFill>
                <a:schemeClr val="tx1"/>
              </a:solidFill>
            </a:endParaRPr>
          </a:p>
          <a:p>
            <a:pPr algn="ctr"/>
            <a:endParaRPr lang="pt-BR" dirty="0"/>
          </a:p>
          <a:p>
            <a:pPr algn="ctr"/>
            <a:endParaRPr lang="pt-B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052736"/>
            <a:ext cx="8712968" cy="5078313"/>
          </a:xfrm>
          <a:prstGeom prst="rect">
            <a:avLst/>
          </a:prstGeom>
        </p:spPr>
        <p:txBody>
          <a:bodyPr wrap="square">
            <a:spAutoFit/>
          </a:bodyPr>
          <a:lstStyle/>
          <a:p>
            <a:r>
              <a:rPr lang="pt-BR" b="1" dirty="0" smtClean="0"/>
              <a:t>LUCAS –</a:t>
            </a:r>
            <a:r>
              <a:rPr lang="pt-BR" dirty="0" smtClean="0"/>
              <a:t> </a:t>
            </a:r>
          </a:p>
          <a:p>
            <a:endParaRPr lang="pt-BR" dirty="0"/>
          </a:p>
          <a:p>
            <a:pPr algn="just"/>
            <a:r>
              <a:rPr lang="pt-BR" dirty="0" smtClean="0"/>
              <a:t>"</a:t>
            </a:r>
            <a:r>
              <a:rPr lang="pt-BR" dirty="0"/>
              <a:t>Ha aqui </a:t>
            </a:r>
            <a:r>
              <a:rPr lang="pt-BR" dirty="0" err="1"/>
              <a:t>logar</a:t>
            </a:r>
            <a:r>
              <a:rPr lang="pt-BR" dirty="0"/>
              <a:t> para uma consideração preliminar, que será desenvolvida em artigos posteriores, mas que nunca se deve deixar de ter em mente: é de que o problema da </a:t>
            </a:r>
            <a:r>
              <a:rPr lang="pt-BR" dirty="0" err="1"/>
              <a:t>competencia</a:t>
            </a:r>
            <a:r>
              <a:rPr lang="pt-BR" dirty="0"/>
              <a:t> normativas dos </a:t>
            </a:r>
            <a:r>
              <a:rPr lang="pt-BR" dirty="0" err="1"/>
              <a:t>tribunaes</a:t>
            </a:r>
            <a:r>
              <a:rPr lang="pt-BR" dirty="0"/>
              <a:t> do trabalho só surge em face dos </a:t>
            </a:r>
            <a:r>
              <a:rPr lang="pt-BR" dirty="0" err="1"/>
              <a:t>conflictos</a:t>
            </a:r>
            <a:r>
              <a:rPr lang="pt-BR" dirty="0"/>
              <a:t> </a:t>
            </a:r>
            <a:r>
              <a:rPr lang="pt-BR" dirty="0" err="1"/>
              <a:t>collectivos</a:t>
            </a:r>
            <a:r>
              <a:rPr lang="pt-BR" dirty="0"/>
              <a:t> do trabalho. Estes </a:t>
            </a:r>
            <a:r>
              <a:rPr lang="pt-BR" dirty="0" err="1"/>
              <a:t>conflictos</a:t>
            </a:r>
            <a:r>
              <a:rPr lang="pt-BR" dirty="0"/>
              <a:t> são, na sua quase totalidade, puramente </a:t>
            </a:r>
            <a:r>
              <a:rPr lang="pt-BR" dirty="0" err="1"/>
              <a:t>economicos</a:t>
            </a:r>
            <a:r>
              <a:rPr lang="pt-BR" dirty="0"/>
              <a:t> e são </a:t>
            </a:r>
            <a:r>
              <a:rPr lang="pt-BR" dirty="0" err="1"/>
              <a:t>elles</a:t>
            </a:r>
            <a:r>
              <a:rPr lang="pt-BR" dirty="0"/>
              <a:t> que pedem uma disciplina geral, uma regulamentação </a:t>
            </a:r>
            <a:r>
              <a:rPr lang="pt-BR" dirty="0" err="1"/>
              <a:t>collectiva</a:t>
            </a:r>
            <a:r>
              <a:rPr lang="pt-BR" dirty="0"/>
              <a:t>.” (p. 82.) </a:t>
            </a:r>
          </a:p>
          <a:p>
            <a:pPr algn="just"/>
            <a:r>
              <a:rPr lang="pt-BR" dirty="0" smtClean="0"/>
              <a:t>Professor</a:t>
            </a:r>
            <a:r>
              <a:rPr lang="pt-BR" dirty="0"/>
              <a:t>, esse esforço de dar resposta rápida e dinâmica ao que o autor chama de conflitos coletivos está relacionado à necessidade de submetê-los à inacabada forma jurídica e de universalizar a forma sujeito de direito dentro da perspectiva coletiva também? Pergunto isso considerando que se tratava de um momento de consolidação do capitalismo e penso que seria muito importante não deixar escapar as demandas coletivas à forma contratual. Essa imaturidade nacional apontada pelo autor de estender o direito a essas lutas coletivas, de maior complexidade e que ao mesmo tempo que reclamavam por intervenções rápida, pode ser lida como algo que indica a impossibilidade da instauração de um capitalismo totalitário, de que o senhor havia falado na última aula, nos moldes do fascismo e do nazismo?</a:t>
            </a:r>
          </a:p>
        </p:txBody>
      </p:sp>
    </p:spTree>
    <p:extLst>
      <p:ext uri="{BB962C8B-B14F-4D97-AF65-F5344CB8AC3E}">
        <p14:creationId xmlns:p14="http://schemas.microsoft.com/office/powerpoint/2010/main" val="480540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1196752"/>
            <a:ext cx="8712968" cy="5262979"/>
          </a:xfrm>
          <a:prstGeom prst="rect">
            <a:avLst/>
          </a:prstGeom>
        </p:spPr>
        <p:txBody>
          <a:bodyPr wrap="square">
            <a:spAutoFit/>
          </a:bodyPr>
          <a:lstStyle/>
          <a:p>
            <a:pPr algn="just"/>
            <a:r>
              <a:rPr lang="pt-BR" sz="2800" dirty="0" smtClean="0"/>
              <a:t>“O </a:t>
            </a:r>
            <a:r>
              <a:rPr lang="pt-BR" sz="2800" dirty="0"/>
              <a:t>advento dos Estados totalitários, em que o Estado ainda organizador </a:t>
            </a:r>
            <a:r>
              <a:rPr lang="pt-BR" sz="2800" dirty="0" smtClean="0"/>
              <a:t>do imperialismo </a:t>
            </a:r>
            <a:r>
              <a:rPr lang="pt-BR" sz="2800" dirty="0"/>
              <a:t>encontrou espaço para uma concentração de poder em relação aos </a:t>
            </a:r>
            <a:r>
              <a:rPr lang="pt-BR" sz="2800" dirty="0" smtClean="0"/>
              <a:t>seus parceiros </a:t>
            </a:r>
            <a:r>
              <a:rPr lang="pt-BR" sz="2800" dirty="0"/>
              <a:t>do mundo do capitalismo, constitui somente uma leve perturbação, que </a:t>
            </a:r>
            <a:r>
              <a:rPr lang="pt-BR" sz="2800" dirty="0" smtClean="0"/>
              <a:t>não Chega </a:t>
            </a:r>
            <a:r>
              <a:rPr lang="pt-BR" sz="2800" dirty="0"/>
              <a:t>sequer a um desvio, nesse percurso, que retoma integralmente a </a:t>
            </a:r>
            <a:r>
              <a:rPr lang="pt-BR" sz="2800" dirty="0" smtClean="0"/>
              <a:t>sua “normalidade” após </a:t>
            </a:r>
            <a:r>
              <a:rPr lang="pt-BR" sz="2800" dirty="0"/>
              <a:t>a conclusão da Segunda Guerra Mundial. Em outras palavras, os estados </a:t>
            </a:r>
            <a:r>
              <a:rPr lang="pt-BR" sz="2800" dirty="0" smtClean="0"/>
              <a:t>totalitários são </a:t>
            </a:r>
            <a:r>
              <a:rPr lang="pt-BR" sz="2800" dirty="0"/>
              <a:t>o exemplo máximo de uma certa “autonomização” da forma política, que leva à </a:t>
            </a:r>
            <a:r>
              <a:rPr lang="pt-BR" sz="2800" dirty="0" smtClean="0"/>
              <a:t>sua própria </a:t>
            </a:r>
            <a:r>
              <a:rPr lang="pt-BR" sz="2800" dirty="0"/>
              <a:t>negação aparente que é a </a:t>
            </a:r>
            <a:r>
              <a:rPr lang="pt-BR" sz="2800" dirty="0" smtClean="0"/>
              <a:t>guerra” (FLÁVIO BATISTA E MARCUS ORIONE)</a:t>
            </a:r>
            <a:endParaRPr lang="pt-BR" sz="2800" dirty="0"/>
          </a:p>
        </p:txBody>
      </p:sp>
    </p:spTree>
    <p:extLst>
      <p:ext uri="{BB962C8B-B14F-4D97-AF65-F5344CB8AC3E}">
        <p14:creationId xmlns:p14="http://schemas.microsoft.com/office/powerpoint/2010/main" val="168156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764704"/>
            <a:ext cx="8712968" cy="5632311"/>
          </a:xfrm>
          <a:prstGeom prst="rect">
            <a:avLst/>
          </a:prstGeom>
        </p:spPr>
        <p:txBody>
          <a:bodyPr wrap="square">
            <a:spAutoFit/>
          </a:bodyPr>
          <a:lstStyle/>
          <a:p>
            <a:pPr algn="just"/>
            <a:r>
              <a:rPr lang="pt-BR" sz="3000" dirty="0" smtClean="0"/>
              <a:t>“A </a:t>
            </a:r>
            <a:r>
              <a:rPr lang="pt-BR" sz="3000" dirty="0"/>
              <a:t>ditadura foi necessária porque o governo parlamentar </a:t>
            </a:r>
            <a:r>
              <a:rPr lang="pt-BR" sz="3000" dirty="0" smtClean="0"/>
              <a:t>foi absolutamente </a:t>
            </a:r>
            <a:r>
              <a:rPr lang="pt-BR" sz="3000" dirty="0"/>
              <a:t>incapaz de conduzir as medidas indispensáveis</a:t>
            </a:r>
            <a:r>
              <a:rPr lang="pt-BR" sz="3000" dirty="0" smtClean="0"/>
              <a:t>, necessárias </a:t>
            </a:r>
            <a:r>
              <a:rPr lang="pt-BR" sz="3000" dirty="0"/>
              <a:t>para equilibrar o orçamento, eliminar o déficit, </a:t>
            </a:r>
            <a:r>
              <a:rPr lang="pt-BR" sz="3000" dirty="0" smtClean="0"/>
              <a:t>desenvolver a </a:t>
            </a:r>
            <a:r>
              <a:rPr lang="pt-BR" sz="3000" dirty="0"/>
              <a:t>economia, fortalecer o debilitado aparelho de Estado; em resumo, </a:t>
            </a:r>
            <a:r>
              <a:rPr lang="pt-BR" sz="3000" dirty="0" smtClean="0"/>
              <a:t>para todas </a:t>
            </a:r>
            <a:r>
              <a:rPr lang="pt-BR" sz="3000" dirty="0"/>
              <a:t>aquelas medidas financeiras e administrativas emergenciais </a:t>
            </a:r>
            <a:r>
              <a:rPr lang="pt-BR" sz="3000" dirty="0" smtClean="0"/>
              <a:t>que constituem </a:t>
            </a:r>
            <a:r>
              <a:rPr lang="pt-BR" sz="3000" dirty="0"/>
              <a:t>as condições da estabilização capitalista e para as quais</a:t>
            </a:r>
            <a:r>
              <a:rPr lang="pt-BR" sz="3000" dirty="0" smtClean="0"/>
              <a:t>, como </a:t>
            </a:r>
            <a:r>
              <a:rPr lang="pt-BR" sz="3000" dirty="0"/>
              <a:t>vemos em muitos outros países (Alemanha, França, Polônia etc</a:t>
            </a:r>
            <a:r>
              <a:rPr lang="pt-BR" sz="3000" dirty="0" smtClean="0"/>
              <a:t>.), os </a:t>
            </a:r>
            <a:r>
              <a:rPr lang="pt-BR" sz="3000" dirty="0"/>
              <a:t>governos dão poderes </a:t>
            </a:r>
            <a:r>
              <a:rPr lang="pt-BR" sz="3000" dirty="0" smtClean="0"/>
              <a:t>emergenciais” (PACHUKANIS)</a:t>
            </a:r>
            <a:endParaRPr lang="pt-BR" sz="3000" dirty="0"/>
          </a:p>
        </p:txBody>
      </p:sp>
    </p:spTree>
    <p:extLst>
      <p:ext uri="{BB962C8B-B14F-4D97-AF65-F5344CB8AC3E}">
        <p14:creationId xmlns:p14="http://schemas.microsoft.com/office/powerpoint/2010/main" val="1740279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31032" y="332656"/>
            <a:ext cx="8712968" cy="6740307"/>
          </a:xfrm>
          <a:prstGeom prst="rect">
            <a:avLst/>
          </a:prstGeom>
        </p:spPr>
        <p:txBody>
          <a:bodyPr wrap="square">
            <a:spAutoFit/>
          </a:bodyPr>
          <a:lstStyle/>
          <a:p>
            <a:r>
              <a:rPr lang="pt-BR" b="1" dirty="0" smtClean="0"/>
              <a:t>THAYS CARVALHO</a:t>
            </a:r>
          </a:p>
          <a:p>
            <a:endParaRPr lang="pt-BR" dirty="0" smtClean="0"/>
          </a:p>
          <a:p>
            <a:pPr algn="just"/>
            <a:r>
              <a:rPr lang="pt-BR" dirty="0" smtClean="0"/>
              <a:t>“</a:t>
            </a:r>
            <a:r>
              <a:rPr lang="pt-BR" dirty="0"/>
              <a:t>É de que o problema da competência normativa dos tribunais do trabalho </a:t>
            </a:r>
            <a:r>
              <a:rPr lang="pt-BR" b="1" dirty="0"/>
              <a:t>só surge em face dos conflitos coletivos do trabalho.</a:t>
            </a:r>
            <a:r>
              <a:rPr lang="pt-BR" dirty="0"/>
              <a:t> Estes conflitos são, na sua quase totalidade, puramente econômicos e são eles que pedem uma disciplina geral, uma regulamentação coletiva.” (VIANNA, 1938, p. 82)</a:t>
            </a:r>
          </a:p>
          <a:p>
            <a:pPr algn="just"/>
            <a:r>
              <a:rPr lang="pt-BR" dirty="0"/>
              <a:t> </a:t>
            </a:r>
          </a:p>
          <a:p>
            <a:pPr algn="just"/>
            <a:r>
              <a:rPr lang="pt-BR" dirty="0"/>
              <a:t>(...)</a:t>
            </a:r>
          </a:p>
          <a:p>
            <a:pPr algn="just"/>
            <a:r>
              <a:rPr lang="pt-BR" dirty="0"/>
              <a:t> </a:t>
            </a:r>
          </a:p>
          <a:p>
            <a:pPr algn="just"/>
            <a:r>
              <a:rPr lang="pt-BR" dirty="0"/>
              <a:t>Esta generalização da decisão tem sua razão de ser na própria estrutura da vida econômica contemporânea, na interdependência de todos os seus elementos constitutivos; interdependência que faz com que cada conflito de trabalho, parcial ou local, seja apenas </a:t>
            </a:r>
            <a:r>
              <a:rPr lang="pt-BR" b="1" dirty="0"/>
              <a:t>uma síndrome revelador de uma situação geral de desajustamentos econômicos e desníveis das condições de vida.</a:t>
            </a:r>
            <a:r>
              <a:rPr lang="pt-BR" dirty="0"/>
              <a:t> Desajustamentos e desníveis que somente podem ser corrigidos por uma normal geral e única. (VIANNA, 1938, p. 89)</a:t>
            </a:r>
          </a:p>
          <a:p>
            <a:pPr algn="just"/>
            <a:r>
              <a:rPr lang="pt-BR" dirty="0"/>
              <a:t> </a:t>
            </a:r>
          </a:p>
          <a:p>
            <a:pPr algn="just"/>
            <a:r>
              <a:rPr lang="pt-BR" dirty="0"/>
              <a:t>(...)</a:t>
            </a:r>
          </a:p>
          <a:p>
            <a:pPr algn="just"/>
            <a:r>
              <a:rPr lang="pt-BR" dirty="0"/>
              <a:t> </a:t>
            </a:r>
          </a:p>
          <a:p>
            <a:pPr lvl="0" algn="just"/>
            <a:r>
              <a:rPr lang="pt-BR" dirty="0"/>
              <a:t>ou concedeis a competência normativa aos novos tribunais do trabalho e, neste caso, tereis instituído e organizado um aparelho judiciário capaz de resolver e efetivamente dirimir os conflitos coletivos do trabalho, </a:t>
            </a:r>
            <a:r>
              <a:rPr lang="pt-BR" b="1" dirty="0"/>
              <a:t>impedindo a sua generalização e multiplicação; </a:t>
            </a:r>
            <a:r>
              <a:rPr lang="pt-BR" dirty="0"/>
              <a:t>(VIANNA, 1938, p. 94)</a:t>
            </a:r>
          </a:p>
          <a:p>
            <a:pPr algn="just"/>
            <a:r>
              <a:rPr lang="pt-BR" dirty="0"/>
              <a:t> </a:t>
            </a:r>
          </a:p>
        </p:txBody>
      </p:sp>
    </p:spTree>
    <p:extLst>
      <p:ext uri="{BB962C8B-B14F-4D97-AF65-F5344CB8AC3E}">
        <p14:creationId xmlns:p14="http://schemas.microsoft.com/office/powerpoint/2010/main" val="409322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31032" y="332656"/>
            <a:ext cx="8712968" cy="5909310"/>
          </a:xfrm>
          <a:prstGeom prst="rect">
            <a:avLst/>
          </a:prstGeom>
        </p:spPr>
        <p:txBody>
          <a:bodyPr wrap="square">
            <a:spAutoFit/>
          </a:bodyPr>
          <a:lstStyle/>
          <a:p>
            <a:r>
              <a:rPr lang="pt-BR" dirty="0" smtClean="0"/>
              <a:t> </a:t>
            </a:r>
            <a:r>
              <a:rPr lang="pt-BR" b="1" dirty="0" smtClean="0"/>
              <a:t>THAYS CARVALHO</a:t>
            </a:r>
          </a:p>
          <a:p>
            <a:endParaRPr lang="pt-BR" dirty="0" smtClean="0"/>
          </a:p>
          <a:p>
            <a:pPr algn="just"/>
            <a:r>
              <a:rPr lang="pt-BR" dirty="0" smtClean="0"/>
              <a:t>(...)</a:t>
            </a:r>
            <a:endParaRPr lang="pt-BR" dirty="0"/>
          </a:p>
          <a:p>
            <a:pPr algn="just"/>
            <a:r>
              <a:rPr lang="pt-BR" dirty="0"/>
              <a:t> </a:t>
            </a:r>
          </a:p>
          <a:p>
            <a:pPr lvl="0" algn="just"/>
            <a:r>
              <a:rPr lang="pt-BR" b="1" dirty="0"/>
              <a:t>colocaria, por um lado, a fábrica condenada numa situação desvantajosa na concorrência</a:t>
            </a:r>
            <a:r>
              <a:rPr lang="pt-BR" dirty="0"/>
              <a:t> com as nove fábricas restantes, pois que apareceria nos mercados de venda onerada com despesas que as demais concorrentes não teriam, já que os seus custos de produção foram aumentados - o que seria </a:t>
            </a:r>
            <a:r>
              <a:rPr lang="pt-BR" dirty="0" smtClean="0"/>
              <a:t>injusto”</a:t>
            </a:r>
            <a:endParaRPr lang="pt-BR" dirty="0"/>
          </a:p>
          <a:p>
            <a:pPr algn="just"/>
            <a:r>
              <a:rPr lang="pt-BR" dirty="0"/>
              <a:t> </a:t>
            </a:r>
            <a:r>
              <a:rPr lang="pt-BR" dirty="0" smtClean="0"/>
              <a:t>O </a:t>
            </a:r>
            <a:r>
              <a:rPr lang="pt-BR" dirty="0"/>
              <a:t>texto é muito bom no sentido de ser um tratado sobre a forma jurídica no qual são revelados os reais objetivos do direito do trabalho e da justiça do trabalho, em particular. A separação da forma jurídica e da forma mercadoria é meramente aparente, como o texto já vinha apontando antes. A revelação própria desse capítulo é o caráter social/coletivo da forma jurídica, daí o privilégio dos conflitos do trabalho. E o objetivo, em última instância, de controle, aprisionamento do conflito capital/trabalho na forma jurídica, </a:t>
            </a:r>
            <a:r>
              <a:rPr lang="pt-BR" i="1" dirty="0"/>
              <a:t>para evitar o risco de sua generalização e multiplicação. </a:t>
            </a:r>
            <a:r>
              <a:rPr lang="pt-BR" dirty="0"/>
              <a:t>O texto insiste que este intento só se realiza se se atribuir competência normativa à justiça de trabalho. Isso se justifica no texto pela generalização através do caráter normativo das decisões judiciais. É interessante que o objetivo e o que se quer evitar é o mesmo a generalização, sendo que no primeiro caso é evitar a generalização da luta de classes aberta, sem mediação da forma jurídica, e no segundo a generalização da forma jurídica como forma de gestão do mesmo conflito. Faz sentido</a:t>
            </a:r>
            <a:r>
              <a:rPr lang="pt-BR" dirty="0" smtClean="0"/>
              <a:t>?</a:t>
            </a:r>
            <a:endParaRPr lang="pt-BR" dirty="0"/>
          </a:p>
        </p:txBody>
      </p:sp>
    </p:spTree>
    <p:extLst>
      <p:ext uri="{BB962C8B-B14F-4D97-AF65-F5344CB8AC3E}">
        <p14:creationId xmlns:p14="http://schemas.microsoft.com/office/powerpoint/2010/main" val="358741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7693"/>
            <a:ext cx="8712968" cy="6740307"/>
          </a:xfrm>
          <a:prstGeom prst="rect">
            <a:avLst/>
          </a:prstGeom>
        </p:spPr>
        <p:txBody>
          <a:bodyPr wrap="square">
            <a:spAutoFit/>
          </a:bodyPr>
          <a:lstStyle/>
          <a:p>
            <a:r>
              <a:rPr lang="pt-BR" dirty="0" smtClean="0"/>
              <a:t> </a:t>
            </a:r>
            <a:r>
              <a:rPr lang="pt-BR" b="1" dirty="0" smtClean="0"/>
              <a:t>MARIANNA HAUG</a:t>
            </a:r>
          </a:p>
          <a:p>
            <a:endParaRPr lang="pt-BR" dirty="0" smtClean="0"/>
          </a:p>
          <a:p>
            <a:pPr algn="just"/>
            <a:r>
              <a:rPr lang="pt-BR" dirty="0"/>
              <a:t>Ao longo do trecho selecionado, Vianna (1938, p. 73-96) desenvolve sobre a forma de tomada de decisões dos tribunais trabalhistas e demonstra como nesse momento elas parecem se pautar em uma lógica menos </a:t>
            </a:r>
            <a:r>
              <a:rPr lang="pt-BR" dirty="0" err="1"/>
              <a:t>principialista</a:t>
            </a:r>
            <a:r>
              <a:rPr lang="pt-BR" dirty="0"/>
              <a:t> e mais </a:t>
            </a:r>
            <a:r>
              <a:rPr lang="pt-BR" dirty="0" err="1"/>
              <a:t>normativista</a:t>
            </a:r>
            <a:r>
              <a:rPr lang="pt-BR" dirty="0"/>
              <a:t>. Hoje, após a transição pós-fordista, vemos uma tendência </a:t>
            </a:r>
            <a:r>
              <a:rPr lang="pt-BR" dirty="0" err="1"/>
              <a:t>principialista</a:t>
            </a:r>
            <a:r>
              <a:rPr lang="pt-BR" dirty="0"/>
              <a:t> no direito, inclusive como reflexo da  estratégia de venda flexível da força de trabalho (ORIONE, 2016, p. 190). Podemos pensar que no contexto em que Vianna vivia era necessário uma venda estável da força de trabalho como estratégia de impor práticas reiteradas vinculadas a uma forma nova de subsunção real do trabalho ao capital? E, ao longo da obra </a:t>
            </a:r>
            <a:r>
              <a:rPr lang="pt-BR" i="1" dirty="0"/>
              <a:t>A invenção da classe trabalhadora brasileira: o direito do trabalho na constituição da forma jurídica no Brasil</a:t>
            </a:r>
            <a:r>
              <a:rPr lang="pt-BR" dirty="0"/>
              <a:t> (ORIONE, 2022), o autor vai tratar da subsunção hiper-real do trabalho ao capital como forma nova de relação entre capital e trabalho no neoliberalismo. Esse tema sempre me gerou dúvidas porque já vi referências à subsunção formal do trabalho ao capital enquanto modelo não capitalista de organização do trabalho, que contaria como período de transição mas não podendo ser considerada já uma relação dada no modo de produção em questão. Sendo assim, haveria uma mudança qualitativa em relação à subsunção formal para a real do trabalho ao capital. No entanto, na subsunção hiper-real, ainda estamos no capitalismo, não havendo uma mudança qualitativa no modo de produção, ainda sendo a mesma relação entre capital e trabalho que foi verificada por Marx, apenas com novas mediações, sofisticações e determinações. Seria a subsunção hiper-real do trabalho ao capital uma subcategoria da subsunção real ou ela de fato inaugura uma mudança qualitativa no modo de produção? </a:t>
            </a:r>
          </a:p>
        </p:txBody>
      </p:sp>
    </p:spTree>
    <p:extLst>
      <p:ext uri="{BB962C8B-B14F-4D97-AF65-F5344CB8AC3E}">
        <p14:creationId xmlns:p14="http://schemas.microsoft.com/office/powerpoint/2010/main" val="671159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4161</TotalTime>
  <Words>1178</Words>
  <Application>Microsoft Office PowerPoint</Application>
  <PresentationFormat>Apresentação na tela (4:3)</PresentationFormat>
  <Paragraphs>29</Paragraphs>
  <Slides>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vt:i4>
      </vt:variant>
    </vt:vector>
  </HeadingPairs>
  <TitlesOfParts>
    <vt:vector size="11" baseType="lpstr">
      <vt:lpstr>Calibri</vt:lpstr>
      <vt:lpstr>Constantia</vt:lpstr>
      <vt:lpstr>Wingdings 2</vt:lpstr>
      <vt:lpstr>Fluxo</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422</cp:revision>
  <cp:lastPrinted>2023-01-31T18:23:50Z</cp:lastPrinted>
  <dcterms:created xsi:type="dcterms:W3CDTF">2015-03-04T10:08:54Z</dcterms:created>
  <dcterms:modified xsi:type="dcterms:W3CDTF">2023-06-08T14:17:11Z</dcterms:modified>
</cp:coreProperties>
</file>