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1"/>
  </p:handoutMasterIdLst>
  <p:sldIdLst>
    <p:sldId id="256" r:id="rId2"/>
    <p:sldId id="271" r:id="rId3"/>
    <p:sldId id="275" r:id="rId4"/>
    <p:sldId id="276" r:id="rId5"/>
    <p:sldId id="277" r:id="rId6"/>
    <p:sldId id="282" r:id="rId7"/>
    <p:sldId id="281" r:id="rId8"/>
    <p:sldId id="283" r:id="rId9"/>
    <p:sldId id="284" r:id="rId10"/>
  </p:sldIdLst>
  <p:sldSz cx="9144000" cy="6858000" type="screen4x3"/>
  <p:notesSz cx="6881813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536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5"/>
  <c:chart>
    <c:title>
      <c:tx>
        <c:rich>
          <a:bodyPr/>
          <a:lstStyle/>
          <a:p>
            <a:pPr>
              <a:defRPr sz="260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Nº de artigos  X 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ano</a:t>
            </a:r>
            <a:endParaRPr lang="pt-BR" sz="2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ano</c:v>
          </c:tx>
          <c:cat>
            <c:numLit>
              <c:formatCode>General</c:formatCode>
              <c:ptCount val="6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</c:numLit>
          </c:cat>
          <c:val>
            <c:numRef>
              <c:f>Plan1!$B$2:$B$7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hape val="box"/>
        <c:axId val="47577344"/>
        <c:axId val="47655552"/>
        <c:axId val="0"/>
      </c:bar3DChart>
      <c:catAx>
        <c:axId val="47577344"/>
        <c:scaling>
          <c:orientation val="minMax"/>
        </c:scaling>
        <c:axPos val="b"/>
        <c:numFmt formatCode="General" sourceLinked="1"/>
        <c:majorTickMark val="none"/>
        <c:tickLblPos val="nextTo"/>
        <c:crossAx val="47655552"/>
        <c:crosses val="autoZero"/>
        <c:auto val="1"/>
        <c:lblAlgn val="ctr"/>
        <c:lblOffset val="100"/>
      </c:catAx>
      <c:valAx>
        <c:axId val="476555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r>
                  <a:rPr lang="en-US" sz="2000" b="1" i="0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Nº</a:t>
                </a:r>
                <a:r>
                  <a:rPr lang="en-US" sz="2000" b="1" i="0" baseline="0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de </a:t>
                </a:r>
                <a:r>
                  <a:rPr lang="en-US" sz="2000" b="1" i="0" baseline="0" dirty="0" err="1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artigos</a:t>
                </a:r>
                <a:endParaRPr lang="en-US" sz="2000" b="1" i="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crossAx val="47577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0"/>
            </a:pPr>
            <a:endParaRPr lang="pt-BR"/>
          </a:p>
        </c:txPr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pt-BR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Nº</a:t>
            </a:r>
            <a:r>
              <a:rPr lang="pt-BR" sz="2800" baseline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t-BR" sz="2800" baseline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publicações </a:t>
            </a:r>
            <a:r>
              <a:rPr lang="pt-BR" sz="2800" baseline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revista e ano</a:t>
            </a:r>
            <a:endParaRPr lang="pt-BR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v>Revista Brasileira De Ensino de Física</c:v>
          </c:tx>
          <c:cat>
            <c:numLit>
              <c:formatCode>General</c:formatCode>
              <c:ptCount val="6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</c:numLit>
          </c:cat>
          <c:val>
            <c:numRef>
              <c:f>Plan1!$C$16:$H$16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Caderno Brasileiro de Ensino de Física</c:v>
          </c:tx>
          <c:cat>
            <c:numLit>
              <c:formatCode>General</c:formatCode>
              <c:ptCount val="6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</c:numLit>
          </c:cat>
          <c:val>
            <c:numRef>
              <c:f>Plan1!$C$17:$H$17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v>Ciência e Educação</c:v>
          </c:tx>
          <c:spPr>
            <a:scene3d>
              <a:camera prst="orthographicFront"/>
              <a:lightRig rig="threePt" dir="t"/>
            </a:scene3d>
            <a:sp3d prstMaterial="matte"/>
          </c:spPr>
          <c:cat>
            <c:numLit>
              <c:formatCode>General</c:formatCode>
              <c:ptCount val="6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</c:numLit>
          </c:cat>
          <c:val>
            <c:numRef>
              <c:f>Plan1!$C$18:$H$18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v>Física na Escola</c:v>
          </c:tx>
          <c:cat>
            <c:numLit>
              <c:formatCode>General</c:formatCode>
              <c:ptCount val="6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</c:numLit>
          </c:cat>
          <c:val>
            <c:numRef>
              <c:f>Plan1!$C$19:$H$19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gapWidth val="86"/>
        <c:gapDepth val="318"/>
        <c:shape val="cylinder"/>
        <c:axId val="51227264"/>
        <c:axId val="51248128"/>
        <c:axId val="0"/>
      </c:bar3DChart>
      <c:catAx>
        <c:axId val="5122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pt-BR" sz="1800">
                    <a:latin typeface="Times New Roman" pitchFamily="18" charset="0"/>
                    <a:cs typeface="Times New Roman" pitchFamily="18" charset="0"/>
                  </a:rPr>
                  <a:t>Ano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1248128"/>
        <c:crosses val="autoZero"/>
        <c:auto val="1"/>
        <c:lblAlgn val="ctr"/>
        <c:lblOffset val="100"/>
      </c:catAx>
      <c:valAx>
        <c:axId val="512481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pt-BR" sz="2000">
                    <a:latin typeface="Times New Roman" pitchFamily="18" charset="0"/>
                    <a:cs typeface="Times New Roman" pitchFamily="18" charset="0"/>
                  </a:rPr>
                  <a:t>Nº de publicações</a:t>
                </a:r>
              </a:p>
            </c:rich>
          </c:tx>
          <c:layout/>
        </c:title>
        <c:numFmt formatCode="General" sourceLinked="1"/>
        <c:tickLblPos val="nextTo"/>
        <c:crossAx val="51227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title>
      <c:tx>
        <c:rich>
          <a:bodyPr/>
          <a:lstStyle/>
          <a:p>
            <a:pPr>
              <a:defRPr sz="2800">
                <a:solidFill>
                  <a:schemeClr val="tx2">
                    <a:lumMod val="75000"/>
                  </a:schemeClr>
                </a:solidFill>
              </a:defRPr>
            </a:pP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Ranking de revistas nos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últimos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5 anos</a:t>
            </a:r>
          </a:p>
        </c:rich>
      </c:tx>
      <c:layout>
        <c:manualLayout>
          <c:xMode val="edge"/>
          <c:yMode val="edge"/>
          <c:x val="9.5368239507779534E-2"/>
          <c:y val="4.696366619153915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Lit>
              <c:ptCount val="4"/>
              <c:pt idx="0">
                <c:v> Revista Brasileira de Física</c:v>
              </c:pt>
              <c:pt idx="1">
                <c:v> Caderno Brasileiro de Ensino de Física</c:v>
              </c:pt>
              <c:pt idx="2">
                <c:v> Ciência e Educação</c:v>
              </c:pt>
              <c:pt idx="3">
                <c:v> Física na Escola</c:v>
              </c:pt>
            </c:strLit>
          </c:cat>
          <c:val>
            <c:numRef>
              <c:f>Plan1!$B$24:$B$27</c:f>
              <c:numCache>
                <c:formatCode>0.00%</c:formatCode>
                <c:ptCount val="4"/>
                <c:pt idx="0">
                  <c:v>0.17650000000000013</c:v>
                </c:pt>
                <c:pt idx="1">
                  <c:v>0.17650000000000013</c:v>
                </c:pt>
                <c:pt idx="2">
                  <c:v>0.29410000000000008</c:v>
                </c:pt>
                <c:pt idx="3">
                  <c:v>0.35290000000000032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90987-C59C-4144-8E07-95731B1A7FD5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C3360-1E4D-43E7-8A9F-9CE4B354D7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62EACE-31A9-40DB-8717-0135F9395081}" type="datetimeFigureOut">
              <a:rPr lang="pt-BR" smtClean="0"/>
              <a:pPr/>
              <a:t>16/05/2012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5E187E-342F-48EB-A0B3-AF536EA5FE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fisica.org.br/fne/" TargetMode="External"/><Relationship Id="rId2" Type="http://schemas.openxmlformats.org/officeDocument/2006/relationships/hyperlink" Target="http://www.fc.unesp.br/p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1072" y="620688"/>
            <a:ext cx="8352928" cy="2264272"/>
          </a:xfrm>
        </p:spPr>
        <p:txBody>
          <a:bodyPr>
            <a:noAutofit/>
          </a:bodyPr>
          <a:lstStyle/>
          <a:p>
            <a:pPr algn="ctr"/>
            <a:r>
              <a:rPr lang="pt-BR" sz="4900" dirty="0" smtClean="0">
                <a:latin typeface="Times New Roman" pitchFamily="18" charset="0"/>
                <a:cs typeface="Times New Roman" pitchFamily="18" charset="0"/>
              </a:rPr>
              <a:t>FÍSICA MODERNA E </a:t>
            </a:r>
            <a:br>
              <a:rPr lang="pt-B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4900" dirty="0" smtClean="0">
                <a:latin typeface="Times New Roman" pitchFamily="18" charset="0"/>
                <a:cs typeface="Times New Roman" pitchFamily="18" charset="0"/>
              </a:rPr>
              <a:t>CONTEMPORÂNEA NO </a:t>
            </a:r>
            <a:br>
              <a:rPr lang="pt-BR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4900" dirty="0" smtClean="0">
                <a:latin typeface="Times New Roman" pitchFamily="18" charset="0"/>
                <a:cs typeface="Times New Roman" pitchFamily="18" charset="0"/>
              </a:rPr>
              <a:t>ENSINO MÉDIO</a:t>
            </a:r>
            <a:endParaRPr lang="pt-BR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740664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Paulo </a:t>
            </a:r>
            <a:r>
              <a:rPr lang="pt-BR" sz="1800" dirty="0" err="1" smtClean="0"/>
              <a:t>Abud</a:t>
            </a:r>
            <a:r>
              <a:rPr lang="pt-BR" sz="1800" dirty="0" smtClean="0"/>
              <a:t>  	 7186768</a:t>
            </a:r>
          </a:p>
          <a:p>
            <a:r>
              <a:rPr lang="pt-BR" sz="1800" dirty="0" smtClean="0"/>
              <a:t>Orlando </a:t>
            </a:r>
            <a:r>
              <a:rPr lang="pt-BR" sz="1800" dirty="0" err="1" smtClean="0"/>
              <a:t>Pasqual</a:t>
            </a:r>
            <a:r>
              <a:rPr lang="pt-BR" sz="1800" dirty="0" smtClean="0"/>
              <a:t>	 5881844</a:t>
            </a:r>
          </a:p>
          <a:p>
            <a:r>
              <a:rPr lang="pt-BR" sz="1800" dirty="0" smtClean="0"/>
              <a:t>Robson Douglas	 6508431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43808" y="3645024"/>
            <a:ext cx="3768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Pesquisa à base de dados</a:t>
            </a:r>
            <a:endParaRPr lang="pt-BR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49808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Pesquisa de periódicos relacionados ao tema “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Física moderna e contemporânea no ensino médio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” entre os anos de 2007 e 2012.</a:t>
            </a:r>
          </a:p>
          <a:p>
            <a:pPr>
              <a:buNone/>
            </a:pP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3429000"/>
            <a:ext cx="482055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Revistas pesquisadas: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Revista brasileira de ensino de física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física na escola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Caderno brasileiro de ensino de física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Ciência e educação</a:t>
            </a: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Representações gráficas da pesquisa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547664" y="1628800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863080" y="1196752"/>
          <a:ext cx="828092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188640"/>
          <a:ext cx="80648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Física Moderna no Ensino Médio: o que dizem os professores.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348880"/>
            <a:ext cx="7498080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Resumo: </a:t>
            </a:r>
          </a:p>
          <a:p>
            <a:pPr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Avaliar as possibilidades de introduzir temas de física moderna no ensino médio, particularmente Raio-X.</a:t>
            </a: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Metodologia:</a:t>
            </a:r>
          </a:p>
          <a:p>
            <a:pPr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Foi realizado uma pesquisa com professores nas escolas de ensino médio para saber suas opiniões sobre física moderna na educação básica, verificar a questão do enfoque metodológico em CTS e ainda analisar suas disponibilidades para utilizar um material didático com essas características.</a:t>
            </a:r>
          </a:p>
          <a:p>
            <a:pPr>
              <a:buNone/>
            </a:pP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1556792"/>
            <a:ext cx="6464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Autores: Fábio Ferreira de Oliveira, Deise Miranda Vianna e </a:t>
            </a:r>
            <a:r>
              <a:rPr lang="pt-BR" sz="1400" dirty="0" err="1" smtClean="0">
                <a:latin typeface="Times New Roman" pitchFamily="18" charset="0"/>
                <a:cs typeface="Times New Roman" pitchFamily="18" charset="0"/>
              </a:rPr>
              <a:t>Reuber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dirty="0" err="1" smtClean="0">
                <a:latin typeface="Times New Roman" pitchFamily="18" charset="0"/>
                <a:cs typeface="Times New Roman" pitchFamily="18" charset="0"/>
              </a:rPr>
              <a:t>Scofano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1400" dirty="0" err="1" smtClean="0">
                <a:latin typeface="Times New Roman" pitchFamily="18" charset="0"/>
                <a:cs typeface="Times New Roman" pitchFamily="18" charset="0"/>
              </a:rPr>
              <a:t>Gerbassi</a:t>
            </a:r>
            <a:endParaRPr lang="pt-B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Revista Brasileira de Ensino de Física, V29, nº3, </a:t>
            </a:r>
            <a:r>
              <a:rPr lang="pt-BR" sz="1200" i="1" dirty="0" err="1" smtClean="0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 447-454, (2007)</a:t>
            </a:r>
            <a:endParaRPr lang="pt-BR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2348880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Teoria da relatividade restrita e geral no programa de mecânica do ensino médio: uma possível abordagem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3356992"/>
            <a:ext cx="7498080" cy="273630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Resumo: </a:t>
            </a:r>
          </a:p>
          <a:p>
            <a:pPr lvl="0">
              <a:buNone/>
            </a:pPr>
            <a:endParaRPr lang="pt-BR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Esse artigo pretende contribuir para o debate em torno ao ensino de física, trazendo um estudo das teorias da relatividade restrita e geral no ensino médio. Tal proposta foi construída a partir de uma abordagem histórico-filosófica da ciência, onde a relação entre a física com outras produções culturais trabalham com os adolescentes as questões científicas respondidas pelos trabalhos de Albert Einstein.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75656" y="1988840"/>
            <a:ext cx="44548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Autores: Andreia Guerra, Marco Braga e José Cláudio Reis</a:t>
            </a:r>
          </a:p>
          <a:p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Revista Brasileira de Ensino de Física, V.29, n°4, </a:t>
            </a:r>
            <a:r>
              <a:rPr lang="pt-BR" sz="1200" i="1" dirty="0" err="1" smtClean="0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 575-583, (2007)</a:t>
            </a:r>
            <a:endParaRPr lang="pt-BR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2146250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Atividades de modelagem exploratória aplicada ao ensino de física moderna com a utilização de objeto de aprendizagem pato quântico.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3071810"/>
            <a:ext cx="7498080" cy="26642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Resumo:</a:t>
            </a:r>
          </a:p>
          <a:p>
            <a:pPr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Este artigo apresenta resultados relacionados ao desenvolvimento de atividades de modelagem exploratória aplicada ao ensino de física quântica coma utilização do objeto de aprendizagem (AO) Pato Quântico.</a:t>
            </a:r>
          </a:p>
          <a:p>
            <a:pPr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Este AO representa uma metáfora do efeito fotoelétrico e possibilita o cálculo da constante.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31640" y="2492896"/>
            <a:ext cx="75014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Autores: </a:t>
            </a:r>
            <a:r>
              <a:rPr lang="pt-BR" sz="1400" dirty="0" err="1" smtClean="0">
                <a:latin typeface="Times New Roman" pitchFamily="18" charset="0"/>
                <a:cs typeface="Times New Roman" pitchFamily="18" charset="0"/>
              </a:rPr>
              <a:t>Gilvandenys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 L. Sales, Francisco H. L. Vasconcelos, José A. de C. Filho e Mauro C. Pequeno</a:t>
            </a:r>
          </a:p>
          <a:p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Revista Brasileira de Ensino de Física, V.30, n°3, </a:t>
            </a:r>
            <a:r>
              <a:rPr lang="pt-BR" sz="1200" i="1" dirty="0" err="1" smtClean="0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 3501, (2008)</a:t>
            </a:r>
            <a:endParaRPr lang="pt-BR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260648"/>
            <a:ext cx="587962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Referências bibliográficas:</a:t>
            </a:r>
          </a:p>
          <a:p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Revista Brasileira de Ensino de Física (</a:t>
            </a:r>
            <a:r>
              <a:rPr lang="pt-BR" sz="16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www.sbf.if.usp.br</a:t>
            </a:r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Caderno Brasileiro de Ensino de Física (</a:t>
            </a:r>
            <a:r>
              <a:rPr lang="pt-BR" sz="16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http://www.fsc.ufsc.br/ccef/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Ciência e Educação 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http://www.fc.unesp.br/pos/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 Física na Escola  (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http://www.sbfisica.org.br/fne/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450</TotalTime>
  <Words>408</Words>
  <Application>Microsoft Office PowerPoint</Application>
  <PresentationFormat>Apresentação na tela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Solstício</vt:lpstr>
      <vt:lpstr>FÍSICA MODERNA E  CONTEMPORÂNEA NO  ENSINO MÉDIO</vt:lpstr>
      <vt:lpstr>Slide 2</vt:lpstr>
      <vt:lpstr>Representações gráficas da pesquisa</vt:lpstr>
      <vt:lpstr>Slide 4</vt:lpstr>
      <vt:lpstr>Slide 5</vt:lpstr>
      <vt:lpstr>Física Moderna no Ensino Médio: o que dizem os professores.</vt:lpstr>
      <vt:lpstr>Teoria da relatividade restrita e geral no programa de mecânica do ensino médio: uma possível abordagem</vt:lpstr>
      <vt:lpstr>Atividades de modelagem exploratória aplicada ao ensino de física moderna com a utilização de objeto de aprendizagem pato quântico.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FISICA MODERNA E CONTEMPORÂNEA</dc:title>
  <dc:creator>paul</dc:creator>
  <cp:lastModifiedBy>Marcelo</cp:lastModifiedBy>
  <cp:revision>54</cp:revision>
  <dcterms:created xsi:type="dcterms:W3CDTF">2012-04-14T17:57:58Z</dcterms:created>
  <dcterms:modified xsi:type="dcterms:W3CDTF">2012-05-16T14:25:08Z</dcterms:modified>
</cp:coreProperties>
</file>