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504" r:id="rId3"/>
    <p:sldId id="373" r:id="rId4"/>
    <p:sldId id="376" r:id="rId5"/>
    <p:sldId id="502" r:id="rId6"/>
    <p:sldId id="375" r:id="rId7"/>
    <p:sldId id="374" r:id="rId8"/>
    <p:sldId id="378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506" r:id="rId17"/>
    <p:sldId id="495" r:id="rId18"/>
    <p:sldId id="379" r:id="rId19"/>
    <p:sldId id="380" r:id="rId20"/>
    <p:sldId id="381" r:id="rId21"/>
    <p:sldId id="383" r:id="rId22"/>
    <p:sldId id="507" r:id="rId23"/>
    <p:sldId id="509" r:id="rId24"/>
    <p:sldId id="510" r:id="rId25"/>
    <p:sldId id="508" r:id="rId26"/>
    <p:sldId id="505" r:id="rId27"/>
    <p:sldId id="476" r:id="rId28"/>
    <p:sldId id="382" r:id="rId29"/>
    <p:sldId id="384" r:id="rId30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743" autoAdjust="0"/>
    <p:restoredTop sz="90267" autoAdjust="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71B852-D72D-4980-B156-B2F821B06A4F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D23298-E31B-4640-B5CB-E7B3E2FB31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7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5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2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96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6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9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0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09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431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290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110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011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7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20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2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7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3298-E31B-4640-B5CB-E7B3E2FB318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4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7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19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3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13D2-3850-4E22-8481-0CC3564550EA}" type="datetimeFigureOut">
              <a:rPr lang="pt-BR" smtClean="0"/>
              <a:pPr/>
              <a:t>21/10/2020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68C1-6B10-4698-A2EE-32491DB4E6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mps-Everyone-Third-Bruce-Carter/dp/1856175057/ref=sr_1_1?s=books&amp;ie=UTF8&amp;qid=1343325171&amp;sr=1-1&amp;keywords=op+amps+for+everyo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slide" Target="slide9.xml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slide" Target="slide9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11" Type="http://schemas.openxmlformats.org/officeDocument/2006/relationships/image" Target="../media/image25.png"/><Relationship Id="rId5" Type="http://schemas.openxmlformats.org/officeDocument/2006/relationships/slide" Target="slide9.xml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11" Type="http://schemas.openxmlformats.org/officeDocument/2006/relationships/image" Target="../media/image33.png"/><Relationship Id="rId5" Type="http://schemas.openxmlformats.org/officeDocument/2006/relationships/slide" Target="slide9.xml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424584" cy="42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39552" y="2341265"/>
            <a:ext cx="3988470" cy="1087735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>
                <a:solidFill>
                  <a:srgbClr val="FF0000"/>
                </a:solidFill>
                <a:hlinkClick r:id="rId3"/>
              </a:rPr>
              <a:t>OP AMPs for Everyone</a:t>
            </a:r>
            <a:br>
              <a:rPr lang="pt-BR" sz="2000" b="1" dirty="0">
                <a:solidFill>
                  <a:srgbClr val="FF0000"/>
                </a:solidFill>
              </a:rPr>
            </a:br>
            <a:r>
              <a:rPr lang="pt-BR" sz="2000" dirty="0"/>
              <a:t>Newnes, 2009</a:t>
            </a:r>
          </a:p>
        </p:txBody>
      </p:sp>
    </p:spTree>
    <p:extLst>
      <p:ext uri="{BB962C8B-B14F-4D97-AF65-F5344CB8AC3E}">
        <p14:creationId xmlns:p14="http://schemas.microsoft.com/office/powerpoint/2010/main" val="387591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7269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224808" y="1244174"/>
            <a:ext cx="0" cy="4566380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9959" y="1672690"/>
            <a:ext cx="4200892" cy="202336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088429" y="5428398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Filtro de ordem 2 com dois zeros e dois </a:t>
            </a:r>
            <a:r>
              <a:rPr lang="pt-BR" sz="1400" b="1" dirty="0" err="1"/>
              <a:t>pólos</a:t>
            </a:r>
            <a:endParaRPr lang="pt-BR" sz="1400" b="1" dirty="0"/>
          </a:p>
        </p:txBody>
      </p:sp>
      <p:sp>
        <p:nvSpPr>
          <p:cNvPr id="4" name="Retângulo 3"/>
          <p:cNvSpPr/>
          <p:nvPr/>
        </p:nvSpPr>
        <p:spPr>
          <a:xfrm>
            <a:off x="3525694" y="1672690"/>
            <a:ext cx="261389" cy="287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99555" y="4137887"/>
            <a:ext cx="287528" cy="287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63593" y="290268"/>
            <a:ext cx="30168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Função de Transferência H(s)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7BA0289-6FDE-44E3-A5BC-6A491D45D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8429" y="4050831"/>
            <a:ext cx="1914525" cy="3714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03019C2-AFA8-4AD1-A8A1-93DA1FB46C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2331" y="4576541"/>
            <a:ext cx="4343400" cy="6762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740B0B5-0A5E-4135-95D0-9579A40FCEAB}"/>
              </a:ext>
            </a:extLst>
          </p:cNvPr>
          <p:cNvSpPr txBox="1"/>
          <p:nvPr/>
        </p:nvSpPr>
        <p:spPr>
          <a:xfrm>
            <a:off x="901528" y="2547702"/>
            <a:ext cx="270491" cy="30523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2953F7-ECE5-409C-9EEC-C44B4F05BE32}"/>
              </a:ext>
            </a:extLst>
          </p:cNvPr>
          <p:cNvSpPr txBox="1"/>
          <p:nvPr/>
        </p:nvSpPr>
        <p:spPr>
          <a:xfrm>
            <a:off x="1229649" y="2836092"/>
            <a:ext cx="270491" cy="3052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75D336-394F-411A-A9A0-DA475CDC867B}"/>
              </a:ext>
            </a:extLst>
          </p:cNvPr>
          <p:cNvSpPr txBox="1"/>
          <p:nvPr/>
        </p:nvSpPr>
        <p:spPr>
          <a:xfrm>
            <a:off x="868752" y="3224159"/>
            <a:ext cx="297540" cy="30523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B16944-B673-4690-8266-3B21DA8B2AC5}"/>
              </a:ext>
            </a:extLst>
          </p:cNvPr>
          <p:cNvSpPr txBox="1"/>
          <p:nvPr/>
        </p:nvSpPr>
        <p:spPr>
          <a:xfrm>
            <a:off x="4271812" y="1730440"/>
            <a:ext cx="479191" cy="30523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A3D6A80-CCD0-4DB4-9149-622337D30C2C}"/>
              </a:ext>
            </a:extLst>
          </p:cNvPr>
          <p:cNvSpPr txBox="1"/>
          <p:nvPr/>
        </p:nvSpPr>
        <p:spPr>
          <a:xfrm>
            <a:off x="4274561" y="2225417"/>
            <a:ext cx="701583" cy="3052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E6988-48BD-4A84-9571-1CFC8A0B5280}"/>
              </a:ext>
            </a:extLst>
          </p:cNvPr>
          <p:cNvSpPr txBox="1"/>
          <p:nvPr/>
        </p:nvSpPr>
        <p:spPr>
          <a:xfrm>
            <a:off x="4281057" y="2720394"/>
            <a:ext cx="701583" cy="3052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1AAF889-439A-427E-8283-09F96BFBBED7}"/>
              </a:ext>
            </a:extLst>
          </p:cNvPr>
          <p:cNvSpPr txBox="1"/>
          <p:nvPr/>
        </p:nvSpPr>
        <p:spPr>
          <a:xfrm>
            <a:off x="4291045" y="3214230"/>
            <a:ext cx="527110" cy="30523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0ED8AE7-0D74-475D-88E8-355C2C8F8D99}"/>
              </a:ext>
            </a:extLst>
          </p:cNvPr>
          <p:cNvSpPr txBox="1"/>
          <p:nvPr/>
        </p:nvSpPr>
        <p:spPr>
          <a:xfrm>
            <a:off x="1395096" y="3276383"/>
            <a:ext cx="297540" cy="3052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11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2041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321097" y="788052"/>
            <a:ext cx="0" cy="4151255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595988" y="2007266"/>
            <a:ext cx="55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obtenção do ganho observa-se que o módulo de H(s) quando w           0 é a igual a quando w            ∞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24" y="1157742"/>
            <a:ext cx="4728811" cy="81137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463585" y="2863680"/>
            <a:ext cx="550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Nota-se  que quando w         ∞ os capacitores se tornam curto circuitos e nessa situação v</a:t>
            </a:r>
            <a:r>
              <a:rPr lang="pt-BR" baseline="-25000" dirty="0"/>
              <a:t>1</a:t>
            </a:r>
            <a:r>
              <a:rPr lang="pt-BR" dirty="0"/>
              <a:t>=v</a:t>
            </a:r>
            <a:r>
              <a:rPr lang="pt-BR" baseline="-25000" dirty="0"/>
              <a:t>2</a:t>
            </a:r>
            <a:r>
              <a:rPr lang="pt-BR" dirty="0"/>
              <a:t>=v</a:t>
            </a:r>
            <a:r>
              <a:rPr lang="pt-BR" baseline="-25000" dirty="0"/>
              <a:t>i</a:t>
            </a:r>
            <a:r>
              <a:rPr lang="pt-BR" dirty="0"/>
              <a:t>, tornando o circuito um amplificador não inversor, cujo ganho é: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5796136" y="3019616"/>
            <a:ext cx="4260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003" y="3999636"/>
            <a:ext cx="2036052" cy="71122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4" name="Retângulo 13"/>
          <p:cNvSpPr/>
          <p:nvPr/>
        </p:nvSpPr>
        <p:spPr>
          <a:xfrm>
            <a:off x="3469198" y="1415303"/>
            <a:ext cx="261389" cy="261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749969" y="497431"/>
            <a:ext cx="16440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Ganho (</a:t>
            </a:r>
            <a:r>
              <a:rPr lang="pt-BR" b="1" dirty="0" err="1"/>
              <a:t>A</a:t>
            </a:r>
            <a:r>
              <a:rPr lang="pt-BR" b="1" baseline="-25000" dirty="0" err="1"/>
              <a:t>v</a:t>
            </a:r>
            <a:r>
              <a:rPr lang="pt-BR" b="1" dirty="0"/>
              <a:t>=A</a:t>
            </a:r>
            <a:r>
              <a:rPr lang="pt-BR" b="1" baseline="-25000" dirty="0"/>
              <a:t>o</a:t>
            </a:r>
            <a:r>
              <a:rPr lang="pt-BR" b="1" dirty="0"/>
              <a:t>)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A1A808C2-F345-4FA4-BC76-7D3453EA7B29}"/>
              </a:ext>
            </a:extLst>
          </p:cNvPr>
          <p:cNvCxnSpPr/>
          <p:nvPr/>
        </p:nvCxnSpPr>
        <p:spPr>
          <a:xfrm>
            <a:off x="5121308" y="2477888"/>
            <a:ext cx="4260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6285E59-1322-4C22-9146-6BCF4205AA0F}"/>
              </a:ext>
            </a:extLst>
          </p:cNvPr>
          <p:cNvCxnSpPr/>
          <p:nvPr/>
        </p:nvCxnSpPr>
        <p:spPr>
          <a:xfrm>
            <a:off x="7838839" y="2477888"/>
            <a:ext cx="42609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9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62880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275856" y="989189"/>
            <a:ext cx="0" cy="4566381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455573" y="1444134"/>
            <a:ext cx="233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s=</a:t>
            </a:r>
            <a:r>
              <a:rPr lang="pt-BR" dirty="0" err="1"/>
              <a:t>jw</a:t>
            </a:r>
            <a:r>
              <a:rPr lang="pt-BR" dirty="0"/>
              <a:t>, então: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469198" y="1102062"/>
            <a:ext cx="261389" cy="261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44011" y="269158"/>
            <a:ext cx="249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Frequência Central (</a:t>
            </a:r>
            <a:r>
              <a:rPr lang="pt-BR" b="1" dirty="0" err="1"/>
              <a:t>w</a:t>
            </a:r>
            <a:r>
              <a:rPr lang="pt-BR" b="1" baseline="-25000" dirty="0" err="1"/>
              <a:t>c</a:t>
            </a:r>
            <a:r>
              <a:rPr lang="pt-BR" b="1" dirty="0"/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509" y="1800803"/>
            <a:ext cx="5220939" cy="78371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444011" y="2696580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frequência central é o valor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que minimiza |H(s)|.  Os valores de C, R, R</a:t>
            </a:r>
            <a:r>
              <a:rPr lang="pt-BR" baseline="-25000" dirty="0"/>
              <a:t>1 </a:t>
            </a:r>
            <a:r>
              <a:rPr lang="pt-BR" dirty="0"/>
              <a:t>e R</a:t>
            </a:r>
            <a:r>
              <a:rPr lang="pt-BR" baseline="-25000" dirty="0"/>
              <a:t>2</a:t>
            </a:r>
            <a:r>
              <a:rPr lang="pt-BR" dirty="0"/>
              <a:t> são constantes positivas e o numerador de |H(s)| é uma parábola com concavidade para baixo que cruza o eixo das ordenadas acima do zero, ou seja, essa parábola passa por zero. Sendo assim, para encontrar a frequência central basta encontrar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tal que |H(s)| = 0, então: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8199" y="4865334"/>
            <a:ext cx="4082244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628800"/>
            <a:ext cx="3171825" cy="275272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347864" y="692696"/>
            <a:ext cx="0" cy="4151255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071" y="884386"/>
            <a:ext cx="4082244" cy="6338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547" y="1628800"/>
            <a:ext cx="4804877" cy="8874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CA2042D-9215-499A-B8CC-FCFC68215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912" y="2647974"/>
            <a:ext cx="1800225" cy="71437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1341DC6-490C-4478-95A0-5BE3C93594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7543" y="3443971"/>
            <a:ext cx="742950" cy="4762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527FF71-CF90-4DB1-B4C1-AEF2EC5702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3154" y="3328378"/>
            <a:ext cx="1266825" cy="7429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20B4B59D-4D60-4413-A32C-9975EE7D15BB}"/>
              </a:ext>
            </a:extLst>
          </p:cNvPr>
          <p:cNvSpPr/>
          <p:nvPr/>
        </p:nvSpPr>
        <p:spPr>
          <a:xfrm>
            <a:off x="5292080" y="3573016"/>
            <a:ext cx="219487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4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6" name="CaixaDeTexto 15"/>
          <p:cNvSpPr txBox="1"/>
          <p:nvPr/>
        </p:nvSpPr>
        <p:spPr>
          <a:xfrm>
            <a:off x="3292812" y="257540"/>
            <a:ext cx="249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Fator de Qualidade (Q)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58" y="1173116"/>
            <a:ext cx="7847543" cy="276375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516870" y="4567575"/>
            <a:ext cx="261389" cy="261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1600" y="44831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 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dirty="0"/>
              <a:t> </a:t>
            </a:r>
            <a:r>
              <a:rPr lang="pt-BR" baseline="30000" dirty="0"/>
              <a:t>e</a:t>
            </a:r>
            <a:r>
              <a:rPr lang="pt-BR" dirty="0"/>
              <a:t>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em |H(s)|resulta: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013" y="5013176"/>
            <a:ext cx="4648053" cy="85904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90F71CE-8439-4E0C-BAD0-34E038833AF6}"/>
              </a:ext>
            </a:extLst>
          </p:cNvPr>
          <p:cNvSpPr/>
          <p:nvPr/>
        </p:nvSpPr>
        <p:spPr>
          <a:xfrm>
            <a:off x="542346" y="1279514"/>
            <a:ext cx="261389" cy="2613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48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Retângulo 13"/>
          <p:cNvSpPr/>
          <p:nvPr/>
        </p:nvSpPr>
        <p:spPr>
          <a:xfrm>
            <a:off x="391296" y="584936"/>
            <a:ext cx="261389" cy="287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obter w</a:t>
            </a:r>
            <a:r>
              <a:rPr lang="pt-BR" baseline="-25000" dirty="0"/>
              <a:t>2</a:t>
            </a:r>
            <a:r>
              <a:rPr lang="pt-BR" dirty="0"/>
              <a:t> (frequência superior) sabemos que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&lt; w</a:t>
            </a:r>
            <a:r>
              <a:rPr lang="pt-BR" baseline="-25000" dirty="0"/>
              <a:t>2</a:t>
            </a:r>
            <a:r>
              <a:rPr lang="pt-BR" dirty="0"/>
              <a:t> e, portanto, o numerador será negativo 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2854" y="2601160"/>
            <a:ext cx="261389" cy="287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08860" y="2560258"/>
            <a:ext cx="642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obter w</a:t>
            </a:r>
            <a:r>
              <a:rPr lang="pt-BR" baseline="-25000" dirty="0"/>
              <a:t>1</a:t>
            </a:r>
            <a:r>
              <a:rPr lang="pt-BR" dirty="0"/>
              <a:t> (frequência inferior) sabemos que </a:t>
            </a:r>
            <a:r>
              <a:rPr lang="pt-BR" dirty="0" err="1"/>
              <a:t>w</a:t>
            </a:r>
            <a:r>
              <a:rPr lang="pt-BR" baseline="-25000" dirty="0" err="1"/>
              <a:t>c</a:t>
            </a:r>
            <a:r>
              <a:rPr lang="pt-BR" dirty="0"/>
              <a:t> &gt; w</a:t>
            </a:r>
            <a:r>
              <a:rPr lang="pt-BR" baseline="-25000" dirty="0"/>
              <a:t>1</a:t>
            </a:r>
            <a:r>
              <a:rPr lang="pt-BR" dirty="0"/>
              <a:t> e, portanto, o numerador será negativo 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068" y="3139464"/>
            <a:ext cx="4297766" cy="8113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997" y="4620250"/>
            <a:ext cx="7289721" cy="5071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735" y="5352466"/>
            <a:ext cx="2454417" cy="488094"/>
          </a:xfrm>
          <a:prstGeom prst="rect">
            <a:avLst/>
          </a:prstGeom>
        </p:spPr>
      </p:pic>
      <p:sp>
        <p:nvSpPr>
          <p:cNvPr id="17" name="Seta: para a Direita 16"/>
          <p:cNvSpPr/>
          <p:nvPr/>
        </p:nvSpPr>
        <p:spPr>
          <a:xfrm>
            <a:off x="3280176" y="5336504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6945" y="5177256"/>
            <a:ext cx="3144088" cy="73531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2224" y="5287298"/>
            <a:ext cx="1547956" cy="697278"/>
          </a:xfrm>
          <a:prstGeom prst="rect">
            <a:avLst/>
          </a:prstGeom>
        </p:spPr>
      </p:pic>
      <p:sp>
        <p:nvSpPr>
          <p:cNvPr id="21" name="Seta: para a Direita 20"/>
          <p:cNvSpPr/>
          <p:nvPr/>
        </p:nvSpPr>
        <p:spPr>
          <a:xfrm>
            <a:off x="5295893" y="5426286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a Direita 16"/>
          <p:cNvSpPr/>
          <p:nvPr/>
        </p:nvSpPr>
        <p:spPr>
          <a:xfrm>
            <a:off x="1836943" y="1581895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Seta: para a Direita 16"/>
          <p:cNvSpPr/>
          <p:nvPr/>
        </p:nvSpPr>
        <p:spPr>
          <a:xfrm>
            <a:off x="735157" y="4713202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a Direita 16">
            <a:extLst>
              <a:ext uri="{FF2B5EF4-FFF2-40B4-BE49-F238E27FC236}">
                <a16:creationId xmlns:a16="http://schemas.microsoft.com/office/drawing/2014/main" id="{8221C79A-A264-41F8-821B-2DFF495E714A}"/>
              </a:ext>
            </a:extLst>
          </p:cNvPr>
          <p:cNvSpPr/>
          <p:nvPr/>
        </p:nvSpPr>
        <p:spPr>
          <a:xfrm>
            <a:off x="1836943" y="3623436"/>
            <a:ext cx="360040" cy="403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EC3C002-4587-4271-8137-7017954300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060" y="1148662"/>
            <a:ext cx="4057650" cy="6667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9D62675-A95D-4103-B5B3-7C1D7C5769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060" y="1865137"/>
            <a:ext cx="3514725" cy="5905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F497BC2-7FC2-46C1-B2B8-0C2794D659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6987" y="4031688"/>
            <a:ext cx="4010025" cy="42862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805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21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/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4" name="Retângulo 13"/>
          <p:cNvSpPr/>
          <p:nvPr/>
        </p:nvSpPr>
        <p:spPr>
          <a:xfrm>
            <a:off x="391296" y="584936"/>
            <a:ext cx="261389" cy="287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47667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Das equações abaixo </a:t>
            </a:r>
            <a:r>
              <a:rPr lang="pt-BR" dirty="0" err="1"/>
              <a:t>obtem-se</a:t>
            </a:r>
            <a:r>
              <a:rPr lang="pt-BR" dirty="0"/>
              <a:t> a equação de H(s):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08F710-36A9-4114-B7D0-4A3A7B5ED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1124744"/>
            <a:ext cx="2036052" cy="71122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B083FE9-9BB9-4AC4-B931-15109FC86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2080961"/>
            <a:ext cx="1266825" cy="7429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6B563B8-3E1C-491E-8CA7-6F7E49CB22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600" y="3047291"/>
            <a:ext cx="3144088" cy="73531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Chave Direita 5">
            <a:extLst>
              <a:ext uri="{FF2B5EF4-FFF2-40B4-BE49-F238E27FC236}">
                <a16:creationId xmlns:a16="http://schemas.microsoft.com/office/drawing/2014/main" id="{E8276634-C1A0-457E-890E-FEC92DC3FB4F}"/>
              </a:ext>
            </a:extLst>
          </p:cNvPr>
          <p:cNvSpPr/>
          <p:nvPr/>
        </p:nvSpPr>
        <p:spPr>
          <a:xfrm>
            <a:off x="4427984" y="1124744"/>
            <a:ext cx="576064" cy="266429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54C7CC5-D530-4AC9-A4D6-AD0B17D7593F}"/>
              </a:ext>
            </a:extLst>
          </p:cNvPr>
          <p:cNvSpPr/>
          <p:nvPr/>
        </p:nvSpPr>
        <p:spPr>
          <a:xfrm>
            <a:off x="5197693" y="2267770"/>
            <a:ext cx="375992" cy="3693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44A9EC2-58FB-40AE-977C-4AEDAA810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7330" y="2023811"/>
            <a:ext cx="2209800" cy="85725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582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3054" y="1772816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>
                <a:solidFill>
                  <a:schemeClr val="bg1"/>
                </a:solidFill>
              </a:rPr>
              <a:t>Designing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</a:t>
            </a:r>
            <a:r>
              <a:rPr lang="pt-BR" sz="6000" b="1" dirty="0" err="1">
                <a:solidFill>
                  <a:schemeClr val="bg1"/>
                </a:solidFill>
              </a:rPr>
              <a:t>Rejection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Filters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622" y="261160"/>
            <a:ext cx="217286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Active Twin-T Filter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51" y="822007"/>
            <a:ext cx="3983183" cy="26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4" y="4501836"/>
            <a:ext cx="2727614" cy="727364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have Esquerda 2">
            <a:extLst>
              <a:ext uri="{FF2B5EF4-FFF2-40B4-BE49-F238E27FC236}">
                <a16:creationId xmlns:a16="http://schemas.microsoft.com/office/drawing/2014/main" id="{A2236F4C-5EBA-46F2-B196-6EF3181DAA3A}"/>
              </a:ext>
            </a:extLst>
          </p:cNvPr>
          <p:cNvSpPr/>
          <p:nvPr/>
        </p:nvSpPr>
        <p:spPr>
          <a:xfrm>
            <a:off x="4054340" y="3556750"/>
            <a:ext cx="432048" cy="288032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ight Arrow 40">
            <a:extLst>
              <a:ext uri="{FF2B5EF4-FFF2-40B4-BE49-F238E27FC236}">
                <a16:creationId xmlns:a16="http://schemas.microsoft.com/office/drawing/2014/main" id="{DEDC75AA-6F06-44CD-8CA6-E70EE57146F4}"/>
              </a:ext>
            </a:extLst>
          </p:cNvPr>
          <p:cNvSpPr/>
          <p:nvPr/>
        </p:nvSpPr>
        <p:spPr>
          <a:xfrm>
            <a:off x="3367024" y="4865518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E19162-2822-49C0-9C34-F16342642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117" y="3556750"/>
            <a:ext cx="1590675" cy="4095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A75777-ACEB-48E6-9DAF-669F09A4D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3394392"/>
            <a:ext cx="1314450" cy="6381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1885674-9EBB-4083-B081-3DD3AB91C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158" y="4324413"/>
            <a:ext cx="1143000" cy="4476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11FE2B0-EBA0-44AB-B928-52C7AAC7A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8486" y="4230959"/>
            <a:ext cx="1438275" cy="73342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A247D2C-A3D1-459A-86B2-0DD4A87EA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7158" y="5174810"/>
            <a:ext cx="1619250" cy="4000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2D9C0D8-7427-4DE9-BD47-33D4358B1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4712" y="5162776"/>
            <a:ext cx="885825" cy="40957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7A4DC8F-5B8A-4F56-87A3-5F3CCA7B6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8441" y="5756838"/>
            <a:ext cx="1762125" cy="43815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B2749A1-CD2D-4A88-BF7A-B497DE496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2240" y="5752832"/>
            <a:ext cx="1466850" cy="61912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579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87625" y="2937752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Specify </a:t>
            </a:r>
            <a:r>
              <a:rPr lang="en-US" sz="2000" dirty="0" err="1"/>
              <a:t>f</a:t>
            </a:r>
            <a:r>
              <a:rPr lang="en-US" sz="2000" baseline="-25000" dirty="0" err="1"/>
              <a:t>m</a:t>
            </a:r>
            <a:r>
              <a:rPr lang="en-US" sz="2000" dirty="0"/>
              <a:t> , A</a:t>
            </a:r>
            <a:r>
              <a:rPr lang="en-US" sz="2000" baseline="-25000" dirty="0"/>
              <a:t>o</a:t>
            </a:r>
            <a:r>
              <a:rPr lang="en-US" sz="2000" dirty="0"/>
              <a:t>=G  and </a:t>
            </a:r>
            <a:r>
              <a:rPr lang="pt-BR" sz="2000" dirty="0"/>
              <a:t>C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292494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64502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44371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0033" y="257024"/>
            <a:ext cx="217286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Active Twin-T Filter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57" y="788839"/>
            <a:ext cx="3291886" cy="22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7624" y="3645024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14" y="3573016"/>
            <a:ext cx="1160318" cy="649432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2915816" y="372659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Box 20"/>
          <p:cNvSpPr txBox="1"/>
          <p:nvPr/>
        </p:nvSpPr>
        <p:spPr>
          <a:xfrm>
            <a:off x="1216652" y="5109595"/>
            <a:ext cx="285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Pick R</a:t>
            </a:r>
            <a:r>
              <a:rPr lang="pt-BR" sz="2000" baseline="-25000" dirty="0"/>
              <a:t>1</a:t>
            </a:r>
            <a:r>
              <a:rPr lang="pt-BR" sz="2000" dirty="0"/>
              <a:t> and calculate R</a:t>
            </a:r>
            <a:r>
              <a:rPr lang="pt-BR" sz="2000" baseline="-25000" dirty="0"/>
              <a:t>2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53" y="4435999"/>
            <a:ext cx="1857375" cy="495300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3203848" y="459069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2" y="5648205"/>
            <a:ext cx="1749136" cy="562841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55576" y="508518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44371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r>
              <a:rPr lang="pt-BR" sz="2000" baseline="-25000" dirty="0"/>
              <a:t>2 </a:t>
            </a:r>
            <a:r>
              <a:rPr lang="pt-BR" sz="2000" dirty="0"/>
              <a:t>/ R</a:t>
            </a:r>
            <a:r>
              <a:rPr lang="pt-BR" sz="2000" baseline="-25000" dirty="0"/>
              <a:t>1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22" name="TextBox 20"/>
          <p:cNvSpPr txBox="1"/>
          <p:nvPr/>
        </p:nvSpPr>
        <p:spPr>
          <a:xfrm>
            <a:off x="1216652" y="5810936"/>
            <a:ext cx="169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Cálculo de Q:</a:t>
            </a:r>
            <a:endParaRPr lang="pt-BR" sz="2000" baseline="-25000" dirty="0"/>
          </a:p>
        </p:txBody>
      </p:sp>
      <p:sp>
        <p:nvSpPr>
          <p:cNvPr id="28" name="Rectangle 24"/>
          <p:cNvSpPr/>
          <p:nvPr/>
        </p:nvSpPr>
        <p:spPr>
          <a:xfrm>
            <a:off x="755576" y="578652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29" name="Right Arrow 22"/>
          <p:cNvSpPr/>
          <p:nvPr/>
        </p:nvSpPr>
        <p:spPr>
          <a:xfrm>
            <a:off x="2987824" y="586407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5681660"/>
            <a:ext cx="1220145" cy="49593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6237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F0FB99C-DDA4-49EF-98A0-4D3572E5D1CE}"/>
              </a:ext>
            </a:extLst>
          </p:cNvPr>
          <p:cNvSpPr txBox="1"/>
          <p:nvPr/>
        </p:nvSpPr>
        <p:spPr>
          <a:xfrm>
            <a:off x="1619672" y="1772816"/>
            <a:ext cx="5904656" cy="132343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</a:rPr>
              <a:t>Active </a:t>
            </a:r>
            <a:r>
              <a:rPr lang="pt-BR" sz="8000" b="1" dirty="0" err="1">
                <a:solidFill>
                  <a:schemeClr val="bg1"/>
                </a:solidFill>
              </a:rPr>
              <a:t>Filters</a:t>
            </a:r>
            <a:endParaRPr lang="pt-BR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3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332656"/>
            <a:ext cx="77106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rejection pass filter using the Twin-T topology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r>
              <a:rPr lang="en-US" dirty="0"/>
              <a:t> = 1,5 . Pick C=10nF.</a:t>
            </a:r>
            <a:endParaRPr lang="pt-BR" dirty="0"/>
          </a:p>
        </p:txBody>
      </p:sp>
      <p:sp>
        <p:nvSpPr>
          <p:cNvPr id="20" name="Rectangle 19"/>
          <p:cNvSpPr/>
          <p:nvPr/>
        </p:nvSpPr>
        <p:spPr>
          <a:xfrm>
            <a:off x="398421" y="3639897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469" y="3639897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59" y="3567889"/>
            <a:ext cx="1160318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2558661" y="3721470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4502877" y="36924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 1,6K</a:t>
            </a:r>
            <a:r>
              <a:rPr lang="el-GR" dirty="0"/>
              <a:t>Ω</a:t>
            </a:r>
            <a:endParaRPr lang="pt-BR" dirty="0"/>
          </a:p>
        </p:txBody>
      </p:sp>
      <p:sp>
        <p:nvSpPr>
          <p:cNvPr id="29" name="Rectangle 28"/>
          <p:cNvSpPr/>
          <p:nvPr/>
        </p:nvSpPr>
        <p:spPr>
          <a:xfrm>
            <a:off x="398421" y="4503993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2846693" y="4657574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extBox 31"/>
          <p:cNvSpPr txBox="1"/>
          <p:nvPr/>
        </p:nvSpPr>
        <p:spPr>
          <a:xfrm>
            <a:off x="830469" y="450399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r>
              <a:rPr lang="pt-BR" sz="2000" baseline="-25000" dirty="0"/>
              <a:t>2 </a:t>
            </a:r>
            <a:r>
              <a:rPr lang="pt-BR" sz="2000" dirty="0"/>
              <a:t>/ R</a:t>
            </a:r>
            <a:r>
              <a:rPr lang="pt-BR" sz="2000" baseline="-25000" dirty="0"/>
              <a:t>1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871029" y="450399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</a:t>
            </a:r>
            <a:r>
              <a:rPr lang="pt-BR" sz="2000" baseline="-25000" dirty="0"/>
              <a:t>2 </a:t>
            </a:r>
            <a:r>
              <a:rPr lang="pt-BR" sz="2000" dirty="0"/>
              <a:t>/ R</a:t>
            </a:r>
            <a:r>
              <a:rPr lang="pt-BR" sz="2000" baseline="-25000" dirty="0"/>
              <a:t>1</a:t>
            </a:r>
            <a:r>
              <a:rPr lang="pt-BR" sz="2000" dirty="0"/>
              <a:t> = 0,5</a:t>
            </a:r>
            <a:r>
              <a:rPr lang="pt-BR" sz="2000" baseline="-25000" dirty="0"/>
              <a:t>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859497" y="5392500"/>
            <a:ext cx="285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Pick R</a:t>
            </a:r>
            <a:r>
              <a:rPr lang="pt-BR" sz="2000" baseline="-25000" dirty="0"/>
              <a:t>1</a:t>
            </a:r>
            <a:r>
              <a:rPr lang="pt-BR" sz="2000" dirty="0"/>
              <a:t> and calculate R</a:t>
            </a:r>
            <a:r>
              <a:rPr lang="pt-BR" sz="2000" baseline="-25000" dirty="0"/>
              <a:t>2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398421" y="5368089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998821" y="544966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36"/>
          <p:cNvSpPr txBox="1"/>
          <p:nvPr/>
        </p:nvSpPr>
        <p:spPr>
          <a:xfrm>
            <a:off x="4603913" y="5368089"/>
            <a:ext cx="328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pt-BR" sz="2000" dirty="0"/>
              <a:t> = 2,2K</a:t>
            </a:r>
            <a:r>
              <a:rPr lang="el-GR" sz="2000" dirty="0"/>
              <a:t>Ω</a:t>
            </a:r>
            <a:r>
              <a:rPr lang="pt-BR" sz="2000" dirty="0"/>
              <a:t> and R</a:t>
            </a:r>
            <a:r>
              <a:rPr lang="pt-BR" sz="2000" baseline="-25000" dirty="0"/>
              <a:t>2</a:t>
            </a:r>
            <a:r>
              <a:rPr lang="pt-BR" sz="2000" dirty="0"/>
              <a:t> = 1,1K</a:t>
            </a:r>
            <a:r>
              <a:rPr lang="el-GR" sz="2000" dirty="0"/>
              <a:t>Ω</a:t>
            </a:r>
            <a:r>
              <a:rPr lang="pt-BR" sz="2000" baseline="-25000" dirty="0"/>
              <a:t> </a:t>
            </a:r>
            <a:r>
              <a:rPr lang="pt-BR" sz="2000" dirty="0"/>
              <a:t> </a:t>
            </a:r>
            <a:endParaRPr lang="pt-BR" sz="2000" baseline="-250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70" y="1316531"/>
            <a:ext cx="3291886" cy="22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49" y="4505222"/>
            <a:ext cx="1857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5366973" y="464048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0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6" grpId="0" animBg="1"/>
      <p:bldP spid="3" grpId="0"/>
      <p:bldP spid="29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548680"/>
            <a:ext cx="77106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rejection pass filter using the Twin-T topology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r>
              <a:rPr lang="en-US" dirty="0"/>
              <a:t> = 1,5 . Pick C=10nF.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46" y="1803145"/>
            <a:ext cx="4806030" cy="39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2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D8CA32-E66A-4D38-81FE-E5F731D0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13" y="331052"/>
            <a:ext cx="5064771" cy="27259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AF00675-7B44-495B-A76F-E9739BDB7A67}"/>
              </a:ext>
            </a:extLst>
          </p:cNvPr>
          <p:cNvSpPr txBox="1"/>
          <p:nvPr/>
        </p:nvSpPr>
        <p:spPr>
          <a:xfrm>
            <a:off x="2802927" y="3056996"/>
            <a:ext cx="37253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i="0" u="none" strike="noStrike" baseline="0" dirty="0">
                <a:latin typeface="SFRM1095"/>
              </a:rPr>
              <a:t>Simulação AC no </a:t>
            </a:r>
            <a:r>
              <a:rPr lang="pt-BR" sz="1200" b="1" i="0" u="none" strike="noStrike" baseline="0" dirty="0" err="1">
                <a:latin typeface="SFRM1095"/>
              </a:rPr>
              <a:t>LTSpice</a:t>
            </a:r>
            <a:r>
              <a:rPr lang="pt-BR" sz="1200" b="1" i="0" u="none" strike="noStrike" baseline="0" dirty="0">
                <a:latin typeface="SFRM1095"/>
              </a:rPr>
              <a:t> IV para diversos operacionais</a:t>
            </a:r>
            <a:endParaRPr lang="pt-BR" sz="12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13D28A-718E-4575-BD6B-22DCB02CB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21" y="3380865"/>
            <a:ext cx="5011005" cy="28926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5A6AA0-926B-474E-BD80-B1BA9BF1F6B8}"/>
              </a:ext>
            </a:extLst>
          </p:cNvPr>
          <p:cNvSpPr txBox="1"/>
          <p:nvPr/>
        </p:nvSpPr>
        <p:spPr>
          <a:xfrm>
            <a:off x="2699792" y="6320353"/>
            <a:ext cx="4145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1" i="0" u="none" strike="noStrike" baseline="0">
                <a:latin typeface="SFRM1095"/>
              </a:defRPr>
            </a:lvl1pPr>
          </a:lstStyle>
          <a:p>
            <a:r>
              <a:rPr lang="pt-BR" dirty="0"/>
              <a:t>Simulação transiente no </a:t>
            </a:r>
            <a:r>
              <a:rPr lang="pt-BR" dirty="0" err="1"/>
              <a:t>LTSpice</a:t>
            </a:r>
            <a:r>
              <a:rPr lang="pt-BR" dirty="0"/>
              <a:t> IV para diversos operacionais</a:t>
            </a:r>
          </a:p>
        </p:txBody>
      </p:sp>
    </p:spTree>
    <p:extLst>
      <p:ext uri="{BB962C8B-B14F-4D97-AF65-F5344CB8AC3E}">
        <p14:creationId xmlns:p14="http://schemas.microsoft.com/office/powerpoint/2010/main" val="323336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AF00675-7B44-495B-A76F-E9739BDB7A67}"/>
              </a:ext>
            </a:extLst>
          </p:cNvPr>
          <p:cNvSpPr txBox="1"/>
          <p:nvPr/>
        </p:nvSpPr>
        <p:spPr>
          <a:xfrm>
            <a:off x="2042182" y="2962491"/>
            <a:ext cx="5246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1" i="0" u="none" strike="noStrike" baseline="0">
                <a:latin typeface="SFRM1095"/>
              </a:defRPr>
            </a:lvl1pPr>
          </a:lstStyle>
          <a:p>
            <a:r>
              <a:rPr lang="pt-BR" dirty="0"/>
              <a:t>Comparação da resposta em frequência do modelo teórico com a simulação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5A6AA0-926B-474E-BD80-B1BA9BF1F6B8}"/>
              </a:ext>
            </a:extLst>
          </p:cNvPr>
          <p:cNvSpPr txBox="1"/>
          <p:nvPr/>
        </p:nvSpPr>
        <p:spPr>
          <a:xfrm>
            <a:off x="2446622" y="6327118"/>
            <a:ext cx="4680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1" i="0" u="none" strike="noStrike" baseline="0">
                <a:latin typeface="SFRM1095"/>
              </a:defRPr>
            </a:lvl1pPr>
          </a:lstStyle>
          <a:p>
            <a:r>
              <a:rPr lang="pt-BR" dirty="0"/>
              <a:t>Comparação da resposta no tempo do modelo teórico com a simulação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26271A-8DAC-4C09-92B7-A0E600AD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75" y="188640"/>
            <a:ext cx="4989498" cy="26936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187A96E-E089-4E64-9C21-C7AFEAA59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875" y="3396332"/>
            <a:ext cx="5048641" cy="28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0BB989-B8CA-4F27-967D-14B4945D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6672"/>
            <a:ext cx="7415331" cy="42744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D336CA-088F-4956-9E12-80484A24EB74}"/>
              </a:ext>
            </a:extLst>
          </p:cNvPr>
          <p:cNvSpPr txBox="1"/>
          <p:nvPr/>
        </p:nvSpPr>
        <p:spPr>
          <a:xfrm>
            <a:off x="3623105" y="4765512"/>
            <a:ext cx="24018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1" i="0" u="none" strike="noStrike" baseline="0">
                <a:latin typeface="SFRM1095"/>
              </a:defRPr>
            </a:lvl1pPr>
          </a:lstStyle>
          <a:p>
            <a:r>
              <a:rPr lang="pt-BR" dirty="0"/>
              <a:t>Variação do fator de qualidade Q</a:t>
            </a:r>
          </a:p>
        </p:txBody>
      </p:sp>
    </p:spTree>
    <p:extLst>
      <p:ext uri="{BB962C8B-B14F-4D97-AF65-F5344CB8AC3E}">
        <p14:creationId xmlns:p14="http://schemas.microsoft.com/office/powerpoint/2010/main" val="63606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548680"/>
            <a:ext cx="77106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Exemple:</a:t>
            </a:r>
          </a:p>
          <a:p>
            <a:r>
              <a:rPr lang="en-US" dirty="0"/>
              <a:t>Design a rejection pass filter using the Twin-T topology with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= 10KHz, </a:t>
            </a:r>
            <a:r>
              <a:rPr lang="en-US" dirty="0" err="1"/>
              <a:t>A</a:t>
            </a:r>
            <a:r>
              <a:rPr lang="en-US" baseline="-25000" dirty="0" err="1"/>
              <a:t>o</a:t>
            </a:r>
            <a:r>
              <a:rPr lang="en-US" dirty="0"/>
              <a:t> = 1,5 . Pick C=10nF.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46" y="1803145"/>
            <a:ext cx="4806030" cy="39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24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6177" y="1772816"/>
            <a:ext cx="6791645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Simulação </a:t>
            </a:r>
            <a:r>
              <a:rPr lang="pt-BR" sz="6000" b="1" dirty="0" err="1">
                <a:solidFill>
                  <a:schemeClr val="bg1"/>
                </a:solidFill>
              </a:rPr>
              <a:t>LTSPice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86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764704"/>
            <a:ext cx="8312727" cy="396586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94702" y="4077072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LM741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2935916" y="4149080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2913506" y="2852936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079932" y="2791365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LM351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24752" y="1503008"/>
            <a:ext cx="561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0000"/>
                </a:solidFill>
              </a:rPr>
              <a:t>LM318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2935916" y="1568683"/>
            <a:ext cx="216024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4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3760" y="251019"/>
            <a:ext cx="2390156" cy="4013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Wien-Robinson Filter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78" y="735542"/>
            <a:ext cx="3838365" cy="18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60" y="4893182"/>
            <a:ext cx="874767" cy="836734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68" y="5856817"/>
            <a:ext cx="811378" cy="735312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95A6C1-7BC5-4FE1-B41D-32DF895DE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29" y="4153872"/>
            <a:ext cx="2533650" cy="8763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ECB1F4F7-7BEF-4CDF-BD76-37DF1652C11A}"/>
              </a:ext>
            </a:extLst>
          </p:cNvPr>
          <p:cNvSpPr/>
          <p:nvPr/>
        </p:nvSpPr>
        <p:spPr>
          <a:xfrm>
            <a:off x="4186790" y="2691638"/>
            <a:ext cx="432048" cy="383370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ight Arrow 40">
            <a:extLst>
              <a:ext uri="{FF2B5EF4-FFF2-40B4-BE49-F238E27FC236}">
                <a16:creationId xmlns:a16="http://schemas.microsoft.com/office/drawing/2014/main" id="{27874ACA-6171-47B6-BDAE-EC77EE6833BC}"/>
              </a:ext>
            </a:extLst>
          </p:cNvPr>
          <p:cNvSpPr/>
          <p:nvPr/>
        </p:nvSpPr>
        <p:spPr>
          <a:xfrm>
            <a:off x="3602395" y="4519846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0D12D8-5058-4662-B73B-AA1C90D31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531" y="2650964"/>
            <a:ext cx="1609725" cy="4762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B34989-2EF5-41F3-BE61-C1AABCD8A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289" y="2595959"/>
            <a:ext cx="1333500" cy="6096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541EBF-133E-4707-8211-B33AE1C9A7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2718" y="3371930"/>
            <a:ext cx="1657350" cy="4953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292A188-1598-4E56-85D3-EBF153953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564" y="3344428"/>
            <a:ext cx="1504950" cy="6286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24AF546-F7C0-4042-AFED-E1A7501743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3193" y="4211022"/>
            <a:ext cx="1676400" cy="381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25C3A2D-DFD5-416B-93B5-C5A5FFB270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6651" y="4211022"/>
            <a:ext cx="1190625" cy="5143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37891F1-27AA-4031-927A-3A699714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18" y="4935814"/>
            <a:ext cx="1419225" cy="504825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DAD95AEB-3B62-4CAA-9814-E1F15EF6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30" y="6000635"/>
            <a:ext cx="1447800" cy="447675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4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87625" y="2649720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Define </a:t>
            </a:r>
            <a:r>
              <a:rPr lang="en-US" sz="2000" dirty="0" err="1"/>
              <a:t>f</a:t>
            </a:r>
            <a:r>
              <a:rPr lang="en-US" sz="2000" baseline="-25000" dirty="0" err="1"/>
              <a:t>m</a:t>
            </a:r>
            <a:r>
              <a:rPr lang="en-US" sz="2000" dirty="0"/>
              <a:t> and C, Q and </a:t>
            </a:r>
            <a:r>
              <a:rPr lang="en-US" sz="2000" dirty="0" err="1"/>
              <a:t>A</a:t>
            </a:r>
            <a:r>
              <a:rPr lang="en-US" sz="2000" baseline="-25000" dirty="0" err="1"/>
              <a:t>o</a:t>
            </a:r>
            <a:r>
              <a:rPr lang="en-US" sz="2000" dirty="0"/>
              <a:t> </a:t>
            </a:r>
            <a:endParaRPr lang="pt-BR" sz="20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755576" y="263691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576" y="3356992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5576" y="4149080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3356992"/>
            <a:ext cx="15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Calculate R</a:t>
            </a:r>
            <a:endParaRPr lang="pt-BR" sz="2000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2879812" y="3435473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ight Arrow 22"/>
          <p:cNvSpPr/>
          <p:nvPr/>
        </p:nvSpPr>
        <p:spPr>
          <a:xfrm>
            <a:off x="2873127" y="427488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4"/>
          <p:cNvSpPr/>
          <p:nvPr/>
        </p:nvSpPr>
        <p:spPr>
          <a:xfrm>
            <a:off x="755576" y="5013176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414907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α</a:t>
            </a:r>
            <a:endParaRPr lang="pt-BR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63888" y="327626"/>
            <a:ext cx="217286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Win-Robinson Filter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75" y="908720"/>
            <a:ext cx="3838365" cy="184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7607"/>
            <a:ext cx="1257300" cy="628650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41" y="4103125"/>
            <a:ext cx="1419225" cy="504825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187624" y="502598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β</a:t>
            </a:r>
            <a:endParaRPr lang="pt-BR" sz="2000" baseline="-25000" dirty="0"/>
          </a:p>
        </p:txBody>
      </p:sp>
      <p:sp>
        <p:nvSpPr>
          <p:cNvPr id="38" name="Right Arrow 37"/>
          <p:cNvSpPr/>
          <p:nvPr/>
        </p:nvSpPr>
        <p:spPr>
          <a:xfrm>
            <a:off x="2896394" y="5116404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41" y="4918785"/>
            <a:ext cx="1447800" cy="447675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55576" y="5677844"/>
            <a:ext cx="360040" cy="412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7624" y="5690651"/>
            <a:ext cx="3777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Define R</a:t>
            </a:r>
            <a:r>
              <a:rPr lang="pt-BR" sz="2000" baseline="-25000" dirty="0"/>
              <a:t>2</a:t>
            </a:r>
            <a:r>
              <a:rPr lang="pt-BR" sz="2000" dirty="0"/>
              <a:t> and calculate R</a:t>
            </a:r>
            <a:r>
              <a:rPr lang="pt-BR" sz="2000" baseline="-25000" dirty="0"/>
              <a:t>3</a:t>
            </a:r>
            <a:r>
              <a:rPr lang="pt-BR" sz="2000" dirty="0"/>
              <a:t> and R</a:t>
            </a:r>
            <a:r>
              <a:rPr lang="pt-BR" sz="2000" baseline="-25000" dirty="0"/>
              <a:t>4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5220072" y="5759417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58" y="4938034"/>
            <a:ext cx="1085850" cy="723900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58" y="5759417"/>
            <a:ext cx="1123950" cy="676275"/>
          </a:xfrm>
          <a:prstGeom prst="rect">
            <a:avLst/>
          </a:prstGeom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have Esquerda 1">
            <a:extLst>
              <a:ext uri="{FF2B5EF4-FFF2-40B4-BE49-F238E27FC236}">
                <a16:creationId xmlns:a16="http://schemas.microsoft.com/office/drawing/2014/main" id="{18322FDB-EBDF-4061-ABD4-3553E73AAA5A}"/>
              </a:ext>
            </a:extLst>
          </p:cNvPr>
          <p:cNvSpPr/>
          <p:nvPr/>
        </p:nvSpPr>
        <p:spPr>
          <a:xfrm>
            <a:off x="5777561" y="4908938"/>
            <a:ext cx="432048" cy="162586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6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16" grpId="0"/>
      <p:bldP spid="20" grpId="0" animBg="1"/>
      <p:bldP spid="23" grpId="0" animBg="1"/>
      <p:bldP spid="25" grpId="0" animBg="1"/>
      <p:bldP spid="26" grpId="0"/>
      <p:bldP spid="37" grpId="0"/>
      <p:bldP spid="38" grpId="0" animBg="1"/>
      <p:bldP spid="39" grpId="0" animBg="1"/>
      <p:bldP spid="40" grpId="0"/>
      <p:bldP spid="4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6595" y="1412776"/>
            <a:ext cx="7470810" cy="25545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Band Rejection Filters</a:t>
            </a:r>
          </a:p>
        </p:txBody>
      </p:sp>
    </p:spTree>
    <p:extLst>
      <p:ext uri="{BB962C8B-B14F-4D97-AF65-F5344CB8AC3E}">
        <p14:creationId xmlns:p14="http://schemas.microsoft.com/office/powerpoint/2010/main" val="57549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24000" y="1373868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</a:t>
            </a:r>
            <a:r>
              <a:rPr lang="en-US" sz="1600" dirty="0" err="1"/>
              <a:t>passband</a:t>
            </a:r>
            <a:r>
              <a:rPr lang="en-US" sz="1600" dirty="0"/>
              <a:t> characteristic of the low-pass filter is transformed into the lower </a:t>
            </a:r>
            <a:r>
              <a:rPr lang="en-US" sz="1600" dirty="0" err="1"/>
              <a:t>passband</a:t>
            </a:r>
            <a:r>
              <a:rPr lang="en-US" sz="1600" dirty="0"/>
              <a:t> of the band-rejection filter. The lower </a:t>
            </a:r>
            <a:r>
              <a:rPr lang="en-US" sz="1600" dirty="0" err="1"/>
              <a:t>passband</a:t>
            </a:r>
            <a:r>
              <a:rPr lang="en-US" sz="1600" dirty="0"/>
              <a:t> is then mirrored at the mid frequency, </a:t>
            </a:r>
            <a:r>
              <a:rPr lang="en-US" sz="1600" dirty="0" err="1"/>
              <a:t>f</a:t>
            </a:r>
            <a:r>
              <a:rPr lang="en-US" sz="1600" baseline="-25000" dirty="0" err="1"/>
              <a:t>m</a:t>
            </a:r>
            <a:r>
              <a:rPr lang="en-US" sz="1600" dirty="0"/>
              <a:t> (Ω=1), into the upper </a:t>
            </a:r>
            <a:r>
              <a:rPr lang="en-US" sz="1600" dirty="0" err="1"/>
              <a:t>passband</a:t>
            </a:r>
            <a:r>
              <a:rPr lang="en-US" sz="1600" dirty="0"/>
              <a:t> half.</a:t>
            </a:r>
            <a:endParaRPr lang="pt-BR" sz="1600" dirty="0"/>
          </a:p>
        </p:txBody>
      </p:sp>
      <p:sp>
        <p:nvSpPr>
          <p:cNvPr id="21" name="Rectangle 20"/>
          <p:cNvSpPr/>
          <p:nvPr/>
        </p:nvSpPr>
        <p:spPr>
          <a:xfrm>
            <a:off x="622709" y="1457278"/>
            <a:ext cx="297554" cy="272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57245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78" y="2708921"/>
            <a:ext cx="2133600" cy="4476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78" y="3429000"/>
            <a:ext cx="1581150" cy="7905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971600" y="476672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   A band-rejection filter is used to suppress a certain frequency rather than a range of         </a:t>
            </a:r>
          </a:p>
          <a:p>
            <a:pPr algn="just"/>
            <a:r>
              <a:rPr lang="en-US" sz="1600" dirty="0"/>
              <a:t>    frequencies.</a:t>
            </a:r>
            <a:endParaRPr lang="pt-BR" sz="1600" dirty="0"/>
          </a:p>
        </p:txBody>
      </p:sp>
      <p:sp>
        <p:nvSpPr>
          <p:cNvPr id="11" name="Rectangle 6"/>
          <p:cNvSpPr/>
          <p:nvPr/>
        </p:nvSpPr>
        <p:spPr>
          <a:xfrm>
            <a:off x="622709" y="560082"/>
            <a:ext cx="297554" cy="272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776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48680"/>
            <a:ext cx="5646300" cy="51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3587" y="548680"/>
            <a:ext cx="741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To generate the transfer function of </a:t>
            </a:r>
            <a:r>
              <a:rPr lang="en-US" sz="1600" b="1" dirty="0">
                <a:solidFill>
                  <a:srgbClr val="FF0000"/>
                </a:solidFill>
              </a:rPr>
              <a:t>a second-order band-rejection filter</a:t>
            </a:r>
            <a:r>
              <a:rPr lang="en-US" sz="1600" dirty="0"/>
              <a:t>, replace the </a:t>
            </a:r>
            <a:r>
              <a:rPr lang="en-US" sz="1600" i="1" dirty="0"/>
              <a:t>s	</a:t>
            </a:r>
          </a:p>
          <a:p>
            <a:r>
              <a:rPr lang="en-US" sz="1600" dirty="0"/>
              <a:t>term of a </a:t>
            </a:r>
            <a:r>
              <a:rPr lang="en-US" sz="1600" b="1" dirty="0">
                <a:solidFill>
                  <a:srgbClr val="FF0000"/>
                </a:solidFill>
              </a:rPr>
              <a:t>first-order low-pass </a:t>
            </a:r>
            <a:r>
              <a:rPr lang="en-US" sz="1600" dirty="0"/>
              <a:t>response with the transformation</a:t>
            </a:r>
            <a:endParaRPr lang="pt-BR" sz="1600" dirty="0"/>
          </a:p>
        </p:txBody>
      </p:sp>
      <p:sp>
        <p:nvSpPr>
          <p:cNvPr id="15" name="Rectangle 14"/>
          <p:cNvSpPr/>
          <p:nvPr/>
        </p:nvSpPr>
        <p:spPr>
          <a:xfrm>
            <a:off x="442688" y="599185"/>
            <a:ext cx="297554" cy="247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68" y="1440752"/>
            <a:ext cx="1543050" cy="7048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939837" y="1556792"/>
            <a:ext cx="360040" cy="2064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88" y="1382251"/>
            <a:ext cx="819150" cy="7620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63" y="2802645"/>
            <a:ext cx="2476500" cy="8191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4335980" y="2430469"/>
            <a:ext cx="236019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61" y="4344144"/>
            <a:ext cx="2371725" cy="7905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5810891" y="435327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  <a:r>
              <a:rPr lang="pt-BR" baseline="-25000" dirty="0"/>
              <a:t>o</a:t>
            </a:r>
            <a:r>
              <a:rPr lang="pt-BR" dirty="0"/>
              <a:t> é o ganho na banda de passagem.</a:t>
            </a:r>
          </a:p>
        </p:txBody>
      </p:sp>
      <p:sp>
        <p:nvSpPr>
          <p:cNvPr id="18" name="Down Arrow 18"/>
          <p:cNvSpPr/>
          <p:nvPr/>
        </p:nvSpPr>
        <p:spPr>
          <a:xfrm>
            <a:off x="4298723" y="3853437"/>
            <a:ext cx="236019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4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3587" y="548680"/>
            <a:ext cx="741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Two of the most popular band-rejection filters are the </a:t>
            </a:r>
            <a:r>
              <a:rPr lang="en-US" sz="1600" b="1" dirty="0">
                <a:solidFill>
                  <a:srgbClr val="FF0000"/>
                </a:solidFill>
              </a:rPr>
              <a:t>active twin-T </a:t>
            </a:r>
            <a:r>
              <a:rPr lang="en-US" sz="1600" dirty="0"/>
              <a:t>and the </a:t>
            </a:r>
            <a:r>
              <a:rPr lang="en-US" sz="1600" b="1" dirty="0">
                <a:solidFill>
                  <a:srgbClr val="FF0000"/>
                </a:solidFill>
              </a:rPr>
              <a:t>active Wien-Robinson</a:t>
            </a:r>
            <a:r>
              <a:rPr lang="en-US" sz="1600" dirty="0"/>
              <a:t> circuit, both of which are second-order filters.</a:t>
            </a:r>
            <a:endParaRPr lang="pt-BR" sz="1600" dirty="0"/>
          </a:p>
        </p:txBody>
      </p:sp>
      <p:sp>
        <p:nvSpPr>
          <p:cNvPr id="10" name="Rectangle 9"/>
          <p:cNvSpPr/>
          <p:nvPr/>
        </p:nvSpPr>
        <p:spPr>
          <a:xfrm>
            <a:off x="528221" y="644479"/>
            <a:ext cx="270504" cy="247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1" y="1486886"/>
            <a:ext cx="3621075" cy="240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0064" y="4043740"/>
            <a:ext cx="15121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active twin-T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94" y="1547878"/>
            <a:ext cx="4612934" cy="22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08104" y="4077072"/>
            <a:ext cx="2664296" cy="3693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active Wien-Robinson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C6C7C8-47EC-4430-88E9-59AE6485482D}"/>
              </a:ext>
            </a:extLst>
          </p:cNvPr>
          <p:cNvSpPr txBox="1"/>
          <p:nvPr/>
        </p:nvSpPr>
        <p:spPr>
          <a:xfrm>
            <a:off x="971600" y="1442331"/>
            <a:ext cx="1152128" cy="792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7E6CD4-76DA-4EA7-9588-8B5E36046859}"/>
              </a:ext>
            </a:extLst>
          </p:cNvPr>
          <p:cNvSpPr txBox="1"/>
          <p:nvPr/>
        </p:nvSpPr>
        <p:spPr>
          <a:xfrm>
            <a:off x="971600" y="2312881"/>
            <a:ext cx="1152128" cy="792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92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3054" y="1268760"/>
            <a:ext cx="821789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Band </a:t>
            </a:r>
            <a:r>
              <a:rPr lang="pt-BR" sz="6000" b="1" dirty="0" err="1">
                <a:solidFill>
                  <a:schemeClr val="bg1"/>
                </a:solidFill>
              </a:rPr>
              <a:t>Rejection</a:t>
            </a:r>
            <a:r>
              <a:rPr lang="pt-BR" sz="6000" b="1" dirty="0">
                <a:solidFill>
                  <a:schemeClr val="bg1"/>
                </a:solidFill>
              </a:rPr>
              <a:t> </a:t>
            </a:r>
            <a:r>
              <a:rPr lang="pt-BR" sz="6000" b="1" dirty="0" err="1">
                <a:solidFill>
                  <a:schemeClr val="bg1"/>
                </a:solidFill>
              </a:rPr>
              <a:t>Filters</a:t>
            </a:r>
            <a:endParaRPr lang="pt-BR" sz="6000" b="1" dirty="0">
              <a:solidFill>
                <a:schemeClr val="bg1"/>
              </a:solidFill>
            </a:endParaRP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Função de Transferência</a:t>
            </a:r>
          </a:p>
        </p:txBody>
      </p:sp>
    </p:spTree>
    <p:extLst>
      <p:ext uri="{BB962C8B-B14F-4D97-AF65-F5344CB8AC3E}">
        <p14:creationId xmlns:p14="http://schemas.microsoft.com/office/powerpoint/2010/main" val="112346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2439657"/>
                  </p:ext>
                </p:extLst>
              </p:nvPr>
            </p:nvGraphicFramePr>
            <p:xfrm>
              <a:off x="-4280095" y="3414947"/>
              <a:ext cx="2286000" cy="1714500"/>
            </p:xfrm>
            <a:graphic>
              <a:graphicData uri="http://schemas.microsoft.com/office/powerpoint/2016/slidezoom">
                <pslz:sldZm>
                  <pslz:sldZmObj sldId="487" cId="2082445724">
                    <pslz:zmPr id="{BE107E6F-D2F1-4807-A8F2-7B579C9A07B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280095" y="341494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100" y="836712"/>
            <a:ext cx="4495800" cy="3571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38" y="4528456"/>
            <a:ext cx="4602033" cy="4437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44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649</Words>
  <Application>Microsoft Office PowerPoint</Application>
  <PresentationFormat>Apresentação na tela (4:3)</PresentationFormat>
  <Paragraphs>117</Paragraphs>
  <Slides>29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SFRM1095</vt:lpstr>
      <vt:lpstr>Office Theme</vt:lpstr>
      <vt:lpstr>OP AMPs for Everyone Newnes, 2009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Marcos Alves</dc:creator>
  <cp:lastModifiedBy>José Marcos Alves</cp:lastModifiedBy>
  <cp:revision>494</cp:revision>
  <cp:lastPrinted>2017-11-09T10:55:48Z</cp:lastPrinted>
  <dcterms:created xsi:type="dcterms:W3CDTF">2012-10-15T16:50:11Z</dcterms:created>
  <dcterms:modified xsi:type="dcterms:W3CDTF">2020-10-21T23:22:31Z</dcterms:modified>
</cp:coreProperties>
</file>