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62" r:id="rId3"/>
    <p:sldId id="264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3942" autoAdjust="0"/>
  </p:normalViewPr>
  <p:slideViewPr>
    <p:cSldViewPr snapToGrid="0">
      <p:cViewPr varScale="1">
        <p:scale>
          <a:sx n="88" d="100"/>
          <a:sy n="88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5:46:41.5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16:05.77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7 24575,'0'-6'0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16:37.63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5:46:49.1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5:46:41.5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5:46:49.11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05:58.2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06:02.8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7 24575,'0'-6'0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16:05.77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16:05.77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5T16:16:05.7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5/16/22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7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6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5/16/22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6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4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5/16/22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5/16/22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5/16/22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2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5/16/22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7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5/16/22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72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tif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tif"/><Relationship Id="rId5" Type="http://schemas.openxmlformats.org/officeDocument/2006/relationships/customXml" Target="../ink/ink4.xml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2.png"/><Relationship Id="rId7" Type="http://schemas.openxmlformats.org/officeDocument/2006/relationships/customXml" Target="../ink/ink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.xml"/><Relationship Id="rId5" Type="http://schemas.openxmlformats.org/officeDocument/2006/relationships/image" Target="../media/image4.png"/><Relationship Id="rId10" Type="http://schemas.openxmlformats.org/officeDocument/2006/relationships/customXml" Target="../ink/ink11.xml"/><Relationship Id="rId4" Type="http://schemas.openxmlformats.org/officeDocument/2006/relationships/customXml" Target="../ink/ink7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33E0473-C315-42D8-A82A-A2FE49DC6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23A251-68F2-43E5-812B-4BBAE1A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Picture 3" descr="Uma renderização 3D branca de triângulos como plano de fundo">
            <a:extLst>
              <a:ext uri="{FF2B5EF4-FFF2-40B4-BE49-F238E27FC236}">
                <a16:creationId xmlns:a16="http://schemas.microsoft.com/office/drawing/2014/main" id="{93CC35BA-2585-697F-94B8-56D87061C9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710" r="-1" b="-1"/>
          <a:stretch/>
        </p:blipFill>
        <p:spPr>
          <a:xfrm>
            <a:off x="-1526" y="10"/>
            <a:ext cx="12188951" cy="6857990"/>
          </a:xfrm>
          <a:prstGeom prst="rect">
            <a:avLst/>
          </a:prstGeom>
        </p:spPr>
      </p:pic>
      <p:grpSp>
        <p:nvGrpSpPr>
          <p:cNvPr id="26" name="decorative circle">
            <a:extLst>
              <a:ext uri="{FF2B5EF4-FFF2-40B4-BE49-F238E27FC236}">
                <a16:creationId xmlns:a16="http://schemas.microsoft.com/office/drawing/2014/main" id="{0350AF23-2606-421F-AB7B-23D9B48F3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28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29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30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1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3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1EA0357-11E5-CA67-7FD4-A8394D263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04" y="349708"/>
            <a:ext cx="7063739" cy="2387600"/>
          </a:xfrm>
        </p:spPr>
        <p:txBody>
          <a:bodyPr>
            <a:normAutofit/>
          </a:bodyPr>
          <a:lstStyle/>
          <a:p>
            <a:r>
              <a:rPr lang="pt-BR" sz="4800" dirty="0">
                <a:solidFill>
                  <a:srgbClr val="FFFFFF"/>
                </a:solidFill>
              </a:rPr>
              <a:t>Curso de Microscopia de Força Atômica e Tunelamento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A591A6-652A-F516-5A8D-3755B68FD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04" y="3040153"/>
            <a:ext cx="7063739" cy="2660217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FFFFFF"/>
                </a:solidFill>
              </a:rPr>
              <a:t>Projeto do curso: </a:t>
            </a:r>
          </a:p>
          <a:p>
            <a:r>
              <a:rPr lang="pt-BR" sz="2800" dirty="0">
                <a:solidFill>
                  <a:srgbClr val="FFFFFF"/>
                </a:solidFill>
              </a:rPr>
              <a:t>Definição da Amplitude de Varredura para Determinação da Rugosidade</a:t>
            </a:r>
            <a:endParaRPr lang="pt-BR" dirty="0">
              <a:solidFill>
                <a:srgbClr val="FFFFFF"/>
              </a:solidFill>
            </a:endParaRPr>
          </a:p>
          <a:p>
            <a:pPr algn="l"/>
            <a:endParaRPr lang="pt-BR" dirty="0">
              <a:solidFill>
                <a:srgbClr val="FFFFFF"/>
              </a:solidFill>
            </a:endParaRPr>
          </a:p>
          <a:p>
            <a:pPr algn="l"/>
            <a:r>
              <a:rPr lang="pt-BR" dirty="0">
                <a:solidFill>
                  <a:srgbClr val="FFFFFF"/>
                </a:solidFill>
              </a:rPr>
              <a:t>Aluna: Adriane Maria de Carvalho</a:t>
            </a:r>
          </a:p>
        </p:txBody>
      </p:sp>
    </p:spTree>
    <p:extLst>
      <p:ext uri="{BB962C8B-B14F-4D97-AF65-F5344CB8AC3E}">
        <p14:creationId xmlns:p14="http://schemas.microsoft.com/office/powerpoint/2010/main" val="296312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A591A6-652A-F516-5A8D-3755B68FD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38" y="844061"/>
            <a:ext cx="5142569" cy="529006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>
                <a:latin typeface="+mj-lt"/>
              </a:rPr>
              <a:t>Rugosidade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pt-BR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Em superfícies </a:t>
            </a:r>
            <a:r>
              <a:rPr lang="pt-BR" dirty="0" err="1">
                <a:latin typeface="+mj-lt"/>
              </a:rPr>
              <a:t>auto-afins</a:t>
            </a:r>
            <a:r>
              <a:rPr lang="pt-BR" dirty="0">
                <a:latin typeface="+mj-lt"/>
              </a:rPr>
              <a:t>, como é o caso da maioria das “superfícies reais”, a rugosidade depende da escala. No caso de um SPM, depende da amplitude de varredura</a:t>
            </a:r>
            <a:r>
              <a:rPr lang="pt-BR" i="1" dirty="0">
                <a:latin typeface="+mj-lt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latin typeface="Mistral" panose="03090702030407020403" pitchFamily="66" charset="0"/>
              </a:rPr>
              <a:t>l</a:t>
            </a:r>
            <a:r>
              <a:rPr lang="pt-BR" dirty="0">
                <a:latin typeface="+mj-lt"/>
              </a:rPr>
              <a:t> é a amplitude de varredura;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i="1" dirty="0">
                <a:latin typeface="+mj-lt"/>
              </a:rPr>
              <a:t>ξ</a:t>
            </a:r>
            <a:r>
              <a:rPr lang="pt-BR" dirty="0">
                <a:latin typeface="+mj-lt"/>
              </a:rPr>
              <a:t> é a distância de correlação, valor para o qual a rugosidade satura.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i="1" dirty="0">
              <a:latin typeface="+mj-lt"/>
            </a:endParaRPr>
          </a:p>
        </p:txBody>
      </p:sp>
      <p:grpSp>
        <p:nvGrpSpPr>
          <p:cNvPr id="142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3" descr="Uma renderização 3D branca de triângulos como plano de fundo">
            <a:extLst>
              <a:ext uri="{FF2B5EF4-FFF2-40B4-BE49-F238E27FC236}">
                <a16:creationId xmlns:a16="http://schemas.microsoft.com/office/drawing/2014/main" id="{93CC35BA-2585-697F-94B8-56D87061C9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5314" r="17937" b="1"/>
          <a:stretch/>
        </p:blipFill>
        <p:spPr>
          <a:xfrm>
            <a:off x="6306574" y="552339"/>
            <a:ext cx="5728174" cy="572817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5" name="Imagem 4" descr="Uma imagem contendo Diagrama&#10;&#10;Descrição gerada automaticamente">
            <a:extLst>
              <a:ext uri="{FF2B5EF4-FFF2-40B4-BE49-F238E27FC236}">
                <a16:creationId xmlns:a16="http://schemas.microsoft.com/office/drawing/2014/main" id="{E0C3C24C-518A-1915-46D5-63A14937A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29" y="1437507"/>
            <a:ext cx="4208570" cy="379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88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A591A6-652A-F516-5A8D-3755B68FD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238" y="817419"/>
            <a:ext cx="7040453" cy="531670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+mj-lt"/>
              </a:rPr>
              <a:t>A amostra a ser utilizada é um filme de DLC (</a:t>
            </a:r>
            <a:r>
              <a:rPr lang="pt-BR" dirty="0" err="1">
                <a:latin typeface="+mj-lt"/>
              </a:rPr>
              <a:t>diamond</a:t>
            </a:r>
            <a:r>
              <a:rPr lang="pt-BR" dirty="0">
                <a:latin typeface="+mj-lt"/>
              </a:rPr>
              <a:t>-like </a:t>
            </a:r>
            <a:r>
              <a:rPr lang="pt-BR" dirty="0" err="1">
                <a:latin typeface="+mj-lt"/>
              </a:rPr>
              <a:t>carbon</a:t>
            </a:r>
            <a:r>
              <a:rPr lang="pt-BR" dirty="0">
                <a:latin typeface="+mj-lt"/>
              </a:rPr>
              <a:t>) depositado em um substrato de </a:t>
            </a:r>
            <a:r>
              <a:rPr lang="pt-BR" dirty="0"/>
              <a:t>PDMS, </a:t>
            </a:r>
            <a:r>
              <a:rPr lang="pt-BR" dirty="0" err="1">
                <a:latin typeface="+mj-lt"/>
              </a:rPr>
              <a:t>polidimetilsiloxano</a:t>
            </a:r>
            <a:r>
              <a:rPr lang="pt-BR" dirty="0">
                <a:latin typeface="+mj-lt"/>
              </a:rPr>
              <a:t> (silicone).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O DLC é um material composto de carbono em estado amorfo com alta percentagem de ligações sp</a:t>
            </a:r>
            <a:r>
              <a:rPr lang="pt-BR" baseline="30000" dirty="0">
                <a:latin typeface="+mj-lt"/>
              </a:rPr>
              <a:t>3</a:t>
            </a:r>
            <a:r>
              <a:rPr lang="pt-BR" dirty="0">
                <a:latin typeface="+mj-lt"/>
              </a:rPr>
              <a:t>, levando a propriedades do filme DLC semelhantes aos filmes de diamante, incluindo propriedades mecânicas, elétricas e ópticas.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Devido a alta tensão interna do filme de DLC e da flexibilidade de PMDS, a superfície se apresenta na forma de rugas (</a:t>
            </a:r>
            <a:r>
              <a:rPr lang="pt-BR" i="1" dirty="0" err="1">
                <a:latin typeface="+mj-lt"/>
              </a:rPr>
              <a:t>winkles</a:t>
            </a:r>
            <a:r>
              <a:rPr lang="pt-BR" dirty="0">
                <a:latin typeface="+mj-lt"/>
              </a:rPr>
              <a:t>), devido ao relaxamento parcial da tensão interna do filme de DLC.</a:t>
            </a:r>
          </a:p>
        </p:txBody>
      </p:sp>
      <p:grpSp>
        <p:nvGrpSpPr>
          <p:cNvPr id="142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m 3" descr="Uma imagem contendo Código QR&#10;&#10;Descrição gerada automaticamente">
            <a:extLst>
              <a:ext uri="{FF2B5EF4-FFF2-40B4-BE49-F238E27FC236}">
                <a16:creationId xmlns:a16="http://schemas.microsoft.com/office/drawing/2014/main" id="{8FFDD6EF-2FAE-2BA5-004D-BEE4CCBB3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304" y="1722495"/>
            <a:ext cx="4023486" cy="329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0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A591A6-652A-F516-5A8D-3755B68FD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828" y="443964"/>
            <a:ext cx="6092822" cy="5290065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dirty="0">
                <a:latin typeface="+mj-lt"/>
              </a:rPr>
              <a:t>Método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pt-BR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Inicialmente será obtida uma imagem grande </a:t>
            </a:r>
            <a:r>
              <a:rPr lang="pt-BR" i="1" dirty="0" err="1">
                <a:latin typeface="+mj-lt"/>
              </a:rPr>
              <a:t>scan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>
                <a:latin typeface="+mj-lt"/>
              </a:rPr>
              <a:t>size</a:t>
            </a:r>
            <a:r>
              <a:rPr lang="pt-BR" dirty="0">
                <a:latin typeface="+mj-lt"/>
              </a:rPr>
              <a:t>, e obtém-se a rugosidade dessa imagem;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A imagem é então dividida em quatro partes, a rugosidade é obtida de cada uma dessas quatro partes e uma média desses quatro valores é calculada.</a:t>
            </a:r>
          </a:p>
        </p:txBody>
      </p:sp>
      <p:grpSp>
        <p:nvGrpSpPr>
          <p:cNvPr id="142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05D08A4-A1D1-1250-2BB8-C92FFDF7F239}"/>
              </a:ext>
            </a:extLst>
          </p:cNvPr>
          <p:cNvCxnSpPr>
            <a:cxnSpLocks/>
          </p:cNvCxnSpPr>
          <p:nvPr/>
        </p:nvCxnSpPr>
        <p:spPr>
          <a:xfrm>
            <a:off x="8977745" y="1314093"/>
            <a:ext cx="0" cy="37561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9" name="Imagem 28" descr="Uma imagem contendo Diagrama&#10;&#10;Descrição gerada automaticamente">
            <a:extLst>
              <a:ext uri="{FF2B5EF4-FFF2-40B4-BE49-F238E27FC236}">
                <a16:creationId xmlns:a16="http://schemas.microsoft.com/office/drawing/2014/main" id="{81C0DB4A-5AE7-1650-E494-B9F0B1E3A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549" y="3577444"/>
            <a:ext cx="3338979" cy="30145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Tinta 17">
                <a:extLst>
                  <a:ext uri="{FF2B5EF4-FFF2-40B4-BE49-F238E27FC236}">
                    <a16:creationId xmlns:a16="http://schemas.microsoft.com/office/drawing/2014/main" id="{6679CF2A-1734-CA7C-10EE-AF3321E6BC56}"/>
                  </a:ext>
                </a:extLst>
              </p14:cNvPr>
              <p14:cNvContentPartPr/>
              <p14:nvPr/>
            </p14:nvContentPartPr>
            <p14:xfrm>
              <a:off x="6109519" y="4308895"/>
              <a:ext cx="360" cy="360"/>
            </p14:xfrm>
          </p:contentPart>
        </mc:Choice>
        <mc:Fallback xmlns="">
          <p:pic>
            <p:nvPicPr>
              <p:cNvPr id="18" name="Tinta 17">
                <a:extLst>
                  <a:ext uri="{FF2B5EF4-FFF2-40B4-BE49-F238E27FC236}">
                    <a16:creationId xmlns:a16="http://schemas.microsoft.com/office/drawing/2014/main" id="{6679CF2A-1734-CA7C-10EE-AF3321E6BC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73879" y="427289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Tinta 18">
                <a:extLst>
                  <a:ext uri="{FF2B5EF4-FFF2-40B4-BE49-F238E27FC236}">
                    <a16:creationId xmlns:a16="http://schemas.microsoft.com/office/drawing/2014/main" id="{680FE5CC-AF6F-DC02-C4A9-AC11594916BB}"/>
                  </a:ext>
                </a:extLst>
              </p14:cNvPr>
              <p14:cNvContentPartPr/>
              <p14:nvPr/>
            </p14:nvContentPartPr>
            <p14:xfrm>
              <a:off x="5929519" y="4308350"/>
              <a:ext cx="360" cy="360"/>
            </p14:xfrm>
          </p:contentPart>
        </mc:Choice>
        <mc:Fallback xmlns="">
          <p:pic>
            <p:nvPicPr>
              <p:cNvPr id="19" name="Tinta 18">
                <a:extLst>
                  <a:ext uri="{FF2B5EF4-FFF2-40B4-BE49-F238E27FC236}">
                    <a16:creationId xmlns:a16="http://schemas.microsoft.com/office/drawing/2014/main" id="{680FE5CC-AF6F-DC02-C4A9-AC11594916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3519" y="4272710"/>
                <a:ext cx="72000" cy="72000"/>
              </a:xfrm>
              <a:prstGeom prst="rect">
                <a:avLst/>
              </a:prstGeom>
            </p:spPr>
          </p:pic>
        </mc:Fallback>
      </mc:AlternateContent>
      <p:pic>
        <p:nvPicPr>
          <p:cNvPr id="32" name="Imagem 31" descr="Uma imagem contendo Código QR&#10;&#10;Descrição gerada automaticamente">
            <a:extLst>
              <a:ext uri="{FF2B5EF4-FFF2-40B4-BE49-F238E27FC236}">
                <a16:creationId xmlns:a16="http://schemas.microsoft.com/office/drawing/2014/main" id="{E430146B-944D-4A72-F7F0-5D6947AA6F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19" y="1411166"/>
            <a:ext cx="4023486" cy="3291943"/>
          </a:xfrm>
          <a:prstGeom prst="rect">
            <a:avLst/>
          </a:prstGeom>
        </p:spPr>
      </p:pic>
      <p:sp>
        <p:nvSpPr>
          <p:cNvPr id="33" name="Seta: Quádrupla 32">
            <a:extLst>
              <a:ext uri="{FF2B5EF4-FFF2-40B4-BE49-F238E27FC236}">
                <a16:creationId xmlns:a16="http://schemas.microsoft.com/office/drawing/2014/main" id="{A919FF36-94FE-C046-D7FB-D20476562112}"/>
              </a:ext>
            </a:extLst>
          </p:cNvPr>
          <p:cNvSpPr/>
          <p:nvPr/>
        </p:nvSpPr>
        <p:spPr>
          <a:xfrm>
            <a:off x="7459581" y="1411166"/>
            <a:ext cx="3084023" cy="3036143"/>
          </a:xfrm>
          <a:prstGeom prst="quadArrow">
            <a:avLst>
              <a:gd name="adj1" fmla="val 0"/>
              <a:gd name="adj2" fmla="val 0"/>
              <a:gd name="adj3" fmla="val 22500"/>
            </a:avLst>
          </a:prstGeom>
          <a:solidFill>
            <a:srgbClr val="FFFFFF"/>
          </a:solidFill>
          <a:ln w="28575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83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2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" name="Imagem 28" descr="Uma imagem contendo Diagrama&#10;&#10;Descrição gerada automaticamente">
            <a:extLst>
              <a:ext uri="{FF2B5EF4-FFF2-40B4-BE49-F238E27FC236}">
                <a16:creationId xmlns:a16="http://schemas.microsoft.com/office/drawing/2014/main" id="{81C0DB4A-5AE7-1650-E494-B9F0B1E3A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044" y="3825064"/>
            <a:ext cx="3338979" cy="30145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Tinta 17">
                <a:extLst>
                  <a:ext uri="{FF2B5EF4-FFF2-40B4-BE49-F238E27FC236}">
                    <a16:creationId xmlns:a16="http://schemas.microsoft.com/office/drawing/2014/main" id="{6679CF2A-1734-CA7C-10EE-AF3321E6BC56}"/>
                  </a:ext>
                </a:extLst>
              </p14:cNvPr>
              <p14:cNvContentPartPr/>
              <p14:nvPr/>
            </p14:nvContentPartPr>
            <p14:xfrm>
              <a:off x="6926745" y="4572848"/>
              <a:ext cx="360" cy="360"/>
            </p14:xfrm>
          </p:contentPart>
        </mc:Choice>
        <mc:Fallback xmlns="">
          <p:pic>
            <p:nvPicPr>
              <p:cNvPr id="18" name="Tinta 17">
                <a:extLst>
                  <a:ext uri="{FF2B5EF4-FFF2-40B4-BE49-F238E27FC236}">
                    <a16:creationId xmlns:a16="http://schemas.microsoft.com/office/drawing/2014/main" id="{6679CF2A-1734-CA7C-10EE-AF3321E6BC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0745" y="4536848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Tinta 18">
                <a:extLst>
                  <a:ext uri="{FF2B5EF4-FFF2-40B4-BE49-F238E27FC236}">
                    <a16:creationId xmlns:a16="http://schemas.microsoft.com/office/drawing/2014/main" id="{680FE5CC-AF6F-DC02-C4A9-AC11594916BB}"/>
                  </a:ext>
                </a:extLst>
              </p14:cNvPr>
              <p14:cNvContentPartPr/>
              <p14:nvPr/>
            </p14:nvContentPartPr>
            <p14:xfrm>
              <a:off x="6769487" y="4572488"/>
              <a:ext cx="360" cy="360"/>
            </p14:xfrm>
          </p:contentPart>
        </mc:Choice>
        <mc:Fallback xmlns="">
          <p:pic>
            <p:nvPicPr>
              <p:cNvPr id="19" name="Tinta 18">
                <a:extLst>
                  <a:ext uri="{FF2B5EF4-FFF2-40B4-BE49-F238E27FC236}">
                    <a16:creationId xmlns:a16="http://schemas.microsoft.com/office/drawing/2014/main" id="{680FE5CC-AF6F-DC02-C4A9-AC11594916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33487" y="4536488"/>
                <a:ext cx="72000" cy="7200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Imagem 19" descr="Uma imagem contendo Código QR&#10;&#10;Descrição gerada automaticamente">
            <a:extLst>
              <a:ext uri="{FF2B5EF4-FFF2-40B4-BE49-F238E27FC236}">
                <a16:creationId xmlns:a16="http://schemas.microsoft.com/office/drawing/2014/main" id="{4095A013-D409-1BF6-D208-2F3BBD1B50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799" y="469040"/>
            <a:ext cx="4074288" cy="3333508"/>
          </a:xfrm>
          <a:prstGeom prst="rect">
            <a:avLst/>
          </a:prstGeom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F640B2E7-77CA-0801-64C8-FA2033CDA5F9}"/>
              </a:ext>
            </a:extLst>
          </p:cNvPr>
          <p:cNvCxnSpPr>
            <a:cxnSpLocks/>
          </p:cNvCxnSpPr>
          <p:nvPr/>
        </p:nvCxnSpPr>
        <p:spPr>
          <a:xfrm>
            <a:off x="5547799" y="1286459"/>
            <a:ext cx="30974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F97B1AF-67E0-CDAA-B5F4-E7249FF881FD}"/>
              </a:ext>
            </a:extLst>
          </p:cNvPr>
          <p:cNvCxnSpPr>
            <a:cxnSpLocks/>
          </p:cNvCxnSpPr>
          <p:nvPr/>
        </p:nvCxnSpPr>
        <p:spPr>
          <a:xfrm>
            <a:off x="5547799" y="2833239"/>
            <a:ext cx="30974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D3B5EDE-33C5-CA5C-52D8-E5AEEAD11009}"/>
              </a:ext>
            </a:extLst>
          </p:cNvPr>
          <p:cNvCxnSpPr>
            <a:cxnSpLocks/>
          </p:cNvCxnSpPr>
          <p:nvPr/>
        </p:nvCxnSpPr>
        <p:spPr>
          <a:xfrm>
            <a:off x="6345373" y="471045"/>
            <a:ext cx="0" cy="31726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AA898657-1502-31E3-390E-283489794416}"/>
              </a:ext>
            </a:extLst>
          </p:cNvPr>
          <p:cNvCxnSpPr>
            <a:cxnSpLocks/>
          </p:cNvCxnSpPr>
          <p:nvPr/>
        </p:nvCxnSpPr>
        <p:spPr>
          <a:xfrm>
            <a:off x="7121225" y="442335"/>
            <a:ext cx="0" cy="31726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60FE22E8-D7F9-E568-EB01-75BC9982F6E5}"/>
              </a:ext>
            </a:extLst>
          </p:cNvPr>
          <p:cNvCxnSpPr>
            <a:cxnSpLocks/>
          </p:cNvCxnSpPr>
          <p:nvPr/>
        </p:nvCxnSpPr>
        <p:spPr>
          <a:xfrm>
            <a:off x="5583996" y="2048458"/>
            <a:ext cx="306123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50461493-165B-DDE3-3686-BB55A0D1FB6C}"/>
              </a:ext>
            </a:extLst>
          </p:cNvPr>
          <p:cNvCxnSpPr>
            <a:cxnSpLocks/>
          </p:cNvCxnSpPr>
          <p:nvPr/>
        </p:nvCxnSpPr>
        <p:spPr>
          <a:xfrm>
            <a:off x="7897082" y="442335"/>
            <a:ext cx="0" cy="317268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Imagem 35" descr="Uma imagem contendo Código QR&#10;&#10;Descrição gerada automaticamente">
            <a:extLst>
              <a:ext uri="{FF2B5EF4-FFF2-40B4-BE49-F238E27FC236}">
                <a16:creationId xmlns:a16="http://schemas.microsoft.com/office/drawing/2014/main" id="{AEE0C099-8D9D-ED91-6B8B-79D6EDE42C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63" y="496754"/>
            <a:ext cx="4023486" cy="3291943"/>
          </a:xfrm>
          <a:prstGeom prst="rect">
            <a:avLst/>
          </a:prstGeom>
        </p:spPr>
      </p:pic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5002A8A-9905-7B2C-8DD1-36077B58AE92}"/>
              </a:ext>
            </a:extLst>
          </p:cNvPr>
          <p:cNvCxnSpPr>
            <a:cxnSpLocks/>
          </p:cNvCxnSpPr>
          <p:nvPr/>
        </p:nvCxnSpPr>
        <p:spPr>
          <a:xfrm>
            <a:off x="624991" y="1494281"/>
            <a:ext cx="307445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807030E6-DA59-B198-4D54-E2AC4E6F313F}"/>
              </a:ext>
            </a:extLst>
          </p:cNvPr>
          <p:cNvCxnSpPr>
            <a:cxnSpLocks/>
          </p:cNvCxnSpPr>
          <p:nvPr/>
        </p:nvCxnSpPr>
        <p:spPr>
          <a:xfrm>
            <a:off x="560163" y="2514588"/>
            <a:ext cx="307445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01460320-375B-05EC-73DF-66B7481F23F3}"/>
              </a:ext>
            </a:extLst>
          </p:cNvPr>
          <p:cNvCxnSpPr>
            <a:cxnSpLocks/>
          </p:cNvCxnSpPr>
          <p:nvPr/>
        </p:nvCxnSpPr>
        <p:spPr>
          <a:xfrm>
            <a:off x="1593263" y="496754"/>
            <a:ext cx="0" cy="31331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13031510-4237-29EC-562B-892BF56C5D4A}"/>
              </a:ext>
            </a:extLst>
          </p:cNvPr>
          <p:cNvCxnSpPr>
            <a:cxnSpLocks/>
          </p:cNvCxnSpPr>
          <p:nvPr/>
        </p:nvCxnSpPr>
        <p:spPr>
          <a:xfrm>
            <a:off x="2604646" y="496754"/>
            <a:ext cx="0" cy="31331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9" name="Tinta 48">
                <a:extLst>
                  <a:ext uri="{FF2B5EF4-FFF2-40B4-BE49-F238E27FC236}">
                    <a16:creationId xmlns:a16="http://schemas.microsoft.com/office/drawing/2014/main" id="{F553C799-A5E2-C13F-9072-2E0C1A1FB88E}"/>
                  </a:ext>
                </a:extLst>
              </p14:cNvPr>
              <p14:cNvContentPartPr/>
              <p14:nvPr/>
            </p14:nvContentPartPr>
            <p14:xfrm>
              <a:off x="6566894" y="4571695"/>
              <a:ext cx="360" cy="360"/>
            </p14:xfrm>
          </p:contentPart>
        </mc:Choice>
        <mc:Fallback xmlns="">
          <p:pic>
            <p:nvPicPr>
              <p:cNvPr id="49" name="Tinta 48">
                <a:extLst>
                  <a:ext uri="{FF2B5EF4-FFF2-40B4-BE49-F238E27FC236}">
                    <a16:creationId xmlns:a16="http://schemas.microsoft.com/office/drawing/2014/main" id="{F553C799-A5E2-C13F-9072-2E0C1A1FB8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31254" y="4535695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0" name="Tinta 49">
                <a:extLst>
                  <a:ext uri="{FF2B5EF4-FFF2-40B4-BE49-F238E27FC236}">
                    <a16:creationId xmlns:a16="http://schemas.microsoft.com/office/drawing/2014/main" id="{87092C99-58A2-665A-0D37-D3A176AEC806}"/>
                  </a:ext>
                </a:extLst>
              </p14:cNvPr>
              <p14:cNvContentPartPr/>
              <p14:nvPr/>
            </p14:nvContentPartPr>
            <p14:xfrm>
              <a:off x="6303744" y="4569350"/>
              <a:ext cx="360" cy="2520"/>
            </p14:xfrm>
          </p:contentPart>
        </mc:Choice>
        <mc:Fallback xmlns="">
          <p:pic>
            <p:nvPicPr>
              <p:cNvPr id="50" name="Tinta 49">
                <a:extLst>
                  <a:ext uri="{FF2B5EF4-FFF2-40B4-BE49-F238E27FC236}">
                    <a16:creationId xmlns:a16="http://schemas.microsoft.com/office/drawing/2014/main" id="{87092C99-58A2-665A-0D37-D3A176AEC8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67744" y="4533710"/>
                <a:ext cx="72000" cy="7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04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1FD5705B-63E0-4364-B909-EC902FEAA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B7E355D-DAEA-4421-B67A-FA13C0FBD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C0A591A6-652A-F516-5A8D-3755B68FDF0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97073" y="889142"/>
                <a:ext cx="6092822" cy="5290065"/>
              </a:xfrm>
            </p:spPr>
            <p:txBody>
              <a:bodyPr>
                <a:normAutofit/>
              </a:bodyPr>
              <a:lstStyle/>
              <a:p>
                <a:pPr marL="342900" indent="-342900" algn="l">
                  <a:buFont typeface="Wingdings" panose="05000000000000000000" pitchFamily="2" charset="2"/>
                  <a:buChar char="Ø"/>
                </a:pPr>
                <a:r>
                  <a:rPr lang="pt-BR" dirty="0">
                    <a:latin typeface="+mj-lt"/>
                  </a:rPr>
                  <a:t>Método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+mj-lt"/>
                  </a:rPr>
                  <a:t>E assim sucessivamente até que, claramente, a rugosidade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𝑅𝑀𝑆</m:t>
                        </m:r>
                      </m:sub>
                    </m:sSub>
                  </m:oMath>
                </a14:m>
                <a:r>
                  <a:rPr lang="pt-BR" dirty="0">
                    <a:latin typeface="+mj-lt"/>
                  </a:rPr>
                  <a:t> apresente uma sensível queda, determinando a distância de correlação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pt-BR" dirty="0">
                    <a:latin typeface="+mj-lt"/>
                  </a:rPr>
                  <a:t>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pt-BR" dirty="0">
                    <a:latin typeface="+mj-lt"/>
                  </a:rPr>
                  <a:t>Para a obtenção da rugosidade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𝑅𝑀𝑆</m:t>
                        </m:r>
                      </m:sub>
                    </m:sSub>
                  </m:oMath>
                </a14:m>
                <a:r>
                  <a:rPr lang="pt-BR" dirty="0">
                    <a:latin typeface="+mj-lt"/>
                  </a:rPr>
                  <a:t> deve-se tomar cinco imagens com </a:t>
                </a:r>
                <a:r>
                  <a:rPr lang="pt-BR" i="1" dirty="0" err="1">
                    <a:latin typeface="+mj-lt"/>
                  </a:rPr>
                  <a:t>scan</a:t>
                </a:r>
                <a:r>
                  <a:rPr lang="pt-BR" i="1" dirty="0">
                    <a:latin typeface="+mj-lt"/>
                  </a:rPr>
                  <a:t> </a:t>
                </a:r>
                <a:r>
                  <a:rPr lang="pt-BR" i="1" dirty="0" err="1">
                    <a:latin typeface="+mj-lt"/>
                  </a:rPr>
                  <a:t>size</a:t>
                </a:r>
                <a:r>
                  <a:rPr lang="pt-BR" i="1" dirty="0">
                    <a:latin typeface="+mj-lt"/>
                  </a:rPr>
                  <a:t> maior que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pt-BR" dirty="0">
                    <a:latin typeface="+mj-lt"/>
                  </a:rPr>
                  <a:t>; então, calcular a rugosidade para cada uma dessas imagens e obter a média desses valores.</a:t>
                </a:r>
              </a:p>
            </p:txBody>
          </p:sp>
        </mc:Choice>
        <mc:Fallback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C0A591A6-652A-F516-5A8D-3755B68FDF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97073" y="889142"/>
                <a:ext cx="6092822" cy="5290065"/>
              </a:xfrm>
              <a:blipFill>
                <a:blip r:embed="rId2"/>
                <a:stretch>
                  <a:fillRect l="-1458" t="-1679" r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2" name="decorative circles">
            <a:extLst>
              <a:ext uri="{FF2B5EF4-FFF2-40B4-BE49-F238E27FC236}">
                <a16:creationId xmlns:a16="http://schemas.microsoft.com/office/drawing/2014/main" id="{61D9147E-6246-4344-B99C-7E58532D8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0062" y="289695"/>
            <a:ext cx="4971115" cy="6138399"/>
            <a:chOff x="6870062" y="289695"/>
            <a:chExt cx="4971115" cy="6138399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9D06285-CD49-4308-BDD4-0AF48D39BE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43605" y="289695"/>
              <a:ext cx="226735" cy="226735"/>
            </a:xfrm>
            <a:prstGeom prst="ellipse">
              <a:avLst/>
            </a:prstGeom>
            <a:solidFill>
              <a:srgbClr val="9744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D4A3886-A465-4577-99CE-251AA7B92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4736" y="5667686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6B4A1D21-7CBB-44D9-A528-DB74C3107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27805" y="5275653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3600DE0-90F9-4BD7-A084-ECB65A2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69847" y="59428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C243907-3995-49EB-94E9-35C68C13C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81540" y="655922"/>
              <a:ext cx="466441" cy="4664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629A2DC-7066-4487-A307-68F210722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03560" y="387281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508B2B-067E-421A-9C09-522CFF39F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63367" y="6122314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89BA730-4DAE-4702-A5C5-013F9CEB0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0062" y="5959435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05D08A4-A1D1-1250-2BB8-C92FFDF7F239}"/>
              </a:ext>
            </a:extLst>
          </p:cNvPr>
          <p:cNvCxnSpPr>
            <a:cxnSpLocks/>
          </p:cNvCxnSpPr>
          <p:nvPr/>
        </p:nvCxnSpPr>
        <p:spPr>
          <a:xfrm>
            <a:off x="8977745" y="1314093"/>
            <a:ext cx="0" cy="375610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2" name="Imagem 31" descr="Uma imagem contendo Diagrama&#10;&#10;Descrição gerada automaticamente">
            <a:extLst>
              <a:ext uri="{FF2B5EF4-FFF2-40B4-BE49-F238E27FC236}">
                <a16:creationId xmlns:a16="http://schemas.microsoft.com/office/drawing/2014/main" id="{20D4FA53-C551-27DA-5117-2345769F1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147" y="1442285"/>
            <a:ext cx="3338979" cy="30145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Tinta 32">
                <a:extLst>
                  <a:ext uri="{FF2B5EF4-FFF2-40B4-BE49-F238E27FC236}">
                    <a16:creationId xmlns:a16="http://schemas.microsoft.com/office/drawing/2014/main" id="{986AB7C8-0CC5-83F8-1E48-E6D3EFD9429A}"/>
                  </a:ext>
                </a:extLst>
              </p14:cNvPr>
              <p14:cNvContentPartPr/>
              <p14:nvPr/>
            </p14:nvContentPartPr>
            <p14:xfrm>
              <a:off x="10328848" y="2190069"/>
              <a:ext cx="360" cy="360"/>
            </p14:xfrm>
          </p:contentPart>
        </mc:Choice>
        <mc:Fallback xmlns="">
          <p:pic>
            <p:nvPicPr>
              <p:cNvPr id="33" name="Tinta 32">
                <a:extLst>
                  <a:ext uri="{FF2B5EF4-FFF2-40B4-BE49-F238E27FC236}">
                    <a16:creationId xmlns:a16="http://schemas.microsoft.com/office/drawing/2014/main" id="{986AB7C8-0CC5-83F8-1E48-E6D3EFD942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92848" y="215406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4" name="Tinta 33">
                <a:extLst>
                  <a:ext uri="{FF2B5EF4-FFF2-40B4-BE49-F238E27FC236}">
                    <a16:creationId xmlns:a16="http://schemas.microsoft.com/office/drawing/2014/main" id="{3BA85558-818B-AA59-D2B0-4866B80ADC21}"/>
                  </a:ext>
                </a:extLst>
              </p14:cNvPr>
              <p14:cNvContentPartPr/>
              <p14:nvPr/>
            </p14:nvContentPartPr>
            <p14:xfrm>
              <a:off x="10171590" y="2189709"/>
              <a:ext cx="360" cy="360"/>
            </p14:xfrm>
          </p:contentPart>
        </mc:Choice>
        <mc:Fallback xmlns="">
          <p:pic>
            <p:nvPicPr>
              <p:cNvPr id="34" name="Tinta 33">
                <a:extLst>
                  <a:ext uri="{FF2B5EF4-FFF2-40B4-BE49-F238E27FC236}">
                    <a16:creationId xmlns:a16="http://schemas.microsoft.com/office/drawing/2014/main" id="{3BA85558-818B-AA59-D2B0-4866B80ADC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35590" y="2153709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" name="Tinta 34">
                <a:extLst>
                  <a:ext uri="{FF2B5EF4-FFF2-40B4-BE49-F238E27FC236}">
                    <a16:creationId xmlns:a16="http://schemas.microsoft.com/office/drawing/2014/main" id="{C74FDBC7-55F4-4D37-0C6F-39F20924FAB3}"/>
                  </a:ext>
                </a:extLst>
              </p14:cNvPr>
              <p14:cNvContentPartPr/>
              <p14:nvPr/>
            </p14:nvContentPartPr>
            <p14:xfrm>
              <a:off x="9968997" y="2188916"/>
              <a:ext cx="360" cy="360"/>
            </p14:xfrm>
          </p:contentPart>
        </mc:Choice>
        <mc:Fallback xmlns="">
          <p:pic>
            <p:nvPicPr>
              <p:cNvPr id="35" name="Tinta 34">
                <a:extLst>
                  <a:ext uri="{FF2B5EF4-FFF2-40B4-BE49-F238E27FC236}">
                    <a16:creationId xmlns:a16="http://schemas.microsoft.com/office/drawing/2014/main" id="{C74FDBC7-55F4-4D37-0C6F-39F20924FA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33357" y="2152916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Tinta 35">
                <a:extLst>
                  <a:ext uri="{FF2B5EF4-FFF2-40B4-BE49-F238E27FC236}">
                    <a16:creationId xmlns:a16="http://schemas.microsoft.com/office/drawing/2014/main" id="{E000D5CF-464C-EF1D-05A8-9BACDCF44763}"/>
                  </a:ext>
                </a:extLst>
              </p14:cNvPr>
              <p14:cNvContentPartPr/>
              <p14:nvPr/>
            </p14:nvContentPartPr>
            <p14:xfrm>
              <a:off x="9705847" y="2186571"/>
              <a:ext cx="360" cy="2520"/>
            </p14:xfrm>
          </p:contentPart>
        </mc:Choice>
        <mc:Fallback xmlns="">
          <p:pic>
            <p:nvPicPr>
              <p:cNvPr id="36" name="Tinta 35">
                <a:extLst>
                  <a:ext uri="{FF2B5EF4-FFF2-40B4-BE49-F238E27FC236}">
                    <a16:creationId xmlns:a16="http://schemas.microsoft.com/office/drawing/2014/main" id="{E000D5CF-464C-EF1D-05A8-9BACDCF4476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69847" y="2150931"/>
                <a:ext cx="72000" cy="7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C35A5506-2AC8-1EAA-9996-FEF73F5E1619}"/>
                  </a:ext>
                </a:extLst>
              </p14:cNvPr>
              <p14:cNvContentPartPr/>
              <p14:nvPr/>
            </p14:nvContentPartPr>
            <p14:xfrm>
              <a:off x="9434889" y="2189215"/>
              <a:ext cx="360" cy="36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C35A5506-2AC8-1EAA-9996-FEF73F5E16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99249" y="2153215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3834796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287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Gill Sans Nova</vt:lpstr>
      <vt:lpstr>Mistral</vt:lpstr>
      <vt:lpstr>Wingdings</vt:lpstr>
      <vt:lpstr>ConfettiVTI</vt:lpstr>
      <vt:lpstr>Curso de Microscopia de Força Atômica e Tunelamento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Microscopia de Força Atômica e Tunelamento</dc:title>
  <dc:creator>Adriane Carvalho</dc:creator>
  <cp:lastModifiedBy>Cecília Salvadori</cp:lastModifiedBy>
  <cp:revision>8</cp:revision>
  <dcterms:created xsi:type="dcterms:W3CDTF">2022-05-12T12:02:20Z</dcterms:created>
  <dcterms:modified xsi:type="dcterms:W3CDTF">2022-05-16T12:58:05Z</dcterms:modified>
</cp:coreProperties>
</file>