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9" r:id="rId4"/>
    <p:sldId id="270" r:id="rId5"/>
    <p:sldId id="28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7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4326-F0D4-4158-81BB-A05CDCBB15C1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87AF-CE46-4D29-9CE3-73D1FB296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5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87AF-CE46-4D29-9CE3-73D1FB29677E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87AF-CE46-4D29-9CE3-73D1FB29677E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0B40-763C-46CD-94AE-54274A96AC6B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4509-5455-4C8B-9BA4-CB6C8E88BAA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2ahUKEwi0qanGuMLaAhUGCpAKHTDADlAQjRx6BAgAEAU&amp;url=http://www.radiologia.online/compartimentos-musculares-do-membro-superior/&amp;psig=AOvVaw0zM1xDWeFW4HIKQtF8jayc&amp;ust=15240934038941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5: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intrínsecos do carpo e mão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3525" y="19050"/>
            <a:ext cx="449505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da mão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compartimento </a:t>
            </a:r>
            <a:r>
              <a:rPr lang="pt-BR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interósseo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77925" y="944563"/>
            <a:ext cx="3617913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interósseos palmares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i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adutores dos dedos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0" y="2590800"/>
            <a:ext cx="33528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interósseos dorsais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i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abdutores dos dedos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11002" t="12668" r="35004" b="24670"/>
          <a:stretch>
            <a:fillRect/>
          </a:stretch>
        </p:blipFill>
        <p:spPr bwMode="auto">
          <a:xfrm>
            <a:off x="4800600" y="304800"/>
            <a:ext cx="4114800" cy="3581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 rot="298185">
            <a:off x="7083425" y="3282950"/>
            <a:ext cx="763588" cy="1063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rot="433913">
            <a:off x="7778750" y="3360738"/>
            <a:ext cx="139700" cy="990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7924800" y="3175000"/>
            <a:ext cx="304800" cy="116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4019551"/>
            <a:ext cx="2630488" cy="99853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410200"/>
            <a:ext cx="2590800" cy="99853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11998" t="13998" r="21002" b="24670"/>
          <a:stretch>
            <a:fillRect/>
          </a:stretch>
        </p:blipFill>
        <p:spPr bwMode="auto">
          <a:xfrm>
            <a:off x="152400" y="3314700"/>
            <a:ext cx="4495801" cy="3086101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971800" y="5713413"/>
            <a:ext cx="3505200" cy="1555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6013" y="219075"/>
            <a:ext cx="43719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cs typeface="Times New Roman" pitchFamily="18" charset="0"/>
              </a:rPr>
              <a:t>Adução/Abdução dos dedos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795338" y="1752600"/>
            <a:ext cx="3868737" cy="438785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803775" y="1752600"/>
            <a:ext cx="3868738" cy="4386263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3500" y="1295400"/>
            <a:ext cx="24336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mm. Interósseos palmares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22938" y="1295400"/>
            <a:ext cx="22558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mm. Interósseos dorsais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60613" y="476250"/>
            <a:ext cx="44211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da mão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143000" y="1981200"/>
            <a:ext cx="4867275" cy="4089400"/>
            <a:chOff x="720" y="1248"/>
            <a:chExt cx="3066" cy="2576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20" y="1248"/>
              <a:ext cx="3066" cy="2576"/>
              <a:chOff x="720" y="1248"/>
              <a:chExt cx="3066" cy="2576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" y="1248"/>
                <a:ext cx="3067" cy="2577"/>
              </a:xfrm>
              <a:prstGeom prst="rect">
                <a:avLst/>
              </a:prstGeom>
              <a:noFill/>
              <a:ln w="3816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1833" y="2100"/>
                <a:ext cx="33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969" y="2076"/>
              <a:ext cx="240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51422" t="74438" r="8791" b="2190"/>
          <a:stretch>
            <a:fillRect/>
          </a:stretch>
        </p:blipFill>
        <p:spPr bwMode="auto">
          <a:xfrm>
            <a:off x="6324600" y="2971800"/>
            <a:ext cx="2133600" cy="1676400"/>
          </a:xfrm>
          <a:prstGeom prst="rect">
            <a:avLst/>
          </a:prstGeom>
          <a:noFill/>
          <a:ln w="2844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 rot="12180000">
            <a:off x="1520825" y="2992438"/>
            <a:ext cx="533400" cy="762000"/>
          </a:xfrm>
          <a:custGeom>
            <a:avLst/>
            <a:gdLst>
              <a:gd name="G0" fmla="+- 0 0 0"/>
              <a:gd name="G1" fmla="+- -7325603 0 0"/>
              <a:gd name="G2" fmla="+- 0 0 -732560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500 0 0"/>
              <a:gd name="G9" fmla="+- 0 0 -7325603"/>
              <a:gd name="G10" fmla="+- 55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5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500 0"/>
              <a:gd name="G29" fmla="sin 55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25603"/>
              <a:gd name="G36" fmla="sin G34 -7325603"/>
              <a:gd name="G37" fmla="+/ -732560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500 G39"/>
              <a:gd name="G43" fmla="sin 55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56 w 21600"/>
              <a:gd name="T5" fmla="*/ 1858 h 21600"/>
              <a:gd name="T6" fmla="*/ 7776 w 21600"/>
              <a:gd name="T7" fmla="*/ 3231 h 21600"/>
              <a:gd name="T8" fmla="*/ 13884 w 21600"/>
              <a:gd name="T9" fmla="*/ 6246 h 21600"/>
              <a:gd name="T10" fmla="*/ 24300 w 21600"/>
              <a:gd name="T11" fmla="*/ 10800 h 21600"/>
              <a:gd name="T12" fmla="*/ 18950 w 21600"/>
              <a:gd name="T13" fmla="*/ 16150 h 21600"/>
              <a:gd name="T14" fmla="*/ 136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10100" y="5299"/>
                  <a:pt x="9408" y="5433"/>
                  <a:pt x="8759" y="5692"/>
                </a:cubicBezTo>
                <a:lnTo>
                  <a:pt x="6792" y="770"/>
                </a:lnTo>
                <a:cubicBezTo>
                  <a:pt x="8067" y="261"/>
                  <a:pt x="942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lnTo>
                  <a:pt x="16300" y="10800"/>
                </a:lnTo>
                <a:close/>
              </a:path>
            </a:pathLst>
          </a:custGeom>
          <a:solidFill>
            <a:srgbClr val="66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12180000">
            <a:off x="1235075" y="4268788"/>
            <a:ext cx="533400" cy="762000"/>
          </a:xfrm>
          <a:custGeom>
            <a:avLst/>
            <a:gdLst>
              <a:gd name="G0" fmla="+- 0 0 0"/>
              <a:gd name="G1" fmla="+- -7325603 0 0"/>
              <a:gd name="G2" fmla="+- 0 0 -732560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500 0 0"/>
              <a:gd name="G9" fmla="+- 0 0 -7325603"/>
              <a:gd name="G10" fmla="+- 55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5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500 0"/>
              <a:gd name="G29" fmla="sin 55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25603"/>
              <a:gd name="G36" fmla="sin G34 -7325603"/>
              <a:gd name="G37" fmla="+/ -732560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500 G39"/>
              <a:gd name="G43" fmla="sin 55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56 w 21600"/>
              <a:gd name="T5" fmla="*/ 1858 h 21600"/>
              <a:gd name="T6" fmla="*/ 7776 w 21600"/>
              <a:gd name="T7" fmla="*/ 3231 h 21600"/>
              <a:gd name="T8" fmla="*/ 13884 w 21600"/>
              <a:gd name="T9" fmla="*/ 6246 h 21600"/>
              <a:gd name="T10" fmla="*/ 24300 w 21600"/>
              <a:gd name="T11" fmla="*/ 10800 h 21600"/>
              <a:gd name="T12" fmla="*/ 18950 w 21600"/>
              <a:gd name="T13" fmla="*/ 16150 h 21600"/>
              <a:gd name="T14" fmla="*/ 136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10100" y="5299"/>
                  <a:pt x="9408" y="5433"/>
                  <a:pt x="8759" y="5692"/>
                </a:cubicBezTo>
                <a:lnTo>
                  <a:pt x="6792" y="770"/>
                </a:lnTo>
                <a:cubicBezTo>
                  <a:pt x="8067" y="261"/>
                  <a:pt x="942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lnTo>
                  <a:pt x="16300" y="10800"/>
                </a:lnTo>
                <a:close/>
              </a:path>
            </a:pathLst>
          </a:custGeom>
          <a:solidFill>
            <a:srgbClr val="66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9560000">
            <a:off x="3138488" y="3316288"/>
            <a:ext cx="304800" cy="685800"/>
          </a:xfrm>
          <a:prstGeom prst="curvedRightArrow">
            <a:avLst>
              <a:gd name="adj1" fmla="val 43750"/>
              <a:gd name="adj2" fmla="val 89583"/>
              <a:gd name="adj3" fmla="val 33333"/>
            </a:avLst>
          </a:prstGeom>
          <a:solidFill>
            <a:srgbClr val="66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55700" y="2781300"/>
            <a:ext cx="11160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extensão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22663" y="3614738"/>
            <a:ext cx="833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57538" y="561975"/>
            <a:ext cx="28273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Túnel do carpo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990600" y="1697038"/>
            <a:ext cx="2854325" cy="187483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13750" r="51563" b="28751"/>
          <a:stretch>
            <a:fillRect/>
          </a:stretch>
        </p:blipFill>
        <p:spPr bwMode="auto">
          <a:xfrm>
            <a:off x="1374775" y="3810000"/>
            <a:ext cx="2206625" cy="2819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495800" y="152400"/>
            <a:ext cx="4418013" cy="5897563"/>
            <a:chOff x="2832" y="96"/>
            <a:chExt cx="2783" cy="3715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832" y="1172"/>
              <a:ext cx="2460" cy="2640"/>
            </a:xfrm>
            <a:prstGeom prst="rect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30470" t="21251" r="49219" b="55005"/>
            <a:stretch>
              <a:fillRect/>
            </a:stretch>
          </p:blipFill>
          <p:spPr bwMode="auto">
            <a:xfrm>
              <a:off x="4368" y="96"/>
              <a:ext cx="1248" cy="912"/>
            </a:xfrm>
            <a:prstGeom prst="rect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0" name="CaixaDeTexto 9"/>
          <p:cNvSpPr txBox="1"/>
          <p:nvPr/>
        </p:nvSpPr>
        <p:spPr>
          <a:xfrm>
            <a:off x="3419872" y="2060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Músculos intrínsecos do carpo e mão</a:t>
            </a:r>
          </a:p>
          <a:p>
            <a:pPr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Divisão em 5 compartimentos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ARPO E M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277272" cy="1143000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Músculos da mão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Cinco compartimentos:</a:t>
            </a:r>
          </a:p>
          <a:p>
            <a:pPr algn="ctr"/>
            <a:endParaRPr lang="pt-BR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/>
              <a:t>1) Músculos </a:t>
            </a:r>
            <a:r>
              <a:rPr lang="pt-BR" sz="2000" b="1" dirty="0" err="1" smtClean="0"/>
              <a:t>tenares</a:t>
            </a:r>
            <a:r>
              <a:rPr lang="pt-BR" sz="2000" b="1" dirty="0" smtClean="0"/>
              <a:t> no compartimento </a:t>
            </a:r>
            <a:r>
              <a:rPr lang="pt-BR" sz="2000" b="1" dirty="0" err="1" smtClean="0"/>
              <a:t>tenar</a:t>
            </a:r>
            <a:r>
              <a:rPr lang="pt-BR" sz="2000" b="1" dirty="0" smtClean="0"/>
              <a:t>: </a:t>
            </a:r>
            <a:r>
              <a:rPr lang="pt-BR" sz="2000" b="1" dirty="0" smtClean="0">
                <a:solidFill>
                  <a:schemeClr val="tx2"/>
                </a:solidFill>
              </a:rPr>
              <a:t>3 músculos;</a:t>
            </a:r>
          </a:p>
          <a:p>
            <a:pPr algn="ctr"/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2) Músculo </a:t>
            </a:r>
            <a:r>
              <a:rPr lang="pt-BR" sz="2000" b="1" dirty="0" smtClean="0">
                <a:solidFill>
                  <a:schemeClr val="tx2"/>
                </a:solidFill>
              </a:rPr>
              <a:t>adutor do polegar </a:t>
            </a:r>
            <a:r>
              <a:rPr lang="pt-BR" sz="2000" b="1" dirty="0" smtClean="0"/>
              <a:t>no compartimento adutor;</a:t>
            </a:r>
          </a:p>
          <a:p>
            <a:pPr algn="ctr"/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3) Músculos </a:t>
            </a:r>
            <a:r>
              <a:rPr lang="pt-BR" sz="2000" b="1" dirty="0" err="1" smtClean="0"/>
              <a:t>hipotenares</a:t>
            </a:r>
            <a:r>
              <a:rPr lang="pt-BR" sz="2000" b="1" dirty="0" smtClean="0"/>
              <a:t> no compartimento </a:t>
            </a:r>
            <a:r>
              <a:rPr lang="pt-BR" sz="2000" b="1" dirty="0" err="1" smtClean="0"/>
              <a:t>hipotenar</a:t>
            </a:r>
            <a:r>
              <a:rPr lang="pt-BR" sz="2000" b="1" dirty="0" smtClean="0"/>
              <a:t>: </a:t>
            </a:r>
            <a:r>
              <a:rPr lang="pt-BR" sz="2000" b="1" dirty="0" smtClean="0">
                <a:solidFill>
                  <a:schemeClr val="tx2"/>
                </a:solidFill>
              </a:rPr>
              <a:t>3 músculos;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/>
              <a:t>4) Músculos curtos da mão: </a:t>
            </a:r>
            <a:r>
              <a:rPr lang="pt-BR" sz="2000" b="1" dirty="0" smtClean="0">
                <a:solidFill>
                  <a:schemeClr val="tx2"/>
                </a:solidFill>
              </a:rPr>
              <a:t>lumbricais</a:t>
            </a:r>
            <a:r>
              <a:rPr lang="pt-BR" sz="2000" b="1" dirty="0" smtClean="0"/>
              <a:t> no compartimento central;</a:t>
            </a:r>
          </a:p>
          <a:p>
            <a:pPr algn="ctr"/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5) Músculos </a:t>
            </a:r>
            <a:r>
              <a:rPr lang="pt-BR" sz="2000" b="1" dirty="0" err="1" smtClean="0">
                <a:solidFill>
                  <a:schemeClr val="tx2"/>
                </a:solidFill>
              </a:rPr>
              <a:t>interósseos</a:t>
            </a:r>
            <a:r>
              <a:rPr lang="pt-BR" sz="2000" b="1" dirty="0" smtClean="0"/>
              <a:t> em compartimentos </a:t>
            </a:r>
            <a:r>
              <a:rPr lang="pt-BR" sz="2000" b="1" dirty="0" err="1" smtClean="0"/>
              <a:t>interósseos</a:t>
            </a:r>
            <a:r>
              <a:rPr lang="pt-BR" sz="2000" b="1" dirty="0" smtClean="0"/>
              <a:t>.  </a:t>
            </a:r>
          </a:p>
          <a:p>
            <a:endParaRPr lang="pt-BR" sz="2000" b="1" dirty="0"/>
          </a:p>
        </p:txBody>
      </p:sp>
      <p:pic>
        <p:nvPicPr>
          <p:cNvPr id="5" name="Picture 2" descr="Resultado de imagem para COMPARTIMENTOS DA M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988997" cy="32370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334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solidFill>
                  <a:srgbClr val="C00000"/>
                </a:solidFill>
              </a:rPr>
              <a:t>M. palmar curto</a:t>
            </a:r>
            <a:endParaRPr lang="pt-BR" sz="31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54300" y="247650"/>
            <a:ext cx="37181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Mão – região palmar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08088" y="1717675"/>
            <a:ext cx="3184525" cy="45386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443538" y="1717675"/>
            <a:ext cx="2938462" cy="4537075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657600" y="2743200"/>
            <a:ext cx="381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0050" y="476250"/>
            <a:ext cx="576963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 smtClean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M.m</a:t>
            </a:r>
            <a:r>
              <a:rPr lang="pt-BR" sz="3200" b="1" dirty="0" err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r>
              <a:rPr lang="pt-BR" sz="3200" b="1" dirty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intrínsecos do carpo e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mão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3262313"/>
            <a:ext cx="208756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Tenar</a:t>
            </a:r>
            <a:endParaRPr lang="pt-BR" sz="22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(polegar)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2378224" y="2286000"/>
            <a:ext cx="609600" cy="2367136"/>
          </a:xfrm>
          <a:prstGeom prst="leftBrace">
            <a:avLst>
              <a:gd name="adj1" fmla="val 40625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51001" y="2971800"/>
            <a:ext cx="1704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 curto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65413" y="3581400"/>
            <a:ext cx="1531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68625" y="5334793"/>
            <a:ext cx="9175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adutor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955925" y="4293096"/>
            <a:ext cx="11731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99CC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670300" cy="4343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4267200" y="2894013"/>
            <a:ext cx="1905000" cy="2317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4267200" y="3275013"/>
            <a:ext cx="1905000" cy="460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3923928" y="3645023"/>
            <a:ext cx="2160240" cy="187220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211960" y="2998788"/>
            <a:ext cx="2417440" cy="1438324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70050" y="476250"/>
            <a:ext cx="58039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do carpo e mão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495800" y="1752600"/>
            <a:ext cx="4170363" cy="43989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36512" y="2924944"/>
            <a:ext cx="2037459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       </a:t>
            </a:r>
            <a:r>
              <a:rPr lang="pt-BR" sz="2200" b="1" dirty="0" err="1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Tenar</a:t>
            </a:r>
            <a:endParaRPr lang="pt-BR" sz="2200" b="1" dirty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981200" y="2057400"/>
            <a:ext cx="609600" cy="2436813"/>
          </a:xfrm>
          <a:prstGeom prst="leftBrace">
            <a:avLst>
              <a:gd name="adj1" fmla="val 40625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2225" y="2286000"/>
            <a:ext cx="11731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98700" y="2819400"/>
            <a:ext cx="1704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 curto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84413" y="3429000"/>
            <a:ext cx="1531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3825" y="4902745"/>
            <a:ext cx="9175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adutor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657600" y="2514600"/>
            <a:ext cx="2057400" cy="10668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962400" y="3048000"/>
            <a:ext cx="1447800" cy="9144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810000" y="3657600"/>
            <a:ext cx="1752600" cy="609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581400" y="4494212"/>
            <a:ext cx="2514600" cy="6077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6096000" y="4365104"/>
            <a:ext cx="204192" cy="12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70050" y="476250"/>
            <a:ext cx="576963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 smtClean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M.m</a:t>
            </a:r>
            <a:r>
              <a:rPr lang="pt-BR" sz="3200" b="1" dirty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. intrínsecos do carpo e mão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670300" cy="4343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3787775" y="2476500"/>
            <a:ext cx="993775" cy="7620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651250" y="3221038"/>
            <a:ext cx="1222375" cy="76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427413" y="3198813"/>
            <a:ext cx="1450975" cy="11461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35513" y="2247900"/>
            <a:ext cx="11160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22825" y="2998788"/>
            <a:ext cx="15319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95850" y="4133850"/>
            <a:ext cx="11731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6134100" y="1981200"/>
            <a:ext cx="533400" cy="2895600"/>
          </a:xfrm>
          <a:prstGeom prst="rightBrace">
            <a:avLst>
              <a:gd name="adj1" fmla="val 45238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32910" y="3033713"/>
            <a:ext cx="208756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err="1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Hipotenar</a:t>
            </a:r>
            <a:endParaRPr lang="pt-BR" sz="2200" b="1" dirty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(dedo mínimo</a:t>
            </a:r>
            <a:r>
              <a:rPr lang="pt-BR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70050" y="476250"/>
            <a:ext cx="58039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do carpo e mão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828675" y="1828800"/>
            <a:ext cx="4170363" cy="43989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4122738" y="3352800"/>
            <a:ext cx="917575" cy="1524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4056063" y="4037013"/>
            <a:ext cx="841375" cy="793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189413" y="4294188"/>
            <a:ext cx="917575" cy="8413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4750" y="3127375"/>
            <a:ext cx="11160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83163" y="3924300"/>
            <a:ext cx="1531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22850" y="4953000"/>
            <a:ext cx="11731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6232525" y="2847975"/>
            <a:ext cx="533400" cy="2895600"/>
          </a:xfrm>
          <a:prstGeom prst="rightBrace">
            <a:avLst>
              <a:gd name="adj1" fmla="val 45238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37350" y="3929063"/>
            <a:ext cx="2037459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err="1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Hipotenar</a:t>
            </a:r>
            <a:endParaRPr lang="pt-BR" sz="2200" b="1" dirty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19872" y="3352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1026"/>
          <p:cNvPicPr>
            <a:picLocks noChangeAspect="1" noChangeArrowheads="1"/>
          </p:cNvPicPr>
          <p:nvPr/>
        </p:nvPicPr>
        <p:blipFill>
          <a:blip r:embed="rId2" cstate="print"/>
          <a:srcRect l="8594" t="52499" r="48438"/>
          <a:stretch>
            <a:fillRect/>
          </a:stretch>
        </p:blipFill>
        <p:spPr bwMode="auto">
          <a:xfrm>
            <a:off x="1219200" y="1666875"/>
            <a:ext cx="6705600" cy="4632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676400" y="228600"/>
            <a:ext cx="5791200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do carpo e mão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            Compartimentos </a:t>
            </a:r>
            <a:r>
              <a:rPr lang="pt-BR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tenar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pt-BR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hipotenar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3177" y="142875"/>
            <a:ext cx="5116057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da mão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compartimento </a:t>
            </a:r>
            <a:r>
              <a:rPr lang="pt-BR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central </a:t>
            </a:r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- </a:t>
            </a: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lumbricais</a:t>
            </a: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914400" y="1752600"/>
            <a:ext cx="4149725" cy="44577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514600"/>
            <a:ext cx="3429000" cy="2879725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6551613" y="2513013"/>
            <a:ext cx="536575" cy="10699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88100" y="2217738"/>
            <a:ext cx="3159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75475" y="3505200"/>
            <a:ext cx="3159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315200" y="3733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>
                <a:solidFill>
                  <a:schemeClr val="tx1"/>
                </a:solidFill>
              </a:rPr>
              <a:t>lumbrical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7391400" y="34290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43600" y="4616450"/>
            <a:ext cx="27971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Flexores das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arts</a:t>
            </a:r>
            <a:r>
              <a:rPr lang="pt-BR" sz="18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pt-BR" sz="18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Metacarpo-falângicas</a:t>
            </a:r>
            <a:endParaRPr lang="pt-BR" sz="18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395</Words>
  <Application>Microsoft Office PowerPoint</Application>
  <PresentationFormat>Apresentação na tela (4:3)</PresentationFormat>
  <Paragraphs>97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Músculos da mão</vt:lpstr>
      <vt:lpstr> M. palmar curto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15</cp:revision>
  <dcterms:created xsi:type="dcterms:W3CDTF">2018-04-17T22:46:30Z</dcterms:created>
  <dcterms:modified xsi:type="dcterms:W3CDTF">2017-10-13T20:26:05Z</dcterms:modified>
</cp:coreProperties>
</file>