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56" r:id="rId2"/>
    <p:sldId id="258" r:id="rId3"/>
    <p:sldId id="556" r:id="rId4"/>
    <p:sldId id="373" r:id="rId5"/>
    <p:sldId id="550" r:id="rId6"/>
    <p:sldId id="545" r:id="rId7"/>
    <p:sldId id="546" r:id="rId8"/>
    <p:sldId id="547" r:id="rId9"/>
    <p:sldId id="548" r:id="rId10"/>
    <p:sldId id="549" r:id="rId11"/>
    <p:sldId id="552" r:id="rId12"/>
    <p:sldId id="554" r:id="rId13"/>
    <p:sldId id="553" r:id="rId14"/>
    <p:sldId id="476" r:id="rId15"/>
    <p:sldId id="388" r:id="rId16"/>
    <p:sldId id="449" r:id="rId17"/>
    <p:sldId id="570" r:id="rId18"/>
    <p:sldId id="555" r:id="rId19"/>
    <p:sldId id="427" r:id="rId20"/>
    <p:sldId id="428" r:id="rId21"/>
    <p:sldId id="429" r:id="rId22"/>
    <p:sldId id="489" r:id="rId23"/>
    <p:sldId id="490" r:id="rId24"/>
    <p:sldId id="492" r:id="rId25"/>
    <p:sldId id="573" r:id="rId26"/>
    <p:sldId id="513" r:id="rId27"/>
    <p:sldId id="572" r:id="rId28"/>
    <p:sldId id="574" r:id="rId29"/>
    <p:sldId id="543" r:id="rId30"/>
    <p:sldId id="576" r:id="rId31"/>
    <p:sldId id="577" r:id="rId32"/>
    <p:sldId id="443" r:id="rId33"/>
    <p:sldId id="444" r:id="rId34"/>
    <p:sldId id="447" r:id="rId35"/>
    <p:sldId id="578" r:id="rId36"/>
    <p:sldId id="557" r:id="rId37"/>
    <p:sldId id="558" r:id="rId38"/>
    <p:sldId id="559" r:id="rId39"/>
    <p:sldId id="584" r:id="rId40"/>
    <p:sldId id="560" r:id="rId41"/>
    <p:sldId id="561" r:id="rId42"/>
    <p:sldId id="562" r:id="rId43"/>
    <p:sldId id="563" r:id="rId44"/>
    <p:sldId id="564" r:id="rId45"/>
    <p:sldId id="565" r:id="rId46"/>
    <p:sldId id="566" r:id="rId47"/>
    <p:sldId id="569" r:id="rId48"/>
    <p:sldId id="579" r:id="rId49"/>
    <p:sldId id="580" r:id="rId50"/>
    <p:sldId id="582" r:id="rId51"/>
    <p:sldId id="583" r:id="rId52"/>
    <p:sldId id="567" r:id="rId53"/>
    <p:sldId id="478" r:id="rId54"/>
    <p:sldId id="436" r:id="rId55"/>
    <p:sldId id="435" r:id="rId56"/>
    <p:sldId id="276" r:id="rId57"/>
    <p:sldId id="514" r:id="rId58"/>
    <p:sldId id="571" r:id="rId59"/>
  </p:sldIdLst>
  <p:sldSz cx="9144000" cy="6858000" type="screen4x3"/>
  <p:notesSz cx="7099300" cy="10234613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6F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22" autoAdjust="0"/>
    <p:restoredTop sz="98212" autoAdjust="0"/>
  </p:normalViewPr>
  <p:slideViewPr>
    <p:cSldViewPr>
      <p:cViewPr varScale="1">
        <p:scale>
          <a:sx n="88" d="100"/>
          <a:sy n="88" d="100"/>
        </p:scale>
        <p:origin x="107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2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BA8FAC-F0B9-41CF-832E-C849D921D81B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AB392320-450A-4693-BF81-51D1617BA0DF}">
      <dgm:prSet phldrT="[Texto]" custT="1"/>
      <dgm:spPr/>
      <dgm:t>
        <a:bodyPr/>
        <a:lstStyle/>
        <a:p>
          <a:r>
            <a:rPr lang="pt-BR" sz="2400" dirty="0" smtClean="0"/>
            <a:t>SNI Japonês</a:t>
          </a:r>
          <a:endParaRPr lang="pt-BR" sz="2400" dirty="0"/>
        </a:p>
      </dgm:t>
    </dgm:pt>
    <dgm:pt modelId="{F138F292-7647-40E5-8300-9EF44789A870}" type="parTrans" cxnId="{C6BFEE03-6F23-48F1-8283-A54C1ABA6371}">
      <dgm:prSet/>
      <dgm:spPr/>
      <dgm:t>
        <a:bodyPr/>
        <a:lstStyle/>
        <a:p>
          <a:endParaRPr lang="pt-BR" sz="1800"/>
        </a:p>
      </dgm:t>
    </dgm:pt>
    <dgm:pt modelId="{0896C51B-82D2-4600-8B2D-2B2FBC55E957}" type="sibTrans" cxnId="{C6BFEE03-6F23-48F1-8283-A54C1ABA6371}">
      <dgm:prSet/>
      <dgm:spPr/>
      <dgm:t>
        <a:bodyPr/>
        <a:lstStyle/>
        <a:p>
          <a:endParaRPr lang="pt-BR" sz="1800"/>
        </a:p>
      </dgm:t>
    </dgm:pt>
    <dgm:pt modelId="{CE43E8DF-B0E8-4747-B8E7-2A7EC8EF4C42}">
      <dgm:prSet phldrT="[Texto]" custT="1"/>
      <dgm:spPr/>
      <dgm:t>
        <a:bodyPr/>
        <a:lstStyle/>
        <a:p>
          <a:r>
            <a:rPr lang="pt-BR" sz="1800" dirty="0" smtClean="0"/>
            <a:t>Inovação incremental é crucial</a:t>
          </a:r>
          <a:endParaRPr lang="pt-BR" sz="1800" dirty="0"/>
        </a:p>
      </dgm:t>
    </dgm:pt>
    <dgm:pt modelId="{6EAFD7C9-CC2A-45E0-ABD2-C7EBF29F5FF6}" type="parTrans" cxnId="{0296A4CA-065A-4840-A8B9-29743D0897A3}">
      <dgm:prSet/>
      <dgm:spPr/>
      <dgm:t>
        <a:bodyPr/>
        <a:lstStyle/>
        <a:p>
          <a:endParaRPr lang="pt-BR" sz="1800"/>
        </a:p>
      </dgm:t>
    </dgm:pt>
    <dgm:pt modelId="{1C788924-FF84-42F7-9786-F519DF292D6C}" type="sibTrans" cxnId="{0296A4CA-065A-4840-A8B9-29743D0897A3}">
      <dgm:prSet/>
      <dgm:spPr/>
      <dgm:t>
        <a:bodyPr/>
        <a:lstStyle/>
        <a:p>
          <a:endParaRPr lang="pt-BR" sz="1800"/>
        </a:p>
      </dgm:t>
    </dgm:pt>
    <dgm:pt modelId="{BBBE30D4-0ACB-4A3D-B986-9958866AA931}">
      <dgm:prSet phldrT="[Texto]" custT="1"/>
      <dgm:spPr/>
      <dgm:t>
        <a:bodyPr/>
        <a:lstStyle/>
        <a:p>
          <a:r>
            <a:rPr lang="pt-BR" sz="1800" dirty="0" smtClean="0"/>
            <a:t>Consumidores valorizam mudanças rapidamente</a:t>
          </a:r>
          <a:endParaRPr lang="pt-BR" sz="1800" dirty="0"/>
        </a:p>
      </dgm:t>
    </dgm:pt>
    <dgm:pt modelId="{EBBF5262-3554-4654-B6F7-4BC104AE819F}" type="parTrans" cxnId="{020FB41B-B11F-4F99-8D32-B8BFB18F893C}">
      <dgm:prSet/>
      <dgm:spPr/>
      <dgm:t>
        <a:bodyPr/>
        <a:lstStyle/>
        <a:p>
          <a:endParaRPr lang="pt-BR" sz="1800"/>
        </a:p>
      </dgm:t>
    </dgm:pt>
    <dgm:pt modelId="{DFAB6989-B6A8-4183-A8AC-2710D59ED038}" type="sibTrans" cxnId="{020FB41B-B11F-4F99-8D32-B8BFB18F893C}">
      <dgm:prSet/>
      <dgm:spPr/>
      <dgm:t>
        <a:bodyPr/>
        <a:lstStyle/>
        <a:p>
          <a:endParaRPr lang="pt-BR" sz="1800"/>
        </a:p>
      </dgm:t>
    </dgm:pt>
    <dgm:pt modelId="{35FBD654-FDE6-4987-8246-9E275478E487}">
      <dgm:prSet phldrT="[Texto]" custT="1"/>
      <dgm:spPr/>
      <dgm:t>
        <a:bodyPr/>
        <a:lstStyle/>
        <a:p>
          <a:r>
            <a:rPr lang="pt-BR" sz="2400" dirty="0" smtClean="0"/>
            <a:t>SNI Norte-americano</a:t>
          </a:r>
          <a:endParaRPr lang="pt-BR" sz="2400" dirty="0"/>
        </a:p>
      </dgm:t>
    </dgm:pt>
    <dgm:pt modelId="{5869ED82-3C6F-46DE-BF94-F7DEDCF64ACC}" type="parTrans" cxnId="{A6084640-A7EB-4D43-A774-657B8AA029BA}">
      <dgm:prSet/>
      <dgm:spPr/>
      <dgm:t>
        <a:bodyPr/>
        <a:lstStyle/>
        <a:p>
          <a:endParaRPr lang="pt-BR" sz="1800"/>
        </a:p>
      </dgm:t>
    </dgm:pt>
    <dgm:pt modelId="{483C5B62-6B6D-4BF0-8E82-3F22956A855E}" type="sibTrans" cxnId="{A6084640-A7EB-4D43-A774-657B8AA029BA}">
      <dgm:prSet/>
      <dgm:spPr/>
      <dgm:t>
        <a:bodyPr/>
        <a:lstStyle/>
        <a:p>
          <a:endParaRPr lang="pt-BR" sz="1800"/>
        </a:p>
      </dgm:t>
    </dgm:pt>
    <dgm:pt modelId="{C647767A-F1C0-4FD5-94C4-F7FCCC13CAEA}">
      <dgm:prSet phldrT="[Texto]" custT="1"/>
      <dgm:spPr/>
      <dgm:t>
        <a:bodyPr/>
        <a:lstStyle/>
        <a:p>
          <a:r>
            <a:rPr lang="pt-BR" sz="1800" dirty="0" smtClean="0"/>
            <a:t>Inovação radical é crucial</a:t>
          </a:r>
          <a:endParaRPr lang="pt-BR" sz="1800" dirty="0"/>
        </a:p>
      </dgm:t>
    </dgm:pt>
    <dgm:pt modelId="{59EEACFD-9864-48DB-A008-CAF7E2401AE9}" type="parTrans" cxnId="{6F25BA60-4149-4F4A-9631-702FD4BE39B6}">
      <dgm:prSet/>
      <dgm:spPr/>
      <dgm:t>
        <a:bodyPr/>
        <a:lstStyle/>
        <a:p>
          <a:endParaRPr lang="pt-BR" sz="1800"/>
        </a:p>
      </dgm:t>
    </dgm:pt>
    <dgm:pt modelId="{A93007CB-3F29-4B4C-BDBE-76C55A54DB56}" type="sibTrans" cxnId="{6F25BA60-4149-4F4A-9631-702FD4BE39B6}">
      <dgm:prSet/>
      <dgm:spPr/>
      <dgm:t>
        <a:bodyPr/>
        <a:lstStyle/>
        <a:p>
          <a:endParaRPr lang="pt-BR" sz="1800"/>
        </a:p>
      </dgm:t>
    </dgm:pt>
    <dgm:pt modelId="{E49AD167-2573-4DFD-B50B-A50688340D78}">
      <dgm:prSet phldrT="[Texto]" custT="1"/>
      <dgm:spPr/>
      <dgm:t>
        <a:bodyPr/>
        <a:lstStyle/>
        <a:p>
          <a:r>
            <a:rPr lang="pt-BR" sz="1800" dirty="0" smtClean="0"/>
            <a:t>Consumidores valorizam atributos/produtos radicalmente novos</a:t>
          </a:r>
          <a:endParaRPr lang="pt-BR" sz="1800" dirty="0"/>
        </a:p>
      </dgm:t>
    </dgm:pt>
    <dgm:pt modelId="{3B218BB1-6D2C-4461-967F-0C10C2B1C2AE}" type="parTrans" cxnId="{61BE19E0-11BC-4FA1-9ACC-CE91621B2A65}">
      <dgm:prSet/>
      <dgm:spPr/>
      <dgm:t>
        <a:bodyPr/>
        <a:lstStyle/>
        <a:p>
          <a:endParaRPr lang="pt-BR" sz="1800"/>
        </a:p>
      </dgm:t>
    </dgm:pt>
    <dgm:pt modelId="{3ED61FED-A773-450F-A69E-9B32D38A5B44}" type="sibTrans" cxnId="{61BE19E0-11BC-4FA1-9ACC-CE91621B2A65}">
      <dgm:prSet/>
      <dgm:spPr/>
      <dgm:t>
        <a:bodyPr/>
        <a:lstStyle/>
        <a:p>
          <a:endParaRPr lang="pt-BR" sz="1800"/>
        </a:p>
      </dgm:t>
    </dgm:pt>
    <dgm:pt modelId="{70D121A3-3987-42E2-ABAC-B5E1D547EC28}">
      <dgm:prSet phldrT="[Texto]" custT="1"/>
      <dgm:spPr/>
      <dgm:t>
        <a:bodyPr/>
        <a:lstStyle/>
        <a:p>
          <a:r>
            <a:rPr lang="pt-BR" sz="1800" dirty="0" smtClean="0"/>
            <a:t>P&amp;D interno é eficaz</a:t>
          </a:r>
          <a:endParaRPr lang="pt-BR" sz="1800" dirty="0"/>
        </a:p>
      </dgm:t>
    </dgm:pt>
    <dgm:pt modelId="{933F902E-2F37-4997-9A7F-1B33D102AEC1}" type="parTrans" cxnId="{7EE0BA01-9E4C-4C24-BACE-1414048BD70E}">
      <dgm:prSet/>
      <dgm:spPr/>
      <dgm:t>
        <a:bodyPr/>
        <a:lstStyle/>
        <a:p>
          <a:endParaRPr lang="pt-BR"/>
        </a:p>
      </dgm:t>
    </dgm:pt>
    <dgm:pt modelId="{79DAD655-87EE-4F50-8DD6-772183E2D337}" type="sibTrans" cxnId="{7EE0BA01-9E4C-4C24-BACE-1414048BD70E}">
      <dgm:prSet/>
      <dgm:spPr/>
      <dgm:t>
        <a:bodyPr/>
        <a:lstStyle/>
        <a:p>
          <a:endParaRPr lang="pt-BR"/>
        </a:p>
      </dgm:t>
    </dgm:pt>
    <dgm:pt modelId="{101CAC1B-7D65-4EF3-B8D1-C5615B1AB2DF}">
      <dgm:prSet phldrT="[Texto]" custT="1"/>
      <dgm:spPr/>
      <dgm:t>
        <a:bodyPr/>
        <a:lstStyle/>
        <a:p>
          <a:r>
            <a:rPr lang="pt-BR" sz="1800" dirty="0" smtClean="0"/>
            <a:t>IA ajuda a reduzir o </a:t>
          </a:r>
          <a:r>
            <a:rPr lang="pt-BR" sz="1800" dirty="0" err="1" smtClean="0"/>
            <a:t>delay</a:t>
          </a:r>
          <a:r>
            <a:rPr lang="pt-BR" sz="1800" dirty="0" smtClean="0"/>
            <a:t> de implementação</a:t>
          </a:r>
          <a:endParaRPr lang="pt-BR" sz="1800" dirty="0"/>
        </a:p>
      </dgm:t>
    </dgm:pt>
    <dgm:pt modelId="{4F3EDF15-03E5-4454-B95C-C1004FAA3DF1}" type="parTrans" cxnId="{AE2051E9-D84B-4E01-AD6F-3AD654CE72EB}">
      <dgm:prSet/>
      <dgm:spPr/>
      <dgm:t>
        <a:bodyPr/>
        <a:lstStyle/>
        <a:p>
          <a:endParaRPr lang="pt-BR"/>
        </a:p>
      </dgm:t>
    </dgm:pt>
    <dgm:pt modelId="{43B3F753-65E8-41EB-AE6F-DA2326472B7E}" type="sibTrans" cxnId="{AE2051E9-D84B-4E01-AD6F-3AD654CE72EB}">
      <dgm:prSet/>
      <dgm:spPr/>
      <dgm:t>
        <a:bodyPr/>
        <a:lstStyle/>
        <a:p>
          <a:endParaRPr lang="pt-BR"/>
        </a:p>
      </dgm:t>
    </dgm:pt>
    <dgm:pt modelId="{291D206A-9933-46D6-856A-212A697F4191}" type="pres">
      <dgm:prSet presAssocID="{B7BA8FAC-F0B9-41CF-832E-C849D921D81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ECE9499-EF1E-4D63-AE5A-0639B18B061A}" type="pres">
      <dgm:prSet presAssocID="{AB392320-450A-4693-BF81-51D1617BA0DF}" presName="linNode" presStyleCnt="0"/>
      <dgm:spPr/>
    </dgm:pt>
    <dgm:pt modelId="{895A9F9E-C4AA-4259-BDDB-C8AC94663BD2}" type="pres">
      <dgm:prSet presAssocID="{AB392320-450A-4693-BF81-51D1617BA0DF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F0DC1B9-B2E6-41D5-B9C3-7D41652CF15D}" type="pres">
      <dgm:prSet presAssocID="{AB392320-450A-4693-BF81-51D1617BA0DF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52001A2-9FE0-440E-B9D9-F49DE0A67BFF}" type="pres">
      <dgm:prSet presAssocID="{0896C51B-82D2-4600-8B2D-2B2FBC55E957}" presName="sp" presStyleCnt="0"/>
      <dgm:spPr/>
    </dgm:pt>
    <dgm:pt modelId="{F8D6C6CC-DFA5-4455-A1DD-8D6512047CDE}" type="pres">
      <dgm:prSet presAssocID="{35FBD654-FDE6-4987-8246-9E275478E487}" presName="linNode" presStyleCnt="0"/>
      <dgm:spPr/>
    </dgm:pt>
    <dgm:pt modelId="{70FFB9C7-759F-4831-9478-47175E02065A}" type="pres">
      <dgm:prSet presAssocID="{35FBD654-FDE6-4987-8246-9E275478E487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9CDFD05-414A-426F-9BE5-E1A03DDF9609}" type="pres">
      <dgm:prSet presAssocID="{35FBD654-FDE6-4987-8246-9E275478E487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68E6308-A01E-445C-9A3E-18D990B42AB8}" type="presOf" srcId="{AB392320-450A-4693-BF81-51D1617BA0DF}" destId="{895A9F9E-C4AA-4259-BDDB-C8AC94663BD2}" srcOrd="0" destOrd="0" presId="urn:microsoft.com/office/officeart/2005/8/layout/vList5"/>
    <dgm:cxn modelId="{A2ABDD45-9145-4B25-8809-7E825EA37E80}" type="presOf" srcId="{CE43E8DF-B0E8-4747-B8E7-2A7EC8EF4C42}" destId="{2F0DC1B9-B2E6-41D5-B9C3-7D41652CF15D}" srcOrd="0" destOrd="0" presId="urn:microsoft.com/office/officeart/2005/8/layout/vList5"/>
    <dgm:cxn modelId="{106BB190-58E1-42E6-AAF8-C025EA2D44A9}" type="presOf" srcId="{70D121A3-3987-42E2-ABAC-B5E1D547EC28}" destId="{2F0DC1B9-B2E6-41D5-B9C3-7D41652CF15D}" srcOrd="0" destOrd="2" presId="urn:microsoft.com/office/officeart/2005/8/layout/vList5"/>
    <dgm:cxn modelId="{A6084640-A7EB-4D43-A774-657B8AA029BA}" srcId="{B7BA8FAC-F0B9-41CF-832E-C849D921D81B}" destId="{35FBD654-FDE6-4987-8246-9E275478E487}" srcOrd="1" destOrd="0" parTransId="{5869ED82-3C6F-46DE-BF94-F7DEDCF64ACC}" sibTransId="{483C5B62-6B6D-4BF0-8E82-3F22956A855E}"/>
    <dgm:cxn modelId="{C8985E9B-6944-4197-8EEC-98D0E45F5E57}" type="presOf" srcId="{C647767A-F1C0-4FD5-94C4-F7FCCC13CAEA}" destId="{99CDFD05-414A-426F-9BE5-E1A03DDF9609}" srcOrd="0" destOrd="0" presId="urn:microsoft.com/office/officeart/2005/8/layout/vList5"/>
    <dgm:cxn modelId="{AE2051E9-D84B-4E01-AD6F-3AD654CE72EB}" srcId="{35FBD654-FDE6-4987-8246-9E275478E487}" destId="{101CAC1B-7D65-4EF3-B8D1-C5615B1AB2DF}" srcOrd="2" destOrd="0" parTransId="{4F3EDF15-03E5-4454-B95C-C1004FAA3DF1}" sibTransId="{43B3F753-65E8-41EB-AE6F-DA2326472B7E}"/>
    <dgm:cxn modelId="{020FB41B-B11F-4F99-8D32-B8BFB18F893C}" srcId="{AB392320-450A-4693-BF81-51D1617BA0DF}" destId="{BBBE30D4-0ACB-4A3D-B986-9958866AA931}" srcOrd="1" destOrd="0" parTransId="{EBBF5262-3554-4654-B6F7-4BC104AE819F}" sibTransId="{DFAB6989-B6A8-4183-A8AC-2710D59ED038}"/>
    <dgm:cxn modelId="{DFC829DA-1A42-485A-9931-62AD909E2632}" type="presOf" srcId="{35FBD654-FDE6-4987-8246-9E275478E487}" destId="{70FFB9C7-759F-4831-9478-47175E02065A}" srcOrd="0" destOrd="0" presId="urn:microsoft.com/office/officeart/2005/8/layout/vList5"/>
    <dgm:cxn modelId="{6F25BA60-4149-4F4A-9631-702FD4BE39B6}" srcId="{35FBD654-FDE6-4987-8246-9E275478E487}" destId="{C647767A-F1C0-4FD5-94C4-F7FCCC13CAEA}" srcOrd="0" destOrd="0" parTransId="{59EEACFD-9864-48DB-A008-CAF7E2401AE9}" sibTransId="{A93007CB-3F29-4B4C-BDBE-76C55A54DB56}"/>
    <dgm:cxn modelId="{A3C0FF74-92BB-48B2-BF42-BA8D91BCCAAC}" type="presOf" srcId="{E49AD167-2573-4DFD-B50B-A50688340D78}" destId="{99CDFD05-414A-426F-9BE5-E1A03DDF9609}" srcOrd="0" destOrd="1" presId="urn:microsoft.com/office/officeart/2005/8/layout/vList5"/>
    <dgm:cxn modelId="{10AC1A49-5F32-4ECE-A6EF-6B4C1447A32F}" type="presOf" srcId="{B7BA8FAC-F0B9-41CF-832E-C849D921D81B}" destId="{291D206A-9933-46D6-856A-212A697F4191}" srcOrd="0" destOrd="0" presId="urn:microsoft.com/office/officeart/2005/8/layout/vList5"/>
    <dgm:cxn modelId="{0296A4CA-065A-4840-A8B9-29743D0897A3}" srcId="{AB392320-450A-4693-BF81-51D1617BA0DF}" destId="{CE43E8DF-B0E8-4747-B8E7-2A7EC8EF4C42}" srcOrd="0" destOrd="0" parTransId="{6EAFD7C9-CC2A-45E0-ABD2-C7EBF29F5FF6}" sibTransId="{1C788924-FF84-42F7-9786-F519DF292D6C}"/>
    <dgm:cxn modelId="{61BE19E0-11BC-4FA1-9ACC-CE91621B2A65}" srcId="{35FBD654-FDE6-4987-8246-9E275478E487}" destId="{E49AD167-2573-4DFD-B50B-A50688340D78}" srcOrd="1" destOrd="0" parTransId="{3B218BB1-6D2C-4461-967F-0C10C2B1C2AE}" sibTransId="{3ED61FED-A773-450F-A69E-9B32D38A5B44}"/>
    <dgm:cxn modelId="{7EE0BA01-9E4C-4C24-BACE-1414048BD70E}" srcId="{AB392320-450A-4693-BF81-51D1617BA0DF}" destId="{70D121A3-3987-42E2-ABAC-B5E1D547EC28}" srcOrd="2" destOrd="0" parTransId="{933F902E-2F37-4997-9A7F-1B33D102AEC1}" sibTransId="{79DAD655-87EE-4F50-8DD6-772183E2D337}"/>
    <dgm:cxn modelId="{87555A8C-00E5-43B4-8896-21BF05155C33}" type="presOf" srcId="{BBBE30D4-0ACB-4A3D-B986-9958866AA931}" destId="{2F0DC1B9-B2E6-41D5-B9C3-7D41652CF15D}" srcOrd="0" destOrd="1" presId="urn:microsoft.com/office/officeart/2005/8/layout/vList5"/>
    <dgm:cxn modelId="{1A322349-B9AB-4FF5-A890-1AB8A64DF455}" type="presOf" srcId="{101CAC1B-7D65-4EF3-B8D1-C5615B1AB2DF}" destId="{99CDFD05-414A-426F-9BE5-E1A03DDF9609}" srcOrd="0" destOrd="2" presId="urn:microsoft.com/office/officeart/2005/8/layout/vList5"/>
    <dgm:cxn modelId="{C6BFEE03-6F23-48F1-8283-A54C1ABA6371}" srcId="{B7BA8FAC-F0B9-41CF-832E-C849D921D81B}" destId="{AB392320-450A-4693-BF81-51D1617BA0DF}" srcOrd="0" destOrd="0" parTransId="{F138F292-7647-40E5-8300-9EF44789A870}" sibTransId="{0896C51B-82D2-4600-8B2D-2B2FBC55E957}"/>
    <dgm:cxn modelId="{6B09F881-4319-4E1E-A311-598B2E6DDF81}" type="presParOf" srcId="{291D206A-9933-46D6-856A-212A697F4191}" destId="{DECE9499-EF1E-4D63-AE5A-0639B18B061A}" srcOrd="0" destOrd="0" presId="urn:microsoft.com/office/officeart/2005/8/layout/vList5"/>
    <dgm:cxn modelId="{B141C669-22FF-4159-B620-72842BCCCDD6}" type="presParOf" srcId="{DECE9499-EF1E-4D63-AE5A-0639B18B061A}" destId="{895A9F9E-C4AA-4259-BDDB-C8AC94663BD2}" srcOrd="0" destOrd="0" presId="urn:microsoft.com/office/officeart/2005/8/layout/vList5"/>
    <dgm:cxn modelId="{BE336899-4336-4629-9E5E-A6F7F54F3948}" type="presParOf" srcId="{DECE9499-EF1E-4D63-AE5A-0639B18B061A}" destId="{2F0DC1B9-B2E6-41D5-B9C3-7D41652CF15D}" srcOrd="1" destOrd="0" presId="urn:microsoft.com/office/officeart/2005/8/layout/vList5"/>
    <dgm:cxn modelId="{B3C4EAB6-0601-4E80-8702-089CBC6E5C28}" type="presParOf" srcId="{291D206A-9933-46D6-856A-212A697F4191}" destId="{F52001A2-9FE0-440E-B9D9-F49DE0A67BFF}" srcOrd="1" destOrd="0" presId="urn:microsoft.com/office/officeart/2005/8/layout/vList5"/>
    <dgm:cxn modelId="{C8790AA8-299A-4EF1-8740-6D7C5CBF6D77}" type="presParOf" srcId="{291D206A-9933-46D6-856A-212A697F4191}" destId="{F8D6C6CC-DFA5-4455-A1DD-8D6512047CDE}" srcOrd="2" destOrd="0" presId="urn:microsoft.com/office/officeart/2005/8/layout/vList5"/>
    <dgm:cxn modelId="{4FCAF351-1C36-4F5E-A116-7DB47AF73FAB}" type="presParOf" srcId="{F8D6C6CC-DFA5-4455-A1DD-8D6512047CDE}" destId="{70FFB9C7-759F-4831-9478-47175E02065A}" srcOrd="0" destOrd="0" presId="urn:microsoft.com/office/officeart/2005/8/layout/vList5"/>
    <dgm:cxn modelId="{3B83147C-08CF-49CA-83C9-E6969B942DF4}" type="presParOf" srcId="{F8D6C6CC-DFA5-4455-A1DD-8D6512047CDE}" destId="{99CDFD05-414A-426F-9BE5-E1A03DDF960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0DC1B9-B2E6-41D5-B9C3-7D41652CF15D}">
      <dsp:nvSpPr>
        <dsp:cNvPr id="0" name=""/>
        <dsp:cNvSpPr/>
      </dsp:nvSpPr>
      <dsp:spPr>
        <a:xfrm rot="5400000">
          <a:off x="3352323" y="-959475"/>
          <a:ext cx="1585912" cy="390144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/>
            <a:t>Inovação incremental é crucial</a:t>
          </a:r>
          <a:endParaRPr lang="pt-B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/>
            <a:t>Consumidores valorizam mudanças rapidamente</a:t>
          </a:r>
          <a:endParaRPr lang="pt-B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/>
            <a:t>P&amp;D interno é eficaz</a:t>
          </a:r>
          <a:endParaRPr lang="pt-BR" sz="1800" kern="1200" dirty="0"/>
        </a:p>
      </dsp:txBody>
      <dsp:txXfrm rot="-5400000">
        <a:off x="2194559" y="275707"/>
        <a:ext cx="3824022" cy="1431076"/>
      </dsp:txXfrm>
    </dsp:sp>
    <dsp:sp modelId="{895A9F9E-C4AA-4259-BDDB-C8AC94663BD2}">
      <dsp:nvSpPr>
        <dsp:cNvPr id="0" name=""/>
        <dsp:cNvSpPr/>
      </dsp:nvSpPr>
      <dsp:spPr>
        <a:xfrm>
          <a:off x="0" y="49"/>
          <a:ext cx="2194560" cy="19823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SNI Japonês</a:t>
          </a:r>
          <a:endParaRPr lang="pt-BR" sz="2400" kern="1200" dirty="0"/>
        </a:p>
      </dsp:txBody>
      <dsp:txXfrm>
        <a:off x="96772" y="96821"/>
        <a:ext cx="2001016" cy="1788846"/>
      </dsp:txXfrm>
    </dsp:sp>
    <dsp:sp modelId="{99CDFD05-414A-426F-9BE5-E1A03DDF9609}">
      <dsp:nvSpPr>
        <dsp:cNvPr id="0" name=""/>
        <dsp:cNvSpPr/>
      </dsp:nvSpPr>
      <dsp:spPr>
        <a:xfrm rot="5400000">
          <a:off x="3352323" y="1122035"/>
          <a:ext cx="1585912" cy="3901440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/>
            <a:t>Inovação radical é crucial</a:t>
          </a:r>
          <a:endParaRPr lang="pt-B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/>
            <a:t>Consumidores valorizam atributos/produtos radicalmente novos</a:t>
          </a:r>
          <a:endParaRPr lang="pt-B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/>
            <a:t>IA ajuda a reduzir o </a:t>
          </a:r>
          <a:r>
            <a:rPr lang="pt-BR" sz="1800" kern="1200" dirty="0" err="1" smtClean="0"/>
            <a:t>delay</a:t>
          </a:r>
          <a:r>
            <a:rPr lang="pt-BR" sz="1800" kern="1200" dirty="0" smtClean="0"/>
            <a:t> de implementação</a:t>
          </a:r>
          <a:endParaRPr lang="pt-BR" sz="1800" kern="1200" dirty="0"/>
        </a:p>
      </dsp:txBody>
      <dsp:txXfrm rot="-5400000">
        <a:off x="2194559" y="2357217"/>
        <a:ext cx="3824022" cy="1431076"/>
      </dsp:txXfrm>
    </dsp:sp>
    <dsp:sp modelId="{70FFB9C7-759F-4831-9478-47175E02065A}">
      <dsp:nvSpPr>
        <dsp:cNvPr id="0" name=""/>
        <dsp:cNvSpPr/>
      </dsp:nvSpPr>
      <dsp:spPr>
        <a:xfrm>
          <a:off x="0" y="2081559"/>
          <a:ext cx="2194560" cy="198239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SNI Norte-americano</a:t>
          </a:r>
          <a:endParaRPr lang="pt-BR" sz="2400" kern="1200" dirty="0"/>
        </a:p>
      </dsp:txBody>
      <dsp:txXfrm>
        <a:off x="96772" y="2178331"/>
        <a:ext cx="2001016" cy="1788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99892-0BA8-4DA4-B93E-1291C8B9C2A2}" type="datetimeFigureOut">
              <a:rPr lang="pt-BR" smtClean="0"/>
              <a:pPr/>
              <a:t>24/10/2023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B664C-8A3C-4B2E-A4D5-7497A161B7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16768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F8E58C1-8986-429D-B7D2-B2B569FC1622}" type="datetimeFigureOut">
              <a:rPr lang="pt-BR"/>
              <a:pPr>
                <a:defRPr/>
              </a:pPr>
              <a:t>24/10/2023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3A8E638-BECD-41F9-9F17-36D1DFE188A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42975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4.jpeg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User\Desktop\Sem títul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950" y="1412875"/>
            <a:ext cx="2051050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figura5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950" y="2924175"/>
            <a:ext cx="205105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User\Desktop\tecnologia.jpg"/>
          <p:cNvPicPr>
            <a:picLocks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0313" y="0"/>
            <a:ext cx="205263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User\Desktop\saúde.jpg"/>
          <p:cNvPicPr>
            <a:picLocks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675" y="0"/>
            <a:ext cx="2052638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Users\User\Desktop\tic.jp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950" y="0"/>
            <a:ext cx="2052638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1520" y="3356992"/>
            <a:ext cx="6624736" cy="1152128"/>
          </a:xfrm>
        </p:spPr>
        <p:txBody>
          <a:bodyPr>
            <a:normAutofit/>
          </a:bodyPr>
          <a:lstStyle>
            <a:lvl1pPr>
              <a:defRPr sz="3200" b="1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AD5060B-FEAF-4588-81EA-DBD76BDE4D3A}" type="datetimeFigureOut">
              <a:rPr lang="pt-BR"/>
              <a:pPr>
                <a:defRPr/>
              </a:pPr>
              <a:t>24/10/2023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D953F2B-7914-4F33-8211-8B35E7D043B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B030D5B-32BB-4FDB-A9AA-32D8C75C8FDF}" type="datetimeFigureOut">
              <a:rPr lang="pt-BR"/>
              <a:pPr>
                <a:defRPr/>
              </a:pPr>
              <a:t>24/10/2023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5E6721A-9DB7-4D6A-A46D-1FACE38CBD4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Sem título.jpg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839788" y="1857375"/>
            <a:ext cx="7477125" cy="43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User\Desktop\saúde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3888" y="6237288"/>
            <a:ext cx="900112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User\Desktop\tecnologia.jpg"/>
          <p:cNvPicPr>
            <a:picLocks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0011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figura5"/>
          <p:cNvPicPr>
            <a:picLocks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3888" y="5516563"/>
            <a:ext cx="90011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:\Users\User\Desktop\tic.jpg"/>
          <p:cNvPicPr>
            <a:picLocks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92150"/>
            <a:ext cx="90011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4" descr="C:\Users\geciane\AppData\Local\Microsoft\Windows\Temporary Internet Files\Content.IE5\8DWMUL7C\MPj04339790000[1].jpg"/>
          <p:cNvPicPr>
            <a:picLocks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0113" y="0"/>
            <a:ext cx="9001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C:\Users\User\Desktop\Sem título.jpg"/>
          <p:cNvPicPr>
            <a:picLocks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43775" y="6237288"/>
            <a:ext cx="900113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7704" y="197768"/>
            <a:ext cx="6552728" cy="1215008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628800"/>
            <a:ext cx="8136904" cy="4752528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rgbClr val="056F28"/>
                </a:solidFill>
              </a:defRPr>
            </a:lvl2pPr>
            <a:lvl3pPr>
              <a:defRPr sz="20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B977F41-CF8D-4DD9-B079-12C76B2AA7F1}" type="datetimeFigureOut">
              <a:rPr lang="pt-BR"/>
              <a:pPr>
                <a:defRPr/>
              </a:pPr>
              <a:t>24/10/2023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FA2FF50-36DC-48F7-A09D-471B151D4D8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855C6E1-0656-4318-99D8-F82FA573446A}" type="datetimeFigureOut">
              <a:rPr lang="pt-BR"/>
              <a:pPr>
                <a:defRPr/>
              </a:pPr>
              <a:t>24/10/2023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94D2D2F-DDBC-446C-AF7D-C338E2227B9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A709120-A7FD-4BA5-8D93-735E16E63551}" type="datetimeFigureOut">
              <a:rPr lang="pt-BR"/>
              <a:pPr>
                <a:defRPr/>
              </a:pPr>
              <a:t>24/10/2023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97640F6-8EEB-410B-9C5F-0A4AA0E7D72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81429D1-B319-460B-872A-63030E0E50EE}" type="datetimeFigureOut">
              <a:rPr lang="pt-BR"/>
              <a:pPr>
                <a:defRPr/>
              </a:pPr>
              <a:t>24/10/2023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91F91A8-4259-4F80-90EC-08EF3A7D6C6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61ACFE3-82E0-45A1-B184-C134259503CA}" type="datetimeFigureOut">
              <a:rPr lang="pt-BR"/>
              <a:pPr>
                <a:defRPr/>
              </a:pPr>
              <a:t>24/10/2023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930E5FD-6AE5-4622-BDEF-F3BFAEE8210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4B36C16-5516-44B1-BE5B-8B634CF34C7B}" type="datetimeFigureOut">
              <a:rPr lang="pt-BR"/>
              <a:pPr>
                <a:defRPr/>
              </a:pPr>
              <a:t>24/10/2023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2E8C6AE-91A9-47FC-8FDB-B6733CB558E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8AF971F-1F6E-449E-9C19-785791C88418}" type="datetimeFigureOut">
              <a:rPr lang="pt-BR"/>
              <a:pPr>
                <a:defRPr/>
              </a:pPr>
              <a:t>24/10/2023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38E4114-6453-458E-BAE3-5AB57B20DEF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tusciencepark.com/futurebox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pictures.nicolas.delerue.org/japan/200407_tsukubaSpaceCity/tsukuba_space_city_4574.html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3.taguspark.pt/arquivo_de_imagens/arquivo_imagens_inst_proprias.htm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pictures.nicolas.delerue.org/japan/200407_tsukubaSpaceCity/tsukuba_space_city_4574.html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asp.ws/publico/index.jsp?enl=2" TargetMode="External"/><Relationship Id="rId2" Type="http://schemas.openxmlformats.org/officeDocument/2006/relationships/hyperlink" Target="http://www.apte.org/?url=parques://list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parques.pt/associados.htm" TargetMode="External"/><Relationship Id="rId2" Type="http://schemas.openxmlformats.org/officeDocument/2006/relationships/hyperlink" Target="http://www.retis-innovation.fr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kspa.org.uk/about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0825" y="3357563"/>
            <a:ext cx="6624638" cy="11509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dirty="0" smtClean="0"/>
              <a:t>Ecossistemas de Inovação: Incubadoras e </a:t>
            </a:r>
            <a:r>
              <a:rPr lang="pt-BR" smtClean="0"/>
              <a:t>Parques Tecnológicos 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610394" y="4725144"/>
            <a:ext cx="5905500" cy="62230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400" dirty="0" smtClean="0">
                <a:solidFill>
                  <a:schemeClr val="accent1">
                    <a:lumMod val="75000"/>
                  </a:schemeClr>
                </a:solidFill>
              </a:rPr>
              <a:t>Prof. Dr. Alexandre Dias </a:t>
            </a:r>
            <a:endParaRPr lang="pt-BR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7704" y="197768"/>
            <a:ext cx="6768752" cy="1215008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Desafios do SNI brasileiro: em busca de uma política orientada por missões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422" y="1412776"/>
            <a:ext cx="8664611" cy="4752528"/>
          </a:xfrm>
        </p:spPr>
        <p:txBody>
          <a:bodyPr/>
          <a:lstStyle/>
          <a:p>
            <a:r>
              <a:rPr lang="pt-BR" sz="2400" dirty="0" smtClean="0"/>
              <a:t>Falta de uma agenda política de longo prazo (ex.: setores prioritários, superação da desigualdade).</a:t>
            </a:r>
          </a:p>
          <a:p>
            <a:r>
              <a:rPr lang="pt-BR" sz="2400" dirty="0" smtClean="0"/>
              <a:t>Fragmentação entre o sistema de educação/pesquisa e o sistema produtivo/inovação.</a:t>
            </a:r>
          </a:p>
          <a:p>
            <a:r>
              <a:rPr lang="pt-BR" sz="2400" dirty="0" smtClean="0"/>
              <a:t>Baixo investimento em inovação pelas empresas.</a:t>
            </a:r>
          </a:p>
          <a:p>
            <a:r>
              <a:rPr lang="pt-BR" sz="2400" dirty="0" smtClean="0"/>
              <a:t>Ineficiência regulatória e política (ex.: cumprimento de dispositivos legais e descontinuidade de investimentos).</a:t>
            </a:r>
          </a:p>
          <a:p>
            <a:r>
              <a:rPr lang="pt-BR" sz="2400" dirty="0">
                <a:solidFill>
                  <a:srgbClr val="FF0000"/>
                </a:solidFill>
              </a:rPr>
              <a:t>C</a:t>
            </a:r>
            <a:r>
              <a:rPr lang="pt-BR" sz="2400" dirty="0" smtClean="0">
                <a:solidFill>
                  <a:srgbClr val="FF0000"/>
                </a:solidFill>
              </a:rPr>
              <a:t>ompras </a:t>
            </a:r>
            <a:r>
              <a:rPr lang="pt-BR" sz="2400" dirty="0" smtClean="0">
                <a:solidFill>
                  <a:srgbClr val="FF0000"/>
                </a:solidFill>
              </a:rPr>
              <a:t>públicas - </a:t>
            </a:r>
            <a:r>
              <a:rPr lang="pt-BR" sz="2400" dirty="0" err="1" smtClean="0">
                <a:solidFill>
                  <a:srgbClr val="FF0000"/>
                </a:solidFill>
              </a:rPr>
              <a:t>ETECs</a:t>
            </a:r>
            <a:r>
              <a:rPr lang="pt-BR" sz="2400" dirty="0" smtClean="0">
                <a:solidFill>
                  <a:srgbClr val="FF0000"/>
                </a:solidFill>
              </a:rPr>
              <a:t> pouco utilizadas – Lei 13.243/2016 e Decreto 9.283/2018).</a:t>
            </a:r>
          </a:p>
          <a:p>
            <a:r>
              <a:rPr lang="pt-BR" sz="2400" dirty="0" smtClean="0"/>
              <a:t>Constantemente prejudicado pela política macroeconômica (ex.: políticas de austeridade) – Vide textos Prof. </a:t>
            </a:r>
            <a:r>
              <a:rPr lang="pt-BR" sz="2400" dirty="0" err="1" smtClean="0"/>
              <a:t>Suzigan</a:t>
            </a:r>
            <a:r>
              <a:rPr lang="pt-BR" sz="2400" dirty="0" smtClean="0"/>
              <a:t> e Furtado.</a:t>
            </a:r>
          </a:p>
          <a:p>
            <a:endParaRPr lang="pt-BR" sz="2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323528" y="622802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Mazzucato e Penna (2016)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3578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6552728" cy="1215008"/>
          </a:xfrm>
        </p:spPr>
        <p:txBody>
          <a:bodyPr/>
          <a:lstStyle/>
          <a:p>
            <a:r>
              <a:rPr lang="pt-BR" dirty="0" smtClean="0"/>
              <a:t>O </a:t>
            </a:r>
            <a:r>
              <a:rPr lang="pt-BR" dirty="0" smtClean="0"/>
              <a:t>que a </a:t>
            </a:r>
            <a:r>
              <a:rPr lang="pt-BR" dirty="0" smtClean="0"/>
              <a:t>literatura mostra</a:t>
            </a:r>
            <a:endParaRPr lang="pt-BR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784171"/>
              </p:ext>
            </p:extLst>
          </p:nvPr>
        </p:nvGraphicFramePr>
        <p:xfrm>
          <a:off x="251520" y="1110952"/>
          <a:ext cx="8640961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214270051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725764380"/>
                    </a:ext>
                  </a:extLst>
                </a:gridCol>
                <a:gridCol w="3168351">
                  <a:extLst>
                    <a:ext uri="{9D8B030D-6E8A-4147-A177-3AD203B41FA5}">
                      <a16:colId xmlns:a16="http://schemas.microsoft.com/office/drawing/2014/main" val="2691712826"/>
                    </a:ext>
                  </a:extLst>
                </a:gridCol>
                <a:gridCol w="1728194">
                  <a:extLst>
                    <a:ext uri="{9D8B030D-6E8A-4147-A177-3AD203B41FA5}">
                      <a16:colId xmlns:a16="http://schemas.microsoft.com/office/drawing/2014/main" val="15769015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Fatores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err="1" smtClean="0"/>
                        <a:t>Influên-cias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Observações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Autores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360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i. Iniciativas</a:t>
                      </a:r>
                      <a:r>
                        <a:rPr lang="pt-BR" baseline="0" dirty="0" smtClean="0"/>
                        <a:t> regionais de inovação</a:t>
                      </a:r>
                    </a:p>
                    <a:p>
                      <a:r>
                        <a:rPr lang="pt-BR" baseline="0" dirty="0" err="1" smtClean="0"/>
                        <a:t>ii</a:t>
                      </a:r>
                      <a:r>
                        <a:rPr lang="pt-BR" baseline="0" dirty="0" smtClean="0"/>
                        <a:t>. Serviços intensivos em conhecimento</a:t>
                      </a:r>
                    </a:p>
                    <a:p>
                      <a:r>
                        <a:rPr lang="pt-BR" baseline="0" dirty="0" err="1" smtClean="0"/>
                        <a:t>iii</a:t>
                      </a:r>
                      <a:r>
                        <a:rPr lang="pt-BR" baseline="0" dirty="0" smtClean="0"/>
                        <a:t>. Cadeia de valor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 smtClean="0"/>
                        <a:t>Transforma-ção</a:t>
                      </a:r>
                      <a:r>
                        <a:rPr lang="pt-BR" sz="1400" dirty="0" smtClean="0"/>
                        <a:t> (+)</a:t>
                      </a:r>
                    </a:p>
                    <a:p>
                      <a:pPr algn="ctr"/>
                      <a:endParaRPr lang="pt-BR" sz="1400" dirty="0" smtClean="0"/>
                    </a:p>
                    <a:p>
                      <a:pPr algn="ctr"/>
                      <a:r>
                        <a:rPr lang="pt-BR" sz="1400" dirty="0" smtClean="0"/>
                        <a:t>Aquisição</a:t>
                      </a:r>
                    </a:p>
                    <a:p>
                      <a:pPr algn="ctr"/>
                      <a:r>
                        <a:rPr lang="pt-BR" sz="1400" dirty="0" smtClean="0"/>
                        <a:t>(+)</a:t>
                      </a:r>
                    </a:p>
                    <a:p>
                      <a:pPr algn="ctr"/>
                      <a:endParaRPr lang="pt-BR" sz="1400" dirty="0" smtClean="0"/>
                    </a:p>
                    <a:p>
                      <a:pPr algn="ctr"/>
                      <a:r>
                        <a:rPr lang="pt-BR" sz="1400" dirty="0" smtClean="0"/>
                        <a:t>Aquisição e assimilação (+)  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i. Financiamento público de P&amp;D, sistema educacional, de PI, regulatório</a:t>
                      </a:r>
                      <a:r>
                        <a:rPr lang="pt-BR" baseline="0" dirty="0" smtClean="0"/>
                        <a:t> da indústria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aseline="0" dirty="0" err="1" smtClean="0"/>
                        <a:t>ii</a:t>
                      </a:r>
                      <a:r>
                        <a:rPr lang="pt-BR" baseline="0" dirty="0" smtClean="0"/>
                        <a:t>. Universidades e consultorias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aseline="0" dirty="0" err="1" smtClean="0"/>
                        <a:t>iii</a:t>
                      </a:r>
                      <a:r>
                        <a:rPr lang="pt-BR" baseline="0" dirty="0" smtClean="0"/>
                        <a:t>. Cooperação com outras firmas, clientes e fornecedores.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aseline="0" dirty="0" smtClean="0"/>
                        <a:t>Capacidade absortiva: aquisição, assimilação, transformação e exploração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Lau</a:t>
                      </a:r>
                      <a:r>
                        <a:rPr lang="pt-BR" dirty="0" smtClean="0"/>
                        <a:t> e </a:t>
                      </a:r>
                      <a:r>
                        <a:rPr lang="pt-BR" dirty="0" err="1" smtClean="0"/>
                        <a:t>Lo</a:t>
                      </a:r>
                      <a:r>
                        <a:rPr lang="pt-BR" dirty="0" smtClean="0"/>
                        <a:t> (2015)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669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EI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Fatores</a:t>
                      </a:r>
                      <a:r>
                        <a:rPr lang="pt-BR" baseline="0" dirty="0" smtClean="0"/>
                        <a:t> do ambiente regional:</a:t>
                      </a:r>
                      <a:endParaRPr lang="pt-BR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aseline="0" dirty="0" smtClean="0"/>
                        <a:t>Eficiência </a:t>
                      </a:r>
                      <a:r>
                        <a:rPr lang="pt-BR" baseline="0" dirty="0" err="1" smtClean="0"/>
                        <a:t>inovativa</a:t>
                      </a:r>
                      <a:r>
                        <a:rPr lang="pt-BR" baseline="0" dirty="0" smtClean="0"/>
                        <a:t> (EI) -</a:t>
                      </a:r>
                      <a:r>
                        <a:rPr lang="pt-BR" sz="1400" baseline="0" dirty="0" smtClean="0"/>
                        <a:t>outputs/inputs de inovação</a:t>
                      </a:r>
                      <a:endParaRPr lang="pt-BR" sz="1400" dirty="0" smtClean="0"/>
                    </a:p>
                    <a:p>
                      <a:pPr algn="l"/>
                      <a:r>
                        <a:rPr lang="pt-BR" dirty="0" smtClean="0"/>
                        <a:t>Abertura</a:t>
                      </a:r>
                      <a:r>
                        <a:rPr lang="pt-BR" baseline="0" dirty="0" smtClean="0"/>
                        <a:t> regional (AR) - </a:t>
                      </a:r>
                      <a:r>
                        <a:rPr lang="pt-BR" sz="1400" baseline="0" dirty="0" smtClean="0"/>
                        <a:t>Com.&amp;</a:t>
                      </a:r>
                      <a:r>
                        <a:rPr lang="pt-BR" sz="1400" baseline="0" dirty="0" err="1" smtClean="0"/>
                        <a:t>Inv</a:t>
                      </a:r>
                      <a:r>
                        <a:rPr lang="pt-BR" sz="1400" baseline="0" dirty="0" smtClean="0"/>
                        <a:t>.</a:t>
                      </a:r>
                    </a:p>
                    <a:p>
                      <a:pPr algn="l"/>
                      <a:r>
                        <a:rPr lang="pt-BR" baseline="0" dirty="0" smtClean="0"/>
                        <a:t>Infraestrutura econômica (IE)</a:t>
                      </a:r>
                    </a:p>
                    <a:p>
                      <a:pPr algn="l"/>
                      <a:r>
                        <a:rPr lang="pt-BR" baseline="0" dirty="0" smtClean="0"/>
                        <a:t>Qualidade e estrutura de universidades e firmas (QEI)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Wang</a:t>
                      </a:r>
                      <a:r>
                        <a:rPr lang="pt-BR" baseline="0" dirty="0" smtClean="0"/>
                        <a:t> et al. (2016)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5910062"/>
                  </a:ext>
                </a:extLst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251520" y="4653136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AR-&gt; IE -&gt; QEI -&gt; EI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9136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6552728" cy="1215008"/>
          </a:xfrm>
        </p:spPr>
        <p:txBody>
          <a:bodyPr/>
          <a:lstStyle/>
          <a:p>
            <a:r>
              <a:rPr lang="pt-BR" dirty="0" smtClean="0"/>
              <a:t>O que </a:t>
            </a:r>
            <a:r>
              <a:rPr lang="pt-BR" dirty="0" smtClean="0"/>
              <a:t>a literatura </a:t>
            </a:r>
            <a:r>
              <a:rPr lang="pt-BR" dirty="0" smtClean="0"/>
              <a:t>mostra</a:t>
            </a:r>
            <a:endParaRPr lang="pt-BR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088138194"/>
              </p:ext>
            </p:extLst>
          </p:nvPr>
        </p:nvGraphicFramePr>
        <p:xfrm>
          <a:off x="1619672" y="233975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1115616" y="1124744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O SNI encoraja diferentes tipos de inovação.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Processo de aprendizagem e demanda dos consumidores importam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P&amp;D interno tem vantagem sobre a IA quando </a:t>
            </a:r>
            <a:r>
              <a:rPr lang="pt-BR" dirty="0" smtClean="0"/>
              <a:t>inovações incrementais são mais demandadas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179512" y="645333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Know</a:t>
            </a:r>
            <a:r>
              <a:rPr lang="pt-BR" dirty="0" smtClean="0"/>
              <a:t> e </a:t>
            </a:r>
            <a:r>
              <a:rPr lang="pt-BR" dirty="0" err="1" smtClean="0"/>
              <a:t>Motohashi</a:t>
            </a:r>
            <a:r>
              <a:rPr lang="pt-BR" dirty="0" smtClean="0"/>
              <a:t> (2017)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951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6552728" cy="1215008"/>
          </a:xfrm>
        </p:spPr>
        <p:txBody>
          <a:bodyPr/>
          <a:lstStyle/>
          <a:p>
            <a:r>
              <a:rPr lang="pt-BR" dirty="0" smtClean="0"/>
              <a:t>Ecossistema de inovação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6"/>
            <a:ext cx="5324954" cy="518682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79512" y="6401182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 smtClean="0"/>
              <a:t>Carayannis</a:t>
            </a:r>
            <a:r>
              <a:rPr lang="pt-BR" sz="1400" dirty="0" smtClean="0"/>
              <a:t> e Campbell (2009)</a:t>
            </a:r>
            <a:endParaRPr lang="pt-BR" sz="14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5508104" y="2348880"/>
            <a:ext cx="3347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O papel das organizações intermediárias (</a:t>
            </a:r>
            <a:r>
              <a:rPr lang="pt-BR" dirty="0" err="1" smtClean="0"/>
              <a:t>Howells</a:t>
            </a:r>
            <a:r>
              <a:rPr lang="pt-BR" dirty="0" smtClean="0"/>
              <a:t>, 2006):</a:t>
            </a:r>
          </a:p>
          <a:p>
            <a:endParaRPr lang="pt-BR" dirty="0"/>
          </a:p>
          <a:p>
            <a:r>
              <a:rPr lang="pt-BR" dirty="0" smtClean="0"/>
              <a:t>Difusão e TT</a:t>
            </a:r>
          </a:p>
          <a:p>
            <a:r>
              <a:rPr lang="pt-BR" dirty="0" smtClean="0"/>
              <a:t>Gestão da inovação</a:t>
            </a:r>
          </a:p>
          <a:p>
            <a:r>
              <a:rPr lang="pt-BR" dirty="0" smtClean="0"/>
              <a:t>Redes</a:t>
            </a:r>
          </a:p>
          <a:p>
            <a:r>
              <a:rPr lang="pt-BR" dirty="0" smtClean="0"/>
              <a:t>Organizações de serviços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220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Habitats de Inovação e Desenvolvimento Regional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268760"/>
            <a:ext cx="8136904" cy="4752528"/>
          </a:xfrm>
        </p:spPr>
        <p:txBody>
          <a:bodyPr/>
          <a:lstStyle/>
          <a:p>
            <a:r>
              <a:rPr lang="pt-BR" sz="2000" dirty="0" smtClean="0"/>
              <a:t>Clusters</a:t>
            </a:r>
          </a:p>
          <a:p>
            <a:pPr lvl="1"/>
            <a:r>
              <a:rPr lang="pt-BR" sz="2000" dirty="0" smtClean="0"/>
              <a:t>Cluster - pólo produtivo consolidado pela interação entre empresas de determinado setor econômico que apresentam possibilidade de crescimento contínuo superior àquele das aglomerações empresariais comuns.”(ANPROTEC, 2002. p. 37)</a:t>
            </a:r>
          </a:p>
          <a:p>
            <a:r>
              <a:rPr lang="pt-BR" sz="2000" dirty="0" smtClean="0"/>
              <a:t>Arranjos produtivos</a:t>
            </a:r>
          </a:p>
          <a:p>
            <a:pPr lvl="1"/>
            <a:r>
              <a:rPr lang="pt-BR" sz="2000" dirty="0" smtClean="0"/>
              <a:t> São aglomerações de empresas localizadas em um mesmo território, que apresentam especialização produtiva e mantêm algum vínculo de articulação, interação, cooperação e aprendizagem entre si e com outros atores locais tais como governo, associações empresariais, instituições de crédito, ensino e pesquisa. (SEBRAE)</a:t>
            </a:r>
          </a:p>
          <a:p>
            <a:r>
              <a:rPr lang="pt-BR" sz="2000" dirty="0" smtClean="0"/>
              <a:t>Incubadoras</a:t>
            </a:r>
          </a:p>
          <a:p>
            <a:pPr lvl="1"/>
            <a:r>
              <a:rPr lang="pt-BR" sz="2000" dirty="0" smtClean="0"/>
              <a:t>“Arranjo interinstitucional com instalações e infraestrutura apropriadas, estruturado para estimular e facilitar a vinculação empresa-universidade (e outras instituições acadêmicas)” (VEDOVELLO, 2001, p.291) . </a:t>
            </a:r>
            <a:endParaRPr 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9712" y="-99392"/>
            <a:ext cx="6552728" cy="1215008"/>
          </a:xfrm>
        </p:spPr>
        <p:txBody>
          <a:bodyPr/>
          <a:lstStyle/>
          <a:p>
            <a:r>
              <a:rPr lang="pt-BR" dirty="0" smtClean="0"/>
              <a:t>Habitats de Inovação</a:t>
            </a:r>
            <a:endParaRPr lang="pt-BR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216024" y="1152128"/>
          <a:ext cx="8748464" cy="5589240"/>
        </p:xfrm>
        <a:graphic>
          <a:graphicData uri="http://schemas.openxmlformats.org/drawingml/2006/table">
            <a:tbl>
              <a:tblPr/>
              <a:tblGrid>
                <a:gridCol w="1260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5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97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86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Times New Roman"/>
                          <a:ea typeface="Times New Roman"/>
                          <a:cs typeface="Times New Roman"/>
                        </a:rPr>
                        <a:t>Habitat de Inovação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296" marR="27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Times New Roman"/>
                          <a:ea typeface="Times New Roman"/>
                          <a:cs typeface="Times New Roman"/>
                        </a:rPr>
                        <a:t>Atividades promovidas</a:t>
                      </a:r>
                      <a:endParaRPr lang="pt-BR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296" marR="27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Times New Roman"/>
                          <a:ea typeface="Times New Roman"/>
                          <a:cs typeface="Times New Roman"/>
                        </a:rPr>
                        <a:t>Local de Instalação</a:t>
                      </a:r>
                      <a:endParaRPr lang="pt-BR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296" marR="27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Times New Roman"/>
                          <a:ea typeface="Times New Roman"/>
                          <a:cs typeface="Times New Roman"/>
                        </a:rPr>
                        <a:t>Tipo de organização gestora</a:t>
                      </a:r>
                      <a:endParaRPr lang="pt-BR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296" marR="27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Times New Roman"/>
                          <a:ea typeface="Times New Roman"/>
                          <a:cs typeface="Times New Roman"/>
                        </a:rPr>
                        <a:t>Estruturas oferecidas às empresas</a:t>
                      </a:r>
                      <a:endParaRPr lang="pt-BR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296" marR="27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9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Times New Roman"/>
                          <a:ea typeface="Times New Roman"/>
                          <a:cs typeface="Times New Roman"/>
                        </a:rPr>
                        <a:t>Tecnópole</a:t>
                      </a:r>
                    </a:p>
                  </a:txBody>
                  <a:tcPr marL="27296" marR="27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Sinergia </a:t>
                      </a:r>
                      <a:r>
                        <a:rPr lang="pt-BR" sz="1600" dirty="0">
                          <a:latin typeface="Times New Roman"/>
                          <a:ea typeface="Times New Roman"/>
                          <a:cs typeface="Times New Roman"/>
                        </a:rPr>
                        <a:t>entre os agentes de inovação na região.</a:t>
                      </a:r>
                    </a:p>
                  </a:txBody>
                  <a:tcPr marL="27296" marR="27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latin typeface="Times New Roman"/>
                          <a:ea typeface="Times New Roman"/>
                          <a:cs typeface="Times New Roman"/>
                        </a:rPr>
                        <a:t>- Não possui um local definido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latin typeface="Times New Roman"/>
                          <a:ea typeface="Times New Roman"/>
                          <a:cs typeface="Times New Roman"/>
                        </a:rPr>
                        <a:t>- Se espalha  por uma cidade  ou toda uma região</a:t>
                      </a:r>
                    </a:p>
                  </a:txBody>
                  <a:tcPr marL="27296" marR="27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-Planejamento </a:t>
                      </a:r>
                      <a:r>
                        <a:rPr lang="pt-BR" sz="1600" dirty="0">
                          <a:latin typeface="Times New Roman"/>
                          <a:ea typeface="Times New Roman"/>
                          <a:cs typeface="Times New Roman"/>
                        </a:rPr>
                        <a:t>e administração centralizada, geralmente, pelo poder público em parceria com outras entidades públicas e privadas, geralmente universidades.</a:t>
                      </a:r>
                    </a:p>
                  </a:txBody>
                  <a:tcPr marL="27296" marR="27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Times New Roman"/>
                          <a:ea typeface="Times New Roman"/>
                          <a:cs typeface="Times New Roman"/>
                        </a:rPr>
                        <a:t>- Parque Tecnológico;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Times New Roman"/>
                          <a:ea typeface="Times New Roman"/>
                          <a:cs typeface="Times New Roman"/>
                        </a:rPr>
                        <a:t>- Incubadora de empresas;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Times New Roman"/>
                          <a:ea typeface="Times New Roman"/>
                          <a:cs typeface="Times New Roman"/>
                        </a:rPr>
                        <a:t>- Laboratórios de uso conjunto.</a:t>
                      </a:r>
                    </a:p>
                  </a:txBody>
                  <a:tcPr marL="27296" marR="27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4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Times New Roman"/>
                          <a:ea typeface="Times New Roman"/>
                          <a:cs typeface="Times New Roman"/>
                        </a:rPr>
                        <a:t>Pólo Tecnológico</a:t>
                      </a:r>
                    </a:p>
                  </a:txBody>
                  <a:tcPr marL="27296" marR="27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Sinergia </a:t>
                      </a:r>
                      <a:r>
                        <a:rPr lang="pt-BR" sz="1600" dirty="0">
                          <a:latin typeface="Times New Roman"/>
                          <a:ea typeface="Times New Roman"/>
                          <a:cs typeface="Times New Roman"/>
                        </a:rPr>
                        <a:t>entre os agentes de inovação na região.</a:t>
                      </a:r>
                    </a:p>
                  </a:txBody>
                  <a:tcPr marL="27296" marR="27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Times New Roman"/>
                          <a:ea typeface="Times New Roman"/>
                          <a:cs typeface="Times New Roman"/>
                        </a:rPr>
                        <a:t>- Não tem um local definido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Times New Roman"/>
                          <a:ea typeface="Times New Roman"/>
                          <a:cs typeface="Times New Roman"/>
                        </a:rPr>
                        <a:t>- Se espalha  por uma cidade  ou toda uma região</a:t>
                      </a:r>
                    </a:p>
                  </a:txBody>
                  <a:tcPr marL="27296" marR="27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Times New Roman"/>
                          <a:ea typeface="Times New Roman"/>
                          <a:cs typeface="Times New Roman"/>
                        </a:rPr>
                        <a:t>- Não possui uma organização única gestora do pólo.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Times New Roman"/>
                          <a:ea typeface="Times New Roman"/>
                          <a:cs typeface="Times New Roman"/>
                        </a:rPr>
                        <a:t>- As ações são articuladas pelas unidades produtivas, organismos governamentais, associações de produtores, universidades, centros de pesquisa, etc.</a:t>
                      </a:r>
                    </a:p>
                  </a:txBody>
                  <a:tcPr marL="27296" marR="27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Times New Roman"/>
                          <a:ea typeface="Times New Roman"/>
                          <a:cs typeface="Times New Roman"/>
                        </a:rPr>
                        <a:t>- Não oferecem, de maneira centralizada,  estruturas diferenciadas aos residentes.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Times New Roman"/>
                          <a:ea typeface="Times New Roman"/>
                          <a:cs typeface="Times New Roman"/>
                        </a:rPr>
                        <a:t>- As estruturas existentes são articuladas  e constituídas pelo poder de atração da aglomeração produtiva e de pesquisa existente.</a:t>
                      </a:r>
                    </a:p>
                  </a:txBody>
                  <a:tcPr marL="27296" marR="27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Habitats de Inovação</a:t>
            </a:r>
            <a:endParaRPr lang="pt-BR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79514" y="1401549"/>
          <a:ext cx="8784975" cy="5025185"/>
        </p:xfrm>
        <a:graphic>
          <a:graphicData uri="http://schemas.openxmlformats.org/drawingml/2006/table">
            <a:tbl>
              <a:tblPr/>
              <a:tblGrid>
                <a:gridCol w="1152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02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20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Times New Roman"/>
                          <a:ea typeface="Times New Roman"/>
                          <a:cs typeface="Times New Roman"/>
                        </a:rPr>
                        <a:t>Habitat de Inovação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94" marR="58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Times New Roman"/>
                          <a:ea typeface="Times New Roman"/>
                          <a:cs typeface="Times New Roman"/>
                        </a:rPr>
                        <a:t>Atividades promovidas</a:t>
                      </a:r>
                      <a:endParaRPr lang="pt-BR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94" marR="58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Times New Roman"/>
                          <a:ea typeface="Times New Roman"/>
                          <a:cs typeface="Times New Roman"/>
                        </a:rPr>
                        <a:t>Local de Instalação</a:t>
                      </a:r>
                      <a:endParaRPr lang="pt-BR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94" marR="58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Times New Roman"/>
                          <a:ea typeface="Times New Roman"/>
                          <a:cs typeface="Times New Roman"/>
                        </a:rPr>
                        <a:t>Tipo de organização gestora</a:t>
                      </a:r>
                      <a:endParaRPr lang="pt-BR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94" marR="58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Times New Roman"/>
                          <a:ea typeface="Times New Roman"/>
                          <a:cs typeface="Times New Roman"/>
                        </a:rPr>
                        <a:t>Estruturas oferecidas às empresas</a:t>
                      </a:r>
                      <a:endParaRPr lang="pt-B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994" marR="58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99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latin typeface="Times New Roman"/>
                          <a:ea typeface="Times New Roman"/>
                          <a:cs typeface="Times New Roman"/>
                        </a:rPr>
                        <a:t>Parque Científico (Science Park)</a:t>
                      </a:r>
                    </a:p>
                  </a:txBody>
                  <a:tcPr marL="58994" marR="58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latin typeface="Times New Roman"/>
                          <a:ea typeface="Times New Roman"/>
                          <a:cs typeface="Times New Roman"/>
                        </a:rPr>
                        <a:t>- Pesquisa, desenvolvimento, design e desenvolvimento de protótipos.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latin typeface="Times New Roman"/>
                          <a:ea typeface="Times New Roman"/>
                          <a:cs typeface="Times New Roman"/>
                        </a:rPr>
                        <a:t>- Pode haver atividade produtiva.</a:t>
                      </a:r>
                    </a:p>
                  </a:txBody>
                  <a:tcPr marL="58994" marR="58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latin typeface="Times New Roman"/>
                          <a:ea typeface="Times New Roman"/>
                          <a:cs typeface="Times New Roman"/>
                        </a:rPr>
                        <a:t>- Campus de Universidade</a:t>
                      </a:r>
                    </a:p>
                  </a:txBody>
                  <a:tcPr marL="58994" marR="58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latin typeface="Times New Roman"/>
                          <a:ea typeface="Times New Roman"/>
                          <a:cs typeface="Times New Roman"/>
                        </a:rPr>
                        <a:t>- Universidade</a:t>
                      </a:r>
                    </a:p>
                  </a:txBody>
                  <a:tcPr marL="58994" marR="58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latin typeface="Times New Roman"/>
                          <a:ea typeface="Times New Roman"/>
                          <a:cs typeface="Times New Roman"/>
                        </a:rPr>
                        <a:t>- Instalações da universidade e laboratórios;</a:t>
                      </a:r>
                    </a:p>
                  </a:txBody>
                  <a:tcPr marL="58994" marR="58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79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latin typeface="Times New Roman"/>
                          <a:ea typeface="Times New Roman"/>
                          <a:cs typeface="Times New Roman"/>
                        </a:rPr>
                        <a:t>Parque de Pesquisa (Research Park)</a:t>
                      </a:r>
                    </a:p>
                  </a:txBody>
                  <a:tcPr marL="58994" marR="58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latin typeface="Times New Roman"/>
                          <a:ea typeface="Times New Roman"/>
                          <a:cs typeface="Times New Roman"/>
                        </a:rPr>
                        <a:t>- Somente pesquisa, exclui qualquer atividade relacionada à produção.</a:t>
                      </a:r>
                    </a:p>
                  </a:txBody>
                  <a:tcPr marL="58994" marR="58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latin typeface="Times New Roman"/>
                          <a:ea typeface="Times New Roman"/>
                          <a:cs typeface="Times New Roman"/>
                        </a:rPr>
                        <a:t>- Campus de Universidade</a:t>
                      </a:r>
                    </a:p>
                  </a:txBody>
                  <a:tcPr marL="58994" marR="58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latin typeface="Times New Roman"/>
                          <a:ea typeface="Times New Roman"/>
                          <a:cs typeface="Times New Roman"/>
                        </a:rPr>
                        <a:t>- Universidade</a:t>
                      </a:r>
                    </a:p>
                  </a:txBody>
                  <a:tcPr marL="58994" marR="58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latin typeface="Times New Roman"/>
                          <a:ea typeface="Times New Roman"/>
                          <a:cs typeface="Times New Roman"/>
                        </a:rPr>
                        <a:t>- Instalações da universidade e laboratórios.</a:t>
                      </a:r>
                    </a:p>
                  </a:txBody>
                  <a:tcPr marL="58994" marR="58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98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latin typeface="Times New Roman"/>
                          <a:ea typeface="Times New Roman"/>
                          <a:cs typeface="Times New Roman"/>
                        </a:rPr>
                        <a:t>Parque Tecnológico</a:t>
                      </a:r>
                    </a:p>
                  </a:txBody>
                  <a:tcPr marL="58994" marR="58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latin typeface="Times New Roman"/>
                          <a:ea typeface="Times New Roman"/>
                          <a:cs typeface="Times New Roman"/>
                        </a:rPr>
                        <a:t>- Pesquisa, desenvolvimento, design, desenvolvimento de protótipos;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latin typeface="Times New Roman"/>
                          <a:ea typeface="Times New Roman"/>
                          <a:cs typeface="Times New Roman"/>
                        </a:rPr>
                        <a:t>- Atividades produtivas e serviços de apoio, tanto técnicos quanto gerenciais;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latin typeface="Times New Roman"/>
                          <a:ea typeface="Times New Roman"/>
                          <a:cs typeface="Times New Roman"/>
                        </a:rPr>
                        <a:t>- Outros serviços prestados ao indivíduo.</a:t>
                      </a:r>
                    </a:p>
                  </a:txBody>
                  <a:tcPr marL="58994" marR="58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Times New Roman"/>
                          <a:ea typeface="Times New Roman"/>
                          <a:cs typeface="Times New Roman"/>
                        </a:rPr>
                        <a:t>- Próximo ou dentro de campus de universidade/ institutos de pesquisa</a:t>
                      </a:r>
                    </a:p>
                  </a:txBody>
                  <a:tcPr marL="58994" marR="58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latin typeface="Times New Roman"/>
                          <a:ea typeface="Times New Roman"/>
                          <a:cs typeface="Times New Roman"/>
                        </a:rPr>
                        <a:t>- Possui gerência própria, que envolve tanto a parte imobiliária quanto a gestão tecnológica.</a:t>
                      </a:r>
                    </a:p>
                  </a:txBody>
                  <a:tcPr marL="58994" marR="58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Times New Roman"/>
                          <a:ea typeface="Times New Roman"/>
                          <a:cs typeface="Times New Roman"/>
                        </a:rPr>
                        <a:t>- Local para  instalação de já maduras empresas;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Times New Roman"/>
                          <a:ea typeface="Times New Roman"/>
                          <a:cs typeface="Times New Roman"/>
                        </a:rPr>
                        <a:t>- Incubadoras de empresas;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Times New Roman"/>
                          <a:ea typeface="Times New Roman"/>
                          <a:cs typeface="Times New Roman"/>
                        </a:rPr>
                        <a:t>- Laboratórios de uso conjunto;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Times New Roman"/>
                          <a:ea typeface="Times New Roman"/>
                          <a:cs typeface="Times New Roman"/>
                        </a:rPr>
                        <a:t>- Áreas verdes.</a:t>
                      </a:r>
                    </a:p>
                  </a:txBody>
                  <a:tcPr marL="58994" marR="58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107504" y="6453336"/>
            <a:ext cx="730830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Fonte: Adaptado de Laffitte (1996, p.6), Spolidoro (1997, p.24), Lunardi (1997, p.16), Lahorgue et al. (2004, p.20) e Scandizzo (2005, p.28).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6552728" cy="1215008"/>
          </a:xfrm>
        </p:spPr>
        <p:txBody>
          <a:bodyPr/>
          <a:lstStyle/>
          <a:p>
            <a:r>
              <a:rPr lang="pt-BR" dirty="0" smtClean="0"/>
              <a:t>O que literatura mostra</a:t>
            </a:r>
            <a:endParaRPr lang="pt-BR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284827"/>
              </p:ext>
            </p:extLst>
          </p:nvPr>
        </p:nvGraphicFramePr>
        <p:xfrm>
          <a:off x="251520" y="1309192"/>
          <a:ext cx="8640961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214270051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725764380"/>
                    </a:ext>
                  </a:extLst>
                </a:gridCol>
                <a:gridCol w="3168351">
                  <a:extLst>
                    <a:ext uri="{9D8B030D-6E8A-4147-A177-3AD203B41FA5}">
                      <a16:colId xmlns:a16="http://schemas.microsoft.com/office/drawing/2014/main" val="2691712826"/>
                    </a:ext>
                  </a:extLst>
                </a:gridCol>
                <a:gridCol w="1728194">
                  <a:extLst>
                    <a:ext uri="{9D8B030D-6E8A-4147-A177-3AD203B41FA5}">
                      <a16:colId xmlns:a16="http://schemas.microsoft.com/office/drawing/2014/main" val="15769015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Fatores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err="1" smtClean="0"/>
                        <a:t>Influên-cias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Observações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Autores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360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i. Relações</a:t>
                      </a:r>
                      <a:r>
                        <a:rPr lang="pt-BR" baseline="0" dirty="0" smtClean="0"/>
                        <a:t> com diferentes </a:t>
                      </a:r>
                      <a:r>
                        <a:rPr lang="pt-BR" baseline="0" dirty="0" err="1" smtClean="0"/>
                        <a:t>stakeholders</a:t>
                      </a:r>
                      <a:endParaRPr lang="pt-BR" baseline="0" dirty="0" smtClean="0"/>
                    </a:p>
                    <a:p>
                      <a:r>
                        <a:rPr lang="pt-BR" baseline="0" dirty="0" err="1" smtClean="0"/>
                        <a:t>ii</a:t>
                      </a:r>
                      <a:r>
                        <a:rPr lang="pt-BR" baseline="0" dirty="0" smtClean="0"/>
                        <a:t>. Redes nacionais e internacionais de capacitação</a:t>
                      </a:r>
                    </a:p>
                    <a:p>
                      <a:r>
                        <a:rPr lang="pt-BR" dirty="0" err="1" smtClean="0"/>
                        <a:t>iii</a:t>
                      </a:r>
                      <a:r>
                        <a:rPr lang="pt-BR" dirty="0" smtClean="0"/>
                        <a:t>. Monitoramento de empresas residentes por meio de ferramentas de avaliação específicas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  <a:p>
                      <a:pPr marL="0" algn="ctr" defTabSz="914400" rtl="0" eaLnBrk="1" latinLnBrk="0" hangingPunct="1"/>
                      <a:endParaRPr lang="pt-BR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pt-B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  <a:p>
                      <a:pPr marL="0" algn="ctr" defTabSz="914400" rtl="0" eaLnBrk="1" latinLnBrk="0" hangingPunct="1"/>
                      <a:endParaRPr lang="pt-BR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pt-BR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pt-B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Avaliação</a:t>
                      </a:r>
                      <a:r>
                        <a:rPr lang="pt-BR" baseline="0" dirty="0" smtClean="0"/>
                        <a:t> dos fatores de governança sobre o desempenho </a:t>
                      </a:r>
                      <a:r>
                        <a:rPr lang="pt-BR" baseline="0" dirty="0" err="1" smtClean="0"/>
                        <a:t>inovativo</a:t>
                      </a:r>
                      <a:r>
                        <a:rPr lang="pt-BR" baseline="0" dirty="0" smtClean="0"/>
                        <a:t> de empresas incubadas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Moré</a:t>
                      </a:r>
                      <a:r>
                        <a:rPr lang="pt-BR" baseline="0" dirty="0" smtClean="0"/>
                        <a:t> et al. (2018)</a:t>
                      </a:r>
                      <a:endParaRPr lang="pt-BR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669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i. Conexão</a:t>
                      </a:r>
                    </a:p>
                    <a:p>
                      <a:r>
                        <a:rPr lang="pt-BR" dirty="0" err="1" smtClean="0"/>
                        <a:t>ii</a:t>
                      </a:r>
                      <a:r>
                        <a:rPr lang="pt-BR" dirty="0" smtClean="0"/>
                        <a:t>. Filtragem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+</a:t>
                      </a:r>
                    </a:p>
                    <a:p>
                      <a:pPr algn="ctr"/>
                      <a:r>
                        <a:rPr lang="pt-BR" dirty="0" smtClean="0"/>
                        <a:t>+</a:t>
                      </a:r>
                    </a:p>
                    <a:p>
                      <a:pPr algn="ctr"/>
                      <a:r>
                        <a:rPr lang="pt-BR" dirty="0" smtClean="0"/>
                        <a:t>(criação</a:t>
                      </a:r>
                      <a:r>
                        <a:rPr lang="pt-BR" baseline="0" dirty="0" smtClean="0"/>
                        <a:t> de spin-off)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Ecossistemas universitários empreendedores bem-sucedidos são caracterizados por forte conexão (redes) e mecanismos de filtragem tecnológica  eficazes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Prokop</a:t>
                      </a:r>
                      <a:r>
                        <a:rPr lang="pt-BR" dirty="0" smtClean="0"/>
                        <a:t> (2021)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5910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611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1640" y="2564904"/>
            <a:ext cx="6552728" cy="1215008"/>
          </a:xfrm>
        </p:spPr>
        <p:txBody>
          <a:bodyPr/>
          <a:lstStyle/>
          <a:p>
            <a:r>
              <a:rPr lang="pt-BR" dirty="0" smtClean="0"/>
              <a:t>Parte II – Incubadoras e Parques Tecnológicos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73370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Incubadoras de Empresas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628800"/>
            <a:ext cx="8136904" cy="4392488"/>
          </a:xfrm>
        </p:spPr>
        <p:txBody>
          <a:bodyPr/>
          <a:lstStyle/>
          <a:p>
            <a:pPr algn="just">
              <a:lnSpc>
                <a:spcPct val="115000"/>
              </a:lnSpc>
            </a:pPr>
            <a:r>
              <a:rPr lang="pt-BR" sz="3200" dirty="0" smtClean="0"/>
              <a:t>É uma ferramenta importante na geração de empresas competitivas, por meio do escoamento da produção científica e tecnológica, oriunda das universidades e centros de excelência, para o mercado; </a:t>
            </a:r>
          </a:p>
          <a:p>
            <a:pPr algn="just">
              <a:lnSpc>
                <a:spcPct val="115000"/>
              </a:lnSpc>
            </a:pPr>
            <a:r>
              <a:rPr lang="pt-BR" sz="3200" dirty="0" smtClean="0"/>
              <a:t>Atua na capacitação de empresas de diferentes setores, agregando a estas, novas tecnologias produtivas e de gestão.</a:t>
            </a:r>
          </a:p>
          <a:p>
            <a:endParaRPr lang="pt-B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Agenda</a:t>
            </a:r>
            <a:endParaRPr lang="pt-BR" dirty="0"/>
          </a:p>
        </p:txBody>
      </p:sp>
      <p:sp>
        <p:nvSpPr>
          <p:cNvPr id="15362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600" dirty="0" smtClean="0"/>
              <a:t>Sistemas de Inovação e desempenho econômico</a:t>
            </a:r>
          </a:p>
          <a:p>
            <a:r>
              <a:rPr lang="pt-BR" sz="2600" dirty="0" smtClean="0"/>
              <a:t>Desafios do SNI brasileiro</a:t>
            </a:r>
          </a:p>
          <a:p>
            <a:r>
              <a:rPr lang="pt-BR" sz="2600" dirty="0" smtClean="0"/>
              <a:t>Ecossistemas de inovação e organizações intermediárias</a:t>
            </a:r>
          </a:p>
          <a:p>
            <a:r>
              <a:rPr lang="pt-BR" sz="2600" dirty="0" smtClean="0"/>
              <a:t>Habitats de Inovação</a:t>
            </a:r>
            <a:endParaRPr lang="pt-BR" sz="2600" dirty="0"/>
          </a:p>
          <a:p>
            <a:r>
              <a:rPr lang="pt-BR" sz="2600" dirty="0" smtClean="0"/>
              <a:t>Incubadoras e Parques Tecnológicos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Modalidades de Incubação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8775" indent="-358775" defTabSz="957263" eaLnBrk="1" hangingPunct="1">
              <a:lnSpc>
                <a:spcPct val="90000"/>
              </a:lnSpc>
            </a:pPr>
            <a:r>
              <a:rPr lang="pt-BR" dirty="0" smtClean="0"/>
              <a:t>Hotel de projetos </a:t>
            </a:r>
          </a:p>
          <a:p>
            <a:pPr marL="758825" lvl="1" indent="-358775" defTabSz="957263" eaLnBrk="1" hangingPunct="1">
              <a:lnSpc>
                <a:spcPct val="90000"/>
              </a:lnSpc>
            </a:pPr>
            <a:r>
              <a:rPr lang="pt-BR" sz="2000" dirty="0" smtClean="0"/>
              <a:t>período de tempo em que o empreendedor poderá levantar a viabilidade técnica e as reais possibilidades de sucesso econômico do seu produto, criar uma rede de contatos e capacitar-se como empresário.</a:t>
            </a:r>
          </a:p>
          <a:p>
            <a:pPr marL="358775" indent="-358775" defTabSz="957263" eaLnBrk="1" hangingPunct="1">
              <a:lnSpc>
                <a:spcPct val="90000"/>
              </a:lnSpc>
            </a:pPr>
            <a:r>
              <a:rPr lang="pt-BR" dirty="0" smtClean="0"/>
              <a:t>Pré-residência</a:t>
            </a:r>
          </a:p>
          <a:p>
            <a:pPr marL="758825" lvl="1" indent="-358775" defTabSz="957263" eaLnBrk="1" hangingPunct="1">
              <a:lnSpc>
                <a:spcPct val="90000"/>
              </a:lnSpc>
            </a:pPr>
            <a:r>
              <a:rPr lang="pt-BR" sz="2000" dirty="0" smtClean="0"/>
              <a:t>período de tempo em que o empreendedor poderá finalizar seu projeto utilizando toda a instalação e os os serviços da incubadora; </a:t>
            </a:r>
          </a:p>
          <a:p>
            <a:pPr marL="358775" indent="-358775" defTabSz="957263" eaLnBrk="1" hangingPunct="1">
              <a:lnSpc>
                <a:spcPct val="90000"/>
              </a:lnSpc>
            </a:pPr>
            <a:r>
              <a:rPr lang="pt-BR" dirty="0" smtClean="0"/>
              <a:t>Empresas residentes</a:t>
            </a:r>
          </a:p>
          <a:p>
            <a:pPr marL="758825" lvl="1" indent="-358775" defTabSz="957263" eaLnBrk="1" hangingPunct="1">
              <a:lnSpc>
                <a:spcPct val="90000"/>
              </a:lnSpc>
            </a:pPr>
            <a:r>
              <a:rPr lang="pt-BR" sz="2000" dirty="0" smtClean="0"/>
              <a:t>empresas constituídas ou em fase de constituição, instaladas na incubadora, que já tenham dominado a tecnologia, o processo de produção e disponham de capital mínimo que permita o início da operação de seu negócio;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Modalidades de Incubação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8775" indent="-358775" defTabSz="957263" eaLnBrk="1" hangingPunct="1">
              <a:lnSpc>
                <a:spcPct val="90000"/>
              </a:lnSpc>
            </a:pPr>
            <a:r>
              <a:rPr lang="pt-BR" dirty="0" smtClean="0"/>
              <a:t>Empresas graduadas</a:t>
            </a:r>
          </a:p>
          <a:p>
            <a:pPr marL="758825" lvl="1" indent="-358775" defTabSz="957263" eaLnBrk="1" hangingPunct="1">
              <a:lnSpc>
                <a:spcPct val="90000"/>
              </a:lnSpc>
            </a:pPr>
            <a:r>
              <a:rPr lang="pt-BR" dirty="0" smtClean="0"/>
              <a:t>são empresas que completaram seu período de incubação. Podendo após esta fase, manter o vínculo com a incubadora.</a:t>
            </a:r>
          </a:p>
          <a:p>
            <a:pPr marL="758825" lvl="1" indent="-358775" defTabSz="957263" eaLnBrk="1" hangingPunct="1">
              <a:lnSpc>
                <a:spcPct val="90000"/>
              </a:lnSpc>
            </a:pPr>
            <a:endParaRPr lang="pt-BR" dirty="0"/>
          </a:p>
          <a:p>
            <a:pPr marL="358775" indent="-358775" defTabSz="957263" eaLnBrk="1" hangingPunct="1">
              <a:lnSpc>
                <a:spcPct val="90000"/>
              </a:lnSpc>
            </a:pPr>
            <a:r>
              <a:rPr lang="pt-BR" dirty="0"/>
              <a:t>Empresas associadas</a:t>
            </a:r>
          </a:p>
          <a:p>
            <a:pPr marL="758825" lvl="1" indent="-358775" defTabSz="957263" eaLnBrk="1" hangingPunct="1">
              <a:lnSpc>
                <a:spcPct val="90000"/>
              </a:lnSpc>
            </a:pPr>
            <a:r>
              <a:rPr lang="pt-BR" dirty="0"/>
              <a:t>empresas já constituídas que mantém um vínculo com a incubadora, sem contudo, ocupar um espaço físico e que buscam, através da utilização dos produtos e serviços, a melhoria da competitividade da empresa; </a:t>
            </a:r>
          </a:p>
          <a:p>
            <a:pPr marL="758825" lvl="1" indent="-358775" defTabSz="957263" eaLnBrk="1" hangingPunct="1">
              <a:lnSpc>
                <a:spcPct val="90000"/>
              </a:lnSpc>
            </a:pPr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Classificação das Incubadoras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 sz="2400" dirty="0" smtClean="0"/>
              <a:t>Incubadora de Empresas de Base Tecnológica</a:t>
            </a:r>
          </a:p>
          <a:p>
            <a:pPr lvl="1" eaLnBrk="1" hangingPunct="1"/>
            <a:r>
              <a:rPr lang="pt-BR" dirty="0" smtClean="0"/>
              <a:t>apóia empresas atuantes em setores tecnologicamente dinâmicos e que têm na inovação tecnológica o diferencial do seu negócio.</a:t>
            </a:r>
          </a:p>
          <a:p>
            <a:pPr eaLnBrk="1" hangingPunct="1"/>
            <a:r>
              <a:rPr lang="pt-BR" sz="2400" dirty="0" smtClean="0"/>
              <a:t>Incubadora de Empresas de Setores Tradicionais </a:t>
            </a:r>
          </a:p>
          <a:p>
            <a:pPr lvl="1" eaLnBrk="1" hangingPunct="1"/>
            <a:r>
              <a:rPr lang="pt-BR" dirty="0" smtClean="0"/>
              <a:t>apóia empresas de setores tradicionais da economia.</a:t>
            </a:r>
          </a:p>
          <a:p>
            <a:pPr eaLnBrk="1" hangingPunct="1"/>
            <a:r>
              <a:rPr lang="pt-BR" sz="2400" dirty="0" smtClean="0"/>
              <a:t>Incubadora Mista</a:t>
            </a:r>
          </a:p>
          <a:p>
            <a:pPr lvl="1" eaLnBrk="1" hangingPunct="1"/>
            <a:r>
              <a:rPr lang="pt-BR" dirty="0" smtClean="0"/>
              <a:t>apóia tanto empresas de base tecnológica como de setores tradicionais.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Serviços e facilidades oferecidas</a:t>
            </a:r>
            <a:endParaRPr lang="pt-BR" dirty="0"/>
          </a:p>
        </p:txBody>
      </p:sp>
      <p:sp>
        <p:nvSpPr>
          <p:cNvPr id="210" name="Text Box 2"/>
          <p:cNvSpPr txBox="1">
            <a:spLocks noChangeArrowheads="1"/>
          </p:cNvSpPr>
          <p:nvPr/>
        </p:nvSpPr>
        <p:spPr bwMode="auto">
          <a:xfrm>
            <a:off x="3260725" y="955675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eaLnBrk="0" hangingPunct="0"/>
            <a:endParaRPr lang="pt-BR" sz="1200">
              <a:solidFill>
                <a:schemeClr val="tx2"/>
              </a:solidFill>
            </a:endParaRPr>
          </a:p>
        </p:txBody>
      </p:sp>
      <p:sp>
        <p:nvSpPr>
          <p:cNvPr id="211" name="Rectangle 4"/>
          <p:cNvSpPr>
            <a:spLocks noChangeArrowheads="1"/>
          </p:cNvSpPr>
          <p:nvPr/>
        </p:nvSpPr>
        <p:spPr bwMode="auto">
          <a:xfrm>
            <a:off x="200025" y="3267075"/>
            <a:ext cx="10740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12" name="Rectangle 5"/>
          <p:cNvSpPr>
            <a:spLocks noChangeArrowheads="1"/>
          </p:cNvSpPr>
          <p:nvPr/>
        </p:nvSpPr>
        <p:spPr bwMode="auto">
          <a:xfrm>
            <a:off x="273050" y="3263900"/>
            <a:ext cx="523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 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13" name="Rectangle 6"/>
          <p:cNvSpPr>
            <a:spLocks noChangeArrowheads="1"/>
          </p:cNvSpPr>
          <p:nvPr/>
        </p:nvSpPr>
        <p:spPr bwMode="auto">
          <a:xfrm>
            <a:off x="457200" y="3263900"/>
            <a:ext cx="12795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Espaço Físico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14" name="Rectangle 7"/>
          <p:cNvSpPr>
            <a:spLocks noChangeArrowheads="1"/>
          </p:cNvSpPr>
          <p:nvPr/>
        </p:nvSpPr>
        <p:spPr bwMode="auto">
          <a:xfrm>
            <a:off x="200025" y="3992563"/>
            <a:ext cx="10740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15" name="Rectangle 8"/>
          <p:cNvSpPr>
            <a:spLocks noChangeArrowheads="1"/>
          </p:cNvSpPr>
          <p:nvPr/>
        </p:nvSpPr>
        <p:spPr bwMode="auto">
          <a:xfrm>
            <a:off x="273050" y="3987800"/>
            <a:ext cx="523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 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16" name="Rectangle 9"/>
          <p:cNvSpPr>
            <a:spLocks noChangeArrowheads="1"/>
          </p:cNvSpPr>
          <p:nvPr/>
        </p:nvSpPr>
        <p:spPr bwMode="auto">
          <a:xfrm>
            <a:off x="457200" y="3987800"/>
            <a:ext cx="7953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Serviços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17" name="Rectangle 10"/>
          <p:cNvSpPr>
            <a:spLocks noChangeArrowheads="1"/>
          </p:cNvSpPr>
          <p:nvPr/>
        </p:nvSpPr>
        <p:spPr bwMode="auto">
          <a:xfrm>
            <a:off x="457200" y="4178300"/>
            <a:ext cx="14398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Administrativos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18" name="Rectangle 11"/>
          <p:cNvSpPr>
            <a:spLocks noChangeArrowheads="1"/>
          </p:cNvSpPr>
          <p:nvPr/>
        </p:nvSpPr>
        <p:spPr bwMode="auto">
          <a:xfrm>
            <a:off x="200025" y="4616450"/>
            <a:ext cx="10740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19" name="Rectangle 12"/>
          <p:cNvSpPr>
            <a:spLocks noChangeArrowheads="1"/>
          </p:cNvSpPr>
          <p:nvPr/>
        </p:nvSpPr>
        <p:spPr bwMode="auto">
          <a:xfrm>
            <a:off x="273050" y="4611688"/>
            <a:ext cx="523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 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20" name="Rectangle 13"/>
          <p:cNvSpPr>
            <a:spLocks noChangeArrowheads="1"/>
          </p:cNvSpPr>
          <p:nvPr/>
        </p:nvSpPr>
        <p:spPr bwMode="auto">
          <a:xfrm>
            <a:off x="457200" y="4611688"/>
            <a:ext cx="7318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Sistema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21" name="Rectangle 14"/>
          <p:cNvSpPr>
            <a:spLocks noChangeArrowheads="1"/>
          </p:cNvSpPr>
          <p:nvPr/>
        </p:nvSpPr>
        <p:spPr bwMode="auto">
          <a:xfrm>
            <a:off x="457200" y="4799013"/>
            <a:ext cx="9509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Telefônico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22" name="Rectangle 15"/>
          <p:cNvSpPr>
            <a:spLocks noChangeArrowheads="1"/>
          </p:cNvSpPr>
          <p:nvPr/>
        </p:nvSpPr>
        <p:spPr bwMode="auto">
          <a:xfrm>
            <a:off x="200025" y="5192713"/>
            <a:ext cx="10740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23" name="Rectangle 16"/>
          <p:cNvSpPr>
            <a:spLocks noChangeArrowheads="1"/>
          </p:cNvSpPr>
          <p:nvPr/>
        </p:nvSpPr>
        <p:spPr bwMode="auto">
          <a:xfrm>
            <a:off x="273050" y="5189538"/>
            <a:ext cx="523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 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24" name="Rectangle 17"/>
          <p:cNvSpPr>
            <a:spLocks noChangeArrowheads="1"/>
          </p:cNvSpPr>
          <p:nvPr/>
        </p:nvSpPr>
        <p:spPr bwMode="auto">
          <a:xfrm>
            <a:off x="457200" y="5189538"/>
            <a:ext cx="838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Acesso à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25" name="Rectangle 18"/>
          <p:cNvSpPr>
            <a:spLocks noChangeArrowheads="1"/>
          </p:cNvSpPr>
          <p:nvPr/>
        </p:nvSpPr>
        <p:spPr bwMode="auto">
          <a:xfrm>
            <a:off x="457200" y="5391150"/>
            <a:ext cx="698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Internet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26" name="Rectangle 19"/>
          <p:cNvSpPr>
            <a:spLocks noChangeArrowheads="1"/>
          </p:cNvSpPr>
          <p:nvPr/>
        </p:nvSpPr>
        <p:spPr bwMode="auto">
          <a:xfrm>
            <a:off x="200025" y="5657850"/>
            <a:ext cx="10740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27" name="Rectangle 20"/>
          <p:cNvSpPr>
            <a:spLocks noChangeArrowheads="1"/>
          </p:cNvSpPr>
          <p:nvPr/>
        </p:nvSpPr>
        <p:spPr bwMode="auto">
          <a:xfrm>
            <a:off x="273050" y="5653088"/>
            <a:ext cx="523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 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28" name="Rectangle 21"/>
          <p:cNvSpPr>
            <a:spLocks noChangeArrowheads="1"/>
          </p:cNvSpPr>
          <p:nvPr/>
        </p:nvSpPr>
        <p:spPr bwMode="auto">
          <a:xfrm>
            <a:off x="457200" y="5653088"/>
            <a:ext cx="909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Acesso à </a:t>
            </a:r>
          </a:p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Biblioteca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29" name="Rectangle 22"/>
          <p:cNvSpPr>
            <a:spLocks noChangeArrowheads="1"/>
          </p:cNvSpPr>
          <p:nvPr/>
        </p:nvSpPr>
        <p:spPr bwMode="auto">
          <a:xfrm>
            <a:off x="273050" y="5845175"/>
            <a:ext cx="523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 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30" name="Rectangle 23"/>
          <p:cNvSpPr>
            <a:spLocks noChangeArrowheads="1"/>
          </p:cNvSpPr>
          <p:nvPr/>
        </p:nvSpPr>
        <p:spPr bwMode="auto">
          <a:xfrm>
            <a:off x="273050" y="6040438"/>
            <a:ext cx="523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 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31" name="Rectangle 24"/>
          <p:cNvSpPr>
            <a:spLocks noChangeArrowheads="1"/>
          </p:cNvSpPr>
          <p:nvPr/>
        </p:nvSpPr>
        <p:spPr bwMode="auto">
          <a:xfrm>
            <a:off x="2000250" y="3267075"/>
            <a:ext cx="10740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32" name="Rectangle 25"/>
          <p:cNvSpPr>
            <a:spLocks noChangeArrowheads="1"/>
          </p:cNvSpPr>
          <p:nvPr/>
        </p:nvSpPr>
        <p:spPr bwMode="auto">
          <a:xfrm>
            <a:off x="2066925" y="3263900"/>
            <a:ext cx="523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 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33" name="Rectangle 26"/>
          <p:cNvSpPr>
            <a:spLocks noChangeArrowheads="1"/>
          </p:cNvSpPr>
          <p:nvPr/>
        </p:nvSpPr>
        <p:spPr bwMode="auto">
          <a:xfrm>
            <a:off x="2201863" y="3263900"/>
            <a:ext cx="12922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Recepcionista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34" name="Rectangle 27"/>
          <p:cNvSpPr>
            <a:spLocks noChangeArrowheads="1"/>
          </p:cNvSpPr>
          <p:nvPr/>
        </p:nvSpPr>
        <p:spPr bwMode="auto">
          <a:xfrm>
            <a:off x="2000250" y="3549650"/>
            <a:ext cx="10740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35" name="Rectangle 28"/>
          <p:cNvSpPr>
            <a:spLocks noChangeArrowheads="1"/>
          </p:cNvSpPr>
          <p:nvPr/>
        </p:nvSpPr>
        <p:spPr bwMode="auto">
          <a:xfrm>
            <a:off x="2066925" y="3546475"/>
            <a:ext cx="523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 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36" name="Rectangle 29"/>
          <p:cNvSpPr>
            <a:spLocks noChangeArrowheads="1"/>
          </p:cNvSpPr>
          <p:nvPr/>
        </p:nvSpPr>
        <p:spPr bwMode="auto">
          <a:xfrm>
            <a:off x="2201863" y="3546475"/>
            <a:ext cx="95058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Office-boy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37" name="Rectangle 30"/>
          <p:cNvSpPr>
            <a:spLocks noChangeArrowheads="1"/>
          </p:cNvSpPr>
          <p:nvPr/>
        </p:nvSpPr>
        <p:spPr bwMode="auto">
          <a:xfrm>
            <a:off x="2000250" y="3806825"/>
            <a:ext cx="10740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38" name="Rectangle 31"/>
          <p:cNvSpPr>
            <a:spLocks noChangeArrowheads="1"/>
          </p:cNvSpPr>
          <p:nvPr/>
        </p:nvSpPr>
        <p:spPr bwMode="auto">
          <a:xfrm>
            <a:off x="2066925" y="3803650"/>
            <a:ext cx="523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 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39" name="Rectangle 32"/>
          <p:cNvSpPr>
            <a:spLocks noChangeArrowheads="1"/>
          </p:cNvSpPr>
          <p:nvPr/>
        </p:nvSpPr>
        <p:spPr bwMode="auto">
          <a:xfrm>
            <a:off x="2201863" y="3803650"/>
            <a:ext cx="476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Copa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40" name="Rectangle 33"/>
          <p:cNvSpPr>
            <a:spLocks noChangeArrowheads="1"/>
          </p:cNvSpPr>
          <p:nvPr/>
        </p:nvSpPr>
        <p:spPr bwMode="auto">
          <a:xfrm>
            <a:off x="3548063" y="3267075"/>
            <a:ext cx="10740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41" name="Rectangle 34"/>
          <p:cNvSpPr>
            <a:spLocks noChangeArrowheads="1"/>
          </p:cNvSpPr>
          <p:nvPr/>
        </p:nvSpPr>
        <p:spPr bwMode="auto">
          <a:xfrm>
            <a:off x="3613150" y="3263900"/>
            <a:ext cx="523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 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42" name="Rectangle 35"/>
          <p:cNvSpPr>
            <a:spLocks noChangeArrowheads="1"/>
          </p:cNvSpPr>
          <p:nvPr/>
        </p:nvSpPr>
        <p:spPr bwMode="auto">
          <a:xfrm>
            <a:off x="3803650" y="3263900"/>
            <a:ext cx="13557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Universidades/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43" name="Rectangle 36"/>
          <p:cNvSpPr>
            <a:spLocks noChangeArrowheads="1"/>
          </p:cNvSpPr>
          <p:nvPr/>
        </p:nvSpPr>
        <p:spPr bwMode="auto">
          <a:xfrm>
            <a:off x="3803650" y="3436938"/>
            <a:ext cx="11239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Acadêmicos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44" name="Rectangle 37"/>
          <p:cNvSpPr>
            <a:spLocks noChangeArrowheads="1"/>
          </p:cNvSpPr>
          <p:nvPr/>
        </p:nvSpPr>
        <p:spPr bwMode="auto">
          <a:xfrm>
            <a:off x="3548063" y="3789363"/>
            <a:ext cx="10740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45" name="Rectangle 38"/>
          <p:cNvSpPr>
            <a:spLocks noChangeArrowheads="1"/>
          </p:cNvSpPr>
          <p:nvPr/>
        </p:nvSpPr>
        <p:spPr bwMode="auto">
          <a:xfrm>
            <a:off x="3613150" y="3786188"/>
            <a:ext cx="523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 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46" name="Rectangle 39"/>
          <p:cNvSpPr>
            <a:spLocks noChangeArrowheads="1"/>
          </p:cNvSpPr>
          <p:nvPr/>
        </p:nvSpPr>
        <p:spPr bwMode="auto">
          <a:xfrm>
            <a:off x="3803650" y="3786188"/>
            <a:ext cx="952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Potenciais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47" name="Rectangle 40"/>
          <p:cNvSpPr>
            <a:spLocks noChangeArrowheads="1"/>
          </p:cNvSpPr>
          <p:nvPr/>
        </p:nvSpPr>
        <p:spPr bwMode="auto">
          <a:xfrm>
            <a:off x="3803650" y="3959225"/>
            <a:ext cx="7413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Clientes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48" name="Rectangle 41"/>
          <p:cNvSpPr>
            <a:spLocks noChangeArrowheads="1"/>
          </p:cNvSpPr>
          <p:nvPr/>
        </p:nvSpPr>
        <p:spPr bwMode="auto">
          <a:xfrm>
            <a:off x="3548063" y="4313238"/>
            <a:ext cx="10740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49" name="Rectangle 42"/>
          <p:cNvSpPr>
            <a:spLocks noChangeArrowheads="1"/>
          </p:cNvSpPr>
          <p:nvPr/>
        </p:nvSpPr>
        <p:spPr bwMode="auto">
          <a:xfrm>
            <a:off x="3613150" y="4308475"/>
            <a:ext cx="523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 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50" name="Rectangle 43"/>
          <p:cNvSpPr>
            <a:spLocks noChangeArrowheads="1"/>
          </p:cNvSpPr>
          <p:nvPr/>
        </p:nvSpPr>
        <p:spPr bwMode="auto">
          <a:xfrm>
            <a:off x="3803650" y="4308475"/>
            <a:ext cx="4857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Mídia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51" name="Rectangle 44"/>
          <p:cNvSpPr>
            <a:spLocks noChangeArrowheads="1"/>
          </p:cNvSpPr>
          <p:nvPr/>
        </p:nvSpPr>
        <p:spPr bwMode="auto">
          <a:xfrm>
            <a:off x="3548063" y="4656138"/>
            <a:ext cx="10740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52" name="Rectangle 45"/>
          <p:cNvSpPr>
            <a:spLocks noChangeArrowheads="1"/>
          </p:cNvSpPr>
          <p:nvPr/>
        </p:nvSpPr>
        <p:spPr bwMode="auto">
          <a:xfrm>
            <a:off x="3613150" y="4652963"/>
            <a:ext cx="523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 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53" name="Rectangle 46"/>
          <p:cNvSpPr>
            <a:spLocks noChangeArrowheads="1"/>
          </p:cNvSpPr>
          <p:nvPr/>
        </p:nvSpPr>
        <p:spPr bwMode="auto">
          <a:xfrm>
            <a:off x="3803650" y="4652963"/>
            <a:ext cx="9413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Órgãos de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54" name="Rectangle 47"/>
          <p:cNvSpPr>
            <a:spLocks noChangeArrowheads="1"/>
          </p:cNvSpPr>
          <p:nvPr/>
        </p:nvSpPr>
        <p:spPr bwMode="auto">
          <a:xfrm>
            <a:off x="3803650" y="4826000"/>
            <a:ext cx="13430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Financiamento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55" name="Rectangle 48"/>
          <p:cNvSpPr>
            <a:spLocks noChangeArrowheads="1"/>
          </p:cNvSpPr>
          <p:nvPr/>
        </p:nvSpPr>
        <p:spPr bwMode="auto">
          <a:xfrm>
            <a:off x="3548063" y="5180013"/>
            <a:ext cx="10740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56" name="Rectangle 49"/>
          <p:cNvSpPr>
            <a:spLocks noChangeArrowheads="1"/>
          </p:cNvSpPr>
          <p:nvPr/>
        </p:nvSpPr>
        <p:spPr bwMode="auto">
          <a:xfrm>
            <a:off x="3613150" y="5175250"/>
            <a:ext cx="523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 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57" name="Rectangle 50"/>
          <p:cNvSpPr>
            <a:spLocks noChangeArrowheads="1"/>
          </p:cNvSpPr>
          <p:nvPr/>
        </p:nvSpPr>
        <p:spPr bwMode="auto">
          <a:xfrm>
            <a:off x="3803650" y="5175250"/>
            <a:ext cx="1449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Investidores de </a:t>
            </a:r>
          </a:p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risco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58" name="Rectangle 51"/>
          <p:cNvSpPr>
            <a:spLocks noChangeArrowheads="1"/>
          </p:cNvSpPr>
          <p:nvPr/>
        </p:nvSpPr>
        <p:spPr bwMode="auto">
          <a:xfrm>
            <a:off x="3548063" y="5661025"/>
            <a:ext cx="10740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59" name="Rectangle 52"/>
          <p:cNvSpPr>
            <a:spLocks noChangeArrowheads="1"/>
          </p:cNvSpPr>
          <p:nvPr/>
        </p:nvSpPr>
        <p:spPr bwMode="auto">
          <a:xfrm>
            <a:off x="3613150" y="5657850"/>
            <a:ext cx="523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 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60" name="Rectangle 53"/>
          <p:cNvSpPr>
            <a:spLocks noChangeArrowheads="1"/>
          </p:cNvSpPr>
          <p:nvPr/>
        </p:nvSpPr>
        <p:spPr bwMode="auto">
          <a:xfrm>
            <a:off x="3803650" y="5657850"/>
            <a:ext cx="16271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Outros Incubados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61" name="Rectangle 54"/>
          <p:cNvSpPr>
            <a:spLocks noChangeArrowheads="1"/>
          </p:cNvSpPr>
          <p:nvPr/>
        </p:nvSpPr>
        <p:spPr bwMode="auto">
          <a:xfrm>
            <a:off x="5256213" y="3267075"/>
            <a:ext cx="10740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62" name="Rectangle 55"/>
          <p:cNvSpPr>
            <a:spLocks noChangeArrowheads="1"/>
          </p:cNvSpPr>
          <p:nvPr/>
        </p:nvSpPr>
        <p:spPr bwMode="auto">
          <a:xfrm>
            <a:off x="5321300" y="3263900"/>
            <a:ext cx="523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 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63" name="Rectangle 56"/>
          <p:cNvSpPr>
            <a:spLocks noChangeArrowheads="1"/>
          </p:cNvSpPr>
          <p:nvPr/>
        </p:nvSpPr>
        <p:spPr bwMode="auto">
          <a:xfrm>
            <a:off x="5510213" y="3263900"/>
            <a:ext cx="9747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Gestão em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64" name="Rectangle 57"/>
          <p:cNvSpPr>
            <a:spLocks noChangeArrowheads="1"/>
          </p:cNvSpPr>
          <p:nvPr/>
        </p:nvSpPr>
        <p:spPr bwMode="auto">
          <a:xfrm>
            <a:off x="5510213" y="3455988"/>
            <a:ext cx="857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Negócios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65" name="Rectangle 58"/>
          <p:cNvSpPr>
            <a:spLocks noChangeArrowheads="1"/>
          </p:cNvSpPr>
          <p:nvPr/>
        </p:nvSpPr>
        <p:spPr bwMode="auto">
          <a:xfrm>
            <a:off x="5256213" y="3703638"/>
            <a:ext cx="10740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66" name="Rectangle 59"/>
          <p:cNvSpPr>
            <a:spLocks noChangeArrowheads="1"/>
          </p:cNvSpPr>
          <p:nvPr/>
        </p:nvSpPr>
        <p:spPr bwMode="auto">
          <a:xfrm>
            <a:off x="5321300" y="3700463"/>
            <a:ext cx="523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 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67" name="Rectangle 60"/>
          <p:cNvSpPr>
            <a:spLocks noChangeArrowheads="1"/>
          </p:cNvSpPr>
          <p:nvPr/>
        </p:nvSpPr>
        <p:spPr bwMode="auto">
          <a:xfrm>
            <a:off x="5510213" y="3700463"/>
            <a:ext cx="1111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Pesquisa de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68" name="Rectangle 61"/>
          <p:cNvSpPr>
            <a:spLocks noChangeArrowheads="1"/>
          </p:cNvSpPr>
          <p:nvPr/>
        </p:nvSpPr>
        <p:spPr bwMode="auto">
          <a:xfrm>
            <a:off x="5510213" y="3875088"/>
            <a:ext cx="7842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Mercado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69" name="Rectangle 62"/>
          <p:cNvSpPr>
            <a:spLocks noChangeArrowheads="1"/>
          </p:cNvSpPr>
          <p:nvPr/>
        </p:nvSpPr>
        <p:spPr bwMode="auto">
          <a:xfrm>
            <a:off x="5256213" y="4183063"/>
            <a:ext cx="10740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70" name="Rectangle 63"/>
          <p:cNvSpPr>
            <a:spLocks noChangeArrowheads="1"/>
          </p:cNvSpPr>
          <p:nvPr/>
        </p:nvSpPr>
        <p:spPr bwMode="auto">
          <a:xfrm>
            <a:off x="5321300" y="4178300"/>
            <a:ext cx="523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 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71" name="Rectangle 64"/>
          <p:cNvSpPr>
            <a:spLocks noChangeArrowheads="1"/>
          </p:cNvSpPr>
          <p:nvPr/>
        </p:nvSpPr>
        <p:spPr bwMode="auto">
          <a:xfrm>
            <a:off x="5510213" y="4178300"/>
            <a:ext cx="134492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Consultoria de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72" name="Rectangle 65"/>
          <p:cNvSpPr>
            <a:spLocks noChangeArrowheads="1"/>
          </p:cNvSpPr>
          <p:nvPr/>
        </p:nvSpPr>
        <p:spPr bwMode="auto">
          <a:xfrm>
            <a:off x="5510213" y="4356100"/>
            <a:ext cx="9112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marketing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73" name="Rectangle 66"/>
          <p:cNvSpPr>
            <a:spLocks noChangeArrowheads="1"/>
          </p:cNvSpPr>
          <p:nvPr/>
        </p:nvSpPr>
        <p:spPr bwMode="auto">
          <a:xfrm>
            <a:off x="5256213" y="4656138"/>
            <a:ext cx="10740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74" name="Rectangle 67"/>
          <p:cNvSpPr>
            <a:spLocks noChangeArrowheads="1"/>
          </p:cNvSpPr>
          <p:nvPr/>
        </p:nvSpPr>
        <p:spPr bwMode="auto">
          <a:xfrm>
            <a:off x="5321300" y="4652963"/>
            <a:ext cx="523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 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75" name="Rectangle 68"/>
          <p:cNvSpPr>
            <a:spLocks noChangeArrowheads="1"/>
          </p:cNvSpPr>
          <p:nvPr/>
        </p:nvSpPr>
        <p:spPr bwMode="auto">
          <a:xfrm>
            <a:off x="5619750" y="4652963"/>
            <a:ext cx="1617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Acesso a Órgãos</a:t>
            </a:r>
          </a:p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de Financiamento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76" name="Rectangle 69"/>
          <p:cNvSpPr>
            <a:spLocks noChangeArrowheads="1"/>
          </p:cNvSpPr>
          <p:nvPr/>
        </p:nvSpPr>
        <p:spPr bwMode="auto">
          <a:xfrm>
            <a:off x="5256213" y="5191125"/>
            <a:ext cx="10740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77" name="Rectangle 70"/>
          <p:cNvSpPr>
            <a:spLocks noChangeArrowheads="1"/>
          </p:cNvSpPr>
          <p:nvPr/>
        </p:nvSpPr>
        <p:spPr bwMode="auto">
          <a:xfrm>
            <a:off x="5321300" y="5184775"/>
            <a:ext cx="523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 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78" name="Rectangle 71"/>
          <p:cNvSpPr>
            <a:spLocks noChangeArrowheads="1"/>
          </p:cNvSpPr>
          <p:nvPr/>
        </p:nvSpPr>
        <p:spPr bwMode="auto">
          <a:xfrm>
            <a:off x="5510213" y="5184775"/>
            <a:ext cx="1238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Planejamento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79" name="Rectangle 72"/>
          <p:cNvSpPr>
            <a:spLocks noChangeArrowheads="1"/>
          </p:cNvSpPr>
          <p:nvPr/>
        </p:nvSpPr>
        <p:spPr bwMode="auto">
          <a:xfrm>
            <a:off x="5510213" y="5359400"/>
            <a:ext cx="108843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Econômico/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80" name="Rectangle 73"/>
          <p:cNvSpPr>
            <a:spLocks noChangeArrowheads="1"/>
          </p:cNvSpPr>
          <p:nvPr/>
        </p:nvSpPr>
        <p:spPr bwMode="auto">
          <a:xfrm>
            <a:off x="5510213" y="5535613"/>
            <a:ext cx="9620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Financeiro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81" name="Rectangle 74"/>
          <p:cNvSpPr>
            <a:spLocks noChangeArrowheads="1"/>
          </p:cNvSpPr>
          <p:nvPr/>
        </p:nvSpPr>
        <p:spPr bwMode="auto">
          <a:xfrm>
            <a:off x="5256213" y="5800725"/>
            <a:ext cx="10740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82" name="Rectangle 75"/>
          <p:cNvSpPr>
            <a:spLocks noChangeArrowheads="1"/>
          </p:cNvSpPr>
          <p:nvPr/>
        </p:nvSpPr>
        <p:spPr bwMode="auto">
          <a:xfrm>
            <a:off x="5321300" y="5797550"/>
            <a:ext cx="523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 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83" name="Rectangle 76"/>
          <p:cNvSpPr>
            <a:spLocks noChangeArrowheads="1"/>
          </p:cNvSpPr>
          <p:nvPr/>
        </p:nvSpPr>
        <p:spPr bwMode="auto">
          <a:xfrm>
            <a:off x="5510213" y="5797550"/>
            <a:ext cx="15049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Comercialização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84" name="Rectangle 77"/>
          <p:cNvSpPr>
            <a:spLocks noChangeArrowheads="1"/>
          </p:cNvSpPr>
          <p:nvPr/>
        </p:nvSpPr>
        <p:spPr bwMode="auto">
          <a:xfrm>
            <a:off x="5510213" y="5967413"/>
            <a:ext cx="12779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de Tecnologia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85" name="Rectangle 78"/>
          <p:cNvSpPr>
            <a:spLocks noChangeArrowheads="1"/>
          </p:cNvSpPr>
          <p:nvPr/>
        </p:nvSpPr>
        <p:spPr bwMode="auto">
          <a:xfrm>
            <a:off x="5256213" y="6229350"/>
            <a:ext cx="10740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86" name="Rectangle 79"/>
          <p:cNvSpPr>
            <a:spLocks noChangeArrowheads="1"/>
          </p:cNvSpPr>
          <p:nvPr/>
        </p:nvSpPr>
        <p:spPr bwMode="auto">
          <a:xfrm>
            <a:off x="5321300" y="6224588"/>
            <a:ext cx="523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 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87" name="Rectangle 80"/>
          <p:cNvSpPr>
            <a:spLocks noChangeArrowheads="1"/>
          </p:cNvSpPr>
          <p:nvPr/>
        </p:nvSpPr>
        <p:spPr bwMode="auto">
          <a:xfrm>
            <a:off x="5510213" y="6224588"/>
            <a:ext cx="6667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Órgãos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88" name="Rectangle 81"/>
          <p:cNvSpPr>
            <a:spLocks noChangeArrowheads="1"/>
          </p:cNvSpPr>
          <p:nvPr/>
        </p:nvSpPr>
        <p:spPr bwMode="auto">
          <a:xfrm>
            <a:off x="5510213" y="6400800"/>
            <a:ext cx="117500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Regulatórios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89" name="Rectangle 82"/>
          <p:cNvSpPr>
            <a:spLocks noChangeArrowheads="1"/>
          </p:cNvSpPr>
          <p:nvPr/>
        </p:nvSpPr>
        <p:spPr bwMode="auto">
          <a:xfrm>
            <a:off x="6902450" y="3267075"/>
            <a:ext cx="10740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90" name="Rectangle 83"/>
          <p:cNvSpPr>
            <a:spLocks noChangeArrowheads="1"/>
          </p:cNvSpPr>
          <p:nvPr/>
        </p:nvSpPr>
        <p:spPr bwMode="auto">
          <a:xfrm>
            <a:off x="6965950" y="3263900"/>
            <a:ext cx="523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 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91" name="Rectangle 84"/>
          <p:cNvSpPr>
            <a:spLocks noChangeArrowheads="1"/>
          </p:cNvSpPr>
          <p:nvPr/>
        </p:nvSpPr>
        <p:spPr bwMode="auto">
          <a:xfrm>
            <a:off x="7154863" y="3263900"/>
            <a:ext cx="14382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Consultorias de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92" name="Rectangle 85"/>
          <p:cNvSpPr>
            <a:spLocks noChangeArrowheads="1"/>
          </p:cNvSpPr>
          <p:nvPr/>
        </p:nvSpPr>
        <p:spPr bwMode="auto">
          <a:xfrm>
            <a:off x="7154863" y="3436938"/>
            <a:ext cx="6524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Gestão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93" name="Rectangle 86"/>
          <p:cNvSpPr>
            <a:spLocks noChangeArrowheads="1"/>
          </p:cNvSpPr>
          <p:nvPr/>
        </p:nvSpPr>
        <p:spPr bwMode="auto">
          <a:xfrm>
            <a:off x="6902450" y="3789363"/>
            <a:ext cx="10740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94" name="Rectangle 87"/>
          <p:cNvSpPr>
            <a:spLocks noChangeArrowheads="1"/>
          </p:cNvSpPr>
          <p:nvPr/>
        </p:nvSpPr>
        <p:spPr bwMode="auto">
          <a:xfrm>
            <a:off x="6965950" y="3786188"/>
            <a:ext cx="523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 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95" name="Rectangle 88"/>
          <p:cNvSpPr>
            <a:spLocks noChangeArrowheads="1"/>
          </p:cNvSpPr>
          <p:nvPr/>
        </p:nvSpPr>
        <p:spPr bwMode="auto">
          <a:xfrm>
            <a:off x="7140575" y="3786188"/>
            <a:ext cx="20955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Apoio na Contratação</a:t>
            </a:r>
          </a:p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 de Serviços Contábeis</a:t>
            </a:r>
          </a:p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 e Jurídicos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96" name="Text Box 89"/>
          <p:cNvSpPr txBox="1">
            <a:spLocks noChangeArrowheads="1"/>
          </p:cNvSpPr>
          <p:nvPr/>
        </p:nvSpPr>
        <p:spPr bwMode="auto">
          <a:xfrm>
            <a:off x="1423988" y="1268760"/>
            <a:ext cx="5891212" cy="38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marL="190500" lvl="1" algn="ctr" eaLnBrk="0" hangingPunct="0">
              <a:spcAft>
                <a:spcPts val="1400"/>
              </a:spcAft>
            </a:pPr>
            <a:r>
              <a:rPr lang="pt-BR" sz="1900" b="1" dirty="0">
                <a:solidFill>
                  <a:schemeClr val="tx2"/>
                </a:solidFill>
                <a:latin typeface="Times New Roman" pitchFamily="18" charset="0"/>
              </a:rPr>
              <a:t>Evolução do Apoio ao Empreendedor</a:t>
            </a:r>
          </a:p>
        </p:txBody>
      </p:sp>
      <p:sp>
        <p:nvSpPr>
          <p:cNvPr id="297" name="AutoShape 90"/>
          <p:cNvSpPr>
            <a:spLocks noChangeArrowheads="1"/>
          </p:cNvSpPr>
          <p:nvPr/>
        </p:nvSpPr>
        <p:spPr bwMode="auto">
          <a:xfrm>
            <a:off x="33338" y="1970088"/>
            <a:ext cx="2014537" cy="892175"/>
          </a:xfrm>
          <a:prstGeom prst="chevron">
            <a:avLst>
              <a:gd name="adj" fmla="val 56450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miter lim="800000"/>
            <a:headEnd/>
            <a:tailEnd/>
          </a:ln>
          <a:effectLst>
            <a:outerShdw blurRad="50800" dist="50800" dir="5400000" algn="ctr" rotWithShape="0">
              <a:schemeClr val="accent1">
                <a:lumMod val="40000"/>
                <a:lumOff val="60000"/>
              </a:schemeClr>
            </a:outerShdw>
          </a:effectLst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none" lIns="91434" tIns="45717" rIns="91434" bIns="45717" anchor="ctr">
            <a:flatTx/>
          </a:bodyPr>
          <a:lstStyle/>
          <a:p>
            <a:pPr algn="ctr" eaLnBrk="0" hangingPunct="0"/>
            <a:endParaRPr lang="pt-BR" sz="1400">
              <a:solidFill>
                <a:schemeClr val="tx2"/>
              </a:solidFill>
            </a:endParaRPr>
          </a:p>
        </p:txBody>
      </p:sp>
      <p:sp>
        <p:nvSpPr>
          <p:cNvPr id="298" name="AutoShape 91"/>
          <p:cNvSpPr>
            <a:spLocks noChangeArrowheads="1"/>
          </p:cNvSpPr>
          <p:nvPr/>
        </p:nvSpPr>
        <p:spPr bwMode="auto">
          <a:xfrm>
            <a:off x="1758950" y="1970088"/>
            <a:ext cx="2093913" cy="892175"/>
          </a:xfrm>
          <a:prstGeom prst="chevron">
            <a:avLst>
              <a:gd name="adj" fmla="val 58674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miter lim="800000"/>
            <a:headEnd/>
            <a:tailEnd/>
          </a:ln>
          <a:effectLst>
            <a:outerShdw blurRad="50800" dist="50800" dir="5400000" algn="ctr" rotWithShape="0">
              <a:schemeClr val="accent1">
                <a:lumMod val="40000"/>
                <a:lumOff val="60000"/>
              </a:schemeClr>
            </a:outerShdw>
          </a:effectLst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none" lIns="91434" tIns="45717" rIns="91434" bIns="45717" anchor="ctr">
            <a:flatTx/>
          </a:bodyPr>
          <a:lstStyle/>
          <a:p>
            <a:pPr algn="ctr" eaLnBrk="0" hangingPunct="0"/>
            <a:endParaRPr lang="pt-BR" sz="1400">
              <a:solidFill>
                <a:schemeClr val="tx2"/>
              </a:solidFill>
            </a:endParaRPr>
          </a:p>
        </p:txBody>
      </p:sp>
      <p:sp>
        <p:nvSpPr>
          <p:cNvPr id="299" name="AutoShape 92"/>
          <p:cNvSpPr>
            <a:spLocks noChangeArrowheads="1"/>
          </p:cNvSpPr>
          <p:nvPr/>
        </p:nvSpPr>
        <p:spPr bwMode="auto">
          <a:xfrm>
            <a:off x="3511550" y="1970088"/>
            <a:ext cx="2093913" cy="892175"/>
          </a:xfrm>
          <a:prstGeom prst="chevron">
            <a:avLst>
              <a:gd name="adj" fmla="val 58674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miter lim="800000"/>
            <a:headEnd/>
            <a:tailEnd/>
          </a:ln>
          <a:effectLst>
            <a:outerShdw blurRad="50800" dist="50800" dir="5400000" algn="ctr" rotWithShape="0">
              <a:schemeClr val="accent1">
                <a:lumMod val="40000"/>
                <a:lumOff val="60000"/>
              </a:schemeClr>
            </a:outerShdw>
          </a:effectLst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none" lIns="91434" tIns="45717" rIns="91434" bIns="45717" anchor="ctr">
            <a:flatTx/>
          </a:bodyPr>
          <a:lstStyle/>
          <a:p>
            <a:pPr algn="ctr" eaLnBrk="0" hangingPunct="0"/>
            <a:endParaRPr lang="pt-BR" sz="1400">
              <a:solidFill>
                <a:schemeClr val="tx2"/>
              </a:solidFill>
            </a:endParaRPr>
          </a:p>
        </p:txBody>
      </p:sp>
      <p:sp>
        <p:nvSpPr>
          <p:cNvPr id="300" name="AutoShape 93"/>
          <p:cNvSpPr>
            <a:spLocks noChangeArrowheads="1"/>
          </p:cNvSpPr>
          <p:nvPr/>
        </p:nvSpPr>
        <p:spPr bwMode="auto">
          <a:xfrm>
            <a:off x="5221288" y="1970088"/>
            <a:ext cx="2093912" cy="892175"/>
          </a:xfrm>
          <a:prstGeom prst="chevron">
            <a:avLst>
              <a:gd name="adj" fmla="val 58674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miter lim="800000"/>
            <a:headEnd/>
            <a:tailEnd/>
          </a:ln>
          <a:effectLst>
            <a:outerShdw blurRad="50800" dist="50800" dir="5400000" algn="ctr" rotWithShape="0">
              <a:schemeClr val="accent1">
                <a:lumMod val="40000"/>
                <a:lumOff val="60000"/>
              </a:schemeClr>
            </a:outerShdw>
          </a:effectLst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none" lIns="91434" tIns="45717" rIns="91434" bIns="45717" anchor="ctr">
            <a:flatTx/>
          </a:bodyPr>
          <a:lstStyle/>
          <a:p>
            <a:pPr algn="ctr" eaLnBrk="0" hangingPunct="0"/>
            <a:endParaRPr lang="pt-BR" sz="1400">
              <a:solidFill>
                <a:schemeClr val="tx2"/>
              </a:solidFill>
            </a:endParaRPr>
          </a:p>
        </p:txBody>
      </p:sp>
      <p:sp>
        <p:nvSpPr>
          <p:cNvPr id="301" name="AutoShape 94"/>
          <p:cNvSpPr>
            <a:spLocks noChangeArrowheads="1"/>
          </p:cNvSpPr>
          <p:nvPr/>
        </p:nvSpPr>
        <p:spPr bwMode="auto">
          <a:xfrm>
            <a:off x="6904038" y="1970088"/>
            <a:ext cx="2093912" cy="892175"/>
          </a:xfrm>
          <a:prstGeom prst="chevron">
            <a:avLst>
              <a:gd name="adj" fmla="val 58674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miter lim="800000"/>
            <a:headEnd/>
            <a:tailEnd/>
          </a:ln>
          <a:effectLst>
            <a:outerShdw blurRad="50800" dist="50800" dir="5400000" algn="ctr" rotWithShape="0">
              <a:schemeClr val="accent1">
                <a:lumMod val="40000"/>
                <a:lumOff val="60000"/>
              </a:schemeClr>
            </a:outerShdw>
          </a:effectLst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none" lIns="91434" tIns="45717" rIns="91434" bIns="45717" anchor="ctr">
            <a:flatTx/>
          </a:bodyPr>
          <a:lstStyle/>
          <a:p>
            <a:pPr algn="ctr" eaLnBrk="0" hangingPunct="0"/>
            <a:endParaRPr lang="pt-BR" sz="1400">
              <a:solidFill>
                <a:schemeClr val="tx2"/>
              </a:solidFill>
            </a:endParaRPr>
          </a:p>
        </p:txBody>
      </p:sp>
      <p:sp>
        <p:nvSpPr>
          <p:cNvPr id="302" name="Text Box 95"/>
          <p:cNvSpPr txBox="1">
            <a:spLocks noChangeArrowheads="1"/>
          </p:cNvSpPr>
          <p:nvPr/>
        </p:nvSpPr>
        <p:spPr bwMode="auto">
          <a:xfrm>
            <a:off x="292100" y="2205038"/>
            <a:ext cx="154305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eaLnBrk="0" hangingPunct="0"/>
            <a:r>
              <a:rPr lang="pt-BR" sz="1700" dirty="0" smtClean="0">
                <a:solidFill>
                  <a:schemeClr val="tx2"/>
                </a:solidFill>
              </a:rPr>
              <a:t>Infraestrutura</a:t>
            </a:r>
            <a:endParaRPr lang="pt-BR" sz="1700" dirty="0">
              <a:solidFill>
                <a:schemeClr val="tx2"/>
              </a:solidFill>
            </a:endParaRPr>
          </a:p>
        </p:txBody>
      </p:sp>
      <p:sp>
        <p:nvSpPr>
          <p:cNvPr id="303" name="Text Box 96"/>
          <p:cNvSpPr txBox="1">
            <a:spLocks noChangeArrowheads="1"/>
          </p:cNvSpPr>
          <p:nvPr/>
        </p:nvSpPr>
        <p:spPr bwMode="auto">
          <a:xfrm>
            <a:off x="2322513" y="2108200"/>
            <a:ext cx="10128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eaLnBrk="0" hangingPunct="0"/>
            <a:r>
              <a:rPr lang="pt-BR" sz="1700">
                <a:solidFill>
                  <a:schemeClr val="tx2"/>
                </a:solidFill>
              </a:rPr>
              <a:t>Serviços</a:t>
            </a:r>
          </a:p>
          <a:p>
            <a:pPr eaLnBrk="0" hangingPunct="0"/>
            <a:r>
              <a:rPr lang="pt-BR" sz="1700">
                <a:solidFill>
                  <a:schemeClr val="tx2"/>
                </a:solidFill>
              </a:rPr>
              <a:t>Básicos</a:t>
            </a:r>
          </a:p>
        </p:txBody>
      </p:sp>
      <p:sp>
        <p:nvSpPr>
          <p:cNvPr id="304" name="Text Box 97"/>
          <p:cNvSpPr txBox="1">
            <a:spLocks noChangeArrowheads="1"/>
          </p:cNvSpPr>
          <p:nvPr/>
        </p:nvSpPr>
        <p:spPr bwMode="auto">
          <a:xfrm>
            <a:off x="3933825" y="2193925"/>
            <a:ext cx="126523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eaLnBrk="0" hangingPunct="0"/>
            <a:r>
              <a:rPr lang="pt-BR" sz="1700">
                <a:solidFill>
                  <a:schemeClr val="tx2"/>
                </a:solidFill>
              </a:rPr>
              <a:t>Networking</a:t>
            </a:r>
          </a:p>
        </p:txBody>
      </p:sp>
      <p:sp>
        <p:nvSpPr>
          <p:cNvPr id="305" name="Text Box 98"/>
          <p:cNvSpPr txBox="1">
            <a:spLocks noChangeArrowheads="1"/>
          </p:cNvSpPr>
          <p:nvPr/>
        </p:nvSpPr>
        <p:spPr bwMode="auto">
          <a:xfrm>
            <a:off x="5694363" y="2108200"/>
            <a:ext cx="12414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eaLnBrk="0" hangingPunct="0"/>
            <a:r>
              <a:rPr lang="pt-BR" sz="1700">
                <a:solidFill>
                  <a:schemeClr val="tx2"/>
                </a:solidFill>
              </a:rPr>
              <a:t>Assessoria</a:t>
            </a:r>
          </a:p>
          <a:p>
            <a:pPr eaLnBrk="0" hangingPunct="0"/>
            <a:r>
              <a:rPr lang="pt-BR" sz="1700">
                <a:solidFill>
                  <a:schemeClr val="tx2"/>
                </a:solidFill>
              </a:rPr>
              <a:t>Negócios</a:t>
            </a:r>
          </a:p>
        </p:txBody>
      </p:sp>
      <p:sp>
        <p:nvSpPr>
          <p:cNvPr id="306" name="Text Box 99"/>
          <p:cNvSpPr txBox="1">
            <a:spLocks noChangeArrowheads="1"/>
          </p:cNvSpPr>
          <p:nvPr/>
        </p:nvSpPr>
        <p:spPr bwMode="auto">
          <a:xfrm>
            <a:off x="7388225" y="2125663"/>
            <a:ext cx="12303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eaLnBrk="0" hangingPunct="0"/>
            <a:r>
              <a:rPr lang="pt-BR" sz="1700">
                <a:solidFill>
                  <a:schemeClr val="tx2"/>
                </a:solidFill>
              </a:rPr>
              <a:t>Serviços</a:t>
            </a:r>
          </a:p>
          <a:p>
            <a:pPr eaLnBrk="0" hangingPunct="0"/>
            <a:r>
              <a:rPr lang="pt-BR" sz="1700">
                <a:solidFill>
                  <a:schemeClr val="tx2"/>
                </a:solidFill>
              </a:rPr>
              <a:t> Adicionais</a:t>
            </a:r>
          </a:p>
        </p:txBody>
      </p:sp>
      <p:sp>
        <p:nvSpPr>
          <p:cNvPr id="307" name="Rectangle 100"/>
          <p:cNvSpPr>
            <a:spLocks noChangeArrowheads="1"/>
          </p:cNvSpPr>
          <p:nvPr/>
        </p:nvSpPr>
        <p:spPr bwMode="auto">
          <a:xfrm>
            <a:off x="73025" y="3508375"/>
            <a:ext cx="523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 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08" name="Rectangle 101"/>
          <p:cNvSpPr>
            <a:spLocks noChangeArrowheads="1"/>
          </p:cNvSpPr>
          <p:nvPr/>
        </p:nvSpPr>
        <p:spPr bwMode="auto">
          <a:xfrm>
            <a:off x="476250" y="3546475"/>
            <a:ext cx="15430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Salas Individuais</a:t>
            </a:r>
          </a:p>
        </p:txBody>
      </p:sp>
      <p:sp>
        <p:nvSpPr>
          <p:cNvPr id="309" name="Rectangle 102"/>
          <p:cNvSpPr>
            <a:spLocks noChangeArrowheads="1"/>
          </p:cNvSpPr>
          <p:nvPr/>
        </p:nvSpPr>
        <p:spPr bwMode="auto">
          <a:xfrm>
            <a:off x="233363" y="3511550"/>
            <a:ext cx="10740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10" name="Rectangle 103"/>
          <p:cNvSpPr>
            <a:spLocks noChangeArrowheads="1"/>
          </p:cNvSpPr>
          <p:nvPr/>
        </p:nvSpPr>
        <p:spPr bwMode="auto">
          <a:xfrm>
            <a:off x="1981200" y="4151313"/>
            <a:ext cx="10740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11" name="Rectangle 104"/>
          <p:cNvSpPr>
            <a:spLocks noChangeArrowheads="1"/>
          </p:cNvSpPr>
          <p:nvPr/>
        </p:nvSpPr>
        <p:spPr bwMode="auto">
          <a:xfrm>
            <a:off x="2044700" y="4148138"/>
            <a:ext cx="523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 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12" name="Rectangle 105"/>
          <p:cNvSpPr>
            <a:spLocks noChangeArrowheads="1"/>
          </p:cNvSpPr>
          <p:nvPr/>
        </p:nvSpPr>
        <p:spPr bwMode="auto">
          <a:xfrm>
            <a:off x="2182813" y="4148138"/>
            <a:ext cx="148598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chemeClr val="tx2"/>
                </a:solidFill>
              </a:rPr>
              <a:t>Estacionamento</a:t>
            </a:r>
            <a:endParaRPr lang="pt-BR" sz="1500" b="1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Esperados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Bef>
                <a:spcPts val="0"/>
              </a:spcBef>
            </a:pPr>
            <a:r>
              <a:rPr lang="pt-BR" sz="2400" dirty="0" smtClean="0"/>
              <a:t>A incubadora deve trazer resultados positivos para todos os envolvidos (instituições parceiras, empresas incubadas e comunidade):</a:t>
            </a:r>
          </a:p>
          <a:p>
            <a:pPr algn="just">
              <a:spcBef>
                <a:spcPts val="0"/>
              </a:spcBef>
            </a:pPr>
            <a:r>
              <a:rPr lang="pt-BR" sz="2400" dirty="0" smtClean="0"/>
              <a:t>Aumento da taxa de sobrevivência das empresas de pequeno porte  e criação de empresas mais competitivas;</a:t>
            </a:r>
          </a:p>
          <a:p>
            <a:pPr>
              <a:spcBef>
                <a:spcPts val="0"/>
              </a:spcBef>
            </a:pPr>
            <a:r>
              <a:rPr lang="pt-BR" sz="2400" dirty="0" smtClean="0"/>
              <a:t>Apoio ao desenvolvimento local e regional e geração de emprego e renda;</a:t>
            </a:r>
          </a:p>
          <a:p>
            <a:pPr>
              <a:spcBef>
                <a:spcPts val="0"/>
              </a:spcBef>
            </a:pPr>
            <a:r>
              <a:rPr lang="pt-BR" sz="2400" dirty="0" smtClean="0"/>
              <a:t>Geração de produtos, processos e serviços decorrentes da adoção de novas tecnologias;</a:t>
            </a:r>
          </a:p>
          <a:p>
            <a:pPr>
              <a:spcBef>
                <a:spcPts val="0"/>
              </a:spcBef>
            </a:pPr>
            <a:r>
              <a:rPr lang="pt-BR" sz="2400" dirty="0" smtClean="0"/>
              <a:t>Transferência do conhecimento das universidades para o setor produtivo;</a:t>
            </a:r>
          </a:p>
          <a:p>
            <a:pPr>
              <a:spcBef>
                <a:spcPts val="0"/>
              </a:spcBef>
            </a:pPr>
            <a:r>
              <a:rPr lang="pt-BR" sz="2400" dirty="0" smtClean="0"/>
              <a:t>Possibilidade de </a:t>
            </a:r>
            <a:r>
              <a:rPr lang="pt-BR" sz="2400" dirty="0" err="1" smtClean="0"/>
              <a:t>autosustentação</a:t>
            </a:r>
            <a:r>
              <a:rPr lang="pt-BR" sz="2400" dirty="0" smtClean="0"/>
              <a:t> de incubadora.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52B398-C09B-1648-8C15-F3D0E3275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Panorama das incubadoras brasileiras</a:t>
            </a:r>
            <a:r>
              <a:rPr lang="pt-BR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pt-BR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pt-BR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(2019)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9A36468-6229-6840-B570-7BB459357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556792"/>
            <a:ext cx="8028384" cy="213067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04837E-8F49-3C44-9E61-BAF4C9278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676" y="3863817"/>
            <a:ext cx="6228184" cy="2491274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07504" y="6453336"/>
            <a:ext cx="19956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/>
              <a:t>Fonte: ANPROTEC (2019)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86977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Perfil das empresas incubadas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107504" y="6453336"/>
            <a:ext cx="19956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/>
              <a:t>Fonte: ANPROTEC (2019)</a:t>
            </a:r>
            <a:endParaRPr lang="pt-BR" sz="12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348880"/>
            <a:ext cx="4032448" cy="251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Perfil das empresas incubadas</a:t>
            </a: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A841DEE-788F-1340-A838-3D285FC4D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424121"/>
            <a:ext cx="6723671" cy="4383427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07504" y="6453336"/>
            <a:ext cx="19956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/>
              <a:t>Fonte: ANPROTEC (2019)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29025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55F7EA2-5CFD-6D4A-B3F7-303E7FC5E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5" y="1601668"/>
            <a:ext cx="5562217" cy="174420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AB7165C-F2B6-F649-B18A-0245844F7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3" y="3645024"/>
            <a:ext cx="5497529" cy="184080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63215E5-E9BD-6542-840C-36A8ABB03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1571814"/>
            <a:ext cx="3384376" cy="177405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1991F28-2DDA-174C-B027-E2346644C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1" y="3624108"/>
            <a:ext cx="3384376" cy="1701676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907704" y="197768"/>
            <a:ext cx="6552728" cy="1215008"/>
          </a:xfrm>
        </p:spPr>
        <p:txBody>
          <a:bodyPr/>
          <a:lstStyle/>
          <a:p>
            <a:r>
              <a:rPr lang="pt-BR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Perfil das empresas incubadas</a:t>
            </a:r>
          </a:p>
        </p:txBody>
      </p:sp>
      <p:sp>
        <p:nvSpPr>
          <p:cNvPr id="7" name="Retângulo 6"/>
          <p:cNvSpPr/>
          <p:nvPr/>
        </p:nvSpPr>
        <p:spPr>
          <a:xfrm>
            <a:off x="107504" y="6453336"/>
            <a:ext cx="19956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/>
              <a:t>Fonte: ANPROTEC (2019)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76823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Aceleradoras de Empresas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Incubadoras diferenciadas</a:t>
            </a:r>
          </a:p>
          <a:p>
            <a:pPr lvl="1"/>
            <a:r>
              <a:rPr lang="pt-BR" dirty="0" smtClean="0"/>
              <a:t>Forma de seleção de empresas</a:t>
            </a:r>
          </a:p>
          <a:p>
            <a:pPr lvl="1"/>
            <a:r>
              <a:rPr lang="pt-BR" dirty="0" smtClean="0"/>
              <a:t>Tempo de aceleração</a:t>
            </a:r>
          </a:p>
          <a:p>
            <a:pPr lvl="1"/>
            <a:r>
              <a:rPr lang="pt-BR" dirty="0" smtClean="0"/>
              <a:t>Recursos para apoio a empresas</a:t>
            </a:r>
          </a:p>
          <a:p>
            <a:pPr lvl="1"/>
            <a:endParaRPr lang="pt-BR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149080"/>
            <a:ext cx="337951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4488" y="4149080"/>
            <a:ext cx="3406291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ço Reservado para Conteúdo 2"/>
          <p:cNvSpPr txBox="1">
            <a:spLocks/>
          </p:cNvSpPr>
          <p:nvPr/>
        </p:nvSpPr>
        <p:spPr bwMode="auto">
          <a:xfrm>
            <a:off x="1979712" y="3609020"/>
            <a:ext cx="187220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056F2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pt-BR" smtClean="0">
                <a:hlinkClick r:id="rId4"/>
              </a:rPr>
              <a:t>Futurebox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1640" y="2564904"/>
            <a:ext cx="6552728" cy="1215008"/>
          </a:xfrm>
        </p:spPr>
        <p:txBody>
          <a:bodyPr/>
          <a:lstStyle/>
          <a:p>
            <a:r>
              <a:rPr lang="pt-BR" dirty="0" smtClean="0"/>
              <a:t>Parte I – Sistemas e Habitats de Inovação 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459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932681" y="566192"/>
            <a:ext cx="8031807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b="1" dirty="0" smtClean="0">
                <a:cs typeface="Times New Roman" pitchFamily="18" charset="0"/>
              </a:rPr>
              <a:t>A evolução dos Parques Tecnológicos </a:t>
            </a:r>
            <a:r>
              <a:rPr lang="pt-BR" b="1" dirty="0" smtClean="0"/>
              <a:t/>
            </a:r>
            <a:br>
              <a:rPr lang="pt-BR" b="1" dirty="0" smtClean="0"/>
            </a:br>
            <a:endParaRPr lang="pt-BR" dirty="0" smtClean="0"/>
          </a:p>
        </p:txBody>
      </p:sp>
      <p:graphicFrame>
        <p:nvGraphicFramePr>
          <p:cNvPr id="21542" name="Group 38"/>
          <p:cNvGraphicFramePr>
            <a:graphicFrameLocks noGrp="1"/>
          </p:cNvGraphicFramePr>
          <p:nvPr/>
        </p:nvGraphicFramePr>
        <p:xfrm>
          <a:off x="179512" y="1500188"/>
          <a:ext cx="8388350" cy="5004753"/>
        </p:xfrm>
        <a:graphic>
          <a:graphicData uri="http://schemas.openxmlformats.org/drawingml/2006/table">
            <a:tbl>
              <a:tblPr/>
              <a:tblGrid>
                <a:gridCol w="944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5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67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12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Período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Estrutura e Localização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Missão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Atores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7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Anos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60-70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Próximos de campus  universitários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Desenvolvimento da inovação industrial por meio  da interação entre o pesquisador acadêmico e tecnólogos e parceiros industriais.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Departamentos da Universidade e Laboratórios de P&amp;D.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Pesquisadores solo.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9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Anos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70-80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Fábricas abandonadas, incubadoras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Re-industrialização de velhas áreas abandonadas (indústrias químicas, metalúrgicas, etc)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Organizações do governo local, universidades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0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Depois dos Anos 90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Próximos a universidades, fábricas abandonadas locais específicos para empreendimento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Desenvolvimento da inovação dentro de empresas em uma área particular.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Universidades, governo local, governo central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5086" name="Rectangle 108"/>
          <p:cNvSpPr>
            <a:spLocks noChangeArrowheads="1"/>
          </p:cNvSpPr>
          <p:nvPr/>
        </p:nvSpPr>
        <p:spPr bwMode="auto">
          <a:xfrm>
            <a:off x="2987824" y="6551613"/>
            <a:ext cx="4359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_tradnl" sz="1400" dirty="0">
                <a:cs typeface="Times New Roman" pitchFamily="18" charset="0"/>
              </a:rPr>
              <a:t>Fonte: Adaptado a partir de Bigliardi et al. (2005, p.3)</a:t>
            </a:r>
            <a:endParaRPr lang="es-ES_tradnl" sz="1400" dirty="0"/>
          </a:p>
        </p:txBody>
      </p:sp>
    </p:spTree>
    <p:extLst>
      <p:ext uri="{BB962C8B-B14F-4D97-AF65-F5344CB8AC3E}">
        <p14:creationId xmlns:p14="http://schemas.microsoft.com/office/powerpoint/2010/main" val="1707983606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3140969"/>
            <a:ext cx="5134611" cy="3456384"/>
          </a:xfrm>
          <a:prstGeom prst="rect">
            <a:avLst/>
          </a:prstGeom>
          <a:noFill/>
        </p:spPr>
      </p:pic>
      <p:pic>
        <p:nvPicPr>
          <p:cNvPr id="5" name="Imagem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0827" y="188640"/>
            <a:ext cx="5115669" cy="3311252"/>
          </a:xfrm>
          <a:prstGeom prst="rect">
            <a:avLst/>
          </a:prstGeom>
          <a:noFill/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57200" y="917848"/>
            <a:ext cx="3394720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O mundo dos Parques Tecnológicos...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4716016" y="6577607"/>
            <a:ext cx="25936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400" dirty="0" smtClean="0"/>
              <a:t>Fonte: ANPROTEC (2008)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56497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71438"/>
            <a:ext cx="8929687" cy="1143000"/>
          </a:xfrm>
        </p:spPr>
        <p:txBody>
          <a:bodyPr/>
          <a:lstStyle/>
          <a:p>
            <a:r>
              <a:rPr lang="pt-BR" smtClean="0"/>
              <a:t>Características 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500063" y="1196975"/>
            <a:ext cx="8643937" cy="5454650"/>
          </a:xfrm>
        </p:spPr>
        <p:txBody>
          <a:bodyPr/>
          <a:lstStyle/>
          <a:p>
            <a:r>
              <a:rPr lang="pt-BR" sz="2400" dirty="0" smtClean="0"/>
              <a:t>Complexo industrial de base científico-tecnológica planejado, de caráter formal, concentrado e cooperativo, que agrega empresas cuja produção se baseia em pesquisa tecnológica desenvolvida em centros de P &amp; D instalados e/ou vinculados ao Parque;</a:t>
            </a:r>
          </a:p>
          <a:p>
            <a:endParaRPr lang="pt-BR" sz="800" dirty="0" smtClean="0"/>
          </a:p>
          <a:p>
            <a:r>
              <a:rPr lang="pt-BR" sz="2400" dirty="0" smtClean="0"/>
              <a:t>Empreendimento promotor da cultura da inovação, da competitividade, do aumento da capacidade empresarial fundamentado na transferência de conhecimento e tecnologia, com o objetivo de incrementar a produção de riqueza. </a:t>
            </a:r>
          </a:p>
          <a:p>
            <a:endParaRPr lang="pt-BR" sz="800" dirty="0" smtClean="0"/>
          </a:p>
          <a:p>
            <a:r>
              <a:rPr lang="pt-BR" sz="2400" dirty="0" smtClean="0"/>
              <a:t>Almeja o aumento da riqueza de sua comunidade pela promoção da cultura da inovação e da competitividade de suas empresas associadas e instituições C&amp;T; </a:t>
            </a:r>
          </a:p>
          <a:p>
            <a:r>
              <a:rPr lang="pt-BR" sz="1400" dirty="0" smtClean="0"/>
              <a:t>Fonte: Adaptado de ANPROTEC (2002), Figlioli (2007), IASP (2009) e UKSPA(2009)</a:t>
            </a:r>
            <a:r>
              <a:rPr lang="pt-BR" sz="2400" dirty="0" smtClean="0"/>
              <a:t>.</a:t>
            </a:r>
          </a:p>
          <a:p>
            <a:endParaRPr lang="pt-BR" sz="2400" dirty="0" smtClean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11"/>
          <p:cNvSpPr>
            <a:spLocks noGrp="1" noChangeArrowheads="1"/>
          </p:cNvSpPr>
          <p:nvPr>
            <p:ph idx="1"/>
          </p:nvPr>
        </p:nvSpPr>
        <p:spPr>
          <a:xfrm>
            <a:off x="500063" y="1718494"/>
            <a:ext cx="8643937" cy="4806850"/>
          </a:xfrm>
        </p:spPr>
        <p:txBody>
          <a:bodyPr/>
          <a:lstStyle/>
          <a:p>
            <a:r>
              <a:rPr lang="pt-BR" sz="2400" dirty="0" smtClean="0"/>
              <a:t>Empreendimentos imobiliários planejados de caráter formal e com perímetro delimitado para abrigar tanto mono como multi-setores industriais; </a:t>
            </a:r>
          </a:p>
          <a:p>
            <a:endParaRPr lang="pt-BR" sz="800" dirty="0" smtClean="0"/>
          </a:p>
          <a:p>
            <a:r>
              <a:rPr lang="pt-BR" sz="2400" dirty="0" smtClean="0"/>
              <a:t>Oferecem infraestruturas e serviços que intensificam a competitividade e a capacidade empresarial;</a:t>
            </a:r>
          </a:p>
          <a:p>
            <a:endParaRPr lang="pt-BR" sz="800" dirty="0" smtClean="0"/>
          </a:p>
          <a:p>
            <a:r>
              <a:rPr lang="pt-BR" sz="2400" dirty="0" smtClean="0"/>
              <a:t>Estimulam o fluxo de conhecimento e tecnologia entre universidades, instituições de P&amp;D, empresas e mercados; </a:t>
            </a:r>
          </a:p>
          <a:p>
            <a:endParaRPr lang="pt-BR" sz="800" dirty="0" smtClean="0"/>
          </a:p>
          <a:p>
            <a:r>
              <a:rPr lang="pt-BR" sz="2400" dirty="0" smtClean="0"/>
              <a:t>Facilitam a criação e o crescimento de negócios baseados em conhecimento por meio de mecanismos de incubação e processos de “</a:t>
            </a:r>
            <a:r>
              <a:rPr lang="pt-BR" sz="2400" i="1" dirty="0" smtClean="0"/>
              <a:t>spin-off”</a:t>
            </a:r>
            <a:r>
              <a:rPr lang="pt-BR" sz="2400" dirty="0" smtClean="0"/>
              <a:t> e suporte a </a:t>
            </a:r>
            <a:r>
              <a:rPr lang="pt-BR" sz="2400" i="1" dirty="0" smtClean="0"/>
              <a:t>startups</a:t>
            </a:r>
            <a:r>
              <a:rPr lang="pt-BR" sz="2400" dirty="0" smtClean="0"/>
              <a:t>;</a:t>
            </a:r>
          </a:p>
        </p:txBody>
      </p:sp>
      <p:sp>
        <p:nvSpPr>
          <p:cNvPr id="43012" name="Retângulo 5"/>
          <p:cNvSpPr>
            <a:spLocks noChangeArrowheads="1"/>
          </p:cNvSpPr>
          <p:nvPr/>
        </p:nvSpPr>
        <p:spPr bwMode="auto">
          <a:xfrm>
            <a:off x="467544" y="6581775"/>
            <a:ext cx="7000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200" dirty="0"/>
              <a:t>Fonte: Adaptado de ANPROTEC (2002), Figlioli (2007), IASP (2009) e UKSPA(2009).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2060104" y="350168"/>
            <a:ext cx="6552728" cy="1215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Características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Características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 smtClean="0"/>
              <a:t>Estrutura administrativa institucionalizada, gerenciada por profissionais especialistas;</a:t>
            </a:r>
          </a:p>
          <a:p>
            <a:r>
              <a:rPr lang="pt-BR" sz="2400" dirty="0" smtClean="0"/>
              <a:t>Função de gestão ativamente relacionada com a transferência de tecnologia e habilidades de negócios;</a:t>
            </a:r>
          </a:p>
          <a:p>
            <a:r>
              <a:rPr lang="pt-BR" sz="2400" dirty="0" smtClean="0"/>
              <a:t>Proporciona outros serviços de valor agregado e serviços de suporte juntamente com instalações e espaço de alta qualidade;</a:t>
            </a:r>
          </a:p>
          <a:p>
            <a:r>
              <a:rPr lang="pt-BR" sz="2400" dirty="0" smtClean="0"/>
              <a:t>Localizam-se próximos a concentrações de conhecimento;</a:t>
            </a:r>
          </a:p>
          <a:p>
            <a:r>
              <a:rPr lang="pt-BR" sz="2400" dirty="0" smtClean="0"/>
              <a:t>Atuam como instrumentos de desenvolvimento econômico local e regional;</a:t>
            </a:r>
          </a:p>
          <a:p>
            <a:r>
              <a:rPr lang="pt-BR" sz="2400" dirty="0" smtClean="0"/>
              <a:t>Reúne um conjunto de empresas de interesse de investidores de capital de risco.</a:t>
            </a:r>
          </a:p>
          <a:p>
            <a:endParaRPr lang="pt-BR" sz="2400" dirty="0"/>
          </a:p>
        </p:txBody>
      </p:sp>
      <p:sp>
        <p:nvSpPr>
          <p:cNvPr id="4" name="Retângulo 3"/>
          <p:cNvSpPr>
            <a:spLocks noChangeArrowheads="1"/>
          </p:cNvSpPr>
          <p:nvPr/>
        </p:nvSpPr>
        <p:spPr bwMode="auto">
          <a:xfrm>
            <a:off x="467544" y="6581775"/>
            <a:ext cx="7000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200" dirty="0"/>
              <a:t>Fonte: Adaptado de ANPROTEC (2002), Figlioli (2007), IASP (2009) e UKSPA(2009).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Infraestruturas físicas</a:t>
            </a:r>
            <a:endParaRPr lang="pt-BR" dirty="0"/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412776"/>
            <a:ext cx="5544616" cy="4890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4716016" y="6577607"/>
            <a:ext cx="25936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400" dirty="0" smtClean="0"/>
              <a:t>Fonte: FIGLIOLI (2007)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97855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7" descr="sophia_amade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5175"/>
            <a:ext cx="3989388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00013"/>
            <a:ext cx="7162800" cy="990601"/>
          </a:xfrm>
        </p:spPr>
        <p:txBody>
          <a:bodyPr/>
          <a:lstStyle/>
          <a:p>
            <a:pPr eaLnBrk="1" hangingPunct="1"/>
            <a:r>
              <a:rPr lang="pt-BR" sz="3600" smtClean="0"/>
              <a:t>França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91880" y="188913"/>
            <a:ext cx="5652120" cy="4419600"/>
          </a:xfrm>
        </p:spPr>
        <p:txBody>
          <a:bodyPr/>
          <a:lstStyle/>
          <a:p>
            <a:pPr algn="r" eaLnBrk="1" hangingPunct="1">
              <a:defRPr/>
            </a:pPr>
            <a:r>
              <a:rPr lang="pt-BR" sz="2800" dirty="0" smtClean="0"/>
              <a:t>Sophia Antipolis</a:t>
            </a:r>
          </a:p>
          <a:p>
            <a:pPr lvl="1" algn="r" eaLnBrk="1" hangingPunct="1">
              <a:defRPr/>
            </a:pPr>
            <a:r>
              <a:rPr lang="pt-BR" sz="2000" dirty="0" smtClean="0">
                <a:solidFill>
                  <a:schemeClr val="tx2">
                    <a:lumMod val="75000"/>
                  </a:schemeClr>
                </a:solidFill>
              </a:rPr>
              <a:t>Ocupa uma área de 2300 hectares</a:t>
            </a:r>
          </a:p>
          <a:p>
            <a:pPr lvl="1" algn="r" eaLnBrk="1" hangingPunct="1">
              <a:defRPr/>
            </a:pPr>
            <a:r>
              <a:rPr lang="pt-BR" sz="2000" dirty="0" smtClean="0">
                <a:solidFill>
                  <a:schemeClr val="tx2">
                    <a:lumMod val="75000"/>
                  </a:schemeClr>
                </a:solidFill>
              </a:rPr>
              <a:t>Abriga1260 empresas </a:t>
            </a:r>
          </a:p>
          <a:p>
            <a:pPr lvl="1" algn="r" eaLnBrk="1" hangingPunct="1">
              <a:buFontTx/>
              <a:buNone/>
              <a:defRPr/>
            </a:pPr>
            <a:r>
              <a:rPr lang="pt-BR" sz="2000" dirty="0" smtClean="0">
                <a:solidFill>
                  <a:schemeClr val="tx2">
                    <a:lumMod val="75000"/>
                  </a:schemeClr>
                </a:solidFill>
              </a:rPr>
              <a:t>que geram 25911 empregos diretos </a:t>
            </a:r>
          </a:p>
          <a:p>
            <a:pPr lvl="1" algn="r" eaLnBrk="1" hangingPunct="1">
              <a:defRPr/>
            </a:pPr>
            <a:r>
              <a:rPr lang="pt-BR" sz="2000" dirty="0" smtClean="0">
                <a:solidFill>
                  <a:schemeClr val="tx2">
                    <a:lumMod val="75000"/>
                  </a:schemeClr>
                </a:solidFill>
              </a:rPr>
              <a:t>Iniciado em 1969, com a criação da Associação.</a:t>
            </a:r>
          </a:p>
          <a:p>
            <a:pPr lvl="1" algn="r" eaLnBrk="1" hangingPunct="1">
              <a:defRPr/>
            </a:pPr>
            <a:r>
              <a:rPr lang="pt-BR" sz="2000" dirty="0" smtClean="0">
                <a:solidFill>
                  <a:schemeClr val="tx2">
                    <a:lumMod val="75000"/>
                  </a:schemeClr>
                </a:solidFill>
              </a:rPr>
              <a:t>A base tecnológica do parque está ligada aos laboratórios da École de Mines de Paris, a Universidade de Nice e o ISI- Instituto </a:t>
            </a:r>
          </a:p>
          <a:p>
            <a:pPr lvl="1" algn="r" eaLnBrk="1" hangingPunct="1">
              <a:buFontTx/>
              <a:buNone/>
              <a:defRPr/>
            </a:pPr>
            <a:r>
              <a:rPr lang="pt-BR" sz="2000" dirty="0" smtClean="0">
                <a:solidFill>
                  <a:schemeClr val="tx2">
                    <a:lumMod val="75000"/>
                  </a:schemeClr>
                </a:solidFill>
              </a:rPr>
              <a:t>Superior de Informática.</a:t>
            </a:r>
          </a:p>
        </p:txBody>
      </p:sp>
      <p:pic>
        <p:nvPicPr>
          <p:cNvPr id="63493" name="Picture 5" descr="5_allerga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838" y="3830463"/>
            <a:ext cx="4475162" cy="298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2226855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85813" y="71438"/>
            <a:ext cx="8358187" cy="1143000"/>
          </a:xfrm>
        </p:spPr>
        <p:txBody>
          <a:bodyPr/>
          <a:lstStyle/>
          <a:p>
            <a:pPr eaLnBrk="1" hangingPunct="1"/>
            <a:r>
              <a:rPr lang="pt-BR" sz="3600" smtClean="0"/>
              <a:t>Portugal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85813" y="1214438"/>
            <a:ext cx="8358187" cy="5454650"/>
          </a:xfrm>
        </p:spPr>
        <p:txBody>
          <a:bodyPr/>
          <a:lstStyle/>
          <a:p>
            <a:pPr eaLnBrk="1" hangingPunct="1"/>
            <a:r>
              <a:rPr lang="pt-BR" smtClean="0"/>
              <a:t>Taguspark</a:t>
            </a:r>
          </a:p>
        </p:txBody>
      </p:sp>
      <p:pic>
        <p:nvPicPr>
          <p:cNvPr id="64516" name="Picture 5" descr="bcp_15_8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200" y="3317875"/>
            <a:ext cx="50038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7" descr="isq_0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60575"/>
            <a:ext cx="4284663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8" name="Rectangle 8"/>
          <p:cNvSpPr>
            <a:spLocks noChangeArrowheads="1"/>
          </p:cNvSpPr>
          <p:nvPr/>
        </p:nvSpPr>
        <p:spPr bwMode="auto">
          <a:xfrm>
            <a:off x="5003800" y="941388"/>
            <a:ext cx="3960813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20000"/>
              </a:spcBef>
              <a:buFontTx/>
              <a:buChar char="-"/>
            </a:pPr>
            <a:r>
              <a:rPr lang="pt-BR" sz="2000"/>
              <a:t>Área de 111 hectares</a:t>
            </a:r>
            <a:r>
              <a:rPr lang="en-US" sz="2000"/>
              <a:t> </a:t>
            </a:r>
          </a:p>
          <a:p>
            <a:pPr>
              <a:spcBef>
                <a:spcPct val="20000"/>
              </a:spcBef>
              <a:buFontTx/>
              <a:buChar char="-"/>
            </a:pPr>
            <a:r>
              <a:rPr lang="en-US" sz="2000"/>
              <a:t>Lançado em 1995</a:t>
            </a:r>
          </a:p>
          <a:p>
            <a:pPr>
              <a:spcBef>
                <a:spcPct val="20000"/>
              </a:spcBef>
              <a:buFontTx/>
              <a:buChar char="-"/>
            </a:pPr>
            <a:r>
              <a:rPr lang="en-US" sz="2000"/>
              <a:t>Setores prioritários: </a:t>
            </a:r>
            <a:r>
              <a:rPr lang="pt-BR" sz="2000"/>
              <a:t>ao setor.de telecomunicação, eletrônica e tecnologias da informação</a:t>
            </a:r>
            <a:r>
              <a:rPr lang="en-US" sz="2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4662269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85813" y="71438"/>
            <a:ext cx="8358187" cy="1143000"/>
          </a:xfrm>
        </p:spPr>
        <p:txBody>
          <a:bodyPr/>
          <a:lstStyle/>
          <a:p>
            <a:pPr eaLnBrk="1" hangingPunct="1"/>
            <a:r>
              <a:rPr lang="pt-BR" sz="3600" smtClean="0"/>
              <a:t>Espanha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96963"/>
            <a:ext cx="7162800" cy="4419600"/>
          </a:xfrm>
        </p:spPr>
        <p:txBody>
          <a:bodyPr/>
          <a:lstStyle/>
          <a:p>
            <a:pPr eaLnBrk="1" hangingPunct="1"/>
            <a:r>
              <a:rPr lang="pt-BR" sz="2800" dirty="0" smtClean="0"/>
              <a:t>Parque Tecnológico de </a:t>
            </a:r>
            <a:r>
              <a:rPr lang="pt-BR" sz="2800" dirty="0" err="1" smtClean="0"/>
              <a:t>Andalucia</a:t>
            </a:r>
            <a:r>
              <a:rPr lang="en-US" sz="2800" dirty="0" smtClean="0"/>
              <a:t> </a:t>
            </a:r>
            <a:endParaRPr lang="pt-BR" sz="2800" dirty="0" smtClean="0"/>
          </a:p>
        </p:txBody>
      </p:sp>
      <p:sp>
        <p:nvSpPr>
          <p:cNvPr id="65540" name="Text Box 5"/>
          <p:cNvSpPr txBox="1">
            <a:spLocks noChangeArrowheads="1"/>
          </p:cNvSpPr>
          <p:nvPr/>
        </p:nvSpPr>
        <p:spPr bwMode="auto">
          <a:xfrm>
            <a:off x="2987675" y="4437112"/>
            <a:ext cx="6049963" cy="192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pt-BR" dirty="0"/>
              <a:t>Área de aproximadamente 1,9 milhões de metros quadrados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pt-BR" dirty="0"/>
              <a:t>Concebido em 1988.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pt-BR" dirty="0"/>
              <a:t> O setor mais desenvolvido: telecomunicações, mas não há restrições (deve existir atividades de P&amp;D).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pt-BR" dirty="0"/>
              <a:t> Cerca de 300 empresas instaladas, que geram por volta de 4.500 empregos</a:t>
            </a:r>
            <a:r>
              <a:rPr lang="en-US" dirty="0"/>
              <a:t> </a:t>
            </a:r>
            <a:endParaRPr lang="pt-BR" dirty="0"/>
          </a:p>
        </p:txBody>
      </p:sp>
      <p:pic>
        <p:nvPicPr>
          <p:cNvPr id="65541" name="Picture 7" descr="5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36838"/>
            <a:ext cx="2986088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9" descr="5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1700213"/>
            <a:ext cx="52927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9731870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52538"/>
            <a:ext cx="5429250" cy="560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itle 1"/>
          <p:cNvSpPr>
            <a:spLocks noGrp="1"/>
          </p:cNvSpPr>
          <p:nvPr>
            <p:ph type="title"/>
          </p:nvPr>
        </p:nvSpPr>
        <p:spPr>
          <a:xfrm>
            <a:off x="1835696" y="188912"/>
            <a:ext cx="7308304" cy="1079847"/>
          </a:xfrm>
        </p:spPr>
        <p:txBody>
          <a:bodyPr>
            <a:normAutofit/>
          </a:bodyPr>
          <a:lstStyle/>
          <a:p>
            <a:r>
              <a:rPr lang="pt-BR" sz="3200" dirty="0" smtClean="0"/>
              <a:t>Exemplo de modelo urbanístico </a:t>
            </a:r>
            <a:br>
              <a:rPr lang="pt-BR" sz="3200" dirty="0" smtClean="0"/>
            </a:br>
            <a:r>
              <a:rPr lang="pt-BR" sz="3200" dirty="0" smtClean="0"/>
              <a:t>Parque tecnológico de </a:t>
            </a:r>
            <a:r>
              <a:rPr lang="pt-BR" sz="3200" dirty="0" err="1" smtClean="0"/>
              <a:t>Andalucia</a:t>
            </a:r>
            <a:endParaRPr lang="en-US" sz="3200" dirty="0" smtClean="0"/>
          </a:p>
        </p:txBody>
      </p:sp>
      <p:sp>
        <p:nvSpPr>
          <p:cNvPr id="59396" name="CaixaDeTexto 4"/>
          <p:cNvSpPr txBox="1">
            <a:spLocks noChangeArrowheads="1"/>
          </p:cNvSpPr>
          <p:nvPr/>
        </p:nvSpPr>
        <p:spPr bwMode="auto">
          <a:xfrm>
            <a:off x="1571625" y="1571625"/>
            <a:ext cx="2214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Área  de ampliação do parque</a:t>
            </a:r>
          </a:p>
        </p:txBody>
      </p:sp>
      <p:sp>
        <p:nvSpPr>
          <p:cNvPr id="59397" name="CaixaDeTexto 5"/>
          <p:cNvSpPr txBox="1">
            <a:spLocks noChangeArrowheads="1"/>
          </p:cNvSpPr>
          <p:nvPr/>
        </p:nvSpPr>
        <p:spPr bwMode="auto">
          <a:xfrm>
            <a:off x="5500688" y="3286125"/>
            <a:ext cx="2643187" cy="3046413"/>
          </a:xfrm>
          <a:prstGeom prst="rect">
            <a:avLst/>
          </a:prstGeom>
          <a:solidFill>
            <a:srgbClr val="92D050">
              <a:alpha val="2392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Sede da Organização Gestora do Parque</a:t>
            </a:r>
          </a:p>
          <a:p>
            <a:endParaRPr lang="pt-BR"/>
          </a:p>
          <a:p>
            <a:r>
              <a:rPr lang="pt-BR"/>
              <a:t>Centros Tecnológicos</a:t>
            </a:r>
          </a:p>
          <a:p>
            <a:endParaRPr lang="pt-BR"/>
          </a:p>
          <a:p>
            <a:r>
              <a:rPr lang="pt-BR"/>
              <a:t>Empresas em plantas individuais</a:t>
            </a:r>
          </a:p>
          <a:p>
            <a:endParaRPr lang="pt-BR"/>
          </a:p>
          <a:p>
            <a:r>
              <a:rPr lang="pt-BR"/>
              <a:t>Centros Empresariais</a:t>
            </a:r>
          </a:p>
          <a:p>
            <a:endParaRPr lang="pt-BR"/>
          </a:p>
          <a:p>
            <a:r>
              <a:rPr lang="pt-BR"/>
              <a:t>Incubadoras</a:t>
            </a:r>
          </a:p>
          <a:p>
            <a:endParaRPr lang="pt-BR"/>
          </a:p>
        </p:txBody>
      </p:sp>
      <p:sp>
        <p:nvSpPr>
          <p:cNvPr id="57" name="Elipse 56"/>
          <p:cNvSpPr/>
          <p:nvPr/>
        </p:nvSpPr>
        <p:spPr>
          <a:xfrm rot="1307990">
            <a:off x="2836863" y="4171950"/>
            <a:ext cx="549275" cy="3333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58" name="Elipse 57"/>
          <p:cNvSpPr/>
          <p:nvPr/>
        </p:nvSpPr>
        <p:spPr>
          <a:xfrm rot="20342541">
            <a:off x="3779838" y="5851525"/>
            <a:ext cx="1674812" cy="622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59" name="Elipse 58"/>
          <p:cNvSpPr/>
          <p:nvPr/>
        </p:nvSpPr>
        <p:spPr>
          <a:xfrm rot="5010528">
            <a:off x="651669" y="4593432"/>
            <a:ext cx="752475" cy="566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60" name="Elipse 59"/>
          <p:cNvSpPr/>
          <p:nvPr/>
        </p:nvSpPr>
        <p:spPr>
          <a:xfrm rot="1652646">
            <a:off x="500452" y="1903482"/>
            <a:ext cx="2205038" cy="11510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61" name="Elipse 60"/>
          <p:cNvSpPr/>
          <p:nvPr/>
        </p:nvSpPr>
        <p:spPr>
          <a:xfrm rot="18309546">
            <a:off x="1210469" y="5341144"/>
            <a:ext cx="771525" cy="566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62" name="Elipse 61"/>
          <p:cNvSpPr/>
          <p:nvPr/>
        </p:nvSpPr>
        <p:spPr>
          <a:xfrm rot="19965628">
            <a:off x="2405063" y="5010150"/>
            <a:ext cx="1296987" cy="12366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63" name="Elipse 62"/>
          <p:cNvSpPr/>
          <p:nvPr/>
        </p:nvSpPr>
        <p:spPr>
          <a:xfrm rot="418178">
            <a:off x="3451225" y="4727575"/>
            <a:ext cx="2413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65" name="Elipse 64"/>
          <p:cNvSpPr/>
          <p:nvPr/>
        </p:nvSpPr>
        <p:spPr>
          <a:xfrm rot="418178">
            <a:off x="3155950" y="4654550"/>
            <a:ext cx="195263" cy="2127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66" name="Elipse 65"/>
          <p:cNvSpPr/>
          <p:nvPr/>
        </p:nvSpPr>
        <p:spPr>
          <a:xfrm rot="418178">
            <a:off x="2727325" y="4479925"/>
            <a:ext cx="331788" cy="23177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67" name="Elipse 66"/>
          <p:cNvSpPr/>
          <p:nvPr/>
        </p:nvSpPr>
        <p:spPr>
          <a:xfrm rot="19874186">
            <a:off x="3965575" y="5268913"/>
            <a:ext cx="1312863" cy="3667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68" name="Elipse 67"/>
          <p:cNvSpPr/>
          <p:nvPr/>
        </p:nvSpPr>
        <p:spPr>
          <a:xfrm rot="418178">
            <a:off x="3727450" y="4940300"/>
            <a:ext cx="195263" cy="212725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69" name="Elipse 68"/>
          <p:cNvSpPr/>
          <p:nvPr/>
        </p:nvSpPr>
        <p:spPr>
          <a:xfrm rot="418178">
            <a:off x="3370263" y="4462463"/>
            <a:ext cx="331787" cy="23336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70" name="Elipse 69"/>
          <p:cNvSpPr/>
          <p:nvPr/>
        </p:nvSpPr>
        <p:spPr>
          <a:xfrm rot="418178">
            <a:off x="3800475" y="4157663"/>
            <a:ext cx="269875" cy="404812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71" name="Elipse 70"/>
          <p:cNvSpPr/>
          <p:nvPr/>
        </p:nvSpPr>
        <p:spPr>
          <a:xfrm rot="19967199">
            <a:off x="2276475" y="4275138"/>
            <a:ext cx="552450" cy="25558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72" name="Elipse 71"/>
          <p:cNvSpPr/>
          <p:nvPr/>
        </p:nvSpPr>
        <p:spPr>
          <a:xfrm rot="418178">
            <a:off x="1870075" y="4419600"/>
            <a:ext cx="195263" cy="2127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73" name="Elipse 72"/>
          <p:cNvSpPr/>
          <p:nvPr/>
        </p:nvSpPr>
        <p:spPr>
          <a:xfrm rot="19013450">
            <a:off x="1854200" y="4951413"/>
            <a:ext cx="633413" cy="38417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74" name="Elipse 73"/>
          <p:cNvSpPr/>
          <p:nvPr/>
        </p:nvSpPr>
        <p:spPr>
          <a:xfrm rot="17541549">
            <a:off x="1024731" y="4845844"/>
            <a:ext cx="739775" cy="45243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75" name="Elipse 74"/>
          <p:cNvSpPr/>
          <p:nvPr/>
        </p:nvSpPr>
        <p:spPr>
          <a:xfrm rot="14350956">
            <a:off x="715963" y="4021138"/>
            <a:ext cx="531812" cy="39211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76" name="Elipse 75"/>
          <p:cNvSpPr/>
          <p:nvPr/>
        </p:nvSpPr>
        <p:spPr>
          <a:xfrm rot="14350956">
            <a:off x="939801" y="3741737"/>
            <a:ext cx="361950" cy="23177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77" name="Elipse 76"/>
          <p:cNvSpPr/>
          <p:nvPr/>
        </p:nvSpPr>
        <p:spPr>
          <a:xfrm rot="3412173">
            <a:off x="1207293" y="3955257"/>
            <a:ext cx="398463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78" name="Elipse 77"/>
          <p:cNvSpPr/>
          <p:nvPr/>
        </p:nvSpPr>
        <p:spPr>
          <a:xfrm rot="418178">
            <a:off x="2233613" y="3617913"/>
            <a:ext cx="390525" cy="33655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79" name="Elipse 78"/>
          <p:cNvSpPr/>
          <p:nvPr/>
        </p:nvSpPr>
        <p:spPr>
          <a:xfrm rot="3412173">
            <a:off x="1564482" y="3455194"/>
            <a:ext cx="398462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80" name="Elipse 79"/>
          <p:cNvSpPr/>
          <p:nvPr/>
        </p:nvSpPr>
        <p:spPr>
          <a:xfrm rot="418178">
            <a:off x="1863725" y="4705350"/>
            <a:ext cx="195263" cy="212725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81" name="Elipse 80"/>
          <p:cNvSpPr/>
          <p:nvPr/>
        </p:nvSpPr>
        <p:spPr>
          <a:xfrm rot="15705908">
            <a:off x="7685800" y="3661014"/>
            <a:ext cx="250825" cy="252413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82" name="Elipse 81"/>
          <p:cNvSpPr/>
          <p:nvPr/>
        </p:nvSpPr>
        <p:spPr>
          <a:xfrm rot="19874186">
            <a:off x="7783365" y="4907375"/>
            <a:ext cx="219075" cy="234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83" name="Elipse 82"/>
          <p:cNvSpPr/>
          <p:nvPr/>
        </p:nvSpPr>
        <p:spPr>
          <a:xfrm rot="19874186">
            <a:off x="7855374" y="4259302"/>
            <a:ext cx="219075" cy="2349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84" name="Elipse 83"/>
          <p:cNvSpPr/>
          <p:nvPr/>
        </p:nvSpPr>
        <p:spPr>
          <a:xfrm rot="19874186">
            <a:off x="7855372" y="5555446"/>
            <a:ext cx="219075" cy="23495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85" name="Elipse 84"/>
          <p:cNvSpPr/>
          <p:nvPr/>
        </p:nvSpPr>
        <p:spPr>
          <a:xfrm rot="19874186">
            <a:off x="6991277" y="6131510"/>
            <a:ext cx="219075" cy="23495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34" name="Elipse 33"/>
          <p:cNvSpPr/>
          <p:nvPr/>
        </p:nvSpPr>
        <p:spPr>
          <a:xfrm rot="418178">
            <a:off x="2233613" y="3665538"/>
            <a:ext cx="390525" cy="33655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2" name="CaixaDeTexto 1"/>
          <p:cNvSpPr txBox="1"/>
          <p:nvPr/>
        </p:nvSpPr>
        <p:spPr>
          <a:xfrm>
            <a:off x="5796136" y="1844824"/>
            <a:ext cx="2249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Loteamento x condomínio fechado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6690313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Sistema Nacional de Inovação (SNI)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484784"/>
            <a:ext cx="8352928" cy="4752528"/>
          </a:xfrm>
        </p:spPr>
        <p:txBody>
          <a:bodyPr/>
          <a:lstStyle/>
          <a:p>
            <a:r>
              <a:rPr lang="pt-BR" dirty="0" smtClean="0"/>
              <a:t>Conjunto de instituições cujas interações determinam o desempenho inovador [...] das empresas nacionais” (NELSON, 2006, p.430). </a:t>
            </a:r>
          </a:p>
          <a:p>
            <a:pPr lvl="1"/>
            <a:r>
              <a:rPr lang="pt-BR" sz="2000" dirty="0" smtClean="0"/>
              <a:t>Tais interações podem, ou não, acontecer de maneira planejada, mas de qualquer forma afetam o desempenho das atividades inovativas.</a:t>
            </a:r>
          </a:p>
          <a:p>
            <a:pPr lvl="1"/>
            <a:r>
              <a:rPr lang="pt-BR" sz="2000" dirty="0" smtClean="0"/>
              <a:t>firmas e suas redes de cooperação e interação; </a:t>
            </a:r>
          </a:p>
          <a:p>
            <a:pPr lvl="1"/>
            <a:r>
              <a:rPr lang="pt-BR" sz="2000" dirty="0" smtClean="0"/>
              <a:t>universidades e institutos de pesquisa; </a:t>
            </a:r>
          </a:p>
          <a:p>
            <a:pPr lvl="1"/>
            <a:r>
              <a:rPr lang="pt-BR" sz="2000" dirty="0" smtClean="0"/>
              <a:t>instituições de ensino; </a:t>
            </a:r>
          </a:p>
          <a:p>
            <a:pPr lvl="1"/>
            <a:r>
              <a:rPr lang="pt-BR" sz="2000" dirty="0" smtClean="0"/>
              <a:t>sistema financeiro; </a:t>
            </a:r>
          </a:p>
          <a:p>
            <a:pPr lvl="1"/>
            <a:r>
              <a:rPr lang="pt-BR" sz="2000" dirty="0" smtClean="0"/>
              <a:t>sistemas legais; </a:t>
            </a:r>
          </a:p>
          <a:p>
            <a:pPr lvl="1"/>
            <a:r>
              <a:rPr lang="pt-BR" sz="2000" dirty="0" smtClean="0"/>
              <a:t>governos; </a:t>
            </a:r>
          </a:p>
          <a:p>
            <a:pPr lvl="1"/>
            <a:r>
              <a:rPr lang="pt-BR" sz="2000" dirty="0"/>
              <a:t>m</a:t>
            </a:r>
            <a:r>
              <a:rPr lang="pt-BR" sz="2000" dirty="0" smtClean="0"/>
              <a:t>ecanismos e instituições de coordenação (ALBUQUERQUE, 2004, p.10).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9525"/>
            <a:ext cx="7162800" cy="990600"/>
          </a:xfrm>
        </p:spPr>
        <p:txBody>
          <a:bodyPr/>
          <a:lstStyle/>
          <a:p>
            <a:pPr eaLnBrk="1" hangingPunct="1"/>
            <a:r>
              <a:rPr lang="pt-BR" sz="3600" smtClean="0"/>
              <a:t>Estados Unidos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52513"/>
            <a:ext cx="7162800" cy="4419600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dirty="0" err="1" smtClean="0"/>
              <a:t>Research</a:t>
            </a:r>
            <a:r>
              <a:rPr lang="pt-BR" sz="2800" dirty="0" smtClean="0"/>
              <a:t> </a:t>
            </a:r>
            <a:r>
              <a:rPr lang="pt-BR" sz="2800" dirty="0" err="1" smtClean="0"/>
              <a:t>Triangle</a:t>
            </a:r>
            <a:r>
              <a:rPr lang="pt-BR" sz="2800" dirty="0" smtClean="0"/>
              <a:t> Park</a:t>
            </a:r>
          </a:p>
          <a:p>
            <a:pPr lvl="1" eaLnBrk="1" hangingPunct="1">
              <a:defRPr/>
            </a:pPr>
            <a:endParaRPr lang="pt-BR" sz="2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3708400" y="4076700"/>
            <a:ext cx="53276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FontTx/>
              <a:buChar char="-"/>
            </a:pPr>
            <a:r>
              <a:rPr lang="en-US" sz="1800"/>
              <a:t>Área de 7.000 acres</a:t>
            </a:r>
          </a:p>
          <a:p>
            <a:pPr algn="r">
              <a:spcBef>
                <a:spcPct val="50000"/>
              </a:spcBef>
              <a:buFontTx/>
              <a:buChar char="-"/>
            </a:pPr>
            <a:r>
              <a:rPr lang="en-US" sz="1800"/>
              <a:t>Setor principal:  biotecnologia. </a:t>
            </a:r>
          </a:p>
          <a:p>
            <a:pPr algn="r">
              <a:spcBef>
                <a:spcPct val="50000"/>
              </a:spcBef>
              <a:buFontTx/>
              <a:buChar char="-"/>
            </a:pPr>
            <a:r>
              <a:rPr lang="en-US" sz="1800"/>
              <a:t>- Aproximadamente 145 empresas instaladas</a:t>
            </a:r>
          </a:p>
          <a:p>
            <a:pPr algn="r">
              <a:spcBef>
                <a:spcPct val="50000"/>
              </a:spcBef>
              <a:buFontTx/>
              <a:buChar char="-"/>
            </a:pPr>
            <a:r>
              <a:rPr lang="en-US" sz="1800"/>
              <a:t>-119 entidades relacionadas à P&amp;D</a:t>
            </a:r>
          </a:p>
          <a:p>
            <a:pPr algn="r">
              <a:spcBef>
                <a:spcPct val="50000"/>
              </a:spcBef>
              <a:buFontTx/>
              <a:buChar char="-"/>
            </a:pPr>
            <a:r>
              <a:rPr lang="en-US" sz="1800"/>
              <a:t>39.000 funcionários trabalhando  (82% alocados em empresas multinacionais </a:t>
            </a:r>
            <a:endParaRPr lang="pt-BR" sz="1800"/>
          </a:p>
        </p:txBody>
      </p:sp>
      <p:pic>
        <p:nvPicPr>
          <p:cNvPr id="66565" name="Picture 6" descr="central_01l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1773238"/>
            <a:ext cx="57150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8" descr="mainbuild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675" y="2276475"/>
            <a:ext cx="329882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7" name="Picture 10" descr="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988" y="44450"/>
            <a:ext cx="3024187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9590178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85813" y="71438"/>
            <a:ext cx="8358187" cy="1143000"/>
          </a:xfrm>
        </p:spPr>
        <p:txBody>
          <a:bodyPr/>
          <a:lstStyle/>
          <a:p>
            <a:pPr eaLnBrk="1" hangingPunct="1"/>
            <a:r>
              <a:rPr lang="pt-BR" sz="3600" dirty="0" smtClean="0"/>
              <a:t>Reino Unido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412875"/>
            <a:ext cx="7162800" cy="4419600"/>
          </a:xfrm>
        </p:spPr>
        <p:txBody>
          <a:bodyPr/>
          <a:lstStyle/>
          <a:p>
            <a:pPr eaLnBrk="1" hangingPunct="1"/>
            <a:r>
              <a:rPr lang="pt-BR" sz="2800" dirty="0" smtClean="0"/>
              <a:t>Warwick Science Park</a:t>
            </a:r>
          </a:p>
          <a:p>
            <a:pPr lvl="1" eaLnBrk="1" hangingPunct="1"/>
            <a:r>
              <a:rPr lang="pt-BR" sz="2400" dirty="0" smtClean="0"/>
              <a:t>Iniciou suas atividades em 1984</a:t>
            </a:r>
          </a:p>
          <a:p>
            <a:pPr lvl="1" eaLnBrk="1" hangingPunct="1"/>
            <a:r>
              <a:rPr lang="pt-BR" sz="2400" dirty="0" smtClean="0"/>
              <a:t>Possui uma área de 120 mil m</a:t>
            </a:r>
            <a:r>
              <a:rPr lang="pt-BR" sz="2400" baseline="30000" dirty="0" smtClean="0"/>
              <a:t>2</a:t>
            </a:r>
          </a:p>
          <a:p>
            <a:pPr lvl="1" eaLnBrk="1" hangingPunct="1"/>
            <a:r>
              <a:rPr lang="pt-BR" sz="2400" dirty="0" smtClean="0"/>
              <a:t>Abriga 125 empresas</a:t>
            </a:r>
          </a:p>
        </p:txBody>
      </p:sp>
      <p:pic>
        <p:nvPicPr>
          <p:cNvPr id="67588" name="Picture 5" descr="I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89363"/>
            <a:ext cx="9144000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6428064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04813"/>
            <a:ext cx="1738313" cy="514350"/>
          </a:xfrm>
        </p:spPr>
        <p:txBody>
          <a:bodyPr anchor="b"/>
          <a:lstStyle/>
          <a:p>
            <a:r>
              <a:rPr lang="pt-BR" sz="3400" b="1" smtClean="0"/>
              <a:t>Japão</a:t>
            </a:r>
          </a:p>
        </p:txBody>
      </p:sp>
      <p:sp>
        <p:nvSpPr>
          <p:cNvPr id="68611" name="Espaço Reservado para Conteúdo 8"/>
          <p:cNvSpPr>
            <a:spLocks noGrp="1"/>
          </p:cNvSpPr>
          <p:nvPr>
            <p:ph idx="4294967295"/>
          </p:nvPr>
        </p:nvSpPr>
        <p:spPr>
          <a:xfrm>
            <a:off x="4032250" y="3071813"/>
            <a:ext cx="5111750" cy="3714750"/>
          </a:xfrm>
        </p:spPr>
        <p:txBody>
          <a:bodyPr/>
          <a:lstStyle/>
          <a:p>
            <a:pPr algn="r">
              <a:buFontTx/>
              <a:buChar char="-"/>
            </a:pPr>
            <a:r>
              <a:rPr lang="pt-BR" sz="1600" dirty="0" smtClean="0"/>
              <a:t>Área de 28.400ha (NE de Tokio )</a:t>
            </a:r>
          </a:p>
          <a:p>
            <a:pPr algn="r">
              <a:buFontTx/>
              <a:buChar char="-"/>
            </a:pPr>
            <a:r>
              <a:rPr lang="pt-BR" sz="1600" dirty="0" smtClean="0"/>
              <a:t> 46 instituições de pesquisa nacionais e educacionais.</a:t>
            </a:r>
          </a:p>
          <a:p>
            <a:pPr algn="r">
              <a:buFontTx/>
              <a:buChar char="-"/>
            </a:pPr>
            <a:r>
              <a:rPr lang="pt-BR" sz="1600" dirty="0" smtClean="0"/>
              <a:t>Cerca de 13.000 funcionários trabalham nos institutos nacionais, sendo que 8.500 são pesquisadores </a:t>
            </a:r>
          </a:p>
          <a:p>
            <a:pPr algn="r">
              <a:buFontTx/>
              <a:buChar char="-"/>
            </a:pPr>
            <a:r>
              <a:rPr lang="pt-BR" sz="1600" dirty="0" smtClean="0"/>
              <a:t> Diversas Instituições de pesquisa privadas: principalmente da área de medicina, química, eletrônica e elétrica, engenharia mecânica e construção. </a:t>
            </a:r>
          </a:p>
          <a:p>
            <a:pPr algn="r"/>
            <a:endParaRPr lang="pt-BR" sz="1600" dirty="0" smtClean="0"/>
          </a:p>
        </p:txBody>
      </p:sp>
      <p:sp>
        <p:nvSpPr>
          <p:cNvPr id="6861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557338"/>
            <a:ext cx="3816350" cy="431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pt-BR" sz="2800" smtClean="0"/>
              <a:t>Tsukuba Science City </a:t>
            </a:r>
          </a:p>
        </p:txBody>
      </p:sp>
      <p:pic>
        <p:nvPicPr>
          <p:cNvPr id="68613" name="Picture 5" descr="Tsukuba Science C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0"/>
            <a:ext cx="4500562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7" descr="Tsukuba's radio telescope (tsukuba_space_city_4574.jpg)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89350"/>
            <a:ext cx="475297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3735001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0"/>
            <a:ext cx="7237437" cy="1447800"/>
          </a:xfrm>
        </p:spPr>
        <p:txBody>
          <a:bodyPr/>
          <a:lstStyle/>
          <a:p>
            <a:r>
              <a:rPr lang="pt-BR" sz="4000" b="0" dirty="0" smtClean="0">
                <a:solidFill>
                  <a:schemeClr val="tx1"/>
                </a:solidFill>
              </a:rPr>
              <a:t>Hsinchu Science Park - Taiwan</a:t>
            </a:r>
          </a:p>
        </p:txBody>
      </p:sp>
      <p:pic>
        <p:nvPicPr>
          <p:cNvPr id="69635" name="Picture 5" descr="IMG0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5675" y="3500438"/>
            <a:ext cx="4378325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268413"/>
            <a:ext cx="4392613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Text Box 7"/>
          <p:cNvSpPr txBox="1">
            <a:spLocks noChangeArrowheads="1"/>
          </p:cNvSpPr>
          <p:nvPr/>
        </p:nvSpPr>
        <p:spPr bwMode="auto">
          <a:xfrm>
            <a:off x="4787900" y="1412875"/>
            <a:ext cx="43561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-"/>
            </a:pPr>
            <a:r>
              <a:rPr lang="pt-BR" sz="1800"/>
              <a:t>700 hectares</a:t>
            </a:r>
          </a:p>
          <a:p>
            <a:pPr algn="ctr">
              <a:spcBef>
                <a:spcPct val="50000"/>
              </a:spcBef>
              <a:buFontTx/>
              <a:buChar char="-"/>
            </a:pPr>
            <a:r>
              <a:rPr lang="pt-BR" sz="1800"/>
              <a:t> 400 empresas de alta tecnologia</a:t>
            </a:r>
          </a:p>
          <a:p>
            <a:pPr algn="ctr">
              <a:spcBef>
                <a:spcPct val="50000"/>
              </a:spcBef>
              <a:buFontTx/>
              <a:buChar char="-"/>
            </a:pPr>
            <a:r>
              <a:rPr lang="pt-BR" sz="1800"/>
              <a:t> 111 mil empregos</a:t>
            </a:r>
          </a:p>
          <a:p>
            <a:pPr algn="ctr">
              <a:spcBef>
                <a:spcPct val="50000"/>
              </a:spcBef>
              <a:buFontTx/>
              <a:buChar char="-"/>
            </a:pPr>
            <a:r>
              <a:rPr lang="pt-BR" sz="1800"/>
              <a:t> US$ 1,6 bilhões de investimento público</a:t>
            </a:r>
          </a:p>
        </p:txBody>
      </p:sp>
    </p:spTree>
    <p:extLst>
      <p:ext uri="{BB962C8B-B14F-4D97-AF65-F5344CB8AC3E}">
        <p14:creationId xmlns:p14="http://schemas.microsoft.com/office/powerpoint/2010/main" val="3569605686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0"/>
            <a:ext cx="5077197" cy="1447800"/>
          </a:xfrm>
        </p:spPr>
        <p:txBody>
          <a:bodyPr/>
          <a:lstStyle/>
          <a:p>
            <a:r>
              <a:rPr lang="pt-BR" sz="4000" b="0" dirty="0" smtClean="0">
                <a:solidFill>
                  <a:schemeClr val="tx1"/>
                </a:solidFill>
              </a:rPr>
              <a:t>Tecnopuc</a:t>
            </a:r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125538"/>
            <a:ext cx="424815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260350"/>
            <a:ext cx="3362325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4005263"/>
            <a:ext cx="385445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611188" y="4437063"/>
            <a:ext cx="4394200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800" dirty="0"/>
              <a:t>- 5,4 ha do Campus Central da PUCRS</a:t>
            </a:r>
          </a:p>
          <a:p>
            <a:pPr algn="ctr">
              <a:spcBef>
                <a:spcPct val="50000"/>
              </a:spcBef>
              <a:buFontTx/>
              <a:buChar char="-"/>
            </a:pPr>
            <a:r>
              <a:rPr lang="pt-BR" sz="1800" b="1" dirty="0"/>
              <a:t>25 empresas</a:t>
            </a:r>
            <a:r>
              <a:rPr lang="pt-BR" sz="1800" dirty="0"/>
              <a:t>, além das incubadas na RAIAR</a:t>
            </a:r>
          </a:p>
          <a:p>
            <a:pPr algn="ctr">
              <a:spcBef>
                <a:spcPct val="50000"/>
              </a:spcBef>
              <a:buFontTx/>
              <a:buChar char="-"/>
            </a:pPr>
            <a:r>
              <a:rPr lang="pt-BR" sz="1800" dirty="0"/>
              <a:t> </a:t>
            </a:r>
            <a:r>
              <a:rPr lang="pt-BR" sz="1800" b="1" dirty="0"/>
              <a:t>2.600 pessoas</a:t>
            </a:r>
            <a:r>
              <a:rPr lang="pt-BR" sz="1800" dirty="0"/>
              <a:t> em média no parque diariamente</a:t>
            </a:r>
          </a:p>
        </p:txBody>
      </p:sp>
    </p:spTree>
    <p:extLst>
      <p:ext uri="{BB962C8B-B14F-4D97-AF65-F5344CB8AC3E}">
        <p14:creationId xmlns:p14="http://schemas.microsoft.com/office/powerpoint/2010/main" val="3382140309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001125" cy="1447800"/>
          </a:xfrm>
        </p:spPr>
        <p:txBody>
          <a:bodyPr/>
          <a:lstStyle/>
          <a:p>
            <a:r>
              <a:rPr lang="pt-BR" sz="4000" b="0" dirty="0" smtClean="0">
                <a:solidFill>
                  <a:schemeClr val="tx1"/>
                </a:solidFill>
              </a:rPr>
              <a:t>Parque Tecnológico do Rio</a:t>
            </a: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875"/>
            <a:ext cx="4392612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4221163"/>
            <a:ext cx="4325938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5219700" y="1079748"/>
            <a:ext cx="39243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dirty="0"/>
              <a:t>- Área de 350 mil m dentro do Campus da UFRJ</a:t>
            </a:r>
          </a:p>
          <a:p>
            <a:pPr algn="ctr">
              <a:spcBef>
                <a:spcPct val="50000"/>
              </a:spcBef>
            </a:pPr>
            <a:r>
              <a:rPr lang="pt-BR" dirty="0"/>
              <a:t>- Estimativa: </a:t>
            </a:r>
            <a:r>
              <a:rPr lang="pt-BR" b="1" dirty="0"/>
              <a:t>200 empresas</a:t>
            </a:r>
          </a:p>
          <a:p>
            <a:pPr algn="ctr">
              <a:spcBef>
                <a:spcPct val="50000"/>
              </a:spcBef>
              <a:buFontTx/>
              <a:buChar char="-"/>
            </a:pPr>
            <a:r>
              <a:rPr lang="pt-BR" dirty="0"/>
              <a:t>Centros: o Centro de Pesquisa em Energia Elétrica (CEPEL</a:t>
            </a:r>
            <a:r>
              <a:rPr lang="pt-BR" dirty="0" smtClean="0"/>
              <a:t>)</a:t>
            </a:r>
            <a:endParaRPr lang="pt-BR" dirty="0"/>
          </a:p>
          <a:p>
            <a:pPr algn="ctr">
              <a:spcBef>
                <a:spcPct val="50000"/>
              </a:spcBef>
              <a:buFontTx/>
              <a:buChar char="-"/>
            </a:pPr>
            <a:r>
              <a:rPr lang="pt-BR" dirty="0"/>
              <a:t>Centro de Tecnologia Mineral (CETEM),</a:t>
            </a:r>
          </a:p>
          <a:p>
            <a:pPr algn="ctr">
              <a:spcBef>
                <a:spcPct val="50000"/>
              </a:spcBef>
              <a:buFontTx/>
              <a:buChar char="-"/>
            </a:pPr>
            <a:r>
              <a:rPr lang="pt-BR" dirty="0"/>
              <a:t> o Instituto de Engenharia Nuclear (IEN),  - o Centro de Pesquisas da Petrobras (CENPES)</a:t>
            </a:r>
          </a:p>
        </p:txBody>
      </p:sp>
    </p:spTree>
    <p:extLst>
      <p:ext uri="{BB962C8B-B14F-4D97-AF65-F5344CB8AC3E}">
        <p14:creationId xmlns:p14="http://schemas.microsoft.com/office/powerpoint/2010/main" val="2674100074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7213" y="3789363"/>
            <a:ext cx="4668837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2339752" y="108992"/>
            <a:ext cx="6661373" cy="1447800"/>
          </a:xfrm>
        </p:spPr>
        <p:txBody>
          <a:bodyPr/>
          <a:lstStyle/>
          <a:p>
            <a:r>
              <a:rPr lang="pt-BR" sz="4000" b="0" dirty="0" smtClean="0">
                <a:solidFill>
                  <a:schemeClr val="tx1"/>
                </a:solidFill>
              </a:rPr>
              <a:t>Parque Tecnológico de São José do Campos</a:t>
            </a:r>
          </a:p>
        </p:txBody>
      </p:sp>
      <p:pic>
        <p:nvPicPr>
          <p:cNvPr id="72708" name="Picture 4" descr="Fachada_Centro_Tec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558925"/>
            <a:ext cx="50419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9779057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upera Parque promove mapeamento do ecossistema de inovação e  empreendedorismo da região metropolitana - Anprot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429000"/>
            <a:ext cx="5760839" cy="324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upera Parque se destaca como agente internacional de inovaçã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69" y="294335"/>
            <a:ext cx="5271542" cy="284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87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/>
          <p:cNvSpPr>
            <a:spLocks noGrp="1"/>
          </p:cNvSpPr>
          <p:nvPr>
            <p:ph type="title"/>
          </p:nvPr>
        </p:nvSpPr>
        <p:spPr>
          <a:xfrm>
            <a:off x="1907704" y="53752"/>
            <a:ext cx="6552728" cy="121500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Perfil dos Parques Tecnológicos no Brasil </a:t>
            </a:r>
            <a:br>
              <a:rPr lang="pt-BR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pt-BR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(2019)</a:t>
            </a:r>
          </a:p>
        </p:txBody>
      </p:sp>
      <p:sp>
        <p:nvSpPr>
          <p:cNvPr id="45061" name="Rectangle 108"/>
          <p:cNvSpPr>
            <a:spLocks noChangeArrowheads="1"/>
          </p:cNvSpPr>
          <p:nvPr/>
        </p:nvSpPr>
        <p:spPr bwMode="auto">
          <a:xfrm>
            <a:off x="1187624" y="6611938"/>
            <a:ext cx="37941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s-ES_tradnl" sz="1000" dirty="0" err="1">
                <a:cs typeface="Times New Roman" pitchFamily="18" charset="0"/>
              </a:rPr>
              <a:t>Fonte</a:t>
            </a:r>
            <a:r>
              <a:rPr lang="es-ES_tradnl" sz="1000" dirty="0">
                <a:cs typeface="Times New Roman" pitchFamily="18" charset="0"/>
              </a:rPr>
              <a:t>: ANPROTEC (2019)</a:t>
            </a:r>
            <a:endParaRPr lang="es-ES_tradnl" sz="10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81D65AC-FCF1-2949-929F-3495FDD07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194108"/>
            <a:ext cx="7118601" cy="539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90842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/>
          <p:cNvSpPr>
            <a:spLocks noGrp="1"/>
          </p:cNvSpPr>
          <p:nvPr>
            <p:ph type="title"/>
          </p:nvPr>
        </p:nvSpPr>
        <p:spPr>
          <a:xfrm>
            <a:off x="1907704" y="53752"/>
            <a:ext cx="6552728" cy="121500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Perfil dos Parques Tecnológicos no Brasil </a:t>
            </a:r>
            <a:br>
              <a:rPr lang="pt-BR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pt-BR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(2019)</a:t>
            </a:r>
          </a:p>
        </p:txBody>
      </p:sp>
      <p:sp>
        <p:nvSpPr>
          <p:cNvPr id="45061" name="Rectangle 108"/>
          <p:cNvSpPr>
            <a:spLocks noChangeArrowheads="1"/>
          </p:cNvSpPr>
          <p:nvPr/>
        </p:nvSpPr>
        <p:spPr bwMode="auto">
          <a:xfrm>
            <a:off x="107504" y="6525344"/>
            <a:ext cx="37941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s-ES_tradnl" sz="1000" dirty="0" err="1">
                <a:cs typeface="Times New Roman" pitchFamily="18" charset="0"/>
              </a:rPr>
              <a:t>Fonte</a:t>
            </a:r>
            <a:r>
              <a:rPr lang="es-ES_tradnl" sz="1000" dirty="0">
                <a:cs typeface="Times New Roman" pitchFamily="18" charset="0"/>
              </a:rPr>
              <a:t>: ANPROTEC (2019)</a:t>
            </a:r>
            <a:endParaRPr lang="es-ES_tradnl" sz="10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D86D5FE-DFED-6042-BE68-D8DDB6030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4366901"/>
            <a:ext cx="6309701" cy="228147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F21DBD6-7C99-E349-9251-A59F19D39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1142246"/>
            <a:ext cx="4540303" cy="311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2620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27584" y="1248995"/>
            <a:ext cx="7416824" cy="1656184"/>
          </a:xfrm>
        </p:spPr>
        <p:txBody>
          <a:bodyPr/>
          <a:lstStyle/>
          <a:p>
            <a:pPr marL="0" indent="0" algn="just">
              <a:buNone/>
            </a:pPr>
            <a:r>
              <a:rPr lang="pt-BR" dirty="0" smtClean="0"/>
              <a:t>um sistema de inovação é </a:t>
            </a:r>
            <a:r>
              <a:rPr lang="pt-BR" dirty="0"/>
              <a:t>constituído por elementos e relações que interagem na produção, difusão e uso </a:t>
            </a:r>
            <a:r>
              <a:rPr lang="pt-BR" dirty="0" smtClean="0"/>
              <a:t>de novo conhecimento com valor econômico. </a:t>
            </a:r>
            <a:endParaRPr lang="pt-BR" dirty="0"/>
          </a:p>
        </p:txBody>
      </p:sp>
      <p:sp>
        <p:nvSpPr>
          <p:cNvPr id="4" name="Seta para Baixo 3"/>
          <p:cNvSpPr/>
          <p:nvPr/>
        </p:nvSpPr>
        <p:spPr>
          <a:xfrm>
            <a:off x="4139952" y="2751503"/>
            <a:ext cx="792088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3095836" y="3627445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Desempenho Econômico</a:t>
            </a:r>
            <a:endParaRPr lang="pt-BR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251520" y="630932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Lundvall</a:t>
            </a:r>
            <a:r>
              <a:rPr lang="pt-BR" dirty="0" smtClean="0"/>
              <a:t> (1992)</a:t>
            </a:r>
            <a:endParaRPr lang="pt-BR" dirty="0"/>
          </a:p>
        </p:txBody>
      </p:sp>
      <p:sp>
        <p:nvSpPr>
          <p:cNvPr id="2" name="Elipse 1"/>
          <p:cNvSpPr/>
          <p:nvPr/>
        </p:nvSpPr>
        <p:spPr>
          <a:xfrm>
            <a:off x="1331640" y="4797152"/>
            <a:ext cx="2952328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Recurso</a:t>
            </a:r>
          </a:p>
          <a:p>
            <a:pPr algn="ctr"/>
            <a:r>
              <a:rPr lang="pt-BR" dirty="0" smtClean="0"/>
              <a:t>Conhecimento</a:t>
            </a:r>
            <a:endParaRPr lang="pt-BR" dirty="0"/>
          </a:p>
        </p:txBody>
      </p:sp>
      <p:sp>
        <p:nvSpPr>
          <p:cNvPr id="7" name="Elipse 6"/>
          <p:cNvSpPr/>
          <p:nvPr/>
        </p:nvSpPr>
        <p:spPr>
          <a:xfrm>
            <a:off x="4927104" y="4797152"/>
            <a:ext cx="2952328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Processo</a:t>
            </a:r>
          </a:p>
          <a:p>
            <a:pPr algn="ctr"/>
            <a:r>
              <a:rPr lang="pt-BR" dirty="0" smtClean="0"/>
              <a:t>Aprendizagem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9280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/>
          <p:cNvSpPr>
            <a:spLocks noGrp="1"/>
          </p:cNvSpPr>
          <p:nvPr>
            <p:ph type="title"/>
          </p:nvPr>
        </p:nvSpPr>
        <p:spPr>
          <a:xfrm>
            <a:off x="1907704" y="53752"/>
            <a:ext cx="6552728" cy="121500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Perfil dos Parques Tecnológicos no Brasil </a:t>
            </a:r>
            <a:br>
              <a:rPr lang="pt-BR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pt-BR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(2019)</a:t>
            </a:r>
          </a:p>
        </p:txBody>
      </p:sp>
      <p:sp>
        <p:nvSpPr>
          <p:cNvPr id="45061" name="Rectangle 108"/>
          <p:cNvSpPr>
            <a:spLocks noChangeArrowheads="1"/>
          </p:cNvSpPr>
          <p:nvPr/>
        </p:nvSpPr>
        <p:spPr bwMode="auto">
          <a:xfrm>
            <a:off x="107504" y="6525344"/>
            <a:ext cx="37941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s-ES_tradnl" sz="1000" dirty="0" err="1">
                <a:cs typeface="Times New Roman" pitchFamily="18" charset="0"/>
              </a:rPr>
              <a:t>Fonte</a:t>
            </a:r>
            <a:r>
              <a:rPr lang="es-ES_tradnl" sz="1000" dirty="0">
                <a:cs typeface="Times New Roman" pitchFamily="18" charset="0"/>
              </a:rPr>
              <a:t>: ANPROTEC (2019)</a:t>
            </a:r>
            <a:endParaRPr lang="es-ES_tradnl" sz="10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161E594-7921-3F4E-A889-3C4BCDBE7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988840"/>
            <a:ext cx="5603854" cy="292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56815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/>
          <p:cNvSpPr>
            <a:spLocks noGrp="1"/>
          </p:cNvSpPr>
          <p:nvPr>
            <p:ph type="title"/>
          </p:nvPr>
        </p:nvSpPr>
        <p:spPr>
          <a:xfrm>
            <a:off x="1907704" y="53752"/>
            <a:ext cx="6552728" cy="121500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Perfil dos Parques Tecnológicos no Brasil </a:t>
            </a:r>
            <a:br>
              <a:rPr lang="pt-BR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pt-BR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(2019)</a:t>
            </a:r>
          </a:p>
        </p:txBody>
      </p:sp>
      <p:sp>
        <p:nvSpPr>
          <p:cNvPr id="45061" name="Rectangle 108"/>
          <p:cNvSpPr>
            <a:spLocks noChangeArrowheads="1"/>
          </p:cNvSpPr>
          <p:nvPr/>
        </p:nvSpPr>
        <p:spPr bwMode="auto">
          <a:xfrm>
            <a:off x="107504" y="6525344"/>
            <a:ext cx="37941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s-ES_tradnl" sz="1000" dirty="0" err="1">
                <a:cs typeface="Times New Roman" pitchFamily="18" charset="0"/>
              </a:rPr>
              <a:t>Fonte</a:t>
            </a:r>
            <a:r>
              <a:rPr lang="es-ES_tradnl" sz="1000" dirty="0">
                <a:cs typeface="Times New Roman" pitchFamily="18" charset="0"/>
              </a:rPr>
              <a:t>: ANPROTEC (2019)</a:t>
            </a:r>
            <a:endParaRPr lang="es-ES_tradnl" sz="10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C363FA4-6152-7C43-955D-253797B98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825" y="1401474"/>
            <a:ext cx="6086390" cy="216024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76B6813-A25F-044E-8152-673AE909A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3788536"/>
            <a:ext cx="4536504" cy="257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4847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t-BR" dirty="0" smtClean="0"/>
              <a:t>Estruturas Macro de Governança Corporativa de Parques</a:t>
            </a:r>
            <a:endParaRPr lang="pt-B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484784"/>
            <a:ext cx="59721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107504" y="6453336"/>
            <a:ext cx="25943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/>
              <a:t>Fonte: Giugliani (2011)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86285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Shareholders de Parques Tecnológicos</a:t>
            </a:r>
            <a:endParaRPr lang="pt-BR" dirty="0"/>
          </a:p>
        </p:txBody>
      </p:sp>
      <p:pic>
        <p:nvPicPr>
          <p:cNvPr id="75778" name="Imagem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664" y="1628800"/>
            <a:ext cx="826881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35496" y="6453336"/>
            <a:ext cx="25943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/>
              <a:t>Fonte: Giugliani (2011)</a:t>
            </a:r>
            <a:endParaRPr lang="pt-B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67544" y="1772816"/>
            <a:ext cx="76328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3000" dirty="0" smtClean="0">
                <a:latin typeface="Bernard MT Condensed" pitchFamily="18" charset="0"/>
              </a:rPr>
              <a:t>...demandam organizações gestoras capazes de promover os interesses das entidades participantes...</a:t>
            </a:r>
          </a:p>
        </p:txBody>
      </p:sp>
      <p:sp>
        <p:nvSpPr>
          <p:cNvPr id="5" name="Retângulo 4"/>
          <p:cNvSpPr/>
          <p:nvPr/>
        </p:nvSpPr>
        <p:spPr>
          <a:xfrm>
            <a:off x="1979712" y="3501008"/>
            <a:ext cx="669674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600" dirty="0" smtClean="0">
                <a:latin typeface="+mj-lt"/>
                <a:cs typeface="Aharoni" pitchFamily="2" charset="-79"/>
              </a:rPr>
              <a:t>... quer tais interesses sejam econômicos, visando o desenvolvimento regional, a valorização do conhecimento gerado na universidade, o surgimento de empresas spin-offs iniciadas por acadêmicos, promover a cooperação, entre empresas e instituições de ensino e/ou pesquisa, entre outros.</a:t>
            </a:r>
            <a:endParaRPr lang="pt-BR" sz="2600" dirty="0">
              <a:latin typeface="+mj-lt"/>
              <a:cs typeface="Aharoni" pitchFamily="2" charset="-79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971600" y="548680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 smtClean="0">
                <a:latin typeface="Arial Black" pitchFamily="34" charset="0"/>
              </a:rPr>
              <a:t>Parques Tecnológicos...</a:t>
            </a:r>
            <a:endParaRPr lang="pt-BR" sz="36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Aspectos a serem considerados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 smtClean="0"/>
              <a:t>Garantir uma efetiva </a:t>
            </a:r>
            <a:r>
              <a:rPr lang="pt-BR" sz="2400" b="1" dirty="0" smtClean="0"/>
              <a:t>integração dos atores</a:t>
            </a:r>
            <a:r>
              <a:rPr lang="pt-BR" sz="2400" dirty="0" smtClean="0"/>
              <a:t>;</a:t>
            </a:r>
          </a:p>
          <a:p>
            <a:r>
              <a:rPr lang="pt-BR" sz="2400" b="1" dirty="0" smtClean="0"/>
              <a:t>Preservar a missão </a:t>
            </a:r>
            <a:r>
              <a:rPr lang="pt-BR" sz="2400" dirty="0" smtClean="0"/>
              <a:t>do Parque, seu foco e as suas especializações durante todo o seu desenvolvimento e consolidação;</a:t>
            </a:r>
          </a:p>
          <a:p>
            <a:r>
              <a:rPr lang="pt-BR" sz="2400" dirty="0" smtClean="0"/>
              <a:t>Busca pela </a:t>
            </a:r>
            <a:r>
              <a:rPr lang="pt-BR" sz="2400" b="1" dirty="0" smtClean="0"/>
              <a:t>diminuição da vulnerabilidade política</a:t>
            </a:r>
            <a:r>
              <a:rPr lang="pt-BR" sz="2400" dirty="0" smtClean="0"/>
              <a:t>;</a:t>
            </a:r>
          </a:p>
          <a:p>
            <a:r>
              <a:rPr lang="pt-BR" sz="2400" dirty="0" smtClean="0"/>
              <a:t>Favorecer a facilidade na </a:t>
            </a:r>
            <a:r>
              <a:rPr lang="pt-BR" sz="2400" b="1" dirty="0" smtClean="0"/>
              <a:t>celebração</a:t>
            </a:r>
            <a:r>
              <a:rPr lang="pt-BR" sz="2400" dirty="0" smtClean="0"/>
              <a:t> de atos jurídicos com pessoas jurídicas públicas e privadas e permitir a participação em </a:t>
            </a:r>
            <a:r>
              <a:rPr lang="pt-BR" sz="2400" b="1" dirty="0" smtClean="0"/>
              <a:t>convênios</a:t>
            </a:r>
            <a:r>
              <a:rPr lang="pt-BR" sz="2400" dirty="0" smtClean="0"/>
              <a:t> com entidades públicas de P&amp;D para o desenvolvimento dos seus objetivos;</a:t>
            </a:r>
          </a:p>
          <a:p>
            <a:r>
              <a:rPr lang="pt-BR" sz="2400" dirty="0" smtClean="0"/>
              <a:t>Deve ser pensando de forma a aliar agilidade na consecução dos atos jurídicos, não desvio das finalidades do Parque e </a:t>
            </a:r>
            <a:r>
              <a:rPr lang="pt-BR" sz="2400" b="1" dirty="0" smtClean="0"/>
              <a:t>sustentabilidade financeira</a:t>
            </a:r>
            <a:r>
              <a:rPr lang="pt-BR" sz="24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8175" y="198438"/>
            <a:ext cx="6551613" cy="1214437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pt-BR" dirty="0" smtClean="0"/>
              <a:t>Referências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850" y="1628775"/>
            <a:ext cx="8135938" cy="4608537"/>
          </a:xfrm>
        </p:spPr>
        <p:txBody>
          <a:bodyPr rtlCol="0">
            <a:normAutofit fontScale="47500" lnSpcReduction="20000"/>
          </a:bodyPr>
          <a:lstStyle/>
          <a:p>
            <a:pPr lvl="0"/>
            <a:r>
              <a:rPr lang="pt-BR" dirty="0"/>
              <a:t>Aguirre-Bastos, C.; Weber, M.K. </a:t>
            </a:r>
            <a:r>
              <a:rPr lang="pt-BR" dirty="0" err="1"/>
              <a:t>Foresight</a:t>
            </a:r>
            <a:r>
              <a:rPr lang="pt-BR" dirty="0"/>
              <a:t> for </a:t>
            </a:r>
            <a:r>
              <a:rPr lang="pt-BR" dirty="0" err="1"/>
              <a:t>shaping</a:t>
            </a:r>
            <a:r>
              <a:rPr lang="pt-BR" dirty="0"/>
              <a:t> </a:t>
            </a:r>
            <a:r>
              <a:rPr lang="pt-BR" dirty="0" err="1"/>
              <a:t>national</a:t>
            </a:r>
            <a:r>
              <a:rPr lang="pt-BR" dirty="0"/>
              <a:t> </a:t>
            </a:r>
            <a:r>
              <a:rPr lang="pt-BR" dirty="0" err="1"/>
              <a:t>innovation</a:t>
            </a:r>
            <a:r>
              <a:rPr lang="pt-BR" dirty="0"/>
              <a:t> systems in </a:t>
            </a:r>
            <a:r>
              <a:rPr lang="pt-BR" dirty="0" err="1"/>
              <a:t>developing</a:t>
            </a:r>
            <a:r>
              <a:rPr lang="pt-BR" dirty="0"/>
              <a:t> </a:t>
            </a:r>
            <a:r>
              <a:rPr lang="pt-BR" dirty="0" err="1"/>
              <a:t>economies</a:t>
            </a:r>
            <a:r>
              <a:rPr lang="pt-BR" dirty="0"/>
              <a:t>. </a:t>
            </a:r>
            <a:r>
              <a:rPr lang="pt-BR" b="1" dirty="0" err="1"/>
              <a:t>Technological</a:t>
            </a:r>
            <a:r>
              <a:rPr lang="pt-BR" b="1" dirty="0"/>
              <a:t> </a:t>
            </a:r>
            <a:r>
              <a:rPr lang="pt-BR" b="1" dirty="0" err="1"/>
              <a:t>Forecasting</a:t>
            </a:r>
            <a:r>
              <a:rPr lang="pt-BR" b="1" dirty="0"/>
              <a:t> </a:t>
            </a:r>
            <a:r>
              <a:rPr lang="pt-BR" b="1" dirty="0" err="1"/>
              <a:t>and</a:t>
            </a:r>
            <a:r>
              <a:rPr lang="pt-BR" b="1" dirty="0"/>
              <a:t> Social </a:t>
            </a:r>
            <a:r>
              <a:rPr lang="pt-BR" b="1" dirty="0" err="1"/>
              <a:t>Change</a:t>
            </a:r>
            <a:r>
              <a:rPr lang="pt-BR" dirty="0"/>
              <a:t>, v. 128, p. 186-196, 2018.</a:t>
            </a:r>
          </a:p>
          <a:p>
            <a:pPr lvl="0"/>
            <a:r>
              <a:rPr lang="pt-BR" dirty="0"/>
              <a:t>ALBUQUERQUE, Eduardo da M. </a:t>
            </a:r>
            <a:r>
              <a:rPr lang="pt-BR" b="1" dirty="0"/>
              <a:t>Apresentação</a:t>
            </a:r>
            <a:r>
              <a:rPr lang="pt-BR" dirty="0"/>
              <a:t>. In: Revista Brasileira de Inovação. V. 3, n. 1, 228 p., </a:t>
            </a:r>
            <a:r>
              <a:rPr lang="pt-BR" dirty="0" err="1"/>
              <a:t>jan</a:t>
            </a:r>
            <a:r>
              <a:rPr lang="pt-BR" dirty="0"/>
              <a:t>/jul., 2004. Rio de Janeiro: FINEP, 2004.</a:t>
            </a:r>
          </a:p>
          <a:p>
            <a:pPr lvl="0"/>
            <a:r>
              <a:rPr lang="pt-BR" dirty="0"/>
              <a:t>ANPROTEC. </a:t>
            </a:r>
            <a:r>
              <a:rPr lang="pt-BR" b="1" dirty="0"/>
              <a:t>Portfólio de Parques Tecnológicos no Brasil</a:t>
            </a:r>
            <a:r>
              <a:rPr lang="pt-BR" dirty="0"/>
              <a:t>. Brasília: ANPROTEC, 2008.</a:t>
            </a:r>
          </a:p>
          <a:p>
            <a:pPr lvl="0"/>
            <a:r>
              <a:rPr lang="pt-BR" dirty="0"/>
              <a:t>______. </a:t>
            </a:r>
            <a:r>
              <a:rPr lang="pt-BR" b="1" dirty="0"/>
              <a:t>Parques Tecnológicos no Brasil</a:t>
            </a:r>
            <a:r>
              <a:rPr lang="pt-BR" dirty="0"/>
              <a:t>: estudo, análise e proposições. Brasília: ANPROTEC, 2008.</a:t>
            </a:r>
          </a:p>
          <a:p>
            <a:pPr lvl="0"/>
            <a:r>
              <a:rPr lang="pt-BR" dirty="0"/>
              <a:t>______. </a:t>
            </a:r>
            <a:r>
              <a:rPr lang="pt-BR" b="1" dirty="0"/>
              <a:t>Glossário</a:t>
            </a:r>
            <a:r>
              <a:rPr lang="pt-BR" dirty="0"/>
              <a:t> </a:t>
            </a:r>
            <a:r>
              <a:rPr lang="pt-BR" b="1" dirty="0"/>
              <a:t>dinâmico de termos na área de </a:t>
            </a:r>
            <a:r>
              <a:rPr lang="pt-BR" b="1" dirty="0" err="1"/>
              <a:t>tecnópolis</a:t>
            </a:r>
            <a:r>
              <a:rPr lang="pt-BR" dirty="0"/>
              <a:t>, </a:t>
            </a:r>
            <a:r>
              <a:rPr lang="pt-BR" b="1" dirty="0"/>
              <a:t>parques tecnológicos e incubadoras de empresas</a:t>
            </a:r>
            <a:r>
              <a:rPr lang="pt-BR" dirty="0"/>
              <a:t>. Brasília: ANPROTEC, 2002.</a:t>
            </a:r>
          </a:p>
          <a:p>
            <a:pPr lvl="0"/>
            <a:r>
              <a:rPr lang="pt-BR" dirty="0"/>
              <a:t>APTE. Disponível em: </a:t>
            </a:r>
            <a:r>
              <a:rPr lang="pt-BR" u="sng" dirty="0">
                <a:hlinkClick r:id="rId2"/>
              </a:rPr>
              <a:t>http://www.apte.org/?url=parques://list</a:t>
            </a:r>
            <a:r>
              <a:rPr lang="pt-BR" dirty="0"/>
              <a:t> .Acesso em: 04/08/2009.</a:t>
            </a:r>
          </a:p>
          <a:p>
            <a:pPr lvl="0"/>
            <a:r>
              <a:rPr lang="pt-BR" dirty="0"/>
              <a:t>BIGLIARDI, Barbara; DORMIO, Alberto Ivo; NOSELLA, Anna; PETRINI, Giorgio. </a:t>
            </a:r>
            <a:r>
              <a:rPr lang="en-US" b="1" dirty="0"/>
              <a:t>Assessing science parks’ performances: directions from selected Italian case studies</a:t>
            </a:r>
            <a:r>
              <a:rPr lang="en-US" dirty="0"/>
              <a:t>. </a:t>
            </a:r>
            <a:r>
              <a:rPr lang="pt-BR" dirty="0" err="1"/>
              <a:t>Technovation</a:t>
            </a:r>
            <a:r>
              <a:rPr lang="pt-BR" dirty="0"/>
              <a:t> </a:t>
            </a:r>
            <a:r>
              <a:rPr lang="pt-BR" dirty="0" err="1"/>
              <a:t>xx</a:t>
            </a:r>
            <a:r>
              <a:rPr lang="pt-BR" dirty="0"/>
              <a:t> , 2005 .</a:t>
            </a:r>
          </a:p>
          <a:p>
            <a:pPr lvl="0"/>
            <a:r>
              <a:rPr lang="pt-BR" dirty="0"/>
              <a:t>CARAYANNIS, E.G.; CAMPBELL, D.F.J. '</a:t>
            </a:r>
            <a:r>
              <a:rPr lang="pt-BR" dirty="0" err="1"/>
              <a:t>Mode</a:t>
            </a:r>
            <a:r>
              <a:rPr lang="pt-BR" dirty="0"/>
              <a:t> 3' </a:t>
            </a:r>
            <a:r>
              <a:rPr lang="pt-BR" dirty="0" err="1"/>
              <a:t>and</a:t>
            </a:r>
            <a:r>
              <a:rPr lang="pt-BR" dirty="0"/>
              <a:t> 'Quadruple </a:t>
            </a:r>
            <a:r>
              <a:rPr lang="pt-BR" dirty="0" err="1"/>
              <a:t>Helix</a:t>
            </a:r>
            <a:r>
              <a:rPr lang="pt-BR" dirty="0"/>
              <a:t>': </a:t>
            </a:r>
            <a:r>
              <a:rPr lang="pt-BR" dirty="0" err="1"/>
              <a:t>toward</a:t>
            </a:r>
            <a:r>
              <a:rPr lang="pt-BR" dirty="0"/>
              <a:t> a 21st </a:t>
            </a:r>
            <a:r>
              <a:rPr lang="pt-BR" dirty="0" err="1"/>
              <a:t>century</a:t>
            </a:r>
            <a:r>
              <a:rPr lang="pt-BR" dirty="0"/>
              <a:t> fractal </a:t>
            </a:r>
            <a:r>
              <a:rPr lang="pt-BR" dirty="0" err="1"/>
              <a:t>innovation</a:t>
            </a:r>
            <a:r>
              <a:rPr lang="pt-BR" dirty="0"/>
              <a:t> </a:t>
            </a:r>
            <a:r>
              <a:rPr lang="pt-BR" dirty="0" err="1"/>
              <a:t>ecosystem</a:t>
            </a:r>
            <a:r>
              <a:rPr lang="pt-BR" dirty="0"/>
              <a:t>. </a:t>
            </a:r>
            <a:r>
              <a:rPr lang="pt-BR" b="1" dirty="0" err="1"/>
              <a:t>International</a:t>
            </a:r>
            <a:r>
              <a:rPr lang="pt-BR" b="1" dirty="0"/>
              <a:t> </a:t>
            </a:r>
            <a:r>
              <a:rPr lang="pt-BR" b="1" dirty="0" err="1"/>
              <a:t>Journal</a:t>
            </a:r>
            <a:r>
              <a:rPr lang="pt-BR" b="1" dirty="0"/>
              <a:t> </a:t>
            </a:r>
            <a:r>
              <a:rPr lang="pt-BR" b="1" dirty="0" err="1"/>
              <a:t>of</a:t>
            </a:r>
            <a:r>
              <a:rPr lang="pt-BR" b="1" dirty="0"/>
              <a:t> Technology Management</a:t>
            </a:r>
            <a:r>
              <a:rPr lang="pt-BR" dirty="0"/>
              <a:t>, v. 46(3-4), p. 201-234, 2009.</a:t>
            </a:r>
          </a:p>
          <a:p>
            <a:pPr lvl="0"/>
            <a:r>
              <a:rPr lang="pt-BR" dirty="0"/>
              <a:t>CHIOCHETTA, J.C. </a:t>
            </a:r>
            <a:r>
              <a:rPr lang="pt-BR" b="1" dirty="0"/>
              <a:t>Proposta de um Modelo de Governança para Parques Tecnológicos. </a:t>
            </a:r>
            <a:r>
              <a:rPr lang="pt-BR" dirty="0"/>
              <a:t>2010. Porto Alegre. Tese (doutorado) Programa de Pós-Graduação em Engenharia da Produção, UFRGS, Porto Alegre, 2010.</a:t>
            </a:r>
          </a:p>
          <a:p>
            <a:pPr lvl="0"/>
            <a:r>
              <a:rPr lang="es-ES" dirty="0"/>
              <a:t>FIGLIOLI, A. </a:t>
            </a:r>
            <a:r>
              <a:rPr lang="es-ES" b="1" dirty="0"/>
              <a:t>Perspectivas de </a:t>
            </a:r>
            <a:r>
              <a:rPr lang="es-ES" b="1" dirty="0" err="1"/>
              <a:t>financiamento</a:t>
            </a:r>
            <a:r>
              <a:rPr lang="es-ES" b="1" dirty="0"/>
              <a:t> de Parques Tecnológicos</a:t>
            </a:r>
            <a:r>
              <a:rPr lang="es-ES" dirty="0"/>
              <a:t>. </a:t>
            </a:r>
            <a:r>
              <a:rPr lang="es-ES" dirty="0" err="1"/>
              <a:t>Dissertação</a:t>
            </a:r>
            <a:r>
              <a:rPr lang="es-ES" dirty="0"/>
              <a:t> (</a:t>
            </a:r>
            <a:r>
              <a:rPr lang="es-ES" dirty="0" err="1"/>
              <a:t>Mestrado</a:t>
            </a:r>
            <a:r>
              <a:rPr lang="es-ES" dirty="0"/>
              <a:t>). FEARP/USP. </a:t>
            </a:r>
            <a:r>
              <a:rPr lang="es-ES" dirty="0" err="1"/>
              <a:t>Ribeirão</a:t>
            </a:r>
            <a:r>
              <a:rPr lang="es-ES" dirty="0"/>
              <a:t> </a:t>
            </a:r>
            <a:r>
              <a:rPr lang="es-ES" dirty="0" err="1"/>
              <a:t>Preto</a:t>
            </a:r>
            <a:r>
              <a:rPr lang="es-ES" dirty="0"/>
              <a:t>: 2007. </a:t>
            </a:r>
            <a:endParaRPr lang="pt-BR" dirty="0"/>
          </a:p>
          <a:p>
            <a:pPr lvl="0"/>
            <a:r>
              <a:rPr lang="en-US" dirty="0"/>
              <a:t>GIUGLIANI, Eduardo. </a:t>
            </a:r>
            <a:r>
              <a:rPr lang="en-US" b="1" dirty="0" err="1"/>
              <a:t>Modelo</a:t>
            </a:r>
            <a:r>
              <a:rPr lang="en-US" b="1" dirty="0"/>
              <a:t> de </a:t>
            </a:r>
            <a:r>
              <a:rPr lang="en-US" b="1" dirty="0" err="1"/>
              <a:t>governança</a:t>
            </a:r>
            <a:r>
              <a:rPr lang="en-US" b="1" dirty="0"/>
              <a:t> para </a:t>
            </a:r>
            <a:r>
              <a:rPr lang="en-US" b="1" dirty="0" err="1"/>
              <a:t>parques</a:t>
            </a:r>
            <a:r>
              <a:rPr lang="en-US" b="1" dirty="0"/>
              <a:t> </a:t>
            </a:r>
            <a:r>
              <a:rPr lang="en-US" b="1" dirty="0" err="1"/>
              <a:t>científicos</a:t>
            </a:r>
            <a:r>
              <a:rPr lang="en-US" b="1" dirty="0"/>
              <a:t> e </a:t>
            </a:r>
            <a:r>
              <a:rPr lang="en-US" b="1" dirty="0" err="1"/>
              <a:t>tecnológicos</a:t>
            </a:r>
            <a:r>
              <a:rPr lang="en-US" b="1" dirty="0"/>
              <a:t> no </a:t>
            </a:r>
            <a:r>
              <a:rPr lang="en-US" b="1" dirty="0" err="1"/>
              <a:t>Brasil</a:t>
            </a:r>
            <a:r>
              <a:rPr lang="en-US" dirty="0"/>
              <a:t>. 2011. 310 </a:t>
            </a:r>
            <a:r>
              <a:rPr lang="en-US" dirty="0" err="1"/>
              <a:t>fls</a:t>
            </a:r>
            <a:r>
              <a:rPr lang="en-US" dirty="0"/>
              <a:t>. </a:t>
            </a:r>
            <a:r>
              <a:rPr lang="en-US" dirty="0" err="1"/>
              <a:t>Tese</a:t>
            </a:r>
            <a:r>
              <a:rPr lang="en-US" dirty="0"/>
              <a:t> (</a:t>
            </a:r>
            <a:r>
              <a:rPr lang="en-US" dirty="0" err="1"/>
              <a:t>Doutorado</a:t>
            </a:r>
            <a:r>
              <a:rPr lang="en-US" dirty="0"/>
              <a:t>). UFSC, </a:t>
            </a:r>
            <a:r>
              <a:rPr lang="en-US" dirty="0" err="1"/>
              <a:t>Florianópolis</a:t>
            </a:r>
            <a:r>
              <a:rPr lang="en-US" dirty="0"/>
              <a:t>, 2011.</a:t>
            </a:r>
            <a:endParaRPr lang="pt-BR" dirty="0"/>
          </a:p>
          <a:p>
            <a:pPr lvl="0"/>
            <a:r>
              <a:rPr lang="pt-BR" dirty="0"/>
              <a:t>IASP. </a:t>
            </a:r>
            <a:r>
              <a:rPr lang="pt-BR" b="1" dirty="0" err="1"/>
              <a:t>Definitions</a:t>
            </a:r>
            <a:r>
              <a:rPr lang="pt-BR" dirty="0"/>
              <a:t>. </a:t>
            </a:r>
            <a:r>
              <a:rPr lang="pt-BR" dirty="0" err="1"/>
              <a:t>Disponivel</a:t>
            </a:r>
            <a:r>
              <a:rPr lang="pt-BR" dirty="0"/>
              <a:t> em: </a:t>
            </a:r>
            <a:r>
              <a:rPr lang="pt-BR" u="sng" dirty="0">
                <a:hlinkClick r:id="rId3"/>
              </a:rPr>
              <a:t>http://www.iasp.ws/publico/index.jsp?enl=2</a:t>
            </a:r>
            <a:r>
              <a:rPr lang="pt-BR" dirty="0"/>
              <a:t> . </a:t>
            </a:r>
            <a:r>
              <a:rPr lang="en-US" dirty="0" err="1"/>
              <a:t>Acesso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03/08/2009</a:t>
            </a:r>
            <a:endParaRPr lang="pt-BR" dirty="0"/>
          </a:p>
          <a:p>
            <a:pPr lvl="0"/>
            <a:r>
              <a:rPr lang="en-US" dirty="0"/>
              <a:t>KANG, </a:t>
            </a:r>
            <a:r>
              <a:rPr lang="en-US" dirty="0" err="1"/>
              <a:t>Byung-Joo</a:t>
            </a:r>
            <a:r>
              <a:rPr lang="en-US" dirty="0"/>
              <a:t> . A Study on the Establishing Development Model for Research Parks. </a:t>
            </a:r>
            <a:r>
              <a:rPr lang="pt-BR" b="1" dirty="0" err="1"/>
              <a:t>Journal</a:t>
            </a:r>
            <a:r>
              <a:rPr lang="pt-BR" b="1" dirty="0"/>
              <a:t> </a:t>
            </a:r>
            <a:r>
              <a:rPr lang="pt-BR" b="1" dirty="0" err="1"/>
              <a:t>of</a:t>
            </a:r>
            <a:r>
              <a:rPr lang="pt-BR" b="1" dirty="0"/>
              <a:t> Technology </a:t>
            </a:r>
            <a:r>
              <a:rPr lang="pt-BR" b="1" dirty="0" err="1"/>
              <a:t>Transfer</a:t>
            </a:r>
            <a:r>
              <a:rPr lang="pt-BR" dirty="0"/>
              <a:t>; </a:t>
            </a:r>
            <a:r>
              <a:rPr lang="pt-BR" dirty="0" err="1"/>
              <a:t>Apr</a:t>
            </a:r>
            <a:r>
              <a:rPr lang="pt-BR" dirty="0"/>
              <a:t> 2004; 29, 2; pg. 203.</a:t>
            </a:r>
          </a:p>
          <a:p>
            <a:pPr lvl="0"/>
            <a:r>
              <a:rPr lang="pt-BR" dirty="0"/>
              <a:t>KWON, S.; MOTOHASHI, K. </a:t>
            </a:r>
            <a:r>
              <a:rPr lang="pt-BR" dirty="0" err="1"/>
              <a:t>How</a:t>
            </a:r>
            <a:r>
              <a:rPr lang="pt-BR" dirty="0"/>
              <a:t> </a:t>
            </a:r>
            <a:r>
              <a:rPr lang="pt-BR" dirty="0" err="1"/>
              <a:t>institutional</a:t>
            </a:r>
            <a:r>
              <a:rPr lang="pt-BR" dirty="0"/>
              <a:t> </a:t>
            </a:r>
            <a:r>
              <a:rPr lang="pt-BR" dirty="0" err="1"/>
              <a:t>arrangements</a:t>
            </a:r>
            <a:r>
              <a:rPr lang="pt-BR" dirty="0"/>
              <a:t> in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National</a:t>
            </a:r>
            <a:r>
              <a:rPr lang="pt-BR" dirty="0"/>
              <a:t> </a:t>
            </a:r>
            <a:r>
              <a:rPr lang="pt-BR" dirty="0" err="1"/>
              <a:t>Innovation</a:t>
            </a:r>
            <a:r>
              <a:rPr lang="pt-BR" dirty="0"/>
              <a:t> System </a:t>
            </a:r>
            <a:r>
              <a:rPr lang="pt-BR" dirty="0" err="1"/>
              <a:t>affect</a:t>
            </a:r>
            <a:r>
              <a:rPr lang="pt-BR" dirty="0"/>
              <a:t> industrial </a:t>
            </a:r>
            <a:r>
              <a:rPr lang="pt-BR" dirty="0" err="1"/>
              <a:t>competitiveness</a:t>
            </a:r>
            <a:r>
              <a:rPr lang="pt-BR" dirty="0"/>
              <a:t>: A </a:t>
            </a:r>
            <a:r>
              <a:rPr lang="pt-BR" dirty="0" err="1"/>
              <a:t>study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Japan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U.S.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multiagent</a:t>
            </a:r>
            <a:r>
              <a:rPr lang="pt-BR" dirty="0"/>
              <a:t> </a:t>
            </a:r>
            <a:r>
              <a:rPr lang="pt-BR" dirty="0" err="1"/>
              <a:t>simulation</a:t>
            </a:r>
            <a:r>
              <a:rPr lang="pt-BR" dirty="0"/>
              <a:t>. </a:t>
            </a:r>
            <a:r>
              <a:rPr lang="pt-BR" b="1" dirty="0" err="1"/>
              <a:t>Technological</a:t>
            </a:r>
            <a:r>
              <a:rPr lang="pt-BR" b="1" dirty="0"/>
              <a:t> </a:t>
            </a:r>
            <a:r>
              <a:rPr lang="pt-BR" b="1" dirty="0" err="1"/>
              <a:t>Forecasting</a:t>
            </a:r>
            <a:r>
              <a:rPr lang="pt-BR" b="1" dirty="0"/>
              <a:t> </a:t>
            </a:r>
            <a:r>
              <a:rPr lang="pt-BR" b="1" dirty="0" err="1"/>
              <a:t>and</a:t>
            </a:r>
            <a:r>
              <a:rPr lang="pt-BR" b="1" dirty="0"/>
              <a:t> Social </a:t>
            </a:r>
            <a:r>
              <a:rPr lang="pt-BR" b="1" dirty="0" err="1"/>
              <a:t>Change</a:t>
            </a:r>
            <a:r>
              <a:rPr lang="pt-BR" dirty="0"/>
              <a:t>, v. 115, p. 221-235, 2017</a:t>
            </a:r>
            <a:r>
              <a:rPr lang="pt-BR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Referências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84784"/>
            <a:ext cx="8136904" cy="5256584"/>
          </a:xfrm>
        </p:spPr>
        <p:txBody>
          <a:bodyPr/>
          <a:lstStyle/>
          <a:p>
            <a:pPr lvl="0"/>
            <a:r>
              <a:rPr lang="pt-BR" sz="1300" dirty="0"/>
              <a:t>LAHORGE, Maria Alice. </a:t>
            </a:r>
            <a:r>
              <a:rPr lang="pt-BR" sz="1300" b="1" dirty="0" err="1"/>
              <a:t>Pólos</a:t>
            </a:r>
            <a:r>
              <a:rPr lang="pt-BR" sz="1300" b="1" dirty="0"/>
              <a:t>, parques e incubadoras: instrumentos de desenvolvimento do século XXI</a:t>
            </a:r>
            <a:r>
              <a:rPr lang="pt-BR" sz="1300" dirty="0"/>
              <a:t>. </a:t>
            </a:r>
            <a:r>
              <a:rPr lang="en-US" sz="1300" dirty="0"/>
              <a:t>Brasília: ANPROTEC/ SEBRAE, 2004.</a:t>
            </a:r>
            <a:endParaRPr lang="pt-BR" sz="1300" dirty="0"/>
          </a:p>
          <a:p>
            <a:pPr lvl="0"/>
            <a:r>
              <a:rPr lang="en-US" sz="1300" dirty="0"/>
              <a:t>LAFFITTE, Pierre. </a:t>
            </a:r>
            <a:r>
              <a:rPr lang="en-US" sz="1300" b="1" dirty="0"/>
              <a:t>The paradigm transition theory</a:t>
            </a:r>
            <a:r>
              <a:rPr lang="en-US" sz="1300" dirty="0"/>
              <a:t>. In Proceedings V World Conference on Science Parks. </a:t>
            </a:r>
            <a:r>
              <a:rPr lang="pt-BR" sz="1300" dirty="0"/>
              <a:t>Rio de Janeiro, </a:t>
            </a:r>
            <a:r>
              <a:rPr lang="pt-BR" sz="1300" dirty="0" err="1"/>
              <a:t>October</a:t>
            </a:r>
            <a:r>
              <a:rPr lang="pt-BR" sz="1300" dirty="0"/>
              <a:t> 29-31, 1996. Rio de Janeiro: UFRJ, 1996.</a:t>
            </a:r>
          </a:p>
          <a:p>
            <a:pPr lvl="0"/>
            <a:r>
              <a:rPr lang="pt-BR" sz="1300" dirty="0"/>
              <a:t>LAU, A.K.W.; LO, W. Regional </a:t>
            </a:r>
            <a:r>
              <a:rPr lang="pt-BR" sz="1300" dirty="0" err="1"/>
              <a:t>innovation</a:t>
            </a:r>
            <a:r>
              <a:rPr lang="pt-BR" sz="1300" dirty="0"/>
              <a:t> system, </a:t>
            </a:r>
            <a:r>
              <a:rPr lang="pt-BR" sz="1300" dirty="0" err="1"/>
              <a:t>absorptive</a:t>
            </a:r>
            <a:r>
              <a:rPr lang="pt-BR" sz="1300" dirty="0"/>
              <a:t> </a:t>
            </a:r>
            <a:r>
              <a:rPr lang="pt-BR" sz="1300" dirty="0" err="1"/>
              <a:t>capacity</a:t>
            </a:r>
            <a:r>
              <a:rPr lang="pt-BR" sz="1300" dirty="0"/>
              <a:t> </a:t>
            </a:r>
            <a:r>
              <a:rPr lang="pt-BR" sz="1300" dirty="0" err="1"/>
              <a:t>and</a:t>
            </a:r>
            <a:r>
              <a:rPr lang="pt-BR" sz="1300" dirty="0"/>
              <a:t> </a:t>
            </a:r>
            <a:r>
              <a:rPr lang="pt-BR" sz="1300" dirty="0" err="1"/>
              <a:t>innovation</a:t>
            </a:r>
            <a:r>
              <a:rPr lang="pt-BR" sz="1300" dirty="0"/>
              <a:t> performance: </a:t>
            </a:r>
            <a:r>
              <a:rPr lang="pt-BR" sz="1300" dirty="0" err="1"/>
              <a:t>An</a:t>
            </a:r>
            <a:r>
              <a:rPr lang="pt-BR" sz="1300" dirty="0"/>
              <a:t> </a:t>
            </a:r>
            <a:r>
              <a:rPr lang="pt-BR" sz="1300" dirty="0" err="1"/>
              <a:t>empirical</a:t>
            </a:r>
            <a:r>
              <a:rPr lang="pt-BR" sz="1300" dirty="0"/>
              <a:t> </a:t>
            </a:r>
            <a:r>
              <a:rPr lang="pt-BR" sz="1300" dirty="0" err="1"/>
              <a:t>study</a:t>
            </a:r>
            <a:r>
              <a:rPr lang="pt-BR" sz="1300" dirty="0"/>
              <a:t>. </a:t>
            </a:r>
            <a:r>
              <a:rPr lang="pt-BR" sz="1300" b="1" dirty="0" err="1"/>
              <a:t>Technological</a:t>
            </a:r>
            <a:r>
              <a:rPr lang="pt-BR" sz="1300" b="1" dirty="0"/>
              <a:t> </a:t>
            </a:r>
            <a:r>
              <a:rPr lang="pt-BR" sz="1300" b="1" dirty="0" err="1"/>
              <a:t>Forecasting</a:t>
            </a:r>
            <a:r>
              <a:rPr lang="pt-BR" sz="1300" b="1" dirty="0"/>
              <a:t> </a:t>
            </a:r>
            <a:r>
              <a:rPr lang="pt-BR" sz="1300" b="1" dirty="0" err="1"/>
              <a:t>and</a:t>
            </a:r>
            <a:r>
              <a:rPr lang="pt-BR" sz="1300" b="1" dirty="0"/>
              <a:t> Social </a:t>
            </a:r>
            <a:r>
              <a:rPr lang="pt-BR" sz="1300" b="1" dirty="0" err="1"/>
              <a:t>Change</a:t>
            </a:r>
            <a:r>
              <a:rPr lang="pt-BR" sz="1300" dirty="0"/>
              <a:t>, v. 92, p. 99-117, 2015.</a:t>
            </a:r>
          </a:p>
          <a:p>
            <a:pPr lvl="0"/>
            <a:r>
              <a:rPr lang="en-US" sz="1300" dirty="0"/>
              <a:t>LUNARDI, Maria Elizabeth. </a:t>
            </a:r>
            <a:r>
              <a:rPr lang="pt-BR" sz="1300" b="1" dirty="0"/>
              <a:t>Parques tecnológicos: estratégias de localização em Porto Alegre, Florianópolis e Curitiba</a:t>
            </a:r>
            <a:r>
              <a:rPr lang="pt-BR" sz="1300" dirty="0"/>
              <a:t>. Curitiba: Ed. do Autor, 1997.</a:t>
            </a:r>
          </a:p>
          <a:p>
            <a:pPr lvl="0"/>
            <a:r>
              <a:rPr lang="pt-BR" sz="1300" dirty="0"/>
              <a:t>LUNDVALL, B.-A˚. (Ed.) (1992) </a:t>
            </a:r>
            <a:r>
              <a:rPr lang="pt-BR" sz="1300" b="1" dirty="0" err="1"/>
              <a:t>National</a:t>
            </a:r>
            <a:r>
              <a:rPr lang="pt-BR" sz="1300" b="1" dirty="0"/>
              <a:t> Systems </a:t>
            </a:r>
            <a:r>
              <a:rPr lang="pt-BR" sz="1300" b="1" dirty="0" err="1"/>
              <a:t>of</a:t>
            </a:r>
            <a:r>
              <a:rPr lang="pt-BR" sz="1300" b="1" dirty="0"/>
              <a:t> </a:t>
            </a:r>
            <a:r>
              <a:rPr lang="pt-BR" sz="1300" b="1" dirty="0" err="1"/>
              <a:t>Innovation</a:t>
            </a:r>
            <a:r>
              <a:rPr lang="pt-BR" sz="1300" dirty="0"/>
              <a:t>: </a:t>
            </a:r>
            <a:r>
              <a:rPr lang="pt-BR" sz="1300" dirty="0" err="1"/>
              <a:t>Towards</a:t>
            </a:r>
            <a:r>
              <a:rPr lang="pt-BR" sz="1300" dirty="0"/>
              <a:t> a </a:t>
            </a:r>
            <a:r>
              <a:rPr lang="pt-BR" sz="1300" dirty="0" err="1"/>
              <a:t>Theory</a:t>
            </a:r>
            <a:r>
              <a:rPr lang="pt-BR" sz="1300" dirty="0"/>
              <a:t> </a:t>
            </a:r>
            <a:r>
              <a:rPr lang="pt-BR" sz="1300" dirty="0" err="1"/>
              <a:t>of</a:t>
            </a:r>
            <a:r>
              <a:rPr lang="pt-BR" sz="1300" dirty="0"/>
              <a:t> </a:t>
            </a:r>
            <a:r>
              <a:rPr lang="pt-BR" sz="1300" dirty="0" err="1"/>
              <a:t>Innovation</a:t>
            </a:r>
            <a:r>
              <a:rPr lang="pt-BR" sz="1300" dirty="0"/>
              <a:t> </a:t>
            </a:r>
            <a:r>
              <a:rPr lang="pt-BR" sz="1300" dirty="0" err="1"/>
              <a:t>and</a:t>
            </a:r>
            <a:r>
              <a:rPr lang="pt-BR" sz="1300" dirty="0"/>
              <a:t> </a:t>
            </a:r>
            <a:r>
              <a:rPr lang="pt-BR" sz="1300" dirty="0" err="1"/>
              <a:t>Interactive</a:t>
            </a:r>
            <a:r>
              <a:rPr lang="pt-BR" sz="1300" dirty="0"/>
              <a:t> Learning (London: Pinter).</a:t>
            </a:r>
          </a:p>
          <a:p>
            <a:pPr lvl="0"/>
            <a:r>
              <a:rPr lang="pt-BR" sz="1300" dirty="0"/>
              <a:t>LUNDVALL, B.-A˚. </a:t>
            </a:r>
            <a:r>
              <a:rPr lang="pt-BR" sz="1300" dirty="0" err="1"/>
              <a:t>National</a:t>
            </a:r>
            <a:r>
              <a:rPr lang="pt-BR" sz="1300" dirty="0"/>
              <a:t> </a:t>
            </a:r>
            <a:r>
              <a:rPr lang="pt-BR" sz="1300" dirty="0" err="1"/>
              <a:t>Innovation</a:t>
            </a:r>
            <a:r>
              <a:rPr lang="pt-BR" sz="1300" dirty="0"/>
              <a:t> Systems—</a:t>
            </a:r>
            <a:r>
              <a:rPr lang="pt-BR" sz="1300" dirty="0" err="1"/>
              <a:t>Analytical</a:t>
            </a:r>
            <a:r>
              <a:rPr lang="pt-BR" sz="1300" dirty="0"/>
              <a:t> </a:t>
            </a:r>
            <a:r>
              <a:rPr lang="pt-BR" sz="1300" dirty="0" err="1"/>
              <a:t>Concept</a:t>
            </a:r>
            <a:r>
              <a:rPr lang="pt-BR" sz="1300" dirty="0"/>
              <a:t> </a:t>
            </a:r>
            <a:r>
              <a:rPr lang="pt-BR" sz="1300" dirty="0" err="1"/>
              <a:t>and</a:t>
            </a:r>
            <a:r>
              <a:rPr lang="pt-BR" sz="1300" dirty="0"/>
              <a:t> </a:t>
            </a:r>
            <a:r>
              <a:rPr lang="pt-BR" sz="1300" dirty="0" err="1"/>
              <a:t>Development</a:t>
            </a:r>
            <a:r>
              <a:rPr lang="pt-BR" sz="1300" dirty="0"/>
              <a:t> Tool. </a:t>
            </a:r>
            <a:r>
              <a:rPr lang="pt-BR" sz="1300" b="1" dirty="0" err="1"/>
              <a:t>Industry</a:t>
            </a:r>
            <a:r>
              <a:rPr lang="pt-BR" sz="1300" b="1" dirty="0"/>
              <a:t> </a:t>
            </a:r>
            <a:r>
              <a:rPr lang="pt-BR" sz="1300" b="1" dirty="0" err="1"/>
              <a:t>and</a:t>
            </a:r>
            <a:r>
              <a:rPr lang="pt-BR" sz="1300" b="1" dirty="0"/>
              <a:t> </a:t>
            </a:r>
            <a:r>
              <a:rPr lang="pt-BR" sz="1300" b="1" dirty="0" err="1"/>
              <a:t>Innovation</a:t>
            </a:r>
            <a:r>
              <a:rPr lang="pt-BR" sz="1300" dirty="0"/>
              <a:t>, v. 14(1), 95-119, 2007.</a:t>
            </a:r>
          </a:p>
          <a:p>
            <a:pPr lvl="0"/>
            <a:r>
              <a:rPr lang="pt-BR" sz="1300" dirty="0"/>
              <a:t>MALONEY, W.F. </a:t>
            </a:r>
            <a:r>
              <a:rPr lang="pt-BR" sz="1300" dirty="0" err="1"/>
              <a:t>Revisiting</a:t>
            </a:r>
            <a:r>
              <a:rPr lang="pt-BR" sz="1300" dirty="0"/>
              <a:t> </a:t>
            </a:r>
            <a:r>
              <a:rPr lang="pt-BR" sz="1300" dirty="0" err="1"/>
              <a:t>the</a:t>
            </a:r>
            <a:r>
              <a:rPr lang="pt-BR" sz="1300" dirty="0"/>
              <a:t> </a:t>
            </a:r>
            <a:r>
              <a:rPr lang="pt-BR" sz="1300" dirty="0" err="1"/>
              <a:t>National</a:t>
            </a:r>
            <a:r>
              <a:rPr lang="pt-BR" sz="1300" dirty="0"/>
              <a:t> </a:t>
            </a:r>
            <a:r>
              <a:rPr lang="pt-BR" sz="1300" dirty="0" err="1"/>
              <a:t>Innovation</a:t>
            </a:r>
            <a:r>
              <a:rPr lang="pt-BR" sz="1300" dirty="0"/>
              <a:t> System in </a:t>
            </a:r>
            <a:r>
              <a:rPr lang="pt-BR" sz="1300" dirty="0" err="1"/>
              <a:t>Developing</a:t>
            </a:r>
            <a:r>
              <a:rPr lang="pt-BR" sz="1300" dirty="0"/>
              <a:t> Countries. </a:t>
            </a:r>
            <a:r>
              <a:rPr lang="pt-BR" sz="1300" dirty="0" err="1"/>
              <a:t>Policy</a:t>
            </a:r>
            <a:r>
              <a:rPr lang="pt-BR" sz="1300" dirty="0"/>
              <a:t> </a:t>
            </a:r>
            <a:r>
              <a:rPr lang="pt-BR" sz="1300" dirty="0" err="1"/>
              <a:t>Research</a:t>
            </a:r>
            <a:r>
              <a:rPr lang="pt-BR" sz="1300" dirty="0"/>
              <a:t> </a:t>
            </a:r>
            <a:r>
              <a:rPr lang="pt-BR" sz="1300" dirty="0" err="1"/>
              <a:t>Working</a:t>
            </a:r>
            <a:r>
              <a:rPr lang="pt-BR" sz="1300" dirty="0"/>
              <a:t> </a:t>
            </a:r>
            <a:r>
              <a:rPr lang="pt-BR" sz="1300" dirty="0" err="1"/>
              <a:t>Paper</a:t>
            </a:r>
            <a:r>
              <a:rPr lang="pt-BR" sz="1300" dirty="0"/>
              <a:t> 8219, World Bank </a:t>
            </a:r>
            <a:r>
              <a:rPr lang="pt-BR" sz="1300" dirty="0" err="1"/>
              <a:t>Group</a:t>
            </a:r>
            <a:r>
              <a:rPr lang="pt-BR" sz="1300" dirty="0"/>
              <a:t>, 2017.</a:t>
            </a:r>
          </a:p>
          <a:p>
            <a:pPr lvl="0"/>
            <a:r>
              <a:rPr lang="pt-BR" sz="1300" dirty="0"/>
              <a:t>MAZZUCATO, M.; PENNA, C. </a:t>
            </a:r>
            <a:r>
              <a:rPr lang="pt-BR" sz="1300" b="1" dirty="0"/>
              <a:t>The </a:t>
            </a:r>
            <a:r>
              <a:rPr lang="pt-BR" sz="1300" b="1" dirty="0" err="1"/>
              <a:t>Brazilian</a:t>
            </a:r>
            <a:r>
              <a:rPr lang="pt-BR" sz="1300" b="1" dirty="0"/>
              <a:t> </a:t>
            </a:r>
            <a:r>
              <a:rPr lang="pt-BR" sz="1300" b="1" dirty="0" err="1"/>
              <a:t>Innovation</a:t>
            </a:r>
            <a:r>
              <a:rPr lang="pt-BR" sz="1300" b="1" dirty="0"/>
              <a:t> System</a:t>
            </a:r>
            <a:r>
              <a:rPr lang="pt-BR" sz="1300" dirty="0"/>
              <a:t>: A </a:t>
            </a:r>
            <a:r>
              <a:rPr lang="pt-BR" sz="1300" dirty="0" err="1"/>
              <a:t>Mission-Oriented</a:t>
            </a:r>
            <a:r>
              <a:rPr lang="pt-BR" sz="1300" dirty="0"/>
              <a:t> </a:t>
            </a:r>
            <a:r>
              <a:rPr lang="pt-BR" sz="1300" dirty="0" err="1"/>
              <a:t>Policy</a:t>
            </a:r>
            <a:r>
              <a:rPr lang="pt-BR" sz="1300" dirty="0"/>
              <a:t> </a:t>
            </a:r>
            <a:r>
              <a:rPr lang="pt-BR" sz="1300" dirty="0" err="1"/>
              <a:t>Proposal</a:t>
            </a:r>
            <a:r>
              <a:rPr lang="pt-BR" sz="1300" dirty="0"/>
              <a:t>. Brasília, DF: Centro de Gestão e Estudos Estratégicos, 2016.</a:t>
            </a:r>
          </a:p>
          <a:p>
            <a:pPr lvl="0"/>
            <a:r>
              <a:rPr lang="pt-BR" sz="1300" dirty="0"/>
              <a:t>MORAIS, E. F. C.; MATOS, J. F.; GASTAL, C. </a:t>
            </a:r>
            <a:r>
              <a:rPr lang="pt-BR" sz="1300" b="1" dirty="0"/>
              <a:t>Mecanismos de inovação e competitividade. Brasília</a:t>
            </a:r>
            <a:r>
              <a:rPr lang="pt-BR" sz="1300" dirty="0"/>
              <a:t>: MBC, 2006.</a:t>
            </a:r>
          </a:p>
          <a:p>
            <a:pPr lvl="0"/>
            <a:r>
              <a:rPr lang="pt-BR" sz="1300" dirty="0"/>
              <a:t>MORÉ, R. P. O., GONÇALO, C. R., FIATES, G. G. S., &amp; ANDRADE, C. R. D. </a:t>
            </a:r>
            <a:r>
              <a:rPr lang="pt-BR" sz="1300" dirty="0" err="1"/>
              <a:t>Governance</a:t>
            </a:r>
            <a:r>
              <a:rPr lang="pt-BR" sz="1300" dirty="0"/>
              <a:t> </a:t>
            </a:r>
            <a:r>
              <a:rPr lang="pt-BR" sz="1300" dirty="0" err="1"/>
              <a:t>structure</a:t>
            </a:r>
            <a:r>
              <a:rPr lang="pt-BR" sz="1300" dirty="0"/>
              <a:t> </a:t>
            </a:r>
            <a:r>
              <a:rPr lang="pt-BR" sz="1300" dirty="0" err="1"/>
              <a:t>promoting</a:t>
            </a:r>
            <a:r>
              <a:rPr lang="pt-BR" sz="1300" dirty="0"/>
              <a:t> </a:t>
            </a:r>
            <a:r>
              <a:rPr lang="pt-BR" sz="1300" dirty="0" err="1"/>
              <a:t>innovation</a:t>
            </a:r>
            <a:r>
              <a:rPr lang="pt-BR" sz="1300" dirty="0"/>
              <a:t>: </a:t>
            </a:r>
            <a:r>
              <a:rPr lang="pt-BR" sz="1300" dirty="0" err="1"/>
              <a:t>an</a:t>
            </a:r>
            <a:r>
              <a:rPr lang="pt-BR" sz="1300" dirty="0"/>
              <a:t> </a:t>
            </a:r>
            <a:r>
              <a:rPr lang="pt-BR" sz="1300" dirty="0" err="1"/>
              <a:t>exploratory</a:t>
            </a:r>
            <a:r>
              <a:rPr lang="pt-BR" sz="1300" dirty="0"/>
              <a:t> </a:t>
            </a:r>
            <a:r>
              <a:rPr lang="pt-BR" sz="1300" dirty="0" err="1"/>
              <a:t>study</a:t>
            </a:r>
            <a:r>
              <a:rPr lang="pt-BR" sz="1300" dirty="0"/>
              <a:t> in </a:t>
            </a:r>
            <a:r>
              <a:rPr lang="pt-BR" sz="1300" dirty="0" err="1"/>
              <a:t>Brazilian</a:t>
            </a:r>
            <a:r>
              <a:rPr lang="pt-BR" sz="1300" dirty="0"/>
              <a:t> habitats. </a:t>
            </a:r>
            <a:r>
              <a:rPr lang="pt-BR" sz="1300" b="1" dirty="0" err="1"/>
              <a:t>Journal</a:t>
            </a:r>
            <a:r>
              <a:rPr lang="pt-BR" sz="1300" b="1" dirty="0"/>
              <a:t> </a:t>
            </a:r>
            <a:r>
              <a:rPr lang="pt-BR" sz="1300" b="1" dirty="0" err="1"/>
              <a:t>of</a:t>
            </a:r>
            <a:r>
              <a:rPr lang="pt-BR" sz="1300" b="1" dirty="0"/>
              <a:t> Technology Management &amp; </a:t>
            </a:r>
            <a:r>
              <a:rPr lang="pt-BR" sz="1300" b="1" dirty="0" err="1"/>
              <a:t>Innovation</a:t>
            </a:r>
            <a:r>
              <a:rPr lang="pt-BR" sz="1300" dirty="0"/>
              <a:t>, v. 13(4), 61–73, 2018.</a:t>
            </a:r>
          </a:p>
          <a:p>
            <a:pPr lvl="0"/>
            <a:r>
              <a:rPr lang="pt-BR" sz="1300" dirty="0"/>
              <a:t>NELSON, Richard. </a:t>
            </a:r>
            <a:r>
              <a:rPr lang="pt-BR" sz="1300" b="1" dirty="0"/>
              <a:t>As fontes do crescimento econômico</a:t>
            </a:r>
            <a:r>
              <a:rPr lang="pt-BR" sz="1300" dirty="0"/>
              <a:t>. Campinas: Editora Unicamp: 2006</a:t>
            </a:r>
            <a:r>
              <a:rPr lang="pt-BR" sz="1300" dirty="0" smtClean="0"/>
              <a:t>.</a:t>
            </a:r>
          </a:p>
          <a:p>
            <a:r>
              <a:rPr lang="pt-BR" sz="1300" dirty="0"/>
              <a:t>PHAN, P. H.; SIEGEL, D. S.; WRIGHT, D. </a:t>
            </a:r>
            <a:r>
              <a:rPr lang="pt-BR" sz="1300" b="1" dirty="0"/>
              <a:t>Science </a:t>
            </a:r>
            <a:r>
              <a:rPr lang="pt-BR" sz="1300" b="1" dirty="0" err="1"/>
              <a:t>parks</a:t>
            </a:r>
            <a:r>
              <a:rPr lang="pt-BR" sz="1300" b="1" dirty="0"/>
              <a:t> </a:t>
            </a:r>
            <a:r>
              <a:rPr lang="pt-BR" sz="1300" b="1" dirty="0" err="1"/>
              <a:t>and</a:t>
            </a:r>
            <a:r>
              <a:rPr lang="pt-BR" sz="1300" b="1" dirty="0"/>
              <a:t> </a:t>
            </a:r>
            <a:r>
              <a:rPr lang="pt-BR" sz="1300" b="1" dirty="0" err="1"/>
              <a:t>Incubators</a:t>
            </a:r>
            <a:r>
              <a:rPr lang="pt-BR" sz="1300" dirty="0"/>
              <a:t>: </a:t>
            </a:r>
            <a:r>
              <a:rPr lang="pt-BR" sz="1300" dirty="0" err="1"/>
              <a:t>observations</a:t>
            </a:r>
            <a:r>
              <a:rPr lang="pt-BR" sz="1300" dirty="0"/>
              <a:t>, </a:t>
            </a:r>
            <a:r>
              <a:rPr lang="pt-BR" sz="1300" dirty="0" err="1"/>
              <a:t>synthesis</a:t>
            </a:r>
            <a:r>
              <a:rPr lang="pt-BR" sz="1300" dirty="0"/>
              <a:t> </a:t>
            </a:r>
            <a:r>
              <a:rPr lang="pt-BR" sz="1300" dirty="0" err="1"/>
              <a:t>and</a:t>
            </a:r>
            <a:r>
              <a:rPr lang="pt-BR" sz="1300" dirty="0"/>
              <a:t> future </a:t>
            </a:r>
            <a:r>
              <a:rPr lang="pt-BR" sz="1300" dirty="0" err="1"/>
              <a:t>research</a:t>
            </a:r>
            <a:r>
              <a:rPr lang="pt-BR" sz="1300" dirty="0"/>
              <a:t>. </a:t>
            </a:r>
            <a:r>
              <a:rPr lang="pt-BR" sz="1300" dirty="0" err="1"/>
              <a:t>Jounarl</a:t>
            </a:r>
            <a:r>
              <a:rPr lang="pt-BR" sz="1300" dirty="0"/>
              <a:t> </a:t>
            </a:r>
            <a:r>
              <a:rPr lang="pt-BR" sz="1300" dirty="0" err="1"/>
              <a:t>of</a:t>
            </a:r>
            <a:r>
              <a:rPr lang="pt-BR" sz="1300" dirty="0"/>
              <a:t> Business </a:t>
            </a:r>
            <a:r>
              <a:rPr lang="pt-BR" sz="1300" dirty="0" err="1"/>
              <a:t>Venturing</a:t>
            </a:r>
            <a:r>
              <a:rPr lang="pt-BR" sz="1300" dirty="0"/>
              <a:t> 20, 2005.</a:t>
            </a:r>
          </a:p>
          <a:p>
            <a:pPr lvl="0"/>
            <a:endParaRPr lang="pt-BR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Referências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84784"/>
            <a:ext cx="8136904" cy="4824536"/>
          </a:xfrm>
        </p:spPr>
        <p:txBody>
          <a:bodyPr/>
          <a:lstStyle/>
          <a:p>
            <a:pPr lvl="0"/>
            <a:r>
              <a:rPr lang="pt-BR" sz="1300" dirty="0" smtClean="0"/>
              <a:t>PROKOP</a:t>
            </a:r>
            <a:r>
              <a:rPr lang="pt-BR" sz="1300" dirty="0"/>
              <a:t>, D. </a:t>
            </a:r>
            <a:r>
              <a:rPr lang="pt-BR" sz="1300" dirty="0" err="1"/>
              <a:t>University</a:t>
            </a:r>
            <a:r>
              <a:rPr lang="pt-BR" sz="1300" dirty="0"/>
              <a:t> </a:t>
            </a:r>
            <a:r>
              <a:rPr lang="pt-BR" sz="1300" dirty="0" err="1"/>
              <a:t>entrepreneurial</a:t>
            </a:r>
            <a:r>
              <a:rPr lang="pt-BR" sz="1300" dirty="0"/>
              <a:t> </a:t>
            </a:r>
            <a:r>
              <a:rPr lang="pt-BR" sz="1300" dirty="0" err="1"/>
              <a:t>ecosystems</a:t>
            </a:r>
            <a:r>
              <a:rPr lang="pt-BR" sz="1300" dirty="0"/>
              <a:t> </a:t>
            </a:r>
            <a:r>
              <a:rPr lang="pt-BR" sz="1300" dirty="0" err="1"/>
              <a:t>and</a:t>
            </a:r>
            <a:r>
              <a:rPr lang="pt-BR" sz="1300" dirty="0"/>
              <a:t> </a:t>
            </a:r>
            <a:r>
              <a:rPr lang="pt-BR" sz="1300" dirty="0" err="1"/>
              <a:t>spinoff</a:t>
            </a:r>
            <a:r>
              <a:rPr lang="pt-BR" sz="1300" dirty="0"/>
              <a:t> </a:t>
            </a:r>
            <a:r>
              <a:rPr lang="pt-BR" sz="1300" dirty="0" err="1"/>
              <a:t>companies</a:t>
            </a:r>
            <a:r>
              <a:rPr lang="pt-BR" sz="1300" dirty="0"/>
              <a:t>: </a:t>
            </a:r>
            <a:r>
              <a:rPr lang="pt-BR" sz="1300" dirty="0" err="1"/>
              <a:t>Configurations</a:t>
            </a:r>
            <a:r>
              <a:rPr lang="pt-BR" sz="1300" dirty="0"/>
              <a:t>, </a:t>
            </a:r>
            <a:r>
              <a:rPr lang="pt-BR" sz="1300" dirty="0" err="1"/>
              <a:t>developments</a:t>
            </a:r>
            <a:r>
              <a:rPr lang="pt-BR" sz="1300" dirty="0"/>
              <a:t> </a:t>
            </a:r>
            <a:r>
              <a:rPr lang="pt-BR" sz="1300" dirty="0" err="1"/>
              <a:t>and</a:t>
            </a:r>
            <a:r>
              <a:rPr lang="pt-BR" sz="1300" dirty="0"/>
              <a:t> </a:t>
            </a:r>
            <a:r>
              <a:rPr lang="pt-BR" sz="1300" dirty="0" err="1"/>
              <a:t>outcomes</a:t>
            </a:r>
            <a:r>
              <a:rPr lang="pt-BR" sz="1300" dirty="0"/>
              <a:t>. </a:t>
            </a:r>
            <a:r>
              <a:rPr lang="pt-BR" sz="1300" b="1" dirty="0" err="1"/>
              <a:t>Technovation</a:t>
            </a:r>
            <a:r>
              <a:rPr lang="pt-BR" sz="1300" dirty="0"/>
              <a:t>, v. 107, 2021,</a:t>
            </a:r>
          </a:p>
          <a:p>
            <a:pPr lvl="0"/>
            <a:r>
              <a:rPr lang="pt-BR" sz="1300" dirty="0"/>
              <a:t>RETIS. Disponível em: </a:t>
            </a:r>
            <a:r>
              <a:rPr lang="pt-BR" sz="1300" u="sng" dirty="0">
                <a:hlinkClick r:id="rId2"/>
              </a:rPr>
              <a:t>http://www.retis-innovation.fr/</a:t>
            </a:r>
            <a:r>
              <a:rPr lang="pt-BR" sz="1300" dirty="0"/>
              <a:t> .Acesso em: 04/08/2009.</a:t>
            </a:r>
          </a:p>
          <a:p>
            <a:pPr lvl="0"/>
            <a:r>
              <a:rPr lang="en-US" sz="1300" dirty="0"/>
              <a:t>SCANDIZZO, Pasquale Lucio. </a:t>
            </a:r>
            <a:r>
              <a:rPr lang="en-US" sz="1300" b="1" dirty="0"/>
              <a:t>Financing technology</a:t>
            </a:r>
            <a:r>
              <a:rPr lang="en-US" sz="1300" dirty="0"/>
              <a:t>: an assessment of theory and practice. </a:t>
            </a:r>
            <a:r>
              <a:rPr lang="pt-BR" sz="1300" dirty="0"/>
              <a:t>Int. J. Technology Management, Vol. 32, Nos. 1/2, 2005.</a:t>
            </a:r>
          </a:p>
          <a:p>
            <a:pPr lvl="0"/>
            <a:r>
              <a:rPr lang="pt-BR" sz="1300" dirty="0"/>
              <a:t>SEVERI, F.; PORTO, G. Definições Jurídicas para a Implantação do Parque Tecnológico. In: Avaliação da Estratégia de Implantação do Parque Tecnológico de Ribeirão Preto. FIPASE: 2007.</a:t>
            </a:r>
          </a:p>
          <a:p>
            <a:pPr lvl="0"/>
            <a:r>
              <a:rPr lang="pt-BR" sz="1300" dirty="0"/>
              <a:t>SPOLIDORO, Roberto. </a:t>
            </a:r>
            <a:r>
              <a:rPr lang="pt-BR" sz="1300" b="1" dirty="0"/>
              <a:t>A sociedade do conhecimento e seus impactos no meio urbano</a:t>
            </a:r>
            <a:r>
              <a:rPr lang="pt-BR" sz="1300" dirty="0"/>
              <a:t>. In: PALADINO, Gina G. e MEDEIROS, Lucília Atas (org.). Parques Tecnológicos e meio </a:t>
            </a:r>
            <a:r>
              <a:rPr lang="pt-BR" sz="1300" dirty="0" err="1"/>
              <a:t>urbano.Brasília</a:t>
            </a:r>
            <a:r>
              <a:rPr lang="pt-BR" sz="1300" dirty="0"/>
              <a:t>: ANPROTEC, 1997.</a:t>
            </a:r>
          </a:p>
          <a:p>
            <a:pPr lvl="0"/>
            <a:r>
              <a:rPr lang="pt-BR" sz="1300" dirty="0"/>
              <a:t>STARTUP GENOME. Disponível em: &lt; https://startupgenome.com/&gt;. Acesso em 01 out. 2021.</a:t>
            </a:r>
          </a:p>
          <a:p>
            <a:pPr lvl="0"/>
            <a:r>
              <a:rPr lang="pt-BR" sz="1300" dirty="0"/>
              <a:t>STEINER, J. E.; CASSIM M. B.; ROBAZZI, A. C. </a:t>
            </a:r>
            <a:r>
              <a:rPr lang="pt-BR" sz="1300" b="1" dirty="0"/>
              <a:t>Parques Tecnológicos</a:t>
            </a:r>
            <a:r>
              <a:rPr lang="pt-BR" sz="1300" dirty="0"/>
              <a:t>: Ambientes de Inovação. IEA – Universidade de São Paulo, 2006. Disponível em: http://www.iea.usp.br/iea/textos/steinercassimrobazziparquestec.pdf.</a:t>
            </a:r>
          </a:p>
          <a:p>
            <a:pPr lvl="0"/>
            <a:r>
              <a:rPr lang="pt-BR" sz="1300" dirty="0"/>
              <a:t>TECPARQUES. Disponível em: </a:t>
            </a:r>
            <a:r>
              <a:rPr lang="pt-BR" sz="1300" u="sng" dirty="0">
                <a:hlinkClick r:id="rId3"/>
              </a:rPr>
              <a:t>http://www.tecparques.pt/associados.htm</a:t>
            </a:r>
            <a:r>
              <a:rPr lang="pt-BR" sz="1300" dirty="0"/>
              <a:t> .Acesso em: 04/08/2009.</a:t>
            </a:r>
          </a:p>
          <a:p>
            <a:pPr lvl="0"/>
            <a:r>
              <a:rPr lang="pt-BR" sz="1300" dirty="0"/>
              <a:t>UKSPA. Disponível em: </a:t>
            </a:r>
            <a:r>
              <a:rPr lang="pt-BR" sz="1300" u="sng" dirty="0">
                <a:hlinkClick r:id="rId4"/>
              </a:rPr>
              <a:t>http://www.ukspa.org.uk/about</a:t>
            </a:r>
            <a:r>
              <a:rPr lang="pt-BR" sz="1300" dirty="0"/>
              <a:t> . Acesso em : 03/08/2009.</a:t>
            </a:r>
          </a:p>
          <a:p>
            <a:pPr lvl="0"/>
            <a:r>
              <a:rPr lang="pt-BR" sz="1300" dirty="0"/>
              <a:t>VEDOVELLO, Conceição. </a:t>
            </a:r>
            <a:r>
              <a:rPr lang="pt-BR" sz="1300" b="1" dirty="0"/>
              <a:t>Aspectos relevantes de parques tecnológicos e incubadoras de empresas</a:t>
            </a:r>
            <a:r>
              <a:rPr lang="pt-BR" sz="1300" dirty="0"/>
              <a:t>. Revista do BNDES, Rio de Janeiro, V. 7, N. 14, P. 273-300, DEZ. 2001.</a:t>
            </a:r>
          </a:p>
          <a:p>
            <a:pPr lvl="0"/>
            <a:r>
              <a:rPr lang="pt-BR" sz="1300" dirty="0"/>
              <a:t>WANG, S.; FAN, J.; ZHAO, D.; WANG, S. Regional </a:t>
            </a:r>
            <a:r>
              <a:rPr lang="pt-BR" sz="1300" dirty="0" err="1"/>
              <a:t>innovation</a:t>
            </a:r>
            <a:r>
              <a:rPr lang="pt-BR" sz="1300" dirty="0"/>
              <a:t> </a:t>
            </a:r>
            <a:r>
              <a:rPr lang="pt-BR" sz="1300" dirty="0" err="1"/>
              <a:t>environment</a:t>
            </a:r>
            <a:r>
              <a:rPr lang="pt-BR" sz="1300" dirty="0"/>
              <a:t> </a:t>
            </a:r>
            <a:r>
              <a:rPr lang="pt-BR" sz="1300" dirty="0" err="1"/>
              <a:t>and</a:t>
            </a:r>
            <a:r>
              <a:rPr lang="pt-BR" sz="1300" dirty="0"/>
              <a:t> </a:t>
            </a:r>
            <a:r>
              <a:rPr lang="pt-BR" sz="1300" dirty="0" err="1"/>
              <a:t>innovation</a:t>
            </a:r>
            <a:r>
              <a:rPr lang="pt-BR" sz="1300" dirty="0"/>
              <a:t> </a:t>
            </a:r>
            <a:r>
              <a:rPr lang="pt-BR" sz="1300" dirty="0" err="1"/>
              <a:t>efficiency</a:t>
            </a:r>
            <a:r>
              <a:rPr lang="pt-BR" sz="1300" dirty="0"/>
              <a:t>: </a:t>
            </a:r>
            <a:r>
              <a:rPr lang="pt-BR" sz="1300" dirty="0" err="1"/>
              <a:t>the</a:t>
            </a:r>
            <a:r>
              <a:rPr lang="pt-BR" sz="1300" dirty="0"/>
              <a:t> </a:t>
            </a:r>
            <a:r>
              <a:rPr lang="pt-BR" sz="1300" dirty="0" err="1"/>
              <a:t>Chinese</a:t>
            </a:r>
            <a:r>
              <a:rPr lang="pt-BR" sz="1300" dirty="0"/>
              <a:t> case. </a:t>
            </a:r>
            <a:r>
              <a:rPr lang="pt-BR" sz="1300" b="1" dirty="0"/>
              <a:t>Technology </a:t>
            </a:r>
            <a:r>
              <a:rPr lang="pt-BR" sz="1300" b="1" dirty="0" err="1"/>
              <a:t>Analysis</a:t>
            </a:r>
            <a:r>
              <a:rPr lang="pt-BR" sz="1300" b="1" dirty="0"/>
              <a:t> &amp; </a:t>
            </a:r>
            <a:r>
              <a:rPr lang="pt-BR" sz="1300" b="1" dirty="0" err="1"/>
              <a:t>Strategic</a:t>
            </a:r>
            <a:r>
              <a:rPr lang="pt-BR" sz="1300" b="1" dirty="0"/>
              <a:t> Management</a:t>
            </a:r>
            <a:r>
              <a:rPr lang="pt-BR" sz="1300" dirty="0"/>
              <a:t>, v. 28(4), p. 396-410, 2016.</a:t>
            </a:r>
          </a:p>
          <a:p>
            <a:pPr lvl="0"/>
            <a:r>
              <a:rPr lang="pt-BR" sz="1300" dirty="0"/>
              <a:t>WESSNER, C. W. </a:t>
            </a:r>
            <a:r>
              <a:rPr lang="pt-BR" sz="1300" b="1" dirty="0" err="1"/>
              <a:t>Understanding</a:t>
            </a:r>
            <a:r>
              <a:rPr lang="pt-BR" sz="1300" b="1" dirty="0"/>
              <a:t> </a:t>
            </a:r>
            <a:r>
              <a:rPr lang="pt-BR" sz="1300" b="1" dirty="0" err="1"/>
              <a:t>Research</a:t>
            </a:r>
            <a:r>
              <a:rPr lang="pt-BR" sz="1300" b="1" dirty="0"/>
              <a:t>, Science </a:t>
            </a:r>
            <a:r>
              <a:rPr lang="pt-BR" sz="1300" b="1" dirty="0" err="1"/>
              <a:t>and</a:t>
            </a:r>
            <a:r>
              <a:rPr lang="pt-BR" sz="1300" b="1" dirty="0"/>
              <a:t> Technology Parks</a:t>
            </a:r>
            <a:r>
              <a:rPr lang="pt-BR" sz="1300" dirty="0"/>
              <a:t>: Global Best </a:t>
            </a:r>
            <a:r>
              <a:rPr lang="pt-BR" sz="1300" dirty="0" err="1"/>
              <a:t>Practice</a:t>
            </a:r>
            <a:r>
              <a:rPr lang="pt-BR" sz="1300" dirty="0"/>
              <a:t>: </a:t>
            </a:r>
            <a:r>
              <a:rPr lang="pt-BR" sz="1300" dirty="0" err="1"/>
              <a:t>Report</a:t>
            </a:r>
            <a:r>
              <a:rPr lang="pt-BR" sz="1300" dirty="0"/>
              <a:t> </a:t>
            </a:r>
            <a:r>
              <a:rPr lang="pt-BR" sz="1300" dirty="0" err="1"/>
              <a:t>of</a:t>
            </a:r>
            <a:r>
              <a:rPr lang="pt-BR" sz="1300" dirty="0"/>
              <a:t> a </a:t>
            </a:r>
            <a:r>
              <a:rPr lang="pt-BR" sz="1300" dirty="0" err="1"/>
              <a:t>Symposium</a:t>
            </a:r>
            <a:r>
              <a:rPr lang="pt-BR" sz="1300" dirty="0"/>
              <a:t>. </a:t>
            </a:r>
            <a:r>
              <a:rPr lang="pt-BR" sz="1300" dirty="0" err="1"/>
              <a:t>Committee</a:t>
            </a:r>
            <a:r>
              <a:rPr lang="pt-BR" sz="1300" dirty="0"/>
              <a:t> </a:t>
            </a:r>
            <a:r>
              <a:rPr lang="pt-BR" sz="1300" dirty="0" err="1"/>
              <a:t>on</a:t>
            </a:r>
            <a:r>
              <a:rPr lang="pt-BR" sz="1300" dirty="0"/>
              <a:t> </a:t>
            </a:r>
            <a:r>
              <a:rPr lang="pt-BR" sz="1300" dirty="0" err="1"/>
              <a:t>Comparative</a:t>
            </a:r>
            <a:r>
              <a:rPr lang="pt-BR" sz="1300" dirty="0"/>
              <a:t> </a:t>
            </a:r>
            <a:r>
              <a:rPr lang="pt-BR" sz="1300" dirty="0" err="1"/>
              <a:t>Innovation</a:t>
            </a:r>
            <a:r>
              <a:rPr lang="pt-BR" sz="1300" dirty="0"/>
              <a:t> </a:t>
            </a:r>
            <a:r>
              <a:rPr lang="pt-BR" sz="1300" dirty="0" err="1"/>
              <a:t>Policy</a:t>
            </a:r>
            <a:r>
              <a:rPr lang="pt-BR" sz="1300" dirty="0"/>
              <a:t>: Best </a:t>
            </a:r>
            <a:r>
              <a:rPr lang="pt-BR" sz="1300" dirty="0" err="1"/>
              <a:t>Practice</a:t>
            </a:r>
            <a:r>
              <a:rPr lang="pt-BR" sz="1300" dirty="0"/>
              <a:t> for </a:t>
            </a:r>
            <a:r>
              <a:rPr lang="pt-BR" sz="1300" dirty="0" err="1"/>
              <a:t>the</a:t>
            </a:r>
            <a:r>
              <a:rPr lang="pt-BR" sz="1300" dirty="0"/>
              <a:t> 21st </a:t>
            </a:r>
            <a:r>
              <a:rPr lang="pt-BR" sz="1300" dirty="0" err="1"/>
              <a:t>Century</a:t>
            </a:r>
            <a:r>
              <a:rPr lang="pt-BR" sz="1300" dirty="0"/>
              <a:t>. </a:t>
            </a:r>
            <a:r>
              <a:rPr lang="pt-BR" sz="1300" dirty="0" err="1"/>
              <a:t>National</a:t>
            </a:r>
            <a:r>
              <a:rPr lang="pt-BR" sz="1300" dirty="0"/>
              <a:t> </a:t>
            </a:r>
            <a:r>
              <a:rPr lang="pt-BR" sz="1300" dirty="0" err="1"/>
              <a:t>Research</a:t>
            </a:r>
            <a:r>
              <a:rPr lang="pt-BR" sz="1300" dirty="0"/>
              <a:t> </a:t>
            </a:r>
            <a:r>
              <a:rPr lang="pt-BR" sz="1300" dirty="0" err="1"/>
              <a:t>Council</a:t>
            </a:r>
            <a:r>
              <a:rPr lang="pt-BR" sz="1300" dirty="0"/>
              <a:t>, 2009.</a:t>
            </a:r>
          </a:p>
          <a:p>
            <a:pPr lvl="0"/>
            <a:endParaRPr lang="pt-BR" sz="1300" dirty="0"/>
          </a:p>
        </p:txBody>
      </p:sp>
    </p:spTree>
    <p:extLst>
      <p:ext uri="{BB962C8B-B14F-4D97-AF65-F5344CB8AC3E}">
        <p14:creationId xmlns:p14="http://schemas.microsoft.com/office/powerpoint/2010/main" val="118096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SNI enquanto sistemas de conhecimento e aprendizagem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Conhecimento relevante para o crescimento econômico está localizado.</a:t>
            </a:r>
          </a:p>
          <a:p>
            <a:r>
              <a:rPr lang="pt-BR" dirty="0" smtClean="0"/>
              <a:t>Conhecimento está incorporado em indivíduos, rotinas organizacionais e relacionamentos entre pessoas e organizações.</a:t>
            </a:r>
          </a:p>
          <a:p>
            <a:r>
              <a:rPr lang="pt-BR" dirty="0" smtClean="0"/>
              <a:t>Aprendizado e inovação resultam de processos de interação e estão conectados.</a:t>
            </a:r>
          </a:p>
          <a:p>
            <a:r>
              <a:rPr lang="pt-BR" dirty="0" smtClean="0"/>
              <a:t> Os SNI diferem em termos da base de conhecimento e da especialização da produção.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323528" y="638132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Lundvall</a:t>
            </a:r>
            <a:r>
              <a:rPr lang="pt-BR" dirty="0" smtClean="0"/>
              <a:t> (2007)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604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Descrevendo o SNI em termos do desempenho econômico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323528" y="638132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Lundvall</a:t>
            </a:r>
            <a:r>
              <a:rPr lang="pt-BR" dirty="0" smtClean="0"/>
              <a:t> (2007)</a:t>
            </a:r>
            <a:endParaRPr lang="pt-BR" dirty="0"/>
          </a:p>
        </p:txBody>
      </p:sp>
      <p:sp>
        <p:nvSpPr>
          <p:cNvPr id="6" name="Elipse 5"/>
          <p:cNvSpPr/>
          <p:nvPr/>
        </p:nvSpPr>
        <p:spPr>
          <a:xfrm>
            <a:off x="1043608" y="2011877"/>
            <a:ext cx="1872208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Firmas pioneiras</a:t>
            </a:r>
          </a:p>
          <a:p>
            <a:pPr algn="ctr"/>
            <a:endParaRPr lang="pt-BR" dirty="0"/>
          </a:p>
        </p:txBody>
      </p:sp>
      <p:sp>
        <p:nvSpPr>
          <p:cNvPr id="7" name="Seta para Baixo 6"/>
          <p:cNvSpPr/>
          <p:nvPr/>
        </p:nvSpPr>
        <p:spPr>
          <a:xfrm>
            <a:off x="1619672" y="4010893"/>
            <a:ext cx="720080" cy="6104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Arredondado 7"/>
          <p:cNvSpPr/>
          <p:nvPr/>
        </p:nvSpPr>
        <p:spPr>
          <a:xfrm>
            <a:off x="1043608" y="4843352"/>
            <a:ext cx="1800200" cy="823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Estimulam o desenvolvimento tecnológico </a:t>
            </a:r>
            <a:endParaRPr lang="pt-BR" sz="1600" dirty="0"/>
          </a:p>
        </p:txBody>
      </p:sp>
      <p:sp>
        <p:nvSpPr>
          <p:cNvPr id="9" name="Elipse 8"/>
          <p:cNvSpPr/>
          <p:nvPr/>
        </p:nvSpPr>
        <p:spPr>
          <a:xfrm>
            <a:off x="3851920" y="2011877"/>
            <a:ext cx="1872208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Seguidoras</a:t>
            </a:r>
          </a:p>
          <a:p>
            <a:pPr algn="ctr"/>
            <a:r>
              <a:rPr lang="pt-BR" dirty="0" smtClean="0"/>
              <a:t>imediatas</a:t>
            </a:r>
          </a:p>
          <a:p>
            <a:pPr algn="ctr"/>
            <a:endParaRPr lang="pt-BR" dirty="0"/>
          </a:p>
        </p:txBody>
      </p:sp>
      <p:sp>
        <p:nvSpPr>
          <p:cNvPr id="10" name="Seta para Baixo 9"/>
          <p:cNvSpPr/>
          <p:nvPr/>
        </p:nvSpPr>
        <p:spPr>
          <a:xfrm>
            <a:off x="4427984" y="4010892"/>
            <a:ext cx="720080" cy="6104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Arredondado 10"/>
          <p:cNvSpPr/>
          <p:nvPr/>
        </p:nvSpPr>
        <p:spPr>
          <a:xfrm>
            <a:off x="3887924" y="4845488"/>
            <a:ext cx="1836204" cy="823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/>
              <a:t>“Depuram” as inovações. Novas oportunidades de aplicação.</a:t>
            </a:r>
            <a:endParaRPr lang="pt-BR" sz="1400" dirty="0"/>
          </a:p>
        </p:txBody>
      </p:sp>
      <p:sp>
        <p:nvSpPr>
          <p:cNvPr id="12" name="Elipse 11"/>
          <p:cNvSpPr/>
          <p:nvPr/>
        </p:nvSpPr>
        <p:spPr>
          <a:xfrm>
            <a:off x="6444208" y="2011877"/>
            <a:ext cx="1872208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Seguidoras tardias</a:t>
            </a:r>
          </a:p>
          <a:p>
            <a:pPr algn="ctr"/>
            <a:endParaRPr lang="pt-BR" dirty="0"/>
          </a:p>
        </p:txBody>
      </p:sp>
      <p:sp>
        <p:nvSpPr>
          <p:cNvPr id="13" name="Seta para Baixo 12"/>
          <p:cNvSpPr/>
          <p:nvPr/>
        </p:nvSpPr>
        <p:spPr>
          <a:xfrm>
            <a:off x="7020272" y="4010891"/>
            <a:ext cx="720080" cy="6104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Arredondado 13"/>
          <p:cNvSpPr/>
          <p:nvPr/>
        </p:nvSpPr>
        <p:spPr>
          <a:xfrm>
            <a:off x="6480212" y="4843352"/>
            <a:ext cx="1836204" cy="823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/>
              <a:t>Dificuldades para absorver e usar novas tecnologias</a:t>
            </a:r>
            <a:endParaRPr lang="pt-BR" sz="1400" dirty="0"/>
          </a:p>
        </p:txBody>
      </p:sp>
      <p:sp>
        <p:nvSpPr>
          <p:cNvPr id="15" name="Retângulo Arredondado 14"/>
          <p:cNvSpPr/>
          <p:nvPr/>
        </p:nvSpPr>
        <p:spPr>
          <a:xfrm>
            <a:off x="251520" y="1611590"/>
            <a:ext cx="8640960" cy="4841746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1835696" y="5733256"/>
            <a:ext cx="5760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A performance econômica depende da distribuição das firmas nas 3 categorias e da competência de cada grupo</a:t>
            </a:r>
          </a:p>
          <a:p>
            <a:pPr algn="ctr"/>
            <a:endParaRPr lang="pt-BR" sz="1600" dirty="0"/>
          </a:p>
          <a:p>
            <a:pPr algn="ctr"/>
            <a:r>
              <a:rPr lang="pt-BR" sz="1600" dirty="0" smtClean="0"/>
              <a:t>Infraestrutura de conhecimento</a:t>
            </a:r>
            <a:endParaRPr lang="pt-BR" sz="1600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3131840" y="1570537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</a:t>
            </a:r>
            <a:r>
              <a:rPr lang="pt-BR" dirty="0" smtClean="0"/>
              <a:t>opulação de firmas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5020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SNI em países em desenvolvimento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516142"/>
            <a:ext cx="8372475" cy="489585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51520" y="641199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Maloney</a:t>
            </a:r>
            <a:r>
              <a:rPr lang="pt-BR" dirty="0" smtClean="0"/>
              <a:t> (2017), Banco Mundial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2825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Moldando o SI em países em desenvolvimento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657" y="1628800"/>
            <a:ext cx="7724775" cy="446722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51520" y="6381328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Aguirre-Bastos e Weber (2018)</a:t>
            </a:r>
            <a:endParaRPr lang="pt-BR" sz="1600" dirty="0"/>
          </a:p>
        </p:txBody>
      </p:sp>
      <p:sp>
        <p:nvSpPr>
          <p:cNvPr id="3" name="Retângulo Arredondado 2"/>
          <p:cNvSpPr/>
          <p:nvPr/>
        </p:nvSpPr>
        <p:spPr>
          <a:xfrm>
            <a:off x="6516216" y="2970851"/>
            <a:ext cx="2232248" cy="30990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2015716" y="4149080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/>
              <a:t>Grassroots</a:t>
            </a:r>
            <a:endParaRPr lang="pt-BR" dirty="0" smtClean="0"/>
          </a:p>
          <a:p>
            <a:pPr algn="ctr"/>
            <a:r>
              <a:rPr lang="pt-BR" dirty="0" err="1"/>
              <a:t>i</a:t>
            </a:r>
            <a:r>
              <a:rPr lang="pt-BR" dirty="0" err="1" smtClean="0"/>
              <a:t>nnovation</a:t>
            </a:r>
            <a:endParaRPr lang="pt-BR" dirty="0" smtClean="0"/>
          </a:p>
          <a:p>
            <a:pPr algn="ctr"/>
            <a:r>
              <a:rPr lang="pt-BR" dirty="0" err="1" smtClean="0"/>
              <a:t>models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0344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6316</TotalTime>
  <Words>4031</Words>
  <Application>Microsoft Office PowerPoint</Application>
  <PresentationFormat>Apresentação na tela (4:3)</PresentationFormat>
  <Paragraphs>516</Paragraphs>
  <Slides>58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58</vt:i4>
      </vt:variant>
    </vt:vector>
  </HeadingPairs>
  <TitlesOfParts>
    <vt:vector size="66" baseType="lpstr">
      <vt:lpstr>Aharoni</vt:lpstr>
      <vt:lpstr>Arial</vt:lpstr>
      <vt:lpstr>Arial Black</vt:lpstr>
      <vt:lpstr>Bernard MT Condensed</vt:lpstr>
      <vt:lpstr>Calibri</vt:lpstr>
      <vt:lpstr>Times New Roman</vt:lpstr>
      <vt:lpstr>Wingdings</vt:lpstr>
      <vt:lpstr>Tema do Office</vt:lpstr>
      <vt:lpstr>Ecossistemas de Inovação: Incubadoras e Parques Tecnológicos </vt:lpstr>
      <vt:lpstr>Agenda</vt:lpstr>
      <vt:lpstr>Parte I – Sistemas e Habitats de Inovação  </vt:lpstr>
      <vt:lpstr>Sistema Nacional de Inovação (SNI)</vt:lpstr>
      <vt:lpstr>Apresentação do PowerPoint</vt:lpstr>
      <vt:lpstr>SNI enquanto sistemas de conhecimento e aprendizagem</vt:lpstr>
      <vt:lpstr>Descrevendo o SNI em termos do desempenho econômico</vt:lpstr>
      <vt:lpstr>SNI em países em desenvolvimento</vt:lpstr>
      <vt:lpstr>Moldando o SI em países em desenvolvimento</vt:lpstr>
      <vt:lpstr>Desafios do SNI brasileiro: em busca de uma política orientada por missões</vt:lpstr>
      <vt:lpstr>O que a literatura mostra</vt:lpstr>
      <vt:lpstr>O que a literatura mostra</vt:lpstr>
      <vt:lpstr>Ecossistema de inovação</vt:lpstr>
      <vt:lpstr>Habitats de Inovação e Desenvolvimento Regional</vt:lpstr>
      <vt:lpstr>Habitats de Inovação</vt:lpstr>
      <vt:lpstr>Habitats de Inovação</vt:lpstr>
      <vt:lpstr>O que literatura mostra</vt:lpstr>
      <vt:lpstr>Parte II – Incubadoras e Parques Tecnológicos</vt:lpstr>
      <vt:lpstr>Incubadoras de Empresas</vt:lpstr>
      <vt:lpstr>Modalidades de Incubação</vt:lpstr>
      <vt:lpstr>Modalidades de Incubação</vt:lpstr>
      <vt:lpstr>Classificação das Incubadoras</vt:lpstr>
      <vt:lpstr>Serviços e facilidades oferecidas</vt:lpstr>
      <vt:lpstr>Resultados Esperados</vt:lpstr>
      <vt:lpstr>Panorama das incubadoras brasileiras (2019)</vt:lpstr>
      <vt:lpstr>Perfil das empresas incubadas</vt:lpstr>
      <vt:lpstr>Perfil das empresas incubadas</vt:lpstr>
      <vt:lpstr>Perfil das empresas incubadas</vt:lpstr>
      <vt:lpstr>Aceleradoras de Empresas</vt:lpstr>
      <vt:lpstr>A evolução dos Parques Tecnológicos  </vt:lpstr>
      <vt:lpstr>O mundo dos Parques Tecnológicos...</vt:lpstr>
      <vt:lpstr>Características </vt:lpstr>
      <vt:lpstr>Apresentação do PowerPoint</vt:lpstr>
      <vt:lpstr>Características</vt:lpstr>
      <vt:lpstr>Infraestruturas físicas</vt:lpstr>
      <vt:lpstr>França</vt:lpstr>
      <vt:lpstr>Portugal</vt:lpstr>
      <vt:lpstr>Espanha</vt:lpstr>
      <vt:lpstr>Exemplo de modelo urbanístico  Parque tecnológico de Andalucia</vt:lpstr>
      <vt:lpstr>Estados Unidos</vt:lpstr>
      <vt:lpstr>Reino Unido</vt:lpstr>
      <vt:lpstr>Japão</vt:lpstr>
      <vt:lpstr>Hsinchu Science Park - Taiwan</vt:lpstr>
      <vt:lpstr>Tecnopuc</vt:lpstr>
      <vt:lpstr>Parque Tecnológico do Rio</vt:lpstr>
      <vt:lpstr>Parque Tecnológico de São José do Campos</vt:lpstr>
      <vt:lpstr>Apresentação do PowerPoint</vt:lpstr>
      <vt:lpstr>Perfil dos Parques Tecnológicos no Brasil  (2019)</vt:lpstr>
      <vt:lpstr>Perfil dos Parques Tecnológicos no Brasil  (2019)</vt:lpstr>
      <vt:lpstr>Perfil dos Parques Tecnológicos no Brasil  (2019)</vt:lpstr>
      <vt:lpstr>Perfil dos Parques Tecnológicos no Brasil  (2019)</vt:lpstr>
      <vt:lpstr>Estruturas Macro de Governança Corporativa de Parques</vt:lpstr>
      <vt:lpstr>Shareholders de Parques Tecnológicos</vt:lpstr>
      <vt:lpstr>Apresentação do PowerPoint</vt:lpstr>
      <vt:lpstr>Aspectos a serem considerados</vt:lpstr>
      <vt:lpstr>Referências</vt:lpstr>
      <vt:lpstr>Referências</vt:lpstr>
      <vt:lpstr>Referências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Alexandre Dias</cp:lastModifiedBy>
  <cp:revision>554</cp:revision>
  <cp:lastPrinted>2011-04-06T16:27:30Z</cp:lastPrinted>
  <dcterms:created xsi:type="dcterms:W3CDTF">2011-02-15T13:13:19Z</dcterms:created>
  <dcterms:modified xsi:type="dcterms:W3CDTF">2023-10-25T14:10:45Z</dcterms:modified>
</cp:coreProperties>
</file>