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68" r:id="rId7"/>
    <p:sldId id="269" r:id="rId8"/>
    <p:sldId id="258" r:id="rId9"/>
    <p:sldId id="259" r:id="rId10"/>
    <p:sldId id="260" r:id="rId11"/>
    <p:sldId id="261" r:id="rId12"/>
    <p:sldId id="264" r:id="rId13"/>
    <p:sldId id="266" r:id="rId14"/>
    <p:sldId id="267" r:id="rId15"/>
    <p:sldId id="265" r:id="rId16"/>
    <p:sldId id="270" r:id="rId17"/>
    <p:sldId id="262" r:id="rId18"/>
    <p:sldId id="271" r:id="rId19"/>
    <p:sldId id="272" r:id="rId2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2F9747-3A85-D341-BD96-2E711A605989}" v="16" dt="2021-10-26T02:37:59.7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5"/>
  </p:normalViewPr>
  <p:slideViewPr>
    <p:cSldViewPr snapToGrid="0" snapToObjects="1">
      <p:cViewPr varScale="1">
        <p:scale>
          <a:sx n="114" d="100"/>
          <a:sy n="114" d="100"/>
        </p:scale>
        <p:origin x="4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24DCF-21B3-8444-AAC4-6A7E5114D1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95E0B25-B8B8-264F-900B-AF53228A27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1BDB8BF-27D6-2D4C-BE89-F65D863B0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891A-9EFA-5B40-AE8E-00239C58F916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76A0FC0-6313-1D4E-B6A6-FE676B859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63B2A0E-23C8-2D4A-BCEA-3EF2A9196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87C4D-BB87-2E4A-BC48-A1A6D7466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7500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AB056C-49A1-DC47-B2C5-C6670A41C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BAF62DE-6FAE-AD4B-B80D-571C64AFFB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5D2A4D1-2073-C948-BCAB-3DA51BBE3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891A-9EFA-5B40-AE8E-00239C58F916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09ED961-D2C1-2842-A87A-CDAA061C8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042CCBC-4E19-E24C-802C-2CD18AB64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87C4D-BB87-2E4A-BC48-A1A6D7466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7385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8A07547-3BCC-5242-91E3-910C836301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B072373-083D-A043-800D-63E0DEA242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6513C7B-717F-E94B-947C-E3E191BEC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891A-9EFA-5B40-AE8E-00239C58F916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DC646A7-8559-3D4F-93B5-D99177E5D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F04E2BB-4A17-B94B-A722-6BF2B9FC8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87C4D-BB87-2E4A-BC48-A1A6D7466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0827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387D72-A85D-424C-9728-F6FFADB8E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36D283-C203-F340-BC8E-AB4C223D9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3091C31-A061-3141-BCB1-72EAD9145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891A-9EFA-5B40-AE8E-00239C58F916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4D7BE79-614D-5F4F-BAE9-2240B72B2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573BE74-07D9-934E-846D-1481B50BF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87C4D-BB87-2E4A-BC48-A1A6D7466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9475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EE758E-0C8A-7F4E-8706-1C3DB4888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E03F090-5AB4-1349-A9F1-468F6B3F0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0A46F03-ECD7-054A-97BC-0CF598925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891A-9EFA-5B40-AE8E-00239C58F916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92C8C1-BD32-D844-A8FC-555203758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16A81E0-2245-9F45-B9B4-E3CA8F04C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87C4D-BB87-2E4A-BC48-A1A6D7466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4358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60B6BF-50D1-384C-8496-02FBE3CAA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BF387E5-43A5-5F4C-9A45-08B17A6463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558E25B-DB65-CB40-BD52-9420D88544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65DE630-33E2-CE4D-BEEC-51E7A42C2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891A-9EFA-5B40-AE8E-00239C58F916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20038D3-6DC0-1247-8378-F4E2277D6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6CB0006-350D-4C4F-916B-776E1330F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87C4D-BB87-2E4A-BC48-A1A6D7466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049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3EFF68-55BC-1243-AE99-FF495DA39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161BE82-9B2B-2A4E-81AA-A0CE5B597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D4043AC-CF1E-2F4F-A40C-C911035798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32DC82A-3CEF-D847-963A-4BDD054330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539F505-4014-CE4D-80BE-4AF9E8024A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7F547A5-9D55-8A48-BD19-D2C31EF23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891A-9EFA-5B40-AE8E-00239C58F916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735FE22-DA09-C142-812B-97B22FB58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D32374D-7A0D-C646-A731-4E40C6BC7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87C4D-BB87-2E4A-BC48-A1A6D7466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352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2267AC-B311-5D4B-B6A2-F4C1FC327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A7DA953-2750-074C-B179-6DF54773B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891A-9EFA-5B40-AE8E-00239C58F916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A4192CD-7A8D-034D-BF93-1CE46B9DD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64CEE06-BD16-114E-B909-4555CD80C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87C4D-BB87-2E4A-BC48-A1A6D7466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1935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89E777D-0ABF-0648-9654-19B1BB280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891A-9EFA-5B40-AE8E-00239C58F916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A7E00E-42D2-104A-8C2F-C5691C0AE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6EC987F-CAAC-7E44-A71F-806EEA861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87C4D-BB87-2E4A-BC48-A1A6D7466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3382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65C4AD-E7B8-6544-BB05-BA9D1949C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27A18E9-0208-7243-BAB3-8728FB312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FA7625F-08DE-074F-9B0D-A9BB8499FD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4F01344-4D86-7E4C-B2BF-9B150B1B9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891A-9EFA-5B40-AE8E-00239C58F916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D8EE023-D3A9-2B48-92AE-9BE27949B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CA3D97F-63B1-224F-A1D0-96989B6C5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87C4D-BB87-2E4A-BC48-A1A6D7466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353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9235B4-FB34-FF44-AA99-DB34A4240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AE96E70-1E72-E44A-A306-3D8D094256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CC6B323-EFBC-0E43-B529-84984AE7FA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FF0C0A0-BB5D-E943-9559-AB3BD1AE4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891A-9EFA-5B40-AE8E-00239C58F916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5E5FFAA-10DA-F149-8913-418EA7EE9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58B6AAD-26FA-A441-98C1-D52E48914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87C4D-BB87-2E4A-BC48-A1A6D7466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4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8D5ED35-8F31-E546-BE2B-2F26D32A3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089A18F-D9F9-3A4A-BF5C-02FDC4FDA6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D5A1E5A-20B7-6D4E-8FE0-1B205B1136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9891A-9EFA-5B40-AE8E-00239C58F916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D56E9C2-AD43-E047-AA43-40CF2DE243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BADCC69-A1B6-604D-A2BF-DADD985C34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87C4D-BB87-2E4A-BC48-A1A6D7466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4398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if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apitalsocial.cnt.br/wp-content/uploads/2018/02/capa-escritorio-de-advocacia.pn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B8E380-F9C9-7748-B566-CAD3DC6D4E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Locação Comercial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15D9EF5-4339-404F-8555-26F1845FF9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Professor Doutor Ruy Pereira Camilo Junior</a:t>
            </a:r>
          </a:p>
        </p:txBody>
      </p:sp>
    </p:spTree>
    <p:extLst>
      <p:ext uri="{BB962C8B-B14F-4D97-AF65-F5344CB8AC3E}">
        <p14:creationId xmlns:p14="http://schemas.microsoft.com/office/powerpoint/2010/main" val="3221859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90C9C8-643D-BD4E-A1BB-A4F2DE1B8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 a construção feita em terreno alugado?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C55FEC-CFFA-A842-A9D4-5258A98BA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Inquilino constrói o prédio de pequeno supermercado, mas é despejado por falta de pagamento. Deve ser indenizado pela construção?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83824EA1-72CC-6445-87A3-A2501932F3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2874" y="3187390"/>
            <a:ext cx="38100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872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7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7" y="321731"/>
            <a:ext cx="4142096" cy="6213425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C13F55A-ACAB-3F43-900C-5AE6568F8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583616"/>
            <a:ext cx="3722141" cy="5520579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FFFFFF"/>
                </a:solidFill>
              </a:rPr>
              <a:t>Se advogada </a:t>
            </a:r>
            <a:r>
              <a:rPr lang="pt-BR">
                <a:solidFill>
                  <a:srgbClr val="FFFFFF"/>
                </a:solidFill>
              </a:rPr>
              <a:t>do locador, </a:t>
            </a:r>
            <a:r>
              <a:rPr lang="pt-BR" dirty="0">
                <a:solidFill>
                  <a:srgbClr val="FFFFFF"/>
                </a:solidFill>
              </a:rPr>
              <a:t>melhor explicitar a renúncia a acessões e </a:t>
            </a:r>
            <a:r>
              <a:rPr lang="pt-BR" dirty="0" err="1">
                <a:solidFill>
                  <a:srgbClr val="FFFFFF"/>
                </a:solidFill>
              </a:rPr>
              <a:t>benfeitoriais</a:t>
            </a:r>
            <a:r>
              <a:rPr lang="pt-BR" dirty="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53" name="Rectangle 9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503" y="321732"/>
            <a:ext cx="7240765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D7DF33F-9704-5749-B31B-4DCDF7681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4269" y="583616"/>
            <a:ext cx="6594189" cy="5520579"/>
          </a:xfrm>
        </p:spPr>
        <p:txBody>
          <a:bodyPr anchor="ctr">
            <a:noAutofit/>
          </a:bodyPr>
          <a:lstStyle/>
          <a:p>
            <a:r>
              <a:rPr lang="pt-BR" sz="1800" dirty="0">
                <a:solidFill>
                  <a:srgbClr val="FFFFFF"/>
                </a:solidFill>
              </a:rPr>
              <a:t>LOCAÇÃO DE </a:t>
            </a:r>
            <a:r>
              <a:rPr lang="pt-BR" sz="1800" dirty="0" err="1">
                <a:solidFill>
                  <a:srgbClr val="FFFFFF"/>
                </a:solidFill>
              </a:rPr>
              <a:t>IMÓVEIS.Despejo</a:t>
            </a:r>
            <a:r>
              <a:rPr lang="pt-BR" sz="1800" dirty="0">
                <a:solidFill>
                  <a:srgbClr val="FFFFFF"/>
                </a:solidFill>
              </a:rPr>
              <a:t> por falta de pagamento cumulada com cobrança de aluguéis. Reconvenção. Indenização por acessão. Parcial procedência. Recurso improvido. </a:t>
            </a:r>
            <a:r>
              <a:rPr lang="pt-BR" sz="1800" b="1" dirty="0">
                <a:solidFill>
                  <a:srgbClr val="FFFFFF"/>
                </a:solidFill>
              </a:rPr>
              <a:t>Consistindo a acessão na aderência de uma coisa à outra, de modo que a primeira absorva a segunda, o que a distingue do conceito de benfeitorias</a:t>
            </a:r>
            <a:r>
              <a:rPr lang="pt-BR" sz="1800" dirty="0">
                <a:solidFill>
                  <a:srgbClr val="FFFFFF"/>
                </a:solidFill>
              </a:rPr>
              <a:t>, deve ser indenizada pelo locador ao locatário, evitando-se o enriquecimento sem causa" (TJSP, 11.ª Câm. do Sexto Grupo (</a:t>
            </a:r>
            <a:r>
              <a:rPr lang="pt-BR" sz="1800" dirty="0" err="1">
                <a:solidFill>
                  <a:srgbClr val="FFFFFF"/>
                </a:solidFill>
              </a:rPr>
              <a:t>Ex</a:t>
            </a:r>
            <a:r>
              <a:rPr lang="pt-BR" sz="1800" dirty="0">
                <a:solidFill>
                  <a:srgbClr val="FFFFFF"/>
                </a:solidFill>
              </a:rPr>
              <a:t> 2.° TAC), </a:t>
            </a:r>
            <a:r>
              <a:rPr lang="pt-BR" sz="1800" dirty="0" err="1">
                <a:solidFill>
                  <a:srgbClr val="FFFFFF"/>
                </a:solidFill>
              </a:rPr>
              <a:t>Apel</a:t>
            </a:r>
            <a:r>
              <a:rPr lang="pt-BR" sz="1800" dirty="0">
                <a:solidFill>
                  <a:srgbClr val="FFFFFF"/>
                </a:solidFill>
              </a:rPr>
              <a:t>. 9085276-46.2000.8.26.0000, rel. Des. EGIDIO GIACOIA, j. em 17/06/2002).</a:t>
            </a:r>
          </a:p>
          <a:p>
            <a:pPr marL="0" indent="0">
              <a:buNone/>
            </a:pPr>
            <a:endParaRPr lang="pt-BR" sz="1800" dirty="0">
              <a:solidFill>
                <a:srgbClr val="FFFFFF"/>
              </a:solidFill>
            </a:endParaRPr>
          </a:p>
          <a:p>
            <a:r>
              <a:rPr lang="pt-BR" sz="1800" dirty="0">
                <a:solidFill>
                  <a:srgbClr val="FFFFFF"/>
                </a:solidFill>
              </a:rPr>
              <a:t>"LOCAÇÃO. ACESSÕES. INDENIZAÇÃO POR EDIFICAÇÕES REALIZADAS NO IMÓVEL ALUGADO. </a:t>
            </a:r>
            <a:r>
              <a:rPr lang="pt-BR" sz="1800" b="1" dirty="0">
                <a:solidFill>
                  <a:srgbClr val="FFFFFF"/>
                </a:solidFill>
              </a:rPr>
              <a:t>RENÚNCIA EXPRESSA NO CONTRATO </a:t>
            </a:r>
            <a:r>
              <a:rPr lang="pt-BR" sz="1800" dirty="0">
                <a:solidFill>
                  <a:srgbClr val="FFFFFF"/>
                </a:solidFill>
              </a:rPr>
              <a:t>E INSTRUMENTOS </a:t>
            </a:r>
            <a:r>
              <a:rPr lang="pt-BR" sz="1800" dirty="0" err="1">
                <a:solidFill>
                  <a:srgbClr val="FFFFFF"/>
                </a:solidFill>
              </a:rPr>
              <a:t>CORRELATOS.Não</a:t>
            </a:r>
            <a:r>
              <a:rPr lang="pt-BR" sz="1800" dirty="0">
                <a:solidFill>
                  <a:srgbClr val="FFFFFF"/>
                </a:solidFill>
              </a:rPr>
              <a:t> se pode admitir que o locatário pretenda o ressarcimento de edificação feita no imóvel alugado, quando </a:t>
            </a:r>
            <a:r>
              <a:rPr lang="pt-BR" sz="1800" b="1" dirty="0">
                <a:solidFill>
                  <a:srgbClr val="FFFFFF"/>
                </a:solidFill>
              </a:rPr>
              <a:t>o contrato prevê que a obra reverterá automaticamente como propriedade do locador</a:t>
            </a:r>
            <a:r>
              <a:rPr lang="pt-BR" sz="1800" dirty="0">
                <a:solidFill>
                  <a:srgbClr val="FFFFFF"/>
                </a:solidFill>
              </a:rPr>
              <a:t>. Essa disposição reveste-se de perfeita legalidade não se opondo a qualquer norma de ordem pública, enquadrando-se no princípio da liberdade contratual que regula a relação locatícia. Recurso desprovido" (TJSP, 35.ª Câm. do Oitavo Grupo (Ext. 2.° TAC), </a:t>
            </a:r>
            <a:r>
              <a:rPr lang="pt-BR" sz="1800" dirty="0" err="1">
                <a:solidFill>
                  <a:srgbClr val="FFFFFF"/>
                </a:solidFill>
              </a:rPr>
              <a:t>Apel</a:t>
            </a:r>
            <a:r>
              <a:rPr lang="pt-BR" sz="1800" dirty="0">
                <a:solidFill>
                  <a:srgbClr val="FFFFFF"/>
                </a:solidFill>
              </a:rPr>
              <a:t>. 9091450-27.2007.8.26.0000, rel. Des. CARLOS VON ADAMEK, j. em 06/08/2007).</a:t>
            </a:r>
            <a:br>
              <a:rPr lang="pt-BR" sz="1800" dirty="0">
                <a:solidFill>
                  <a:srgbClr val="FFFFFF"/>
                </a:solidFill>
              </a:rPr>
            </a:br>
            <a:endParaRPr lang="pt-BR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379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5AB6888-5FE9-8142-BB03-0B7116BFF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FFFFFF"/>
                </a:solidFill>
              </a:rPr>
              <a:t>Quais são os riscos para o locatário?</a:t>
            </a:r>
          </a:p>
        </p:txBody>
      </p:sp>
      <p:sp>
        <p:nvSpPr>
          <p:cNvPr id="29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Espaço Reservado para Conteúdo 2">
            <a:extLst>
              <a:ext uri="{FF2B5EF4-FFF2-40B4-BE49-F238E27FC236}">
                <a16:creationId xmlns:a16="http://schemas.microsoft.com/office/drawing/2014/main" id="{1999D181-34B2-8141-AE8F-EC850D352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br>
              <a:rPr lang="pt-BR" sz="20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>
                <a:latin typeface="Times New Roman" panose="02020603050405020304" pitchFamily="18" charset="0"/>
                <a:cs typeface="Times New Roman" panose="02020603050405020304" pitchFamily="18" charset="0"/>
              </a:rPr>
              <a:t>a) Proibição da cessão, da sublocação e do empréstimo do imóvel, total ou parcialmente, sem consentimento prévio  do locador. </a:t>
            </a:r>
          </a:p>
          <a:p>
            <a:pPr marL="0" indent="0">
              <a:buNone/>
            </a:pPr>
            <a:endParaRPr lang="pt-BR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>
                <a:latin typeface="Times New Roman" panose="02020603050405020304" pitchFamily="18" charset="0"/>
                <a:cs typeface="Times New Roman" panose="02020603050405020304" pitchFamily="18" charset="0"/>
              </a:rPr>
              <a:t>b) Revisional de aluguel, após 3 anos.</a:t>
            </a:r>
            <a:br>
              <a:rPr lang="pt-BR" sz="20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pt-BR" sz="20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000">
                <a:latin typeface="Times New Roman" panose="02020603050405020304" pitchFamily="18" charset="0"/>
                <a:cs typeface="Times New Roman" panose="02020603050405020304" pitchFamily="18" charset="0"/>
              </a:rPr>
              <a:t>) Resolução antecipada se vendido o imóvel </a:t>
            </a:r>
            <a:r>
              <a:rPr lang="pt-BR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(exceto se  prevista cláusula de vigência e averbado o contrato)</a:t>
            </a:r>
          </a:p>
          <a:p>
            <a:pPr marL="0" indent="0">
              <a:buNone/>
            </a:pPr>
            <a:endParaRPr lang="pt-BR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/>
              <a:t>Art. 8º Se o imóvel for alienado durante a locação, o adquirente poderá denunciar o contrato, com o prazo de noventa dias para a desocupação, </a:t>
            </a:r>
            <a:r>
              <a:rPr lang="pt-BR" sz="2000" b="1"/>
              <a:t>salvo se a locação for por tempo determinado e o contrato contiver cláusula de vigência em caso de alienação e estiver averbado junto à matrícula do imóvel.</a:t>
            </a:r>
            <a:br>
              <a:rPr lang="pt-BR" sz="20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0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000"/>
          </a:p>
        </p:txBody>
      </p:sp>
    </p:spTree>
    <p:extLst>
      <p:ext uri="{BB962C8B-B14F-4D97-AF65-F5344CB8AC3E}">
        <p14:creationId xmlns:p14="http://schemas.microsoft.com/office/powerpoint/2010/main" val="3953518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3A3E0-9489-A247-9D8D-0588CA18D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Direito de Preferência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DB1E5F-32C0-BE49-B62D-78085412B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/>
              <a:t>Art. 27. No caso de </a:t>
            </a:r>
            <a:r>
              <a:rPr lang="pt-BR" b="1" dirty="0"/>
              <a:t>venda, promessa de venda, cessão ou promessa de cessão de direitos ou dação em pagamento</a:t>
            </a:r>
            <a:r>
              <a:rPr lang="pt-BR" dirty="0"/>
              <a:t>, o locatário tem preferência para adquirir o imóvel locado, em igualdade de condições com terceiros, devendo o locador dar </a:t>
            </a:r>
            <a:r>
              <a:rPr lang="pt-BR" i="1" dirty="0"/>
              <a:t>-</a:t>
            </a:r>
            <a:r>
              <a:rPr lang="pt-BR" dirty="0"/>
              <a:t> lhe conhecimento do negócio mediante notificação judicial, extrajudicial ou outro meio de ciência inequívoca.</a:t>
            </a:r>
          </a:p>
          <a:p>
            <a:pPr marL="0" indent="0">
              <a:buNone/>
            </a:pPr>
            <a:r>
              <a:rPr lang="pt-BR" dirty="0"/>
              <a:t>Art. 28. O direito de preferência do locatário caducará se não manifestada, de maneira inequívoca, sua aceitação integral à proposta, no prazo de trinta dias</a:t>
            </a:r>
          </a:p>
          <a:p>
            <a:pPr marL="0" indent="0">
              <a:buNone/>
            </a:pPr>
            <a:r>
              <a:rPr lang="pt-BR" dirty="0"/>
              <a:t>Art. 33. O locatário preterido no seu direito de preferência poderá reclamar do alienante as perdas e danos ou, depositando o preço e demais despesas do ato de transferência, haver para si o imóvel locado, se o requerer no prazo de seis meses, a contar do registro do ato no cartório de imóveis, desde que o contrato de locação esteja averbado pelo menos trinta dias antes da alienação junto à matrícula do imóvel.</a:t>
            </a:r>
          </a:p>
        </p:txBody>
      </p:sp>
    </p:spTree>
    <p:extLst>
      <p:ext uri="{BB962C8B-B14F-4D97-AF65-F5344CB8AC3E}">
        <p14:creationId xmlns:p14="http://schemas.microsoft.com/office/powerpoint/2010/main" val="844543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3D5744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4EA7D21-15F4-E34A-BA71-20EB8A80F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pt-BR">
                <a:solidFill>
                  <a:srgbClr val="FFFFFF"/>
                </a:solidFill>
              </a:rPr>
              <a:t>Riscos para o locador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A72F42FC-82F0-5940-A2E8-8C32B2CB83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08" r="9378" b="-1"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B1151F-6593-7F4D-B28F-341BC7F34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br>
              <a:rPr lang="pt-BR" sz="1900" b="0" dirty="0">
                <a:solidFill>
                  <a:srgbClr val="FFFFFF"/>
                </a:solidFill>
              </a:rPr>
            </a:br>
            <a:r>
              <a:rPr lang="pt-BR" sz="1900" b="0" dirty="0">
                <a:solidFill>
                  <a:srgbClr val="FFFFFF"/>
                </a:solidFill>
              </a:rPr>
              <a:t>a) </a:t>
            </a:r>
            <a:r>
              <a:rPr lang="pt-BR" sz="19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desocupação pelo locatário, com pagamento da multa, com redução proporcional da ocupação (artigo 4)</a:t>
            </a:r>
            <a:br>
              <a:rPr lang="pt-BR" sz="19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19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pt-BR" sz="19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9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19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renovação compulsória, atingidos 5 anos de contrato escrito, admitida  a </a:t>
            </a:r>
            <a:r>
              <a:rPr lang="pt-BR" sz="1900" i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acessio</a:t>
            </a:r>
            <a:r>
              <a:rPr lang="pt-BR" sz="1900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900" i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temporis</a:t>
            </a:r>
            <a:r>
              <a:rPr lang="pt-BR" sz="1900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PONTO COMERCIAL.</a:t>
            </a:r>
          </a:p>
          <a:p>
            <a:pPr marL="0" indent="0">
              <a:buNone/>
            </a:pPr>
            <a:endParaRPr lang="pt-BR" sz="1900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1900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Lei Francesa de 1926 inspirou a </a:t>
            </a:r>
            <a:r>
              <a:rPr lang="pt-BR" sz="1900" i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brasileira</a:t>
            </a:r>
            <a:r>
              <a:rPr lang="pt-BR" sz="1900" dirty="0" err="1">
                <a:solidFill>
                  <a:srgbClr val="FFFFFF"/>
                </a:solidFill>
              </a:rPr>
              <a:t>de</a:t>
            </a:r>
            <a:r>
              <a:rPr lang="pt-BR" sz="1900" dirty="0">
                <a:solidFill>
                  <a:srgbClr val="FFFFFF"/>
                </a:solidFill>
              </a:rPr>
              <a:t> 1934.</a:t>
            </a:r>
          </a:p>
        </p:txBody>
      </p:sp>
    </p:spTree>
    <p:extLst>
      <p:ext uri="{BB962C8B-B14F-4D97-AF65-F5344CB8AC3E}">
        <p14:creationId xmlns:p14="http://schemas.microsoft.com/office/powerpoint/2010/main" val="6281077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94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DD75F77-FAAC-8C41-886E-729B8989B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>
                <a:solidFill>
                  <a:srgbClr val="FFFFFF"/>
                </a:solidFill>
              </a:rPr>
              <a:t>Como viabilizar que um fundo imobiliário reúna centenas de milhões de reais para construir um edifício para locação futura?</a:t>
            </a:r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4E4E1A91-1B46-1B45-8550-C53299E433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9892" r="2354" b="-1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628621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5E7BD5A-090B-0B41-9ADC-0ABAFFC56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t-BR" sz="4100" err="1"/>
              <a:t>Built-to-suit</a:t>
            </a:r>
            <a:r>
              <a:rPr lang="pt-BR" sz="4100"/>
              <a:t>: a gênese de um tipo legal (inclusão na lei do inquilinato pela Lei 12.744, de 20120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1344C5-DDD3-6A48-B553-49E7C72D0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/>
              <a:t>Art. 54-A.  Na locação não residencial de imóvel urbano na qual o locador procede à prévia aquisição, construção ou substancial reforma, por si mesmo ou por terceiros, do imóvel então especificado pelo pretendente à locação, a fim de que seja a este locado por prazo determinado, prevalecerão as condições livremente pactuadas no contrato respectivo e as disposições procedimentais previstas nesta Lei.     </a:t>
            </a:r>
          </a:p>
          <a:p>
            <a:pPr marL="0" indent="0">
              <a:buNone/>
            </a:pPr>
            <a:r>
              <a:rPr lang="pt-BR" sz="2400"/>
              <a:t>§ 1</a:t>
            </a:r>
            <a:r>
              <a:rPr lang="pt-BR" sz="2400" u="sng" baseline="30000"/>
              <a:t>o</a:t>
            </a:r>
            <a:r>
              <a:rPr lang="pt-BR" sz="2400"/>
              <a:t>  Poderá ser convencionada a renúncia ao direito de revisão do valor dos aluguéis durante o prazo de vigência do contrato de locação.  </a:t>
            </a:r>
          </a:p>
          <a:p>
            <a:pPr marL="0" indent="0">
              <a:buNone/>
            </a:pPr>
            <a:r>
              <a:rPr lang="pt-BR" sz="2400"/>
              <a:t>§ 2</a:t>
            </a:r>
            <a:r>
              <a:rPr lang="pt-BR" sz="2400" u="sng" baseline="30000"/>
              <a:t>o</a:t>
            </a:r>
            <a:r>
              <a:rPr lang="pt-BR" sz="2400"/>
              <a:t>  Em caso de denúncia antecipada do vínculo locatício pelo locatário, compromete-se este a cumprir a multa convencionada, que não excederá, porém, a soma dos valores dos aluguéis a receber até o termo final da locação.     </a:t>
            </a:r>
          </a:p>
          <a:p>
            <a:pPr marL="0" indent="0">
              <a:buNone/>
            </a:pPr>
            <a:endParaRPr lang="pt-BR" sz="2400"/>
          </a:p>
        </p:txBody>
      </p:sp>
    </p:spTree>
    <p:extLst>
      <p:ext uri="{BB962C8B-B14F-4D97-AF65-F5344CB8AC3E}">
        <p14:creationId xmlns:p14="http://schemas.microsoft.com/office/powerpoint/2010/main" val="1072517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A397E3E-B90C-4D82-BAAA-36F7AC6A4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CF5E676-CA04-4CED-9F1E-5026ED66E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2833068" cy="2997599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FD1189F-9598-4281-8056-2845388D4D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3068" cy="2997599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6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83E04E1-D74F-4ED6-972C-035F4FEC4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9419" y="3564607"/>
            <a:ext cx="3432581" cy="3293393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2B5CBEA-F125-49B6-8335-227C325B11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9419" y="3564607"/>
            <a:ext cx="3432581" cy="3293393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51A97D9-C694-4307-818B-0C5BBF4136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21053" y="819446"/>
            <a:ext cx="6964685" cy="5402463"/>
          </a:xfrm>
          <a:prstGeom prst="rect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C1D3151-5F97-4860-B56C-C98BD62CC2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21053" y="819446"/>
            <a:ext cx="6964685" cy="5402463"/>
          </a:xfrm>
          <a:prstGeom prst="rect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DE96824-E506-4448-8704-5EC7BF7BC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13658" y="727769"/>
            <a:ext cx="6964685" cy="5402463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2F09B71-9349-2047-A585-A12E87EAB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6765" y="1495956"/>
            <a:ext cx="6418471" cy="269205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Por que há uma lei do inquilinato?</a:t>
            </a: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E16C8D8F-10E9-4498-ABDB-0F923F8B6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27769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6" name="Graphic 212">
            <a:extLst>
              <a:ext uri="{FF2B5EF4-FFF2-40B4-BE49-F238E27FC236}">
                <a16:creationId xmlns:a16="http://schemas.microsoft.com/office/drawing/2014/main" id="{4FB204DF-284E-45F6-A017-79A4DF57B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75326" y="343675"/>
            <a:ext cx="768186" cy="76818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28" name="Graphic 212">
            <a:extLst>
              <a:ext uri="{FF2B5EF4-FFF2-40B4-BE49-F238E27FC236}">
                <a16:creationId xmlns:a16="http://schemas.microsoft.com/office/drawing/2014/main" id="{5EC6B544-8C84-47A6-885D-A4F09EF5C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75326" y="343675"/>
            <a:ext cx="768186" cy="76818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1E5A83E3-8A11-4492-BB6E-F5F2240316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67504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32C95C5C-6FBD-47FF-9CA6-066193539A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7140" y="5100276"/>
            <a:ext cx="515928" cy="515928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7140" y="5100276"/>
            <a:ext cx="515928" cy="51592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36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11864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346EDD-1F89-D443-A6E3-27E7F39DF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pt-BR" sz="4800"/>
              <a:t>Proibição de mais de uma garantia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3BC887-2590-7849-8577-9C4B1D99C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t-BR" sz="2200">
                <a:solidFill>
                  <a:schemeClr val="bg1"/>
                </a:solidFill>
              </a:rPr>
              <a:t>Art. 37. No contrato de locação, pode o locador exigir do locatário as seguintes modalidades de garantia:</a:t>
            </a:r>
          </a:p>
          <a:p>
            <a:pPr marL="0" indent="0">
              <a:buNone/>
            </a:pPr>
            <a:r>
              <a:rPr lang="pt-BR" sz="2200">
                <a:solidFill>
                  <a:schemeClr val="bg1"/>
                </a:solidFill>
              </a:rPr>
              <a:t>I - caução;</a:t>
            </a:r>
          </a:p>
          <a:p>
            <a:pPr marL="0" indent="0">
              <a:buNone/>
            </a:pPr>
            <a:r>
              <a:rPr lang="pt-BR" sz="2200">
                <a:solidFill>
                  <a:schemeClr val="bg1"/>
                </a:solidFill>
              </a:rPr>
              <a:t>II - fiança;</a:t>
            </a:r>
          </a:p>
          <a:p>
            <a:pPr marL="0" indent="0">
              <a:buNone/>
            </a:pPr>
            <a:r>
              <a:rPr lang="pt-BR" sz="2200">
                <a:solidFill>
                  <a:schemeClr val="bg1"/>
                </a:solidFill>
              </a:rPr>
              <a:t>III - seguro de fiança locatícia.</a:t>
            </a:r>
          </a:p>
          <a:p>
            <a:pPr marL="0" indent="0">
              <a:buNone/>
            </a:pPr>
            <a:r>
              <a:rPr lang="pt-BR" sz="2200">
                <a:solidFill>
                  <a:schemeClr val="bg1"/>
                </a:solidFill>
              </a:rPr>
              <a:t>IV - cessão fiduciária de quotas de fundo de investimento. </a:t>
            </a:r>
          </a:p>
          <a:p>
            <a:pPr marL="0" indent="0">
              <a:buNone/>
            </a:pPr>
            <a:r>
              <a:rPr lang="pt-BR" sz="2200" b="1">
                <a:solidFill>
                  <a:schemeClr val="bg1"/>
                </a:solidFill>
              </a:rPr>
              <a:t>Parágrafo único. É vedada, sob pena de nulidade, mais de uma das modalidades de garantia num mesmo contrato de locação</a:t>
            </a:r>
          </a:p>
          <a:p>
            <a:pPr marL="0" indent="0">
              <a:buNone/>
            </a:pPr>
            <a:endParaRPr lang="pt-BR" sz="2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609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53EE92-44EB-7747-9271-9CB57391A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pt-BR" sz="4800" dirty="0"/>
              <a:t>Tutela penal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B07C125-8CEF-F146-9515-F9B8F5C09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t-BR" sz="2000">
                <a:solidFill>
                  <a:schemeClr val="bg1"/>
                </a:solidFill>
              </a:rPr>
              <a:t>Art. 43. Constitui contravenção penal, punível com prisão simples de cinco dias a seis meses ou multa de três a doze meses do valor do último aluguel atualizado, revertida em favor do locatário:</a:t>
            </a:r>
          </a:p>
          <a:p>
            <a:pPr marL="0" indent="0">
              <a:buNone/>
            </a:pPr>
            <a:r>
              <a:rPr lang="pt-BR" sz="2000">
                <a:solidFill>
                  <a:schemeClr val="bg1"/>
                </a:solidFill>
              </a:rPr>
              <a:t>I - exigir, por motivo de locação ou sublocação, quantia ou valor além do aluguel e encargos permitidos;</a:t>
            </a:r>
          </a:p>
          <a:p>
            <a:pPr marL="0" indent="0">
              <a:buNone/>
            </a:pPr>
            <a:r>
              <a:rPr lang="pt-BR" sz="2000">
                <a:solidFill>
                  <a:schemeClr val="bg1"/>
                </a:solidFill>
              </a:rPr>
              <a:t>II - exigir, por motivo de locação ou sublocação, mais de uma modalidade de garantia num mesmo contrato de locação;</a:t>
            </a:r>
          </a:p>
          <a:p>
            <a:pPr marL="0" indent="0">
              <a:buNone/>
            </a:pPr>
            <a:r>
              <a:rPr lang="pt-BR" sz="2000">
                <a:solidFill>
                  <a:schemeClr val="bg1"/>
                </a:solidFill>
              </a:rPr>
              <a:t>III - cobrar antecipadamente o aluguel, salvo a hipótese do art. 42 e da locação para temporada.</a:t>
            </a:r>
          </a:p>
          <a:p>
            <a:pPr marL="0" indent="0">
              <a:buNone/>
            </a:pPr>
            <a:endParaRPr lang="pt-BR" sz="2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033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7375F2-7C4C-044F-BE83-207499C28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0295" y="1396289"/>
            <a:ext cx="4668257" cy="1325563"/>
          </a:xfrm>
        </p:spPr>
        <p:txBody>
          <a:bodyPr>
            <a:normAutofit/>
          </a:bodyPr>
          <a:lstStyle/>
          <a:p>
            <a:r>
              <a:rPr lang="pt-BR" sz="2800" dirty="0"/>
              <a:t>Quais as diferenças entre a locação residencial e a comercial?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EEE8F11-3582-44B7-9869-F2D26D7DD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133221" cy="3548529"/>
          </a:xfrm>
          <a:custGeom>
            <a:avLst/>
            <a:gdLst>
              <a:gd name="connsiteX0" fmla="*/ 0 w 4133221"/>
              <a:gd name="connsiteY0" fmla="*/ 0 h 3548529"/>
              <a:gd name="connsiteX1" fmla="*/ 3798429 w 4133221"/>
              <a:gd name="connsiteY1" fmla="*/ 0 h 3548529"/>
              <a:gd name="connsiteX2" fmla="*/ 3850140 w 4133221"/>
              <a:gd name="connsiteY2" fmla="*/ 85119 h 3548529"/>
              <a:gd name="connsiteX3" fmla="*/ 4133221 w 4133221"/>
              <a:gd name="connsiteY3" fmla="*/ 1203093 h 3548529"/>
              <a:gd name="connsiteX4" fmla="*/ 1787785 w 4133221"/>
              <a:gd name="connsiteY4" fmla="*/ 3548529 h 3548529"/>
              <a:gd name="connsiteX5" fmla="*/ 129311 w 4133221"/>
              <a:gd name="connsiteY5" fmla="*/ 2861567 h 3548529"/>
              <a:gd name="connsiteX6" fmla="*/ 0 w 4133221"/>
              <a:gd name="connsiteY6" fmla="*/ 2719289 h 3548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33221" h="3548529">
                <a:moveTo>
                  <a:pt x="0" y="0"/>
                </a:moveTo>
                <a:lnTo>
                  <a:pt x="3798429" y="0"/>
                </a:lnTo>
                <a:lnTo>
                  <a:pt x="3850140" y="85119"/>
                </a:lnTo>
                <a:cubicBezTo>
                  <a:pt x="4030674" y="417451"/>
                  <a:pt x="4133221" y="798296"/>
                  <a:pt x="4133221" y="1203093"/>
                </a:cubicBezTo>
                <a:cubicBezTo>
                  <a:pt x="4133221" y="2498442"/>
                  <a:pt x="3083134" y="3548529"/>
                  <a:pt x="1787785" y="3548529"/>
                </a:cubicBezTo>
                <a:cubicBezTo>
                  <a:pt x="1140111" y="3548529"/>
                  <a:pt x="553752" y="3286007"/>
                  <a:pt x="129311" y="2861567"/>
                </a:cubicBezTo>
                <a:lnTo>
                  <a:pt x="0" y="2719289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2141F1CC-6A53-4BCF-9127-AABB52E249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1" y="3842187"/>
            <a:ext cx="3321156" cy="3015812"/>
          </a:xfrm>
          <a:custGeom>
            <a:avLst/>
            <a:gdLst>
              <a:gd name="connsiteX0" fmla="*/ 1359768 w 3321156"/>
              <a:gd name="connsiteY0" fmla="*/ 0 h 3015812"/>
              <a:gd name="connsiteX1" fmla="*/ 3321156 w 3321156"/>
              <a:gd name="connsiteY1" fmla="*/ 1961388 h 3015812"/>
              <a:gd name="connsiteX2" fmla="*/ 3084427 w 3321156"/>
              <a:gd name="connsiteY2" fmla="*/ 2896302 h 3015812"/>
              <a:gd name="connsiteX3" fmla="*/ 3011823 w 3321156"/>
              <a:gd name="connsiteY3" fmla="*/ 3015812 h 3015812"/>
              <a:gd name="connsiteX4" fmla="*/ 0 w 3321156"/>
              <a:gd name="connsiteY4" fmla="*/ 3015812 h 3015812"/>
              <a:gd name="connsiteX5" fmla="*/ 0 w 3321156"/>
              <a:gd name="connsiteY5" fmla="*/ 549808 h 3015812"/>
              <a:gd name="connsiteX6" fmla="*/ 112143 w 3321156"/>
              <a:gd name="connsiteY6" fmla="*/ 447886 h 3015812"/>
              <a:gd name="connsiteX7" fmla="*/ 1359768 w 3321156"/>
              <a:gd name="connsiteY7" fmla="*/ 0 h 3015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21156" h="3015812">
                <a:moveTo>
                  <a:pt x="1359768" y="0"/>
                </a:moveTo>
                <a:cubicBezTo>
                  <a:pt x="2443013" y="0"/>
                  <a:pt x="3321156" y="878143"/>
                  <a:pt x="3321156" y="1961388"/>
                </a:cubicBezTo>
                <a:cubicBezTo>
                  <a:pt x="3321156" y="2299902"/>
                  <a:pt x="3235400" y="2618387"/>
                  <a:pt x="3084427" y="2896302"/>
                </a:cubicBezTo>
                <a:lnTo>
                  <a:pt x="3011823" y="3015812"/>
                </a:lnTo>
                <a:lnTo>
                  <a:pt x="0" y="3015812"/>
                </a:lnTo>
                <a:lnTo>
                  <a:pt x="0" y="549808"/>
                </a:lnTo>
                <a:lnTo>
                  <a:pt x="112143" y="447886"/>
                </a:lnTo>
                <a:cubicBezTo>
                  <a:pt x="451187" y="168082"/>
                  <a:pt x="885848" y="0"/>
                  <a:pt x="135976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61B2B49-7142-4CA8-A929-4671548E6A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4530" y="2496668"/>
            <a:ext cx="3118104" cy="311810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EE597A9F-D816-D442-BB20-B6655E0FD8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839" r="12579" b="-1"/>
          <a:stretch/>
        </p:blipFill>
        <p:spPr>
          <a:xfrm>
            <a:off x="3559122" y="2661260"/>
            <a:ext cx="2788920" cy="2788920"/>
          </a:xfrm>
          <a:custGeom>
            <a:avLst/>
            <a:gdLst/>
            <a:ahLst/>
            <a:cxnLst/>
            <a:rect l="l" t="t" r="r" b="b"/>
            <a:pathLst>
              <a:path w="2880360" h="2880360">
                <a:moveTo>
                  <a:pt x="1440180" y="0"/>
                </a:moveTo>
                <a:cubicBezTo>
                  <a:pt x="2235569" y="0"/>
                  <a:pt x="2880360" y="644791"/>
                  <a:pt x="2880360" y="1440180"/>
                </a:cubicBezTo>
                <a:cubicBezTo>
                  <a:pt x="2880360" y="2235569"/>
                  <a:pt x="2235569" y="2880360"/>
                  <a:pt x="1440180" y="2880360"/>
                </a:cubicBezTo>
                <a:cubicBezTo>
                  <a:pt x="644791" y="2880360"/>
                  <a:pt x="0" y="2235569"/>
                  <a:pt x="0" y="1440180"/>
                </a:cubicBezTo>
                <a:cubicBezTo>
                  <a:pt x="0" y="644791"/>
                  <a:pt x="644791" y="0"/>
                  <a:pt x="1440180" y="0"/>
                </a:cubicBezTo>
                <a:close/>
              </a:path>
            </a:pathLst>
          </a:cu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72BA51A6-3FCB-0F4D-86E9-A38BB8F825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586" r="12354" b="-2"/>
          <a:stretch/>
        </p:blipFill>
        <p:spPr>
          <a:xfrm>
            <a:off x="20" y="10"/>
            <a:ext cx="3967953" cy="3383270"/>
          </a:xfrm>
          <a:custGeom>
            <a:avLst/>
            <a:gdLst/>
            <a:ahLst/>
            <a:cxnLst/>
            <a:rect l="l" t="t" r="r" b="b"/>
            <a:pathLst>
              <a:path w="3967973" h="3383280">
                <a:moveTo>
                  <a:pt x="0" y="0"/>
                </a:moveTo>
                <a:lnTo>
                  <a:pt x="3605273" y="0"/>
                </a:lnTo>
                <a:lnTo>
                  <a:pt x="3704836" y="163887"/>
                </a:lnTo>
                <a:cubicBezTo>
                  <a:pt x="3872651" y="472804"/>
                  <a:pt x="3967973" y="826817"/>
                  <a:pt x="3967973" y="1203093"/>
                </a:cubicBezTo>
                <a:cubicBezTo>
                  <a:pt x="3967973" y="2407177"/>
                  <a:pt x="2991870" y="3383280"/>
                  <a:pt x="1787786" y="3383280"/>
                </a:cubicBezTo>
                <a:cubicBezTo>
                  <a:pt x="1110489" y="3383280"/>
                  <a:pt x="505326" y="3074435"/>
                  <a:pt x="105448" y="2589894"/>
                </a:cubicBezTo>
                <a:lnTo>
                  <a:pt x="0" y="2448881"/>
                </a:lnTo>
                <a:close/>
              </a:path>
            </a:pathLst>
          </a:cu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6A983667-3CB9-E24E-B340-2B4FE3C5FBE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830" r="5003" b="1"/>
          <a:stretch/>
        </p:blipFill>
        <p:spPr>
          <a:xfrm>
            <a:off x="4825" y="4007260"/>
            <a:ext cx="3155071" cy="2850749"/>
          </a:xfrm>
          <a:custGeom>
            <a:avLst/>
            <a:gdLst/>
            <a:ahLst/>
            <a:cxnLst/>
            <a:rect l="l" t="t" r="r" b="b"/>
            <a:pathLst>
              <a:path w="3155071" h="2850749">
                <a:moveTo>
                  <a:pt x="1358746" y="0"/>
                </a:moveTo>
                <a:cubicBezTo>
                  <a:pt x="2350829" y="0"/>
                  <a:pt x="3155071" y="804242"/>
                  <a:pt x="3155071" y="1796325"/>
                </a:cubicBezTo>
                <a:cubicBezTo>
                  <a:pt x="3155071" y="2168356"/>
                  <a:pt x="3041975" y="2513972"/>
                  <a:pt x="2848287" y="2800668"/>
                </a:cubicBezTo>
                <a:lnTo>
                  <a:pt x="2810837" y="2850749"/>
                </a:lnTo>
                <a:lnTo>
                  <a:pt x="0" y="2850749"/>
                </a:lnTo>
                <a:lnTo>
                  <a:pt x="0" y="623564"/>
                </a:lnTo>
                <a:lnTo>
                  <a:pt x="88552" y="526132"/>
                </a:lnTo>
                <a:cubicBezTo>
                  <a:pt x="413623" y="201061"/>
                  <a:pt x="862705" y="0"/>
                  <a:pt x="1358746" y="0"/>
                </a:cubicBezTo>
                <a:close/>
              </a:path>
            </a:pathLst>
          </a:custGeom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1329154-6864-2247-A57F-ECDC99F6F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0296" y="2871982"/>
            <a:ext cx="4668256" cy="3181684"/>
          </a:xfrm>
        </p:spPr>
        <p:txBody>
          <a:bodyPr anchor="t">
            <a:normAutofit/>
          </a:bodyPr>
          <a:lstStyle/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Por que alguns imóveis são postos para locação apenas para fins comerciais?</a:t>
            </a:r>
          </a:p>
        </p:txBody>
      </p:sp>
    </p:spTree>
    <p:extLst>
      <p:ext uri="{BB962C8B-B14F-4D97-AF65-F5344CB8AC3E}">
        <p14:creationId xmlns:p14="http://schemas.microsoft.com/office/powerpoint/2010/main" val="29347021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78510F-5EB2-0148-A645-2DD319A42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Locação comercial é mais cara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A164ABB-46A9-EB4C-B4D2-C4BF692A736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18041"/>
            <a:ext cx="10515600" cy="3966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4128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42A287-1564-604C-9D9D-6B0447E51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Nas locações residenciais, só há denúncia vazia se a locação for por prazo igual ou superior a 2 anos e meio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C6EBE0F-31B9-0A49-8FDF-5B92D5501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pt-BR" dirty="0"/>
            </a:br>
            <a:r>
              <a:rPr lang="pt-BR" dirty="0"/>
              <a:t>Art. 46. Nas locações (RESIDENCIAIS) ajustadas por escrito e por prazo igual ou superior a trinta meses, a resolução do contrato ocorrerá findo o prazo estipulado, independentemente de notificação ou aviso.</a:t>
            </a:r>
          </a:p>
        </p:txBody>
      </p:sp>
    </p:spTree>
    <p:extLst>
      <p:ext uri="{BB962C8B-B14F-4D97-AF65-F5344CB8AC3E}">
        <p14:creationId xmlns:p14="http://schemas.microsoft.com/office/powerpoint/2010/main" val="4277442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27BDFED6-6E33-4606-AFE2-886ADB1C0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23EB2216-70B5-084B-A905-0CA5CD042F7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3860" r="-1" b="10139"/>
          <a:stretch/>
        </p:blipFill>
        <p:spPr>
          <a:xfrm>
            <a:off x="4547937" y="-5"/>
            <a:ext cx="7644062" cy="3681406"/>
          </a:xfrm>
          <a:prstGeom prst="rect">
            <a:avLst/>
          </a:prstGeom>
        </p:spPr>
      </p:pic>
      <p:pic>
        <p:nvPicPr>
          <p:cNvPr id="13" name="Picture 2">
            <a:hlinkClick r:id="rId3"/>
            <a:extLst>
              <a:ext uri="{FF2B5EF4-FFF2-40B4-BE49-F238E27FC236}">
                <a16:creationId xmlns:a16="http://schemas.microsoft.com/office/drawing/2014/main" id="{D1EFBD8F-6C95-DA42-8D9B-3946754A33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65" r="-1" b="11926"/>
          <a:stretch/>
        </p:blipFill>
        <p:spPr bwMode="auto">
          <a:xfrm>
            <a:off x="4547938" y="3681409"/>
            <a:ext cx="7644062" cy="3176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890DEF05-784E-4B61-89E4-04C4ECF4E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6000">
                <a:schemeClr val="tx1">
                  <a:lumMod val="95000"/>
                  <a:lumOff val="5000"/>
                </a:schemeClr>
              </a:gs>
              <a:gs pos="81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F2F9A08F-2E3B-6A4D-A697-87A9520581DD}"/>
              </a:ext>
            </a:extLst>
          </p:cNvPr>
          <p:cNvSpPr txBox="1">
            <a:spLocks/>
          </p:cNvSpPr>
          <p:nvPr/>
        </p:nvSpPr>
        <p:spPr>
          <a:xfrm>
            <a:off x="838200" y="1115219"/>
            <a:ext cx="5395912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39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LOCAÇÃO EMPRESARIAL: QUANDO ALUGAR E QUANDO COMPRAR?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41BAEC7-F7B0-4224-8B18-8F74B7D87F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3681408"/>
            <a:ext cx="113537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spaço Reservado para Conteúdo 2">
            <a:extLst>
              <a:ext uri="{FF2B5EF4-FFF2-40B4-BE49-F238E27FC236}">
                <a16:creationId xmlns:a16="http://schemas.microsoft.com/office/drawing/2014/main" id="{5A86604B-F1AE-694C-87F3-A700BAF5C685}"/>
              </a:ext>
            </a:extLst>
          </p:cNvPr>
          <p:cNvSpPr txBox="1">
            <a:spLocks/>
          </p:cNvSpPr>
          <p:nvPr/>
        </p:nvSpPr>
        <p:spPr>
          <a:xfrm>
            <a:off x="896980" y="1909196"/>
            <a:ext cx="3894227" cy="25740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pt-BR"/>
            </a:br>
            <a:endParaRPr lang="pt-BR" dirty="0">
              <a:solidFill>
                <a:prstClr val="black"/>
              </a:solidFill>
            </a:endParaRPr>
          </a:p>
        </p:txBody>
      </p:sp>
      <p:sp>
        <p:nvSpPr>
          <p:cNvPr id="12" name="Espaço Reservado para Conteúdo 2">
            <a:extLst>
              <a:ext uri="{FF2B5EF4-FFF2-40B4-BE49-F238E27FC236}">
                <a16:creationId xmlns:a16="http://schemas.microsoft.com/office/drawing/2014/main" id="{E77BB5EB-54A0-2346-AA4D-3EF704F21754}"/>
              </a:ext>
            </a:extLst>
          </p:cNvPr>
          <p:cNvSpPr txBox="1">
            <a:spLocks/>
          </p:cNvSpPr>
          <p:nvPr/>
        </p:nvSpPr>
        <p:spPr>
          <a:xfrm>
            <a:off x="542308" y="6287463"/>
            <a:ext cx="7390410" cy="34863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000" b="0" i="0" kern="1200">
                <a:solidFill>
                  <a:srgbClr val="BA0B2F"/>
                </a:solidFill>
                <a:latin typeface="Arial" charset="0"/>
                <a:ea typeface="+mn-ea"/>
                <a:cs typeface="+mn-cs"/>
              </a:defRPr>
            </a:lvl1pPr>
            <a:lvl2pPr marL="11113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tabLst/>
              <a:defRPr sz="1400" b="0" i="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113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tabLst/>
              <a:defRPr sz="1400" b="0" i="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1113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tabLst/>
              <a:defRPr sz="1400" b="0" i="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1113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tabLst/>
              <a:defRPr sz="1400" b="0" i="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F0DBF3E7-F9C8-4A4E-8FEF-7B5F21BAED9C}"/>
              </a:ext>
            </a:extLst>
          </p:cNvPr>
          <p:cNvSpPr txBox="1"/>
          <p:nvPr/>
        </p:nvSpPr>
        <p:spPr>
          <a:xfrm>
            <a:off x="7610622" y="3587262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br>
              <a:rPr lang="pt-BR" dirty="0"/>
            </a:b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6753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AB6888-5FE9-8142-BB03-0B7116BFF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pt-BR" sz="4800"/>
              <a:t>Quais são os riscos para o locatário?</a:t>
            </a:r>
          </a:p>
        </p:txBody>
      </p:sp>
      <p:sp>
        <p:nvSpPr>
          <p:cNvPr id="17" name="Freeform: Shape 7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9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Espaço Reservado para Conteúdo 2">
            <a:extLst>
              <a:ext uri="{FF2B5EF4-FFF2-40B4-BE49-F238E27FC236}">
                <a16:creationId xmlns:a16="http://schemas.microsoft.com/office/drawing/2014/main" id="{1999D181-34B2-8141-AE8F-EC850D352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pPr marL="514350" indent="-514350">
              <a:buAutoNum type="arabicParenR"/>
            </a:pPr>
            <a:r>
              <a:rPr lang="pt-BR" sz="1500">
                <a:solidFill>
                  <a:schemeClr val="bg1"/>
                </a:solidFill>
              </a:rPr>
              <a:t>Perda das benfeitoriais que fizer ao imóvel, sem que tenha amortizado o investimento</a:t>
            </a:r>
          </a:p>
          <a:p>
            <a:pPr marL="0" indent="0">
              <a:buNone/>
            </a:pPr>
            <a:endParaRPr lang="pt-BR" sz="150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pt-BR" sz="1500">
                <a:solidFill>
                  <a:schemeClr val="bg1"/>
                </a:solidFill>
              </a:rPr>
              <a:t>Art. 35. </a:t>
            </a:r>
            <a:r>
              <a:rPr lang="pt-BR" sz="1500" b="1" u="sng">
                <a:solidFill>
                  <a:schemeClr val="bg1"/>
                </a:solidFill>
              </a:rPr>
              <a:t>Salvo expressa disposição contratual </a:t>
            </a:r>
            <a:r>
              <a:rPr lang="pt-BR" sz="1500">
                <a:solidFill>
                  <a:schemeClr val="bg1"/>
                </a:solidFill>
              </a:rPr>
              <a:t>em contrário, as benfeitorias necessárias introduzidas pelo locatário, ainda que não autorizadas pelo locador, bem como as úteis, desde que autorizadas, serão indenizáveis e permitem o exercício do direito de retenção (É cláusula de estilo a renúncia)</a:t>
            </a:r>
            <a:endParaRPr lang="pt-BR" sz="1500">
              <a:solidFill>
                <a:schemeClr val="bg1"/>
              </a:solidFill>
              <a:effectLst/>
            </a:endParaRPr>
          </a:p>
          <a:p>
            <a:pPr marL="0" indent="0">
              <a:buNone/>
            </a:pPr>
            <a:r>
              <a:rPr lang="pt-BR" sz="1500">
                <a:solidFill>
                  <a:schemeClr val="bg1"/>
                </a:solidFill>
              </a:rPr>
              <a:t>Art. 36. As benfeitorias voluptuárias não serão indenizáveis, podendo ser levantadas pelo locatário, finda a locação, desde que sua retirada não afete a estrutura e a substância do imóvel.</a:t>
            </a:r>
            <a:endParaRPr lang="pt-BR" sz="1500">
              <a:solidFill>
                <a:schemeClr val="bg1"/>
              </a:solidFill>
              <a:effectLst/>
            </a:endParaRPr>
          </a:p>
          <a:p>
            <a:pPr marL="0" indent="0">
              <a:buNone/>
            </a:pPr>
            <a:endParaRPr lang="pt-BR" sz="150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pt-BR" sz="1500">
                <a:solidFill>
                  <a:schemeClr val="bg1"/>
                </a:solidFill>
              </a:rPr>
              <a:t>Costuma-se negociar carência, para que o locador suporte ao menos parte dos custos da benfeitorias, e pelo fato de que o imóvel não poderá ser usado na reforma.</a:t>
            </a:r>
            <a:br>
              <a:rPr lang="pt-BR" sz="1500">
                <a:solidFill>
                  <a:schemeClr val="bg1"/>
                </a:solidFill>
              </a:rPr>
            </a:br>
            <a:endParaRPr lang="pt-BR" sz="15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3884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E5DFEBCE2E50B4B8EF365B1600A6302" ma:contentTypeVersion="16" ma:contentTypeDescription="Crie um novo documento." ma:contentTypeScope="" ma:versionID="66f9a464c5f8b2bbfe198461755c292d">
  <xsd:schema xmlns:xsd="http://www.w3.org/2001/XMLSchema" xmlns:xs="http://www.w3.org/2001/XMLSchema" xmlns:p="http://schemas.microsoft.com/office/2006/metadata/properties" xmlns:ns2="4c414ac8-549e-4ca5-81e3-16b3f3eb5c24" xmlns:ns3="ebba5f7d-3b76-4a58-9735-74f0064eafba" targetNamespace="http://schemas.microsoft.com/office/2006/metadata/properties" ma:root="true" ma:fieldsID="039b16e6fac43b79a128687017738e6c" ns2:_="" ns3:_="">
    <xsd:import namespace="4c414ac8-549e-4ca5-81e3-16b3f3eb5c24"/>
    <xsd:import namespace="ebba5f7d-3b76-4a58-9735-74f0064eafb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414ac8-549e-4ca5-81e3-16b3f3eb5c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Marcações de imagem" ma:readOnly="false" ma:fieldId="{5cf76f15-5ced-4ddc-b409-7134ff3c332f}" ma:taxonomyMulti="true" ma:sspId="eb74ff96-4672-4cf9-94f6-964b0040e3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ba5f7d-3b76-4a58-9735-74f0064eafb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f9f65b9-77c0-44a2-867b-74e860691405}" ma:internalName="TaxCatchAll" ma:showField="CatchAllData" ma:web="ebba5f7d-3b76-4a58-9735-74f0064eafb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c414ac8-549e-4ca5-81e3-16b3f3eb5c24">
      <Terms xmlns="http://schemas.microsoft.com/office/infopath/2007/PartnerControls"/>
    </lcf76f155ced4ddcb4097134ff3c332f>
    <TaxCatchAll xmlns="ebba5f7d-3b76-4a58-9735-74f0064eafba" xsi:nil="true"/>
  </documentManagement>
</p:properties>
</file>

<file path=customXml/itemProps1.xml><?xml version="1.0" encoding="utf-8"?>
<ds:datastoreItem xmlns:ds="http://schemas.openxmlformats.org/officeDocument/2006/customXml" ds:itemID="{B03060EA-08F0-4101-86B8-EC772B1E7CF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77AF4E2-4D83-46C2-802E-F68FE8C9A1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414ac8-549e-4ca5-81e3-16b3f3eb5c24"/>
    <ds:schemaRef ds:uri="ebba5f7d-3b76-4a58-9735-74f0064ea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063EB74-3D14-470D-BF70-4148A978838B}">
  <ds:schemaRefs>
    <ds:schemaRef ds:uri="http://purl.org/dc/dcmitype/"/>
    <ds:schemaRef ds:uri="http://schemas.microsoft.com/office/2006/documentManagement/types"/>
    <ds:schemaRef ds:uri="http://www.w3.org/XML/1998/namespace"/>
    <ds:schemaRef ds:uri="ebba5f7d-3b76-4a58-9735-74f0064eafba"/>
    <ds:schemaRef ds:uri="http://purl.org/dc/terms/"/>
    <ds:schemaRef ds:uri="http://schemas.microsoft.com/office/infopath/2007/PartnerControls"/>
    <ds:schemaRef ds:uri="4c414ac8-549e-4ca5-81e3-16b3f3eb5c24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1238</Words>
  <Application>Microsoft Macintosh PowerPoint</Application>
  <PresentationFormat>Widescreen</PresentationFormat>
  <Paragraphs>59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Tema do Office</vt:lpstr>
      <vt:lpstr>Locação Comercial</vt:lpstr>
      <vt:lpstr>Por que há uma lei do inquilinato?</vt:lpstr>
      <vt:lpstr>Proibição de mais de uma garantia</vt:lpstr>
      <vt:lpstr>Tutela penal</vt:lpstr>
      <vt:lpstr>Quais as diferenças entre a locação residencial e a comercial?</vt:lpstr>
      <vt:lpstr>Locação comercial é mais cara</vt:lpstr>
      <vt:lpstr>Nas locações residenciais, só há denúncia vazia se a locação for por prazo igual ou superior a 2 anos e meio</vt:lpstr>
      <vt:lpstr>Apresentação do PowerPoint</vt:lpstr>
      <vt:lpstr>Quais são os riscos para o locatário?</vt:lpstr>
      <vt:lpstr>E a construção feita em terreno alugado?</vt:lpstr>
      <vt:lpstr>Se advogada do locador, melhor explicitar a renúncia a acessões e benfeitoriais.</vt:lpstr>
      <vt:lpstr>Quais são os riscos para o locatário?</vt:lpstr>
      <vt:lpstr>Direito de Preferência</vt:lpstr>
      <vt:lpstr>Riscos para o locador</vt:lpstr>
      <vt:lpstr>Como viabilizar que um fundo imobiliário reúna centenas de milhões de reais para construir um edifício para locação futura?</vt:lpstr>
      <vt:lpstr>Built-to-suit: a gênese de um tipo legal (inclusão na lei do inquilinato pela Lei 12.744, de 20120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Locação Comercial</dc:title>
  <dc:creator>Ruy Pereira Camilo Junior</dc:creator>
  <cp:lastModifiedBy>Ruy Camilo</cp:lastModifiedBy>
  <cp:revision>2</cp:revision>
  <dcterms:created xsi:type="dcterms:W3CDTF">2021-10-26T02:39:35Z</dcterms:created>
  <dcterms:modified xsi:type="dcterms:W3CDTF">2023-10-31T11:05:39Z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0x0101009E5DFEBCE2E50B4B8EF365B1600A6302</vt:lpwstr>
  </property>
</Properties>
</file>