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9"/>
  </p:handoutMasterIdLst>
  <p:sldIdLst>
    <p:sldId id="256" r:id="rId2"/>
    <p:sldId id="318" r:id="rId3"/>
    <p:sldId id="270" r:id="rId4"/>
    <p:sldId id="320" r:id="rId5"/>
    <p:sldId id="299" r:id="rId6"/>
    <p:sldId id="302" r:id="rId7"/>
    <p:sldId id="300" r:id="rId8"/>
    <p:sldId id="303" r:id="rId9"/>
    <p:sldId id="304" r:id="rId10"/>
    <p:sldId id="257" r:id="rId11"/>
    <p:sldId id="285" r:id="rId12"/>
    <p:sldId id="258" r:id="rId13"/>
    <p:sldId id="286" r:id="rId14"/>
    <p:sldId id="287" r:id="rId15"/>
    <p:sldId id="305" r:id="rId16"/>
    <p:sldId id="266" r:id="rId17"/>
    <p:sldId id="290" r:id="rId18"/>
    <p:sldId id="265" r:id="rId19"/>
    <p:sldId id="291" r:id="rId20"/>
    <p:sldId id="307" r:id="rId21"/>
    <p:sldId id="308" r:id="rId22"/>
    <p:sldId id="292" r:id="rId23"/>
    <p:sldId id="314" r:id="rId24"/>
    <p:sldId id="309" r:id="rId25"/>
    <p:sldId id="317" r:id="rId26"/>
    <p:sldId id="310" r:id="rId27"/>
    <p:sldId id="312" r:id="rId28"/>
    <p:sldId id="268" r:id="rId29"/>
    <p:sldId id="311" r:id="rId30"/>
    <p:sldId id="271" r:id="rId31"/>
    <p:sldId id="294" r:id="rId32"/>
    <p:sldId id="275" r:id="rId33"/>
    <p:sldId id="277" r:id="rId34"/>
    <p:sldId id="316" r:id="rId35"/>
    <p:sldId id="279" r:id="rId36"/>
    <p:sldId id="297" r:id="rId37"/>
    <p:sldId id="306" r:id="rId38"/>
  </p:sldIdLst>
  <p:sldSz cx="9144000" cy="6858000" type="screen4x3"/>
  <p:notesSz cx="6642100" cy="96535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FFCC"/>
    <a:srgbClr val="CCFFCC"/>
    <a:srgbClr val="FFCC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940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940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E90B506-8C20-439F-BCEE-08CEF9EEC4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Arial" pitchFamily="34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pt-BR" altLang="en-US"/>
              <a:t>Click to edit Master title style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pt-BR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06029-A0B3-4185-9390-683B621818A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2628-1163-4505-B5B5-FD850FB589A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E4177-F23B-45AD-ABD8-3EC1B1C0E6B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77511-3D17-42C8-A3E1-950D8717701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617DA-6827-48AD-985E-5FD76D1D0B4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959A1-D02B-4549-8BAB-1639B379B62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492DD-2286-43F6-B2AF-83D7399DA30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4D006-6AA6-451A-B6EF-E5CA535DDFA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B5930-C2FA-4AC7-B6C3-DAE20A39258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2E049-C280-4AD0-870A-80E74551B61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0BC60-86DE-4A86-904A-681EC0AF637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555FB-EE18-45AE-8BC3-05762BEE361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82E46-827A-4248-921A-B9B67F680C5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4D54D-8E45-4069-A2DD-BA27460502E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Click to edit Master text styles</a:t>
            </a:r>
          </a:p>
          <a:p>
            <a:pPr lvl="1"/>
            <a:r>
              <a:rPr lang="pt-BR" altLang="en-US" smtClean="0"/>
              <a:t>Second level</a:t>
            </a:r>
          </a:p>
          <a:p>
            <a:pPr lvl="2"/>
            <a:r>
              <a:rPr lang="pt-BR" altLang="en-US" smtClean="0"/>
              <a:t>Third level</a:t>
            </a:r>
          </a:p>
          <a:p>
            <a:pPr lvl="3"/>
            <a:r>
              <a:rPr lang="pt-BR" altLang="en-US" smtClean="0"/>
              <a:t>Fourth level</a:t>
            </a:r>
          </a:p>
          <a:p>
            <a:pPr lvl="4"/>
            <a:r>
              <a:rPr lang="pt-BR" altLang="en-US" smtClean="0"/>
              <a:t>Fifth level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BE260BAD-E21A-4840-BFA3-1C6A7E41CA3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300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00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4200" b="0" smtClean="0"/>
              <a:t>Comparando </a:t>
            </a:r>
            <a:br>
              <a:rPr lang="pt-BR" sz="4200" b="0" smtClean="0"/>
            </a:br>
            <a:r>
              <a:rPr lang="pt-BR" sz="4200" b="0" smtClean="0"/>
              <a:t>Duas Amostras</a:t>
            </a:r>
            <a:r>
              <a:rPr lang="pt-BR" sz="4200" smtClean="0"/>
              <a:t/>
            </a:r>
            <a:br>
              <a:rPr lang="pt-BR" sz="4200" smtClean="0"/>
            </a:br>
            <a:r>
              <a:rPr lang="pt-BR" sz="3800" smtClean="0"/>
              <a:t>(abordagem </a:t>
            </a:r>
            <a:br>
              <a:rPr lang="pt-BR" sz="3800" smtClean="0"/>
            </a:br>
            <a:r>
              <a:rPr lang="pt-BR" sz="3800" smtClean="0"/>
              <a:t>não-paramétrica)</a:t>
            </a:r>
            <a:endParaRPr lang="en-US" sz="3800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1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513" y="1581150"/>
            <a:ext cx="8859837" cy="4411663"/>
          </a:xfrm>
        </p:spPr>
        <p:txBody>
          <a:bodyPr/>
          <a:lstStyle/>
          <a:p>
            <a:pPr eaLnBrk="1" hangingPunct="1"/>
            <a:r>
              <a:rPr lang="pt-BR" sz="2800" smtClean="0"/>
              <a:t>Dezessete filhotes de cão foram treinados para defecar fora de casa desde o desmame até 6 semanas de idade através de:</a:t>
            </a:r>
            <a:endParaRPr lang="pt-BR" sz="2000" smtClean="0"/>
          </a:p>
          <a:p>
            <a:pPr lvl="1" eaLnBrk="1" hangingPunct="1"/>
            <a:r>
              <a:rPr lang="pt-BR" sz="2000" smtClean="0"/>
              <a:t> </a:t>
            </a:r>
            <a:r>
              <a:rPr lang="pt-BR" sz="2000" smtClean="0">
                <a:solidFill>
                  <a:srgbClr val="0000FF"/>
                </a:solidFill>
              </a:rPr>
              <a:t>Postura 1 – </a:t>
            </a:r>
            <a:r>
              <a:rPr lang="pt-BR" sz="2000" b="1" smtClean="0">
                <a:solidFill>
                  <a:srgbClr val="0000FF"/>
                </a:solidFill>
              </a:rPr>
              <a:t>Reforço positivo </a:t>
            </a:r>
            <a:r>
              <a:rPr lang="pt-BR" sz="2000" smtClean="0">
                <a:solidFill>
                  <a:srgbClr val="0000FF"/>
                </a:solidFill>
              </a:rPr>
              <a:t>(elogio quando animal defeca fora de casa) (</a:t>
            </a:r>
            <a:r>
              <a:rPr lang="pt-BR" sz="2000" i="1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pt-BR" sz="2000" i="1" baseline="-2500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pt-BR" sz="2000" smtClean="0">
                <a:solidFill>
                  <a:srgbClr val="0000FF"/>
                </a:solidFill>
              </a:rPr>
              <a:t> = 8)</a:t>
            </a:r>
          </a:p>
          <a:p>
            <a:pPr lvl="1" eaLnBrk="1" hangingPunct="1"/>
            <a:r>
              <a:rPr lang="pt-BR" sz="2000" smtClean="0">
                <a:solidFill>
                  <a:srgbClr val="0000FF"/>
                </a:solidFill>
              </a:rPr>
              <a:t> Postura 2 – </a:t>
            </a:r>
            <a:r>
              <a:rPr lang="pt-BR" sz="2000" b="1" smtClean="0">
                <a:solidFill>
                  <a:srgbClr val="0000FF"/>
                </a:solidFill>
              </a:rPr>
              <a:t>Reforço negativo </a:t>
            </a:r>
            <a:r>
              <a:rPr lang="pt-BR" sz="2000" smtClean="0">
                <a:solidFill>
                  <a:srgbClr val="0000FF"/>
                </a:solidFill>
              </a:rPr>
              <a:t>(castigo quando animal defeca dentro de casa) (</a:t>
            </a:r>
            <a:r>
              <a:rPr lang="pt-BR" sz="2000" i="1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pt-BR" sz="2000" i="1" baseline="-2500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pt-BR" sz="2000" baseline="-25000" smtClean="0">
                <a:solidFill>
                  <a:srgbClr val="0000FF"/>
                </a:solidFill>
              </a:rPr>
              <a:t> </a:t>
            </a:r>
            <a:r>
              <a:rPr lang="pt-BR" sz="2000" smtClean="0">
                <a:solidFill>
                  <a:srgbClr val="0000FF"/>
                </a:solidFill>
              </a:rPr>
              <a:t>=9)</a:t>
            </a:r>
          </a:p>
          <a:p>
            <a:pPr eaLnBrk="1" hangingPunct="1"/>
            <a:r>
              <a:rPr lang="pt-BR" sz="2800" smtClean="0"/>
              <a:t>Mediu-se o tempo necessário para o estabelecimento do hábito (7 dias consecutivos sem defecar dentro de casa), em dias.*</a:t>
            </a:r>
          </a:p>
          <a:p>
            <a:pPr eaLnBrk="1" hangingPunct="1"/>
            <a:r>
              <a:rPr lang="pt-BR" sz="2500" smtClean="0"/>
              <a:t>Pergunta-se: As duas posturas são igualmente efetivas?</a:t>
            </a:r>
          </a:p>
        </p:txBody>
      </p:sp>
      <p:sp>
        <p:nvSpPr>
          <p:cNvPr id="17412" name="Text Box 1024"/>
          <p:cNvSpPr txBox="1">
            <a:spLocks noChangeArrowheads="1"/>
          </p:cNvSpPr>
          <p:nvPr/>
        </p:nvSpPr>
        <p:spPr bwMode="auto">
          <a:xfrm>
            <a:off x="2362200" y="6346825"/>
            <a:ext cx="6329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*Petrie e Watson, Statistics for Veterinary and Animal Science, 1999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1</a:t>
            </a:r>
            <a:endParaRPr lang="en-US" smtClean="0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5763" y="1719263"/>
            <a:ext cx="8469312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dirty="0" smtClean="0"/>
          </a:p>
          <a:p>
            <a:pPr eaLnBrk="1" hangingPunct="1"/>
            <a:r>
              <a:rPr lang="pt-BR" sz="2500" dirty="0" smtClean="0"/>
              <a:t>H</a:t>
            </a:r>
            <a:r>
              <a:rPr lang="pt-BR" sz="2500" baseline="-25000" dirty="0" smtClean="0"/>
              <a:t>0</a:t>
            </a:r>
            <a:r>
              <a:rPr lang="pt-BR" sz="2500" dirty="0" smtClean="0"/>
              <a:t>: Quanto ao tempo para adquirir o hábito, os 2 grupos </a:t>
            </a:r>
            <a:r>
              <a:rPr lang="pt-BR" sz="2500" b="1" dirty="0" smtClean="0"/>
              <a:t>não são</a:t>
            </a:r>
            <a:r>
              <a:rPr lang="pt-BR" sz="2500" dirty="0" smtClean="0"/>
              <a:t> estatisticamente diferentes (são iguais)</a:t>
            </a:r>
          </a:p>
          <a:p>
            <a:pPr eaLnBrk="1" hangingPunct="1"/>
            <a:r>
              <a:rPr lang="pt-BR" sz="2500" dirty="0" smtClean="0"/>
              <a:t>H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: Quanto ao tempo para adquirir o hábito, os 2 grupos </a:t>
            </a:r>
            <a:r>
              <a:rPr lang="pt-BR" sz="2500" b="1" dirty="0" smtClean="0"/>
              <a:t>são </a:t>
            </a:r>
            <a:r>
              <a:rPr lang="pt-BR" sz="2500" dirty="0" smtClean="0"/>
              <a:t>estatisticamente diferentes</a:t>
            </a:r>
          </a:p>
          <a:p>
            <a:pPr eaLnBrk="1" hangingPunct="1"/>
            <a:endParaRPr lang="pt-BR" sz="2500" dirty="0" smtClean="0"/>
          </a:p>
          <a:p>
            <a:pPr eaLnBrk="1" hangingPunct="1">
              <a:buFont typeface="Wingdings" pitchFamily="2" charset="2"/>
              <a:buNone/>
            </a:pPr>
            <a:r>
              <a:rPr lang="pt-BR" dirty="0" smtClean="0"/>
              <a:t>	Em alguns textos de Estatística (e no </a:t>
            </a:r>
            <a:r>
              <a:rPr lang="pt-BR" dirty="0" err="1" smtClean="0"/>
              <a:t>Minitab</a:t>
            </a:r>
            <a:r>
              <a:rPr lang="pt-BR" dirty="0" smtClean="0"/>
              <a:t>):</a:t>
            </a:r>
          </a:p>
          <a:p>
            <a:pPr eaLnBrk="1" hangingPunct="1"/>
            <a:r>
              <a:rPr lang="pt-BR" sz="2500" dirty="0" smtClean="0"/>
              <a:t>H</a:t>
            </a:r>
            <a:r>
              <a:rPr lang="pt-BR" sz="2500" baseline="-25000" dirty="0" smtClean="0"/>
              <a:t>0</a:t>
            </a:r>
            <a:r>
              <a:rPr lang="pt-BR" sz="2500" dirty="0" smtClean="0"/>
              <a:t>: mediana da postura 1 = mediana da postura 2</a:t>
            </a:r>
          </a:p>
          <a:p>
            <a:pPr eaLnBrk="1" hangingPunct="1"/>
            <a:r>
              <a:rPr lang="pt-BR" sz="2500" dirty="0" smtClean="0"/>
              <a:t>H</a:t>
            </a:r>
            <a:r>
              <a:rPr lang="pt-BR" sz="2500" baseline="-25000" dirty="0" smtClean="0"/>
              <a:t>1</a:t>
            </a:r>
            <a:r>
              <a:rPr lang="pt-BR" sz="2500" dirty="0" smtClean="0"/>
              <a:t>: mediana da postura 1 ≠ mediana da postura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Group 2"/>
          <p:cNvGraphicFramePr>
            <a:graphicFrameLocks noGrp="1"/>
          </p:cNvGraphicFramePr>
          <p:nvPr/>
        </p:nvGraphicFramePr>
        <p:xfrm>
          <a:off x="5075238" y="512763"/>
          <a:ext cx="3840163" cy="5991480"/>
        </p:xfrm>
        <a:graphic>
          <a:graphicData uri="http://schemas.openxmlformats.org/drawingml/2006/table">
            <a:tbl>
              <a:tblPr/>
              <a:tblGrid>
                <a:gridCol w="1295400"/>
                <a:gridCol w="1355725"/>
                <a:gridCol w="118903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Animal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Tempo (dias)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Postura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59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9536" name="CaixaDeTexto 3"/>
          <p:cNvSpPr txBox="1">
            <a:spLocks noChangeArrowheads="1"/>
          </p:cNvSpPr>
          <p:nvPr/>
        </p:nvSpPr>
        <p:spPr bwMode="auto">
          <a:xfrm>
            <a:off x="1146175" y="103188"/>
            <a:ext cx="6694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1° PASSO</a:t>
            </a:r>
            <a:r>
              <a:rPr lang="pt-BR"/>
              <a:t>: ordenar os valores segundo a variável de interesse.</a:t>
            </a:r>
          </a:p>
        </p:txBody>
      </p:sp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284163" y="527050"/>
          <a:ext cx="3840163" cy="5991480"/>
        </p:xfrm>
        <a:graphic>
          <a:graphicData uri="http://schemas.openxmlformats.org/drawingml/2006/table">
            <a:tbl>
              <a:tblPr/>
              <a:tblGrid>
                <a:gridCol w="1295400"/>
                <a:gridCol w="1355725"/>
                <a:gridCol w="118903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Animal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Tempo (dias)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Postura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Seta para a direita 5"/>
          <p:cNvSpPr/>
          <p:nvPr/>
        </p:nvSpPr>
        <p:spPr>
          <a:xfrm>
            <a:off x="4260850" y="3636963"/>
            <a:ext cx="720725" cy="503237"/>
          </a:xfrm>
          <a:prstGeom prst="rightArrow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4"/>
          <p:cNvGraphicFramePr>
            <a:graphicFrameLocks noChangeAspect="1"/>
          </p:cNvGraphicFramePr>
          <p:nvPr>
            <p:ph sz="half" idx="1"/>
          </p:nvPr>
        </p:nvGraphicFramePr>
        <p:xfrm>
          <a:off x="0" y="1460500"/>
          <a:ext cx="4951413" cy="3849688"/>
        </p:xfrm>
        <a:graphic>
          <a:graphicData uri="http://schemas.openxmlformats.org/presentationml/2006/ole">
            <p:oleObj spid="_x0000_s1026" name="Mtb Graph" r:id="rId3" imgW="7577640" imgH="5200560" progId="">
              <p:embed/>
            </p:oleObj>
          </a:graphicData>
        </a:graphic>
      </p:graphicFrame>
      <p:graphicFrame>
        <p:nvGraphicFramePr>
          <p:cNvPr id="1027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4191000" y="1460500"/>
          <a:ext cx="4953000" cy="3849688"/>
        </p:xfrm>
        <a:graphic>
          <a:graphicData uri="http://schemas.openxmlformats.org/presentationml/2006/ole">
            <p:oleObj spid="_x0000_s1027" name="Mtb Graph" r:id="rId4" imgW="7577640" imgH="5200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086" name="Group 830"/>
          <p:cNvGraphicFramePr>
            <a:graphicFrameLocks noGrp="1"/>
          </p:cNvGraphicFramePr>
          <p:nvPr/>
        </p:nvGraphicFramePr>
        <p:xfrm>
          <a:off x="285750" y="711200"/>
          <a:ext cx="3087747" cy="5627696"/>
        </p:xfrm>
        <a:graphic>
          <a:graphicData uri="http://schemas.openxmlformats.org/drawingml/2006/table">
            <a:tbl>
              <a:tblPr/>
              <a:tblGrid>
                <a:gridCol w="991528"/>
                <a:gridCol w="1155940"/>
                <a:gridCol w="940279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Animal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Tempo (d)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Postura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59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087" name="Group 831"/>
          <p:cNvGraphicFramePr>
            <a:graphicFrameLocks noGrp="1"/>
          </p:cNvGraphicFramePr>
          <p:nvPr/>
        </p:nvGraphicFramePr>
        <p:xfrm>
          <a:off x="3633788" y="715963"/>
          <a:ext cx="2155286" cy="5616877"/>
        </p:xfrm>
        <a:graphic>
          <a:graphicData uri="http://schemas.openxmlformats.org/drawingml/2006/table">
            <a:tbl>
              <a:tblPr/>
              <a:tblGrid>
                <a:gridCol w="1085611"/>
                <a:gridCol w="1069675"/>
              </a:tblGrid>
              <a:tr h="301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Posto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Posto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9,5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9,5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259" name="Group 3"/>
          <p:cNvGraphicFramePr>
            <a:graphicFrameLocks noGrp="1"/>
          </p:cNvGraphicFramePr>
          <p:nvPr/>
        </p:nvGraphicFramePr>
        <p:xfrm>
          <a:off x="6018213" y="715963"/>
          <a:ext cx="2651125" cy="5627696"/>
        </p:xfrm>
        <a:graphic>
          <a:graphicData uri="http://schemas.openxmlformats.org/drawingml/2006/table">
            <a:tbl>
              <a:tblPr/>
              <a:tblGrid>
                <a:gridCol w="1295400"/>
                <a:gridCol w="135572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Posto (P.1)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Posto (P.2)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9,5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9,5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97089" name="Text Box 833"/>
          <p:cNvSpPr txBox="1">
            <a:spLocks noChangeArrowheads="1"/>
          </p:cNvSpPr>
          <p:nvPr/>
        </p:nvSpPr>
        <p:spPr bwMode="auto">
          <a:xfrm>
            <a:off x="6119813" y="63246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w Cen MT Condensed" pitchFamily="34" charset="0"/>
                <a:sym typeface="Symbol" pitchFamily="18" charset="2"/>
              </a:rPr>
              <a:t>R</a:t>
            </a:r>
            <a:r>
              <a:rPr lang="en-US" sz="2400" b="1" baseline="-25000">
                <a:latin typeface="Tw Cen MT Condensed" pitchFamily="34" charset="0"/>
                <a:sym typeface="Symbol" pitchFamily="18" charset="2"/>
              </a:rPr>
              <a:t>1</a:t>
            </a:r>
            <a:r>
              <a:rPr lang="en-US" sz="2400" b="1">
                <a:latin typeface="Tw Cen MT Condensed" pitchFamily="34" charset="0"/>
                <a:sym typeface="Symbol" pitchFamily="18" charset="2"/>
              </a:rPr>
              <a:t>=49,5</a:t>
            </a:r>
          </a:p>
        </p:txBody>
      </p:sp>
      <p:sp>
        <p:nvSpPr>
          <p:cNvPr id="97090" name="Text Box 834"/>
          <p:cNvSpPr txBox="1">
            <a:spLocks noChangeArrowheads="1"/>
          </p:cNvSpPr>
          <p:nvPr/>
        </p:nvSpPr>
        <p:spPr bwMode="auto">
          <a:xfrm>
            <a:off x="7404100" y="6324600"/>
            <a:ext cx="122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w Cen MT Condensed" pitchFamily="34" charset="0"/>
                <a:sym typeface="Symbol" pitchFamily="18" charset="2"/>
              </a:rPr>
              <a:t>R</a:t>
            </a:r>
            <a:r>
              <a:rPr lang="en-US" sz="2400" b="1" baseline="-25000">
                <a:latin typeface="Tw Cen MT Condensed" pitchFamily="34" charset="0"/>
                <a:sym typeface="Symbol" pitchFamily="18" charset="2"/>
              </a:rPr>
              <a:t>2</a:t>
            </a:r>
            <a:r>
              <a:rPr lang="en-US" sz="2400" b="1">
                <a:latin typeface="Tw Cen MT Condensed" pitchFamily="34" charset="0"/>
                <a:sym typeface="Symbol" pitchFamily="18" charset="2"/>
              </a:rPr>
              <a:t>=103,5</a:t>
            </a:r>
          </a:p>
        </p:txBody>
      </p:sp>
      <p:sp>
        <p:nvSpPr>
          <p:cNvPr id="20680" name="CaixaDeTexto 6"/>
          <p:cNvSpPr txBox="1">
            <a:spLocks noChangeArrowheads="1"/>
          </p:cNvSpPr>
          <p:nvPr/>
        </p:nvSpPr>
        <p:spPr bwMode="auto">
          <a:xfrm>
            <a:off x="311150" y="0"/>
            <a:ext cx="84978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900" b="1"/>
              <a:t>2° PASSO</a:t>
            </a:r>
            <a:r>
              <a:rPr lang="pt-BR" sz="1900"/>
              <a:t>:  calcular os postos (atentando para as repetições) e calcular a soma dos postos de cada um dos dois grupos (R</a:t>
            </a:r>
            <a:r>
              <a:rPr lang="pt-BR" sz="1900" baseline="-25000"/>
              <a:t>1</a:t>
            </a:r>
            <a:r>
              <a:rPr lang="pt-BR" sz="1900"/>
              <a:t> e R</a:t>
            </a:r>
            <a:r>
              <a:rPr lang="pt-BR" sz="1900" baseline="-25000"/>
              <a:t>2</a:t>
            </a:r>
            <a:r>
              <a:rPr lang="pt-BR" sz="1900"/>
              <a:t>).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1285875" y="2898775"/>
            <a:ext cx="1146175" cy="6207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640138" y="2895600"/>
            <a:ext cx="1077912" cy="6207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724400" y="2901950"/>
            <a:ext cx="1077913" cy="6207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282700" y="3543300"/>
            <a:ext cx="1147763" cy="62071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640138" y="3548063"/>
            <a:ext cx="1081087" cy="62071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724400" y="3544888"/>
            <a:ext cx="1081088" cy="6223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89" grpId="0" autoUpdateAnimBg="0"/>
      <p:bldP spid="9709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75650" cy="4411662"/>
          </a:xfrm>
        </p:spPr>
        <p:txBody>
          <a:bodyPr/>
          <a:lstStyle/>
          <a:p>
            <a:pPr eaLnBrk="1" hangingPunct="1"/>
            <a:r>
              <a:rPr lang="pt-BR" smtClean="0"/>
              <a:t>Comparação: há tabelas para distribuição das somas dos postos (vejam em referências).</a:t>
            </a:r>
          </a:p>
          <a:p>
            <a:pPr eaLnBrk="1" hangingPunct="1"/>
            <a:r>
              <a:rPr lang="pt-BR" smtClean="0"/>
              <a:t>As somas dos postos são utilizadas para comparação com os valores da tabela. </a:t>
            </a:r>
          </a:p>
          <a:p>
            <a:pPr eaLnBrk="1" hangingPunct="1"/>
            <a:r>
              <a:rPr lang="pt-BR" smtClean="0"/>
              <a:t>Programas de análise estatística fornecem o valor de </a:t>
            </a:r>
            <a:r>
              <a:rPr lang="pt-BR" i="1" smtClean="0"/>
              <a:t>p</a:t>
            </a:r>
            <a:r>
              <a:rPr lang="pt-BR" smtClean="0"/>
              <a:t> correspondente.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1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25663"/>
            <a:ext cx="8174038" cy="314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500" b="1" smtClean="0"/>
              <a:t>Mann-Whitney Test and CI: postura1; postura2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5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500" b="1" smtClean="0">
                <a:latin typeface="Courier New" pitchFamily="49" charset="0"/>
              </a:rPr>
              <a:t>postura1   N =   8     Median =       45,50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500" b="1" smtClean="0">
                <a:latin typeface="Courier New" pitchFamily="49" charset="0"/>
              </a:rPr>
              <a:t>postura2   N =   9     Median =       54,00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500" b="1" smtClean="0">
                <a:latin typeface="Courier New" pitchFamily="49" charset="0"/>
              </a:rPr>
              <a:t>Point estimate for ETA1-ETA2 is      -10,00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500" b="1" smtClean="0">
                <a:latin typeface="Courier New" pitchFamily="49" charset="0"/>
              </a:rPr>
              <a:t>95,1 Percent CI for ETA1-ETA2 is (-18,00;-2,00)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500" b="1" smtClean="0">
                <a:latin typeface="Courier New" pitchFamily="49" charset="0"/>
              </a:rPr>
              <a:t>W = 49,5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500" b="1" smtClean="0">
                <a:latin typeface="Courier New" pitchFamily="49" charset="0"/>
              </a:rPr>
              <a:t>Test of ETA1 = ETA2  vs  ETA1 not = ETA2 is significant at 0,0343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500" b="1" smtClean="0">
                <a:latin typeface="Courier New" pitchFamily="49" charset="0"/>
              </a:rPr>
              <a:t>The test is significant at </a:t>
            </a:r>
            <a:r>
              <a:rPr lang="pt-BR" sz="1500" b="1" smtClean="0">
                <a:solidFill>
                  <a:srgbClr val="FF0000"/>
                </a:solidFill>
                <a:latin typeface="Courier New" pitchFamily="49" charset="0"/>
              </a:rPr>
              <a:t>0,0340</a:t>
            </a:r>
            <a:r>
              <a:rPr lang="pt-BR" sz="1500" b="1" smtClean="0">
                <a:latin typeface="Courier New" pitchFamily="49" charset="0"/>
              </a:rPr>
              <a:t> (adjusted for ties)</a:t>
            </a:r>
            <a:endParaRPr lang="pt-BR" sz="2600" smtClean="0"/>
          </a:p>
        </p:txBody>
      </p:sp>
      <p:sp>
        <p:nvSpPr>
          <p:cNvPr id="22532" name="Rectangle 0"/>
          <p:cNvSpPr>
            <a:spLocks noChangeArrowheads="1"/>
          </p:cNvSpPr>
          <p:nvPr/>
        </p:nvSpPr>
        <p:spPr bwMode="auto">
          <a:xfrm>
            <a:off x="428625" y="4138613"/>
            <a:ext cx="7704138" cy="5969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3" name="Text Box 0"/>
          <p:cNvSpPr txBox="1">
            <a:spLocks noChangeArrowheads="1"/>
          </p:cNvSpPr>
          <p:nvPr/>
        </p:nvSpPr>
        <p:spPr bwMode="auto">
          <a:xfrm>
            <a:off x="1233488" y="5211763"/>
            <a:ext cx="583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Notem que a estatística </a:t>
            </a:r>
            <a:r>
              <a:rPr lang="pt-BR" sz="2000" i="1">
                <a:latin typeface="Times New Roman" pitchFamily="18" charset="0"/>
              </a:rPr>
              <a:t>W</a:t>
            </a:r>
            <a:r>
              <a:rPr lang="pt-BR" sz="2000"/>
              <a:t> corresponde a </a:t>
            </a:r>
            <a:r>
              <a:rPr lang="pt-BR" sz="2000" i="1">
                <a:latin typeface="Times New Roman" pitchFamily="18" charset="0"/>
              </a:rPr>
              <a:t>R</a:t>
            </a:r>
            <a:r>
              <a:rPr lang="pt-BR" sz="2000" i="1" baseline="-25000">
                <a:latin typeface="Times New Roman" pitchFamily="18" charset="0"/>
              </a:rPr>
              <a:t>1</a:t>
            </a:r>
            <a:endParaRPr lang="pt-BR" sz="2000"/>
          </a:p>
        </p:txBody>
      </p:sp>
      <p:sp>
        <p:nvSpPr>
          <p:cNvPr id="22534" name="CaixaDeTexto 6"/>
          <p:cNvSpPr txBox="1">
            <a:spLocks noChangeArrowheads="1"/>
          </p:cNvSpPr>
          <p:nvPr/>
        </p:nvSpPr>
        <p:spPr bwMode="auto">
          <a:xfrm>
            <a:off x="1146175" y="180975"/>
            <a:ext cx="669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3° PASSO</a:t>
            </a:r>
            <a:r>
              <a:rPr lang="pt-BR"/>
              <a:t>: Cálculo do valor de p   (Minitab)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1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040688" cy="4411662"/>
          </a:xfrm>
        </p:spPr>
        <p:txBody>
          <a:bodyPr/>
          <a:lstStyle/>
          <a:p>
            <a:pPr eaLnBrk="1" hangingPunct="1"/>
            <a:r>
              <a:rPr lang="pt-BR" smtClean="0"/>
              <a:t>Como o valor de p = 0,034 = 3,4%, para um nível de significância de 5%, rejeita-se H</a:t>
            </a:r>
            <a:r>
              <a:rPr lang="pt-BR" baseline="-25000" smtClean="0"/>
              <a:t>0</a:t>
            </a:r>
            <a:r>
              <a:rPr lang="pt-BR" smtClean="0"/>
              <a:t>.</a:t>
            </a:r>
            <a:endParaRPr lang="pt-BR" baseline="-25000" smtClean="0"/>
          </a:p>
          <a:p>
            <a:pPr eaLnBrk="1" hangingPunct="1"/>
            <a:endParaRPr lang="pt-BR" baseline="-25000" smtClean="0"/>
          </a:p>
          <a:p>
            <a:pPr eaLnBrk="1" hangingPunct="1"/>
            <a:r>
              <a:rPr lang="pt-BR" smtClean="0"/>
              <a:t>Conclusão: há diferença estatística quanto ao tempo para se adquirir o hábito entre as posturas adotadas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 U de Mann-Whitney</a:t>
            </a:r>
            <a:endParaRPr 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4138" y="1587500"/>
            <a:ext cx="9059862" cy="4411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2600" smtClean="0"/>
              <a:t>     </a:t>
            </a:r>
            <a:r>
              <a:rPr lang="pt-BR" sz="2400" smtClean="0"/>
              <a:t>Para </a:t>
            </a:r>
            <a:r>
              <a:rPr lang="pt-BR" sz="2400" i="1" smtClean="0"/>
              <a:t>n</a:t>
            </a:r>
            <a:r>
              <a:rPr lang="pt-BR" sz="2400" i="1" baseline="-25000" smtClean="0"/>
              <a:t>1</a:t>
            </a:r>
            <a:r>
              <a:rPr lang="pt-BR" sz="2400" smtClean="0"/>
              <a:t> e </a:t>
            </a:r>
            <a:r>
              <a:rPr lang="pt-BR" sz="2400" i="1" smtClean="0"/>
              <a:t>n</a:t>
            </a:r>
            <a:r>
              <a:rPr lang="pt-BR" sz="2400" i="1" baseline="-25000" smtClean="0"/>
              <a:t>2</a:t>
            </a:r>
            <a:r>
              <a:rPr lang="pt-BR" sz="2400" smtClean="0"/>
              <a:t> </a:t>
            </a:r>
            <a:r>
              <a:rPr lang="pt-BR" sz="2400" smtClean="0">
                <a:cs typeface="Arial" charset="0"/>
              </a:rPr>
              <a:t>≥</a:t>
            </a:r>
            <a:r>
              <a:rPr lang="pt-BR" sz="2400" smtClean="0"/>
              <a:t>10 (ou ≥ 20 (Siegel, 1975)):</a:t>
            </a:r>
          </a:p>
          <a:p>
            <a:pPr eaLnBrk="1" hangingPunct="1">
              <a:buFont typeface="Wingdings" pitchFamily="2" charset="2"/>
              <a:buNone/>
            </a:pPr>
            <a:endParaRPr lang="pt-BR" sz="2400" smtClean="0"/>
          </a:p>
          <a:p>
            <a:pPr eaLnBrk="1" hangingPunct="1"/>
            <a:r>
              <a:rPr lang="pt-BR" sz="2400" smtClean="0"/>
              <a:t> Calculam-se</a:t>
            </a:r>
          </a:p>
          <a:p>
            <a:pPr eaLnBrk="1" hangingPunct="1"/>
            <a:endParaRPr lang="pt-BR" sz="24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 </a:t>
            </a:r>
            <a:endParaRPr lang="pt-BR" sz="2400" baseline="-25000" smtClean="0"/>
          </a:p>
          <a:p>
            <a:pPr eaLnBrk="1" hangingPunct="1"/>
            <a:r>
              <a:rPr lang="pt-BR" sz="2400" smtClean="0"/>
              <a:t>Determina-se </a:t>
            </a:r>
            <a:r>
              <a:rPr lang="pt-BR" sz="2400" i="1" smtClean="0">
                <a:latin typeface="Times New Roman" pitchFamily="18" charset="0"/>
              </a:rPr>
              <a:t>U</a:t>
            </a:r>
            <a:r>
              <a:rPr lang="pt-BR" sz="2400" smtClean="0"/>
              <a:t> como o menor entre </a:t>
            </a:r>
            <a:r>
              <a:rPr lang="pt-BR" sz="2400" i="1" smtClean="0">
                <a:latin typeface="Times New Roman" pitchFamily="18" charset="0"/>
              </a:rPr>
              <a:t>U</a:t>
            </a:r>
            <a:r>
              <a:rPr lang="pt-BR" sz="2400" i="1" baseline="-25000" smtClean="0">
                <a:latin typeface="Times New Roman" pitchFamily="18" charset="0"/>
              </a:rPr>
              <a:t>1</a:t>
            </a:r>
            <a:r>
              <a:rPr lang="pt-BR" sz="2400" smtClean="0"/>
              <a:t> e </a:t>
            </a:r>
            <a:r>
              <a:rPr lang="pt-BR" sz="2400" i="1" smtClean="0">
                <a:latin typeface="Times New Roman" pitchFamily="18" charset="0"/>
              </a:rPr>
              <a:t>U</a:t>
            </a:r>
            <a:r>
              <a:rPr lang="pt-BR" sz="2400" i="1" baseline="-25000" smtClean="0">
                <a:latin typeface="Times New Roman" pitchFamily="18" charset="0"/>
              </a:rPr>
              <a:t>2</a:t>
            </a:r>
            <a:r>
              <a:rPr lang="pt-BR" sz="2400" smtClean="0"/>
              <a:t> </a:t>
            </a:r>
          </a:p>
          <a:p>
            <a:pPr eaLnBrk="1" hangingPunct="1"/>
            <a:r>
              <a:rPr lang="pt-BR" sz="2400" smtClean="0"/>
              <a:t>Calcula-se a variável padronizada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Observa-se a tabela da distribuição Normal reduzida</a:t>
            </a:r>
          </a:p>
          <a:p>
            <a:pPr eaLnBrk="1" hangingPunct="1"/>
            <a:r>
              <a:rPr lang="pt-BR" sz="2400" smtClean="0"/>
              <a:t>No Minitab, não é necessário se preocupar com esses passos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>
            <p:ph sz="quarter" idx="2"/>
          </p:nvPr>
        </p:nvGraphicFramePr>
        <p:xfrm>
          <a:off x="2865438" y="2232025"/>
          <a:ext cx="2806700" cy="1382713"/>
        </p:xfrm>
        <a:graphic>
          <a:graphicData uri="http://schemas.openxmlformats.org/presentationml/2006/ole">
            <p:oleObj spid="_x0000_s2050" name="Equation" r:id="rId3" imgW="1650960" imgH="812520" progId="">
              <p:embed/>
            </p:oleObj>
          </a:graphicData>
        </a:graphic>
      </p:graphicFrame>
      <p:graphicFrame>
        <p:nvGraphicFramePr>
          <p:cNvPr id="2051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5489575" y="4297363"/>
          <a:ext cx="2257425" cy="1174750"/>
        </p:xfrm>
        <a:graphic>
          <a:graphicData uri="http://schemas.openxmlformats.org/presentationml/2006/ole">
            <p:oleObj spid="_x0000_s2051" name="Equation" r:id="rId4" imgW="1536480" imgH="799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 U de Mann-Whitney</a:t>
            </a:r>
            <a:endParaRPr lang="en-US" smtClean="0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Poder do teste:</a:t>
            </a:r>
          </a:p>
          <a:p>
            <a:pPr lvl="1" eaLnBrk="1" hangingPunct="1"/>
            <a:r>
              <a:rPr lang="pt-BR" dirty="0" smtClean="0"/>
              <a:t> Se comparado ao teste </a:t>
            </a:r>
            <a:r>
              <a:rPr lang="pt-BR" i="1" dirty="0" smtClean="0"/>
              <a:t>t</a:t>
            </a:r>
            <a:r>
              <a:rPr lang="pt-BR" dirty="0" smtClean="0"/>
              <a:t>: ~95% (</a:t>
            </a:r>
            <a:r>
              <a:rPr lang="pt-BR" dirty="0" err="1" smtClean="0"/>
              <a:t>Siegel</a:t>
            </a:r>
            <a:r>
              <a:rPr lang="pt-BR" dirty="0" smtClean="0"/>
              <a:t>, 1975)</a:t>
            </a:r>
          </a:p>
          <a:p>
            <a:pPr lvl="1" eaLnBrk="1" hangingPunct="1"/>
            <a:r>
              <a:rPr lang="pt-BR" dirty="0" smtClean="0"/>
              <a:t> Excelente alternativa ao teste </a:t>
            </a:r>
            <a:r>
              <a:rPr lang="pt-BR" i="1" dirty="0" smtClean="0"/>
              <a:t>t</a:t>
            </a:r>
          </a:p>
          <a:p>
            <a:pPr lvl="1" eaLnBrk="1" hangingPunct="1"/>
            <a:r>
              <a:rPr lang="pt-BR" dirty="0" smtClean="0"/>
              <a:t> Dispensa suposições restritivas e exigências inerentes ao teste </a:t>
            </a:r>
            <a:r>
              <a:rPr lang="pt-BR" i="1" dirty="0" smtClean="0"/>
              <a:t>t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r>
              <a:rPr lang="pt-BR" dirty="0" smtClean="0"/>
              <a:t>Aula de hoje</a:t>
            </a:r>
            <a:endParaRPr lang="pt-BR" dirty="0"/>
          </a:p>
        </p:txBody>
      </p:sp>
      <p:pic>
        <p:nvPicPr>
          <p:cNvPr id="52226" name="Picture 2" descr="C:\Users\ze\Downloads\tabela_trech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393386" cy="4876749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422382" y="4080520"/>
            <a:ext cx="8424936" cy="108012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Cães semelhantes (com respeito a raça, peso e tamanho), apresentando escores de dor idênticos após serem submetidos ao mesmo tipo de cirurgia, foram alocados em 2 grupos: um grupo recebeu o analgésico A e outro o analgésico B. Alguns minutos após a medicação ter sido administrada, um médico  veterinário fez uma avaliação do escore de dor. Há diferença, quanto ao escore de dor, entre os grupos?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04225" cy="4411662"/>
          </a:xfrm>
        </p:spPr>
        <p:txBody>
          <a:bodyPr/>
          <a:lstStyle/>
          <a:p>
            <a:pPr eaLnBrk="1" hangingPunct="1"/>
            <a:r>
              <a:rPr lang="pt-BR" smtClean="0"/>
              <a:t>Hipóteses:</a:t>
            </a:r>
          </a:p>
          <a:p>
            <a:pPr eaLnBrk="1" hangingPunct="1"/>
            <a:r>
              <a:rPr lang="pt-BR" sz="2500" smtClean="0"/>
              <a:t>H</a:t>
            </a:r>
            <a:r>
              <a:rPr lang="pt-BR" sz="2500" baseline="-25000" smtClean="0"/>
              <a:t>0</a:t>
            </a:r>
            <a:r>
              <a:rPr lang="pt-BR" sz="2500" smtClean="0"/>
              <a:t>: Os dois grupos </a:t>
            </a:r>
            <a:r>
              <a:rPr lang="pt-BR" sz="2500" b="1" smtClean="0"/>
              <a:t>não são</a:t>
            </a:r>
            <a:r>
              <a:rPr lang="pt-BR" sz="2500" smtClean="0"/>
              <a:t> estatisticamente diferentes quanto ao escore de dor</a:t>
            </a:r>
          </a:p>
          <a:p>
            <a:pPr eaLnBrk="1" hangingPunct="1"/>
            <a:r>
              <a:rPr lang="pt-BR" sz="2500" smtClean="0"/>
              <a:t>H</a:t>
            </a:r>
            <a:r>
              <a:rPr lang="pt-BR" sz="2500" baseline="-25000" smtClean="0"/>
              <a:t>1</a:t>
            </a:r>
            <a:r>
              <a:rPr lang="pt-BR" sz="2500" smtClean="0"/>
              <a:t>: Os dois grupos </a:t>
            </a:r>
            <a:r>
              <a:rPr lang="pt-BR" sz="2500" b="1" smtClean="0"/>
              <a:t>são</a:t>
            </a:r>
            <a:r>
              <a:rPr lang="pt-BR" sz="2500" smtClean="0"/>
              <a:t> estatisticamente diferentes quanto ao escore de dor</a:t>
            </a:r>
          </a:p>
          <a:p>
            <a:pPr eaLnBrk="1" hangingPunct="1"/>
            <a:endParaRPr lang="pt-BR" sz="2500" smtClean="0"/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	Em alguns textos de Estatística (e no Minitab):</a:t>
            </a:r>
          </a:p>
          <a:p>
            <a:pPr eaLnBrk="1" hangingPunct="1"/>
            <a:r>
              <a:rPr lang="pt-BR" sz="2500" smtClean="0"/>
              <a:t>H</a:t>
            </a:r>
            <a:r>
              <a:rPr lang="pt-BR" sz="2500" baseline="-25000" smtClean="0"/>
              <a:t>0</a:t>
            </a:r>
            <a:r>
              <a:rPr lang="pt-BR" sz="2500" smtClean="0"/>
              <a:t>: mediana do grupo A = mediana do grupo B</a:t>
            </a:r>
          </a:p>
          <a:p>
            <a:pPr eaLnBrk="1" hangingPunct="1"/>
            <a:r>
              <a:rPr lang="pt-BR" sz="2500" smtClean="0"/>
              <a:t>H</a:t>
            </a:r>
            <a:r>
              <a:rPr lang="pt-BR" sz="2500" baseline="-25000" smtClean="0"/>
              <a:t>1</a:t>
            </a:r>
            <a:r>
              <a:rPr lang="pt-BR" sz="2500" smtClean="0"/>
              <a:t>: mediana do grupo A ≠ mediana do grupo B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70" name="Group 62"/>
          <p:cNvGraphicFramePr>
            <a:graphicFrameLocks noGrp="1"/>
          </p:cNvGraphicFramePr>
          <p:nvPr/>
        </p:nvGraphicFramePr>
        <p:xfrm>
          <a:off x="1655763" y="2733675"/>
          <a:ext cx="5424487" cy="3337560"/>
        </p:xfrm>
        <a:graphic>
          <a:graphicData uri="http://schemas.openxmlformats.org/drawingml/2006/table">
            <a:tbl>
              <a:tblPr/>
              <a:tblGrid>
                <a:gridCol w="1290637"/>
                <a:gridCol w="1568450"/>
                <a:gridCol w="1174750"/>
                <a:gridCol w="1390650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Analgésico A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Analgésico B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Exemplo 2</a:t>
            </a:r>
            <a:endParaRPr lang="en-US" smtClean="0"/>
          </a:p>
        </p:txBody>
      </p:sp>
      <p:sp>
        <p:nvSpPr>
          <p:cNvPr id="27708" name="Text Box 9"/>
          <p:cNvSpPr txBox="1">
            <a:spLocks noChangeArrowheads="1"/>
          </p:cNvSpPr>
          <p:nvPr/>
        </p:nvSpPr>
        <p:spPr bwMode="auto">
          <a:xfrm>
            <a:off x="2381250" y="2163763"/>
            <a:ext cx="4905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Escores de dor em escala arbitrária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723" name="Group 243"/>
          <p:cNvGraphicFramePr>
            <a:graphicFrameLocks noGrp="1"/>
          </p:cNvGraphicFramePr>
          <p:nvPr/>
        </p:nvGraphicFramePr>
        <p:xfrm>
          <a:off x="522288" y="787400"/>
          <a:ext cx="8205789" cy="5425440"/>
        </p:xfrm>
        <a:graphic>
          <a:graphicData uri="http://schemas.openxmlformats.org/drawingml/2006/table">
            <a:tbl>
              <a:tblPr/>
              <a:tblGrid>
                <a:gridCol w="1103607"/>
                <a:gridCol w="1203569"/>
                <a:gridCol w="1224951"/>
                <a:gridCol w="1106281"/>
                <a:gridCol w="1189127"/>
                <a:gridCol w="1189127"/>
                <a:gridCol w="1189127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Escore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Analgésico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Posto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Posto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empates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Postos de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Postos de B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8820" name="Rectangle 59"/>
          <p:cNvSpPr>
            <a:spLocks noGrp="1" noChangeArrowheads="1"/>
          </p:cNvSpPr>
          <p:nvPr>
            <p:ph type="title"/>
          </p:nvPr>
        </p:nvSpPr>
        <p:spPr>
          <a:xfrm>
            <a:off x="385763" y="0"/>
            <a:ext cx="7543800" cy="728663"/>
          </a:xfrm>
          <a:noFill/>
        </p:spPr>
        <p:txBody>
          <a:bodyPr/>
          <a:lstStyle/>
          <a:p>
            <a:pPr eaLnBrk="1" hangingPunct="1"/>
            <a:r>
              <a:rPr lang="pt-BR" smtClean="0"/>
              <a:t>Exemplo 2</a:t>
            </a:r>
            <a:endParaRPr lang="en-US" smtClean="0"/>
          </a:p>
        </p:txBody>
      </p:sp>
      <p:sp>
        <p:nvSpPr>
          <p:cNvPr id="28821" name="Text Box 244"/>
          <p:cNvSpPr txBox="1">
            <a:spLocks noChangeArrowheads="1"/>
          </p:cNvSpPr>
          <p:nvPr/>
        </p:nvSpPr>
        <p:spPr bwMode="auto">
          <a:xfrm>
            <a:off x="6402388" y="6327775"/>
            <a:ext cx="1103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R</a:t>
            </a:r>
            <a:r>
              <a:rPr lang="pt-BR" baseline="-25000"/>
              <a:t>A</a:t>
            </a:r>
            <a:r>
              <a:rPr lang="pt-BR"/>
              <a:t>=90,5   </a:t>
            </a:r>
          </a:p>
        </p:txBody>
      </p:sp>
      <p:sp>
        <p:nvSpPr>
          <p:cNvPr id="28822" name="Text Box 245"/>
          <p:cNvSpPr txBox="1">
            <a:spLocks noChangeArrowheads="1"/>
          </p:cNvSpPr>
          <p:nvPr/>
        </p:nvSpPr>
        <p:spPr bwMode="auto">
          <a:xfrm>
            <a:off x="7604125" y="6327775"/>
            <a:ext cx="1089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R</a:t>
            </a:r>
            <a:r>
              <a:rPr lang="pt-BR" baseline="-25000"/>
              <a:t>B</a:t>
            </a:r>
            <a:r>
              <a:rPr lang="pt-BR"/>
              <a:t>=45,5</a:t>
            </a:r>
          </a:p>
        </p:txBody>
      </p:sp>
      <p:sp>
        <p:nvSpPr>
          <p:cNvPr id="6" name="Retângulo 5"/>
          <p:cNvSpPr/>
          <p:nvPr/>
        </p:nvSpPr>
        <p:spPr>
          <a:xfrm>
            <a:off x="1638300" y="1354138"/>
            <a:ext cx="1182688" cy="11906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054475" y="1350963"/>
            <a:ext cx="1104900" cy="1193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181600" y="1357313"/>
            <a:ext cx="1166813" cy="1193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636713" y="2559050"/>
            <a:ext cx="1181100" cy="2108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057650" y="2565400"/>
            <a:ext cx="1109663" cy="210661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5175250" y="2570163"/>
            <a:ext cx="1182688" cy="2108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641475" y="4695825"/>
            <a:ext cx="1182688" cy="14986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062413" y="4692650"/>
            <a:ext cx="1104900" cy="14986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5173663" y="4699000"/>
            <a:ext cx="1181100" cy="1497013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0350"/>
            <a:ext cx="8229600" cy="3265488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Courier New" pitchFamily="49" charset="0"/>
              </a:rPr>
              <a:t>Mann-Whitney Test and CI: Vas1, Vas2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16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Courier New" pitchFamily="49" charset="0"/>
              </a:rPr>
              <a:t>Vas1       N =   9     Median =       2,000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Courier New" pitchFamily="49" charset="0"/>
              </a:rPr>
              <a:t>Vas2       N =   7     Median =       2,000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Courier New" pitchFamily="49" charset="0"/>
              </a:rPr>
              <a:t>Point estimate for ETA1-ETA2 is       1,000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Courier New" pitchFamily="49" charset="0"/>
              </a:rPr>
              <a:t>95.6 Percent CI for ETA1-ETA2 is (0,000, 1,000)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Courier New" pitchFamily="49" charset="0"/>
              </a:rPr>
              <a:t>W = 90,5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Courier New" pitchFamily="49" charset="0"/>
              </a:rPr>
              <a:t>Test of ETA1 = ETA2  vs  ETA1 not = ETA2 is significant at 0,1530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Courier New" pitchFamily="49" charset="0"/>
              </a:rPr>
              <a:t>The test is significant at 0,1263 (adjusted for ties)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16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Courier New" pitchFamily="49" charset="0"/>
              </a:rPr>
              <a:t>Cannot reject at alpha = 0,05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5138" y="3427413"/>
            <a:ext cx="8188325" cy="55245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55650" y="5137150"/>
            <a:ext cx="69516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Com base nesses dados, não se pode rejeitar a hipótese nula. Deste modo, não foi observada diferença estatística significativa (p=0,1263) nos escores de dor dos dois grupos comparados, para um nível de significância de 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Espaço Reservado para Conteúdo 3" descr="funny-pictures-cyanide-and-happiness-statistic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53993"/>
            <a:ext cx="8229600" cy="3342202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 de Wilcoxon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Alternativa não-paramétrica ao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	teste </a:t>
            </a:r>
            <a:r>
              <a:rPr lang="pt-BR" i="1" smtClean="0"/>
              <a:t>t</a:t>
            </a:r>
            <a:r>
              <a:rPr lang="pt-BR" smtClean="0"/>
              <a:t>-pareado</a:t>
            </a:r>
          </a:p>
          <a:p>
            <a:pPr eaLnBrk="1" hangingPunct="1"/>
            <a:r>
              <a:rPr lang="pt-BR" smtClean="0"/>
              <a:t>Pode ser aplicado a qualquer variável ordenável (qualitativa ou quantitativa)</a:t>
            </a:r>
            <a:endParaRPr lang="pt-BR" b="1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 de Wilcoxon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Etapas:</a:t>
            </a:r>
          </a:p>
          <a:p>
            <a:pPr marL="742950" lvl="1" indent="-285750" eaLnBrk="1" hangingPunct="1"/>
            <a:r>
              <a:rPr lang="pt-BR" smtClean="0"/>
              <a:t>Calcular, para cada indivíduo, a diferença entre o valor “antes” e o “depois” (d</a:t>
            </a:r>
            <a:r>
              <a:rPr lang="pt-BR" baseline="-25000" smtClean="0"/>
              <a:t>i</a:t>
            </a:r>
            <a:r>
              <a:rPr lang="pt-BR" smtClean="0"/>
              <a:t>). Aqueles em que d</a:t>
            </a:r>
            <a:r>
              <a:rPr lang="pt-BR" baseline="-25000" smtClean="0"/>
              <a:t>i</a:t>
            </a:r>
            <a:r>
              <a:rPr lang="pt-BR" smtClean="0"/>
              <a:t>=0 são excluídos da análise.</a:t>
            </a:r>
          </a:p>
          <a:p>
            <a:pPr marL="742950" lvl="1" indent="-285750" eaLnBrk="1" hangingPunct="1"/>
            <a:r>
              <a:rPr lang="pt-BR" smtClean="0"/>
              <a:t>Ordenar os |d</a:t>
            </a:r>
            <a:r>
              <a:rPr lang="pt-BR" baseline="-25000" smtClean="0"/>
              <a:t>i</a:t>
            </a:r>
            <a:r>
              <a:rPr lang="pt-BR" smtClean="0"/>
              <a:t>| em ordem crescente ou decrescente e dar o valor dos postos. No caso de empate, tirar a média dos postos.</a:t>
            </a:r>
          </a:p>
          <a:p>
            <a:pPr marL="742950" lvl="1" indent="-285750" eaLnBrk="1" hangingPunct="1"/>
            <a:r>
              <a:rPr lang="pt-BR" smtClean="0"/>
              <a:t>Calcular a soma dos postos dos d</a:t>
            </a:r>
            <a:r>
              <a:rPr lang="pt-BR" baseline="-25000" smtClean="0"/>
              <a:t>i</a:t>
            </a:r>
            <a:r>
              <a:rPr lang="pt-BR" smtClean="0"/>
              <a:t> &gt; 0 (T</a:t>
            </a:r>
            <a:r>
              <a:rPr lang="pt-BR" baseline="30000" smtClean="0"/>
              <a:t>+</a:t>
            </a:r>
            <a:r>
              <a:rPr lang="pt-BR" smtClean="0"/>
              <a:t>) e dos d</a:t>
            </a:r>
            <a:r>
              <a:rPr lang="pt-BR" baseline="-25000" smtClean="0"/>
              <a:t>i</a:t>
            </a:r>
            <a:r>
              <a:rPr lang="pt-BR" smtClean="0"/>
              <a:t> &lt; 0 (T</a:t>
            </a:r>
            <a:r>
              <a:rPr lang="pt-BR" baseline="30000" smtClean="0"/>
              <a:t>-</a:t>
            </a:r>
            <a:r>
              <a:rPr lang="pt-BR" smtClean="0"/>
              <a:t>) e verificar qual é a soma com sinal menos freqüente (T*).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3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Deseja-se saber se uma nova ração para suínos, em um galpão de terminação, promove ganho de peso. Os pesos dos animais foram medidos em diferentes momentos (dados hipotéticos):</a:t>
            </a:r>
          </a:p>
          <a:p>
            <a:pPr lvl="1" eaLnBrk="1" hangingPunct="1"/>
            <a:endParaRPr lang="pt-BR" sz="2400" smtClean="0"/>
          </a:p>
          <a:p>
            <a:pPr lvl="1" eaLnBrk="1" hangingPunct="1"/>
            <a:r>
              <a:rPr lang="pt-BR" sz="2200" smtClean="0"/>
              <a:t>Momento 0</a:t>
            </a:r>
          </a:p>
          <a:p>
            <a:pPr lvl="1" eaLnBrk="1" hangingPunct="1"/>
            <a:r>
              <a:rPr lang="pt-BR" sz="2200" smtClean="0"/>
              <a:t>Momento 1: 2 meses após a introdução da nova ração.</a:t>
            </a:r>
          </a:p>
          <a:p>
            <a:pPr lvl="1" eaLnBrk="1" hangingPunct="1"/>
            <a:endParaRPr lang="pt-BR" sz="2200" smtClean="0"/>
          </a:p>
          <a:p>
            <a:pPr eaLnBrk="1" hangingPunct="1"/>
            <a:r>
              <a:rPr lang="pt-BR" sz="2800" smtClean="0"/>
              <a:t>Houve alteração significativa nos pesos dos suínos?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733550"/>
            <a:ext cx="8120063" cy="4411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2600" smtClean="0"/>
              <a:t>	Hipóteses do teste:</a:t>
            </a:r>
          </a:p>
          <a:p>
            <a:pPr eaLnBrk="1" hangingPunct="1"/>
            <a:r>
              <a:rPr lang="pt-BR" sz="2600" smtClean="0"/>
              <a:t>H</a:t>
            </a:r>
            <a:r>
              <a:rPr lang="pt-BR" sz="2600" baseline="-25000" smtClean="0"/>
              <a:t>0</a:t>
            </a:r>
            <a:r>
              <a:rPr lang="pt-BR" sz="2600" smtClean="0"/>
              <a:t>: Nova ração </a:t>
            </a:r>
            <a:r>
              <a:rPr lang="pt-BR" sz="2600" b="1" smtClean="0"/>
              <a:t>não produz</a:t>
            </a:r>
            <a:r>
              <a:rPr lang="pt-BR" sz="2600" smtClean="0"/>
              <a:t> efeito estatisticamente significativo</a:t>
            </a:r>
          </a:p>
          <a:p>
            <a:pPr eaLnBrk="1" hangingPunct="1"/>
            <a:r>
              <a:rPr lang="pt-BR" sz="2600" smtClean="0"/>
              <a:t>H</a:t>
            </a:r>
            <a:r>
              <a:rPr lang="pt-BR" sz="2600" baseline="-25000" smtClean="0"/>
              <a:t>1</a:t>
            </a:r>
            <a:r>
              <a:rPr lang="pt-BR" sz="2600" smtClean="0"/>
              <a:t>: Nova ração </a:t>
            </a:r>
            <a:r>
              <a:rPr lang="pt-BR" sz="2600" b="1" smtClean="0"/>
              <a:t>produz</a:t>
            </a:r>
            <a:r>
              <a:rPr lang="pt-BR" sz="2600" smtClean="0"/>
              <a:t> efeito estatisticamente significativo</a:t>
            </a:r>
          </a:p>
          <a:p>
            <a:pPr eaLnBrk="1" hangingPunct="1"/>
            <a:endParaRPr lang="pt-BR" sz="26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600" smtClean="0"/>
              <a:t>	Em alguns textos de Estatística (e no Minitab):</a:t>
            </a:r>
          </a:p>
          <a:p>
            <a:pPr eaLnBrk="1" hangingPunct="1"/>
            <a:r>
              <a:rPr lang="pt-BR" sz="2600" smtClean="0"/>
              <a:t>H</a:t>
            </a:r>
            <a:r>
              <a:rPr lang="pt-BR" sz="2600" baseline="-25000" smtClean="0"/>
              <a:t>0</a:t>
            </a:r>
            <a:r>
              <a:rPr lang="pt-BR" sz="2600" smtClean="0"/>
              <a:t>: mediana antes = mediana depois</a:t>
            </a:r>
          </a:p>
          <a:p>
            <a:pPr eaLnBrk="1" hangingPunct="1"/>
            <a:r>
              <a:rPr lang="pt-BR" sz="2600" smtClean="0"/>
              <a:t>H</a:t>
            </a:r>
            <a:r>
              <a:rPr lang="pt-BR" sz="2600" baseline="-25000" smtClean="0"/>
              <a:t>1</a:t>
            </a:r>
            <a:r>
              <a:rPr lang="pt-BR" sz="2600" smtClean="0"/>
              <a:t>: mediana antes ≠ mediana depois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Estatística Não-Paramétrica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719263"/>
            <a:ext cx="8245475" cy="5138737"/>
          </a:xfrm>
        </p:spPr>
        <p:txBody>
          <a:bodyPr/>
          <a:lstStyle/>
          <a:p>
            <a:pPr eaLnBrk="1" hangingPunct="1"/>
            <a:r>
              <a:rPr lang="pt-BR" smtClean="0"/>
              <a:t>Parâmetro: é medida usada para descrever uma característica de uma população</a:t>
            </a:r>
          </a:p>
          <a:p>
            <a:pPr lvl="1" eaLnBrk="1" hangingPunct="1"/>
            <a:r>
              <a:rPr lang="pt-BR" smtClean="0"/>
              <a:t> Ponto – estimativa por ponto (média, mediana, moda)</a:t>
            </a:r>
          </a:p>
          <a:p>
            <a:pPr lvl="1" eaLnBrk="1" hangingPunct="1"/>
            <a:r>
              <a:rPr lang="pt-BR" smtClean="0"/>
              <a:t> Intervalo – estimativa por intervalo (amplitude, desvio padrão, ...)</a:t>
            </a:r>
          </a:p>
          <a:p>
            <a:pPr eaLnBrk="1" hangingPunct="1"/>
            <a:r>
              <a:rPr lang="pt-BR" smtClean="0"/>
              <a:t>Testes não-paramétricos: testes estatísticos “livres de distribuição”, ou seja, não é necessário que se façam suposições sobre a distribuição de probabilidades das variáveis em estudo.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5" name="Group 1"/>
          <p:cNvGraphicFramePr>
            <a:graphicFrameLocks noGrp="1"/>
          </p:cNvGraphicFramePr>
          <p:nvPr/>
        </p:nvGraphicFramePr>
        <p:xfrm>
          <a:off x="2339975" y="981075"/>
          <a:ext cx="5057775" cy="5059680"/>
        </p:xfrm>
        <a:graphic>
          <a:graphicData uri="http://schemas.openxmlformats.org/drawingml/2006/table">
            <a:tbl>
              <a:tblPr/>
              <a:tblGrid>
                <a:gridCol w="1289050"/>
                <a:gridCol w="1944688"/>
                <a:gridCol w="182403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Animal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Peso Antes (kg)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Peso Depois (kg)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74638" y="1503363"/>
          <a:ext cx="4341812" cy="3992562"/>
        </p:xfrm>
        <a:graphic>
          <a:graphicData uri="http://schemas.openxmlformats.org/presentationml/2006/ole">
            <p:oleObj spid="_x0000_s3074" name="Mtb Graph" r:id="rId3" imgW="7577640" imgH="5200560" progId="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389438" y="1503363"/>
          <a:ext cx="4433887" cy="3992562"/>
        </p:xfrm>
        <a:graphic>
          <a:graphicData uri="http://schemas.openxmlformats.org/presentationml/2006/ole">
            <p:oleObj spid="_x0000_s3075" name="Mtb Graph" r:id="rId4" imgW="7577640" imgH="5200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41" name="Group 9"/>
          <p:cNvGraphicFramePr>
            <a:graphicFrameLocks noGrp="1"/>
          </p:cNvGraphicFramePr>
          <p:nvPr/>
        </p:nvGraphicFramePr>
        <p:xfrm>
          <a:off x="5494338" y="330200"/>
          <a:ext cx="3226279" cy="5184458"/>
        </p:xfrm>
        <a:graphic>
          <a:graphicData uri="http://schemas.openxmlformats.org/drawingml/2006/table">
            <a:tbl>
              <a:tblPr/>
              <a:tblGrid>
                <a:gridCol w="1173677"/>
                <a:gridCol w="1008806"/>
                <a:gridCol w="1043796"/>
              </a:tblGrid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r>
                        <a:rPr kumimoji="0" lang="pt-B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|d</a:t>
                      </a:r>
                      <a:r>
                        <a:rPr kumimoji="0" lang="pt-B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|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Posto de d</a:t>
                      </a:r>
                      <a:r>
                        <a:rPr kumimoji="0" lang="pt-B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–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–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– 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+ 1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–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–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+ 22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– 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6711" name="Text Box 151"/>
          <p:cNvSpPr txBox="1">
            <a:spLocks noChangeArrowheads="1"/>
          </p:cNvSpPr>
          <p:nvPr/>
        </p:nvSpPr>
        <p:spPr bwMode="auto">
          <a:xfrm>
            <a:off x="7623175" y="6221413"/>
            <a:ext cx="776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Arial" charset="0"/>
                <a:sym typeface="Symbol" pitchFamily="18" charset="2"/>
              </a:rPr>
              <a:t>T=55</a:t>
            </a:r>
          </a:p>
        </p:txBody>
      </p:sp>
      <p:graphicFrame>
        <p:nvGraphicFramePr>
          <p:cNvPr id="69637" name="Group 5"/>
          <p:cNvGraphicFramePr>
            <a:graphicFrameLocks noGrp="1"/>
          </p:cNvGraphicFramePr>
          <p:nvPr/>
        </p:nvGraphicFramePr>
        <p:xfrm>
          <a:off x="517525" y="330200"/>
          <a:ext cx="4572748" cy="5176520"/>
        </p:xfrm>
        <a:graphic>
          <a:graphicData uri="http://schemas.openxmlformats.org/drawingml/2006/table">
            <a:tbl>
              <a:tblPr/>
              <a:tblGrid>
                <a:gridCol w="1199820"/>
                <a:gridCol w="1613140"/>
                <a:gridCol w="1759788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Animal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Peso Antes (kg)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Peso Depois (kg)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5372100" y="5497513"/>
            <a:ext cx="1408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latin typeface="Tw Cen MT Condensed" pitchFamily="34" charset="0"/>
              </a:rPr>
              <a:t>*depois – antes</a:t>
            </a:r>
            <a:endParaRPr lang="en-US" sz="2000">
              <a:latin typeface="Tw Cen MT Condensed" pitchFamily="34" charset="0"/>
            </a:endParaRPr>
          </a:p>
        </p:txBody>
      </p:sp>
      <p:sp>
        <p:nvSpPr>
          <p:cNvPr id="6" name="Text Box 151"/>
          <p:cNvSpPr txBox="1">
            <a:spLocks noChangeArrowheads="1"/>
          </p:cNvSpPr>
          <p:nvPr/>
        </p:nvSpPr>
        <p:spPr bwMode="auto">
          <a:xfrm>
            <a:off x="7604125" y="5546725"/>
            <a:ext cx="1208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Arial" charset="0"/>
                <a:sym typeface="Symbol" pitchFamily="18" charset="2"/>
              </a:rPr>
              <a:t>T+ =21,5</a:t>
            </a:r>
          </a:p>
        </p:txBody>
      </p:sp>
      <p:sp>
        <p:nvSpPr>
          <p:cNvPr id="8" name="Text Box 151"/>
          <p:cNvSpPr txBox="1">
            <a:spLocks noChangeArrowheads="1"/>
          </p:cNvSpPr>
          <p:nvPr/>
        </p:nvSpPr>
        <p:spPr bwMode="auto">
          <a:xfrm>
            <a:off x="7612063" y="5873750"/>
            <a:ext cx="1130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Arial" charset="0"/>
                <a:sym typeface="Symbol" pitchFamily="18" charset="2"/>
              </a:rPr>
              <a:t>T- =33,5</a:t>
            </a:r>
          </a:p>
        </p:txBody>
      </p:sp>
      <p:sp>
        <p:nvSpPr>
          <p:cNvPr id="35954" name="TextBox 32008"/>
          <p:cNvSpPr txBox="1">
            <a:spLocks noChangeArrowheads="1"/>
          </p:cNvSpPr>
          <p:nvPr/>
        </p:nvSpPr>
        <p:spPr bwMode="auto">
          <a:xfrm>
            <a:off x="163513" y="5548313"/>
            <a:ext cx="73088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solidFill>
                  <a:srgbClr val="0000FF"/>
                </a:solidFill>
              </a:rPr>
              <a:t>1</a:t>
            </a:r>
            <a:r>
              <a:rPr lang="pt-BR" sz="1400" b="1" baseline="30000">
                <a:solidFill>
                  <a:srgbClr val="0000FF"/>
                </a:solidFill>
              </a:rPr>
              <a:t>o</a:t>
            </a:r>
            <a:r>
              <a:rPr lang="pt-BR" sz="1400" b="1">
                <a:solidFill>
                  <a:srgbClr val="0000FF"/>
                </a:solidFill>
              </a:rPr>
              <a:t> Passo</a:t>
            </a:r>
            <a:r>
              <a:rPr lang="pt-BR" sz="1400">
                <a:solidFill>
                  <a:srgbClr val="0000FF"/>
                </a:solidFill>
              </a:rPr>
              <a:t>: Calcular a diferença entre o depois e o antes (d</a:t>
            </a:r>
            <a:r>
              <a:rPr lang="pt-BR" sz="1400" baseline="-25000">
                <a:solidFill>
                  <a:srgbClr val="0000FF"/>
                </a:solidFill>
              </a:rPr>
              <a:t>i</a:t>
            </a:r>
            <a:r>
              <a:rPr lang="pt-BR" sz="1400">
                <a:solidFill>
                  <a:srgbClr val="0000FF"/>
                </a:solidFill>
              </a:rPr>
              <a:t>);</a:t>
            </a:r>
          </a:p>
          <a:p>
            <a:r>
              <a:rPr lang="pt-BR" sz="1400" b="1">
                <a:solidFill>
                  <a:srgbClr val="0000FF"/>
                </a:solidFill>
              </a:rPr>
              <a:t>2</a:t>
            </a:r>
            <a:r>
              <a:rPr lang="pt-BR" sz="1400" b="1" baseline="30000">
                <a:solidFill>
                  <a:srgbClr val="0000FF"/>
                </a:solidFill>
              </a:rPr>
              <a:t>o</a:t>
            </a:r>
            <a:r>
              <a:rPr lang="pt-BR" sz="1400" b="1">
                <a:solidFill>
                  <a:srgbClr val="0000FF"/>
                </a:solidFill>
              </a:rPr>
              <a:t> Passo</a:t>
            </a:r>
            <a:r>
              <a:rPr lang="pt-BR" sz="1400">
                <a:solidFill>
                  <a:srgbClr val="0000FF"/>
                </a:solidFill>
              </a:rPr>
              <a:t>: Considerar o módulo de d</a:t>
            </a:r>
            <a:r>
              <a:rPr lang="pt-BR" sz="1400" baseline="-25000">
                <a:solidFill>
                  <a:srgbClr val="0000FF"/>
                </a:solidFill>
              </a:rPr>
              <a:t>i</a:t>
            </a:r>
            <a:r>
              <a:rPr lang="pt-BR" sz="1400">
                <a:solidFill>
                  <a:srgbClr val="0000FF"/>
                </a:solidFill>
              </a:rPr>
              <a:t>;</a:t>
            </a:r>
          </a:p>
          <a:p>
            <a:r>
              <a:rPr lang="pt-BR" sz="1400" b="1">
                <a:solidFill>
                  <a:srgbClr val="0000FF"/>
                </a:solidFill>
              </a:rPr>
              <a:t>3</a:t>
            </a:r>
            <a:r>
              <a:rPr lang="pt-BR" sz="1400" b="1" baseline="30000">
                <a:solidFill>
                  <a:srgbClr val="0000FF"/>
                </a:solidFill>
              </a:rPr>
              <a:t>o</a:t>
            </a:r>
            <a:r>
              <a:rPr lang="pt-BR" sz="1400" b="1">
                <a:solidFill>
                  <a:srgbClr val="0000FF"/>
                </a:solidFill>
              </a:rPr>
              <a:t> Passo</a:t>
            </a:r>
            <a:r>
              <a:rPr lang="pt-BR" sz="1400">
                <a:solidFill>
                  <a:srgbClr val="0000FF"/>
                </a:solidFill>
              </a:rPr>
              <a:t>: Atribuir postos aos valores do 2</a:t>
            </a:r>
            <a:r>
              <a:rPr lang="pt-BR" sz="1400" baseline="30000">
                <a:solidFill>
                  <a:srgbClr val="0000FF"/>
                </a:solidFill>
              </a:rPr>
              <a:t>o</a:t>
            </a:r>
            <a:r>
              <a:rPr lang="pt-BR" sz="1400">
                <a:solidFill>
                  <a:srgbClr val="0000FF"/>
                </a:solidFill>
              </a:rPr>
              <a:t> Passo, ignorando os zeros;</a:t>
            </a:r>
          </a:p>
          <a:p>
            <a:r>
              <a:rPr lang="pt-BR" sz="1400" b="1">
                <a:solidFill>
                  <a:srgbClr val="0000FF"/>
                </a:solidFill>
              </a:rPr>
              <a:t>4</a:t>
            </a:r>
            <a:r>
              <a:rPr lang="pt-BR" sz="1400" b="1" baseline="30000">
                <a:solidFill>
                  <a:srgbClr val="0000FF"/>
                </a:solidFill>
              </a:rPr>
              <a:t>o</a:t>
            </a:r>
            <a:r>
              <a:rPr lang="pt-BR" sz="1400" b="1">
                <a:solidFill>
                  <a:srgbClr val="0000FF"/>
                </a:solidFill>
              </a:rPr>
              <a:t> Passo</a:t>
            </a:r>
            <a:r>
              <a:rPr lang="pt-BR" sz="1400">
                <a:solidFill>
                  <a:srgbClr val="0000FF"/>
                </a:solidFill>
              </a:rPr>
              <a:t>: Calcular a soma dos postos cuja diferença foi positiva ( T+ )</a:t>
            </a:r>
          </a:p>
          <a:p>
            <a:r>
              <a:rPr lang="pt-BR" sz="1400">
                <a:solidFill>
                  <a:srgbClr val="0000FF"/>
                </a:solidFill>
              </a:rPr>
              <a:t>e cuja diferença foi negativa ( T- ). E a soma total dos postos ( T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11" grpId="0" autoUpdateAnimBg="0"/>
      <p:bldP spid="69633" grpId="0" autoUpdateAnimBg="0"/>
      <p:bldP spid="6" grpId="0" autoUpdateAnimBg="0"/>
      <p:bldP spid="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3</a:t>
            </a:r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174038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>
              <a:buFont typeface="Wingdings" pitchFamily="2" charset="2"/>
              <a:buNone/>
            </a:pPr>
            <a:r>
              <a:rPr lang="en-US" sz="1500" b="1" smtClean="0"/>
              <a:t>Wilcoxon Signed Rank Test: dif</a:t>
            </a:r>
          </a:p>
          <a:p>
            <a:pPr eaLnBrk="1" hangingPunct="1">
              <a:buFont typeface="Wingdings" pitchFamily="2" charset="2"/>
              <a:buNone/>
            </a:pPr>
            <a:endParaRPr lang="en-US" sz="150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500" b="1" smtClean="0">
                <a:latin typeface="Courier New" pitchFamily="49" charset="0"/>
              </a:rPr>
              <a:t>Test of median = 0,000000 versus median not = 0,000000</a:t>
            </a:r>
          </a:p>
          <a:p>
            <a:pPr eaLnBrk="1" hangingPunct="1">
              <a:buFont typeface="Wingdings" pitchFamily="2" charset="2"/>
              <a:buNone/>
            </a:pPr>
            <a:endParaRPr lang="en-US" sz="15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500" b="1" smtClean="0">
                <a:latin typeface="Courier New" pitchFamily="49" charset="0"/>
              </a:rPr>
              <a:t>                N for   Wilcoxon           Estimated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500" b="1" smtClean="0">
                <a:latin typeface="Courier New" pitchFamily="49" charset="0"/>
              </a:rPr>
              <a:t>             N   Test  Statistic        P     Median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500" b="1" smtClean="0">
                <a:latin typeface="Courier New" pitchFamily="49" charset="0"/>
              </a:rPr>
              <a:t>dif         11     10       33,5    0,575      1,250</a:t>
            </a:r>
            <a:endParaRPr lang="pt-BR" sz="1500" b="1" smtClean="0">
              <a:latin typeface="Courier New" pitchFamily="49" charset="0"/>
            </a:endParaRPr>
          </a:p>
          <a:p>
            <a:pPr eaLnBrk="1" hangingPunct="1"/>
            <a:endParaRPr lang="pt-BR" sz="1500" smtClean="0"/>
          </a:p>
        </p:txBody>
      </p:sp>
      <p:sp>
        <p:nvSpPr>
          <p:cNvPr id="4101" name="Rectangle 0"/>
          <p:cNvSpPr>
            <a:spLocks noChangeArrowheads="1"/>
          </p:cNvSpPr>
          <p:nvPr/>
        </p:nvSpPr>
        <p:spPr bwMode="auto">
          <a:xfrm>
            <a:off x="4478338" y="3584575"/>
            <a:ext cx="944562" cy="6397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Rectangle 0"/>
          <p:cNvSpPr>
            <a:spLocks noChangeArrowheads="1"/>
          </p:cNvSpPr>
          <p:nvPr/>
        </p:nvSpPr>
        <p:spPr bwMode="auto">
          <a:xfrm>
            <a:off x="428625" y="4767263"/>
            <a:ext cx="82296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sz="3000"/>
              <a:t>Não se rejeita H</a:t>
            </a:r>
            <a:r>
              <a:rPr lang="pt-BR" sz="3000" baseline="-25000"/>
              <a:t>0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sz="2600"/>
              <a:t> Conclusão: há animais ganhando e perdendo peso na mesma magnitude</a:t>
            </a:r>
            <a:endParaRPr lang="en-US" sz="2200"/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>
            <p:ph sz="half" idx="2"/>
          </p:nvPr>
        </p:nvGraphicFramePr>
        <p:xfrm>
          <a:off x="3744913" y="793750"/>
          <a:ext cx="1123950" cy="871538"/>
        </p:xfrm>
        <a:graphic>
          <a:graphicData uri="http://schemas.openxmlformats.org/presentationml/2006/ole">
            <p:oleObj spid="_x0000_s4098" name="Equation" r:id="rId3" imgW="62208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Teste de Wilcoxon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514600" y="1768475"/>
          <a:ext cx="2101850" cy="987425"/>
        </p:xfrm>
        <a:graphic>
          <a:graphicData uri="http://schemas.openxmlformats.org/presentationml/2006/ole">
            <p:oleObj spid="_x0000_s5122" name="Equation" r:id="rId3" imgW="838080" imgH="393480" progId="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71488" y="2909888"/>
          <a:ext cx="4397375" cy="987425"/>
        </p:xfrm>
        <a:graphic>
          <a:graphicData uri="http://schemas.openxmlformats.org/presentationml/2006/ole">
            <p:oleObj spid="_x0000_s5123" name="Equation" r:id="rId4" imgW="1752480" imgH="393480" progId="">
              <p:embed/>
            </p:oleObj>
          </a:graphicData>
        </a:graphic>
      </p:graphicFrame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428625" y="2071688"/>
            <a:ext cx="2314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/>
              <a:t>Total de postos: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428625" y="4143375"/>
            <a:ext cx="7818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/>
              <a:t>n</a:t>
            </a:r>
            <a:r>
              <a:rPr lang="pt-BR">
                <a:solidFill>
                  <a:srgbClr val="0000FF"/>
                </a:solidFill>
              </a:rPr>
              <a:t>:  número de medidas onde se observou alguma mudança</a:t>
            </a:r>
            <a:r>
              <a:rPr lang="pt-BR"/>
              <a:t>, isto é, d</a:t>
            </a:r>
            <a:r>
              <a:rPr lang="pt-BR" baseline="-25000"/>
              <a:t>i</a:t>
            </a:r>
            <a:r>
              <a:rPr lang="pt-BR"/>
              <a:t> ≠ 0</a:t>
            </a:r>
          </a:p>
        </p:txBody>
      </p:sp>
      <p:sp>
        <p:nvSpPr>
          <p:cNvPr id="5127" name="Espaço Reservado para Número de Slide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46CA7E-D7A7-4F69-A9BD-762E7A2BC6ED}" type="slidenum">
              <a:rPr lang="pt-BR" smtClean="0">
                <a:latin typeface="Arial" charset="0"/>
              </a:rPr>
              <a:pPr/>
              <a:t>34</a:t>
            </a:fld>
            <a:r>
              <a:rPr lang="pt-BR" smtClean="0">
                <a:latin typeface="Arial" charset="0"/>
              </a:rPr>
              <a:t> de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 de Wilcoxon</a:t>
            </a:r>
            <a:endParaRPr lang="en-US" smtClean="0"/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42313" cy="4411662"/>
          </a:xfrm>
        </p:spPr>
        <p:txBody>
          <a:bodyPr/>
          <a:lstStyle/>
          <a:p>
            <a:pPr eaLnBrk="1" hangingPunct="1"/>
            <a:r>
              <a:rPr lang="pt-BR" smtClean="0"/>
              <a:t>Quando n ≥ 25:</a:t>
            </a:r>
          </a:p>
          <a:p>
            <a:pPr lvl="1" eaLnBrk="1" hangingPunct="1"/>
            <a:endParaRPr lang="pt-BR" smtClean="0"/>
          </a:p>
          <a:p>
            <a:pPr lvl="1" eaLnBrk="1" hangingPunct="1"/>
            <a:endParaRPr lang="pt-BR" smtClean="0"/>
          </a:p>
          <a:p>
            <a:pPr lvl="1" eaLnBrk="1" hangingPunct="1"/>
            <a:r>
              <a:rPr lang="pt-BR" smtClean="0"/>
              <a:t> </a:t>
            </a:r>
          </a:p>
          <a:p>
            <a:pPr lvl="1" eaLnBrk="1" hangingPunct="1"/>
            <a:endParaRPr lang="pt-BR" smtClean="0"/>
          </a:p>
          <a:p>
            <a:pPr lvl="1" eaLnBrk="1" hangingPunct="1"/>
            <a:endParaRPr lang="pt-BR" smtClean="0"/>
          </a:p>
          <a:p>
            <a:pPr lvl="1" eaLnBrk="1" hangingPunct="1"/>
            <a:r>
              <a:rPr lang="pt-BR" i="1" smtClean="0"/>
              <a:t>T* </a:t>
            </a:r>
            <a:r>
              <a:rPr lang="pt-BR" smtClean="0"/>
              <a:t>correspondente ao sinal </a:t>
            </a:r>
            <a:r>
              <a:rPr lang="pt-BR" smtClean="0">
                <a:solidFill>
                  <a:srgbClr val="FF0000"/>
                </a:solidFill>
              </a:rPr>
              <a:t>menos</a:t>
            </a:r>
            <a:r>
              <a:rPr lang="pt-BR" smtClean="0"/>
              <a:t> frequente. Isto é, se n</a:t>
            </a:r>
            <a:r>
              <a:rPr lang="pt-BR" baseline="30000" smtClean="0"/>
              <a:t>+</a:t>
            </a:r>
            <a:r>
              <a:rPr lang="pt-BR" smtClean="0"/>
              <a:t> &lt; n</a:t>
            </a:r>
            <a:r>
              <a:rPr lang="pt-BR" baseline="30000" smtClean="0"/>
              <a:t>-</a:t>
            </a:r>
            <a:r>
              <a:rPr lang="pt-BR" smtClean="0"/>
              <a:t>,escolher </a:t>
            </a:r>
            <a:r>
              <a:rPr lang="pt-BR" i="1" smtClean="0"/>
              <a:t>T</a:t>
            </a:r>
            <a:r>
              <a:rPr lang="pt-BR" i="1" baseline="30000" smtClean="0"/>
              <a:t>+</a:t>
            </a:r>
            <a:r>
              <a:rPr lang="pt-BR" smtClean="0"/>
              <a:t> ; se não, escolher </a:t>
            </a:r>
            <a:r>
              <a:rPr lang="pt-BR" i="1" smtClean="0"/>
              <a:t>T</a:t>
            </a:r>
            <a:r>
              <a:rPr lang="pt-BR" i="1" baseline="30000" smtClean="0"/>
              <a:t>-</a:t>
            </a:r>
            <a:r>
              <a:rPr lang="pt-BR" smtClean="0"/>
              <a:t>.</a:t>
            </a:r>
          </a:p>
          <a:p>
            <a:pPr lvl="1" eaLnBrk="1" hangingPunct="1"/>
            <a:r>
              <a:rPr lang="pt-BR" smtClean="0"/>
              <a:t> Tabela da Distribuição Normal Reduzida</a:t>
            </a:r>
            <a:endParaRPr lang="en-US" smtClean="0"/>
          </a:p>
        </p:txBody>
      </p:sp>
      <p:graphicFrame>
        <p:nvGraphicFramePr>
          <p:cNvPr id="6146" name="Object 1028"/>
          <p:cNvGraphicFramePr>
            <a:graphicFrameLocks noChangeAspect="1"/>
          </p:cNvGraphicFramePr>
          <p:nvPr/>
        </p:nvGraphicFramePr>
        <p:xfrm>
          <a:off x="1341438" y="2767013"/>
          <a:ext cx="3009900" cy="1693862"/>
        </p:xfrm>
        <a:graphic>
          <a:graphicData uri="http://schemas.openxmlformats.org/presentationml/2006/ole">
            <p:oleObj spid="_x0000_s6146" name="Equation" r:id="rId3" imgW="1422360" imgH="799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 de Wilcoxon</a:t>
            </a:r>
            <a:endParaRPr lang="en-US" smtClean="0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pt-BR" smtClean="0"/>
              <a:t>Teste de Wilcoxon: considera direção das diferenças</a:t>
            </a:r>
          </a:p>
          <a:p>
            <a:pPr lvl="1" eaLnBrk="1" hangingPunct="1"/>
            <a:r>
              <a:rPr lang="pt-BR" smtClean="0"/>
              <a:t>Poder do teste para pequenas amostras: ~95% do teste </a:t>
            </a:r>
            <a:r>
              <a:rPr lang="pt-BR" i="1" smtClean="0"/>
              <a:t>t</a:t>
            </a:r>
            <a:r>
              <a:rPr lang="pt-BR" smtClean="0"/>
              <a:t>-pareado</a:t>
            </a:r>
          </a:p>
          <a:p>
            <a:pPr lvl="1" eaLnBrk="1" hangingPunct="1"/>
            <a:r>
              <a:rPr lang="pt-BR" smtClean="0"/>
              <a:t>Dispensa suposições restritivas e exigências inerentes ao teste </a:t>
            </a:r>
            <a:r>
              <a:rPr lang="pt-BR" i="1" smtClean="0"/>
              <a:t>t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Referências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A. Petrie e P. Watson, “Statistics for Veterinary and Animal Science”, Oxford, Blackwell, 1999.</a:t>
            </a:r>
          </a:p>
          <a:p>
            <a:pPr eaLnBrk="1" hangingPunct="1"/>
            <a:r>
              <a:rPr lang="pt-BR" sz="2800" smtClean="0"/>
              <a:t>S. Siegel, “Estatística Não-Paramétrica”, São Paulo, McGraw-Hill, 1975.</a:t>
            </a:r>
          </a:p>
          <a:p>
            <a:pPr eaLnBrk="1" hangingPunct="1"/>
            <a:r>
              <a:rPr lang="en-US" sz="2800" smtClean="0"/>
              <a:t>W. J. Conover, “Practical Nonparametric Statistics”, 3.ed., New York, Wiley, 1999.</a:t>
            </a:r>
          </a:p>
          <a:p>
            <a:pPr eaLnBrk="1" hangingPunct="1"/>
            <a:r>
              <a:rPr lang="en-US" sz="2800" smtClean="0"/>
              <a:t>D. Salsburg, “Uma Senhora Toma Chá”, Rio de Janeiro, Zahar, 2009.</a:t>
            </a: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500" smtClean="0"/>
              <a:t>Diferenças entre testes paramétricos e não-paramétricos</a:t>
            </a:r>
            <a:endParaRPr lang="en-US" sz="35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Testes paramétricos:</a:t>
            </a:r>
          </a:p>
          <a:p>
            <a:pPr marL="742950" lvl="1" indent="-285750" eaLnBrk="1" hangingPunct="1"/>
            <a:r>
              <a:rPr lang="pt-BR" dirty="0" smtClean="0"/>
              <a:t>Baseados em parâmetros da amostra (média e desvio-padrão).</a:t>
            </a:r>
          </a:p>
          <a:p>
            <a:pPr marL="742950" lvl="1" indent="-285750" eaLnBrk="1" hangingPunct="1"/>
            <a:r>
              <a:rPr lang="pt-BR" dirty="0" smtClean="0"/>
              <a:t>Fazem pressupostos sobre a distribuição dos dados (ex distribuição normal)</a:t>
            </a:r>
          </a:p>
          <a:p>
            <a:pPr eaLnBrk="1" hangingPunct="1"/>
            <a:r>
              <a:rPr lang="pt-BR" dirty="0" smtClean="0"/>
              <a:t>Testes </a:t>
            </a:r>
            <a:r>
              <a:rPr lang="pt-BR" dirty="0" err="1" smtClean="0"/>
              <a:t>não-paramétricos</a:t>
            </a:r>
            <a:r>
              <a:rPr lang="pt-BR" dirty="0" smtClean="0"/>
              <a:t>:</a:t>
            </a:r>
          </a:p>
          <a:p>
            <a:pPr marL="742950" lvl="1" indent="-285750" eaLnBrk="1" hangingPunct="1"/>
            <a:r>
              <a:rPr lang="pt-BR" dirty="0" smtClean="0"/>
              <a:t>Baseiam-se em postos (</a:t>
            </a:r>
            <a:r>
              <a:rPr lang="pt-BR" i="1" dirty="0" err="1" smtClean="0"/>
              <a:t>ranks</a:t>
            </a:r>
            <a:r>
              <a:rPr lang="pt-BR" dirty="0" smtClean="0"/>
              <a:t>) dos dados.</a:t>
            </a:r>
          </a:p>
          <a:p>
            <a:pPr marL="742950" lvl="1" indent="-285750" eaLnBrk="1" hangingPunct="1"/>
            <a:r>
              <a:rPr lang="pt-BR" dirty="0" smtClean="0"/>
              <a:t>Pouco influenciados por valores extremos</a:t>
            </a:r>
          </a:p>
          <a:p>
            <a:pPr marL="742950" lvl="1" indent="-285750" eaLnBrk="1" hangingPunct="1"/>
            <a:r>
              <a:rPr lang="pt-BR" dirty="0" smtClean="0"/>
              <a:t>Não fazem pressupostos sobre a distribuição dos dados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2413"/>
            <a:ext cx="7543800" cy="1295400"/>
          </a:xfrm>
        </p:spPr>
        <p:txBody>
          <a:bodyPr/>
          <a:lstStyle/>
          <a:p>
            <a:pPr eaLnBrk="1" hangingPunct="1"/>
            <a:r>
              <a:rPr lang="pt-BR" sz="3200" smtClean="0"/>
              <a:t>O que acontece se as pressuposições dos testes paramétricos não forem satisfeitas?</a:t>
            </a:r>
            <a:endParaRPr lang="en-US" sz="32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58175" cy="4913312"/>
          </a:xfrm>
        </p:spPr>
        <p:txBody>
          <a:bodyPr/>
          <a:lstStyle/>
          <a:p>
            <a:pPr eaLnBrk="1" hangingPunct="1"/>
            <a:r>
              <a:rPr lang="pt-BR" sz="2600" smtClean="0"/>
              <a:t>Análise incorreta: falha na aderência às pressuposições</a:t>
            </a:r>
          </a:p>
          <a:p>
            <a:pPr eaLnBrk="1" hangingPunct="1"/>
            <a:r>
              <a:rPr lang="pt-BR" sz="2600" smtClean="0"/>
              <a:t>Valor de </a:t>
            </a:r>
            <a:r>
              <a:rPr lang="pt-BR" sz="2600" i="1" smtClean="0"/>
              <a:t>p</a:t>
            </a:r>
            <a:r>
              <a:rPr lang="pt-BR" sz="2600" smtClean="0"/>
              <a:t> pode não ser correto</a:t>
            </a:r>
          </a:p>
          <a:p>
            <a:pPr eaLnBrk="1" hangingPunct="1"/>
            <a:r>
              <a:rPr lang="pt-BR" sz="2600" smtClean="0"/>
              <a:t>Alguns testes são robustos: testes </a:t>
            </a:r>
            <a:r>
              <a:rPr lang="pt-BR" sz="2600" i="1" smtClean="0"/>
              <a:t>t</a:t>
            </a:r>
            <a:r>
              <a:rPr lang="pt-BR" sz="2600" smtClean="0"/>
              <a:t> e </a:t>
            </a:r>
            <a:r>
              <a:rPr lang="pt-BR" sz="2600" i="1" smtClean="0"/>
              <a:t>t</a:t>
            </a:r>
            <a:r>
              <a:rPr lang="pt-BR" sz="2600" smtClean="0"/>
              <a:t>-pareado (valor de </a:t>
            </a:r>
            <a:r>
              <a:rPr lang="pt-BR" sz="2600" i="1" smtClean="0"/>
              <a:t>p</a:t>
            </a:r>
            <a:r>
              <a:rPr lang="pt-BR" sz="2600" smtClean="0"/>
              <a:t> é pouco afetado se a distribuição dos dados apresenta pequenos desvios em relação à Normalidade)</a:t>
            </a:r>
          </a:p>
          <a:p>
            <a:pPr eaLnBrk="1" hangingPunct="1"/>
            <a:r>
              <a:rPr lang="pt-BR" sz="2600" smtClean="0"/>
              <a:t>Transformações podem ser feitas (log, raiz quadrada, etc.) em uma tentativa de obter uma distribuição aproximadamente Normal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Vantagens e desvantagens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Testes não paramétricos podem ser usados em situações especiais, quando os paramétricos não são apropriados:</a:t>
            </a:r>
          </a:p>
          <a:p>
            <a:pPr marL="742950" lvl="1" indent="-285750" eaLnBrk="1" hangingPunct="1"/>
            <a:r>
              <a:rPr lang="pt-BR" smtClean="0"/>
              <a:t>Tamanho da amostra pequeno (≤5 ou 6): dif</a:t>
            </a:r>
            <a:r>
              <a:rPr lang="pt-BR" smtClean="0">
                <a:latin typeface="Tw Cen MT Condensed" pitchFamily="34" charset="0"/>
              </a:rPr>
              <a:t>í</a:t>
            </a:r>
            <a:r>
              <a:rPr lang="pt-BR" smtClean="0"/>
              <a:t>cil estabelecer o tipo de distribui</a:t>
            </a:r>
            <a:r>
              <a:rPr lang="pt-BR" smtClean="0">
                <a:latin typeface="Tw Cen MT Condensed" pitchFamily="34" charset="0"/>
              </a:rPr>
              <a:t>ç</a:t>
            </a:r>
            <a:r>
              <a:rPr lang="pt-BR" smtClean="0"/>
              <a:t>ão</a:t>
            </a:r>
          </a:p>
          <a:p>
            <a:pPr marL="742950" lvl="1" indent="-285750" eaLnBrk="1" hangingPunct="1"/>
            <a:r>
              <a:rPr lang="pt-BR" smtClean="0"/>
              <a:t>Pressuposições de distribuição dos testes paramétricos não são atendidas</a:t>
            </a:r>
          </a:p>
          <a:p>
            <a:pPr marL="742950" lvl="1" indent="-285750" eaLnBrk="1" hangingPunct="1"/>
            <a:r>
              <a:rPr lang="pt-BR" smtClean="0"/>
              <a:t>Mensuração dos dados é ordinal ou nominal (variáveis qualitativas)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Vantagens e desvantagens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Poder dos testes</a:t>
            </a:r>
            <a:r>
              <a:rPr lang="pt-BR" dirty="0" smtClean="0"/>
              <a:t>: testes não-paramétricos apresentam </a:t>
            </a:r>
            <a:r>
              <a:rPr lang="pt-BR" i="1" dirty="0" smtClean="0"/>
              <a:t>poder</a:t>
            </a:r>
            <a:r>
              <a:rPr lang="pt-BR" dirty="0" smtClean="0"/>
              <a:t> ligeiramente menor que seus correspondentes paramétricos. Ou seja, há casos em que o teste paramétrico rejeita a hipótese nula e o teste não-paramétrico não a rejeita.</a:t>
            </a:r>
          </a:p>
          <a:p>
            <a:pPr eaLnBrk="1" hangingPunct="1"/>
            <a:r>
              <a:rPr lang="pt-BR" dirty="0" smtClean="0"/>
              <a:t>No entanto, quando a amostra é pequena (n &lt; 30) e a distribuição dos dados não é Normal, o teste paramétrico deixa de ser confiável. Daí a preferência por testes não-paramétricos nestas condições.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 U de Mann-Whitney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É o equivalente </a:t>
            </a:r>
            <a:r>
              <a:rPr lang="pt-BR" dirty="0" err="1" smtClean="0"/>
              <a:t>não-paramétrico</a:t>
            </a:r>
            <a:r>
              <a:rPr lang="pt-BR" dirty="0" smtClean="0"/>
              <a:t> do teste </a:t>
            </a:r>
            <a:r>
              <a:rPr lang="pt-BR" i="1" dirty="0" smtClean="0"/>
              <a:t>t</a:t>
            </a:r>
            <a:r>
              <a:rPr lang="pt-BR" dirty="0" smtClean="0"/>
              <a:t> </a:t>
            </a:r>
            <a:r>
              <a:rPr lang="pt-BR" dirty="0" err="1" smtClean="0"/>
              <a:t>não-pareado</a:t>
            </a:r>
            <a:r>
              <a:rPr lang="pt-BR" dirty="0" smtClean="0"/>
              <a:t> (para amostras independentes)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Única suposição é de que a variável seja ordenável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É possível utilizar com variáveis ordinais, como, por exemplo, uma escala de cruzes. 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É também conhecido como teste de somatória de postos de </a:t>
            </a:r>
            <a:r>
              <a:rPr lang="pt-BR" dirty="0" err="1" smtClean="0"/>
              <a:t>Wilcoxon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 U de Mann-Whitney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Etapas:</a:t>
            </a:r>
          </a:p>
          <a:p>
            <a:pPr lvl="1" eaLnBrk="1" hangingPunct="1"/>
            <a:r>
              <a:rPr lang="pt-BR" smtClean="0"/>
              <a:t>Ordenar valores da variável em ordem crescente ou decrescente</a:t>
            </a:r>
          </a:p>
          <a:p>
            <a:pPr lvl="1" eaLnBrk="1" hangingPunct="1"/>
            <a:r>
              <a:rPr lang="pt-BR" smtClean="0"/>
              <a:t>Calcular os postos das observações</a:t>
            </a:r>
          </a:p>
          <a:p>
            <a:pPr lvl="1" eaLnBrk="1" hangingPunct="1"/>
            <a:r>
              <a:rPr lang="pt-BR" smtClean="0"/>
              <a:t>Calcular a soma dos postos de cada um dos grupos de tamanhos </a:t>
            </a:r>
            <a:r>
              <a:rPr lang="pt-BR" i="1" smtClean="0">
                <a:latin typeface="Times New Roman" pitchFamily="18" charset="0"/>
              </a:rPr>
              <a:t>n</a:t>
            </a:r>
            <a:r>
              <a:rPr lang="pt-BR" i="1" baseline="-25000" smtClean="0">
                <a:latin typeface="Times New Roman" pitchFamily="18" charset="0"/>
              </a:rPr>
              <a:t>1</a:t>
            </a:r>
            <a:r>
              <a:rPr lang="pt-BR" smtClean="0"/>
              <a:t> e </a:t>
            </a:r>
            <a:r>
              <a:rPr lang="pt-BR" i="1" smtClean="0">
                <a:latin typeface="Times New Roman" pitchFamily="18" charset="0"/>
              </a:rPr>
              <a:t>n</a:t>
            </a:r>
            <a:r>
              <a:rPr lang="pt-BR" i="1" baseline="-25000" smtClean="0">
                <a:latin typeface="Times New Roman" pitchFamily="18" charset="0"/>
              </a:rPr>
              <a:t>2</a:t>
            </a:r>
            <a:r>
              <a:rPr lang="pt-BR" smtClean="0"/>
              <a:t> (respectivamente, </a:t>
            </a:r>
            <a:r>
              <a:rPr lang="pt-BR" i="1" smtClean="0">
                <a:latin typeface="Times New Roman" pitchFamily="18" charset="0"/>
              </a:rPr>
              <a:t>R</a:t>
            </a:r>
            <a:r>
              <a:rPr lang="pt-BR" i="1" baseline="-25000" smtClean="0">
                <a:latin typeface="Times New Roman" pitchFamily="18" charset="0"/>
              </a:rPr>
              <a:t>1</a:t>
            </a:r>
            <a:r>
              <a:rPr lang="pt-BR" smtClean="0"/>
              <a:t> e </a:t>
            </a:r>
            <a:r>
              <a:rPr lang="pt-BR" i="1" smtClean="0">
                <a:latin typeface="Times New Roman" pitchFamily="18" charset="0"/>
              </a:rPr>
              <a:t>R</a:t>
            </a:r>
            <a:r>
              <a:rPr lang="pt-BR" i="1" baseline="-25000" smtClean="0">
                <a:latin typeface="Times New Roman" pitchFamily="18" charset="0"/>
              </a:rPr>
              <a:t>2</a:t>
            </a:r>
            <a:r>
              <a:rPr lang="pt-BR" smtClean="0"/>
              <a:t>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1899</TotalTime>
  <Words>2128</Words>
  <Application>Microsoft Office PowerPoint</Application>
  <PresentationFormat>Apresentação na tela (4:3)</PresentationFormat>
  <Paragraphs>653</Paragraphs>
  <Slides>37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37</vt:i4>
      </vt:variant>
    </vt:vector>
  </HeadingPairs>
  <TitlesOfParts>
    <vt:vector size="40" baseType="lpstr">
      <vt:lpstr>Network</vt:lpstr>
      <vt:lpstr>Mtb Graph</vt:lpstr>
      <vt:lpstr>Equation</vt:lpstr>
      <vt:lpstr>Comparando  Duas Amostras (abordagem  não-paramétrica)</vt:lpstr>
      <vt:lpstr>Aula de hoje</vt:lpstr>
      <vt:lpstr>Estatística Não-Paramétrica</vt:lpstr>
      <vt:lpstr>Diferenças entre testes paramétricos e não-paramétricos</vt:lpstr>
      <vt:lpstr>O que acontece se as pressuposições dos testes paramétricos não forem satisfeitas?</vt:lpstr>
      <vt:lpstr>Vantagens e desvantagens</vt:lpstr>
      <vt:lpstr>Vantagens e desvantagens</vt:lpstr>
      <vt:lpstr>Teste U de Mann-Whitney</vt:lpstr>
      <vt:lpstr>Teste U de Mann-Whitney</vt:lpstr>
      <vt:lpstr>Exemplo 1</vt:lpstr>
      <vt:lpstr>Exemplo 1</vt:lpstr>
      <vt:lpstr>Slide 12</vt:lpstr>
      <vt:lpstr>Slide 13</vt:lpstr>
      <vt:lpstr>Slide 14</vt:lpstr>
      <vt:lpstr>Exemplo 1</vt:lpstr>
      <vt:lpstr>Exemplo 1</vt:lpstr>
      <vt:lpstr>Exemplo 1</vt:lpstr>
      <vt:lpstr>Teste U de Mann-Whitney</vt:lpstr>
      <vt:lpstr>Teste U de Mann-Whitney</vt:lpstr>
      <vt:lpstr>Exemplo 2</vt:lpstr>
      <vt:lpstr>Exemplo 2</vt:lpstr>
      <vt:lpstr>Exemplo 2</vt:lpstr>
      <vt:lpstr>Exemplo 2</vt:lpstr>
      <vt:lpstr>Exemplo 2</vt:lpstr>
      <vt:lpstr>Slide 25</vt:lpstr>
      <vt:lpstr>Teste de Wilcoxon</vt:lpstr>
      <vt:lpstr>Teste de Wilcoxon</vt:lpstr>
      <vt:lpstr>Exemplo 3</vt:lpstr>
      <vt:lpstr>Exemplo 3</vt:lpstr>
      <vt:lpstr>Slide 30</vt:lpstr>
      <vt:lpstr>Slide 31</vt:lpstr>
      <vt:lpstr>Slide 32</vt:lpstr>
      <vt:lpstr>Exemplo 3</vt:lpstr>
      <vt:lpstr>Teste de Wilcoxon</vt:lpstr>
      <vt:lpstr>Teste de Wilcoxon</vt:lpstr>
      <vt:lpstr>Teste de Wilcoxon</vt:lpstr>
      <vt:lpstr>Referências</vt:lpstr>
    </vt:vector>
  </TitlesOfParts>
  <Company>VPS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ze</cp:lastModifiedBy>
  <cp:revision>138</cp:revision>
  <dcterms:created xsi:type="dcterms:W3CDTF">2002-10-22T17:02:11Z</dcterms:created>
  <dcterms:modified xsi:type="dcterms:W3CDTF">2018-06-26T11:28:25Z</dcterms:modified>
</cp:coreProperties>
</file>